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6"/>
  </p:notesMasterIdLst>
  <p:sldIdLst>
    <p:sldId id="352" r:id="rId2"/>
    <p:sldId id="353" r:id="rId3"/>
    <p:sldId id="354" r:id="rId4"/>
    <p:sldId id="355" r:id="rId5"/>
    <p:sldId id="361" r:id="rId6"/>
    <p:sldId id="356" r:id="rId7"/>
    <p:sldId id="357" r:id="rId8"/>
    <p:sldId id="358" r:id="rId9"/>
    <p:sldId id="366" r:id="rId10"/>
    <p:sldId id="374" r:id="rId11"/>
    <p:sldId id="375" r:id="rId12"/>
    <p:sldId id="376" r:id="rId13"/>
    <p:sldId id="372" r:id="rId14"/>
    <p:sldId id="373" r:id="rId15"/>
    <p:sldId id="377" r:id="rId16"/>
    <p:sldId id="328" r:id="rId17"/>
    <p:sldId id="371" r:id="rId18"/>
    <p:sldId id="378" r:id="rId19"/>
    <p:sldId id="379" r:id="rId20"/>
    <p:sldId id="380" r:id="rId21"/>
    <p:sldId id="381" r:id="rId22"/>
    <p:sldId id="387" r:id="rId23"/>
    <p:sldId id="388" r:id="rId24"/>
    <p:sldId id="365" r:id="rId25"/>
    <p:sldId id="382" r:id="rId26"/>
    <p:sldId id="389" r:id="rId27"/>
    <p:sldId id="390" r:id="rId28"/>
    <p:sldId id="364" r:id="rId29"/>
    <p:sldId id="383" r:id="rId30"/>
    <p:sldId id="391" r:id="rId31"/>
    <p:sldId id="392" r:id="rId32"/>
    <p:sldId id="393" r:id="rId33"/>
    <p:sldId id="384" r:id="rId34"/>
    <p:sldId id="362" r:id="rId35"/>
    <p:sldId id="363" r:id="rId36"/>
    <p:sldId id="385" r:id="rId37"/>
    <p:sldId id="395" r:id="rId38"/>
    <p:sldId id="396" r:id="rId39"/>
    <p:sldId id="397" r:id="rId40"/>
    <p:sldId id="398" r:id="rId41"/>
    <p:sldId id="386" r:id="rId42"/>
    <p:sldId id="399" r:id="rId43"/>
    <p:sldId id="332" r:id="rId44"/>
    <p:sldId id="331" r:id="rId4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3" autoAdjust="0"/>
    <p:restoredTop sz="96301" autoAdjust="0"/>
  </p:normalViewPr>
  <p:slideViewPr>
    <p:cSldViewPr>
      <p:cViewPr>
        <p:scale>
          <a:sx n="75" d="100"/>
          <a:sy n="75" d="100"/>
        </p:scale>
        <p:origin x="-12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notesViewPr>
    <p:cSldViewPr>
      <p:cViewPr varScale="1">
        <p:scale>
          <a:sx n="41" d="100"/>
          <a:sy n="41" d="100"/>
        </p:scale>
        <p:origin x="-147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32B4DE5-9C0D-4983-992A-5BC0EC1438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0659" name="Rectangle 3"/>
          <p:cNvSpPr txBox="1">
            <a:spLocks noChangeArrowheads="1"/>
          </p:cNvSpPr>
          <p:nvPr>
            <p:ph type="body"/>
          </p:nvPr>
        </p:nvSpPr>
        <p:spPr>
          <a:noFill/>
          <a:ln/>
        </p:spPr>
        <p:txBody>
          <a:bodyPr wrap="none" anchor="ctr"/>
          <a:lstStyle/>
          <a:p>
            <a:pPr defTabSz="449263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17AB1D-47C9-4AC5-A699-B7EBE2EBD753}" type="slidenum">
              <a:rPr lang="pt-BR"/>
              <a:pPr/>
              <a:t>16</a:t>
            </a:fld>
            <a:endParaRPr lang="pt-BR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r>
              <a:rPr lang="pt-BR" smtClean="0"/>
              <a:t>Os objetivos dessa aula são: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CE66DD-B133-41D7-963E-6FF7AF1408E6}" type="slidenum">
              <a:rPr lang="pt-BR" sz="1200"/>
              <a:pPr algn="r"/>
              <a:t>17</a:t>
            </a:fld>
            <a:endParaRPr lang="pt-BR" sz="1200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r>
              <a:rPr lang="pt-BR" smtClean="0"/>
              <a:t>Os objetivos dessa aula são: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 txBox="1"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7975"/>
          </a:xfrm>
          <a:noFill/>
          <a:ln/>
        </p:spPr>
        <p:txBody>
          <a:bodyPr wrap="none" anchor="ctr"/>
          <a:lstStyle/>
          <a:p>
            <a:pPr defTabSz="449263"/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 txBox="1"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7975"/>
          </a:xfrm>
          <a:noFill/>
          <a:ln/>
        </p:spPr>
        <p:txBody>
          <a:bodyPr wrap="none" anchor="ctr"/>
          <a:lstStyle/>
          <a:p>
            <a:pPr defTabSz="449263"/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 txBox="1"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7975"/>
          </a:xfrm>
          <a:noFill/>
          <a:ln/>
        </p:spPr>
        <p:txBody>
          <a:bodyPr wrap="none" anchor="ctr"/>
          <a:lstStyle/>
          <a:p>
            <a:pPr defTabSz="449263"/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 txBox="1"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7975"/>
          </a:xfrm>
          <a:noFill/>
          <a:ln/>
        </p:spPr>
        <p:txBody>
          <a:bodyPr wrap="none" anchor="ctr"/>
          <a:lstStyle/>
          <a:p>
            <a:pPr defTabSz="449263"/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C4C2B6-DE14-4CED-89D2-8EBF85C5F1D6}" type="slidenum">
              <a:rPr lang="pt-BR"/>
              <a:pPr/>
              <a:t>43</a:t>
            </a:fld>
            <a:endParaRPr lang="pt-BR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r>
              <a:rPr lang="pt-BR" smtClean="0"/>
              <a:t>Os objetivos dessa aula são: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A518A-AA5C-45A4-A6AD-2E5B9069AC66}" type="slidenum">
              <a:rPr lang="pt-BR"/>
              <a:pPr/>
              <a:t>44</a:t>
            </a:fld>
            <a:endParaRPr lang="pt-BR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r>
              <a:rPr lang="pt-BR" smtClean="0"/>
              <a:t>Os objetivos dessa aula são: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 txBox="1"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7975"/>
          </a:xfrm>
          <a:noFill/>
          <a:ln/>
        </p:spPr>
        <p:txBody>
          <a:bodyPr wrap="none" anchor="ctr"/>
          <a:lstStyle/>
          <a:p>
            <a:pPr defTabSz="449263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 txBox="1"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7975"/>
          </a:xfrm>
          <a:noFill/>
          <a:ln/>
        </p:spPr>
        <p:txBody>
          <a:bodyPr wrap="none" anchor="ctr"/>
          <a:lstStyle/>
          <a:p>
            <a:pPr defTabSz="449263"/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 txBox="1"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pPr defTabSz="449263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 txBox="1"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pPr defTabSz="449263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 txBox="1"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pPr defTabSz="449263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 txBox="1"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pPr defTabSz="449263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 txBox="1"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pPr defTabSz="449263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 txBox="1"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pPr defTabSz="449263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 para editar o estilo do título mestre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Clique para editar o estilo do subtítulo mestre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2B3546-429D-45E8-89B3-16608E9A98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0D4FD-27CA-4FB0-B693-E555A1E61E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3405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F4035-AC4F-4C47-A0F1-775637C64F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171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3810000" cy="21717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55346-F86E-4C9B-BA6B-8CA544A4FAB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228600"/>
            <a:ext cx="7848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28080-F749-4747-AD6F-27F2609F02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3B605-FE3E-4ECC-A1A0-C01916194BD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170EB-CDE9-42A1-8315-DA1C5FC8251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41692-774F-4D35-B65C-E99554A24E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BB4C6-E405-42AA-BD68-3D1C5898781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AFC5E-FF53-4F29-9CFA-A206716B84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1508B-4B3A-4D11-B9FC-95A9FF97BC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7AFDF-AE2B-499E-88DA-5D717D23DA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3193B-443D-4D66-AF00-27F5EAF9F9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07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07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07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07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08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08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B567709-EDB9-4BE9-96F5-F79F5254DE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Black" pitchFamily="34" charset="0"/>
        </a:defRPr>
      </a:lvl9pPr>
    </p:titleStyle>
    <p:bodyStyle>
      <a:lvl1pPr marL="476250" indent="-4762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Font typeface="Wingdings" pitchFamily="2" charset="2"/>
        <a:buChar char="ü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525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371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90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09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67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24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81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38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Gr_fico_do_Microsoft_Office_Excel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Gr_fico_do_Microsoft_Office_Excel2.xls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://images.google.com.br/imgres?imgurl=http://galizacig.com/imxact/2006/11/meninos_rua_brasil_520.jpg&amp;imgrefurl=http://www.galizacig.com/actualidade/200611/adital_brasil_a_vitoria_de_lula.htm&amp;h=520&amp;w=520&amp;sz=168&amp;hl=pt-BR&amp;start=3&amp;tbnid=Asup_I9dbFZJPM:&amp;tbnh=131&amp;tbnw=131&amp;prev=/images%3Fq%3Ddesigualdade%2Bbrasil%26gbv%3D2%26hl%3Dpt-BR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hyperlink" Target="http://images.google.com.br/imgres?imgurl=http://www.casastropical.com.br/fotos/casa7.jpg&amp;imgrefurl=http://www.casastropical.com.br/idioma.php&amp;h=340&amp;w=390&amp;sz=51&amp;hl=pt-BR&amp;start=3&amp;tbnid=pDc3Zv7wjdrheM:&amp;tbnh=107&amp;tbnw=123&amp;prev=/images%3Fq%3Dcasas%26gbv%3D2%26hl%3Dpt-BR" TargetMode="External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328863"/>
            <a:ext cx="7486650" cy="1190625"/>
          </a:xfrm>
        </p:spPr>
        <p:txBody>
          <a:bodyPr lIns="90000" tIns="46800" rIns="90000" bIns="46800"/>
          <a:lstStyle/>
          <a:p>
            <a:pPr defTabSz="449263" eaLnBrk="1" hangingPunct="1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 smtClean="0">
                <a:solidFill>
                  <a:srgbClr val="FFFF00"/>
                </a:solidFill>
                <a:ea typeface="MS Gothic" pitchFamily="49" charset="-128"/>
                <a:cs typeface="Arial" charset="0"/>
              </a:rPr>
              <a:t>Panorama das Doenças Transmissíveis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5497513"/>
            <a:ext cx="6400800" cy="1316037"/>
          </a:xfrm>
        </p:spPr>
        <p:txBody>
          <a:bodyPr lIns="90000" tIns="46800" rIns="90000" bIns="46800"/>
          <a:lstStyle/>
          <a:p>
            <a:pPr marL="0" indent="0" algn="ctr" defTabSz="449263"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mtClean="0"/>
          </a:p>
          <a:p>
            <a:pPr marL="0" indent="0" algn="ctr" defTabSz="449263">
              <a:spcBef>
                <a:spcPts val="450"/>
              </a:spcBef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smtClean="0"/>
              <a:t>EEUSP 2012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916238" y="4797425"/>
            <a:ext cx="35274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eaLnBrk="1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pt-BR">
                <a:solidFill>
                  <a:srgbClr val="FFFFFF"/>
                </a:solidFill>
                <a:ea typeface="MS Gothic" pitchFamily="49" charset="-128"/>
                <a:cs typeface="Arial Unicode MS" pitchFamily="34" charset="-128"/>
              </a:rPr>
              <a:t>Maria Clara Padoveze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8534400" cy="1143000"/>
          </a:xfrm>
        </p:spPr>
        <p:txBody>
          <a:bodyPr/>
          <a:lstStyle/>
          <a:p>
            <a:r>
              <a:rPr lang="pt-BR" sz="4000" smtClean="0"/>
              <a:t>MORTALIDADE POR DIFERENTES DT E PIB, 2004</a:t>
            </a:r>
          </a:p>
        </p:txBody>
      </p:sp>
      <p:pic>
        <p:nvPicPr>
          <p:cNvPr id="114695" name="Picture 7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 l="34253" t="15042" r="1659" b="13965"/>
          <a:stretch>
            <a:fillRect/>
          </a:stretch>
        </p:blipFill>
        <p:spPr>
          <a:xfrm>
            <a:off x="0" y="1628775"/>
            <a:ext cx="9144000" cy="4895850"/>
          </a:xfrm>
        </p:spPr>
      </p:pic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0" y="6656388"/>
            <a:ext cx="97155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>
                <a:solidFill>
                  <a:schemeClr val="bg2"/>
                </a:solidFill>
              </a:rPr>
              <a:t>LANCET 2011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mtClean="0"/>
              <a:t>Brasil – 1950-2012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t-BR" sz="2800" smtClean="0"/>
              <a:t>Criação do MS – 1953 – modernização do Estado Brasileiro</a:t>
            </a:r>
          </a:p>
          <a:p>
            <a:pPr>
              <a:buFont typeface="Wingdings" pitchFamily="2" charset="2"/>
              <a:buNone/>
            </a:pPr>
            <a:endParaRPr lang="pt-BR" sz="2800" smtClean="0"/>
          </a:p>
          <a:p>
            <a:r>
              <a:rPr lang="pt-BR" sz="2800" smtClean="0"/>
              <a:t>Migração áreas urbanas, </a:t>
            </a:r>
          </a:p>
          <a:p>
            <a:pPr>
              <a:buFont typeface="Wingdings" pitchFamily="2" charset="2"/>
              <a:buNone/>
            </a:pPr>
            <a:endParaRPr lang="pt-BR" sz="2800" smtClean="0"/>
          </a:p>
          <a:p>
            <a:r>
              <a:rPr lang="pt-BR" sz="2800" smtClean="0"/>
              <a:t>Melhoria acesso saneamento</a:t>
            </a:r>
          </a:p>
          <a:p>
            <a:pPr>
              <a:buFont typeface="Wingdings" pitchFamily="2" charset="2"/>
              <a:buNone/>
            </a:pPr>
            <a:endParaRPr lang="pt-BR" sz="2800" smtClean="0"/>
          </a:p>
          <a:p>
            <a:r>
              <a:rPr lang="pt-BR" sz="2800" smtClean="0"/>
              <a:t>Desmatamento – alteração ambiental</a:t>
            </a:r>
          </a:p>
          <a:p>
            <a:endParaRPr lang="pt-BR" sz="2800" smtClean="0"/>
          </a:p>
          <a:p>
            <a:pPr>
              <a:buFont typeface="Wingdings" pitchFamily="2" charset="2"/>
              <a:buNone/>
            </a:pPr>
            <a:endParaRPr lang="pt-BR" sz="2800" smtClean="0"/>
          </a:p>
          <a:p>
            <a:endParaRPr lang="pt-BR" sz="28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12875"/>
            <a:ext cx="8713788" cy="51847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sz="2400" smtClean="0"/>
              <a:t>Centro de Investigações Epidemiológicas (1968)  – notificação regular </a:t>
            </a:r>
          </a:p>
          <a:p>
            <a:pPr>
              <a:buFont typeface="Wingdings" pitchFamily="2" charset="2"/>
              <a:buChar char="q"/>
            </a:pPr>
            <a:r>
              <a:rPr lang="pt-BR" sz="2400" smtClean="0"/>
              <a:t>Sistema Nacional de Vigilância Epidemiológica (1975) – federal e estadual</a:t>
            </a:r>
          </a:p>
          <a:p>
            <a:pPr>
              <a:buFont typeface="Wingdings" pitchFamily="2" charset="2"/>
              <a:buChar char="q"/>
            </a:pPr>
            <a:r>
              <a:rPr lang="pt-BR" sz="2400" smtClean="0"/>
              <a:t>Centro de Vigilância Epidemiológica do ESP (1985)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pt-BR" sz="2400" smtClean="0"/>
              <a:t>Conferência Nacional de Saúde (1986)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pt-BR" sz="2400" smtClean="0"/>
              <a:t>SUDS (1987)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pt-BR" sz="2400" smtClean="0"/>
              <a:t>Constituição Federal (1988)</a:t>
            </a:r>
          </a:p>
          <a:p>
            <a:pPr>
              <a:buFont typeface="Wingdings" pitchFamily="2" charset="2"/>
              <a:buChar char="q"/>
            </a:pPr>
            <a:r>
              <a:rPr lang="pt-BR" sz="2400" smtClean="0"/>
              <a:t>SUS (Lei 8080/1990 e 8142/1990) – Pactos (2006) – Decreto 7508/2011</a:t>
            </a:r>
          </a:p>
          <a:p>
            <a:endParaRPr lang="pt-BR" sz="2800" smtClean="0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pt-BR" smtClean="0"/>
              <a:t>Brasil – 1950 -2012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8" name="Picture 6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 l="8273" t="18967" r="22917" b="11093"/>
          <a:stretch>
            <a:fillRect/>
          </a:stretch>
        </p:blipFill>
        <p:spPr>
          <a:xfrm>
            <a:off x="0" y="1341438"/>
            <a:ext cx="9144000" cy="5516562"/>
          </a:xfrm>
        </p:spPr>
      </p:pic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250825" y="442913"/>
            <a:ext cx="88931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000">
                <a:solidFill>
                  <a:schemeClr val="folHlink"/>
                </a:solidFill>
                <a:latin typeface="Arial Black" pitchFamily="34" charset="0"/>
              </a:rPr>
              <a:t>Redução mortes por DT Brasil </a:t>
            </a: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-71438" y="6629400"/>
            <a:ext cx="9715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>
                <a:solidFill>
                  <a:schemeClr val="bg2"/>
                </a:solidFill>
              </a:rPr>
              <a:t>LANCET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4000" smtClean="0"/>
              <a:t>Mortes por diferentes DT</a:t>
            </a:r>
          </a:p>
        </p:txBody>
      </p:sp>
      <p:pic>
        <p:nvPicPr>
          <p:cNvPr id="112647" name="Picture 7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 l="7373" t="14407" r="33334" b="8687"/>
          <a:stretch>
            <a:fillRect/>
          </a:stretch>
        </p:blipFill>
        <p:spPr>
          <a:xfrm>
            <a:off x="0" y="1484313"/>
            <a:ext cx="9144000" cy="5384800"/>
          </a:xfrm>
        </p:spPr>
      </p:pic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0" y="6656388"/>
            <a:ext cx="971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900">
                <a:solidFill>
                  <a:schemeClr val="bg2"/>
                </a:solidFill>
              </a:rPr>
              <a:t>LANCET 2011</a:t>
            </a:r>
          </a:p>
        </p:txBody>
      </p:sp>
      <p:sp>
        <p:nvSpPr>
          <p:cNvPr id="112650" name="Line 10"/>
          <p:cNvSpPr>
            <a:spLocks noChangeShapeType="1"/>
          </p:cNvSpPr>
          <p:nvPr/>
        </p:nvSpPr>
        <p:spPr bwMode="auto">
          <a:xfrm flipV="1">
            <a:off x="539750" y="2624138"/>
            <a:ext cx="431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651" name="Line 11"/>
          <p:cNvSpPr>
            <a:spLocks noChangeShapeType="1"/>
          </p:cNvSpPr>
          <p:nvPr/>
        </p:nvSpPr>
        <p:spPr bwMode="auto">
          <a:xfrm flipV="1">
            <a:off x="4356100" y="1916113"/>
            <a:ext cx="431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652" name="Line 12"/>
          <p:cNvSpPr>
            <a:spLocks noChangeShapeType="1"/>
          </p:cNvSpPr>
          <p:nvPr/>
        </p:nvSpPr>
        <p:spPr bwMode="auto">
          <a:xfrm flipV="1">
            <a:off x="395288" y="2060575"/>
            <a:ext cx="431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5219700" y="4221163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HIV</a:t>
            </a:r>
          </a:p>
        </p:txBody>
      </p:sp>
      <p:sp>
        <p:nvSpPr>
          <p:cNvPr id="112654" name="Line 14"/>
          <p:cNvSpPr>
            <a:spLocks noChangeShapeType="1"/>
          </p:cNvSpPr>
          <p:nvPr/>
        </p:nvSpPr>
        <p:spPr bwMode="auto">
          <a:xfrm flipV="1">
            <a:off x="7380288" y="3860800"/>
            <a:ext cx="792162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655" name="Text Box 15"/>
          <p:cNvSpPr txBox="1">
            <a:spLocks noChangeArrowheads="1"/>
          </p:cNvSpPr>
          <p:nvPr/>
        </p:nvSpPr>
        <p:spPr bwMode="auto">
          <a:xfrm>
            <a:off x="6877050" y="3357563"/>
            <a:ext cx="2266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Respiratórias adultos</a:t>
            </a:r>
          </a:p>
        </p:txBody>
      </p:sp>
      <p:sp>
        <p:nvSpPr>
          <p:cNvPr id="112656" name="Line 16"/>
          <p:cNvSpPr>
            <a:spLocks noChangeShapeType="1"/>
          </p:cNvSpPr>
          <p:nvPr/>
        </p:nvSpPr>
        <p:spPr bwMode="auto">
          <a:xfrm flipV="1">
            <a:off x="4356100" y="2132013"/>
            <a:ext cx="431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657" name="Line 17"/>
          <p:cNvSpPr>
            <a:spLocks noChangeShapeType="1"/>
          </p:cNvSpPr>
          <p:nvPr/>
        </p:nvSpPr>
        <p:spPr bwMode="auto">
          <a:xfrm flipV="1">
            <a:off x="468313" y="2276475"/>
            <a:ext cx="431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658" name="Line 18"/>
          <p:cNvSpPr>
            <a:spLocks noChangeShapeType="1"/>
          </p:cNvSpPr>
          <p:nvPr/>
        </p:nvSpPr>
        <p:spPr bwMode="auto">
          <a:xfrm flipV="1">
            <a:off x="468313" y="2420938"/>
            <a:ext cx="431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659" name="Text Box 19"/>
          <p:cNvSpPr txBox="1">
            <a:spLocks noChangeArrowheads="1"/>
          </p:cNvSpPr>
          <p:nvPr/>
        </p:nvSpPr>
        <p:spPr bwMode="auto">
          <a:xfrm>
            <a:off x="5651500" y="5229225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tuberculose</a:t>
            </a:r>
          </a:p>
        </p:txBody>
      </p:sp>
      <p:sp>
        <p:nvSpPr>
          <p:cNvPr id="112661" name="Text Box 21"/>
          <p:cNvSpPr txBox="1">
            <a:spLocks noChangeArrowheads="1"/>
          </p:cNvSpPr>
          <p:nvPr/>
        </p:nvSpPr>
        <p:spPr bwMode="auto">
          <a:xfrm>
            <a:off x="5867400" y="4797425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chagas</a:t>
            </a:r>
          </a:p>
        </p:txBody>
      </p:sp>
      <p:sp>
        <p:nvSpPr>
          <p:cNvPr id="112662" name="Text Box 22"/>
          <p:cNvSpPr txBox="1">
            <a:spLocks noChangeArrowheads="1"/>
          </p:cNvSpPr>
          <p:nvPr/>
        </p:nvSpPr>
        <p:spPr bwMode="auto">
          <a:xfrm>
            <a:off x="3851275" y="5373688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diarréias</a:t>
            </a:r>
          </a:p>
        </p:txBody>
      </p:sp>
      <p:sp>
        <p:nvSpPr>
          <p:cNvPr id="112663" name="Text Box 23"/>
          <p:cNvSpPr txBox="1">
            <a:spLocks noChangeArrowheads="1"/>
          </p:cNvSpPr>
          <p:nvPr/>
        </p:nvSpPr>
        <p:spPr bwMode="auto">
          <a:xfrm>
            <a:off x="1042988" y="5564188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Respiratórias/criança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t-BR" sz="2800" smtClean="0"/>
              <a:t>Doenças e infecções imunopreveníveis por vacina: </a:t>
            </a:r>
          </a:p>
          <a:p>
            <a:pPr>
              <a:buFont typeface="Wingdings" pitchFamily="2" charset="2"/>
              <a:buNone/>
            </a:pPr>
            <a:endParaRPr lang="pt-BR" sz="2800" smtClean="0"/>
          </a:p>
          <a:p>
            <a:pPr>
              <a:buFont typeface="Wingdings" pitchFamily="2" charset="2"/>
              <a:buNone/>
            </a:pPr>
            <a:r>
              <a:rPr lang="pt-BR" sz="2800" smtClean="0"/>
              <a:t>	Varíola, tuberculose meningea, poliomielite, sarampo, caxumba, rubéola, difteria, coqueluche, tétano, </a:t>
            </a:r>
            <a:r>
              <a:rPr lang="pt-BR" sz="2800" i="1" smtClean="0"/>
              <a:t>haemophilus influenzae </a:t>
            </a:r>
            <a:r>
              <a:rPr lang="pt-BR" sz="2800" smtClean="0"/>
              <a:t>tipo b; hepatite B, febre amarela, rotavirus e meningites bacterianas</a:t>
            </a:r>
            <a:endParaRPr lang="pt-BR" sz="2800" i="1" smtClean="0"/>
          </a:p>
          <a:p>
            <a:pPr>
              <a:buFont typeface="Wingdings" pitchFamily="2" charset="2"/>
              <a:buNone/>
            </a:pPr>
            <a:endParaRPr lang="pt-BR" sz="2800" i="1" smtClean="0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pt-BR" sz="4000" smtClean="0"/>
              <a:t>Ações de controle </a:t>
            </a:r>
            <a:br>
              <a:rPr lang="pt-BR" sz="4000" smtClean="0"/>
            </a:br>
            <a:r>
              <a:rPr lang="pt-BR" sz="4000" smtClean="0"/>
              <a:t>EXITOSAS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971800" y="76200"/>
            <a:ext cx="61722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pt-BR" sz="1800" b="1">
              <a:latin typeface="Arial" charset="0"/>
            </a:endParaRPr>
          </a:p>
          <a:p>
            <a:pPr algn="ctr">
              <a:lnSpc>
                <a:spcPct val="90000"/>
              </a:lnSpc>
            </a:pPr>
            <a:r>
              <a:rPr lang="pt-BR" sz="1800" b="1">
                <a:latin typeface="Arial" charset="0"/>
              </a:rPr>
              <a:t>Casos de pólio no Estado de São Paulo – 1960 a 2006</a:t>
            </a: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179388" y="1052513"/>
            <a:ext cx="89646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lnSpc>
                <a:spcPct val="90000"/>
              </a:lnSpc>
              <a:spcBef>
                <a:spcPct val="50000"/>
              </a:spcBef>
            </a:pPr>
            <a:r>
              <a:rPr lang="pt-BR" sz="2800" b="1">
                <a:latin typeface="Arial" charset="0"/>
              </a:rPr>
              <a:t>Poliomielite:</a:t>
            </a:r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508000" y="1778000"/>
          <a:ext cx="7088188" cy="4703763"/>
        </p:xfrm>
        <a:graphic>
          <a:graphicData uri="http://schemas.openxmlformats.org/presentationml/2006/ole">
            <p:oleObj spid="_x0000_s3074" name="Gráfico" r:id="rId4" imgW="5267325" imgH="3543443" progId="Excel.Chart.8">
              <p:embed/>
            </p:oleObj>
          </a:graphicData>
        </a:graphic>
      </p:graphicFrame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1023938" y="1555750"/>
            <a:ext cx="715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400" b="1">
                <a:latin typeface="Arial" charset="0"/>
              </a:rPr>
              <a:t>Casos</a:t>
            </a: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4356100" y="6553200"/>
            <a:ext cx="627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400" b="1">
                <a:latin typeface="Arial" charset="0"/>
              </a:rPr>
              <a:t>Anos</a:t>
            </a:r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1331913" y="1822450"/>
            <a:ext cx="1381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latin typeface="Arial" charset="0"/>
              </a:rPr>
              <a:t>Epidemia</a:t>
            </a:r>
            <a:endParaRPr lang="pt-BR" sz="1400" b="1">
              <a:latin typeface="Arial" charset="0"/>
            </a:endParaRPr>
          </a:p>
        </p:txBody>
      </p:sp>
      <p:sp>
        <p:nvSpPr>
          <p:cNvPr id="3082" name="Line 12"/>
          <p:cNvSpPr>
            <a:spLocks noChangeShapeType="1"/>
          </p:cNvSpPr>
          <p:nvPr/>
        </p:nvSpPr>
        <p:spPr bwMode="auto">
          <a:xfrm flipH="1">
            <a:off x="1619250" y="3068638"/>
            <a:ext cx="198438" cy="1984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3" name="Text Box 13"/>
          <p:cNvSpPr txBox="1">
            <a:spLocks noChangeArrowheads="1"/>
          </p:cNvSpPr>
          <p:nvPr/>
        </p:nvSpPr>
        <p:spPr bwMode="auto">
          <a:xfrm>
            <a:off x="1560513" y="2686050"/>
            <a:ext cx="1381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latin typeface="Arial" charset="0"/>
              </a:rPr>
              <a:t>Vacinação</a:t>
            </a:r>
            <a:endParaRPr lang="pt-BR" sz="1600" b="1">
              <a:latin typeface="Arial Black" pitchFamily="34" charset="0"/>
            </a:endParaRPr>
          </a:p>
        </p:txBody>
      </p:sp>
      <p:sp>
        <p:nvSpPr>
          <p:cNvPr id="3084" name="Line 14"/>
          <p:cNvSpPr>
            <a:spLocks noChangeShapeType="1"/>
          </p:cNvSpPr>
          <p:nvPr/>
        </p:nvSpPr>
        <p:spPr bwMode="auto">
          <a:xfrm flipH="1">
            <a:off x="2093913" y="3416300"/>
            <a:ext cx="198437" cy="1984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5" name="Text Box 15"/>
          <p:cNvSpPr txBox="1">
            <a:spLocks noChangeArrowheads="1"/>
          </p:cNvSpPr>
          <p:nvPr/>
        </p:nvSpPr>
        <p:spPr bwMode="auto">
          <a:xfrm>
            <a:off x="2268538" y="3103563"/>
            <a:ext cx="13192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latin typeface="Arial" charset="0"/>
              </a:rPr>
              <a:t>Vacinação  de rotina</a:t>
            </a:r>
            <a:endParaRPr lang="pt-BR" sz="1600">
              <a:latin typeface="Arial" charset="0"/>
            </a:endParaRPr>
          </a:p>
        </p:txBody>
      </p:sp>
      <p:sp>
        <p:nvSpPr>
          <p:cNvPr id="3086" name="Line 16"/>
          <p:cNvSpPr>
            <a:spLocks noChangeShapeType="1"/>
          </p:cNvSpPr>
          <p:nvPr/>
        </p:nvSpPr>
        <p:spPr bwMode="auto">
          <a:xfrm rot="8899" flipH="1">
            <a:off x="4116388" y="4095750"/>
            <a:ext cx="82550" cy="2936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7" name="Text Box 17"/>
          <p:cNvSpPr txBox="1">
            <a:spLocks noChangeArrowheads="1"/>
          </p:cNvSpPr>
          <p:nvPr/>
        </p:nvSpPr>
        <p:spPr bwMode="auto">
          <a:xfrm>
            <a:off x="3492500" y="2741613"/>
            <a:ext cx="23066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latin typeface="Arial" charset="0"/>
              </a:rPr>
              <a:t>Correntes migratórias: estados vizinhos com baixa coberturas e epidemias</a:t>
            </a:r>
          </a:p>
        </p:txBody>
      </p:sp>
      <p:sp>
        <p:nvSpPr>
          <p:cNvPr id="3088" name="Line 18"/>
          <p:cNvSpPr>
            <a:spLocks noChangeShapeType="1"/>
          </p:cNvSpPr>
          <p:nvPr/>
        </p:nvSpPr>
        <p:spPr bwMode="auto">
          <a:xfrm rot="8899" flipH="1">
            <a:off x="5148263" y="5299075"/>
            <a:ext cx="198437" cy="1984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9" name="Text Box 19"/>
          <p:cNvSpPr txBox="1">
            <a:spLocks noChangeArrowheads="1"/>
          </p:cNvSpPr>
          <p:nvPr/>
        </p:nvSpPr>
        <p:spPr bwMode="auto">
          <a:xfrm>
            <a:off x="5364163" y="4370388"/>
            <a:ext cx="1252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b="1">
                <a:latin typeface="Arial" charset="0"/>
              </a:rPr>
              <a:t>Dias Nacionais de Vacinação</a:t>
            </a:r>
            <a:r>
              <a:rPr lang="pt-BR" sz="1600">
                <a:latin typeface="Arial" charset="0"/>
              </a:rPr>
              <a:t> </a:t>
            </a:r>
          </a:p>
        </p:txBody>
      </p:sp>
      <p:sp>
        <p:nvSpPr>
          <p:cNvPr id="3090" name="Line 20"/>
          <p:cNvSpPr>
            <a:spLocks noChangeShapeType="1"/>
          </p:cNvSpPr>
          <p:nvPr/>
        </p:nvSpPr>
        <p:spPr bwMode="auto">
          <a:xfrm flipH="1">
            <a:off x="1331913" y="2060575"/>
            <a:ext cx="198437" cy="1984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91" name="Text Box 21"/>
          <p:cNvSpPr txBox="1">
            <a:spLocks noChangeArrowheads="1"/>
          </p:cNvSpPr>
          <p:nvPr/>
        </p:nvSpPr>
        <p:spPr bwMode="auto">
          <a:xfrm>
            <a:off x="900113" y="6553200"/>
            <a:ext cx="2725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400" b="1">
                <a:latin typeface="Arial" charset="0"/>
              </a:rPr>
              <a:t>Fonte: Divisão de Hídrica/CVE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2"/>
          <p:cNvGrpSpPr>
            <a:grpSpLocks/>
          </p:cNvGrpSpPr>
          <p:nvPr/>
        </p:nvGrpSpPr>
        <p:grpSpPr bwMode="auto">
          <a:xfrm>
            <a:off x="0" y="0"/>
            <a:ext cx="9144000" cy="6826250"/>
            <a:chOff x="0" y="0"/>
            <a:chExt cx="5760" cy="4300"/>
          </a:xfrm>
        </p:grpSpPr>
        <p:pic>
          <p:nvPicPr>
            <p:cNvPr id="108547" name="Picture 3" descr="logo_cve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14" y="4115"/>
              <a:ext cx="170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548" name="Line 4"/>
            <p:cNvSpPr>
              <a:spLocks noChangeShapeType="1"/>
            </p:cNvSpPr>
            <p:nvPr/>
          </p:nvSpPr>
          <p:spPr bwMode="auto">
            <a:xfrm>
              <a:off x="793" y="572"/>
              <a:ext cx="496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108549" name="Picture 5" descr="logo_saopaul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657" cy="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2971800" y="76200"/>
            <a:ext cx="6172200" cy="777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3200" b="1">
                <a:solidFill>
                  <a:schemeClr val="tx2"/>
                </a:solidFill>
                <a:latin typeface="Arial" charset="0"/>
              </a:rPr>
              <a:t>Sarampo</a:t>
            </a:r>
          </a:p>
          <a:p>
            <a:pPr algn="ctr">
              <a:lnSpc>
                <a:spcPct val="90000"/>
              </a:lnSpc>
            </a:pPr>
            <a:r>
              <a:rPr lang="pt-BR" sz="1800" b="1">
                <a:solidFill>
                  <a:srgbClr val="000099"/>
                </a:solidFill>
                <a:latin typeface="Arial" charset="0"/>
              </a:rPr>
              <a:t>Situação Epidemiológica do Estado de São Paulo</a:t>
            </a:r>
          </a:p>
        </p:txBody>
      </p:sp>
      <p:sp>
        <p:nvSpPr>
          <p:cNvPr id="108551" name="Text Box 8"/>
          <p:cNvSpPr txBox="1">
            <a:spLocks noChangeArrowheads="1"/>
          </p:cNvSpPr>
          <p:nvPr/>
        </p:nvSpPr>
        <p:spPr bwMode="auto">
          <a:xfrm>
            <a:off x="3059113" y="6116638"/>
            <a:ext cx="5310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600" b="1">
                <a:latin typeface="Arial" charset="0"/>
              </a:rPr>
              <a:t>*Suscetíveis (falha cobertura vacinal)+ pop. migrante</a:t>
            </a:r>
          </a:p>
        </p:txBody>
      </p:sp>
      <p:sp>
        <p:nvSpPr>
          <p:cNvPr id="108552" name="Oval 9"/>
          <p:cNvSpPr>
            <a:spLocks noChangeArrowheads="1"/>
          </p:cNvSpPr>
          <p:nvPr/>
        </p:nvSpPr>
        <p:spPr bwMode="auto">
          <a:xfrm rot="-1886071">
            <a:off x="3851275" y="5157788"/>
            <a:ext cx="576263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108553" name="Picture 9"/>
          <p:cNvPicPr>
            <a:picLocks noChangeAspect="1" noChangeArrowheads="1"/>
          </p:cNvPicPr>
          <p:nvPr/>
        </p:nvPicPr>
        <p:blipFill>
          <a:blip r:embed="rId5" cstate="print"/>
          <a:srcRect l="14824" t="26167" r="15779" b="10330"/>
          <a:stretch>
            <a:fillRect/>
          </a:stretch>
        </p:blipFill>
        <p:spPr bwMode="auto">
          <a:xfrm>
            <a:off x="0" y="1125538"/>
            <a:ext cx="91440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554" name="Oval 10"/>
          <p:cNvSpPr>
            <a:spLocks noChangeArrowheads="1"/>
          </p:cNvSpPr>
          <p:nvPr/>
        </p:nvSpPr>
        <p:spPr bwMode="auto">
          <a:xfrm>
            <a:off x="3348038" y="5518150"/>
            <a:ext cx="6477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28600"/>
            <a:ext cx="8351837" cy="2192338"/>
          </a:xfrm>
        </p:spPr>
        <p:txBody>
          <a:bodyPr/>
          <a:lstStyle/>
          <a:p>
            <a:r>
              <a:rPr lang="pt-BR" sz="4000" smtClean="0"/>
              <a:t>Cobertura PNI, por grupos socieconômicos (criança 18 meses, capitais de estados e DF do Br, 2007-8) </a:t>
            </a:r>
          </a:p>
        </p:txBody>
      </p:sp>
      <p:pic>
        <p:nvPicPr>
          <p:cNvPr id="121860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 l="12950" t="16667" r="29616" b="11264"/>
          <a:stretch>
            <a:fillRect/>
          </a:stretch>
        </p:blipFill>
        <p:spPr>
          <a:xfrm>
            <a:off x="1763713" y="2636838"/>
            <a:ext cx="5761037" cy="41814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4000" smtClean="0"/>
              <a:t>Ações de controle </a:t>
            </a:r>
            <a:br>
              <a:rPr lang="pt-BR" sz="4000" smtClean="0"/>
            </a:br>
            <a:r>
              <a:rPr lang="pt-BR" sz="4000" smtClean="0"/>
              <a:t>EXITOSAS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772400" cy="5068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smtClean="0"/>
              <a:t>Diarréia e Cólera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2800" smtClean="0"/>
              <a:t>	Reidratação oral, ampliação acesso serviços saúde, melhoria ações de vigilância sanitária e epidemiológica, saneamento (tratamento água, esgoto, lixo, etc), vacina Rotavirus</a:t>
            </a:r>
            <a:br>
              <a:rPr lang="pt-BR" sz="2800" smtClean="0"/>
            </a:br>
            <a:endParaRPr lang="pt-BR" sz="2800" smtClean="0"/>
          </a:p>
          <a:p>
            <a:pPr>
              <a:lnSpc>
                <a:spcPct val="90000"/>
              </a:lnSpc>
            </a:pPr>
            <a:r>
              <a:rPr lang="pt-BR" sz="2800" smtClean="0"/>
              <a:t>Doença Chagas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2800" smtClean="0"/>
              <a:t>	controle de vetor, controle de sangue e hemoderivados (doadores)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2800" smtClean="0"/>
              <a:t>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7013"/>
            <a:ext cx="7773988" cy="1146175"/>
          </a:xfrm>
        </p:spPr>
        <p:txBody>
          <a:bodyPr lIns="90000" tIns="46800" rIns="90000" bIns="4680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smtClean="0">
                <a:solidFill>
                  <a:srgbClr val="FFFFFF"/>
                </a:solidFill>
              </a:rPr>
              <a:t/>
            </a:r>
            <a:br>
              <a:rPr lang="pt-BR" sz="2400" b="1" smtClean="0">
                <a:solidFill>
                  <a:srgbClr val="FFFFFF"/>
                </a:solidFill>
              </a:rPr>
            </a:br>
            <a:r>
              <a:rPr lang="pt-BR" sz="2400" b="1" smtClean="0">
                <a:solidFill>
                  <a:srgbClr val="FFFFFF"/>
                </a:solidFill>
              </a:rPr>
              <a:t>DOENÇA TRANSMISSÍVEL (DT)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773988" cy="4500563"/>
          </a:xfrm>
        </p:spPr>
        <p:txBody>
          <a:bodyPr lIns="90000" tIns="46800" rIns="90000" bIns="46800"/>
          <a:lstStyle/>
          <a:p>
            <a:pPr marL="342900" indent="-342900" defTabSz="449263">
              <a:tabLst>
                <a:tab pos="436563" algn="l"/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</a:tabLst>
            </a:pPr>
            <a:endParaRPr lang="pt-BR" sz="2400" b="1" smtClean="0">
              <a:solidFill>
                <a:srgbClr val="333399"/>
              </a:solidFill>
            </a:endParaRPr>
          </a:p>
          <a:p>
            <a:pPr marL="342900" indent="-342900" defTabSz="449263">
              <a:lnSpc>
                <a:spcPct val="150000"/>
              </a:lnSpc>
              <a:buFont typeface="Wingdings" pitchFamily="2" charset="2"/>
              <a:buNone/>
              <a:tabLst>
                <a:tab pos="436563" algn="l"/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</a:tabLst>
            </a:pPr>
            <a:r>
              <a:rPr lang="pt-BR" sz="2400" b="1" smtClean="0">
                <a:latin typeface="Arial Narrow" pitchFamily="34" charset="0"/>
              </a:rPr>
              <a:t>	Qualquer doen</a:t>
            </a:r>
            <a:r>
              <a:rPr lang="pt-BR" sz="2400" b="1" smtClean="0"/>
              <a:t>ç</a:t>
            </a:r>
            <a:r>
              <a:rPr lang="pt-BR" sz="2400" b="1" smtClean="0">
                <a:latin typeface="Arial Narrow" pitchFamily="34" charset="0"/>
              </a:rPr>
              <a:t>a (ou infec</a:t>
            </a:r>
            <a:r>
              <a:rPr lang="pt-BR" sz="2400" b="1" smtClean="0"/>
              <a:t>ç</a:t>
            </a:r>
            <a:r>
              <a:rPr lang="pt-BR" sz="2400" b="1" smtClean="0">
                <a:latin typeface="Arial Narrow" pitchFamily="34" charset="0"/>
              </a:rPr>
              <a:t>ão) causada por um </a:t>
            </a:r>
            <a:r>
              <a:rPr lang="pt-BR" sz="2400" b="1" u="sng" smtClean="0">
                <a:latin typeface="Arial Narrow" pitchFamily="34" charset="0"/>
              </a:rPr>
              <a:t>agente infeccioso</a:t>
            </a:r>
            <a:r>
              <a:rPr lang="pt-BR" sz="2400" b="1" smtClean="0">
                <a:latin typeface="Arial Narrow" pitchFamily="34" charset="0"/>
              </a:rPr>
              <a:t> espec</a:t>
            </a:r>
            <a:r>
              <a:rPr lang="pt-BR" sz="2400" b="1" smtClean="0"/>
              <a:t>í</a:t>
            </a:r>
            <a:r>
              <a:rPr lang="pt-BR" sz="2400" b="1" smtClean="0">
                <a:latin typeface="Arial Narrow" pitchFamily="34" charset="0"/>
              </a:rPr>
              <a:t>fico, ou seus </a:t>
            </a:r>
            <a:r>
              <a:rPr lang="pt-BR" sz="2400" b="1" u="sng" smtClean="0">
                <a:latin typeface="Arial Narrow" pitchFamily="34" charset="0"/>
              </a:rPr>
              <a:t>produtos t</a:t>
            </a:r>
            <a:r>
              <a:rPr lang="pt-BR" sz="2400" b="1" u="sng" smtClean="0"/>
              <a:t>ó</a:t>
            </a:r>
            <a:r>
              <a:rPr lang="pt-BR" sz="2400" b="1" u="sng" smtClean="0">
                <a:latin typeface="Arial Narrow" pitchFamily="34" charset="0"/>
              </a:rPr>
              <a:t>xicos</a:t>
            </a:r>
            <a:r>
              <a:rPr lang="pt-BR" sz="2400" b="1" smtClean="0">
                <a:latin typeface="Arial Narrow" pitchFamily="34" charset="0"/>
              </a:rPr>
              <a:t>, que se manifesta pela transmissão de uma </a:t>
            </a:r>
            <a:r>
              <a:rPr lang="pt-BR" sz="2400" b="1" u="sng" smtClean="0">
                <a:latin typeface="Arial Narrow" pitchFamily="34" charset="0"/>
              </a:rPr>
              <a:t>pessoa/animal infectado/reservat</a:t>
            </a:r>
            <a:r>
              <a:rPr lang="pt-BR" sz="2400" b="1" u="sng" smtClean="0"/>
              <a:t>ó</a:t>
            </a:r>
            <a:r>
              <a:rPr lang="pt-BR" sz="2400" b="1" u="sng" smtClean="0">
                <a:latin typeface="Arial Narrow" pitchFamily="34" charset="0"/>
              </a:rPr>
              <a:t>rio</a:t>
            </a:r>
            <a:r>
              <a:rPr lang="pt-BR" sz="2400" b="1" smtClean="0">
                <a:latin typeface="Arial Narrow" pitchFamily="34" charset="0"/>
              </a:rPr>
              <a:t> a um </a:t>
            </a:r>
            <a:r>
              <a:rPr lang="pt-BR" sz="2400" b="1" u="sng" smtClean="0">
                <a:latin typeface="Arial Narrow" pitchFamily="34" charset="0"/>
              </a:rPr>
              <a:t>hospedeiro suscet</a:t>
            </a:r>
            <a:r>
              <a:rPr lang="pt-BR" sz="2400" b="1" u="sng" smtClean="0"/>
              <a:t>í</a:t>
            </a:r>
            <a:r>
              <a:rPr lang="pt-BR" sz="2400" b="1" u="sng" smtClean="0">
                <a:latin typeface="Arial Narrow" pitchFamily="34" charset="0"/>
              </a:rPr>
              <a:t>vel</a:t>
            </a:r>
            <a:r>
              <a:rPr lang="pt-BR" sz="2400" b="1" smtClean="0">
                <a:latin typeface="Arial Narrow" pitchFamily="34" charset="0"/>
              </a:rPr>
              <a:t>, </a:t>
            </a:r>
            <a:r>
              <a:rPr lang="pt-BR" sz="2400" b="1" u="sng" smtClean="0">
                <a:latin typeface="Arial Narrow" pitchFamily="34" charset="0"/>
              </a:rPr>
              <a:t>direta ou indiretamente</a:t>
            </a:r>
            <a:r>
              <a:rPr lang="pt-BR" sz="2400" b="1" smtClean="0">
                <a:latin typeface="Arial Narrow" pitchFamily="34" charset="0"/>
              </a:rPr>
              <a:t> por um </a:t>
            </a:r>
            <a:r>
              <a:rPr lang="pt-BR" sz="2400" b="1" u="sng" smtClean="0">
                <a:latin typeface="Arial Narrow" pitchFamily="34" charset="0"/>
              </a:rPr>
              <a:t>hospedeiro intermedi</a:t>
            </a:r>
            <a:r>
              <a:rPr lang="pt-BR" sz="2400" b="1" u="sng" smtClean="0"/>
              <a:t>á</a:t>
            </a:r>
            <a:r>
              <a:rPr lang="pt-BR" sz="2400" b="1" u="sng" smtClean="0">
                <a:latin typeface="Arial Narrow" pitchFamily="34" charset="0"/>
              </a:rPr>
              <a:t>rio</a:t>
            </a:r>
            <a:r>
              <a:rPr lang="pt-BR" sz="2400" b="1" smtClean="0">
                <a:latin typeface="Arial Narrow" pitchFamily="34" charset="0"/>
              </a:rPr>
              <a:t>, de natureza vegetal ou animal, de um vetor ou do meio ambiente inanimado (OPAS). 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4000" smtClean="0"/>
              <a:t>Ações de controle </a:t>
            </a:r>
            <a:br>
              <a:rPr lang="pt-BR" sz="4000" smtClean="0"/>
            </a:br>
            <a:r>
              <a:rPr lang="pt-BR" sz="4000" smtClean="0"/>
              <a:t>sucesso parcial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341438"/>
            <a:ext cx="3810000" cy="4495800"/>
          </a:xfrm>
        </p:spPr>
        <p:txBody>
          <a:bodyPr/>
          <a:lstStyle/>
          <a:p>
            <a:r>
              <a:rPr lang="pt-BR" sz="2800" smtClean="0"/>
              <a:t>HIV/aids</a:t>
            </a:r>
          </a:p>
          <a:p>
            <a:pPr>
              <a:buFont typeface="Wingdings" pitchFamily="2" charset="2"/>
              <a:buNone/>
            </a:pPr>
            <a:r>
              <a:rPr lang="pt-BR" sz="2800" smtClean="0"/>
              <a:t>	</a:t>
            </a:r>
          </a:p>
        </p:txBody>
      </p:sp>
      <p:pic>
        <p:nvPicPr>
          <p:cNvPr id="125958" name="Picture 6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print"/>
          <a:srcRect t="10240" r="20750" b="8051"/>
          <a:stretch>
            <a:fillRect/>
          </a:stretch>
        </p:blipFill>
        <p:spPr>
          <a:xfrm>
            <a:off x="0" y="1916113"/>
            <a:ext cx="4427538" cy="4608512"/>
          </a:xfrm>
        </p:spPr>
      </p:pic>
      <p:pic>
        <p:nvPicPr>
          <p:cNvPr id="125961" name="Picture 9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print"/>
          <a:srcRect l="18675" t="10381" r="3304" b="10088"/>
          <a:stretch>
            <a:fillRect/>
          </a:stretch>
        </p:blipFill>
        <p:spPr>
          <a:xfrm>
            <a:off x="4427538" y="1916113"/>
            <a:ext cx="4716462" cy="4608512"/>
          </a:xfrm>
        </p:spPr>
      </p:pic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0" y="6548438"/>
            <a:ext cx="586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/>
              <a:t>http://www.aids.gov.br/publicacao/boletim-epidemiologico-2010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pt-BR" sz="4000" smtClean="0"/>
              <a:t>Ações de controle </a:t>
            </a:r>
            <a:br>
              <a:rPr lang="pt-BR" sz="4000" smtClean="0"/>
            </a:br>
            <a:r>
              <a:rPr lang="pt-BR" sz="4000" smtClean="0"/>
              <a:t>sucesso parcial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412875"/>
            <a:ext cx="8458200" cy="6048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1800" smtClean="0"/>
              <a:t>Hepatites A, B e C - </a:t>
            </a:r>
            <a:r>
              <a:rPr lang="pt-BR" sz="1800" i="1" smtClean="0"/>
              <a:t>Inquérito nacional de </a:t>
            </a:r>
            <a:r>
              <a:rPr lang="pt-BR" sz="1800" i="1" u="sng" smtClean="0"/>
              <a:t>prevalência</a:t>
            </a:r>
            <a:r>
              <a:rPr lang="pt-BR" sz="1800" i="1" smtClean="0"/>
              <a:t> de hepatites virais</a:t>
            </a:r>
            <a:r>
              <a:rPr lang="pt-BR" sz="1800" smtClean="0"/>
              <a:t> </a:t>
            </a:r>
          </a:p>
        </p:txBody>
      </p:sp>
      <p:pic>
        <p:nvPicPr>
          <p:cNvPr id="126981" name="Picture 5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2889250"/>
            <a:ext cx="4284662" cy="3968750"/>
          </a:xfrm>
          <a:noFill/>
        </p:spPr>
      </p:pic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0" y="1989138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/>
              <a:t> </a:t>
            </a:r>
            <a:r>
              <a:rPr lang="pt-BR" sz="2000"/>
              <a:t>alta concentração de casos de hepatite A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/>
              <a:t> baixa concentração de casos de hepatite B, exceção Norte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/>
              <a:t> intermediária da hepatite C </a:t>
            </a:r>
          </a:p>
        </p:txBody>
      </p:sp>
      <p:sp>
        <p:nvSpPr>
          <p:cNvPr id="126992" name="Text Box 16"/>
          <p:cNvSpPr txBox="1">
            <a:spLocks noChangeArrowheads="1"/>
          </p:cNvSpPr>
          <p:nvPr/>
        </p:nvSpPr>
        <p:spPr bwMode="auto">
          <a:xfrm>
            <a:off x="0" y="6381750"/>
            <a:ext cx="363537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/>
              <a:t>Revista Fapesp set 2011</a:t>
            </a:r>
          </a:p>
          <a:p>
            <a:pPr>
              <a:spcBef>
                <a:spcPct val="50000"/>
              </a:spcBef>
            </a:pPr>
            <a:endParaRPr lang="pt-BR"/>
          </a:p>
        </p:txBody>
      </p:sp>
      <p:pic>
        <p:nvPicPr>
          <p:cNvPr id="126993" name="Picture 17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6750" y="2924175"/>
            <a:ext cx="1662113" cy="3933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827088" y="1916113"/>
            <a:ext cx="5761037" cy="3603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8245" name="Rectangle 5"/>
          <p:cNvSpPr>
            <a:spLocks noChangeArrowheads="1"/>
          </p:cNvSpPr>
          <p:nvPr>
            <p:ph type="title" idx="4294967295"/>
          </p:nvPr>
        </p:nvSpPr>
        <p:spPr>
          <a:xfrm>
            <a:off x="609600" y="228600"/>
            <a:ext cx="8534400" cy="1143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sz="4000" smtClean="0"/>
              <a:t>MORTES POR TIPO DE HEPATITES – Br 1999 a 2010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0" y="6381750"/>
            <a:ext cx="363537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/>
              <a:t>Revista Fapesp set 2011</a:t>
            </a:r>
          </a:p>
          <a:p>
            <a:pPr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4000" smtClean="0"/>
              <a:t>Os vírus e suas características</a:t>
            </a:r>
          </a:p>
        </p:txBody>
      </p:sp>
      <p:pic>
        <p:nvPicPr>
          <p:cNvPr id="14029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827088" y="1989138"/>
            <a:ext cx="4465637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0" y="6381750"/>
            <a:ext cx="363537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/>
              <a:t>Revista Fapesp set 2011</a:t>
            </a:r>
          </a:p>
          <a:p>
            <a:pPr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0475"/>
            <a:ext cx="9144000" cy="559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23850" y="228600"/>
            <a:ext cx="8820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4000">
                <a:solidFill>
                  <a:schemeClr val="folHlink"/>
                </a:solidFill>
                <a:latin typeface="Arial Black" pitchFamily="34" charset="0"/>
              </a:rPr>
              <a:t>Ações de controle </a:t>
            </a:r>
            <a:br>
              <a:rPr lang="pt-BR" sz="400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pt-BR" sz="4000">
                <a:solidFill>
                  <a:schemeClr val="folHlink"/>
                </a:solidFill>
                <a:latin typeface="Arial Black" pitchFamily="34" charset="0"/>
              </a:rPr>
              <a:t>sucesso parcial - HANSENÍASE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8355013" cy="1143000"/>
          </a:xfrm>
          <a:noFill/>
        </p:spPr>
        <p:txBody>
          <a:bodyPr/>
          <a:lstStyle/>
          <a:p>
            <a:r>
              <a:rPr lang="pt-BR" sz="4000" smtClean="0"/>
              <a:t>Ações de controle </a:t>
            </a:r>
            <a:br>
              <a:rPr lang="pt-BR" sz="4000" smtClean="0"/>
            </a:br>
            <a:r>
              <a:rPr lang="pt-BR" sz="4000" smtClean="0"/>
              <a:t>sucesso parcial - hanseníase</a:t>
            </a:r>
          </a:p>
        </p:txBody>
      </p:sp>
      <p:pic>
        <p:nvPicPr>
          <p:cNvPr id="128007" name="Picture 7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 t="11864" r="-37" b="8051"/>
          <a:stretch>
            <a:fillRect/>
          </a:stretch>
        </p:blipFill>
        <p:spPr>
          <a:xfrm>
            <a:off x="1187450" y="2133600"/>
            <a:ext cx="7129463" cy="4729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mtClean="0"/>
              <a:t>HANSENÍASE</a:t>
            </a:r>
          </a:p>
        </p:txBody>
      </p:sp>
      <p:pic>
        <p:nvPicPr>
          <p:cNvPr id="14336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 l="21283" t="10240" r="19424" b="8051"/>
          <a:stretch>
            <a:fillRect/>
          </a:stretch>
        </p:blipFill>
        <p:spPr>
          <a:xfrm>
            <a:off x="611188" y="2060575"/>
            <a:ext cx="7777162" cy="482123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mtClean="0"/>
              <a:t>HANSENÍASE</a:t>
            </a:r>
          </a:p>
        </p:txBody>
      </p:sp>
      <p:pic>
        <p:nvPicPr>
          <p:cNvPr id="144387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 l="6454" t="13454" r="6454" b="9674"/>
          <a:stretch>
            <a:fillRect/>
          </a:stretch>
        </p:blipFill>
        <p:spPr>
          <a:xfrm>
            <a:off x="647700" y="2498725"/>
            <a:ext cx="7885113" cy="40259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3" y="1282700"/>
            <a:ext cx="9144000" cy="557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179388" y="115888"/>
            <a:ext cx="878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4000">
                <a:solidFill>
                  <a:schemeClr val="folHlink"/>
                </a:solidFill>
                <a:latin typeface="Arial Black" pitchFamily="34" charset="0"/>
              </a:rPr>
              <a:t>Ações de controle </a:t>
            </a:r>
            <a:br>
              <a:rPr lang="pt-BR" sz="4000">
                <a:solidFill>
                  <a:schemeClr val="folHlink"/>
                </a:solidFill>
                <a:latin typeface="Arial Black" pitchFamily="34" charset="0"/>
              </a:rPr>
            </a:br>
            <a:r>
              <a:rPr lang="pt-BR" sz="4000">
                <a:solidFill>
                  <a:schemeClr val="folHlink"/>
                </a:solidFill>
                <a:latin typeface="Arial Black" pitchFamily="34" charset="0"/>
              </a:rPr>
              <a:t>sucesso parcial - tuberculose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41313"/>
            <a:ext cx="8355013" cy="1143000"/>
          </a:xfrm>
          <a:noFill/>
        </p:spPr>
        <p:txBody>
          <a:bodyPr/>
          <a:lstStyle/>
          <a:p>
            <a:r>
              <a:rPr lang="pt-BR" sz="4000" smtClean="0"/>
              <a:t>Ações de controle </a:t>
            </a:r>
            <a:br>
              <a:rPr lang="pt-BR" sz="4000" smtClean="0"/>
            </a:br>
            <a:r>
              <a:rPr lang="pt-BR" sz="4000" smtClean="0"/>
              <a:t>sucesso parcial - tuberculose</a:t>
            </a:r>
          </a:p>
        </p:txBody>
      </p:sp>
      <p:pic>
        <p:nvPicPr>
          <p:cNvPr id="129029" name="Picture 5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2133600"/>
            <a:ext cx="7704137" cy="4751388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7013"/>
            <a:ext cx="7773988" cy="1146175"/>
          </a:xfrm>
        </p:spPr>
        <p:txBody>
          <a:bodyPr lIns="90000" tIns="46800" rIns="90000" bIns="46800"/>
          <a:lstStyle/>
          <a:p>
            <a:pPr marL="2057400" indent="-228600" defTabSz="449263"/>
            <a:endParaRPr lang="pt-BR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773988" cy="4500563"/>
          </a:xfrm>
        </p:spPr>
        <p:txBody>
          <a:bodyPr lIns="90000" tIns="46800" rIns="90000" bIns="46800"/>
          <a:lstStyle/>
          <a:p>
            <a:pPr marL="342900" indent="-342900" defTabSz="449263"/>
            <a:endParaRPr lang="pt-BR" smtClean="0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3" y="-30163"/>
            <a:ext cx="9144000" cy="6858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mtClean="0"/>
              <a:t>Tuberculose</a:t>
            </a:r>
          </a:p>
        </p:txBody>
      </p:sp>
      <p:pic>
        <p:nvPicPr>
          <p:cNvPr id="14848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mtClean="0"/>
              <a:t>Tuberculose</a:t>
            </a:r>
          </a:p>
        </p:txBody>
      </p:sp>
      <p:pic>
        <p:nvPicPr>
          <p:cNvPr id="149507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mtClean="0"/>
              <a:t>Tuberculose</a:t>
            </a:r>
          </a:p>
        </p:txBody>
      </p:sp>
      <p:pic>
        <p:nvPicPr>
          <p:cNvPr id="15053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pt-BR" smtClean="0"/>
              <a:t>Esquitossomose</a:t>
            </a:r>
          </a:p>
          <a:p>
            <a:r>
              <a:rPr lang="pt-BR" smtClean="0"/>
              <a:t>Malária</a:t>
            </a:r>
          </a:p>
          <a:p>
            <a:r>
              <a:rPr lang="pt-BR" smtClean="0"/>
              <a:t>Febre amarela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pt-BR" sz="4000" smtClean="0"/>
              <a:t>...outros </a:t>
            </a:r>
            <a:br>
              <a:rPr lang="pt-BR" sz="4000" smtClean="0"/>
            </a:br>
            <a:r>
              <a:rPr lang="pt-BR" sz="4000" smtClean="0"/>
              <a:t>sucesso parcial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9500"/>
            <a:ext cx="9180513" cy="577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708400" y="468313"/>
            <a:ext cx="3060700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ea typeface="MS Gothic" pitchFamily="49" charset="-128"/>
              </a:rPr>
              <a:t>MALÁRIA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1260475"/>
            <a:ext cx="9107487" cy="559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3132138" y="468313"/>
            <a:ext cx="3060700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ea typeface="MS Gothic" pitchFamily="49" charset="-128"/>
              </a:rPr>
              <a:t>FEBRE AMARELA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pt-BR" sz="4000" smtClean="0"/>
              <a:t>Ações de controle </a:t>
            </a:r>
            <a:br>
              <a:rPr lang="pt-BR" sz="4000" smtClean="0"/>
            </a:br>
            <a:r>
              <a:rPr lang="pt-BR" sz="4000" smtClean="0"/>
              <a:t>Fracassos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r>
              <a:rPr lang="pt-BR" sz="2800" smtClean="0"/>
              <a:t>Dengue</a:t>
            </a:r>
          </a:p>
        </p:txBody>
      </p:sp>
      <p:pic>
        <p:nvPicPr>
          <p:cNvPr id="131078" name="Picture 6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 t="11864" r="1776" b="16856"/>
          <a:stretch>
            <a:fillRect/>
          </a:stretch>
        </p:blipFill>
        <p:spPr>
          <a:xfrm>
            <a:off x="468313" y="2133600"/>
            <a:ext cx="8496300" cy="47244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4000" smtClean="0"/>
              <a:t>Incidência dengue – município residência, 2008</a:t>
            </a:r>
          </a:p>
        </p:txBody>
      </p:sp>
      <p:pic>
        <p:nvPicPr>
          <p:cNvPr id="153606" name="Picture 6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484313"/>
            <a:ext cx="6624637" cy="5373687"/>
          </a:xfrm>
          <a:noFill/>
        </p:spPr>
      </p:pic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34925" y="6548438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t-BR" sz="1600"/>
              <a:t>Fonte: SVS/SES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mtClean="0"/>
              <a:t>Dengue</a:t>
            </a:r>
          </a:p>
        </p:txBody>
      </p:sp>
      <p:pic>
        <p:nvPicPr>
          <p:cNvPr id="154628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63688" y="1600200"/>
            <a:ext cx="7040562" cy="5260975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155652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1600200"/>
            <a:ext cx="6286500" cy="44958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214563" y="3538538"/>
            <a:ext cx="3062287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FFFFFF"/>
                </a:solidFill>
                <a:ea typeface="MS Gothic" pitchFamily="49" charset="-128"/>
              </a:rPr>
              <a:t>Alterações patológicas 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2286000" y="5395913"/>
            <a:ext cx="22669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FFFFFF"/>
                </a:solidFill>
                <a:ea typeface="MS Gothic" pitchFamily="49" charset="-128"/>
              </a:rPr>
              <a:t>subclínica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357313" y="2609850"/>
            <a:ext cx="4572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FFFFFF"/>
                </a:solidFill>
                <a:ea typeface="MS Gothic" pitchFamily="49" charset="-128"/>
              </a:rPr>
              <a:t>Exposição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5395913"/>
            <a:ext cx="27860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FFFFFF"/>
                </a:solidFill>
                <a:ea typeface="MS Gothic" pitchFamily="49" charset="-128"/>
              </a:rPr>
              <a:t>suscetibilidade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2571750" y="1571625"/>
            <a:ext cx="4572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FFFFFF"/>
                </a:solidFill>
                <a:ea typeface="MS Gothic" pitchFamily="49" charset="-128"/>
              </a:rPr>
              <a:t>Início dos sintomas</a:t>
            </a: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3976688" y="5040313"/>
            <a:ext cx="4524375" cy="197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FFFFFF"/>
                </a:solidFill>
                <a:ea typeface="MS Gothic" pitchFamily="49" charset="-128"/>
              </a:rPr>
              <a:t>	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4570413" y="5214938"/>
            <a:ext cx="45720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FFFFFF"/>
                </a:solidFill>
                <a:ea typeface="MS Gothic" pitchFamily="49" charset="-128"/>
              </a:rPr>
              <a:t>recuperação, cronicidade, doença incapacidades ou morte</a:t>
            </a:r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>
            <a:off x="714375" y="5072063"/>
            <a:ext cx="7358063" cy="15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cxnSp>
        <p:nvCxnSpPr>
          <p:cNvPr id="75786" name="AutoShape 10"/>
          <p:cNvCxnSpPr>
            <a:cxnSpLocks noChangeShapeType="1"/>
          </p:cNvCxnSpPr>
          <p:nvPr/>
        </p:nvCxnSpPr>
        <p:spPr bwMode="auto">
          <a:xfrm flipH="1">
            <a:off x="2141538" y="3214688"/>
            <a:ext cx="1587" cy="1787525"/>
          </a:xfrm>
          <a:prstGeom prst="straightConnector1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5787" name="AutoShape 11"/>
          <p:cNvCxnSpPr>
            <a:cxnSpLocks noChangeShapeType="1"/>
          </p:cNvCxnSpPr>
          <p:nvPr/>
        </p:nvCxnSpPr>
        <p:spPr bwMode="auto">
          <a:xfrm flipH="1">
            <a:off x="3857625" y="2214563"/>
            <a:ext cx="1588" cy="2573337"/>
          </a:xfrm>
          <a:prstGeom prst="straightConnector1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4000500" y="2895600"/>
            <a:ext cx="18573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FFFFFF"/>
                </a:solidFill>
                <a:ea typeface="MS Gothic" pitchFamily="49" charset="-128"/>
              </a:rPr>
              <a:t>Frequente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FFFFFF"/>
                </a:solidFill>
                <a:ea typeface="MS Gothic" pitchFamily="49" charset="-128"/>
              </a:rPr>
              <a:t>diagnóstico</a:t>
            </a:r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 flipH="1">
            <a:off x="2139950" y="5073650"/>
            <a:ext cx="4763" cy="9286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 flipH="1">
            <a:off x="3854450" y="5073650"/>
            <a:ext cx="4763" cy="9286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6096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400">
                <a:solidFill>
                  <a:srgbClr val="FFFF00"/>
                </a:solidFill>
                <a:latin typeface="Arial Black" pitchFamily="34" charset="0"/>
                <a:ea typeface="MS Gothic" pitchFamily="49" charset="-128"/>
              </a:rPr>
              <a:t>História “Natural” Doença</a:t>
            </a:r>
          </a:p>
        </p:txBody>
      </p:sp>
      <p:pic>
        <p:nvPicPr>
          <p:cNvPr id="7579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1785938"/>
            <a:ext cx="2168525" cy="293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7072313" y="2857500"/>
            <a:ext cx="314325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>
                <a:solidFill>
                  <a:srgbClr val="FFFFFF"/>
                </a:solidFill>
                <a:ea typeface="MS Gothic" pitchFamily="49" charset="-128"/>
              </a:rPr>
              <a:t>INFECÇÃO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>
                <a:solidFill>
                  <a:srgbClr val="FFFFFF"/>
                </a:solidFill>
                <a:ea typeface="MS Gothic" pitchFamily="49" charset="-128"/>
              </a:rPr>
              <a:t> INAPARENTE</a:t>
            </a: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6786563" y="1857375"/>
            <a:ext cx="314325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>
                <a:solidFill>
                  <a:srgbClr val="FFFFFF"/>
                </a:solidFill>
                <a:ea typeface="MS Gothic" pitchFamily="49" charset="-128"/>
              </a:rPr>
              <a:t>Doença       e       óbitos</a:t>
            </a:r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7259638" y="1214438"/>
            <a:ext cx="109696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ea typeface="MS Gothic" pitchFamily="49" charset="-128"/>
              </a:rPr>
              <a:t>Iceberg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4000" smtClean="0"/>
              <a:t>Número de mortes – dengue - Br</a:t>
            </a:r>
          </a:p>
        </p:txBody>
      </p:sp>
      <p:pic>
        <p:nvPicPr>
          <p:cNvPr id="159748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 l="20972" t="23058" r="28963" b="22493"/>
          <a:stretch>
            <a:fillRect/>
          </a:stretch>
        </p:blipFill>
        <p:spPr>
          <a:xfrm>
            <a:off x="684213" y="2636838"/>
            <a:ext cx="7991475" cy="3916362"/>
          </a:xfrm>
          <a:noFill/>
        </p:spPr>
      </p:pic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323850" y="6524625"/>
            <a:ext cx="2519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/>
              <a:t>Fonte: 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pt-BR" sz="4000" smtClean="0"/>
              <a:t>Ações de controle </a:t>
            </a:r>
            <a:br>
              <a:rPr lang="pt-BR" sz="4000" smtClean="0"/>
            </a:br>
            <a:r>
              <a:rPr lang="pt-BR" sz="4000" smtClean="0"/>
              <a:t>Fracasso - Leishmanioses</a:t>
            </a:r>
          </a:p>
        </p:txBody>
      </p:sp>
      <p:pic>
        <p:nvPicPr>
          <p:cNvPr id="132101" name="Picture 5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484313"/>
            <a:ext cx="7129462" cy="5373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4000" smtClean="0"/>
              <a:t>Ações de controle </a:t>
            </a:r>
            <a:br>
              <a:rPr lang="pt-BR" sz="4000" smtClean="0"/>
            </a:br>
            <a:r>
              <a:rPr lang="pt-BR" sz="4000" smtClean="0"/>
              <a:t>Fracasso - Leishmanioses</a:t>
            </a:r>
          </a:p>
        </p:txBody>
      </p:sp>
      <p:pic>
        <p:nvPicPr>
          <p:cNvPr id="162820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600200"/>
            <a:ext cx="7777162" cy="5257800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1619250" y="76200"/>
            <a:ext cx="75247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3200" b="1">
                <a:solidFill>
                  <a:schemeClr val="tx2"/>
                </a:solidFill>
                <a:latin typeface="Arial" charset="0"/>
              </a:rPr>
              <a:t>Leishmaniose Tegumentar Americana</a:t>
            </a:r>
          </a:p>
          <a:p>
            <a:pPr algn="ctr">
              <a:lnSpc>
                <a:spcPct val="90000"/>
              </a:lnSpc>
            </a:pPr>
            <a:r>
              <a:rPr lang="pt-BR" sz="1800" b="1">
                <a:solidFill>
                  <a:srgbClr val="000099"/>
                </a:solidFill>
                <a:latin typeface="Arial" charset="0"/>
              </a:rPr>
              <a:t>Situação Epidemiológica do Estado de São Paulo</a:t>
            </a:r>
          </a:p>
        </p:txBody>
      </p:sp>
      <p:pic>
        <p:nvPicPr>
          <p:cNvPr id="36868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325" y="1595438"/>
            <a:ext cx="8269288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395288" y="6424613"/>
            <a:ext cx="25923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1000">
                <a:latin typeface="Arial" charset="0"/>
              </a:rPr>
              <a:t>FONTE: DIV.  ZOONOSES / CVE</a:t>
            </a:r>
          </a:p>
        </p:txBody>
      </p:sp>
      <p:sp>
        <p:nvSpPr>
          <p:cNvPr id="36870" name="Rectangle 9"/>
          <p:cNvSpPr>
            <a:spLocks noChangeArrowheads="1"/>
          </p:cNvSpPr>
          <p:nvPr/>
        </p:nvSpPr>
        <p:spPr bwMode="auto">
          <a:xfrm>
            <a:off x="0" y="1268413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pt-BR" b="1">
                <a:latin typeface="Arial" charset="0"/>
              </a:rPr>
              <a:t>DISTRIBUIÇÂO DO CASOS NOTIFICADOS DE LTA</a:t>
            </a:r>
          </a:p>
          <a:p>
            <a:pPr algn="ctr" eaLnBrk="1" hangingPunct="1"/>
            <a:r>
              <a:rPr lang="pt-BR" b="1">
                <a:latin typeface="Arial" charset="0"/>
              </a:rPr>
              <a:t>ESTADO DE SÃO PAULO -  1998 à 2006</a:t>
            </a:r>
          </a:p>
        </p:txBody>
      </p:sp>
      <p:sp>
        <p:nvSpPr>
          <p:cNvPr id="36871" name="Line 10"/>
          <p:cNvSpPr>
            <a:spLocks noChangeShapeType="1"/>
          </p:cNvSpPr>
          <p:nvPr/>
        </p:nvSpPr>
        <p:spPr bwMode="auto">
          <a:xfrm flipH="1">
            <a:off x="3563938" y="5734050"/>
            <a:ext cx="8636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6872" name="Text Box 11"/>
          <p:cNvSpPr txBox="1">
            <a:spLocks noChangeArrowheads="1"/>
          </p:cNvSpPr>
          <p:nvPr/>
        </p:nvSpPr>
        <p:spPr bwMode="auto">
          <a:xfrm>
            <a:off x="2967038" y="6280150"/>
            <a:ext cx="1063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600" b="1">
                <a:latin typeface="Arial" charset="0"/>
              </a:rPr>
              <a:t>Eldorado</a:t>
            </a:r>
          </a:p>
        </p:txBody>
      </p:sp>
      <p:sp>
        <p:nvSpPr>
          <p:cNvPr id="36873" name="Text Box 12"/>
          <p:cNvSpPr txBox="1">
            <a:spLocks noChangeArrowheads="1"/>
          </p:cNvSpPr>
          <p:nvPr/>
        </p:nvSpPr>
        <p:spPr bwMode="auto">
          <a:xfrm>
            <a:off x="7235825" y="4724400"/>
            <a:ext cx="995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600" b="1">
                <a:latin typeface="Arial" charset="0"/>
              </a:rPr>
              <a:t>Ubatuba</a:t>
            </a:r>
          </a:p>
        </p:txBody>
      </p:sp>
      <p:sp>
        <p:nvSpPr>
          <p:cNvPr id="36874" name="Line 13"/>
          <p:cNvSpPr>
            <a:spLocks noChangeShapeType="1"/>
          </p:cNvSpPr>
          <p:nvPr/>
        </p:nvSpPr>
        <p:spPr bwMode="auto">
          <a:xfrm>
            <a:off x="6804025" y="49418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6875" name="Text Box 14"/>
          <p:cNvSpPr txBox="1">
            <a:spLocks noChangeArrowheads="1"/>
          </p:cNvSpPr>
          <p:nvPr/>
        </p:nvSpPr>
        <p:spPr bwMode="auto">
          <a:xfrm>
            <a:off x="7019925" y="5229225"/>
            <a:ext cx="1604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600" b="1">
                <a:latin typeface="Arial" charset="0"/>
              </a:rPr>
              <a:t>Caraguatatuba</a:t>
            </a:r>
          </a:p>
        </p:txBody>
      </p:sp>
      <p:sp>
        <p:nvSpPr>
          <p:cNvPr id="36876" name="Line 15"/>
          <p:cNvSpPr>
            <a:spLocks noChangeShapeType="1"/>
          </p:cNvSpPr>
          <p:nvPr/>
        </p:nvSpPr>
        <p:spPr bwMode="auto">
          <a:xfrm>
            <a:off x="6300788" y="5229225"/>
            <a:ext cx="6477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6877" name="Text Box 16"/>
          <p:cNvSpPr txBox="1">
            <a:spLocks noChangeArrowheads="1"/>
          </p:cNvSpPr>
          <p:nvPr/>
        </p:nvSpPr>
        <p:spPr bwMode="auto">
          <a:xfrm>
            <a:off x="6084888" y="5876925"/>
            <a:ext cx="1165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600" b="1">
                <a:latin typeface="Arial" charset="0"/>
              </a:rPr>
              <a:t>São Paulo</a:t>
            </a:r>
          </a:p>
        </p:txBody>
      </p:sp>
      <p:sp>
        <p:nvSpPr>
          <p:cNvPr id="36878" name="Line 17"/>
          <p:cNvSpPr>
            <a:spLocks noChangeShapeType="1"/>
          </p:cNvSpPr>
          <p:nvPr/>
        </p:nvSpPr>
        <p:spPr bwMode="auto">
          <a:xfrm>
            <a:off x="5580063" y="5084763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6879" name="Text Box 18"/>
          <p:cNvSpPr txBox="1">
            <a:spLocks noChangeArrowheads="1"/>
          </p:cNvSpPr>
          <p:nvPr/>
        </p:nvSpPr>
        <p:spPr bwMode="auto">
          <a:xfrm>
            <a:off x="6516688" y="3860800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600" b="1">
                <a:latin typeface="Arial" charset="0"/>
              </a:rPr>
              <a:t>Pirassununga</a:t>
            </a:r>
          </a:p>
        </p:txBody>
      </p:sp>
      <p:sp>
        <p:nvSpPr>
          <p:cNvPr id="36880" name="Line 19"/>
          <p:cNvSpPr>
            <a:spLocks noChangeShapeType="1"/>
          </p:cNvSpPr>
          <p:nvPr/>
        </p:nvSpPr>
        <p:spPr bwMode="auto">
          <a:xfrm>
            <a:off x="5003800" y="3933825"/>
            <a:ext cx="151288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619250" y="76200"/>
            <a:ext cx="7524750" cy="777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3200" b="1">
                <a:solidFill>
                  <a:schemeClr val="tx2"/>
                </a:solidFill>
                <a:latin typeface="Arial" charset="0"/>
              </a:rPr>
              <a:t>Leishmaniose Visceral</a:t>
            </a:r>
          </a:p>
          <a:p>
            <a:pPr algn="ctr">
              <a:lnSpc>
                <a:spcPct val="90000"/>
              </a:lnSpc>
            </a:pPr>
            <a:r>
              <a:rPr lang="pt-BR" sz="1800" b="1">
                <a:solidFill>
                  <a:srgbClr val="000099"/>
                </a:solidFill>
                <a:latin typeface="Arial" charset="0"/>
              </a:rPr>
              <a:t>Situação Epidemiológica do Estado de São Paulo</a:t>
            </a: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0" y="1731963"/>
          <a:ext cx="8964613" cy="4649787"/>
        </p:xfrm>
        <a:graphic>
          <a:graphicData uri="http://schemas.openxmlformats.org/presentationml/2006/ole">
            <p:oleObj spid="_x0000_s4098" name="Gráfico" r:id="rId4" imgW="5553027" imgH="2971705" progId="Excel.Chart.8">
              <p:embed/>
            </p:oleObj>
          </a:graphicData>
        </a:graphic>
      </p:graphicFrame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395288" y="6424613"/>
            <a:ext cx="25923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1000">
                <a:latin typeface="Arial" charset="0"/>
              </a:rPr>
              <a:t>FONTE: DIV.  ZOONOSES / CVE</a:t>
            </a: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395288" y="1058863"/>
            <a:ext cx="8353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sz="1800" b="1">
                <a:solidFill>
                  <a:schemeClr val="tx2"/>
                </a:solidFill>
                <a:latin typeface="Arial" charset="0"/>
              </a:rPr>
              <a:t>COEFICIENTE DE INCIDÊNCIA  (por 100000 hab) E LETALIDADE DE LVA NO ESTADO DE SÃO PAULO – 1999 a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75013" cy="2538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4625975"/>
            <a:ext cx="3349625" cy="2230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0"/>
            <a:ext cx="3600450" cy="356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2276475"/>
            <a:ext cx="3275012" cy="2455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2575" y="3213100"/>
            <a:ext cx="3779838" cy="201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1863" y="5157788"/>
            <a:ext cx="3132137" cy="170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8072" name="Picture 8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722813"/>
            <a:ext cx="2627313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76938" y="0"/>
            <a:ext cx="3167062" cy="206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807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59563" y="1844675"/>
            <a:ext cx="2484437" cy="1362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8075" name="Picture 11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6600" y="2805113"/>
            <a:ext cx="2087563" cy="191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42913"/>
            <a:ext cx="7773988" cy="714375"/>
          </a:xfrm>
        </p:spPr>
        <p:txBody>
          <a:bodyPr lIns="90000" tIns="46800" rIns="90000" bIns="4680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000" smtClean="0"/>
              <a:t>Enfermagem Saúde Coletiva (...o retorno)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3988" cy="4344988"/>
          </a:xfrm>
        </p:spPr>
        <p:txBody>
          <a:bodyPr lIns="90000" tIns="46800" rIns="90000" bIns="46800"/>
          <a:lstStyle/>
          <a:p>
            <a:pPr marL="342900" indent="-342900" defTabSz="449263">
              <a:spcBef>
                <a:spcPts val="900"/>
              </a:spcBef>
              <a:tabLst>
                <a:tab pos="436563" algn="l"/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</a:tabLst>
            </a:pPr>
            <a:endParaRPr lang="pt-BR" sz="3600" smtClean="0"/>
          </a:p>
          <a:p>
            <a:pPr marL="342900" indent="-342900" defTabSz="449263">
              <a:spcBef>
                <a:spcPts val="900"/>
              </a:spcBef>
              <a:tabLst>
                <a:tab pos="436563" algn="l"/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</a:tabLst>
            </a:pPr>
            <a:endParaRPr lang="pt-BR" sz="3600" smtClean="0"/>
          </a:p>
          <a:p>
            <a:pPr marL="342900" indent="-342900" defTabSz="449263">
              <a:spcBef>
                <a:spcPts val="900"/>
              </a:spcBef>
              <a:tabLst>
                <a:tab pos="436563" algn="l"/>
                <a:tab pos="1350963" algn="l"/>
                <a:tab pos="2265363" algn="l"/>
                <a:tab pos="3179763" algn="l"/>
                <a:tab pos="4094163" algn="l"/>
                <a:tab pos="5008563" algn="l"/>
                <a:tab pos="5922963" algn="l"/>
                <a:tab pos="6837363" algn="l"/>
                <a:tab pos="7751763" algn="l"/>
                <a:tab pos="8666163" algn="l"/>
                <a:tab pos="9580563" algn="l"/>
              </a:tabLst>
            </a:pPr>
            <a:endParaRPr lang="pt-BR" sz="3600" smtClean="0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23850" y="3465513"/>
            <a:ext cx="3527425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 eaLnBrk="1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pt-BR">
                <a:solidFill>
                  <a:srgbClr val="FFFFFF"/>
                </a:solidFill>
                <a:ea typeface="MS Gothic" pitchFamily="49" charset="-128"/>
                <a:cs typeface="Arial Unicode MS" pitchFamily="34" charset="-128"/>
              </a:rPr>
              <a:t>CONCEPÇÃO SAÚDE E DOENÇA (TRANSMISSÍVEL)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5510213" y="2020888"/>
            <a:ext cx="4030662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 eaLnBrk="1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pt-BR">
                <a:solidFill>
                  <a:srgbClr val="FFFFFF"/>
                </a:solidFill>
                <a:ea typeface="MS Gothic" pitchFamily="49" charset="-128"/>
                <a:cs typeface="Arial Unicode MS" pitchFamily="34" charset="-128"/>
              </a:rPr>
              <a:t>Forma como o ser humano se apropria da natureza para transformá-la, buscando atender necessidades.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4787900" y="5126038"/>
            <a:ext cx="403066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 eaLnBrk="1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pt-BR">
                <a:solidFill>
                  <a:srgbClr val="FFFFFF"/>
                </a:solidFill>
                <a:ea typeface="MS Gothic" pitchFamily="49" charset="-128"/>
                <a:cs typeface="Arial Unicode MS" pitchFamily="34" charset="-128"/>
              </a:rPr>
              <a:t>Intervenções sobre a realidade</a:t>
            </a: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3959225" y="2879725"/>
            <a:ext cx="900113" cy="539750"/>
          </a:xfrm>
          <a:prstGeom prst="rightArrow">
            <a:avLst>
              <a:gd name="adj1" fmla="val 50000"/>
              <a:gd name="adj2" fmla="val 41691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7832" name="AutoShape 8"/>
          <p:cNvSpPr>
            <a:spLocks noChangeArrowheads="1"/>
          </p:cNvSpPr>
          <p:nvPr/>
        </p:nvSpPr>
        <p:spPr bwMode="auto">
          <a:xfrm>
            <a:off x="6300788" y="3959225"/>
            <a:ext cx="539750" cy="900113"/>
          </a:xfrm>
          <a:prstGeom prst="downArrow">
            <a:avLst>
              <a:gd name="adj1" fmla="val 50000"/>
              <a:gd name="adj2" fmla="val 41691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-531813"/>
            <a:ext cx="8748712" cy="1800226"/>
          </a:xfrm>
        </p:spPr>
        <p:txBody>
          <a:bodyPr lIns="90000" tIns="46800" rIns="90000" bIns="4680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000" smtClean="0"/>
              <a:t/>
            </a:r>
            <a:br>
              <a:rPr lang="pt-BR" sz="4000" smtClean="0"/>
            </a:br>
            <a:r>
              <a:rPr lang="pt-BR" sz="2400" smtClean="0"/>
              <a:t>Concepção saúde doença</a:t>
            </a:r>
            <a:br>
              <a:rPr lang="pt-BR" sz="2400" smtClean="0"/>
            </a:br>
            <a:r>
              <a:rPr lang="pt-BR" sz="2400" smtClean="0"/>
              <a:t> </a:t>
            </a:r>
            <a:r>
              <a:rPr lang="pt-BR" sz="2400" i="1" smtClean="0"/>
              <a:t>Teoria da Determinação Social do Processo Saúde-Doença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195513" y="1700213"/>
            <a:ext cx="482441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 eaLnBrk="1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t-BR">
                <a:solidFill>
                  <a:srgbClr val="FFFFFF"/>
                </a:solidFill>
                <a:ea typeface="MS Gothic" pitchFamily="49" charset="-128"/>
                <a:cs typeface="Arial Unicode MS" pitchFamily="34" charset="-128"/>
              </a:rPr>
              <a:t>Sociedade – Formas de organização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403350" y="2708275"/>
            <a:ext cx="6624638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 eaLnBrk="1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pt-BR">
                <a:solidFill>
                  <a:srgbClr val="FFFFFF"/>
                </a:solidFill>
                <a:ea typeface="MS Gothic" pitchFamily="49" charset="-128"/>
                <a:cs typeface="Arial Unicode MS" pitchFamily="34" charset="-128"/>
              </a:rPr>
              <a:t>Grupos sociais distintos de acordo com inserção no sistema produtivo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1763713" y="4191000"/>
            <a:ext cx="27368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 eaLnBrk="1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pt-BR">
                <a:solidFill>
                  <a:srgbClr val="FFFFFF"/>
                </a:solidFill>
                <a:ea typeface="MS Gothic" pitchFamily="49" charset="-128"/>
                <a:cs typeface="Arial Unicode MS" pitchFamily="34" charset="-128"/>
              </a:rPr>
              <a:t>Produção social 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4787900" y="4191000"/>
            <a:ext cx="26638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 eaLnBrk="1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pt-BR">
                <a:solidFill>
                  <a:srgbClr val="FFFFFF"/>
                </a:solidFill>
                <a:ea typeface="MS Gothic" pitchFamily="49" charset="-128"/>
                <a:cs typeface="Arial Unicode MS" pitchFamily="34" charset="-128"/>
              </a:rPr>
              <a:t>Reprodução social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2625725" y="5348288"/>
            <a:ext cx="604996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 eaLnBrk="1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t-BR">
                <a:solidFill>
                  <a:srgbClr val="FFFFFF"/>
                </a:solidFill>
                <a:ea typeface="MS Gothic" pitchFamily="49" charset="-128"/>
                <a:cs typeface="Arial Unicode MS" pitchFamily="34" charset="-128"/>
              </a:rPr>
              <a:t>Fortalecimento e desgaste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34925" y="5373688"/>
            <a:ext cx="194468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 eaLnBrk="1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pt-BR" sz="1800">
                <a:solidFill>
                  <a:srgbClr val="FFFFFF"/>
                </a:solidFill>
                <a:ea typeface="MS Gothic" pitchFamily="49" charset="-128"/>
                <a:cs typeface="Arial Unicode MS" pitchFamily="34" charset="-128"/>
              </a:rPr>
              <a:t>Genótipo/fenótipo</a:t>
            </a:r>
            <a:r>
              <a:rPr lang="pt-BR">
                <a:solidFill>
                  <a:srgbClr val="FFFFFF"/>
                </a:solidFill>
                <a:ea typeface="MS Gothic" pitchFamily="49" charset="-128"/>
                <a:cs typeface="Arial Unicode MS" pitchFamily="34" charset="-128"/>
              </a:rPr>
              <a:t> </a:t>
            </a:r>
          </a:p>
        </p:txBody>
      </p:sp>
      <p:sp>
        <p:nvSpPr>
          <p:cNvPr id="79882" name="Oval 10"/>
          <p:cNvSpPr>
            <a:spLocks noChangeArrowheads="1"/>
          </p:cNvSpPr>
          <p:nvPr/>
        </p:nvSpPr>
        <p:spPr bwMode="auto">
          <a:xfrm>
            <a:off x="1763713" y="1484313"/>
            <a:ext cx="5400675" cy="863600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1331913" y="2781300"/>
            <a:ext cx="6624637" cy="719138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1763713" y="4222750"/>
            <a:ext cx="2087562" cy="430213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4787900" y="4222750"/>
            <a:ext cx="2592388" cy="50165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2555875" y="5373688"/>
            <a:ext cx="6048375" cy="360362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>
            <a:off x="4284663" y="2420938"/>
            <a:ext cx="1587" cy="28733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9888" name="Line 16"/>
          <p:cNvSpPr>
            <a:spLocks noChangeShapeType="1"/>
          </p:cNvSpPr>
          <p:nvPr/>
        </p:nvSpPr>
        <p:spPr bwMode="auto">
          <a:xfrm flipH="1">
            <a:off x="3490913" y="3573463"/>
            <a:ext cx="795337" cy="5762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>
            <a:off x="4284663" y="3573463"/>
            <a:ext cx="1079500" cy="5762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9890" name="Oval 18"/>
          <p:cNvSpPr>
            <a:spLocks noChangeArrowheads="1"/>
          </p:cNvSpPr>
          <p:nvPr/>
        </p:nvSpPr>
        <p:spPr bwMode="auto">
          <a:xfrm>
            <a:off x="3060700" y="5949950"/>
            <a:ext cx="5832475" cy="765175"/>
          </a:xfrm>
          <a:prstGeom prst="ellips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3059113" y="6062663"/>
            <a:ext cx="6084887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 eaLnBrk="1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t-BR">
                <a:solidFill>
                  <a:srgbClr val="FFFFFF"/>
                </a:solidFill>
                <a:ea typeface="MS Gothic" pitchFamily="49" charset="-128"/>
                <a:cs typeface="Arial Unicode MS" pitchFamily="34" charset="-128"/>
              </a:rPr>
              <a:t>Perfis epidemiológicos individuais e coletivos</a:t>
            </a:r>
          </a:p>
        </p:txBody>
      </p:sp>
      <p:sp>
        <p:nvSpPr>
          <p:cNvPr id="79892" name="Line 20"/>
          <p:cNvSpPr>
            <a:spLocks noChangeShapeType="1"/>
          </p:cNvSpPr>
          <p:nvPr/>
        </p:nvSpPr>
        <p:spPr bwMode="auto">
          <a:xfrm>
            <a:off x="3492500" y="4941888"/>
            <a:ext cx="1008063" cy="35877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9893" name="Line 21"/>
          <p:cNvSpPr>
            <a:spLocks noChangeShapeType="1"/>
          </p:cNvSpPr>
          <p:nvPr/>
        </p:nvSpPr>
        <p:spPr bwMode="auto">
          <a:xfrm flipH="1">
            <a:off x="4641850" y="4941888"/>
            <a:ext cx="723900" cy="35877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9894" name="Line 22"/>
          <p:cNvSpPr>
            <a:spLocks noChangeShapeType="1"/>
          </p:cNvSpPr>
          <p:nvPr/>
        </p:nvSpPr>
        <p:spPr bwMode="auto">
          <a:xfrm>
            <a:off x="4572000" y="5734050"/>
            <a:ext cx="1588" cy="2159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9895" name="Line 23"/>
          <p:cNvSpPr>
            <a:spLocks noChangeShapeType="1"/>
          </p:cNvSpPr>
          <p:nvPr/>
        </p:nvSpPr>
        <p:spPr bwMode="auto">
          <a:xfrm>
            <a:off x="1979613" y="5661025"/>
            <a:ext cx="4318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9896" name="Text Box 24"/>
          <p:cNvSpPr txBox="1">
            <a:spLocks noChangeArrowheads="1"/>
          </p:cNvSpPr>
          <p:nvPr/>
        </p:nvSpPr>
        <p:spPr bwMode="auto">
          <a:xfrm>
            <a:off x="-36513" y="5851525"/>
            <a:ext cx="1944688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 eaLnBrk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</a:pPr>
            <a:r>
              <a:rPr lang="pt-BR" sz="1800">
                <a:solidFill>
                  <a:srgbClr val="FFFFFF"/>
                </a:solidFill>
                <a:ea typeface="MS Gothic" pitchFamily="49" charset="-128"/>
                <a:cs typeface="Arial Unicode MS" pitchFamily="34" charset="-128"/>
              </a:rPr>
              <a:t>Fisiológicos e fisiopatológicos</a:t>
            </a:r>
          </a:p>
        </p:txBody>
      </p:sp>
      <p:sp>
        <p:nvSpPr>
          <p:cNvPr id="79897" name="Line 25"/>
          <p:cNvSpPr>
            <a:spLocks noChangeShapeType="1"/>
          </p:cNvSpPr>
          <p:nvPr/>
        </p:nvSpPr>
        <p:spPr bwMode="auto">
          <a:xfrm flipV="1">
            <a:off x="1908175" y="5803900"/>
            <a:ext cx="431800" cy="36353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250825" y="6453188"/>
            <a:ext cx="23764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 eaLnBrk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pt-BR" sz="1800">
                <a:solidFill>
                  <a:srgbClr val="FFFFFF"/>
                </a:solidFill>
                <a:ea typeface="MS Gothic" pitchFamily="49" charset="-128"/>
                <a:cs typeface="Arial Unicode MS" pitchFamily="34" charset="-128"/>
              </a:rPr>
              <a:t>Crenças, valores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4430713" cy="632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7819" dir="2700000" algn="ctr" rotWithShape="0">
              <a:srgbClr val="CCECFF"/>
            </a:outerShdw>
          </a:effec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984250" y="1752600"/>
            <a:ext cx="2320925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92125" y="811213"/>
            <a:ext cx="3587750" cy="212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 defTabSz="449263" eaLnBrk="1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pt-BR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MS Gothic" pitchFamily="49" charset="-128"/>
                <a:cs typeface="Arial Unicode MS" pitchFamily="34" charset="-128"/>
              </a:rPr>
              <a:t>        Teoria da </a:t>
            </a:r>
          </a:p>
          <a:p>
            <a:pPr algn="just" defTabSz="449263" eaLnBrk="1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pt-BR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MS Gothic" pitchFamily="49" charset="-128"/>
                <a:cs typeface="Arial Unicode MS" pitchFamily="34" charset="-128"/>
              </a:rPr>
              <a:t>      Determinação</a:t>
            </a:r>
          </a:p>
          <a:p>
            <a:pPr algn="just" defTabSz="449263" eaLnBrk="1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pt-BR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MS Gothic" pitchFamily="49" charset="-128"/>
                <a:cs typeface="Arial Unicode MS" pitchFamily="34" charset="-128"/>
              </a:rPr>
              <a:t>Social do Processo</a:t>
            </a:r>
          </a:p>
          <a:p>
            <a:pPr algn="just" defTabSz="449263" eaLnBrk="1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pt-BR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MS Gothic" pitchFamily="49" charset="-128"/>
                <a:cs typeface="Arial Unicode MS" pitchFamily="34" charset="-128"/>
              </a:rPr>
              <a:t>     Saúde-Doença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4360863" y="349250"/>
            <a:ext cx="4572000" cy="601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 eaLnBrk="1">
              <a:lnSpc>
                <a:spcPct val="120000"/>
              </a:lnSpc>
              <a:spcBef>
                <a:spcPts val="16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t-BR" sz="2600" b="1" i="1">
                <a:solidFill>
                  <a:srgbClr val="FFFFFF"/>
                </a:solidFill>
                <a:ea typeface="MS Gothic" pitchFamily="49" charset="-128"/>
                <a:cs typeface="Arial Unicode MS" pitchFamily="34" charset="-128"/>
              </a:rPr>
              <a:t>“O modo específico pelo qual ocorre nos grupos, o processo biológico de desgaste e reprodução, destacando como momentos particulares a presença  de um funcionamento biológico diferente, com conseqüências para o desenvolvimento regular das atividades quotidianas, isto é, o surgimento da doença”</a:t>
            </a:r>
          </a:p>
          <a:p>
            <a:pPr algn="r" defTabSz="449263" eaLnBrk="1">
              <a:lnSpc>
                <a:spcPct val="120000"/>
              </a:lnSpc>
              <a:spcBef>
                <a:spcPts val="16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pt-BR" sz="2600" b="1" i="1">
                <a:solidFill>
                  <a:srgbClr val="FFFFFF"/>
                </a:solidFill>
                <a:ea typeface="MS Gothic" pitchFamily="49" charset="-128"/>
                <a:cs typeface="Arial Unicode MS" pitchFamily="34" charset="-128"/>
              </a:rPr>
              <a:t>(LAURELL, 1983)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197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5435600" y="188913"/>
            <a:ext cx="345757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5508625" y="260350"/>
            <a:ext cx="3311525" cy="818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 eaLnBrk="1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pt-BR">
                <a:solidFill>
                  <a:srgbClr val="FFFFFF"/>
                </a:solidFill>
                <a:ea typeface="MS Gothic" pitchFamily="49" charset="-128"/>
                <a:cs typeface="Arial Unicode MS" pitchFamily="34" charset="-128"/>
              </a:rPr>
              <a:t>Pop:  186.258.291 habitantes (5º. Mais populoso, mas baixa den, 22 hab/km</a:t>
            </a:r>
            <a:r>
              <a:rPr lang="pt-BR" baseline="30000">
                <a:solidFill>
                  <a:srgbClr val="FFFFFF"/>
                </a:solidFill>
                <a:ea typeface="MS Gothic" pitchFamily="49" charset="-128"/>
                <a:cs typeface="Arial Unicode MS" pitchFamily="34" charset="-128"/>
              </a:rPr>
              <a:t>2</a:t>
            </a:r>
            <a:r>
              <a:rPr lang="pt-BR">
                <a:solidFill>
                  <a:srgbClr val="FFFFFF"/>
                </a:solidFill>
                <a:ea typeface="MS Gothic" pitchFamily="49" charset="-128"/>
                <a:cs typeface="Arial Unicode MS" pitchFamily="34" charset="-128"/>
              </a:rPr>
              <a:t>)</a:t>
            </a:r>
          </a:p>
          <a:p>
            <a:pPr defTabSz="449263" eaLnBrk="1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pt-BR">
                <a:solidFill>
                  <a:srgbClr val="FFFFFF"/>
                </a:solidFill>
                <a:ea typeface="MS Gothic" pitchFamily="49" charset="-128"/>
                <a:cs typeface="Arial Unicode MS" pitchFamily="34" charset="-128"/>
              </a:rPr>
              <a:t>5.564 municípios, 47% do território sul americano, 8ª economia mundial, PIB 2006 = 1,803 trilhão USD, 1ª. Am Lat.</a:t>
            </a:r>
          </a:p>
          <a:p>
            <a:pPr defTabSz="449263" eaLnBrk="1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pt-BR">
                <a:solidFill>
                  <a:srgbClr val="FFFFFF"/>
                </a:solidFill>
                <a:ea typeface="MS Gothic" pitchFamily="49" charset="-128"/>
                <a:cs typeface="Arial Unicode MS" pitchFamily="34" charset="-128"/>
              </a:rPr>
              <a:t>IDH = 0,870 – elevado</a:t>
            </a:r>
          </a:p>
          <a:p>
            <a:pPr defTabSz="449263" eaLnBrk="1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pt-BR">
                <a:solidFill>
                  <a:srgbClr val="FFFFFF"/>
                </a:solidFill>
                <a:ea typeface="MS Gothic" pitchFamily="49" charset="-128"/>
                <a:cs typeface="Arial Unicode MS" pitchFamily="34" charset="-128"/>
              </a:rPr>
              <a:t>Esperança vida = 72,19 anos</a:t>
            </a:r>
          </a:p>
          <a:p>
            <a:pPr defTabSz="449263" eaLnBrk="1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pt-BR">
                <a:solidFill>
                  <a:srgbClr val="FFFFFF"/>
                </a:solidFill>
                <a:ea typeface="MS Gothic" pitchFamily="49" charset="-128"/>
                <a:cs typeface="Arial Unicode MS" pitchFamily="34" charset="-128"/>
              </a:rPr>
              <a:t>MI  = 25,8/1000nasc</a:t>
            </a:r>
          </a:p>
          <a:p>
            <a:pPr defTabSz="449263" eaLnBrk="1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pt-BR">
              <a:solidFill>
                <a:srgbClr val="FFFFFF"/>
              </a:solidFill>
              <a:ea typeface="MS Gothic" pitchFamily="49" charset="-128"/>
              <a:cs typeface="Arial Unicode MS" pitchFamily="34" charset="-128"/>
            </a:endParaRPr>
          </a:p>
          <a:p>
            <a:pPr defTabSz="449263" eaLnBrk="1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pt-BR">
              <a:solidFill>
                <a:srgbClr val="FFFFFF"/>
              </a:solidFill>
              <a:ea typeface="MS Gothic" pitchFamily="49" charset="-128"/>
              <a:cs typeface="Arial Unicode MS" pitchFamily="34" charset="-128"/>
            </a:endParaRPr>
          </a:p>
          <a:p>
            <a:pPr defTabSz="449263" eaLnBrk="1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pt-BR">
                <a:solidFill>
                  <a:srgbClr val="FFFFFF"/>
                </a:solidFill>
                <a:ea typeface="MS Gothic" pitchFamily="49" charset="-128"/>
                <a:cs typeface="Arial Unicode MS" pitchFamily="34" charset="-128"/>
              </a:rPr>
              <a:t> </a:t>
            </a:r>
          </a:p>
          <a:p>
            <a:pPr defTabSz="449263" eaLnBrk="1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pt-BR">
              <a:solidFill>
                <a:srgbClr val="FFFFFF"/>
              </a:solidFill>
              <a:ea typeface="MS Gothic" pitchFamily="49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Pulso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o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Office\Modelos\Estruturas de apresentação\PULSO.POT</Template>
  <TotalTime>1775</TotalTime>
  <Words>677</Words>
  <Application>Microsoft Office PowerPoint</Application>
  <PresentationFormat>Apresentação na tela (4:3)</PresentationFormat>
  <Paragraphs>164</Paragraphs>
  <Slides>44</Slides>
  <Notes>17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3" baseType="lpstr">
      <vt:lpstr>Times New Roman</vt:lpstr>
      <vt:lpstr>Arial</vt:lpstr>
      <vt:lpstr>Arial Black</vt:lpstr>
      <vt:lpstr>Wingdings</vt:lpstr>
      <vt:lpstr>MS Gothic</vt:lpstr>
      <vt:lpstr>Arial Unicode MS</vt:lpstr>
      <vt:lpstr>Arial Narrow</vt:lpstr>
      <vt:lpstr>Pulso</vt:lpstr>
      <vt:lpstr>Gráfico do Microsoft Office Excel</vt:lpstr>
      <vt:lpstr>Panorama das Doenças Transmissíveis </vt:lpstr>
      <vt:lpstr> DOENÇA TRANSMISSÍVEL (DT)</vt:lpstr>
      <vt:lpstr>Slide 3</vt:lpstr>
      <vt:lpstr>Slide 4</vt:lpstr>
      <vt:lpstr>Slide 5</vt:lpstr>
      <vt:lpstr>Enfermagem Saúde Coletiva (...o retorno)</vt:lpstr>
      <vt:lpstr> Concepção saúde doença  Teoria da Determinação Social do Processo Saúde-Doença</vt:lpstr>
      <vt:lpstr>Slide 8</vt:lpstr>
      <vt:lpstr>Slide 9</vt:lpstr>
      <vt:lpstr>MORTALIDADE POR DIFERENTES DT E PIB, 2004</vt:lpstr>
      <vt:lpstr>Brasil – 1950-2012</vt:lpstr>
      <vt:lpstr>Brasil – 1950 -2012</vt:lpstr>
      <vt:lpstr>Slide 13</vt:lpstr>
      <vt:lpstr>Mortes por diferentes DT</vt:lpstr>
      <vt:lpstr>Ações de controle  EXITOSAS</vt:lpstr>
      <vt:lpstr>Slide 16</vt:lpstr>
      <vt:lpstr>Slide 17</vt:lpstr>
      <vt:lpstr>Cobertura PNI, por grupos socieconômicos (criança 18 meses, capitais de estados e DF do Br, 2007-8) </vt:lpstr>
      <vt:lpstr>Ações de controle  EXITOSAS</vt:lpstr>
      <vt:lpstr>Ações de controle  sucesso parcial</vt:lpstr>
      <vt:lpstr>Ações de controle  sucesso parcial</vt:lpstr>
      <vt:lpstr>MORTES POR TIPO DE HEPATITES – Br 1999 a 2010</vt:lpstr>
      <vt:lpstr>Os vírus e suas características</vt:lpstr>
      <vt:lpstr>Slide 24</vt:lpstr>
      <vt:lpstr>Ações de controle  sucesso parcial - hanseníase</vt:lpstr>
      <vt:lpstr>HANSENÍASE</vt:lpstr>
      <vt:lpstr>HANSENÍASE</vt:lpstr>
      <vt:lpstr>Slide 28</vt:lpstr>
      <vt:lpstr>Ações de controle  sucesso parcial - tuberculose</vt:lpstr>
      <vt:lpstr>Tuberculose</vt:lpstr>
      <vt:lpstr>Tuberculose</vt:lpstr>
      <vt:lpstr>Tuberculose</vt:lpstr>
      <vt:lpstr>...outros  sucesso parcial</vt:lpstr>
      <vt:lpstr>Slide 34</vt:lpstr>
      <vt:lpstr>Slide 35</vt:lpstr>
      <vt:lpstr>Ações de controle  Fracassos</vt:lpstr>
      <vt:lpstr>Incidência dengue – município residência, 2008</vt:lpstr>
      <vt:lpstr>Dengue</vt:lpstr>
      <vt:lpstr>Slide 39</vt:lpstr>
      <vt:lpstr>Número de mortes – dengue - Br</vt:lpstr>
      <vt:lpstr>Ações de controle  Fracasso - Leishmanioses</vt:lpstr>
      <vt:lpstr>Ações de controle  Fracasso - Leishmanioses</vt:lpstr>
      <vt:lpstr>Slide 43</vt:lpstr>
      <vt:lpstr>Slide 44</vt:lpstr>
    </vt:vector>
  </TitlesOfParts>
  <Company>F.E.E.S.R.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de Informação em Saúde</dc:title>
  <dc:creator>temp</dc:creator>
  <cp:lastModifiedBy>Camila</cp:lastModifiedBy>
  <cp:revision>64</cp:revision>
  <dcterms:created xsi:type="dcterms:W3CDTF">2000-07-01T11:57:06Z</dcterms:created>
  <dcterms:modified xsi:type="dcterms:W3CDTF">2012-03-05T20:50:22Z</dcterms:modified>
</cp:coreProperties>
</file>