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4"/>
  </p:notesMasterIdLst>
  <p:sldIdLst>
    <p:sldId id="256" r:id="rId2"/>
    <p:sldId id="331" r:id="rId3"/>
    <p:sldId id="338" r:id="rId4"/>
    <p:sldId id="335" r:id="rId5"/>
    <p:sldId id="336" r:id="rId6"/>
    <p:sldId id="334" r:id="rId7"/>
    <p:sldId id="337" r:id="rId8"/>
    <p:sldId id="342" r:id="rId9"/>
    <p:sldId id="340" r:id="rId10"/>
    <p:sldId id="343" r:id="rId11"/>
    <p:sldId id="344" r:id="rId12"/>
    <p:sldId id="341" r:id="rId13"/>
    <p:sldId id="333" r:id="rId14"/>
    <p:sldId id="303" r:id="rId15"/>
    <p:sldId id="304" r:id="rId16"/>
    <p:sldId id="305" r:id="rId17"/>
    <p:sldId id="270" r:id="rId18"/>
    <p:sldId id="310" r:id="rId19"/>
    <p:sldId id="271" r:id="rId20"/>
    <p:sldId id="308" r:id="rId21"/>
    <p:sldId id="318" r:id="rId22"/>
    <p:sldId id="320" r:id="rId23"/>
    <p:sldId id="321" r:id="rId24"/>
    <p:sldId id="322" r:id="rId25"/>
    <p:sldId id="323" r:id="rId26"/>
    <p:sldId id="324" r:id="rId27"/>
    <p:sldId id="325" r:id="rId28"/>
    <p:sldId id="309" r:id="rId29"/>
    <p:sldId id="257" r:id="rId30"/>
    <p:sldId id="261" r:id="rId31"/>
    <p:sldId id="262" r:id="rId32"/>
    <p:sldId id="263" r:id="rId33"/>
    <p:sldId id="264" r:id="rId34"/>
    <p:sldId id="282" r:id="rId35"/>
    <p:sldId id="281" r:id="rId36"/>
    <p:sldId id="278" r:id="rId37"/>
    <p:sldId id="280" r:id="rId38"/>
    <p:sldId id="283" r:id="rId39"/>
    <p:sldId id="284" r:id="rId40"/>
    <p:sldId id="285" r:id="rId41"/>
    <p:sldId id="286" r:id="rId42"/>
    <p:sldId id="287" r:id="rId43"/>
    <p:sldId id="288" r:id="rId44"/>
    <p:sldId id="290" r:id="rId45"/>
    <p:sldId id="291" r:id="rId46"/>
    <p:sldId id="292" r:id="rId47"/>
    <p:sldId id="294" r:id="rId48"/>
    <p:sldId id="295" r:id="rId49"/>
    <p:sldId id="296" r:id="rId50"/>
    <p:sldId id="298" r:id="rId51"/>
    <p:sldId id="326" r:id="rId52"/>
    <p:sldId id="319" r:id="rId53"/>
    <p:sldId id="275" r:id="rId54"/>
    <p:sldId id="311" r:id="rId55"/>
    <p:sldId id="312" r:id="rId56"/>
    <p:sldId id="313" r:id="rId57"/>
    <p:sldId id="316" r:id="rId58"/>
    <p:sldId id="317" r:id="rId59"/>
    <p:sldId id="276" r:id="rId60"/>
    <p:sldId id="328" r:id="rId61"/>
    <p:sldId id="329" r:id="rId62"/>
    <p:sldId id="277" r:id="rId6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227E-FDF1-4C3F-AD07-B51860925014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7491C-865C-453B-B837-E70CCD843A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40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491C-865C-453B-B837-E70CCD843A3C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87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491C-865C-453B-B837-E70CCD843A3C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87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491C-865C-453B-B837-E70CCD843A3C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87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491C-865C-453B-B837-E70CCD843A3C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87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86C7990-0AF2-4A57-8486-C75FD71C31F5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34D30C-DD0A-4606-A314-9C9D1BB49C4C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7990-0AF2-4A57-8486-C75FD71C31F5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30C-DD0A-4606-A314-9C9D1BB49C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7990-0AF2-4A57-8486-C75FD71C31F5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30C-DD0A-4606-A314-9C9D1BB49C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7990-0AF2-4A57-8486-C75FD71C31F5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30C-DD0A-4606-A314-9C9D1BB49C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7990-0AF2-4A57-8486-C75FD71C31F5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30C-DD0A-4606-A314-9C9D1BB49C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7990-0AF2-4A57-8486-C75FD71C31F5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30C-DD0A-4606-A314-9C9D1BB49C4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7990-0AF2-4A57-8486-C75FD71C31F5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30C-DD0A-4606-A314-9C9D1BB49C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7990-0AF2-4A57-8486-C75FD71C31F5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30C-DD0A-4606-A314-9C9D1BB49C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7990-0AF2-4A57-8486-C75FD71C31F5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30C-DD0A-4606-A314-9C9D1BB49C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7990-0AF2-4A57-8486-C75FD71C31F5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30C-DD0A-4606-A314-9C9D1BB49C4C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7990-0AF2-4A57-8486-C75FD71C31F5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30C-DD0A-4606-A314-9C9D1BB49C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86C7990-0AF2-4A57-8486-C75FD71C31F5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D34D30C-DD0A-4606-A314-9C9D1BB49C4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.br/url?sa=i&amp;rct=j&amp;q=&amp;esrc=s&amp;source=images&amp;cd=&amp;cad=rja&amp;uact=8&amp;ved=0ahUKEwi0iIyszOnLAhXEg5AKHR6VAp4QjRwIBw&amp;url=http://www.leyaeducacao.com.br/sei/material-didatico/&amp;bvm=bv.118353311,d.Y2I&amp;psig=AFQjCNHNoovohMcvn4VUsxA0JCvZdzdsEQ&amp;ust=145946803022575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iU9MnjyOnLAhUHWpAKHdBwCWAQjRwIBw&amp;url=http://www.institutouniversal.com.br/curso-mecanica-motos/p&amp;bvm=bv.118353311,d.Y2I&amp;psig=AFQjCNHeoBNX5QjsTGB6Uw-H8I8hYq_-wQ&amp;ust=1459467068385617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rct=j&amp;q=&amp;esrc=s&amp;source=images&amp;cd=&amp;cad=rja&amp;uact=8&amp;ved=0ahUKEwjnl7Tf0OnLAhVFfZAKHSh3CPoQjRwIBw&amp;url=https://www.sp.senac.br/jsp/default.jsp?tab=00002&amp;newsID=a22797.htm&amp;subTab=00000&amp;uf=&amp;local=&amp;testeira=437&amp;l=&amp;template=&amp;unit=&amp;bvm=bv.118353311,d.Y2I&amp;psig=AFQjCNEzJfhLUlfp4K2Fq41bGAosfmnq2g&amp;ust=1459469228870941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www.google.com.br/url?sa=i&amp;rct=j&amp;q=&amp;esrc=s&amp;source=images&amp;cd=&amp;cad=rja&amp;uact=8&amp;ved=0ahUKEwi_373Zz-nLAhXBh5AKHcfTAHgQjRwIBw&amp;url=http://www.climaville.com.br/empresa/equipe&amp;bvm=bv.118353311,d.Y2I&amp;psig=AFQjCNEb7FY6ypEmmO4_7ceZhrllxw9sIA&amp;ust=145946895665794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com.br/url?sa=i&amp;rct=j&amp;q=&amp;esrc=s&amp;source=images&amp;cd=&amp;cad=rja&amp;uact=8&amp;ved=0ahUKEwjg9oqt1-nLAhXEi5AKHXGcA24QjRwIBw&amp;url=http://nataliadornellas.com.br/materia.php?dia-hoje-depende-do-seu-ponto-de-vista-dornellas-bh-dornelas-previsao-do-dia&amp;bvm=bv.118353311,d.Y2I&amp;psig=AFQjCNESGe7U9TjQZRrB6aqa_x5uH4e8yw&amp;ust=14594709470093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source=images&amp;cd=&amp;cad=rja&amp;uact=8&amp;ved=0ahUKEwjA_Ja92OnLAhVIEJAKHWx8CUkQjRwIBw&amp;url=http://brasilescola.uol.com.br/quimica/densidade.htm&amp;bvm=bv.118353311,d.Y2I&amp;psig=AFQjCNHZbkI6Olk3IrxL3pwLjAwgFAc4bg&amp;ust=1459471232540498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google.com.br/url?sa=i&amp;rct=j&amp;q=&amp;esrc=s&amp;source=images&amp;cd=&amp;cad=rja&amp;uact=8&amp;ved=0ahUKEwjZhq6k2OnLAhXCf5AKHYHnDZUQjRwIBw&amp;url=http://brasilescola.uol.com.br/quimica/densidade.htm&amp;bvm=bv.118353311,d.Y2I&amp;psig=AFQjCNHZbkI6Olk3IrxL3pwLjAwgFAc4bg&amp;ust=145947123254049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m.br/url?sa=i&amp;rct=j&amp;q=&amp;esrc=s&amp;source=images&amp;cd=&amp;cad=rja&amp;uact=8&amp;ved=0ahUKEwjpiNSD2enLAhVCjJAKHVu1A5kQjRwIBw&amp;url=https://catracalivre.com.br/geral/educacao-3/indicacao/intel-lanca-plataforma-de-capacitacao-em-ciencias-e-engenharia-para-estudantes-e-professores/&amp;bvm=bv.118353311,d.Y2I&amp;psig=AFQjCNFR4Mre9JQ2zlE3E2-2oPMHXcCMtA&amp;ust=145947145581468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jpe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emf"/><Relationship Id="rId5" Type="http://schemas.openxmlformats.org/officeDocument/2006/relationships/image" Target="../media/image49.jpe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57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i8pvzgtOnLAhXBE5AKHclwDW0QjRwIBw&amp;url=http://noticias.universia.com.br/destaque/noticia/2014/01/23/1077292/saiba-e-importante-ter-um-bom-relacionamento-com-professor.html&amp;bvm=bv.118353311,d.Y2I&amp;psig=AFQjCNG3c4YDzdiyOHUF-DTi6jicj0oEAw&amp;ust=145946172223036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google.com.br/url?sa=i&amp;source=images&amp;cd=&amp;cad=rja&amp;uact=8&amp;docid=w5rumTFr9KDpyM&amp;tbnid=P21Adp8iR06mdM&amp;ved=0CAgQjRw&amp;url=http://educarparacrescer.abril.com.br/aprendizagem/melhores-frases-educacao-740713.shtml&amp;ei=gVAtVOfRFdi4ggTB5oHIBQ&amp;psig=AFQjCNFMa2bmzqERdRcokiZFyibn_w3HrQ&amp;ust=1412342273417030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78YWfhuvLAhUGGpAKHTH8AbwQjRwIBw&amp;url=http://www.embarquenaviagem.com/2013/05/14/pense-comigo/&amp;bvm=bv.118353311,d.Y2I&amp;psig=AFQjCNHWdBKYzumhytsuU0qGy78IRnTS9g&amp;ust=145951794514763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www.google.com.br/url?sa=i&amp;source=images&amp;cd=&amp;docid=VLtIxgN2FNwK1M&amp;tbnid=eezj5y_Fk0snhM&amp;ved=0CAgQjRw&amp;url=http://www.colegiomariaester.com.br/index.php/quem-somos-institucional/filosofia-colegio&amp;ei=1E8tVMn5EdS_ggSxm4GYAg&amp;psig=AFQjCNFv3vZnnIZRnOc6RwUbqdV_fwZj-g&amp;ust=1412342100372935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92.pn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93.jpeg"/><Relationship Id="rId4" Type="http://schemas.openxmlformats.org/officeDocument/2006/relationships/image" Target="../media/image6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hyperlink" Target="http://www.google.com.br/url?sa=i&amp;rct=j&amp;q=&amp;esrc=s&amp;source=images&amp;cd=&amp;cad=rja&amp;uact=8&amp;docid=B4oVWLVCOdGfQM&amp;tbnid=xp0WA3GTzr9usM:&amp;ved=0CAcQjRw&amp;url=http://www.recadoseglitters.com/obrigado&amp;ei=HWUtVMqFN4-xggSLjIC4Aw&amp;psig=AFQjCNGc-DV-xLtXDWdlamv4VhS2uPNVcw&amp;ust=141234716400049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MATERIAL DIDÁTICO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Simone Aparecida Tiziotto</a:t>
            </a:r>
          </a:p>
          <a:p>
            <a:r>
              <a:rPr lang="pt-BR" sz="1200" dirty="0" smtClean="0"/>
              <a:t>Doutoranda e Mestra em Gestão do Conhecimento – EESC-USP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97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pt-BR" dirty="0" smtClean="0"/>
              <a:t>Começando o assunto... 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62200"/>
            <a:ext cx="7517457" cy="220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9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556792"/>
            <a:ext cx="8044274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044274" cy="2232248"/>
          </a:xfrm>
        </p:spPr>
        <p:txBody>
          <a:bodyPr/>
          <a:lstStyle/>
          <a:p>
            <a:pPr marL="68580" indent="0">
              <a:buNone/>
            </a:pPr>
            <a:r>
              <a:rPr lang="pt-BR" sz="2300" dirty="0" smtClean="0"/>
              <a:t>“Material </a:t>
            </a:r>
            <a:r>
              <a:rPr lang="pt-BR" sz="2300" dirty="0"/>
              <a:t>didático - todo material que serve de apoio/recurso para o processo de ensino e aprendizagem. O êxito no uso do material dependerá da intencionalidade e articulação com a prática </a:t>
            </a:r>
            <a:r>
              <a:rPr lang="pt-BR" sz="2300" dirty="0" smtClean="0"/>
              <a:t>pedagógica” (GLOSSÁRIO GERAL - MEC, s/d.)</a:t>
            </a:r>
          </a:p>
          <a:p>
            <a:pPr marL="68580" indent="0">
              <a:buNone/>
            </a:pPr>
            <a:endParaRPr lang="pt-BR" sz="500" dirty="0" smtClean="0"/>
          </a:p>
          <a:p>
            <a:pPr marL="68580" indent="0">
              <a:buNone/>
            </a:pPr>
            <a:endParaRPr lang="pt-BR" sz="500" dirty="0"/>
          </a:p>
          <a:p>
            <a:pPr marL="68580" indent="0">
              <a:buNone/>
            </a:pPr>
            <a:endParaRPr lang="pt-BR" sz="1000" dirty="0" smtClean="0"/>
          </a:p>
          <a:p>
            <a:endParaRPr lang="pt-BR" dirty="0" smtClean="0"/>
          </a:p>
          <a:p>
            <a:pPr marL="68580" indent="0">
              <a:buNone/>
            </a:pPr>
            <a:endParaRPr lang="pt-BR" sz="23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DIDÁTICO: O QUE É?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11561" y="3873422"/>
            <a:ext cx="7972266" cy="2435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Várias definições (consenso): importante recurso de apoio para a mediação do conhecimento. </a:t>
            </a:r>
          </a:p>
          <a:p>
            <a:endParaRPr lang="pt-BR" sz="1000" dirty="0"/>
          </a:p>
          <a:p>
            <a:r>
              <a:rPr lang="pt-BR" dirty="0"/>
              <a:t>Ancora uma parte significativa do processo de ensino-aprendizagem. </a:t>
            </a:r>
          </a:p>
        </p:txBody>
      </p:sp>
      <p:pic>
        <p:nvPicPr>
          <p:cNvPr id="5122" name="Picture 2" descr="http://www.leyaeducacao.com.br/public/images/conteudo/sei/id_sei_blu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45225"/>
            <a:ext cx="122413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3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pt-BR" dirty="0" smtClean="0"/>
              <a:t>Começando o assunto... 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560591" cy="433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pt-BR" dirty="0" smtClean="0"/>
              <a:t>Começando o assunto... 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149727" cy="451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2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DIDÁTICO: APLICAÇÃO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92358"/>
            <a:ext cx="35337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nstitutouniversal.vteximg.com.br/arquivos/ids/157066-292-292/image_mecanica_moto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93395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4147062"/>
            <a:ext cx="3024337" cy="489577"/>
          </a:xfrm>
        </p:spPr>
        <p:txBody>
          <a:bodyPr/>
          <a:lstStyle/>
          <a:p>
            <a:pPr marL="68580" indent="0">
              <a:buNone/>
            </a:pPr>
            <a:r>
              <a:rPr lang="pt-BR" dirty="0" smtClean="0"/>
              <a:t>Educação Formal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516216" y="5485976"/>
            <a:ext cx="1820382" cy="923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pt-BR" dirty="0" smtClean="0"/>
              <a:t>Educação Informal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312261" y="3762037"/>
            <a:ext cx="3024337" cy="489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pt-BR" dirty="0" smtClean="0"/>
              <a:t>Educação Não Formal</a:t>
            </a:r>
            <a:endParaRPr lang="pt-B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87" y="1727811"/>
            <a:ext cx="3284870" cy="184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9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DIDÁTICO: QUEM FAZ?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9" name="AutoShape 2" descr="Resultado de imagem para digitand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3312368" cy="15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38789"/>
            <a:ext cx="2244140" cy="168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650229" y="2175601"/>
            <a:ext cx="633941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&amp;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1655675" y="3284984"/>
            <a:ext cx="1620181" cy="50405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pt-BR" dirty="0" smtClean="0"/>
              <a:t>Autor (a)</a:t>
            </a:r>
            <a:endParaRPr lang="pt-BR" dirty="0"/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6084168" y="3284984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pt-BR" dirty="0" smtClean="0"/>
              <a:t>Autores (as)</a:t>
            </a:r>
            <a:endParaRPr lang="pt-BR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359289" y="4106414"/>
            <a:ext cx="633941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+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10" name="AutoShape 6" descr="data:image/jpeg;base64,/9j/4AAQSkZJRgABAQAAAQABAAD/2wCEAAkGBxISEhUREhIVFRUXGBcXGBUVFhUVGBYWFxgXGBcYGBUYHSggGBolHRcVITEhJSkrLi4uGCAzODMtNygtLisBCgoKDg0OGxAQGy0lICYtLS0tLS0tLS0tLS8tLS0tLS0tLS0tLS0tLS0tLSstLS0tLS0tLS0tLS0tLS0tLS0tLf/AABEIAPMA0AMBEQACEQEDEQH/xAAcAAEAAgIDAQAAAAAAAAAAAAAABgcEBQECAwj/xABCEAABAwEFBAgCCAQFBQEAAAABAAIDEQQFEiExBkFRcQcTImGBkaGxUsEUIzJCYnKS0TOCwuEkNFOishZD0vDxFf/EABsBAQACAwEBAAAAAAAAAAAAAAAEBQECAwYH/8QANREAAgIBAgQEBQMCBgMAAAAAAAECAxEEEgUhMUEiMlFxE2GBsdEzkaEG4RUjQ1KSwULw8f/aAAwDAQACEQMRAD8AvFAEAQBAEAQBAEAQBAEAQBAEAQBAEAQBAEAQBAEAQBAEAQBAEAQBAEAQBAEAQBAEAQEe2j2mFmIja3HJSpqaBoOleJ7lWa3iK072JZkWGj0DvW5vCNLZduZMQ6yJhbvwVBHmTVQK+NT3eOKx8idPhEMeCTz8ybWadsjWvaatcAQe4r0EJqcVKPRlHODhJxl1R6rY1CAIAgCAIAgCAIAgCAIAgCAIAgCAIAgCAIAgBQFUbQyYrTMT8ZHlkPZeM10s6ib+Z6zRx20RXyNcohJLG2FnDrKG1zY5wPdUlw916vhM1LTpejf5PNcThtvz6pfgkSsyvCAIAgCAIAgCAIAgCAIAgCAIAgCA855gxpc7QCpQGhm2idXsMFPxVPoFkGVdN8dY7A8AHcRoe7PesA3CAIAUBWO2Fl6u1Ppo8B/6tfUFeS4pV8PUP58z0/DrN9C+XI0qrycWNsNExtmDmmpcXF2ehBLQKbsgPNeq4TGK06a6vOf/AH2PNcTlJ34fRdCRKzK8IDglAcoAgCAIAgCAIAgCAIAgCAIAgNbtB/Adzb7hARRbA97A6ksZ/E31ICwCbLAOHOAFSaAbysNpc2Es8iM3jtnCwlsbTLTeDhb4Hf5Kqv4vVB4gt32LOnhds1mTx9yFXteL7RIZH0rkABoANAPVef1OolfZvkXenojTDZEw1HO5kWK2yQuxRPLT3b+YORXWq6yp5g8HOyqFixNZN5Yts7Qz+IGyDvAafNuXorKrjF0fPh/x9vwQLOFUy8uV/P3/ACSmw7RxywulAILThLDSuI6UPDvV9otTHVLMeWOpSauiWmeJc/Q0tstj5TVx5DcPBWkYpFZKTl1Pa7bydEaas3t/bgtZwUjaE3EljJQWhwORFa9yjYxyJKeVk0du2ysMTsDrQ0nfgq8DmWggLdVSfY5u6C7mfd99WaenVTxvruDhX9OoWHFrqjeM4vozYLU2CAIAgCA8bXaWxtL3aBc7bY1Qc5dEb11uySiiMz7QSl1W0aOFK+ZVJPiVrlmOEi2hoK0ufNmbdl/F7gyQAVyDhUZ99VJ03EXOWyxde5H1GhUY7oM36tiuCA8LbZ+sY5nEeu5AQuSMtJadQSDzCyD3utlZox+IHyz+SAmiwCD7e3m/GLODRmEOdT71Scj3ZLz/ABjUzUlUumMv5l5wrTx2u19c4XyIeqEuQgCAIAgNxcI7LzuJGXKv7r1P9PQ8E5+rS/b/AOnm+Oz8cI/Jv7fg2a9EUAQEU22vyVxbZQ8tjY0VDSRic6p7VNQARl4rMILOTSybfh7ESXQ5HeN5a4OaSHAggjIgjQg8UwO+S79hdoDbLPif/EYcD6aE0BDhzB86qDbDbIsabN8SRrmdQgCAICP7WSmjG7iST4Up7qp4rNpRiWXDorMpEcVMWgQMnF12jrImOOtM+YyK9PpbPiVRkzz+ohsscTLUg4mFeF5MiGZq7c0a+PAICJTzF7i86k1WwO1ltDo3Y20qOIrqsA3t1XyXuDHgVOhGWfAhYwCH7ayVtb+4MH+0H3JXlOLSzqX9D03DVjTr6/c0SrCeEAQBAFkG7uVhDDUUBNR3r13Aq5wpluWE3lfM8rxqcJXLa8tLDNgrwpggK52iJ+ky1+L0oKLouhwl1NasmDlAWb0OVw2nhij86Pr8lG1HYl6Xoyx1GJYQBAEBH9q5m0Yz72vIaevyVRxSccRj3LLh8ZZcuxHFTloEBKtl3nqi0g5OyNNQc8vGqvuGSbqafZlPr0lZlehtpX0aTwBPkrEglXG/nOcXPbWpJy19VkGxs1oa8Vaf3CyD1QHDrT1X1nw58yNy4ai5VVub7HWmp22KC7kbtdpdI90jzVzjUn/3cvFW2Ssm5y6s9bXBQiox6I8lobhYAQBAZl3WMvcCR2Rr39yteGcPnqLFKS8C6/P5FZxHXQorcU/E+ny+Zv17VLHQ8gFkwEBA9r7FJHPjeABIMTCDUFo7PgajMLeEkzlYmnz7mkWxoEBcXRZY2ssQeMzI9znfy9kDyHqod78RP06xDJMlxO4QBAcVQEEvG045HPrqcuQyC8zdvuslNJte3YvqnCqCi2l9TwCjEgBATi7A0RMDDVtMivUafb8KKg8o89fu+I9y5mRKyrSOII813ORT9vspjeW7t3JZAu+0FjwdxyPJZBJUBqL7kNQ3dSvjVec43ZLdGHbGS84RXHbKffODXRRlzg0auIA5k0VLCLlJRXct5S2ptm72nuxlmEMYoXYXF7tMRJFPDUBWHENNHTqEF1w8sg6HUSvc5vplYNEqwsAAspNvCMNpLLNrYrr+9J+n9/2XpNBwTpPUf8fyef1vGP8Awo/5fg2wFMgvSRiksJHnm23lhbGDpPM1gxPcGjiSAPVA+RHL52pa0YbOQ5295BoOQOp9Fso+pzlP0I3eF7TzholkLw37IIADa60AAWyil0NHJvkzCWTAQE06P9r/AKM4WeY/UuOTv9Jx3/lJ14a8Vwtq3c11O9N23k+hb4KiE85QGrvm+WWegILnHMNHDiTuC6QrcjlZaoEMvG8nyyGSpbUUABOQ4KVGCisEOc3J5MJbI0PSOUjkoOr4fVqFnGJev59SbpddZQ8dY+n4M0FePknFtM9ZFqSTRttn7eWPDD9lxpyduI9lO0Goddmx9H9yJrKFOG5dUS1egKUg20l3NMj2nLPEDwxZ+VarIIlabO6M0cOR3EIDY3beWjH8g75H90B2vxv2TzHsvP8AHIc4S919i64PLzx9ma+yNJkYBqXNpzqKKlpT+JHHqi4sa2N/I3O21oxWpw+BrW+mI+6ncWnu1DXokiFwyG2hP15mms9nc80aPHcOZUbTaS3US21r69kSNTqq9PHdN/lm0jMFnFXyNDuJIr4DVev0PDK9Ms9Zev49Dyet4lZqHh8o+n59TBtm1kLcmBzz+keZz9FabStc0ar/AKunLso46fDRxPnXXwWdqNd7bOtqvC2y7wwcGHD61r6rn8SCOnwrWai1xS6yYj3kl3qt4zi+jOcq5x6oxVuczlDIQBAEBbHRftH1sZskjqyRirCfvR8O8t05U4KJdDDyibp7MrayeLgSSDbXEmcmho0NbXcTTF7FS6fKQr/OaRdjgEAQGbA6o9F43iNMqtRLPR80et4fdGyiOOq5M9WuoQRqM1Bzjmia1nkT2zS42NcN4B816yuanFSXc83OO2Tj6Gk2oizY/fmPmPmuhqRm3WUSNpv3HgVkEblYWuwuydw3rBjJ3tF4SCIsa0P4V1A7uK0sorui67OjNo3WUyU6+qIub+eyQHrS17SCMsg4Go3U14rpVwvSVrwwXu+bI1vFNVNvdNr5LCRlT35NI4yOeHFxqTRuZ8FpZwfS2Sc5ReX82dK+L6qEVGMlhfJHjJb5XChkdTgDQeQU6miumOytYRBtvsuluseWYq6nI5Qybm6bOA3HvPoFFuk3LBN08Eo7jPXAkghZBobxs+B+WhzHzCmVT3RK66G2RirocggCA4QGXddvfZ5WTRmjmOB5je09xFR4rEllYZmMnF5Rf103gy0QsmjPZe0HvHEHvBqPBV8lteCzjJSWUcXtd7Z4ywmm8HgQswm4vJicFNYIBb7G6F5Y8ZjQ7iOI7lNjJSWUQJxcXhmOtjU5WAZ0TaCi8Tq73fdKb+nsey0tCpqUV9fc7KMSCW7NT4ocPwkjw1HuvQcOs3U49ORS66G23PqeG2Nujhs5fI4NaCDU7qV04nd4qwisvCIUpKKyyk7727mkJbZx1TPiNDIfk3w81LhQl1K+zVN8o8iKPneXYy5xdriJJNeeq7YXQjbnnJK9nb4Mn1ch7YGR+Id/eot1WOa6E/T3bvDLqaPaKylk7uDu0PHX1qu9UsxI2ojixnrs0WmQscftDs10xclA4pbdVUrK84T8WOuCZwuuq2112Yy14c9Mm/juZ33nAcqn3oq6z+oq1+nBv35fbJZVf0/Y/wBSaXtz++DJZdEY1Lj409lAs/qDUy8qS+mfv+CfXwHTR8zb+uPtz/k9xYIh9weKhvi2sf8AqP8AgmR4XpF/po9GsAyAoOC9HorXbRGcnl9yi1dSqulGKwuxypRHCyDXX03stPf7j+y7ad82RdSvCmahSiGEAQBAcIC1Oh9zzDPUksEjQ0bg7DV9OdWKLqOqJml6Mm14XjHCAZHUroACSaclxjBy6HeU1HqQ6/r5691GgBg0qBiPju5BSq69vXqRLbd3ToaddTie8TmildVS66nWzctj8Hp3+xb6K3RwUd68Xr2MpeYPRhZBmXdeL4SS2hrqD3ae6kafUzobce5wv08bks9iFdK1ukkijLjkZMxuFGuoKeauuD2yttnKT54RTcYrjXVCMemX9is16A88EB7WKQtkYW6hwp5rEllG0HiSaJ5fN1NlBY/JzSaO4H5juUGE3B8i0trViwyAyNLHkVza4io4g/2U7k0VbTi/YsC7raJo2vG/UcCNQqW/h2nk2pQX05fYv6OIXbU4yf3+5lByrLOCRbzCePdZLKvi8l5459ngYlGfBLe0kd1xervFnBKteHaazT1uE/XKK3Xaiu+alD0OFYEILIMS+Yh1IfvDwPDCf7LvR3Imq6I0SkkQIAUAQHCAuroysuCwMO97nv51OEejQoVzzMsNOsQMbbSWszW8GD1J/YLrQvCcdQ/Fgj67kcIAgMiO0biqHV8Hc5SnU+vb+5d6bi2yKhYunc9PpDePoq//AAjVei/dE7/FdN6v9meb7Sd3qrGjgkEs2yz7EC7jE3+kse5ptqbEbRZZAM3MpI0d7K1oPylytKqK9PhQWCttts1Cbm8lWKWQAgN3sddxntUYp2WHG48A3MeZoFztliJ2ohumW1FcrZ5m1dTEe13gA1p36KCWpV3SDcpsltkizLXBr2k7w4do/qDlNplmKKvUR2zZ47I2vDIYycnjL8w/cVUDis7aqfi1duvsTuExrst+FY8Z6e/9yYFqpquNVv8AUi17cy9t4TNc4PPvyPeawSsa17o3BjgCHUOEg6Z6K4hZGcVNPkyqlBxk4vqjGW5qEAQHSaIPBadFmMnF5RrKKksMjs0eFxbWtN6nxeVkrJR2vB0WTAQBAAK5DM8OKGD6E2fsfU2aGI6sjYD+YNGL1qq+Ty2y0gsRSNDtpYzibMNCMJ7iKke58l3ol2I+ojz3EZUgjBAEAQBAd4oy4hrRUnIBaTsjDzPBtCEp+VZN7Fs7IxjpHkAgfYGeW+p091wstTWESaqWnllJbV2FkNqkjjPZqDT4cQDsPhX2UmttxWSFdFRm0jULc5Fm9G1ma2zOeKFz3nFxGHID3Piol78WCx0sUoZJzdBpNHz9xRcCUQrp3DDNZnBwL8EjXAEEgAtLajd9pyk6fuQNXjKKwieWkOGoII5hd5xU4uMuj6kWE3CSkuq5llxPq0HiAcu8L5nZHbNxXZs+l1y3QUn3SLK2kiwWBzPhbGPItC9Tro7dG4+iR53Ry3atS9WytXLbhdXw9Os9+ZrxGxTveO3I4ViQQgCAjdqpjdTifdT4eVFXPzM8lsahAcoDbbJWYyW2zNH+qxx5MOM+jStLHiLN61maL+UAszxtdnbIxzHCocKH9+aynh5RiUU1hlc2+yOikdG7UHXiNxU6MtyyiulFxeGY62NQgOzAK5rjfOcK3KCy12OtMYysUZvCZk9Q0ZnxqaLzM+MamXKOF7L85PRR4Vp4rMsv3ZpLZtpZYCMJMhBr9WARl+IkDyqt6uHau+Ssny7+J8/2OdnEdJTHZDn7dP3NPtT0oWu0gxw/4eI5dk1kcO9+7kAOa9JChLqees1MpclyRBCa5ldyNk4QGRZ7dLGCI5ZGA5kMe5oJ45FYcU+pspyXRnd95znWeU85Hn5ptj6GXZJ9zEJ3rJpkICxbqB6iKuuBvsF851zT1NjX+6X3PougTWmrz/tX2LX20NLJJ/L/AMgvUa2G+rb6tL92jz+klss3eib/AIZV6mJJLCIreXlhAEBl2Wxl7JHbgx4HMtK61Ry8nG6XLBC1MK45QycIAgLB6I7rxSyWkjJg6tv5nZuPgAP1KPqJckiTpo83ItRRSaEBGNtLJVrJRu7J5HT1r5qRRLngjaiPLcRJSSIEAQGi28tbm2QNBpikDXd7cLjT0HkqmvQwhrd6XJpv65x/2WNutnPR7M88pP2xy+xXCuCnCAIAgCAIAgJLs3sxJLH9Le36hr8APxu/8RoTxy4qp4xrJ6ej/L6vln0LfhGihfdmzouePUlS8Ke5RYm1dqbJYTIz7L8BHIkL1+ouUqY2R6Zj90eWoqatlCXXEvsVwrAhhYAQE5sF0tZYmS54iA48KOOWXIhdK5PODjbFYyVNeTQJpA0UAe4AcKOIU1dCvfUx0AQHBQF97H3T9FskcRHapif+d2Z8sh4KBZLdLJZVQ2xSN0tDoEB42yzCRjo3aOFP7rKeHkxJZWCtJoixxadWkg+Cnp5WStaw8HRZMBAaDbllbKTwew+7f6ljas5MSb2tFdLc4hAEAQBAEBJ9hdjpbxlpmyBh+sl/pZUULz6andXnZYoI7U0ux/Iv6W5ovo30WNoZGGYWgfdpoedc1V6iv41coPuXOnn8GcZLsVZLGWuLXChaSCOBBoV4iUXGTi+x6+MlJKS6Ei+lYrrLKfYkDa8aux/Mq90s9+kjD0ml/Of+yn1ENmplP1g3/GCLr0JSILACAtCzyNfYGuGnVDzbQH1CzDzI0n5WUnfUeG0Sg/G4+Zr81YLoVsuphoYBQEi2Bun6TbIwRVkf1j/5fsjxdh8KrnbLETrTHdMvJQSxCAIDgoCB7VAC0uoAMm1pvJFa+oUynyEG/wA5qF1OIQGp2rjxWSXuAPk4FEYl0KxWxxCAIAgCAID6L6K2gXZZ6DUPJ543KBb52WtH6aJauZ2Kq2neDapqCnap5ACq8dxB51M/c9VoliiHsSqVjY7qOEAYowT3ueQCeea9NoYRjp4YXZP6nn9ZOUr5Z9f4K+U0ihYAQEwuC8v8GYd+Mjk00d7k+q6Vxy8nK2WFgh+3VnY10TwO28OxcCG4Q0045nyUqD7EKxLkyLLc5nIFchqcqd6AuXo52ddZYS+UUlloS3exo+y09+ZJ59yh3T3PkT6K9qy+5L1xO4QBAEBDNsrKWytk3PFPFv8AYhSqJcsEPURxLJHl3I4QGHfMWOCVo3sd50JQw+hU62OIQBAEAQBAXT0JbQNfC6xPID4yXs/FG49oDiWuJ8HBRL4Ye4sNLPMdpZ6jksg21+z8hlM0TC8PpiDRUh2lacDkvPcT0FkrPiVrOepecP1sFX8Obxg7bRSdRYIrM7+I6lRwAOI+tArnSVuumMJdUiq1NisulJdGyFKScAgCA2+z7vtj8p912q7nC5dDU9IoLbRFGfuwMqPxOfI4+48l3q5pv5kW5YaXyIsuhyNnss0G2WYH/WiPk8Eeq1s8rN6/Mj6BVeWYQBAEAQEf2zirC13wvHqCP2Xah+Ij6heEhalkMIAgK32rucwS4mj6t5q3g072/t3cllM5Sjg0ayahAEAQBAbHZ29DZbTDaBX6t4Jpvbo8eLSVrOO6LRvXLbJM+pWOBFRmDmD3KuLg7ICqdqLd11pkcDVoOFvCjcsuZqfFZBqUAQBZBJdg4GvndiFaMqBuqCNUzg1az1ND0qREW4k6OjYRyGJvuCpVHkIWo85EF2OBmXLLgtMD/hliPk9pWJeVmY+Ze59EKuLUIAgCAIDXbQw47PIOAxfpz+S3reJI52rMGV4pxXnKxlZwZxyycLJgzrru2K1dZZZhVkjDzDmkFrmncQuN2VHKO1KTlhla7ebHPu6VoxdZE8EskpTMatcNzhlzW9Vm9c+pxvp+G+XQi66nAIAgCAID6T6ObxNou6zyH7QaYzzjcWf0g+Kr7FiTRbUy3QTNntFaHx2aV7PtBuXdXInwBJ8FodSpQsgLICwAsg3123bbW2eaWztc2QhjWZUc5pNXlmLfQCh7zRZht3eI527tvh6kCvKOZryLQJBJSp63EHUO/tZ01U6OMciulnPiMVZMGZc0eK0QN+KaIeb2hYl0ZmPmR9EquLUIAgCAIDwtraxvHFrh6FZj1RrLoysgrArT2giLg4NBJArQZ6f/AFRb24zhPtnD+v8AdIkUxU4Tj3xlfT+zZ4qURzJu60mKRsg1B394IPuuGpbVUmuqR20+HbFPpk79JRbbbue4CkkDmzU/COw+h3ijq+AVfw7Wxuljo/QsOI6OVcM9ij1clEEAQBAcsFSB3oD6suq7orNEyCFobGwUaB5kniSSSTxKrW23ll1GKisIyZGBwIIqCKEHeCsGSu9p9mRZmmVjiWF4AaRm0EHU78wAFkEZQBZB3ijLnBo1cQBzJoEBc0UYa0NGgAHlktQUv0mzYrwk/C2Nv+2v9Sm0eQr9Q/GR2xWUyyMibq9zWj+Y0qujeFk5JZeC77LsfYo3skZAA9hBaauycNDSqgu2T5ZLBVQTzg3y0OoQBAEAQHWQVBHcUMMq5wzIViVhsNn5cNojPF2H9QI+YXO1ZizpU8TR0vqDBPI0aYiRyOfzWa3mKZixYk0YQK2aTWGaptPKLDhu+F8JaI24JWUcOLXtzBPIqrrphS/AsFrO2Vq8TyfMV7WMwTywn/tvezPXsuI+StovKyUk47ZNGIsmp2MZwh1DhJIB3EtAJFeIDm+YQYOqA5a6mfDPyQLqfW6rC7CA1O1UYdZJqitGk+LcwfRAVSsgLINtsrZ8driHB2L9IJ96LDBZtvt0ULDJK9rGje408uJ7giTfJGJSUVllB7QW/wCkWmaYaPeS38ujfQBT4LEUisnLdJs3nRlYOttzXnSJrnnnTC31dX+VaXPETpp45nn0LpUIsAgCAIAgCAICsbYykjxwc4eTirBPkitl1ZxZpML2u4OB8jVJLKwYTw8mZf8AbWTS9YwGhAGYpmK/Ki0ri4xwze2SlLKNcuhzJjct+wsgY2R9HDs0oTkNDlupRRbK5OTwTK7oqKTKU6T7NgvO0U0eWSDvxsaSf1YlIpfgRD1C/wAxkVXQ4FrwbK9bs81zWgytLrS3LMipBHjGPQKK7MWk5VZpKoUognWTQ8ihmPVH10qwuggMO+YsVnmbxjeP9pQFPhZAWQekF+usZMkbQZHNLWl2YbUgl1N5yp4rpXDc+ZxuscFyI9ed6TWh2OaRzzuqcm/lbo3wUuMVHoQJScnlmIsmC0+iCwYYZZyM3uDB+Vgz9XHyUTUPngmaWPJssFcCUEAQBAEAQBAVzfbMNolH4yfPP5qdXziiusWJs9rnuV8+f2Wb3Ea9zRvWs7FE2rqczL2huRkDGOYXGpo4nvFRy0K1rscnhm1tSiso0C7nAzbsu2Sd2Foy3u3Ac+PctJzUVzN4QcnyIh01WER2uEjQwNaP5HOHzC1oeUxqo4aK8K7kU+qLhsgissENMmRRs8mAKtk8tlzFYikfOG110/RLZPZx9lrzh/I7tM9CB4KfXLdHJVWw2zaNLJoeRW5pHqfXEbqgHjmqwujsgIzt1eMkULWxktxuILhuAGld1fkUBXKyAgN7dWxbbbD1rpXRuDnNbQBzS0Buoy3137l0hZsONtW/uekfRTn2rXVvBsND5l5Houj1HyOK0vz/AIPW09FbC6sdqc1u8OjDz4ODh7LC1D7oy9KuzJvcd1MssDIGVIYDmdSSaknxK4yk5PJJhFRWEZ61NggCAIAgCAIDVWy4YZZetdWuVWg0BpvO9dFZJLCOUqYyeWbOOMNAAAAGgGQC5nXGDHvKxiaN0Z36HgRoVtGW15NZx3LBprBsoxprK4v7h2R47yusr2+hxjp0upIIomtAa0AAaACgXBvPU7pJFPdPTD1tkduLJR5GMn/kFK0/chazsVY00NVJISPq675Gvijc0gtLGkEaUIBFFWvqXUehS/TlZmttsUg1fCK/yucAT4GngpenfhwQNWvEmVu4LuREX/0b7aSXg+djomsbE2PCQSXHFiBxHSvZrkFCtr2FnRa55J0uJIPC22OOZhjkaHNO4+4O496Arjay5I7K5gjc4h+I0dQloFN4119FlA0KyCytg/8AKN/M/wB1qwSJAEAQBAEAQBAEAQBAEAQBAEAQFS9PVpGGyxUzJlfXgAGNp44vRSdMurIesfJIqFSiAXr0KXm+WxPiea9TJhb3McA4DwOLwooV8UpZLLSybhhkK6aLFOLd1z2u6pzGNjfTs5A4m13HEXGneu1DW3BH1UXuyQFjCSGtBJJAAGZJOQAG8ruRUfRHRzsh/wDnQOD3YppcLpKaNoDRjeIFTnxJUC2e9lrTV8NEuXM7FbbRX9ahaJGCR0Ya4gNblkNCTqa6rINFarU+V2KR7nu0q41NOCA8VkFlbB/5Rv53+61YJEgCAIAgCAIAgCAIAgCAIAgCAICB9LOysttgjkgAdLCXHDWhcxwGIN4uq1pA5rtTNRfMj6ipzXIoMhTSsPoPojukQXex9aunJld3V7LR5NHiSoN0syLTTw2wOnTBFK+wdXFC+UukZUMaXlrW1cXUGdKgDxSnG7mNRlwwivOi7ZWeS2xzyQvZFCS8ukaWhzgDga3EO0cVD3U5LvdNKOCLp6pb8tci+1DLEIDWXpcUFozkZ2vibk7z3+KA1tl2KszHhxL3gfdeWlvjRoqgPaXY+yONcDm9zXOA8kBtbtu+OBgjjBDQScyTmdcygMpAEAQBAEAQBAEAQBAEAQBAEAQBAUtt70c2uS2vmskIfFKQ7JzGYHH7dQ4jfU1FdSpVd0VHDIFunk5ZiWlspdbrLZILO9wc6NgDiNK6kDuFaeCjzeZNkyuO2KRt1qbhAEAQBAEAQBAEAQBAEAQBAEAQBAEAQBAEAQBAEAQBAEAQBAEAQBAEAQBAEAQBAEAQBAf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02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2197224" cy="256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2339752" y="5464040"/>
            <a:ext cx="2588975" cy="1038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pt-BR" dirty="0" smtClean="0"/>
              <a:t>Equipe</a:t>
            </a:r>
          </a:p>
          <a:p>
            <a:pPr marL="68580" indent="0" algn="ctr">
              <a:buFont typeface="Wingdings 2" pitchFamily="18" charset="2"/>
              <a:buNone/>
            </a:pPr>
            <a:r>
              <a:rPr lang="pt-BR" dirty="0" smtClean="0"/>
              <a:t>Multidisciplinar</a:t>
            </a:r>
            <a:endParaRPr lang="pt-BR" dirty="0"/>
          </a:p>
        </p:txBody>
      </p:sp>
      <p:pic>
        <p:nvPicPr>
          <p:cNvPr id="6153" name="Picture 9" descr="https://www.sp.senac.br/image/20150327155653961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04" y="4275496"/>
            <a:ext cx="3262465" cy="131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5527298" y="5805264"/>
            <a:ext cx="2588975" cy="55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pt-BR" dirty="0" smtClean="0"/>
              <a:t>Aprendiz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055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5" grpId="0"/>
      <p:bldP spid="16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 – PRECISA TER: 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http://nataliadornellas.com.br/_uploads/_noticias/2013/04/ji8so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50614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92525" y="3789040"/>
            <a:ext cx="22322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b="1" dirty="0"/>
              <a:t>Abrangência</a:t>
            </a:r>
            <a:endParaRPr lang="pt-BR" dirty="0"/>
          </a:p>
        </p:txBody>
      </p:sp>
      <p:pic>
        <p:nvPicPr>
          <p:cNvPr id="7172" name="Picture 4" descr="http://brasilescola.uol.com.br/upload/conteudo/images/a87d6933700891dfb7f1a966df6dd12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05886"/>
            <a:ext cx="1872208" cy="22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688124" y="3815990"/>
            <a:ext cx="22322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b="1" dirty="0" smtClean="0"/>
              <a:t>Densidade</a:t>
            </a:r>
            <a:endParaRPr lang="pt-BR" dirty="0"/>
          </a:p>
        </p:txBody>
      </p:sp>
      <p:pic>
        <p:nvPicPr>
          <p:cNvPr id="7174" name="Picture 6" descr="http://brasilescola.uol.com.br/upload/conteudo/images/iceberg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2614439" cy="169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034311" y="5495213"/>
            <a:ext cx="2232248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b="1" dirty="0" smtClean="0"/>
              <a:t>Profundidade</a:t>
            </a:r>
            <a:endParaRPr lang="pt-BR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55575" y="4890922"/>
            <a:ext cx="2506147" cy="986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b="1" dirty="0" smtClean="0"/>
              <a:t>+ Legibilidade e Sustentabilidade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020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DIDÁTICO: LEGIBILIDADE CIENTÍFICA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s://catracalivre.com.br/wp-content/uploads/2013/12/cien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0007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0975" y="476672"/>
            <a:ext cx="7920880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DIDÁTICO: LEGIBILIDADES NORMATIVA, LEGAL E ÉTICA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7982"/>
            <a:ext cx="476118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871700" y="1887555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>
                <a:solidFill>
                  <a:schemeClr val="tx2"/>
                </a:solidFill>
              </a:rPr>
              <a:t>DIREITOS AUTORAIS</a:t>
            </a:r>
          </a:p>
          <a:p>
            <a:r>
              <a:rPr lang="pt-BR" sz="3000" b="1" dirty="0">
                <a:solidFill>
                  <a:schemeClr val="tx2"/>
                </a:solidFill>
              </a:rPr>
              <a:t>Lei nº </a:t>
            </a:r>
            <a:r>
              <a:rPr lang="pt-BR" sz="3000" b="1" dirty="0" smtClean="0">
                <a:solidFill>
                  <a:schemeClr val="tx2"/>
                </a:solidFill>
              </a:rPr>
              <a:t>9.610/98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11560" y="4993228"/>
            <a:ext cx="4608512" cy="887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>
                <a:solidFill>
                  <a:schemeClr val="tx2"/>
                </a:solidFill>
              </a:rPr>
              <a:t>MEC, SINAES, BIBLIOTECA NACIONAL, ABNT, NORMAS INSTITUCIONAIS ETC. 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560" y="3068960"/>
            <a:ext cx="2520280" cy="7212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>
                <a:solidFill>
                  <a:schemeClr val="tx2"/>
                </a:solidFill>
              </a:rPr>
              <a:t>PROCESSOS E FLUXOS INTERNOS DE EDITORAÇÃO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308645" y="1899320"/>
            <a:ext cx="2024881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>
                <a:solidFill>
                  <a:schemeClr val="tx2"/>
                </a:solidFill>
              </a:rPr>
              <a:t>CONTEUDISTAS QUALIFICADOS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144006" y="5046495"/>
            <a:ext cx="2304256" cy="8629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>
                <a:solidFill>
                  <a:schemeClr val="tx2"/>
                </a:solidFill>
              </a:rPr>
              <a:t>EQUIPE TÉCNICA QUALIFICADA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321085" y="3062914"/>
            <a:ext cx="684584" cy="862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>
                <a:solidFill>
                  <a:schemeClr val="tx2"/>
                </a:solidFill>
              </a:rPr>
              <a:t>...</a:t>
            </a:r>
            <a:endParaRPr lang="pt-BR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DIDÁTICO: LEGIBILIDADE EDITORIAL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67240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Resultado de imagem para normalizaçã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25144"/>
            <a:ext cx="3209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286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49724"/>
            <a:ext cx="2506045" cy="295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5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8" y="1916832"/>
            <a:ext cx="4184916" cy="239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3108" y="620688"/>
            <a:ext cx="7024744" cy="1143000"/>
          </a:xfrm>
        </p:spPr>
        <p:txBody>
          <a:bodyPr/>
          <a:lstStyle/>
          <a:p>
            <a:r>
              <a:rPr lang="pt-BR" dirty="0" smtClean="0"/>
              <a:t>Começando o assunto... 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901752" cy="274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619672" y="4629514"/>
            <a:ext cx="2376264" cy="50405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pt-BR" dirty="0" smtClean="0"/>
              <a:t>Século XIX</a:t>
            </a:r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550768" y="2609792"/>
            <a:ext cx="237626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pt-BR" dirty="0" smtClean="0"/>
              <a:t>Século XXI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88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DIDÁTICO: LEGIBILIDADE EDITORIAL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2" name="AutoShape 4" descr="Resultado de imagem para normalizaçã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272807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799524" y="1548813"/>
            <a:ext cx="7300867" cy="2456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6165304"/>
            <a:ext cx="29813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58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8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EDITORIAL: MATERIAL TEXTO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145469" cy="540060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300" dirty="0" smtClean="0"/>
              <a:t>Elaboração </a:t>
            </a:r>
            <a:r>
              <a:rPr lang="pt-BR" sz="2300" dirty="0"/>
              <a:t>de design gráfico, modelagem e estilo editorial-pedagógico. 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300" dirty="0"/>
              <a:t>Orientação síncrona e/ou assíncrona ao docente/autor.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300" dirty="0" smtClean="0"/>
              <a:t>Contratação e elaboração </a:t>
            </a:r>
            <a:r>
              <a:rPr lang="pt-BR" sz="2300" dirty="0"/>
              <a:t>pelo autor do texto original.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300" dirty="0"/>
              <a:t>Revisão do texto pelo autor sempre após a finalização de cada uma das etapas. 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300" dirty="0">
                <a:solidFill>
                  <a:srgbClr val="FF0000"/>
                </a:solidFill>
              </a:rPr>
              <a:t>Validação do texto, em geral, pelo modelo </a:t>
            </a:r>
            <a:r>
              <a:rPr lang="pt-BR" sz="2300" i="1" dirty="0">
                <a:solidFill>
                  <a:srgbClr val="FF0000"/>
                </a:solidFill>
              </a:rPr>
              <a:t>blind review</a:t>
            </a:r>
            <a:r>
              <a:rPr lang="pt-BR" sz="2300" dirty="0">
                <a:solidFill>
                  <a:srgbClr val="FF0000"/>
                </a:solidFill>
              </a:rPr>
              <a:t>. 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300" dirty="0"/>
              <a:t>Validação do texto pela coordenação pedagógica do curso no intuito de assegurar a legibilidade pedagógica.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300" dirty="0"/>
              <a:t>Preparação do texto e mediação pedagógica.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300" dirty="0"/>
              <a:t>Criação, captação e tratamento de imagens.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300" dirty="0"/>
              <a:t>Revisão ortográfica e gramatical (em </a:t>
            </a:r>
            <a:r>
              <a:rPr lang="pt-BR" sz="2300" dirty="0" smtClean="0"/>
              <a:t>uma, duas </a:t>
            </a:r>
            <a:r>
              <a:rPr lang="pt-BR" sz="2300" dirty="0"/>
              <a:t>ou três etapas).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300" dirty="0"/>
              <a:t>Diagramação e emendas.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300" dirty="0">
                <a:solidFill>
                  <a:srgbClr val="FF0000"/>
                </a:solidFill>
              </a:rPr>
              <a:t>Validação do texto pelos tutores que acompanharão os alunos na sala de aula.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300" dirty="0">
                <a:solidFill>
                  <a:srgbClr val="FF0000"/>
                </a:solidFill>
              </a:rPr>
              <a:t>Validação da aplicabilidade do texto ao público-alvo. 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300" dirty="0"/>
              <a:t>Arte-finalização.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300" dirty="0"/>
              <a:t>Reprodução gráfica, gravação em mídias </a:t>
            </a:r>
            <a:r>
              <a:rPr lang="pt-BR" sz="2300" dirty="0" smtClean="0"/>
              <a:t>e/ou </a:t>
            </a:r>
            <a:r>
              <a:rPr lang="pt-BR" sz="2300" dirty="0"/>
              <a:t>disponibilização na web.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71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400600"/>
          </a:xfrm>
        </p:spPr>
        <p:txBody>
          <a:bodyPr>
            <a:noAutofit/>
          </a:bodyPr>
          <a:lstStyle/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 smtClean="0"/>
              <a:t>Elaboração </a:t>
            </a:r>
            <a:r>
              <a:rPr lang="pt-BR" sz="1400" dirty="0"/>
              <a:t>de design gráfico, incluindo as imagens e a máscara-sugestão do roteiro. 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/>
              <a:t>Orientação síncrona e/ou assíncrona ao docente/autor.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/>
              <a:t>Elaboração do roteiro.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 smtClean="0">
                <a:solidFill>
                  <a:srgbClr val="FF0000"/>
                </a:solidFill>
              </a:rPr>
              <a:t>Validação </a:t>
            </a:r>
            <a:r>
              <a:rPr lang="pt-BR" sz="1400" dirty="0">
                <a:solidFill>
                  <a:srgbClr val="FF0000"/>
                </a:solidFill>
              </a:rPr>
              <a:t>do roteiro, em geral, pelo modelo </a:t>
            </a:r>
            <a:r>
              <a:rPr lang="pt-BR" sz="1400" i="1" dirty="0">
                <a:solidFill>
                  <a:srgbClr val="FF0000"/>
                </a:solidFill>
              </a:rPr>
              <a:t>blind review</a:t>
            </a:r>
            <a:r>
              <a:rPr lang="pt-BR" sz="1400" dirty="0">
                <a:solidFill>
                  <a:srgbClr val="FF0000"/>
                </a:solidFill>
              </a:rPr>
              <a:t>. 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/>
              <a:t>Validação do roteiro pela coordenação pedagógica do curso para assegurar a legibilidade pedagógica.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/>
              <a:t>Revisão pedagógica do roteiro / Preparação do material.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/>
              <a:t>Produção do </a:t>
            </a:r>
            <a:r>
              <a:rPr lang="pt-BR" sz="1400" dirty="0" smtClean="0"/>
              <a:t>roteiro / Produção </a:t>
            </a:r>
            <a:r>
              <a:rPr lang="pt-BR" sz="1400" dirty="0"/>
              <a:t>e tratamento de imagens estáticas.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 smtClean="0"/>
              <a:t>Gravação (Gravação </a:t>
            </a:r>
            <a:r>
              <a:rPr lang="pt-BR" sz="1400" dirty="0"/>
              <a:t>de </a:t>
            </a:r>
            <a:r>
              <a:rPr lang="pt-BR" sz="1400" dirty="0" smtClean="0"/>
              <a:t>áudio).</a:t>
            </a:r>
            <a:endParaRPr lang="pt-BR" sz="1400" dirty="0"/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/>
              <a:t>Tratamento de áudio.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/>
              <a:t>Edição.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/>
              <a:t>Animação e finalização.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/>
              <a:t>Revisão do diretor.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>
                <a:solidFill>
                  <a:srgbClr val="FF0000"/>
                </a:solidFill>
              </a:rPr>
              <a:t>Validação do texto pelos tutores que acompanharão os alunos na sala de aula.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>
                <a:solidFill>
                  <a:srgbClr val="FF0000"/>
                </a:solidFill>
              </a:rPr>
              <a:t>Validação da aplicabilidade do texto ao público-alvo. 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/>
              <a:t>Finalização: arte-finalização com adequação ou inserção de ajustes que se fizerem necessários.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pt-BR" sz="1400" dirty="0">
                <a:solidFill>
                  <a:srgbClr val="FF0000"/>
                </a:solidFill>
              </a:rPr>
              <a:t>Legendagem do DVD.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 smtClean="0"/>
              <a:t>Publicação </a:t>
            </a:r>
            <a:r>
              <a:rPr lang="pt-BR" sz="1400" dirty="0"/>
              <a:t>no ambiente virtual.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/>
              <a:t>Eventuais conversões que se fizerem necessárias. 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pt-BR" sz="1400" dirty="0" smtClean="0"/>
              <a:t>Duplicação </a:t>
            </a:r>
            <a:r>
              <a:rPr lang="pt-BR" sz="1400" dirty="0"/>
              <a:t>das mídias e/ou disponibilização na web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30561"/>
            <a:ext cx="7992888" cy="114300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accent2">
                    <a:lumMod val="75000"/>
                  </a:schemeClr>
                </a:solidFill>
              </a:rPr>
              <a:t>EDITORIAL: VIDEOAULA STORY BOARDS</a:t>
            </a:r>
            <a:endParaRPr lang="pt-BR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3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628800"/>
            <a:ext cx="7416824" cy="4104456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Agendamento</a:t>
            </a:r>
          </a:p>
          <a:p>
            <a:pPr lvl="0"/>
            <a:r>
              <a:rPr lang="pt-BR" dirty="0"/>
              <a:t>Elaboração do roteiro-proposta para webconferência.</a:t>
            </a:r>
          </a:p>
          <a:p>
            <a:pPr lvl="0"/>
            <a:r>
              <a:rPr lang="pt-BR" dirty="0"/>
              <a:t>Confirmação do agendamento e da webconferência.</a:t>
            </a:r>
          </a:p>
          <a:p>
            <a:pPr lvl="0"/>
            <a:r>
              <a:rPr lang="pt-BR" dirty="0">
                <a:solidFill>
                  <a:srgbClr val="FF0000"/>
                </a:solidFill>
              </a:rPr>
              <a:t>Validação do texto pela coordenação pedagógica do curso com o intuito de assegurar a legibilidade pedagógica.</a:t>
            </a:r>
          </a:p>
          <a:p>
            <a:pPr lvl="0"/>
            <a:r>
              <a:rPr lang="pt-BR" dirty="0"/>
              <a:t>Web conferência e gravação.</a:t>
            </a:r>
          </a:p>
          <a:p>
            <a:pPr marL="6858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EDITORIAL: WEBCONFERÊNCIA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772816"/>
            <a:ext cx="7416824" cy="4248472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/>
              <a:t>Informações para a criação do ambiente.</a:t>
            </a:r>
          </a:p>
          <a:p>
            <a:pPr lvl="0"/>
            <a:r>
              <a:rPr lang="pt-BR" dirty="0"/>
              <a:t>Criação dos ambientes.</a:t>
            </a:r>
          </a:p>
          <a:p>
            <a:pPr lvl="0"/>
            <a:r>
              <a:rPr lang="pt-BR" dirty="0"/>
              <a:t>Inserção de materiais.</a:t>
            </a:r>
          </a:p>
          <a:p>
            <a:pPr lvl="0"/>
            <a:r>
              <a:rPr lang="pt-BR" dirty="0"/>
              <a:t>Padronização e formatação dos documentos.</a:t>
            </a:r>
          </a:p>
          <a:p>
            <a:pPr lvl="0"/>
            <a:r>
              <a:rPr lang="pt-BR" dirty="0"/>
              <a:t>Validação do texto pelos tutores que acompanharão os alunos na sala de aula.</a:t>
            </a:r>
          </a:p>
          <a:p>
            <a:pPr lvl="0"/>
            <a:r>
              <a:rPr lang="pt-BR" dirty="0"/>
              <a:t>Validação da aplicabilidade do texto ao público-alvo.</a:t>
            </a:r>
          </a:p>
          <a:p>
            <a:pPr lvl="0"/>
            <a:r>
              <a:rPr lang="pt-BR" dirty="0"/>
              <a:t>Aprovação final da disciplina no Sistema Gerenciador de Aprendizagem (</a:t>
            </a:r>
            <a:r>
              <a:rPr lang="pt-BR" i="1" dirty="0" err="1"/>
              <a:t>check</a:t>
            </a:r>
            <a:r>
              <a:rPr lang="pt-BR" i="1" dirty="0"/>
              <a:t> </a:t>
            </a:r>
            <a:r>
              <a:rPr lang="pt-BR" i="1" dirty="0" err="1"/>
              <a:t>list</a:t>
            </a:r>
            <a:r>
              <a:rPr lang="pt-BR" dirty="0"/>
              <a:t>).</a:t>
            </a:r>
          </a:p>
          <a:p>
            <a:pPr marL="6858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EDITORIAL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SISTEMA GERENCIADOR DE APRENDIZAGEM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DIDÁTICO: SUSTENTABILIDADE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2087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1560" y="1268760"/>
            <a:ext cx="7920879" cy="446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5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DIDÁTICO: SUSTENTABILIDADE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928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9552" y="1411694"/>
            <a:ext cx="7992888" cy="446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3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84784"/>
            <a:ext cx="7776864" cy="460851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/>
              <a:t> Sustentabilidade social.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/>
              <a:t> Sustentabilidade ecológica.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/>
              <a:t> Sustentabilidade econômica.</a:t>
            </a:r>
            <a:endParaRPr lang="pt-BR" sz="3000" dirty="0"/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/>
              <a:t> Sustentabilidade espacial; </a:t>
            </a:r>
            <a:endParaRPr lang="pt-BR" sz="3000" dirty="0"/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/>
              <a:t> Sustentabilidade político-institucional. </a:t>
            </a:r>
            <a:endParaRPr lang="pt-BR" sz="3000" dirty="0"/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/>
              <a:t> Sustentabilidade cultural.</a:t>
            </a:r>
            <a:endParaRPr lang="pt-BR" sz="3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sz="3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DIDÁTICO: SUSTENTABILIDADE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6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7" y="1844824"/>
            <a:ext cx="7771319" cy="4464496"/>
          </a:xfrm>
        </p:spPr>
        <p:txBody>
          <a:bodyPr>
            <a:normAutofit/>
          </a:bodyPr>
          <a:lstStyle/>
          <a:p>
            <a:r>
              <a:rPr lang="pt-BR" dirty="0" smtClean="0"/>
              <a:t>Projeto Pedagógico.</a:t>
            </a:r>
          </a:p>
          <a:p>
            <a:r>
              <a:rPr lang="pt-BR" dirty="0" smtClean="0"/>
              <a:t>Plano de Ensino (Plano de Ensino-Aprendizagem).</a:t>
            </a:r>
          </a:p>
          <a:p>
            <a:r>
              <a:rPr lang="pt-BR" dirty="0" smtClean="0"/>
              <a:t>Tratamento pedagógico:  características autoinstrucionais e linguagem proximal.</a:t>
            </a:r>
          </a:p>
          <a:p>
            <a:r>
              <a:rPr lang="pt-BR" dirty="0" smtClean="0"/>
              <a:t>Adequação ao público-alvo.</a:t>
            </a:r>
          </a:p>
          <a:p>
            <a:r>
              <a:rPr lang="pt-BR" dirty="0" smtClean="0"/>
              <a:t>Etc. </a:t>
            </a:r>
          </a:p>
          <a:p>
            <a:r>
              <a:rPr lang="pt-BR" dirty="0" smtClean="0"/>
              <a:t>Entrelinhas.</a:t>
            </a:r>
          </a:p>
          <a:p>
            <a:pPr marL="6858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LEGIBILIDADE PEDAGÓGICA (ANDRAGÓGICA)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907551" cy="138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3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57808"/>
            <a:ext cx="8424936" cy="114300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ENTENDENDO AS ENTRELINHAS:    INTELIGÊNCIA &amp; MATERIAL DIDÁTICO... 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64088" y="5705891"/>
            <a:ext cx="3168468" cy="67543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</a:rPr>
              <a:t>... OS INATISTAS</a:t>
            </a:r>
            <a:endParaRPr lang="pt-BR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http://www.personalidade.org/wp-content/uploads/2011/10/Intelig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49378"/>
            <a:ext cx="3600399" cy="3600400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3108" y="620688"/>
            <a:ext cx="7024744" cy="864096"/>
          </a:xfrm>
        </p:spPr>
        <p:txBody>
          <a:bodyPr/>
          <a:lstStyle/>
          <a:p>
            <a:r>
              <a:rPr lang="pt-BR" dirty="0" smtClean="0"/>
              <a:t>Começando o assunto... 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556792"/>
            <a:ext cx="5685326" cy="487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0" y="2348880"/>
            <a:ext cx="164237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9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57808"/>
            <a:ext cx="8424936" cy="114300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ENTENDENDO AS ENTRELINHAS:    INTELIGÊNCIA &amp; MATERIAL DIDÁTICO... 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211960" y="5777899"/>
            <a:ext cx="4320596" cy="67543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</a:rPr>
              <a:t>... OS AMBIENTALISTAS</a:t>
            </a:r>
            <a:endParaRPr lang="pt-BR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http://www.sdr.com.br/professores/luiz_marins/LMinteli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940171" cy="3432359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0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57808"/>
            <a:ext cx="8424936" cy="114300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ENTENDENDO AS ENTRELINHAS:    INTELIGÊNCIA &amp; MATERIAL DIDÁTICO... 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851920" y="5705891"/>
            <a:ext cx="4680636" cy="67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pt-BR" sz="3000" b="1" dirty="0" smtClean="0">
                <a:solidFill>
                  <a:schemeClr val="tx2">
                    <a:lumMod val="75000"/>
                  </a:schemeClr>
                </a:solidFill>
              </a:rPr>
              <a:t>... OS INTERACIONISTAS</a:t>
            </a:r>
            <a:endParaRPr lang="pt-BR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http://mensagens.culturamix.com/blog/wp-content/gallery/frases-sobrea-sabedoria-inteligencia-comedia-e-dinheiro/frases-sobrea-sabedoria-inteligencia-comedia-e-dinheir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64" y="2035865"/>
            <a:ext cx="3206574" cy="3238964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992888" cy="1215008"/>
          </a:xfrm>
        </p:spPr>
        <p:txBody>
          <a:bodyPr>
            <a:noAutofit/>
          </a:bodyPr>
          <a:lstStyle/>
          <a:p>
            <a:pPr algn="ctr"/>
            <a:r>
              <a:rPr lang="pt-BR" sz="7000" b="1" dirty="0" smtClean="0">
                <a:solidFill>
                  <a:schemeClr val="tx2"/>
                </a:solidFill>
              </a:rPr>
              <a:t>NA PRÁTICA... </a:t>
            </a:r>
            <a:endParaRPr lang="pt-BR" sz="7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256584" cy="3504389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2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720" y="836712"/>
            <a:ext cx="8424936" cy="576064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ENTENDENDO AS ENTRELINHAS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11560" y="5805264"/>
            <a:ext cx="798450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>
                <a:solidFill>
                  <a:schemeClr val="tx2"/>
                </a:solidFill>
              </a:rPr>
              <a:t>ABORDAGEM PEDAGÓGICA TRADICIONAL</a:t>
            </a:r>
            <a:endParaRPr lang="pt-BR" sz="3000" b="1" dirty="0">
              <a:solidFill>
                <a:schemeClr val="tx2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0814"/>
            <a:ext cx="724304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7143" y="836712"/>
            <a:ext cx="798450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 smtClean="0">
                <a:solidFill>
                  <a:schemeClr val="tx2"/>
                </a:solidFill>
              </a:rPr>
              <a:t>ABORDAGEM PEDAGÓGICA TRADICIONAL = MATERIAL DIDÁTICO TRADICIONAL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10" y="2708920"/>
            <a:ext cx="7852637" cy="188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476672"/>
            <a:ext cx="8496944" cy="835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500" b="1" dirty="0" smtClean="0">
                <a:solidFill>
                  <a:schemeClr val="tx2"/>
                </a:solidFill>
              </a:rPr>
              <a:t>MATERIAL DIDÁTICO TRADICIONAL: CARACTERÍSTICAS</a:t>
            </a:r>
            <a:endParaRPr lang="pt-BR" sz="2500" b="1" dirty="0">
              <a:solidFill>
                <a:schemeClr val="tx2"/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7920880" cy="50405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200" b="1" dirty="0" smtClean="0"/>
              <a:t>Abordagem inatista</a:t>
            </a:r>
            <a:r>
              <a:rPr lang="pt-BR" sz="3200" dirty="0" smtClean="0"/>
              <a:t>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200" b="1" dirty="0" smtClean="0"/>
              <a:t>Alunos</a:t>
            </a:r>
            <a:r>
              <a:rPr lang="pt-BR" sz="3200" dirty="0" smtClean="0"/>
              <a:t>: seres passivos, disciplinados e obedientes que seguem conteúdo disponibilizado e da forma como foi proposto pelo professor.</a:t>
            </a:r>
            <a:endParaRPr lang="pt-BR" sz="3200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200" b="1" dirty="0" smtClean="0"/>
              <a:t>Professor</a:t>
            </a:r>
            <a:r>
              <a:rPr lang="pt-BR" sz="3200" dirty="0" smtClean="0"/>
              <a:t>: Centro da Aprendizagem (ditador paternalista) que elabora o material didático.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200" b="1" dirty="0" smtClean="0"/>
              <a:t>Foco</a:t>
            </a:r>
            <a:r>
              <a:rPr lang="pt-BR" sz="3200" dirty="0" smtClean="0"/>
              <a:t>: Ensino (conteudista).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200" b="1" dirty="0" smtClean="0"/>
              <a:t>Alguns elementos educacionais</a:t>
            </a:r>
            <a:r>
              <a:rPr lang="pt-BR" sz="3200" dirty="0" smtClean="0"/>
              <a:t>: </a:t>
            </a:r>
          </a:p>
          <a:p>
            <a:pPr marL="622300" indent="-1714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t-BR" sz="3200" dirty="0" smtClean="0"/>
              <a:t>material escrito ou produzido previamente;</a:t>
            </a:r>
          </a:p>
          <a:p>
            <a:pPr marL="622300" indent="-1714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t-BR" sz="3200" dirty="0" smtClean="0"/>
              <a:t>tutoria o segue a risca(cartilha);</a:t>
            </a:r>
          </a:p>
          <a:p>
            <a:pPr marL="622300" indent="-1714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t-BR" sz="3200" dirty="0" smtClean="0"/>
              <a:t>estrutura hierárquica rígida e formal;</a:t>
            </a:r>
          </a:p>
          <a:p>
            <a:pPr marL="622300" indent="-1714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t-BR" sz="3200" dirty="0" smtClean="0"/>
              <a:t>propostas de atividades avaliativas individualista e competitiva etc.</a:t>
            </a:r>
          </a:p>
          <a:p>
            <a:pPr marL="0" indent="0">
              <a:buNone/>
            </a:pPr>
            <a:endParaRPr lang="pt-BR" sz="30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4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7143" y="836712"/>
            <a:ext cx="798450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 smtClean="0">
                <a:solidFill>
                  <a:schemeClr val="tx2"/>
                </a:solidFill>
              </a:rPr>
              <a:t>ABORDAGEM PEDAGÓGICA TRADICIONAL = MATERIAL DIDÁTICO TRADICIONAL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01" y="4971559"/>
            <a:ext cx="1796831" cy="134762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457" y="5044421"/>
            <a:ext cx="1224136" cy="122413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2007522"/>
            <a:ext cx="3744416" cy="134551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8" y="3592105"/>
            <a:ext cx="2176806" cy="105357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345" y="3463350"/>
            <a:ext cx="1647012" cy="118232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11" y="2814278"/>
            <a:ext cx="1152137" cy="83003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8610" y="3210453"/>
            <a:ext cx="1153909" cy="100967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9106" y="4797368"/>
            <a:ext cx="1775430" cy="142175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1457" y="4112421"/>
            <a:ext cx="1152137" cy="68494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5288" y="1928722"/>
            <a:ext cx="1357316" cy="768421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7993" y="1767557"/>
            <a:ext cx="839094" cy="112023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7692" y="3463350"/>
            <a:ext cx="855844" cy="85584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1299" y="2825211"/>
            <a:ext cx="1568629" cy="156862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900768">
            <a:off x="984499" y="2463482"/>
            <a:ext cx="3150535" cy="166918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3112" y="5108475"/>
            <a:ext cx="2402488" cy="12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576064"/>
          </a:xfrm>
        </p:spPr>
        <p:txBody>
          <a:bodyPr>
            <a:normAutofit/>
          </a:bodyPr>
          <a:lstStyle/>
          <a:p>
            <a:pPr algn="ctr"/>
            <a:r>
              <a:rPr lang="pt-BR" sz="2900" b="1" dirty="0" smtClean="0">
                <a:solidFill>
                  <a:schemeClr val="tx2"/>
                </a:solidFill>
              </a:rPr>
              <a:t>ENTENDENDO AS ENTRELINHAS</a:t>
            </a:r>
            <a:endParaRPr lang="pt-BR" sz="2900" b="1" dirty="0">
              <a:solidFill>
                <a:schemeClr val="tx2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5877272"/>
            <a:ext cx="8272536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500" b="1" dirty="0" smtClean="0">
                <a:solidFill>
                  <a:schemeClr val="tx2"/>
                </a:solidFill>
              </a:rPr>
              <a:t>ABORDAGEM PEDAGÓGICA COMPORTAMENTALISTA</a:t>
            </a:r>
            <a:endParaRPr lang="pt-BR" sz="2500" b="1" dirty="0">
              <a:solidFill>
                <a:schemeClr val="tx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98708"/>
            <a:ext cx="4468688" cy="40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7143" y="836712"/>
            <a:ext cx="798450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 smtClean="0">
                <a:solidFill>
                  <a:schemeClr val="tx2"/>
                </a:solidFill>
              </a:rPr>
              <a:t>ABORDAGEM PEDAGÓGICA AMBIENTALISTA = MATERIAL DIDÁTICO COMPORTAMENTALISTA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http://kdfrases.com/frases-imagens/frase-a-educacao-e-o-estabelecimento-de-comportamentos-que-serao-vantajosos-para-o-individuo-e-para-burrhus-frederic-skinner-121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4" y="2060848"/>
            <a:ext cx="7579122" cy="356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16090" y="620688"/>
            <a:ext cx="8496944" cy="835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500" b="1" dirty="0" smtClean="0">
                <a:solidFill>
                  <a:schemeClr val="tx2"/>
                </a:solidFill>
              </a:rPr>
              <a:t>MATERIAL DIDÁTICO COMPORTAMENTALISTA: CARACTERÍSTICAS</a:t>
            </a:r>
            <a:endParaRPr lang="pt-BR" sz="2500" b="1" dirty="0">
              <a:solidFill>
                <a:schemeClr val="tx2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528192"/>
            <a:ext cx="8064896" cy="4853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b="1" dirty="0" smtClean="0"/>
              <a:t>Abordagem ambientalista</a:t>
            </a:r>
            <a:r>
              <a:rPr lang="pt-BR" sz="3000" dirty="0" smtClean="0"/>
              <a:t>.</a:t>
            </a:r>
          </a:p>
          <a:p>
            <a:r>
              <a:rPr lang="pt-BR" sz="3000" b="1" dirty="0" smtClean="0"/>
              <a:t>Alunos</a:t>
            </a:r>
            <a:r>
              <a:rPr lang="pt-BR" sz="3000" dirty="0" smtClean="0"/>
              <a:t>: seres passivos de manipulação e controle (professor/tecnologia - ambiente) por meio dos conteúdos disponíveis nos Materiais Didáticos.</a:t>
            </a:r>
          </a:p>
          <a:p>
            <a:r>
              <a:rPr lang="pt-BR" sz="3000" b="1" dirty="0" smtClean="0"/>
              <a:t>Professor</a:t>
            </a:r>
            <a:r>
              <a:rPr lang="pt-BR" sz="3000" dirty="0" smtClean="0"/>
              <a:t>: principal responsável por escrever conteúdos capazes de “moldar” o aluno.</a:t>
            </a:r>
          </a:p>
          <a:p>
            <a:r>
              <a:rPr lang="pt-BR" sz="3000" b="1" dirty="0" smtClean="0"/>
              <a:t>Foco</a:t>
            </a:r>
            <a:r>
              <a:rPr lang="pt-BR" sz="3000" dirty="0" smtClean="0"/>
              <a:t>: ensino (metodologia/tecnologia).</a:t>
            </a:r>
          </a:p>
          <a:p>
            <a:r>
              <a:rPr lang="pt-BR" sz="3000" b="1" dirty="0" smtClean="0"/>
              <a:t>Principais características educacionais</a:t>
            </a:r>
            <a:r>
              <a:rPr lang="pt-BR" sz="3000" dirty="0" smtClean="0"/>
              <a:t>: </a:t>
            </a:r>
          </a:p>
          <a:p>
            <a:pPr marL="622300" indent="-265113">
              <a:buFont typeface="Wingdings" pitchFamily="2" charset="2"/>
              <a:buChar char="ü"/>
            </a:pPr>
            <a:r>
              <a:rPr lang="pt-BR" sz="3000" dirty="0" smtClean="0"/>
              <a:t>Material didático elaborado previamente (comportamentos que se pretende moldar);</a:t>
            </a:r>
          </a:p>
          <a:p>
            <a:pPr marL="622300" indent="-265113">
              <a:buFont typeface="Wingdings" pitchFamily="2" charset="2"/>
              <a:buChar char="ü"/>
            </a:pPr>
            <a:r>
              <a:rPr lang="pt-BR" sz="3000" dirty="0" smtClean="0"/>
              <a:t>Estrutura hierárquica e formal;</a:t>
            </a:r>
          </a:p>
          <a:p>
            <a:pPr marL="622300" indent="-265113">
              <a:buFont typeface="Wingdings" pitchFamily="2" charset="2"/>
              <a:buChar char="ü"/>
            </a:pPr>
            <a:r>
              <a:rPr lang="pt-BR" sz="3000" dirty="0" smtClean="0"/>
              <a:t>Ênfase técnica e comportamental etc.</a:t>
            </a:r>
          </a:p>
          <a:p>
            <a:pPr marL="0" indent="0">
              <a:buFont typeface="Wingdings 2" pitchFamily="18" charset="2"/>
              <a:buNone/>
            </a:pPr>
            <a:endParaRPr lang="pt-BR" sz="3000" dirty="0" smtClean="0"/>
          </a:p>
          <a:p>
            <a:pPr marL="0" indent="0">
              <a:buFont typeface="Wingdings 2" pitchFamily="18" charset="2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83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pt-BR" dirty="0" smtClean="0"/>
              <a:t>Começando o assunto... 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536504" cy="461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1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7143" y="836712"/>
            <a:ext cx="798450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 smtClean="0">
                <a:solidFill>
                  <a:schemeClr val="tx2"/>
                </a:solidFill>
              </a:rPr>
              <a:t>ABORDAGEM PEDAGÓGICA TRADICIONAL = MATERIAL DIDÁTICO COMPORTAMENTAL</a:t>
            </a:r>
            <a:endParaRPr lang="pt-BR" sz="2800" b="1" dirty="0">
              <a:solidFill>
                <a:schemeClr val="tx2"/>
              </a:solidFill>
            </a:endParaRPr>
          </a:p>
        </p:txBody>
      </p:sp>
      <p:grpSp>
        <p:nvGrpSpPr>
          <p:cNvPr id="19" name="Grupo 15"/>
          <p:cNvGrpSpPr>
            <a:grpSpLocks/>
          </p:cNvGrpSpPr>
          <p:nvPr/>
        </p:nvGrpSpPr>
        <p:grpSpPr bwMode="auto">
          <a:xfrm>
            <a:off x="5855710" y="2112444"/>
            <a:ext cx="2172673" cy="1778828"/>
            <a:chOff x="4714876" y="3714752"/>
            <a:chExt cx="4000508" cy="2857500"/>
          </a:xfrm>
        </p:grpSpPr>
        <p:pic>
          <p:nvPicPr>
            <p:cNvPr id="21" name="Picture 15" descr="http://3.bp.blogspot.com/_ghxrutoYOqw/TFx15yLRGFI/AAAAAAAAByI/kE4MRgDNAaA/s320/motivaca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3714752"/>
              <a:ext cx="28575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7" descr="http://www.portalctb.org.br/site/images/stories/di/diplom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6" y="4286256"/>
              <a:ext cx="2143140" cy="2143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upo 20"/>
          <p:cNvGrpSpPr>
            <a:grpSpLocks/>
          </p:cNvGrpSpPr>
          <p:nvPr/>
        </p:nvGrpSpPr>
        <p:grpSpPr bwMode="auto">
          <a:xfrm>
            <a:off x="1415934" y="2091955"/>
            <a:ext cx="2159742" cy="1572719"/>
            <a:chOff x="3428992" y="4714884"/>
            <a:chExt cx="2571748" cy="1705863"/>
          </a:xfrm>
        </p:grpSpPr>
        <p:pic>
          <p:nvPicPr>
            <p:cNvPr id="30" name="Picture 15" descr="http://3.bp.blogspot.com/_ghxrutoYOqw/TFx15yLRGFI/AAAAAAAAByI/kE4MRgDNAaA/s320/motivaca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862" y="4714884"/>
              <a:ext cx="1683878" cy="164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9" descr="http://muitoalemdarazao.files.wordpress.com/2009/02/conhecimento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2" y="5072074"/>
              <a:ext cx="1428760" cy="1348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upo 28"/>
          <p:cNvGrpSpPr>
            <a:grpSpLocks/>
          </p:cNvGrpSpPr>
          <p:nvPr/>
        </p:nvGrpSpPr>
        <p:grpSpPr bwMode="auto">
          <a:xfrm>
            <a:off x="6156026" y="4450820"/>
            <a:ext cx="2088232" cy="1872208"/>
            <a:chOff x="-2417831" y="3857628"/>
            <a:chExt cx="2417831" cy="2124708"/>
          </a:xfrm>
        </p:grpSpPr>
        <p:pic>
          <p:nvPicPr>
            <p:cNvPr id="33" name="Picture 15" descr="http://3.bp.blogspot.com/_ghxrutoYOqw/TFx15yLRGFI/AAAAAAAAByI/kE4MRgDNAaA/s320/motivaca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17765" y="3857628"/>
              <a:ext cx="1917765" cy="2124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417831" y="4214921"/>
              <a:ext cx="1209626" cy="1648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</p:grpSp>
      <p:sp>
        <p:nvSpPr>
          <p:cNvPr id="2" name="AutoShape 2" descr="Resultado de imagem para gamifica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3" y="429909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ítulo 1"/>
          <p:cNvSpPr txBox="1">
            <a:spLocks/>
          </p:cNvSpPr>
          <p:nvPr/>
        </p:nvSpPr>
        <p:spPr>
          <a:xfrm>
            <a:off x="3044118" y="5325717"/>
            <a:ext cx="2024881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>
                <a:solidFill>
                  <a:schemeClr val="tx2"/>
                </a:solidFill>
              </a:rPr>
              <a:t>Aprendizagem Baseada em Jogos</a:t>
            </a:r>
            <a:endParaRPr lang="pt-BR" sz="3000" b="1" dirty="0">
              <a:solidFill>
                <a:schemeClr val="tx2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3204964"/>
            <a:ext cx="1094130" cy="109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576064"/>
          </a:xfrm>
        </p:spPr>
        <p:txBody>
          <a:bodyPr>
            <a:normAutofit/>
          </a:bodyPr>
          <a:lstStyle/>
          <a:p>
            <a:pPr algn="ctr"/>
            <a:r>
              <a:rPr lang="pt-BR" sz="2900" b="1" dirty="0" smtClean="0">
                <a:solidFill>
                  <a:schemeClr val="tx2"/>
                </a:solidFill>
              </a:rPr>
              <a:t>ENTENDENDO AS ENTRELINHAS</a:t>
            </a:r>
            <a:endParaRPr lang="pt-BR" sz="2900" b="1" dirty="0">
              <a:solidFill>
                <a:schemeClr val="tx2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5733256"/>
            <a:ext cx="8272536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tx2"/>
                </a:solidFill>
              </a:rPr>
              <a:t>ABORDAGEM PEDAGÓGICA HUMANISTA</a:t>
            </a:r>
            <a:endParaRPr lang="pt-BR" sz="25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http://4.bp.blogspot.com/_LRxZDG1gjD4/TC-vA12zcMI/AAAAAAAAATc/hV0BHhmFCDs/s320/professor_ami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373293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7143" y="836712"/>
            <a:ext cx="798450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 smtClean="0">
                <a:solidFill>
                  <a:schemeClr val="tx2"/>
                </a:solidFill>
              </a:rPr>
              <a:t>ABORDAGEM PEDAGÓGICA HUMANISTA = MATERIAL DIDÁTICO HUMANISTA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http://kdfrases.com/frases-imagens/frase-atribuo-um-enorme-valor-ao-fato-de-poder-me-permitir-compreender-uma-outra-pessoa-carl-rogers-121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8" y="2204864"/>
            <a:ext cx="770573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16090" y="476672"/>
            <a:ext cx="8496944" cy="835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500" b="1" dirty="0" smtClean="0">
                <a:solidFill>
                  <a:schemeClr val="tx2"/>
                </a:solidFill>
              </a:rPr>
              <a:t>MATERIAL DIDÁTICO HUMANISTA: CARACTERÍSTICAS</a:t>
            </a:r>
            <a:endParaRPr lang="pt-BR" sz="2500" b="1" dirty="0">
              <a:solidFill>
                <a:schemeClr val="tx2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499715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b="1" dirty="0" smtClean="0"/>
              <a:t>Abordagem com alguns pressupostos interacionistas (+inatista)</a:t>
            </a:r>
            <a:r>
              <a:rPr lang="pt-BR" sz="80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b="1" dirty="0" smtClean="0"/>
              <a:t>Alunos</a:t>
            </a:r>
            <a:r>
              <a:rPr lang="pt-BR" sz="8000" dirty="0" smtClean="0"/>
              <a:t>: principais agentes e referências para elaboração dos materiais didáticos (agente transformador da realidade).</a:t>
            </a:r>
            <a:endParaRPr lang="pt-BR" sz="8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b="1" dirty="0" smtClean="0"/>
              <a:t>Professor</a:t>
            </a:r>
            <a:r>
              <a:rPr lang="pt-BR" sz="8000" dirty="0" smtClean="0"/>
              <a:t>: na elaboração do material didático, propõem conteúdos que ajudam o aluno a aprender.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b="1" dirty="0" smtClean="0"/>
              <a:t>Foco</a:t>
            </a:r>
            <a:r>
              <a:rPr lang="pt-BR" sz="8000" dirty="0" smtClean="0"/>
              <a:t>: aprendizagem e relacionamento (indícios de autoeducação).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b="1" dirty="0" smtClean="0"/>
              <a:t>Principais características </a:t>
            </a:r>
            <a:r>
              <a:rPr lang="pt-BR" sz="8000" b="1" dirty="0"/>
              <a:t>e</a:t>
            </a:r>
            <a:r>
              <a:rPr lang="pt-BR" sz="8000" b="1" dirty="0" smtClean="0"/>
              <a:t>ducacionais</a:t>
            </a:r>
            <a:r>
              <a:rPr lang="pt-BR" sz="8000" dirty="0" smtClean="0"/>
              <a:t>: </a:t>
            </a:r>
          </a:p>
          <a:p>
            <a:pPr marL="622300" indent="-2651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8000" dirty="0" smtClean="0"/>
              <a:t>Material com propostas não-diretivas (sugestões / dicas);</a:t>
            </a:r>
          </a:p>
          <a:p>
            <a:pPr marL="622300" indent="-2651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8000" dirty="0" smtClean="0"/>
              <a:t>Antiautoritária;</a:t>
            </a:r>
          </a:p>
          <a:p>
            <a:pPr marL="622300" indent="-2651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8000" dirty="0" smtClean="0"/>
              <a:t>Estrutura flexível (sem regras inflexíveis) etc.</a:t>
            </a:r>
          </a:p>
          <a:p>
            <a:pPr marL="0" indent="0">
              <a:buNone/>
            </a:pPr>
            <a:endParaRPr lang="pt-BR" sz="30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354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576064"/>
          </a:xfrm>
        </p:spPr>
        <p:txBody>
          <a:bodyPr>
            <a:normAutofit/>
          </a:bodyPr>
          <a:lstStyle/>
          <a:p>
            <a:pPr algn="ctr"/>
            <a:r>
              <a:rPr lang="pt-BR" sz="2900" b="1" dirty="0" smtClean="0">
                <a:solidFill>
                  <a:schemeClr val="tx2"/>
                </a:solidFill>
              </a:rPr>
              <a:t>ENTENDENDO AS ENTRELINHAS</a:t>
            </a:r>
            <a:endParaRPr lang="pt-BR" sz="2900" b="1" dirty="0">
              <a:solidFill>
                <a:schemeClr val="tx2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5445224"/>
            <a:ext cx="82725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tx2"/>
                </a:solidFill>
              </a:rPr>
              <a:t>ABORDAGEM PEDAGÓGICA COGNITIVISTA (CONSTRUTIVISTA)</a:t>
            </a:r>
            <a:endParaRPr lang="pt-BR" sz="25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noticias.universia.com.br/br/images/docentes/s/sa/sai/saiba-por-que-importante-ter-bom-relacionamento-com-professor-noticia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12" y="1772816"/>
            <a:ext cx="577540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7143" y="620688"/>
            <a:ext cx="798450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300" b="1" dirty="0" smtClean="0">
                <a:solidFill>
                  <a:schemeClr val="tx2"/>
                </a:solidFill>
              </a:rPr>
              <a:t>ABORDAGEM PEDAGÓGICA COGNITIVISTA = MATERIAL DIDÁTICO COGNITIVISTA (CONSTRUTIVISTA)</a:t>
            </a:r>
            <a:endParaRPr lang="pt-BR" sz="23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http://educarparacrescer.abril.com.br/imagens/aprendizagem/piaget-gale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05" y="1728935"/>
            <a:ext cx="4431098" cy="44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26772" y="404664"/>
            <a:ext cx="8496944" cy="835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300" b="1" dirty="0" smtClean="0">
                <a:solidFill>
                  <a:schemeClr val="tx2"/>
                </a:solidFill>
              </a:rPr>
              <a:t>MATERIAL DIDÁTICO COGNITIVISTA: CARACTERÍSTICAS</a:t>
            </a:r>
            <a:endParaRPr lang="pt-BR" sz="2300" b="1" dirty="0">
              <a:solidFill>
                <a:schemeClr val="tx2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499715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b="1" dirty="0"/>
              <a:t>Abordagem interacionista (ênfase na maturação biológica – processos centrais da pessoa).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b="1" dirty="0"/>
              <a:t>Alunos</a:t>
            </a:r>
            <a:r>
              <a:rPr lang="pt-BR" sz="8000" dirty="0"/>
              <a:t>: </a:t>
            </a:r>
            <a:r>
              <a:rPr lang="pt-BR" sz="8000" dirty="0" smtClean="0"/>
              <a:t>principais referenciais para elaboração dos materiais didáticos, pois são vistos como seres </a:t>
            </a:r>
            <a:r>
              <a:rPr lang="pt-BR" sz="8000" dirty="0"/>
              <a:t>ativos e construtores do próprio conhecimento (observa, experimenta, compara, analisa etc.).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b="1" dirty="0"/>
              <a:t>Professor</a:t>
            </a:r>
            <a:r>
              <a:rPr lang="pt-BR" sz="8000" dirty="0"/>
              <a:t>:  coordenador </a:t>
            </a:r>
            <a:r>
              <a:rPr lang="pt-BR" sz="8000" dirty="0" smtClean="0"/>
              <a:t>da produção dos materiais didáticos como um </a:t>
            </a:r>
            <a:r>
              <a:rPr lang="pt-BR" sz="8000" dirty="0"/>
              <a:t>trabalho do grupo (motivador, desafiador e equilibrador/facilitador da aprendizagem).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b="1" dirty="0"/>
              <a:t>Foco</a:t>
            </a:r>
            <a:r>
              <a:rPr lang="pt-BR" sz="8000" dirty="0"/>
              <a:t>: aprendizagem (construção/evolução contínua).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b="1" dirty="0"/>
              <a:t>Principais características educacionais: </a:t>
            </a:r>
            <a:endParaRPr lang="pt-BR" sz="8000" b="1" dirty="0" smtClean="0"/>
          </a:p>
          <a:p>
            <a:pPr marL="622300" indent="-2651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8000" dirty="0" smtClean="0"/>
              <a:t>Material didático com propostas democráticas;</a:t>
            </a:r>
          </a:p>
          <a:p>
            <a:pPr marL="622300" indent="-2651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8000" dirty="0" smtClean="0"/>
              <a:t>Estrutura flexível e adaptável </a:t>
            </a:r>
            <a:r>
              <a:rPr lang="pt-BR" sz="8000" dirty="0"/>
              <a:t>etc.</a:t>
            </a:r>
          </a:p>
          <a:p>
            <a:pPr marL="0" indent="0">
              <a:buNone/>
            </a:pPr>
            <a:endParaRPr lang="pt-BR" sz="30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39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576064"/>
          </a:xfrm>
        </p:spPr>
        <p:txBody>
          <a:bodyPr>
            <a:normAutofit/>
          </a:bodyPr>
          <a:lstStyle/>
          <a:p>
            <a:pPr algn="ctr"/>
            <a:r>
              <a:rPr lang="pt-BR" sz="2900" b="1" dirty="0" smtClean="0">
                <a:solidFill>
                  <a:schemeClr val="tx2"/>
                </a:solidFill>
              </a:rPr>
              <a:t>ENTENDENDO AS ENTRELINHAS</a:t>
            </a:r>
            <a:endParaRPr lang="pt-BR" sz="2900" b="1" dirty="0">
              <a:solidFill>
                <a:schemeClr val="tx2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5733256"/>
            <a:ext cx="8272536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tx2"/>
                </a:solidFill>
              </a:rPr>
              <a:t>ABORDAGEM PEDAGÓGICA SOCIOCONSTRUTIVISTA</a:t>
            </a:r>
            <a:endParaRPr lang="pt-BR" sz="25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896543" cy="325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39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7143" y="692696"/>
            <a:ext cx="798450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 smtClean="0">
                <a:solidFill>
                  <a:schemeClr val="tx2"/>
                </a:solidFill>
              </a:rPr>
              <a:t>ABORDAGEM PEDAGÓGICA SOCIOCONSTRUTIVISTA = MATERIAL DIDÁTICO SOCIOCONSTRUTIVISTA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http://educarparacrescer.abril.com.br/imagens/aprendizagem/frase-vygot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80" y="1988840"/>
            <a:ext cx="4287552" cy="42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16090" y="620688"/>
            <a:ext cx="8496944" cy="835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500" b="1" dirty="0" smtClean="0">
                <a:solidFill>
                  <a:schemeClr val="tx2"/>
                </a:solidFill>
              </a:rPr>
              <a:t>MATERIAL DIDÁTICO SOCIOCONSTRUTIVISTA: CARACTERÍSTICAS</a:t>
            </a:r>
            <a:endParaRPr lang="pt-BR" sz="2500" b="1" dirty="0">
              <a:solidFill>
                <a:schemeClr val="tx2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16090" y="1412776"/>
            <a:ext cx="8160366" cy="51125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8000" b="1" dirty="0"/>
              <a:t>Abordagem </a:t>
            </a:r>
            <a:r>
              <a:rPr lang="pt-BR" sz="8000" b="1" dirty="0" smtClean="0"/>
              <a:t>interacionista (ênfase </a:t>
            </a:r>
            <a:r>
              <a:rPr lang="pt-BR" sz="8000" b="1" dirty="0"/>
              <a:t>nos processos de mediação)</a:t>
            </a:r>
            <a:r>
              <a:rPr lang="pt-BR" sz="8000" dirty="0"/>
              <a:t>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8000" b="1" dirty="0"/>
              <a:t>Alunos</a:t>
            </a:r>
            <a:r>
              <a:rPr lang="pt-BR" sz="8000" dirty="0"/>
              <a:t>: </a:t>
            </a:r>
            <a:r>
              <a:rPr lang="pt-BR" sz="8000" dirty="0" smtClean="0"/>
              <a:t>principais referenciais e construtores de materiais didáticos, pois são vistos como seres </a:t>
            </a:r>
            <a:r>
              <a:rPr lang="pt-BR" sz="8000" dirty="0"/>
              <a:t>ativos e construtores do próprio conhecimento e capazes de mediar a aprendizagem dos outros.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8000" b="1" dirty="0"/>
              <a:t>Professor</a:t>
            </a:r>
            <a:r>
              <a:rPr lang="pt-BR" sz="8000" dirty="0"/>
              <a:t>:  mediador da aprendizagem </a:t>
            </a:r>
            <a:r>
              <a:rPr lang="pt-BR" sz="8000" dirty="0" smtClean="0"/>
              <a:t>ajuda na elaboração de material didático, pois trata-se de um incentivador </a:t>
            </a:r>
            <a:r>
              <a:rPr lang="pt-BR" sz="8000" dirty="0"/>
              <a:t>da mediação </a:t>
            </a:r>
            <a:r>
              <a:rPr lang="pt-BR" sz="8000" dirty="0" smtClean="0"/>
              <a:t>compartilhada.</a:t>
            </a:r>
            <a:endParaRPr lang="pt-BR" sz="8000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8000" b="1" dirty="0"/>
              <a:t>Foco</a:t>
            </a:r>
            <a:r>
              <a:rPr lang="pt-BR" sz="8000" dirty="0"/>
              <a:t>: aprendizagem (construção/evolução contínua com ajuda do professor e dos colegas de curso).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8000" b="1" dirty="0"/>
              <a:t>Principais características educacionais</a:t>
            </a:r>
            <a:r>
              <a:rPr lang="pt-BR" sz="8000" dirty="0"/>
              <a:t>: </a:t>
            </a:r>
            <a:endParaRPr lang="pt-BR" sz="8000" dirty="0" smtClean="0"/>
          </a:p>
          <a:p>
            <a:pPr marL="622300" indent="-26511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t-BR" sz="8000" dirty="0"/>
              <a:t>Material didático com propostas democráticas;</a:t>
            </a:r>
          </a:p>
          <a:p>
            <a:pPr marL="622300" indent="-26511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t-BR" sz="8000" dirty="0"/>
              <a:t>Estrutura </a:t>
            </a:r>
            <a:r>
              <a:rPr lang="pt-BR" sz="8000" dirty="0" smtClean="0"/>
              <a:t>flexível, democrática, compartilhada, colaborativa etc</a:t>
            </a:r>
            <a:r>
              <a:rPr lang="pt-BR" sz="8000" dirty="0"/>
              <a:t>.</a:t>
            </a:r>
          </a:p>
          <a:p>
            <a:pPr marL="68580" indent="0">
              <a:buNone/>
            </a:pPr>
            <a:endParaRPr lang="pt-BR" sz="8000" dirty="0" smtClean="0"/>
          </a:p>
          <a:p>
            <a:pPr marL="0" indent="0">
              <a:buNone/>
            </a:pPr>
            <a:endParaRPr lang="pt-BR" sz="30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7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143000"/>
          </a:xfrm>
        </p:spPr>
        <p:txBody>
          <a:bodyPr/>
          <a:lstStyle/>
          <a:p>
            <a:r>
              <a:rPr lang="pt-BR" dirty="0" smtClean="0"/>
              <a:t>Começando o assunto... 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970517"/>
            <a:ext cx="77057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embarquenaviagem.com/wp-content/uploads/Pensa-Comig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47434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0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576064"/>
          </a:xfrm>
        </p:spPr>
        <p:txBody>
          <a:bodyPr>
            <a:normAutofit/>
          </a:bodyPr>
          <a:lstStyle/>
          <a:p>
            <a:pPr algn="ctr"/>
            <a:r>
              <a:rPr lang="pt-BR" sz="2900" b="1" dirty="0" smtClean="0">
                <a:solidFill>
                  <a:schemeClr val="tx2"/>
                </a:solidFill>
              </a:rPr>
              <a:t>ENTENDENDO AS ENTRELINHAS</a:t>
            </a:r>
            <a:endParaRPr lang="pt-BR" sz="2900" b="1" dirty="0">
              <a:solidFill>
                <a:schemeClr val="tx2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5733256"/>
            <a:ext cx="8272536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tx2"/>
                </a:solidFill>
              </a:rPr>
              <a:t>ABORDAGEM PEDAGÓGICA SOCIOCULTURALISTA</a:t>
            </a:r>
            <a:endParaRPr lang="pt-BR" sz="25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http://1.bp.blogspot.com/--z4rJ9dFAhM/UY2z-tjZ-fI/AAAAAAAAAko/e5WdVz8-iJM/s1600/IMG_1750%5B1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91" y="1484784"/>
            <a:ext cx="5465042" cy="409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7143" y="620688"/>
            <a:ext cx="798450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300" b="1" dirty="0" smtClean="0">
                <a:solidFill>
                  <a:schemeClr val="tx2"/>
                </a:solidFill>
              </a:rPr>
              <a:t>ABORDAGEM PEDAGÓGICA SOCIOCULTURALISTA = MATERIAL DIDÁTICO SOCIOCULTURALISTA</a:t>
            </a:r>
            <a:endParaRPr lang="pt-BR" sz="23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http://www.colegiomariaester.com.br/images/Filosof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356021" cy="35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26772" y="548680"/>
            <a:ext cx="8496944" cy="835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300" b="1" dirty="0" smtClean="0">
                <a:solidFill>
                  <a:schemeClr val="tx2"/>
                </a:solidFill>
              </a:rPr>
              <a:t>MATERIAL DIDÁTICO SOCIOCULTURALISTA: CARACTERÍSTICAS</a:t>
            </a:r>
            <a:endParaRPr lang="pt-BR" sz="2300" b="1" dirty="0">
              <a:solidFill>
                <a:schemeClr val="tx2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12168"/>
            <a:ext cx="8136904" cy="5141168"/>
          </a:xfrm>
        </p:spPr>
        <p:txBody>
          <a:bodyPr>
            <a:normAutofit fontScale="25000" lnSpcReduction="20000"/>
          </a:bodyPr>
          <a:lstStyle/>
          <a:p>
            <a:pPr marL="265113" indent="-265113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8000" b="1" dirty="0"/>
              <a:t>Abordagem </a:t>
            </a:r>
            <a:r>
              <a:rPr lang="pt-BR" sz="8000" b="1" dirty="0" smtClean="0"/>
              <a:t>interacionista (ênfase </a:t>
            </a:r>
            <a:r>
              <a:rPr lang="pt-BR" sz="8000" b="1" dirty="0"/>
              <a:t>nos processos de </a:t>
            </a:r>
            <a:r>
              <a:rPr lang="pt-BR" sz="8000" b="1" dirty="0" smtClean="0"/>
              <a:t>mediação)</a:t>
            </a:r>
            <a:r>
              <a:rPr lang="pt-BR" sz="8000" dirty="0" smtClean="0"/>
              <a:t>.</a:t>
            </a:r>
            <a:endParaRPr lang="pt-BR" sz="8000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8000" b="1" dirty="0" smtClean="0"/>
              <a:t>Alunos</a:t>
            </a:r>
            <a:r>
              <a:rPr lang="pt-BR" sz="8000" dirty="0"/>
              <a:t>: </a:t>
            </a:r>
            <a:r>
              <a:rPr lang="pt-BR" sz="8000" dirty="0" smtClean="0"/>
              <a:t>elaboram materiais didáticos, com a ajuda do professor, pois são seres </a:t>
            </a:r>
            <a:r>
              <a:rPr lang="pt-BR" sz="8000" dirty="0"/>
              <a:t>ativos e construtores do próprio conhecimento e capazes de mediar a aprendizagem dos outros para transformar a realidade.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8000" b="1" dirty="0"/>
              <a:t>Professor</a:t>
            </a:r>
            <a:r>
              <a:rPr lang="pt-BR" sz="8000" dirty="0"/>
              <a:t>:  </a:t>
            </a:r>
            <a:r>
              <a:rPr lang="pt-BR" sz="8000" dirty="0" smtClean="0"/>
              <a:t>ajuda e orienta a produção dos recursos didáticos, como mediador </a:t>
            </a:r>
            <a:r>
              <a:rPr lang="pt-BR" sz="8000" dirty="0"/>
              <a:t>da </a:t>
            </a:r>
            <a:r>
              <a:rPr lang="pt-BR" sz="8000" dirty="0" smtClean="0"/>
              <a:t>aprendizagem e incentivador </a:t>
            </a:r>
            <a:r>
              <a:rPr lang="pt-BR" sz="8000" dirty="0"/>
              <a:t>do pensamento </a:t>
            </a:r>
            <a:r>
              <a:rPr lang="pt-BR" sz="8000" dirty="0" smtClean="0"/>
              <a:t>crítico.</a:t>
            </a:r>
            <a:endParaRPr lang="pt-BR" sz="8000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8000" b="1" dirty="0"/>
              <a:t>Foco</a:t>
            </a:r>
            <a:r>
              <a:rPr lang="pt-BR" sz="8000" dirty="0"/>
              <a:t>: aprendizagem (construção/evolução contínua com ajuda do professor e dos colegas de curso para transformar a realidade).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8000" b="1" dirty="0"/>
              <a:t>Principais características educacionais</a:t>
            </a:r>
            <a:r>
              <a:rPr lang="pt-BR" sz="8000" dirty="0"/>
              <a:t>: </a:t>
            </a:r>
            <a:endParaRPr lang="pt-BR" sz="8000" dirty="0" smtClean="0"/>
          </a:p>
          <a:p>
            <a:pPr marL="622300" indent="-1714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t-BR" sz="8000" dirty="0" smtClean="0"/>
              <a:t>Material didático democrático;</a:t>
            </a:r>
          </a:p>
          <a:p>
            <a:pPr marL="622300" indent="-1714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t-BR" sz="8000" dirty="0" smtClean="0"/>
              <a:t>Estrutura horizontalizada</a:t>
            </a:r>
            <a:r>
              <a:rPr lang="pt-BR" sz="8000" dirty="0"/>
              <a:t>, compartilhada, colaborativa etc.</a:t>
            </a:r>
          </a:p>
          <a:p>
            <a:pPr marL="0" indent="0">
              <a:buNone/>
            </a:pPr>
            <a:endParaRPr lang="pt-BR" sz="30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2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 - LEGIBILIDADE DIDÁTICO-PEDAGÓGICA: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7850" y="5967413"/>
            <a:ext cx="813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1200" b="1" dirty="0"/>
              <a:t>Fonte</a:t>
            </a:r>
            <a:r>
              <a:rPr lang="pt-BR" sz="1200" dirty="0"/>
              <a:t>: NATIONAL CENTER ON UNIVERSAL DESIGN FOR LEARNING. </a:t>
            </a:r>
            <a:r>
              <a:rPr lang="pt-BR" sz="1200" b="1" dirty="0"/>
              <a:t>Homepage</a:t>
            </a:r>
            <a:r>
              <a:rPr lang="pt-BR" sz="1200" dirty="0"/>
              <a:t>. Disponível em: &lt;http://www.udlcenter.org/aboutudl/whatisudl&gt;. Acesso em: </a:t>
            </a:r>
            <a:r>
              <a:rPr lang="pt-BR" sz="1200" dirty="0" smtClean="0"/>
              <a:t>5 dez. 2015. </a:t>
            </a:r>
            <a:endParaRPr lang="pt-BR" sz="1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745" y="1700807"/>
            <a:ext cx="7805614" cy="3585567"/>
          </a:xfrm>
          <a:prstGeom prst="rect">
            <a:avLst/>
          </a:prstGeom>
          <a:noFill/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491880" y="1556792"/>
            <a:ext cx="5079479" cy="43010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3000" dirty="0"/>
              <a:t>Redes de conhecimentos</a:t>
            </a:r>
          </a:p>
          <a:p>
            <a:pPr algn="ctr" eaLnBrk="1" hangingPunct="1"/>
            <a:endParaRPr lang="pt-BR" sz="3000" dirty="0"/>
          </a:p>
          <a:p>
            <a:pPr algn="ctr" eaLnBrk="1" hangingPunct="1"/>
            <a:endParaRPr lang="pt-BR" sz="3000" dirty="0"/>
          </a:p>
          <a:p>
            <a:pPr algn="ctr" eaLnBrk="1" hangingPunct="1"/>
            <a:r>
              <a:rPr lang="pt-BR" sz="3000" dirty="0"/>
              <a:t>“o quê da aprendizagem” (sentidos)</a:t>
            </a:r>
          </a:p>
          <a:p>
            <a:pPr algn="ctr" eaLnBrk="1" hangingPunct="1"/>
            <a:endParaRPr lang="pt-BR" sz="3000" dirty="0"/>
          </a:p>
          <a:p>
            <a:pPr algn="ctr" eaLnBrk="1" hangingPunct="1"/>
            <a:endParaRPr lang="pt-BR" sz="3000" dirty="0"/>
          </a:p>
          <a:p>
            <a:pPr algn="ctr" eaLnBrk="1" hangingPunct="1"/>
            <a:r>
              <a:rPr lang="pt-BR" sz="3000" dirty="0"/>
              <a:t>Princípio </a:t>
            </a:r>
            <a:r>
              <a:rPr lang="pt-BR" sz="3000" dirty="0" smtClean="0"/>
              <a:t>I</a:t>
            </a:r>
            <a:endParaRPr lang="pt-BR" sz="3000" dirty="0"/>
          </a:p>
        </p:txBody>
      </p:sp>
      <p:sp>
        <p:nvSpPr>
          <p:cNvPr id="8" name="Seta para baixo 7"/>
          <p:cNvSpPr/>
          <p:nvPr/>
        </p:nvSpPr>
        <p:spPr>
          <a:xfrm>
            <a:off x="5817592" y="2132856"/>
            <a:ext cx="500062" cy="6429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5817592" y="4005064"/>
            <a:ext cx="500062" cy="6429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05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14300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UTILIZAR MULTIPLOS MEIOS DE REPRESENTAÇÃO DO CONTEÚDO</a:t>
            </a:r>
            <a:endParaRPr lang="pt-B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7213" y="1484784"/>
            <a:ext cx="784887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pt-BR" sz="2000" dirty="0" smtClean="0"/>
              <a:t>Opções para percepção:</a:t>
            </a:r>
          </a:p>
          <a:p>
            <a:pPr>
              <a:lnSpc>
                <a:spcPct val="150000"/>
              </a:lnSpc>
              <a:buFontTx/>
              <a:buNone/>
            </a:pPr>
            <a:endParaRPr lang="pt-BR" dirty="0" smtClean="0"/>
          </a:p>
          <a:p>
            <a:pPr>
              <a:lnSpc>
                <a:spcPct val="150000"/>
              </a:lnSpc>
              <a:buFontTx/>
              <a:buNone/>
            </a:pPr>
            <a:endParaRPr lang="pt-BR" dirty="0" smtClean="0"/>
          </a:p>
          <a:p>
            <a:pPr>
              <a:lnSpc>
                <a:spcPct val="150000"/>
              </a:lnSpc>
              <a:buFontTx/>
              <a:buNone/>
            </a:pPr>
            <a:endParaRPr lang="pt-BR" sz="400" dirty="0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sz="2000" dirty="0" smtClean="0"/>
              <a:t>Opções para a linguagem, expressões matemáticas e símbolos:</a:t>
            </a:r>
          </a:p>
          <a:p>
            <a:pPr>
              <a:lnSpc>
                <a:spcPct val="150000"/>
              </a:lnSpc>
              <a:buFontTx/>
              <a:buNone/>
            </a:pPr>
            <a:endParaRPr lang="pt-BR" dirty="0" smtClean="0"/>
          </a:p>
          <a:p>
            <a:pPr>
              <a:lnSpc>
                <a:spcPct val="150000"/>
              </a:lnSpc>
              <a:buFontTx/>
              <a:buNone/>
            </a:pPr>
            <a:endParaRPr lang="pt-BR" dirty="0" smtClean="0"/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pt-BR" sz="2000" dirty="0" smtClean="0"/>
              <a:t>Opções para a compreensão: </a:t>
            </a:r>
          </a:p>
        </p:txBody>
      </p:sp>
      <p:pic>
        <p:nvPicPr>
          <p:cNvPr id="7" name="Picture 19" descr="http://www.fonoque.com/wp-content/uploads/2010/06/Fone-de-ouvi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054641"/>
            <a:ext cx="2011297" cy="123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http://static.photaki.com/Um-homem-alto--velho-lendo-um-jornal-na-cama-em-casa-2465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501755"/>
            <a:ext cx="12858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http://1.bp.blogspot.com/_ZKi1Vzhxjr4/TMbQDAfDMNI/AAAAAAAAERI/XyXUYVmLvvc/s1600/tato_brai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49" y="2001108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7" descr="http://www.ricardohorta.net/ms_excel_xp/images/exp_graficos18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991962"/>
            <a:ext cx="1844790" cy="12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1" descr="http://www.cosmosmagazine.com/files/imagecache/news/files/news/20071112_einste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83" y="4034714"/>
            <a:ext cx="164306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3" descr="http://aescritanasentrelinhas.d3estudio.com.br/wp-content/uploads/2009/07/analista-mpu-texto-parte-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857625"/>
            <a:ext cx="23574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5" descr="http://4.bp.blogspot.com/_zKonxf54evg/ReWz5tAe1eI/AAAAAAAAABU/ctRNuSLpJB4/s400/D%C3%BAvid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69" y="5425879"/>
            <a:ext cx="1503612" cy="99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9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1" y="1859186"/>
            <a:ext cx="7992888" cy="3802062"/>
          </a:xfrm>
          <a:prstGeom prst="rect">
            <a:avLst/>
          </a:prstGeom>
          <a:noFill/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466924" y="1628800"/>
            <a:ext cx="2918668" cy="437194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3000" dirty="0"/>
              <a:t>Redes Estratégicas</a:t>
            </a:r>
          </a:p>
          <a:p>
            <a:pPr algn="ctr" eaLnBrk="1" hangingPunct="1"/>
            <a:endParaRPr lang="pt-BR" sz="3000" dirty="0"/>
          </a:p>
          <a:p>
            <a:pPr algn="ctr" eaLnBrk="1" hangingPunct="1"/>
            <a:endParaRPr lang="pt-BR" sz="3000" dirty="0"/>
          </a:p>
          <a:p>
            <a:pPr algn="ctr" eaLnBrk="1" hangingPunct="1"/>
            <a:endParaRPr lang="pt-BR" sz="500" dirty="0"/>
          </a:p>
          <a:p>
            <a:pPr algn="ctr" eaLnBrk="1" hangingPunct="1"/>
            <a:r>
              <a:rPr lang="pt-BR" sz="3000" dirty="0"/>
              <a:t>“o como da aprendizagem” </a:t>
            </a:r>
            <a:r>
              <a:rPr lang="pt-BR" sz="2000" dirty="0"/>
              <a:t>(Padrões Mentais e Motores)</a:t>
            </a:r>
          </a:p>
          <a:p>
            <a:pPr algn="ctr" eaLnBrk="1" hangingPunct="1"/>
            <a:endParaRPr lang="pt-BR" sz="3000" dirty="0"/>
          </a:p>
          <a:p>
            <a:pPr algn="ctr" eaLnBrk="1" hangingPunct="1"/>
            <a:endParaRPr lang="pt-BR" sz="3000" dirty="0"/>
          </a:p>
        </p:txBody>
      </p:sp>
      <p:sp>
        <p:nvSpPr>
          <p:cNvPr id="6" name="Seta para baixo 5"/>
          <p:cNvSpPr/>
          <p:nvPr/>
        </p:nvSpPr>
        <p:spPr>
          <a:xfrm>
            <a:off x="1794324" y="2742407"/>
            <a:ext cx="500063" cy="6429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929313" y="1504279"/>
            <a:ext cx="2675136" cy="444500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pt-BR" sz="3000" dirty="0"/>
          </a:p>
          <a:p>
            <a:pPr algn="ctr" eaLnBrk="1" hangingPunct="1"/>
            <a:endParaRPr lang="pt-BR" sz="3000" dirty="0"/>
          </a:p>
          <a:p>
            <a:pPr algn="ctr" eaLnBrk="1" hangingPunct="1"/>
            <a:endParaRPr lang="pt-BR" sz="3000" dirty="0"/>
          </a:p>
          <a:p>
            <a:pPr algn="ctr" eaLnBrk="1" hangingPunct="1">
              <a:spcBef>
                <a:spcPts val="1200"/>
              </a:spcBef>
            </a:pPr>
            <a:r>
              <a:rPr lang="pt-BR" sz="3000" dirty="0"/>
              <a:t>Princípio </a:t>
            </a:r>
            <a:r>
              <a:rPr lang="pt-BR" sz="3000" dirty="0" smtClean="0"/>
              <a:t>II</a:t>
            </a:r>
            <a:endParaRPr lang="pt-BR" sz="3000" dirty="0"/>
          </a:p>
          <a:p>
            <a:pPr algn="ctr" eaLnBrk="1" hangingPunct="1"/>
            <a:endParaRPr lang="pt-BR" sz="3000" dirty="0"/>
          </a:p>
        </p:txBody>
      </p:sp>
      <p:sp>
        <p:nvSpPr>
          <p:cNvPr id="8" name="Seta para a direita 7"/>
          <p:cNvSpPr/>
          <p:nvPr/>
        </p:nvSpPr>
        <p:spPr>
          <a:xfrm>
            <a:off x="1727546" y="5142258"/>
            <a:ext cx="714375" cy="5000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6924" y="5967413"/>
            <a:ext cx="813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1200" b="1" dirty="0"/>
              <a:t>Fonte</a:t>
            </a:r>
            <a:r>
              <a:rPr lang="pt-BR" sz="1200" dirty="0"/>
              <a:t>: NATIONAL CENTER ON UNIVERSAL DESIGN FOR LEARNING. </a:t>
            </a:r>
            <a:r>
              <a:rPr lang="pt-BR" sz="1200" b="1" dirty="0"/>
              <a:t>Homepage</a:t>
            </a:r>
            <a:r>
              <a:rPr lang="pt-BR" sz="1200" dirty="0"/>
              <a:t>. Disponível em: &lt;http://www.udlcenter.org/aboutudl/whatisudl&gt;. Acesso em: </a:t>
            </a:r>
            <a:r>
              <a:rPr lang="pt-BR" sz="1200" dirty="0" smtClean="0"/>
              <a:t>5 dez. 2015. </a:t>
            </a:r>
            <a:endParaRPr lang="pt-BR" sz="12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 - LEGIBILIDADE DIDÁTICO-PEDAGÓGICA: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6863" cy="114300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UTILIZAR MULTIPLOS MEIOS DE AÇÃO E EXPRESSÃO:</a:t>
            </a:r>
            <a:endParaRPr lang="pt-B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4589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pt-BR" dirty="0" smtClean="0"/>
              <a:t>Opções de ação física:</a:t>
            </a:r>
          </a:p>
          <a:p>
            <a:pPr>
              <a:lnSpc>
                <a:spcPct val="150000"/>
              </a:lnSpc>
              <a:buFontTx/>
              <a:buNone/>
            </a:pPr>
            <a:endParaRPr lang="pt-BR" sz="500" dirty="0" smtClean="0"/>
          </a:p>
          <a:p>
            <a:pPr>
              <a:lnSpc>
                <a:spcPct val="150000"/>
              </a:lnSpc>
              <a:buFontTx/>
              <a:buNone/>
            </a:pPr>
            <a:endParaRPr lang="pt-BR" dirty="0" smtClean="0"/>
          </a:p>
          <a:p>
            <a:pPr>
              <a:lnSpc>
                <a:spcPct val="150000"/>
              </a:lnSpc>
              <a:spcBef>
                <a:spcPts val="1200"/>
              </a:spcBef>
              <a:buFontTx/>
              <a:buBlip>
                <a:blip r:embed="rId2"/>
              </a:buBlip>
            </a:pPr>
            <a:r>
              <a:rPr lang="pt-BR" dirty="0" smtClean="0"/>
              <a:t>Opções de expressão e comunicação:</a:t>
            </a:r>
          </a:p>
          <a:p>
            <a:pPr>
              <a:lnSpc>
                <a:spcPct val="150000"/>
              </a:lnSpc>
              <a:buFontTx/>
              <a:buNone/>
            </a:pPr>
            <a:endParaRPr lang="pt-BR" dirty="0" smtClean="0"/>
          </a:p>
          <a:p>
            <a:pPr>
              <a:lnSpc>
                <a:spcPct val="150000"/>
              </a:lnSpc>
              <a:buFontTx/>
              <a:buNone/>
            </a:pPr>
            <a:endParaRPr lang="pt-BR" dirty="0" smtClean="0"/>
          </a:p>
          <a:p>
            <a:pPr>
              <a:lnSpc>
                <a:spcPct val="150000"/>
              </a:lnSpc>
              <a:buFontTx/>
              <a:buNone/>
            </a:pPr>
            <a:endParaRPr lang="pt-BR" sz="500" dirty="0" smtClean="0"/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pt-BR" dirty="0" smtClean="0"/>
              <a:t>Opções para funções executivas:</a:t>
            </a:r>
          </a:p>
        </p:txBody>
      </p:sp>
      <p:pic>
        <p:nvPicPr>
          <p:cNvPr id="6" name="Picture 18" descr="http://www.geekaco.com/wp-content/uploads/2010/10/deficientes-f%C3%ADsicos-no-p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862138"/>
            <a:ext cx="178593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http://2.bp.blogspot.com/_tHkefu3MTag/S29cXWvvfqI/AAAAAAAAA14/dCNWD1FaYiU/s400/virandoap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76450"/>
            <a:ext cx="150018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http://www.protempfoz.com.br/dicas/imagens/uso_do_mouse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058988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http://pt.dreamstime.com/homem-idoso-com-computador-port-aacutetil-thumb161176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6" y="3513656"/>
            <a:ext cx="10001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http://www.difusoraceleiro.com.br/site/images/upload/noticias/2011/06/telefone_faland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28" y="3513656"/>
            <a:ext cx="1711328" cy="128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http://blog.meiapalavra.com.br/files/2010/11/p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60" y="3577156"/>
            <a:ext cx="1807677" cy="121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http://www.reporternet.jor.br/wp-content/uploads/2010/05/inteligenci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30" y="4975744"/>
            <a:ext cx="1054336" cy="1493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04" y="1508357"/>
            <a:ext cx="6198125" cy="432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6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 - LEGIBILIDADE DIDÁTICO-PEDAGÓGICA: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3338" y="5995988"/>
            <a:ext cx="813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1200" b="1" dirty="0"/>
              <a:t>Fonte</a:t>
            </a:r>
            <a:r>
              <a:rPr lang="pt-BR" sz="1200" dirty="0"/>
              <a:t>: NATIONAL CENTER ON UNIVERSAL DESIGN FOR LEARNING. </a:t>
            </a:r>
            <a:r>
              <a:rPr lang="pt-BR" sz="1200" b="1" dirty="0"/>
              <a:t>Homepage</a:t>
            </a:r>
            <a:r>
              <a:rPr lang="pt-BR" sz="1200" dirty="0"/>
              <a:t>. Disponível em: &lt;http://www.udlcenter.org/aboutudl/whatisudl&gt;. Acesso em: </a:t>
            </a:r>
            <a:r>
              <a:rPr lang="pt-BR" sz="1200" dirty="0" smtClean="0"/>
              <a:t>5 dez. 2015. </a:t>
            </a:r>
            <a:endParaRPr lang="pt-BR" sz="1200" dirty="0"/>
          </a:p>
        </p:txBody>
      </p:sp>
      <p:sp>
        <p:nvSpPr>
          <p:cNvPr id="7" name="Seta para baixo 6"/>
          <p:cNvSpPr/>
          <p:nvPr/>
        </p:nvSpPr>
        <p:spPr>
          <a:xfrm>
            <a:off x="2643188" y="1857375"/>
            <a:ext cx="500062" cy="6429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2643188" y="3714750"/>
            <a:ext cx="500062" cy="6429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628800"/>
            <a:ext cx="7920880" cy="3802062"/>
          </a:xfrm>
          <a:prstGeom prst="rect">
            <a:avLst/>
          </a:prstGeom>
          <a:noFill/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467544" y="1556792"/>
            <a:ext cx="5643562" cy="44106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3000" dirty="0"/>
              <a:t>Redes Afetivas</a:t>
            </a:r>
          </a:p>
          <a:p>
            <a:pPr algn="ctr" eaLnBrk="1" hangingPunct="1"/>
            <a:endParaRPr lang="pt-BR" sz="3000" dirty="0"/>
          </a:p>
          <a:p>
            <a:pPr algn="ctr" eaLnBrk="1" hangingPunct="1"/>
            <a:endParaRPr lang="pt-BR" sz="3000" dirty="0"/>
          </a:p>
          <a:p>
            <a:pPr algn="ctr" eaLnBrk="1" hangingPunct="1"/>
            <a:r>
              <a:rPr lang="pt-BR" sz="3000" dirty="0"/>
              <a:t>“o por quê da aprendizagem” (significados emocionais)</a:t>
            </a:r>
          </a:p>
          <a:p>
            <a:pPr algn="ctr" eaLnBrk="1" hangingPunct="1"/>
            <a:endParaRPr lang="pt-BR" sz="3000" dirty="0"/>
          </a:p>
          <a:p>
            <a:pPr algn="ctr" eaLnBrk="1" hangingPunct="1"/>
            <a:endParaRPr lang="pt-BR" sz="3000" dirty="0"/>
          </a:p>
          <a:p>
            <a:pPr algn="ctr" eaLnBrk="1" hangingPunct="1"/>
            <a:r>
              <a:rPr lang="pt-BR" sz="3000" dirty="0"/>
              <a:t>Princípio </a:t>
            </a:r>
            <a:r>
              <a:rPr lang="pt-BR" sz="3000" dirty="0" smtClean="0"/>
              <a:t>III</a:t>
            </a:r>
            <a:endParaRPr lang="pt-BR" sz="3000" dirty="0"/>
          </a:p>
        </p:txBody>
      </p:sp>
      <p:sp>
        <p:nvSpPr>
          <p:cNvPr id="10" name="Seta para baixo 9"/>
          <p:cNvSpPr/>
          <p:nvPr/>
        </p:nvSpPr>
        <p:spPr>
          <a:xfrm>
            <a:off x="3079474" y="2178844"/>
            <a:ext cx="500062" cy="6429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3079474" y="4036219"/>
            <a:ext cx="500062" cy="6429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2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6863" cy="114300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OFERECER DIVERSAS FORMAS DE ENGAJAMENTO: </a:t>
            </a:r>
            <a:endParaRPr lang="pt-B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476376"/>
            <a:ext cx="7884015" cy="461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lang="pt-BR" dirty="0" smtClean="0"/>
              <a:t>Opções de recrutamento;</a:t>
            </a:r>
          </a:p>
          <a:p>
            <a:pPr>
              <a:buFontTx/>
              <a:buBlip>
                <a:blip r:embed="rId2"/>
              </a:buBlip>
            </a:pPr>
            <a:r>
              <a:rPr lang="pt-BR" dirty="0" smtClean="0"/>
              <a:t>Opções para sustentar o esforço, a persistência e a dedicação;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pt-BR" dirty="0" smtClean="0"/>
              <a:t>Opções de </a:t>
            </a:r>
            <a:r>
              <a:rPr lang="pt-BR" dirty="0" err="1" smtClean="0"/>
              <a:t>autoregulação</a:t>
            </a:r>
            <a:r>
              <a:rPr lang="pt-BR" dirty="0" smtClean="0"/>
              <a:t>.</a:t>
            </a:r>
          </a:p>
        </p:txBody>
      </p:sp>
      <p:grpSp>
        <p:nvGrpSpPr>
          <p:cNvPr id="6" name="Grupo 15"/>
          <p:cNvGrpSpPr>
            <a:grpSpLocks/>
          </p:cNvGrpSpPr>
          <p:nvPr/>
        </p:nvGrpSpPr>
        <p:grpSpPr bwMode="auto">
          <a:xfrm>
            <a:off x="6888229" y="3551167"/>
            <a:ext cx="1607346" cy="1729606"/>
            <a:chOff x="4714876" y="3714752"/>
            <a:chExt cx="4000508" cy="2857500"/>
          </a:xfrm>
        </p:grpSpPr>
        <p:pic>
          <p:nvPicPr>
            <p:cNvPr id="7" name="Picture 15" descr="http://3.bp.blogspot.com/_ghxrutoYOqw/TFx15yLRGFI/AAAAAAAAByI/kE4MRgDNAaA/s320/motivaca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3714752"/>
              <a:ext cx="28575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ttp://www.portalctb.org.br/site/images/stories/di/diplom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6" y="4286256"/>
              <a:ext cx="2143140" cy="2143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o 20"/>
          <p:cNvGrpSpPr>
            <a:grpSpLocks/>
          </p:cNvGrpSpPr>
          <p:nvPr/>
        </p:nvGrpSpPr>
        <p:grpSpPr bwMode="auto">
          <a:xfrm>
            <a:off x="981429" y="4025749"/>
            <a:ext cx="2337966" cy="1640580"/>
            <a:chOff x="3428992" y="4714884"/>
            <a:chExt cx="2571748" cy="1705863"/>
          </a:xfrm>
        </p:grpSpPr>
        <p:pic>
          <p:nvPicPr>
            <p:cNvPr id="10" name="Picture 15" descr="http://3.bp.blogspot.com/_ghxrutoYOqw/TFx15yLRGFI/AAAAAAAAByI/kE4MRgDNAaA/s320/motivaca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862" y="4714884"/>
              <a:ext cx="1683878" cy="164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http://muitoalemdarazao.files.wordpress.com/2009/02/conhecimento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2" y="5072074"/>
              <a:ext cx="1428760" cy="1348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o 28"/>
          <p:cNvGrpSpPr>
            <a:grpSpLocks/>
          </p:cNvGrpSpPr>
          <p:nvPr/>
        </p:nvGrpSpPr>
        <p:grpSpPr bwMode="auto">
          <a:xfrm>
            <a:off x="4172248" y="4250582"/>
            <a:ext cx="1865756" cy="1700162"/>
            <a:chOff x="-2417831" y="3857628"/>
            <a:chExt cx="2417831" cy="2124708"/>
          </a:xfrm>
        </p:grpSpPr>
        <p:pic>
          <p:nvPicPr>
            <p:cNvPr id="13" name="Picture 15" descr="http://3.bp.blogspot.com/_ghxrutoYOqw/TFx15yLRGFI/AAAAAAAAByI/kE4MRgDNAaA/s320/motivaca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17765" y="3857628"/>
              <a:ext cx="1917765" cy="2124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417831" y="4214921"/>
              <a:ext cx="1209626" cy="1648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</p:grpSp>
    </p:spTree>
    <p:extLst>
      <p:ext uri="{BB962C8B-B14F-4D97-AF65-F5344CB8AC3E}">
        <p14:creationId xmlns:p14="http://schemas.microsoft.com/office/powerpoint/2010/main" val="219906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DIDÁTICO: SÉCULO XXI TENDÊNCIAS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0748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27604" y="2780894"/>
            <a:ext cx="7560840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55961" y="3904660"/>
            <a:ext cx="7705505" cy="2400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39552" y="5088971"/>
            <a:ext cx="7821914" cy="1171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1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pt-BR" dirty="0" smtClean="0"/>
              <a:t>Começando o assunto... </a:t>
            </a:r>
            <a:endParaRPr lang="pt-BR" dirty="0"/>
          </a:p>
        </p:txBody>
      </p:sp>
      <p:pic>
        <p:nvPicPr>
          <p:cNvPr id="4" name="Picture 20" descr="mi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2999"/>
            <a:ext cx="4176464" cy="434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orujando.com.br/imagens/2009/01_jan/estudo_beijo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15817"/>
            <a:ext cx="299313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2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DIDÁTICO: SÉCULO XXI TENDÊNCIAS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6786" y="3789040"/>
            <a:ext cx="7705505" cy="2400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60075" y="2420888"/>
            <a:ext cx="7560840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26675" y="4921628"/>
            <a:ext cx="7821914" cy="1171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7" y="1556792"/>
            <a:ext cx="698804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26675" y="4928795"/>
            <a:ext cx="782191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7742" y="3692862"/>
            <a:ext cx="7705505" cy="2400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52097" y="1529544"/>
            <a:ext cx="7560840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9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MATERIAL DIDÁTICO: SÉCULO XXI TENDÊNCIAS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128792" cy="482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27604" y="2780894"/>
            <a:ext cx="7560840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55961" y="3904660"/>
            <a:ext cx="7705505" cy="2400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9552" y="5088971"/>
            <a:ext cx="7821914" cy="1171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6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/>
          <a:lstStyle/>
          <a:p>
            <a:pPr marL="0" indent="0"/>
            <a:r>
              <a:rPr lang="pt-BR" b="1" dirty="0"/>
              <a:t>Muito obrigada pela atenção!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112911"/>
            <a:ext cx="8064896" cy="2592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3800" dirty="0" smtClean="0"/>
              <a:t>Dúvidas, comentários e sugestões:</a:t>
            </a:r>
          </a:p>
          <a:p>
            <a:pPr marL="0" indent="0">
              <a:buNone/>
            </a:pPr>
            <a:r>
              <a:rPr lang="pt-BR" sz="3800" kern="0" dirty="0" smtClean="0"/>
              <a:t>Simone </a:t>
            </a:r>
            <a:r>
              <a:rPr lang="pt-BR" sz="3800" kern="0" dirty="0"/>
              <a:t>Aparecida </a:t>
            </a:r>
            <a:r>
              <a:rPr lang="pt-BR" sz="3800" kern="0" dirty="0" smtClean="0"/>
              <a:t>Tiziotto</a:t>
            </a:r>
            <a:endParaRPr lang="pt-BR" sz="2200" kern="0" dirty="0" smtClean="0"/>
          </a:p>
          <a:p>
            <a:pPr marL="0" indent="0">
              <a:buNone/>
            </a:pPr>
            <a:r>
              <a:rPr lang="pt-BR" sz="3500" i="1" kern="0" dirty="0" smtClean="0"/>
              <a:t>E-mail</a:t>
            </a:r>
            <a:r>
              <a:rPr lang="pt-BR" sz="3500" kern="0" dirty="0"/>
              <a:t>: </a:t>
            </a:r>
            <a:r>
              <a:rPr lang="pt-BR" sz="3500" kern="0" dirty="0" smtClean="0"/>
              <a:t>&lt;simoneaparecidatiziotto@gmail.com&gt;</a:t>
            </a:r>
            <a:endParaRPr lang="pt-BR" sz="3500" kern="0" dirty="0"/>
          </a:p>
          <a:p>
            <a:pPr marL="0" lvl="0" indent="0" algn="ctr">
              <a:buNone/>
            </a:pPr>
            <a:endParaRPr lang="pt-BR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ctr">
              <a:buNone/>
            </a:pPr>
            <a:endParaRPr lang="pt-BR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buNone/>
            </a:pPr>
            <a:endParaRPr lang="pt-BR" sz="2500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pt-BR" sz="5000" dirty="0"/>
          </a:p>
        </p:txBody>
      </p:sp>
      <p:pic>
        <p:nvPicPr>
          <p:cNvPr id="7" name="Picture 4" descr="https://encrypted-tbn2.gstatic.com/images?q=tbn:ANd9GcSinNaClsyOuh5hOh2UQDDDDNyAUuDHhYb4tZE6gQapFCgjI6m4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05199"/>
            <a:ext cx="1275932" cy="17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2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pt-BR" dirty="0" smtClean="0"/>
              <a:t>Começando o assunto... 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92688" cy="412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8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pt-BR" dirty="0" smtClean="0"/>
              <a:t>Começando o assunto...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6" y="1988840"/>
            <a:ext cx="7298386" cy="386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3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pt-BR" dirty="0" smtClean="0"/>
              <a:t>Começando o assunto... 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7" y="1628800"/>
            <a:ext cx="76200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8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926</TotalTime>
  <Words>1642</Words>
  <Application>Microsoft Office PowerPoint</Application>
  <PresentationFormat>Apresentação na tela (4:3)</PresentationFormat>
  <Paragraphs>263</Paragraphs>
  <Slides>62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3" baseType="lpstr">
      <vt:lpstr>Austin</vt:lpstr>
      <vt:lpstr>MATERIAL DIDÁTICO</vt:lpstr>
      <vt:lpstr>Começando o assunto... </vt:lpstr>
      <vt:lpstr>Começando o assunto... </vt:lpstr>
      <vt:lpstr>Começando o assunto... </vt:lpstr>
      <vt:lpstr>Começando o assunto... </vt:lpstr>
      <vt:lpstr>Começando o assunto... </vt:lpstr>
      <vt:lpstr>Começando o assunto... </vt:lpstr>
      <vt:lpstr>Começando o assunto... </vt:lpstr>
      <vt:lpstr>Começando o assunto... </vt:lpstr>
      <vt:lpstr>Começando o assunto... </vt:lpstr>
      <vt:lpstr>MATERIAL DIDÁTICO: O QUE É?</vt:lpstr>
      <vt:lpstr>Começando o assunto... </vt:lpstr>
      <vt:lpstr>Começando o assunto... </vt:lpstr>
      <vt:lpstr>MATERIAL DIDÁTICO: APLICAÇÃO</vt:lpstr>
      <vt:lpstr>MATERIAL DIDÁTICO: QUEM FAZ?</vt:lpstr>
      <vt:lpstr>MATERIAL DIDÁTICO – PRECISA TER: </vt:lpstr>
      <vt:lpstr>MATERIAL DIDÁTICO: LEGIBILIDADE CIENTÍFICA</vt:lpstr>
      <vt:lpstr>MATERIAL DIDÁTICO: LEGIBILIDADES NORMATIVA, LEGAL E ÉTICA</vt:lpstr>
      <vt:lpstr>MATERIAL DIDÁTICO: LEGIBILIDADE EDITORIAL</vt:lpstr>
      <vt:lpstr>MATERIAL DIDÁTICO: LEGIBILIDADE EDITORIAL</vt:lpstr>
      <vt:lpstr>EDITORIAL: MATERIAL TEXTO</vt:lpstr>
      <vt:lpstr>EDITORIAL: VIDEOAULA STORY BOARDS</vt:lpstr>
      <vt:lpstr>EDITORIAL: WEBCONFERÊNCIA</vt:lpstr>
      <vt:lpstr>EDITORIAL: SISTEMA GERENCIADOR DE APRENDIZAGEM</vt:lpstr>
      <vt:lpstr>MATERIAL DIDÁTICO: SUSTENTABILIDADE</vt:lpstr>
      <vt:lpstr>MATERIAL DIDÁTICO: SUSTENTABILIDADE</vt:lpstr>
      <vt:lpstr>MATERIAL DIDÁTICO: SUSTENTABILIDADE</vt:lpstr>
      <vt:lpstr>LEGIBILIDADE PEDAGÓGICA (ANDRAGÓGICA)</vt:lpstr>
      <vt:lpstr>ENTENDENDO AS ENTRELINHAS:    INTELIGÊNCIA &amp; MATERIAL DIDÁTICO... </vt:lpstr>
      <vt:lpstr>ENTENDENDO AS ENTRELINHAS:    INTELIGÊNCIA &amp; MATERIAL DIDÁTICO... </vt:lpstr>
      <vt:lpstr>ENTENDENDO AS ENTRELINHAS:    INTELIGÊNCIA &amp; MATERIAL DIDÁTICO... </vt:lpstr>
      <vt:lpstr>NA PRÁTICA... </vt:lpstr>
      <vt:lpstr>ENTENDENDO AS ENTRELINHAS</vt:lpstr>
      <vt:lpstr>Apresentação do PowerPoint</vt:lpstr>
      <vt:lpstr>Apresentação do PowerPoint</vt:lpstr>
      <vt:lpstr>Apresentação do PowerPoint</vt:lpstr>
      <vt:lpstr>ENTENDENDO AS ENTRELINHAS</vt:lpstr>
      <vt:lpstr>Apresentação do PowerPoint</vt:lpstr>
      <vt:lpstr>Apresentação do PowerPoint</vt:lpstr>
      <vt:lpstr>Apresentação do PowerPoint</vt:lpstr>
      <vt:lpstr>ENTENDENDO AS ENTRELINHAS</vt:lpstr>
      <vt:lpstr>Apresentação do PowerPoint</vt:lpstr>
      <vt:lpstr>Apresentação do PowerPoint</vt:lpstr>
      <vt:lpstr>ENTENDENDO AS ENTRELINHAS</vt:lpstr>
      <vt:lpstr>Apresentação do PowerPoint</vt:lpstr>
      <vt:lpstr>Apresentação do PowerPoint</vt:lpstr>
      <vt:lpstr>ENTENDENDO AS ENTRELINHAS</vt:lpstr>
      <vt:lpstr>Apresentação do PowerPoint</vt:lpstr>
      <vt:lpstr>Apresentação do PowerPoint</vt:lpstr>
      <vt:lpstr>ENTENDENDO AS ENTRELINHAS</vt:lpstr>
      <vt:lpstr>Apresentação do PowerPoint</vt:lpstr>
      <vt:lpstr>Apresentação do PowerPoint</vt:lpstr>
      <vt:lpstr>MATERIAL DIDÁTICO - LEGIBILIDADE DIDÁTICO-PEDAGÓGICA:</vt:lpstr>
      <vt:lpstr>UTILIZAR MULTIPLOS MEIOS DE REPRESENTAÇÃO DO CONTEÚDO</vt:lpstr>
      <vt:lpstr>MATERIAL DIDÁTICO - LEGIBILIDADE DIDÁTICO-PEDAGÓGICA:</vt:lpstr>
      <vt:lpstr>UTILIZAR MULTIPLOS MEIOS DE AÇÃO E EXPRESSÃO:</vt:lpstr>
      <vt:lpstr>MATERIAL DIDÁTICO - LEGIBILIDADE DIDÁTICO-PEDAGÓGICA:</vt:lpstr>
      <vt:lpstr>OFERECER DIVERSAS FORMAS DE ENGAJAMENTO: </vt:lpstr>
      <vt:lpstr>MATERIAL DIDÁTICO: SÉCULO XXI TENDÊNCIAS</vt:lpstr>
      <vt:lpstr>MATERIAL DIDÁTICO: SÉCULO XXI TENDÊNCIAS</vt:lpstr>
      <vt:lpstr>MATERIAL DIDÁTICO: SÉCULO XXI TENDÊNCIAS</vt:lpstr>
      <vt:lpstr>Muito obrigada pela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72</cp:revision>
  <dcterms:created xsi:type="dcterms:W3CDTF">2016-03-28T19:34:48Z</dcterms:created>
  <dcterms:modified xsi:type="dcterms:W3CDTF">2016-03-31T15:00:51Z</dcterms:modified>
</cp:coreProperties>
</file>