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85" r:id="rId21"/>
    <p:sldId id="286" r:id="rId22"/>
    <p:sldId id="291" r:id="rId23"/>
    <p:sldId id="289" r:id="rId24"/>
    <p:sldId id="292" r:id="rId25"/>
    <p:sldId id="290" r:id="rId26"/>
    <p:sldId id="306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78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20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34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3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42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194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386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89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08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98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58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20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707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189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27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402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25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15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85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01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90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64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6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8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F901-EEBE-4EDC-B354-A2F811A3E269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7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54468" y="54909"/>
            <a:ext cx="1588659" cy="1945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52078"/>
            <a:ext cx="852931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468" y="1774460"/>
            <a:ext cx="8005063" cy="469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5982" y="6461267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emf"/><Relationship Id="rId2" Type="http://schemas.openxmlformats.org/officeDocument/2006/relationships/hyperlink" Target="http://www.texca.com/picto/Gvo07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hyperlink" Target="http://www.igt.gov.pt/Images/content/corrosivo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igt.gov.pt/Images/content/corrosivo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8000"/>
                </a:moveTo>
                <a:lnTo>
                  <a:pt x="2743200" y="6858000"/>
                </a:lnTo>
                <a:lnTo>
                  <a:pt x="27432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0"/>
            <a:ext cx="6400800" cy="2002789"/>
          </a:xfrm>
          <a:custGeom>
            <a:avLst/>
            <a:gdLst/>
            <a:ahLst/>
            <a:cxnLst/>
            <a:rect l="l" t="t" r="r" b="b"/>
            <a:pathLst>
              <a:path w="6400800" h="2002789">
                <a:moveTo>
                  <a:pt x="0" y="2002536"/>
                </a:moveTo>
                <a:lnTo>
                  <a:pt x="6400800" y="2002536"/>
                </a:lnTo>
                <a:lnTo>
                  <a:pt x="6400800" y="0"/>
                </a:lnTo>
                <a:lnTo>
                  <a:pt x="0" y="0"/>
                </a:lnTo>
                <a:lnTo>
                  <a:pt x="0" y="2002536"/>
                </a:lnTo>
                <a:close/>
              </a:path>
            </a:pathLst>
          </a:custGeom>
          <a:solidFill>
            <a:srgbClr val="FAB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900" y="1295400"/>
            <a:ext cx="7658100" cy="4855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>
                <a:latin typeface="Arial"/>
                <a:cs typeface="Arial"/>
              </a:rPr>
              <a:t>Carboidra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os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–</a:t>
            </a:r>
            <a:r>
              <a:rPr sz="2800" i="1" spc="-10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Amido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0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Açúc</a:t>
            </a:r>
            <a:r>
              <a:rPr sz="2800" i="1" spc="-15" dirty="0">
                <a:latin typeface="Arial"/>
                <a:cs typeface="Arial"/>
              </a:rPr>
              <a:t>are</a:t>
            </a:r>
            <a:r>
              <a:rPr sz="2800" i="1" spc="-2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572" y="6341508"/>
            <a:ext cx="133032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 marR="5080" indent="-42672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Broma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ol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gia 2017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1763157"/>
            <a:ext cx="5913120" cy="431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Carac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erís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AMILOSE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35280" indent="-286385">
              <a:lnSpc>
                <a:spcPct val="100000"/>
              </a:lnSpc>
              <a:spcBef>
                <a:spcPts val="1285"/>
              </a:spcBef>
              <a:buFont typeface="Wingdings"/>
              <a:buChar char=""/>
              <a:tabLst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250-2000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íduos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α-glico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liga</a:t>
            </a:r>
            <a:r>
              <a:rPr sz="2000" spc="5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ão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α</a:t>
            </a:r>
            <a:r>
              <a:rPr sz="2000" dirty="0">
                <a:latin typeface="Arial"/>
                <a:cs typeface="Arial"/>
              </a:rPr>
              <a:t>-(1,4)</a:t>
            </a:r>
            <a:endParaRPr sz="2000">
              <a:latin typeface="Arial"/>
              <a:cs typeface="Arial"/>
            </a:endParaRPr>
          </a:p>
          <a:p>
            <a:pPr marL="335280" marR="1649730" indent="-286385">
              <a:lnSpc>
                <a:spcPct val="100000"/>
              </a:lnSpc>
              <a:buFont typeface="Wingdings"/>
              <a:buChar char=""/>
              <a:tabLst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Al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end</a:t>
            </a:r>
            <a:r>
              <a:rPr sz="2000" spc="5" dirty="0">
                <a:latin typeface="Arial"/>
                <a:cs typeface="Arial"/>
              </a:rPr>
              <a:t>ê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retrog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ad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 géis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fortes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firmes</a:t>
            </a:r>
            <a:endParaRPr sz="2000">
              <a:latin typeface="Arial"/>
              <a:cs typeface="Arial"/>
            </a:endParaRPr>
          </a:p>
          <a:p>
            <a:pPr marL="335280" marR="1506220" indent="-286385">
              <a:lnSpc>
                <a:spcPct val="100000"/>
              </a:lnSpc>
              <a:buFont typeface="Wingdings"/>
              <a:buChar char=""/>
              <a:tabLst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Iodeto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amilose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formando 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mplexo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cor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ul</a:t>
            </a:r>
            <a:endParaRPr sz="2000">
              <a:latin typeface="Arial"/>
              <a:cs typeface="Arial"/>
            </a:endParaRPr>
          </a:p>
          <a:p>
            <a:pPr marL="335280" marR="1888489" indent="-286385">
              <a:lnSpc>
                <a:spcPct val="100000"/>
              </a:lnSpc>
              <a:buFont typeface="Wingdings"/>
              <a:buChar char=""/>
              <a:tabLst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IG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amente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ao teor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amilose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000" dirty="0">
                <a:latin typeface="Arial"/>
                <a:cs typeface="Arial"/>
              </a:rPr>
              <a:t>Mutan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105150" algn="l"/>
              </a:tabLst>
            </a:pPr>
            <a:r>
              <a:rPr sz="2000" dirty="0">
                <a:latin typeface="Arial"/>
                <a:cs typeface="Arial"/>
              </a:rPr>
              <a:t>Bai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roso	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milho,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arroz Al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milho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z="2800" spc="-25" dirty="0"/>
              <a:t>COM</a:t>
            </a:r>
            <a:r>
              <a:rPr sz="2800" spc="-35" dirty="0"/>
              <a:t>P</a:t>
            </a:r>
            <a:r>
              <a:rPr sz="2800" spc="-25" dirty="0"/>
              <a:t>ON</a:t>
            </a:r>
            <a:r>
              <a:rPr sz="2800" spc="-35" dirty="0"/>
              <a:t>E</a:t>
            </a:r>
            <a:r>
              <a:rPr sz="2800" spc="-20" dirty="0"/>
              <a:t>NT</a:t>
            </a:r>
            <a:r>
              <a:rPr sz="2800" spc="-35" dirty="0"/>
              <a:t>E</a:t>
            </a:r>
            <a:r>
              <a:rPr sz="2800" spc="-20" dirty="0"/>
              <a:t>S</a:t>
            </a:r>
            <a:r>
              <a:rPr sz="2800" spc="50" dirty="0"/>
              <a:t> </a:t>
            </a:r>
            <a:r>
              <a:rPr sz="2800" spc="-20" dirty="0"/>
              <a:t>E</a:t>
            </a:r>
            <a:r>
              <a:rPr sz="2800" spc="-35" dirty="0"/>
              <a:t>S</a:t>
            </a:r>
            <a:r>
              <a:rPr sz="2800" spc="-20" dirty="0"/>
              <a:t>TR</a:t>
            </a:r>
            <a:r>
              <a:rPr sz="2800" spc="-35" dirty="0"/>
              <a:t>U</a:t>
            </a:r>
            <a:r>
              <a:rPr sz="2800" spc="-20" dirty="0"/>
              <a:t>TU</a:t>
            </a:r>
            <a:r>
              <a:rPr sz="2800" spc="-35" dirty="0"/>
              <a:t>R</a:t>
            </a:r>
            <a:r>
              <a:rPr sz="2800" spc="-20" dirty="0"/>
              <a:t>AIS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791200" y="2264664"/>
            <a:ext cx="3113531" cy="2459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926292"/>
            <a:ext cx="3679190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228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Normal</a:t>
            </a:r>
            <a:endParaRPr sz="1900">
              <a:latin typeface="Calibri"/>
              <a:cs typeface="Calibri"/>
            </a:endParaRPr>
          </a:p>
          <a:p>
            <a:pPr marL="527685" lvl="1" indent="-172085">
              <a:lnSpc>
                <a:spcPts val="2039"/>
              </a:lnSpc>
              <a:buFont typeface="Arial"/>
              <a:buChar char="•"/>
              <a:tabLst>
                <a:tab pos="528320" algn="l"/>
              </a:tabLst>
            </a:pP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ç</a:t>
            </a:r>
            <a:r>
              <a:rPr sz="1700" dirty="0">
                <a:latin typeface="Calibri"/>
                <a:cs typeface="Calibri"/>
              </a:rPr>
              <a:t>ão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pec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ina: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ilo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=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3:1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443053"/>
            <a:ext cx="5023485" cy="105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228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oso</a:t>
            </a:r>
            <a:endParaRPr sz="1900">
              <a:latin typeface="Calibri"/>
              <a:cs typeface="Calibri"/>
            </a:endParaRPr>
          </a:p>
          <a:p>
            <a:pPr marL="527685" lvl="1" indent="-172085">
              <a:lnSpc>
                <a:spcPts val="2030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100%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pec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Muito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usado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om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pe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nt</a:t>
            </a:r>
            <a:r>
              <a:rPr sz="1700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Aspec</a:t>
            </a:r>
            <a:r>
              <a:rPr sz="1700" spc="-1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mo</a:t>
            </a:r>
            <a:r>
              <a:rPr sz="1700" dirty="0">
                <a:latin typeface="Calibri"/>
                <a:cs typeface="Calibri"/>
              </a:rPr>
              <a:t>so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aos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</a:t>
            </a:r>
            <a:r>
              <a:rPr sz="1700" spc="-1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odu</a:t>
            </a:r>
            <a:r>
              <a:rPr sz="1700" spc="-25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ond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é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4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582756"/>
            <a:ext cx="456374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15" dirty="0">
                <a:latin typeface="Calibri"/>
                <a:cs typeface="Calibri"/>
              </a:rPr>
              <a:t>Al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eor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ami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15" dirty="0">
                <a:latin typeface="Calibri"/>
                <a:cs typeface="Calibri"/>
              </a:rPr>
              <a:t>ose</a:t>
            </a:r>
            <a:endParaRPr sz="19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60</a:t>
            </a:r>
            <a:r>
              <a:rPr sz="1700" spc="-10" dirty="0">
                <a:latin typeface="Calibri"/>
                <a:cs typeface="Calibri"/>
              </a:rPr>
              <a:t>-</a:t>
            </a:r>
            <a:r>
              <a:rPr sz="1700" dirty="0">
                <a:latin typeface="Calibri"/>
                <a:cs typeface="Calibri"/>
              </a:rPr>
              <a:t>85%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Usado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f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ç</a:t>
            </a:r>
            <a:r>
              <a:rPr sz="1700" dirty="0">
                <a:latin typeface="Calibri"/>
                <a:cs typeface="Calibri"/>
              </a:rPr>
              <a:t>ão 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filme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o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buFont typeface="Arial"/>
              <a:buChar char="•"/>
              <a:tabLst>
                <a:tab pos="528320" algn="l"/>
              </a:tabLst>
            </a:pPr>
            <a:r>
              <a:rPr sz="1700" dirty="0">
                <a:latin typeface="Calibri"/>
                <a:cs typeface="Calibri"/>
              </a:rPr>
              <a:t>Quan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og</a:t>
            </a: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spc="-3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é 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nt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st</a:t>
            </a:r>
            <a:r>
              <a:rPr sz="1700" dirty="0">
                <a:latin typeface="Calibri"/>
                <a:cs typeface="Calibri"/>
              </a:rPr>
              <a:t>ão.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39" y="141731"/>
            <a:ext cx="263194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277399"/>
            <a:ext cx="22523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5" dirty="0">
                <a:solidFill>
                  <a:srgbClr val="C96E05"/>
                </a:solidFill>
                <a:latin typeface="Arial"/>
                <a:cs typeface="Arial"/>
              </a:rPr>
              <a:t>T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ipos</a:t>
            </a:r>
            <a:r>
              <a:rPr sz="2400" b="1" i="1" spc="-10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de</a:t>
            </a:r>
            <a:r>
              <a:rPr sz="2400" b="1" i="1" spc="-15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amido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4495800"/>
            <a:ext cx="1339596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9779" y="2438400"/>
            <a:ext cx="221742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7891" y="1557527"/>
            <a:ext cx="5120640" cy="3406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69468" y="1774460"/>
            <a:ext cx="8005063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92090">
              <a:lnSpc>
                <a:spcPct val="100000"/>
              </a:lnSpc>
            </a:pPr>
            <a:r>
              <a:rPr dirty="0" err="1"/>
              <a:t>Quanto</a:t>
            </a:r>
            <a:r>
              <a:rPr spc="-35" dirty="0"/>
              <a:t> </a:t>
            </a:r>
            <a:r>
              <a:rPr dirty="0" err="1" smtClean="0"/>
              <a:t>menor</a:t>
            </a:r>
            <a:r>
              <a:rPr spc="-35" dirty="0" smtClean="0"/>
              <a:t> </a:t>
            </a:r>
            <a:r>
              <a:rPr dirty="0"/>
              <a:t>o </a:t>
            </a:r>
            <a:r>
              <a:rPr spc="-10" dirty="0"/>
              <a:t>t</a:t>
            </a:r>
            <a:r>
              <a:rPr dirty="0"/>
              <a:t>eor</a:t>
            </a:r>
            <a:r>
              <a:rPr spc="-25" dirty="0"/>
              <a:t> </a:t>
            </a:r>
            <a:r>
              <a:rPr dirty="0"/>
              <a:t>de amilose</a:t>
            </a:r>
            <a:r>
              <a:rPr spc="-15" dirty="0"/>
              <a:t> </a:t>
            </a:r>
            <a:r>
              <a:rPr dirty="0"/>
              <a:t>mais</a:t>
            </a:r>
            <a:r>
              <a:rPr spc="-15" dirty="0"/>
              <a:t> </a:t>
            </a:r>
            <a:r>
              <a:rPr dirty="0"/>
              <a:t>peg</a:t>
            </a:r>
            <a:r>
              <a:rPr spc="5" dirty="0"/>
              <a:t>a</a:t>
            </a:r>
            <a:r>
              <a:rPr dirty="0"/>
              <a:t>joso s</a:t>
            </a:r>
            <a:r>
              <a:rPr spc="5" dirty="0"/>
              <a:t>e</a:t>
            </a:r>
            <a:r>
              <a:rPr dirty="0"/>
              <a:t>rá</a:t>
            </a:r>
            <a:r>
              <a:rPr spc="-2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arroz</a:t>
            </a: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114" dirty="0"/>
              <a:t> </a:t>
            </a:r>
            <a:r>
              <a:rPr dirty="0"/>
              <a:t>ge</a:t>
            </a:r>
            <a:r>
              <a:rPr spc="-10" dirty="0"/>
              <a:t>l</a:t>
            </a:r>
            <a:r>
              <a:rPr dirty="0"/>
              <a:t>at</a:t>
            </a:r>
            <a:r>
              <a:rPr spc="-10" dirty="0"/>
              <a:t>i</a:t>
            </a:r>
            <a:r>
              <a:rPr dirty="0"/>
              <a:t>niza</a:t>
            </a:r>
            <a:r>
              <a:rPr spc="5" dirty="0"/>
              <a:t>ç</a:t>
            </a:r>
            <a:r>
              <a:rPr dirty="0"/>
              <a:t>ão</a:t>
            </a:r>
            <a:r>
              <a:rPr spc="-30" dirty="0"/>
              <a:t> </a:t>
            </a:r>
            <a:r>
              <a:rPr dirty="0"/>
              <a:t>depende</a:t>
            </a:r>
          </a:p>
          <a:p>
            <a:pPr marL="23495" indent="-11430">
              <a:lnSpc>
                <a:spcPct val="100000"/>
              </a:lnSpc>
            </a:pPr>
            <a:r>
              <a:rPr dirty="0"/>
              <a:t>do</a:t>
            </a:r>
            <a:r>
              <a:rPr spc="-15" dirty="0"/>
              <a:t> </a:t>
            </a:r>
            <a:r>
              <a:rPr dirty="0"/>
              <a:t>teor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 err="1" smtClean="0"/>
              <a:t>amilo</a:t>
            </a:r>
            <a:r>
              <a:rPr lang="pt-BR" dirty="0" smtClean="0"/>
              <a:t>se</a:t>
            </a:r>
            <a:endParaRPr dirty="0"/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3495" marR="5688330" algn="just">
              <a:lnSpc>
                <a:spcPct val="100000"/>
              </a:lnSpc>
            </a:pPr>
            <a:r>
              <a:rPr dirty="0"/>
              <a:t>Quanto</a:t>
            </a:r>
            <a:r>
              <a:rPr spc="-35" dirty="0"/>
              <a:t> </a:t>
            </a:r>
            <a:r>
              <a:rPr dirty="0"/>
              <a:t>mais</a:t>
            </a:r>
            <a:r>
              <a:rPr spc="-15" dirty="0"/>
              <a:t> </a:t>
            </a:r>
            <a:r>
              <a:rPr dirty="0"/>
              <a:t>c</a:t>
            </a:r>
            <a:r>
              <a:rPr spc="5" dirty="0"/>
              <a:t>u</a:t>
            </a:r>
            <a:r>
              <a:rPr dirty="0"/>
              <a:t>rto</a:t>
            </a:r>
            <a:r>
              <a:rPr spc="-40" dirty="0"/>
              <a:t> </a:t>
            </a:r>
            <a:r>
              <a:rPr dirty="0"/>
              <a:t>o grânulo</a:t>
            </a:r>
            <a:r>
              <a:rPr spc="-25" dirty="0"/>
              <a:t> </a:t>
            </a:r>
            <a:r>
              <a:rPr dirty="0"/>
              <a:t>maior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teor amido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R="1986280" algn="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Arroz</a:t>
            </a:r>
          </a:p>
          <a:p>
            <a:pPr marL="3230880" marR="5080" algn="just">
              <a:lnSpc>
                <a:spcPct val="100000"/>
              </a:lnSpc>
            </a:pPr>
            <a:r>
              <a:rPr dirty="0"/>
              <a:t>Gr</a:t>
            </a:r>
            <a:r>
              <a:rPr spc="5" dirty="0"/>
              <a:t>ã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longo</a:t>
            </a:r>
            <a:r>
              <a:rPr spc="-15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ntém</a:t>
            </a:r>
            <a:r>
              <a:rPr spc="-45" dirty="0"/>
              <a:t> </a:t>
            </a:r>
            <a:r>
              <a:rPr dirty="0"/>
              <a:t>~</a:t>
            </a:r>
            <a:r>
              <a:rPr spc="-15" dirty="0"/>
              <a:t> </a:t>
            </a:r>
            <a:r>
              <a:rPr dirty="0"/>
              <a:t>23%</a:t>
            </a:r>
            <a:r>
              <a:rPr spc="-20" dirty="0"/>
              <a:t> </a:t>
            </a:r>
            <a:r>
              <a:rPr dirty="0"/>
              <a:t>a 26%</a:t>
            </a:r>
            <a:r>
              <a:rPr spc="-25" dirty="0"/>
              <a:t> </a:t>
            </a:r>
            <a:r>
              <a:rPr dirty="0"/>
              <a:t>amilose. Gr</a:t>
            </a:r>
            <a:r>
              <a:rPr spc="5" dirty="0"/>
              <a:t>ã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médio</a:t>
            </a:r>
            <a:r>
              <a:rPr spc="-15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ntém</a:t>
            </a:r>
            <a:r>
              <a:rPr spc="-45" dirty="0"/>
              <a:t> </a:t>
            </a:r>
            <a:r>
              <a:rPr dirty="0"/>
              <a:t>~</a:t>
            </a:r>
            <a:r>
              <a:rPr spc="5" dirty="0"/>
              <a:t>1</a:t>
            </a:r>
            <a:r>
              <a:rPr dirty="0"/>
              <a:t>8%</a:t>
            </a:r>
            <a:r>
              <a:rPr spc="-35" dirty="0"/>
              <a:t> </a:t>
            </a:r>
            <a:r>
              <a:rPr dirty="0"/>
              <a:t>a 23%</a:t>
            </a:r>
            <a:r>
              <a:rPr spc="-25" dirty="0"/>
              <a:t> </a:t>
            </a:r>
            <a:r>
              <a:rPr dirty="0"/>
              <a:t>amilose Gr</a:t>
            </a:r>
            <a:r>
              <a:rPr spc="5" dirty="0"/>
              <a:t>ã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c</a:t>
            </a:r>
            <a:r>
              <a:rPr spc="5" dirty="0"/>
              <a:t>u</a:t>
            </a:r>
            <a:r>
              <a:rPr dirty="0"/>
              <a:t>rto</a:t>
            </a:r>
            <a:r>
              <a:rPr spc="-40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ntém</a:t>
            </a:r>
            <a:r>
              <a:rPr spc="-35" dirty="0"/>
              <a:t> </a:t>
            </a:r>
            <a:r>
              <a:rPr dirty="0"/>
              <a:t>~</a:t>
            </a:r>
            <a:r>
              <a:rPr spc="5" dirty="0"/>
              <a:t>1</a:t>
            </a:r>
            <a:r>
              <a:rPr dirty="0"/>
              <a:t>5%</a:t>
            </a:r>
            <a:r>
              <a:rPr spc="-35" dirty="0"/>
              <a:t> </a:t>
            </a:r>
            <a:r>
              <a:rPr dirty="0"/>
              <a:t>a 18%</a:t>
            </a:r>
            <a:r>
              <a:rPr spc="-25" dirty="0"/>
              <a:t> </a:t>
            </a:r>
            <a:r>
              <a:rPr dirty="0"/>
              <a:t>amilose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z="2800" spc="-25" dirty="0"/>
              <a:t>COM</a:t>
            </a:r>
            <a:r>
              <a:rPr sz="2800" spc="-35" dirty="0"/>
              <a:t>P</a:t>
            </a:r>
            <a:r>
              <a:rPr sz="2800" spc="-25" dirty="0"/>
              <a:t>ON</a:t>
            </a:r>
            <a:r>
              <a:rPr sz="2800" spc="-35" dirty="0"/>
              <a:t>E</a:t>
            </a:r>
            <a:r>
              <a:rPr sz="2800" spc="-20" dirty="0"/>
              <a:t>NT</a:t>
            </a:r>
            <a:r>
              <a:rPr sz="2800" spc="-35" dirty="0"/>
              <a:t>E</a:t>
            </a:r>
            <a:r>
              <a:rPr sz="2800" spc="-20" dirty="0"/>
              <a:t>S</a:t>
            </a:r>
            <a:r>
              <a:rPr sz="2800" spc="50" dirty="0"/>
              <a:t> </a:t>
            </a:r>
            <a:r>
              <a:rPr sz="2800" spc="-20" dirty="0"/>
              <a:t>E</a:t>
            </a:r>
            <a:r>
              <a:rPr sz="2800" spc="-35" dirty="0"/>
              <a:t>S</a:t>
            </a:r>
            <a:r>
              <a:rPr sz="2800" spc="-20" dirty="0"/>
              <a:t>TR</a:t>
            </a:r>
            <a:r>
              <a:rPr sz="2800" spc="-35" dirty="0"/>
              <a:t>U</a:t>
            </a:r>
            <a:r>
              <a:rPr sz="2800" spc="-20" dirty="0"/>
              <a:t>TU</a:t>
            </a:r>
            <a:r>
              <a:rPr sz="2800" spc="-35" dirty="0"/>
              <a:t>R</a:t>
            </a:r>
            <a:r>
              <a:rPr sz="2800" spc="-20" dirty="0"/>
              <a:t>AIS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66" y="1776919"/>
            <a:ext cx="7168515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cti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ri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linidade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ânu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id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  <a:tabLst>
                <a:tab pos="1231265" algn="l"/>
              </a:tabLst>
            </a:pPr>
            <a:r>
              <a:rPr sz="1800" dirty="0">
                <a:latin typeface="Arial"/>
                <a:cs typeface="Arial"/>
              </a:rPr>
              <a:t>70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1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0%	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â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1800" dirty="0">
                <a:latin typeface="Arial"/>
                <a:cs typeface="Arial"/>
              </a:rPr>
              <a:t>~1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D-g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unidas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li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aç</a:t>
            </a:r>
            <a:r>
              <a:rPr sz="1800" spc="-10" dirty="0">
                <a:latin typeface="Arial"/>
                <a:cs typeface="Arial"/>
              </a:rPr>
              <a:t>õ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α-(1,4)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 ramificaç</a:t>
            </a:r>
            <a:r>
              <a:rPr sz="1800" spc="-10" dirty="0">
                <a:latin typeface="Arial"/>
                <a:cs typeface="Arial"/>
              </a:rPr>
              <a:t>õ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</a:t>
            </a:r>
            <a:r>
              <a:rPr sz="1800" dirty="0">
                <a:latin typeface="Arial"/>
                <a:cs typeface="Arial"/>
              </a:rPr>
              <a:t>-(1,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6484" y="3280156"/>
            <a:ext cx="4818888" cy="3019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276600"/>
            <a:ext cx="2095500" cy="302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9639" y="4778248"/>
            <a:ext cx="358140" cy="330835"/>
          </a:xfrm>
          <a:custGeom>
            <a:avLst/>
            <a:gdLst/>
            <a:ahLst/>
            <a:cxnLst/>
            <a:rect l="l" t="t" r="r" b="b"/>
            <a:pathLst>
              <a:path w="358139" h="330835">
                <a:moveTo>
                  <a:pt x="0" y="330707"/>
                </a:moveTo>
                <a:lnTo>
                  <a:pt x="358139" y="330707"/>
                </a:lnTo>
                <a:lnTo>
                  <a:pt x="35813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9639" y="4778248"/>
            <a:ext cx="358140" cy="330835"/>
          </a:xfrm>
          <a:custGeom>
            <a:avLst/>
            <a:gdLst/>
            <a:ahLst/>
            <a:cxnLst/>
            <a:rect l="l" t="t" r="r" b="b"/>
            <a:pathLst>
              <a:path w="358139" h="330835">
                <a:moveTo>
                  <a:pt x="0" y="330707"/>
                </a:moveTo>
                <a:lnTo>
                  <a:pt x="358139" y="330707"/>
                </a:lnTo>
                <a:lnTo>
                  <a:pt x="35813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5" y="3292348"/>
            <a:ext cx="2083435" cy="398145"/>
          </a:xfrm>
          <a:custGeom>
            <a:avLst/>
            <a:gdLst/>
            <a:ahLst/>
            <a:cxnLst/>
            <a:rect l="l" t="t" r="r" b="b"/>
            <a:pathLst>
              <a:path w="2083435" h="398145">
                <a:moveTo>
                  <a:pt x="0" y="397763"/>
                </a:moveTo>
                <a:lnTo>
                  <a:pt x="2083307" y="397763"/>
                </a:lnTo>
                <a:lnTo>
                  <a:pt x="2083307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5" y="3292348"/>
            <a:ext cx="2083435" cy="398145"/>
          </a:xfrm>
          <a:custGeom>
            <a:avLst/>
            <a:gdLst/>
            <a:ahLst/>
            <a:cxnLst/>
            <a:rect l="l" t="t" r="r" b="b"/>
            <a:pathLst>
              <a:path w="2083435" h="398145">
                <a:moveTo>
                  <a:pt x="0" y="397763"/>
                </a:moveTo>
                <a:lnTo>
                  <a:pt x="2083307" y="397763"/>
                </a:lnTo>
                <a:lnTo>
                  <a:pt x="2083307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25644" y="3404743"/>
            <a:ext cx="14795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dirty="0">
                <a:latin typeface="Calibri"/>
                <a:cs typeface="Calibri"/>
              </a:rPr>
              <a:t>cho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amilope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0779" y="4769105"/>
            <a:ext cx="647700" cy="200025"/>
          </a:xfrm>
          <a:custGeom>
            <a:avLst/>
            <a:gdLst/>
            <a:ahLst/>
            <a:cxnLst/>
            <a:rect l="l" t="t" r="r" b="b"/>
            <a:pathLst>
              <a:path w="647700" h="200025">
                <a:moveTo>
                  <a:pt x="0" y="199644"/>
                </a:moveTo>
                <a:lnTo>
                  <a:pt x="647700" y="199644"/>
                </a:lnTo>
                <a:lnTo>
                  <a:pt x="647700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4307" y="4782821"/>
            <a:ext cx="537972" cy="208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09773" y="4818256"/>
            <a:ext cx="4057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15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i</a:t>
            </a:r>
            <a:r>
              <a:rPr sz="700" b="1" spc="-15" dirty="0">
                <a:latin typeface="Arial"/>
                <a:cs typeface="Arial"/>
              </a:rPr>
              <a:t>g</a:t>
            </a:r>
            <a:r>
              <a:rPr sz="700" b="1" spc="-10" dirty="0">
                <a:latin typeface="Arial"/>
                <a:cs typeface="Arial"/>
              </a:rPr>
              <a:t>aç</a:t>
            </a:r>
            <a:r>
              <a:rPr sz="700" b="1" spc="-15" dirty="0">
                <a:latin typeface="Arial"/>
                <a:cs typeface="Arial"/>
              </a:rPr>
              <a:t>õ</a:t>
            </a:r>
            <a:r>
              <a:rPr sz="700" b="1" spc="-10" dirty="0">
                <a:latin typeface="Arial"/>
                <a:cs typeface="Arial"/>
              </a:rPr>
              <a:t>e</a:t>
            </a:r>
            <a:r>
              <a:rPr sz="700" b="1" spc="-5" dirty="0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2968" y="3732785"/>
            <a:ext cx="647700" cy="307975"/>
          </a:xfrm>
          <a:custGeom>
            <a:avLst/>
            <a:gdLst/>
            <a:ahLst/>
            <a:cxnLst/>
            <a:rect l="l" t="t" r="r" b="b"/>
            <a:pathLst>
              <a:path w="647700" h="307975">
                <a:moveTo>
                  <a:pt x="0" y="307848"/>
                </a:moveTo>
                <a:lnTo>
                  <a:pt x="647700" y="307848"/>
                </a:lnTo>
                <a:lnTo>
                  <a:pt x="64770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2968" y="3732785"/>
            <a:ext cx="647700" cy="307975"/>
          </a:xfrm>
          <a:custGeom>
            <a:avLst/>
            <a:gdLst/>
            <a:ahLst/>
            <a:cxnLst/>
            <a:rect l="l" t="t" r="r" b="b"/>
            <a:pathLst>
              <a:path w="647700" h="307975">
                <a:moveTo>
                  <a:pt x="0" y="307848"/>
                </a:moveTo>
                <a:lnTo>
                  <a:pt x="647700" y="307848"/>
                </a:lnTo>
                <a:lnTo>
                  <a:pt x="64770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6496" y="3746500"/>
            <a:ext cx="524256" cy="207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6496" y="3853180"/>
            <a:ext cx="435863" cy="20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52977" y="3781301"/>
            <a:ext cx="39306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b="1" spc="-15" dirty="0">
                <a:latin typeface="Arial"/>
                <a:cs typeface="Arial"/>
              </a:rPr>
              <a:t>T</a:t>
            </a:r>
            <a:r>
              <a:rPr sz="700" b="1" spc="-10" dirty="0">
                <a:latin typeface="Arial"/>
                <a:cs typeface="Arial"/>
              </a:rPr>
              <a:t>e</a:t>
            </a:r>
            <a:r>
              <a:rPr sz="700" b="1" spc="-5" dirty="0">
                <a:latin typeface="Arial"/>
                <a:cs typeface="Arial"/>
              </a:rPr>
              <a:t>rmi</a:t>
            </a:r>
            <a:r>
              <a:rPr sz="700" b="1" spc="-15" dirty="0">
                <a:latin typeface="Arial"/>
                <a:cs typeface="Arial"/>
              </a:rPr>
              <a:t>n</a:t>
            </a:r>
            <a:r>
              <a:rPr sz="700" b="1" spc="-1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l r</a:t>
            </a:r>
            <a:r>
              <a:rPr sz="700" b="1" spc="-10" dirty="0">
                <a:latin typeface="Arial"/>
                <a:cs typeface="Arial"/>
              </a:rPr>
              <a:t>e</a:t>
            </a:r>
            <a:r>
              <a:rPr sz="700" b="1" spc="-15" dirty="0">
                <a:latin typeface="Arial"/>
                <a:cs typeface="Arial"/>
              </a:rPr>
              <a:t>du</a:t>
            </a:r>
            <a:r>
              <a:rPr sz="700" b="1" spc="-10" dirty="0">
                <a:latin typeface="Arial"/>
                <a:cs typeface="Arial"/>
              </a:rPr>
              <a:t>t</a:t>
            </a:r>
            <a:r>
              <a:rPr sz="700" b="1" spc="-15" dirty="0">
                <a:latin typeface="Arial"/>
                <a:cs typeface="Arial"/>
              </a:rPr>
              <a:t>o</a:t>
            </a:r>
            <a:r>
              <a:rPr sz="700" b="1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6800" y="487494"/>
            <a:ext cx="543052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COM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25" dirty="0">
                <a:latin typeface="Arial"/>
                <a:cs typeface="Arial"/>
              </a:rPr>
              <a:t>ON</a:t>
            </a:r>
            <a:r>
              <a:rPr sz="2800" b="1" spc="-3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NT</a:t>
            </a:r>
            <a:r>
              <a:rPr sz="2800" b="1" spc="-3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3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TR</a:t>
            </a:r>
            <a:r>
              <a:rPr sz="2800" b="1" spc="-35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TU</a:t>
            </a:r>
            <a:r>
              <a:rPr sz="2800" b="1" spc="-35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AIS</a:t>
            </a:r>
            <a:endParaRPr sz="2800" dirty="0">
              <a:latin typeface="Arial"/>
              <a:cs typeface="Arial"/>
            </a:endParaRPr>
          </a:p>
          <a:p>
            <a:pPr marL="2969895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Amilopect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na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572" y="1760220"/>
            <a:ext cx="2542031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3486" y="2335038"/>
            <a:ext cx="3930650" cy="271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279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â</a:t>
            </a:r>
            <a:r>
              <a:rPr sz="2000" dirty="0">
                <a:latin typeface="Arial"/>
                <a:cs typeface="Arial"/>
              </a:rPr>
              <a:t>nulos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formatos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tamanho variáveis</a:t>
            </a:r>
            <a:endParaRPr sz="2000">
              <a:latin typeface="Arial"/>
              <a:cs typeface="Arial"/>
            </a:endParaRPr>
          </a:p>
          <a:p>
            <a:pPr marL="208279" marR="16516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istalino Insolúvel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água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Isolamento:</a:t>
            </a:r>
            <a:endParaRPr sz="2000">
              <a:latin typeface="Arial"/>
              <a:cs typeface="Arial"/>
            </a:endParaRPr>
          </a:p>
          <a:p>
            <a:pPr marL="12700" marR="998219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gravidad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dimentaç</a:t>
            </a:r>
            <a:r>
              <a:rPr sz="2000" spc="5" dirty="0">
                <a:latin typeface="Arial"/>
                <a:cs typeface="Arial"/>
              </a:rPr>
              <a:t>ã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, 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ntrifugaç</a:t>
            </a:r>
            <a:r>
              <a:rPr sz="2000" spc="-10" dirty="0">
                <a:latin typeface="Arial"/>
                <a:cs typeface="Arial"/>
              </a:rPr>
              <a:t>ã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tra</a:t>
            </a:r>
            <a:r>
              <a:rPr sz="2000" spc="5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753" y="5495763"/>
            <a:ext cx="35394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Modifica</a:t>
            </a:r>
            <a:r>
              <a:rPr sz="2000" spc="5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ão: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sos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 químicos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 enzimát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0096" y="3727703"/>
            <a:ext cx="1610867" cy="1286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59" y="5300471"/>
            <a:ext cx="3383279" cy="1210310"/>
          </a:xfrm>
          <a:custGeom>
            <a:avLst/>
            <a:gdLst/>
            <a:ahLst/>
            <a:cxnLst/>
            <a:rect l="l" t="t" r="r" b="b"/>
            <a:pathLst>
              <a:path w="3383279" h="1210309">
                <a:moveTo>
                  <a:pt x="3181604" y="0"/>
                </a:moveTo>
                <a:lnTo>
                  <a:pt x="201676" y="0"/>
                </a:lnTo>
                <a:lnTo>
                  <a:pt x="185135" y="668"/>
                </a:lnTo>
                <a:lnTo>
                  <a:pt x="137932" y="10281"/>
                </a:lnTo>
                <a:lnTo>
                  <a:pt x="95443" y="30216"/>
                </a:lnTo>
                <a:lnTo>
                  <a:pt x="59070" y="59070"/>
                </a:lnTo>
                <a:lnTo>
                  <a:pt x="30216" y="95443"/>
                </a:lnTo>
                <a:lnTo>
                  <a:pt x="10281" y="137932"/>
                </a:lnTo>
                <a:lnTo>
                  <a:pt x="668" y="185135"/>
                </a:lnTo>
                <a:lnTo>
                  <a:pt x="0" y="201675"/>
                </a:lnTo>
                <a:lnTo>
                  <a:pt x="0" y="1008379"/>
                </a:lnTo>
                <a:lnTo>
                  <a:pt x="5861" y="1056843"/>
                </a:lnTo>
                <a:lnTo>
                  <a:pt x="22511" y="1101060"/>
                </a:lnTo>
                <a:lnTo>
                  <a:pt x="48548" y="1139627"/>
                </a:lnTo>
                <a:lnTo>
                  <a:pt x="82570" y="1171143"/>
                </a:lnTo>
                <a:lnTo>
                  <a:pt x="123176" y="1194206"/>
                </a:lnTo>
                <a:lnTo>
                  <a:pt x="168963" y="1207416"/>
                </a:lnTo>
                <a:lnTo>
                  <a:pt x="201676" y="1210055"/>
                </a:lnTo>
                <a:lnTo>
                  <a:pt x="3181604" y="1210055"/>
                </a:lnTo>
                <a:lnTo>
                  <a:pt x="3230067" y="1204194"/>
                </a:lnTo>
                <a:lnTo>
                  <a:pt x="3274284" y="1187544"/>
                </a:lnTo>
                <a:lnTo>
                  <a:pt x="3312851" y="1161507"/>
                </a:lnTo>
                <a:lnTo>
                  <a:pt x="3344367" y="1127485"/>
                </a:lnTo>
                <a:lnTo>
                  <a:pt x="3367430" y="1086879"/>
                </a:lnTo>
                <a:lnTo>
                  <a:pt x="3380640" y="1041092"/>
                </a:lnTo>
                <a:lnTo>
                  <a:pt x="3383279" y="1008379"/>
                </a:lnTo>
                <a:lnTo>
                  <a:pt x="3383279" y="201675"/>
                </a:lnTo>
                <a:lnTo>
                  <a:pt x="3377418" y="153212"/>
                </a:lnTo>
                <a:lnTo>
                  <a:pt x="3360768" y="108995"/>
                </a:lnTo>
                <a:lnTo>
                  <a:pt x="3334731" y="70428"/>
                </a:lnTo>
                <a:lnTo>
                  <a:pt x="3300709" y="38912"/>
                </a:lnTo>
                <a:lnTo>
                  <a:pt x="3260103" y="15849"/>
                </a:lnTo>
                <a:lnTo>
                  <a:pt x="3214316" y="2639"/>
                </a:lnTo>
                <a:lnTo>
                  <a:pt x="3181604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59" y="5300471"/>
            <a:ext cx="3383279" cy="1210310"/>
          </a:xfrm>
          <a:custGeom>
            <a:avLst/>
            <a:gdLst/>
            <a:ahLst/>
            <a:cxnLst/>
            <a:rect l="l" t="t" r="r" b="b"/>
            <a:pathLst>
              <a:path w="3383279" h="1210309">
                <a:moveTo>
                  <a:pt x="0" y="201675"/>
                </a:moveTo>
                <a:lnTo>
                  <a:pt x="5861" y="153212"/>
                </a:lnTo>
                <a:lnTo>
                  <a:pt x="22511" y="108995"/>
                </a:lnTo>
                <a:lnTo>
                  <a:pt x="48548" y="70428"/>
                </a:lnTo>
                <a:lnTo>
                  <a:pt x="82570" y="38912"/>
                </a:lnTo>
                <a:lnTo>
                  <a:pt x="123176" y="15849"/>
                </a:lnTo>
                <a:lnTo>
                  <a:pt x="168963" y="2639"/>
                </a:lnTo>
                <a:lnTo>
                  <a:pt x="201676" y="0"/>
                </a:lnTo>
                <a:lnTo>
                  <a:pt x="3181604" y="0"/>
                </a:lnTo>
                <a:lnTo>
                  <a:pt x="3230067" y="5861"/>
                </a:lnTo>
                <a:lnTo>
                  <a:pt x="3274284" y="22511"/>
                </a:lnTo>
                <a:lnTo>
                  <a:pt x="3312851" y="48548"/>
                </a:lnTo>
                <a:lnTo>
                  <a:pt x="3344367" y="82570"/>
                </a:lnTo>
                <a:lnTo>
                  <a:pt x="3367430" y="123176"/>
                </a:lnTo>
                <a:lnTo>
                  <a:pt x="3380640" y="168963"/>
                </a:lnTo>
                <a:lnTo>
                  <a:pt x="3383279" y="201675"/>
                </a:lnTo>
                <a:lnTo>
                  <a:pt x="3383279" y="1008379"/>
                </a:lnTo>
                <a:lnTo>
                  <a:pt x="3377418" y="1056843"/>
                </a:lnTo>
                <a:lnTo>
                  <a:pt x="3360768" y="1101060"/>
                </a:lnTo>
                <a:lnTo>
                  <a:pt x="3334731" y="1139627"/>
                </a:lnTo>
                <a:lnTo>
                  <a:pt x="3300709" y="1171143"/>
                </a:lnTo>
                <a:lnTo>
                  <a:pt x="3260103" y="1194206"/>
                </a:lnTo>
                <a:lnTo>
                  <a:pt x="3214316" y="1207416"/>
                </a:lnTo>
                <a:lnTo>
                  <a:pt x="3181604" y="1210055"/>
                </a:lnTo>
                <a:lnTo>
                  <a:pt x="201676" y="1210055"/>
                </a:lnTo>
                <a:lnTo>
                  <a:pt x="153212" y="1204194"/>
                </a:lnTo>
                <a:lnTo>
                  <a:pt x="108995" y="1187544"/>
                </a:lnTo>
                <a:lnTo>
                  <a:pt x="70428" y="1161507"/>
                </a:lnTo>
                <a:lnTo>
                  <a:pt x="38912" y="1127485"/>
                </a:lnTo>
                <a:lnTo>
                  <a:pt x="15849" y="1086879"/>
                </a:lnTo>
                <a:lnTo>
                  <a:pt x="2639" y="1041092"/>
                </a:lnTo>
                <a:lnTo>
                  <a:pt x="0" y="1008379"/>
                </a:lnTo>
                <a:lnTo>
                  <a:pt x="0" y="201675"/>
                </a:lnTo>
                <a:close/>
              </a:path>
            </a:pathLst>
          </a:custGeom>
          <a:ln w="12192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3450" y="5325126"/>
            <a:ext cx="310261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655" marR="530860" indent="-127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do nati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 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do modif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aropes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glico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ose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dex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z="2800" spc="-25" dirty="0"/>
              <a:t>OB</a:t>
            </a:r>
            <a:r>
              <a:rPr sz="2800" spc="-35" dirty="0"/>
              <a:t>T</a:t>
            </a:r>
            <a:r>
              <a:rPr sz="2800" spc="-20" dirty="0"/>
              <a:t>EN</a:t>
            </a:r>
            <a:r>
              <a:rPr sz="2800" spc="-40" dirty="0"/>
              <a:t>Ç</a:t>
            </a:r>
            <a:r>
              <a:rPr sz="2800" spc="-25" dirty="0"/>
              <a:t>ÃO</a:t>
            </a:r>
            <a:r>
              <a:rPr sz="2800" spc="40" dirty="0"/>
              <a:t> </a:t>
            </a:r>
            <a:r>
              <a:rPr sz="2800" spc="-20" dirty="0"/>
              <a:t>DE</a:t>
            </a:r>
            <a:r>
              <a:rPr sz="2800" spc="-105" dirty="0"/>
              <a:t> </a:t>
            </a:r>
            <a:r>
              <a:rPr sz="2800" spc="-20" dirty="0"/>
              <a:t>AMIDO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132076"/>
            <a:ext cx="7239000" cy="442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3855720"/>
            <a:ext cx="2110740" cy="457200"/>
          </a:xfrm>
          <a:custGeom>
            <a:avLst/>
            <a:gdLst/>
            <a:ahLst/>
            <a:cxnLst/>
            <a:rect l="l" t="t" r="r" b="b"/>
            <a:pathLst>
              <a:path w="2110740" h="457200">
                <a:moveTo>
                  <a:pt x="0" y="457199"/>
                </a:moveTo>
                <a:lnTo>
                  <a:pt x="2110740" y="457199"/>
                </a:lnTo>
                <a:lnTo>
                  <a:pt x="211074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8915" y="3843528"/>
            <a:ext cx="2136648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5971" y="4056888"/>
            <a:ext cx="1967483" cy="400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18357" y="3922648"/>
            <a:ext cx="188404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Incha</a:t>
            </a:r>
            <a:r>
              <a:rPr sz="1400" b="1" spc="-5" dirty="0">
                <a:latin typeface="Calibri"/>
                <a:cs typeface="Calibri"/>
              </a:rPr>
              <a:t>me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ânulos 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au</a:t>
            </a:r>
            <a:r>
              <a:rPr sz="1400" b="1" spc="-5" dirty="0">
                <a:latin typeface="Calibri"/>
                <a:cs typeface="Calibri"/>
              </a:rPr>
              <a:t>me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amanho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3311" y="3840479"/>
            <a:ext cx="2013585" cy="455930"/>
          </a:xfrm>
          <a:custGeom>
            <a:avLst/>
            <a:gdLst/>
            <a:ahLst/>
            <a:cxnLst/>
            <a:rect l="l" t="t" r="r" b="b"/>
            <a:pathLst>
              <a:path w="2013585" h="455929">
                <a:moveTo>
                  <a:pt x="0" y="455676"/>
                </a:moveTo>
                <a:lnTo>
                  <a:pt x="2013204" y="455676"/>
                </a:lnTo>
                <a:lnTo>
                  <a:pt x="2013204" y="0"/>
                </a:lnTo>
                <a:lnTo>
                  <a:pt x="0" y="0"/>
                </a:lnTo>
                <a:lnTo>
                  <a:pt x="0" y="455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6483" y="3826764"/>
            <a:ext cx="1600200" cy="400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4291" y="4040123"/>
            <a:ext cx="1586484" cy="400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3732" y="3906139"/>
            <a:ext cx="13709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ânulo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amido aquecido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água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63767" y="3846576"/>
            <a:ext cx="2110740" cy="455930"/>
          </a:xfrm>
          <a:custGeom>
            <a:avLst/>
            <a:gdLst/>
            <a:ahLst/>
            <a:cxnLst/>
            <a:rect l="l" t="t" r="r" b="b"/>
            <a:pathLst>
              <a:path w="2110740" h="455929">
                <a:moveTo>
                  <a:pt x="0" y="455675"/>
                </a:moveTo>
                <a:lnTo>
                  <a:pt x="2110740" y="455675"/>
                </a:lnTo>
                <a:lnTo>
                  <a:pt x="2110740" y="0"/>
                </a:lnTo>
                <a:lnTo>
                  <a:pt x="0" y="0"/>
                </a:lnTo>
                <a:lnTo>
                  <a:pt x="0" y="455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74079" y="3834384"/>
            <a:ext cx="900683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3971" y="3834384"/>
            <a:ext cx="819912" cy="400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9668" y="3834384"/>
            <a:ext cx="472440" cy="400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5184" y="4047744"/>
            <a:ext cx="804671" cy="400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74409" y="3912870"/>
            <a:ext cx="149352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Saída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amilose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ânulo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6152" y="6063996"/>
            <a:ext cx="2139950" cy="268605"/>
          </a:xfrm>
          <a:custGeom>
            <a:avLst/>
            <a:gdLst/>
            <a:ahLst/>
            <a:cxnLst/>
            <a:rect l="l" t="t" r="r" b="b"/>
            <a:pathLst>
              <a:path w="2139950" h="268604">
                <a:moveTo>
                  <a:pt x="0" y="268223"/>
                </a:moveTo>
                <a:lnTo>
                  <a:pt x="2139696" y="268223"/>
                </a:lnTo>
                <a:lnTo>
                  <a:pt x="2139696" y="0"/>
                </a:lnTo>
                <a:lnTo>
                  <a:pt x="0" y="0"/>
                </a:lnTo>
                <a:lnTo>
                  <a:pt x="0" y="268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6736" y="6050279"/>
            <a:ext cx="1953767" cy="400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5541" y="6130620"/>
            <a:ext cx="17379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Comp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tiniza</a:t>
            </a:r>
            <a:r>
              <a:rPr sz="1400" b="1" spc="-15" dirty="0">
                <a:latin typeface="Calibri"/>
                <a:cs typeface="Calibri"/>
              </a:rPr>
              <a:t>ç</a:t>
            </a:r>
            <a:r>
              <a:rPr sz="1400" b="1" spc="-10" dirty="0">
                <a:latin typeface="Calibri"/>
                <a:cs typeface="Calibri"/>
              </a:rPr>
              <a:t>ã</a:t>
            </a:r>
            <a:r>
              <a:rPr sz="1400" b="1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54707" y="5148071"/>
            <a:ext cx="1516380" cy="454659"/>
          </a:xfrm>
          <a:custGeom>
            <a:avLst/>
            <a:gdLst/>
            <a:ahLst/>
            <a:cxnLst/>
            <a:rect l="l" t="t" r="r" b="b"/>
            <a:pathLst>
              <a:path w="1516379" h="454660">
                <a:moveTo>
                  <a:pt x="0" y="454151"/>
                </a:moveTo>
                <a:lnTo>
                  <a:pt x="1516380" y="454151"/>
                </a:lnTo>
                <a:lnTo>
                  <a:pt x="151638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0927" y="5134355"/>
            <a:ext cx="1098803" cy="400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3288" y="5347715"/>
            <a:ext cx="1394460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23110" y="5214111"/>
            <a:ext cx="117792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Ru</a:t>
            </a:r>
            <a:r>
              <a:rPr sz="1400" b="1" spc="5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tu</a:t>
            </a:r>
            <a:r>
              <a:rPr sz="1400" b="1" spc="-3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al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uns</a:t>
            </a:r>
            <a:r>
              <a:rPr sz="1400" b="1" spc="-10" dirty="0">
                <a:latin typeface="Calibri"/>
                <a:cs typeface="Calibri"/>
              </a:rPr>
              <a:t> 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ânulos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5200" y="5903976"/>
            <a:ext cx="2110740" cy="454659"/>
          </a:xfrm>
          <a:custGeom>
            <a:avLst/>
            <a:gdLst/>
            <a:ahLst/>
            <a:cxnLst/>
            <a:rect l="l" t="t" r="r" b="b"/>
            <a:pathLst>
              <a:path w="2110740" h="454660">
                <a:moveTo>
                  <a:pt x="0" y="454152"/>
                </a:moveTo>
                <a:lnTo>
                  <a:pt x="2110740" y="454152"/>
                </a:lnTo>
                <a:lnTo>
                  <a:pt x="2110740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3300" y="5890259"/>
            <a:ext cx="2087879" cy="4008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1900" y="6103620"/>
            <a:ext cx="1594103" cy="4008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42740" y="5970295"/>
            <a:ext cx="183705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5" dirty="0">
                <a:latin typeface="Calibri"/>
                <a:cs typeface="Calibri"/>
              </a:rPr>
              <a:t>ma</a:t>
            </a:r>
            <a:r>
              <a:rPr sz="1400" b="1" spc="-10" dirty="0">
                <a:latin typeface="Calibri"/>
                <a:cs typeface="Calibri"/>
              </a:rPr>
              <a:t>ç</a:t>
            </a:r>
            <a:r>
              <a:rPr sz="1400" b="1" dirty="0">
                <a:latin typeface="Calibri"/>
                <a:cs typeface="Calibri"/>
              </a:rPr>
              <a:t>ão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ndo 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</a:t>
            </a:r>
            <a:r>
              <a:rPr sz="1400" b="1" spc="-10" dirty="0">
                <a:latin typeface="Calibri"/>
                <a:cs typeface="Calibri"/>
              </a:rPr>
              <a:t>st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é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riada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24144" y="4860035"/>
            <a:ext cx="2162810" cy="883919"/>
          </a:xfrm>
          <a:custGeom>
            <a:avLst/>
            <a:gdLst/>
            <a:ahLst/>
            <a:cxnLst/>
            <a:rect l="l" t="t" r="r" b="b"/>
            <a:pathLst>
              <a:path w="2162809" h="883920">
                <a:moveTo>
                  <a:pt x="0" y="883919"/>
                </a:moveTo>
                <a:lnTo>
                  <a:pt x="2162555" y="883919"/>
                </a:lnTo>
                <a:lnTo>
                  <a:pt x="2162555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8276" y="4823459"/>
            <a:ext cx="1650492" cy="56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95771" y="5128259"/>
            <a:ext cx="1708403" cy="566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2235" y="5128259"/>
            <a:ext cx="669035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2408" y="5433059"/>
            <a:ext cx="1007363" cy="5669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43091" y="4940808"/>
            <a:ext cx="1726564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ocesso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tini</a:t>
            </a:r>
            <a:r>
              <a:rPr sz="2000" b="1" spc="-35" dirty="0">
                <a:latin typeface="Calibri"/>
                <a:cs typeface="Calibri"/>
              </a:rPr>
              <a:t>z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ç</a:t>
            </a:r>
            <a:r>
              <a:rPr sz="2000" b="1" spc="-10" dirty="0">
                <a:latin typeface="Calibri"/>
                <a:cs typeface="Calibri"/>
              </a:rPr>
              <a:t>ã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 amido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83" rIns="0" bIns="0" rtlCol="0">
            <a:spAutoFit/>
          </a:bodyPr>
          <a:lstStyle/>
          <a:p>
            <a:pPr marL="1360170">
              <a:lnSpc>
                <a:spcPts val="3329"/>
              </a:lnSpc>
            </a:pPr>
            <a:r>
              <a:rPr sz="2800" spc="-20" dirty="0"/>
              <a:t>GEL</a:t>
            </a:r>
            <a:r>
              <a:rPr sz="2800" spc="-235" dirty="0"/>
              <a:t>A</a:t>
            </a:r>
            <a:r>
              <a:rPr sz="2800" spc="-20" dirty="0"/>
              <a:t>TINIZAÇÃO</a:t>
            </a:r>
            <a:r>
              <a:rPr sz="2800" spc="55" dirty="0"/>
              <a:t> </a:t>
            </a:r>
            <a:r>
              <a:rPr sz="2800" spc="-25" dirty="0"/>
              <a:t>DO</a:t>
            </a:r>
            <a:r>
              <a:rPr sz="2800" spc="-100" dirty="0"/>
              <a:t> </a:t>
            </a:r>
            <a:r>
              <a:rPr sz="2800" spc="-20" dirty="0"/>
              <a:t>AMIDO</a:t>
            </a:r>
            <a:endParaRPr sz="2800"/>
          </a:p>
        </p:txBody>
      </p:sp>
      <p:sp>
        <p:nvSpPr>
          <p:cNvPr id="35" name="object 35"/>
          <p:cNvSpPr txBox="1"/>
          <p:nvPr/>
        </p:nvSpPr>
        <p:spPr>
          <a:xfrm>
            <a:off x="1145844" y="1070449"/>
            <a:ext cx="615823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grânulos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vos são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nsolúveis quando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suspen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os </a:t>
            </a:r>
            <a:r>
              <a:rPr sz="1600" spc="-15" dirty="0">
                <a:latin typeface="Arial"/>
                <a:cs typeface="Arial"/>
              </a:rPr>
              <a:t>em</a:t>
            </a:r>
            <a:r>
              <a:rPr sz="1600" spc="-10" dirty="0">
                <a:latin typeface="Arial"/>
                <a:cs typeface="Arial"/>
              </a:rPr>
              <a:t> água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fria,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quando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aque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idos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ocor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inchamento</a:t>
            </a:r>
            <a:r>
              <a:rPr sz="1600" spc="-5" dirty="0">
                <a:latin typeface="Arial"/>
                <a:cs typeface="Arial"/>
              </a:rPr>
              <a:t> ir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eversí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el dos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grânulos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até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40%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eu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tamanho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orig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nal,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produzindo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uma</a:t>
            </a:r>
            <a:r>
              <a:rPr sz="1600" spc="-10" dirty="0">
                <a:latin typeface="Arial"/>
                <a:cs typeface="Arial"/>
              </a:rPr>
              <a:t> pasta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viscosa.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182879"/>
            <a:ext cx="515569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613" rIns="0" bIns="0" rtlCol="0">
            <a:spAutoFit/>
          </a:bodyPr>
          <a:lstStyle/>
          <a:p>
            <a:pPr marL="539115">
              <a:lnSpc>
                <a:spcPct val="100000"/>
              </a:lnSpc>
            </a:pP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F</a:t>
            </a:r>
            <a:r>
              <a:rPr sz="2800" i="1" spc="-30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rm</a:t>
            </a:r>
            <a:r>
              <a:rPr sz="2800" i="1" spc="-15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ç</a:t>
            </a:r>
            <a:r>
              <a:rPr sz="2800" i="1" spc="-15" dirty="0">
                <a:solidFill>
                  <a:srgbClr val="C96E05"/>
                </a:solidFill>
                <a:latin typeface="Arial"/>
                <a:cs typeface="Arial"/>
              </a:rPr>
              <a:t>ã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2800" i="1" spc="15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de</a:t>
            </a:r>
            <a:r>
              <a:rPr sz="2800" i="1" spc="10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C96E05"/>
                </a:solidFill>
                <a:latin typeface="Arial"/>
                <a:cs typeface="Arial"/>
              </a:rPr>
              <a:t>géis</a:t>
            </a:r>
            <a:r>
              <a:rPr sz="2800" i="1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de</a:t>
            </a:r>
            <a:r>
              <a:rPr sz="2800" i="1" spc="15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C96E05"/>
                </a:solidFill>
                <a:latin typeface="Arial"/>
                <a:cs typeface="Arial"/>
              </a:rPr>
              <a:t>am</a:t>
            </a:r>
            <a:r>
              <a:rPr sz="2800" i="1" spc="-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sz="2800" i="1" spc="-20" dirty="0">
                <a:solidFill>
                  <a:srgbClr val="C96E05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2697479"/>
            <a:ext cx="13716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7916" y="4925567"/>
            <a:ext cx="13716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304" y="2697479"/>
            <a:ext cx="1371599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7891" y="2697479"/>
            <a:ext cx="13716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4479" y="2697479"/>
            <a:ext cx="137160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7916" y="2697479"/>
            <a:ext cx="1371600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611" y="4925567"/>
            <a:ext cx="1371600" cy="137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304" y="4925567"/>
            <a:ext cx="1371599" cy="137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7891" y="4925567"/>
            <a:ext cx="1403603" cy="1367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6108" y="4925567"/>
            <a:ext cx="1371599" cy="137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3917" y="2356921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4569" y="2356921"/>
            <a:ext cx="571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2519" y="2356921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5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6493" y="2356921"/>
            <a:ext cx="571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4052" y="2356921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4644" y="4497252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5296" y="4497252"/>
            <a:ext cx="571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3245" y="4497252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7219" y="4497252"/>
            <a:ext cx="571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94778" y="4497252"/>
            <a:ext cx="570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9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oC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4994" y="1644920"/>
            <a:ext cx="353885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aqu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cime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água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413004"/>
            <a:ext cx="3657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7241" y="727130"/>
            <a:ext cx="1440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Ami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 água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5957" y="1297599"/>
            <a:ext cx="10661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Aquecimento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1523" y="1826569"/>
            <a:ext cx="17392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Formaç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034" y="4183308"/>
            <a:ext cx="1533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tro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aç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7486" y="2991144"/>
            <a:ext cx="10845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esfria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7055" y="3223260"/>
            <a:ext cx="4648200" cy="2877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579" y="4792527"/>
            <a:ext cx="3377565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aç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 pr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r</a:t>
            </a:r>
            <a:r>
              <a:rPr sz="1800" spc="-10" dirty="0">
                <a:latin typeface="Arial"/>
                <a:cs typeface="Arial"/>
              </a:rPr>
              <a:t>eap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ma</a:t>
            </a:r>
            <a:r>
              <a:rPr sz="1800" dirty="0">
                <a:latin typeface="Arial"/>
                <a:cs typeface="Arial"/>
              </a:rPr>
              <a:t>ç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7651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ram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ficaç</a:t>
            </a:r>
            <a:r>
              <a:rPr sz="1800" spc="-10" dirty="0">
                <a:latin typeface="Arial"/>
                <a:cs typeface="Arial"/>
              </a:rPr>
              <a:t>õ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se 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7800" y="2816479"/>
            <a:ext cx="691515" cy="1298575"/>
          </a:xfrm>
          <a:custGeom>
            <a:avLst/>
            <a:gdLst/>
            <a:ahLst/>
            <a:cxnLst/>
            <a:rect l="l" t="t" r="r" b="b"/>
            <a:pathLst>
              <a:path w="691514" h="1298575">
                <a:moveTo>
                  <a:pt x="2032" y="1213104"/>
                </a:moveTo>
                <a:lnTo>
                  <a:pt x="0" y="1298321"/>
                </a:lnTo>
                <a:lnTo>
                  <a:pt x="69341" y="1248791"/>
                </a:lnTo>
                <a:lnTo>
                  <a:pt x="62634" y="1245235"/>
                </a:lnTo>
                <a:lnTo>
                  <a:pt x="35305" y="1245235"/>
                </a:lnTo>
                <a:lnTo>
                  <a:pt x="24129" y="1239266"/>
                </a:lnTo>
                <a:lnTo>
                  <a:pt x="30101" y="1227986"/>
                </a:lnTo>
                <a:lnTo>
                  <a:pt x="2032" y="1213104"/>
                </a:lnTo>
                <a:close/>
              </a:path>
              <a:path w="691514" h="1298575">
                <a:moveTo>
                  <a:pt x="30101" y="1227986"/>
                </a:moveTo>
                <a:lnTo>
                  <a:pt x="24129" y="1239266"/>
                </a:lnTo>
                <a:lnTo>
                  <a:pt x="35305" y="1245235"/>
                </a:lnTo>
                <a:lnTo>
                  <a:pt x="41295" y="1233920"/>
                </a:lnTo>
                <a:lnTo>
                  <a:pt x="30101" y="1227986"/>
                </a:lnTo>
                <a:close/>
              </a:path>
              <a:path w="691514" h="1298575">
                <a:moveTo>
                  <a:pt x="41295" y="1233920"/>
                </a:moveTo>
                <a:lnTo>
                  <a:pt x="35305" y="1245235"/>
                </a:lnTo>
                <a:lnTo>
                  <a:pt x="62634" y="1245235"/>
                </a:lnTo>
                <a:lnTo>
                  <a:pt x="41295" y="1233920"/>
                </a:lnTo>
                <a:close/>
              </a:path>
              <a:path w="691514" h="1298575">
                <a:moveTo>
                  <a:pt x="680212" y="0"/>
                </a:moveTo>
                <a:lnTo>
                  <a:pt x="30101" y="1227986"/>
                </a:lnTo>
                <a:lnTo>
                  <a:pt x="41295" y="1233920"/>
                </a:lnTo>
                <a:lnTo>
                  <a:pt x="691388" y="5842"/>
                </a:lnTo>
                <a:lnTo>
                  <a:pt x="680212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68136" y="2298232"/>
            <a:ext cx="192658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Partes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colapsa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as (contém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ilopectin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1230" y="2817367"/>
            <a:ext cx="323215" cy="916940"/>
          </a:xfrm>
          <a:custGeom>
            <a:avLst/>
            <a:gdLst/>
            <a:ahLst/>
            <a:cxnLst/>
            <a:rect l="l" t="t" r="r" b="b"/>
            <a:pathLst>
              <a:path w="323214" h="916939">
                <a:moveTo>
                  <a:pt x="280627" y="846197"/>
                </a:moveTo>
                <a:lnTo>
                  <a:pt x="250571" y="856234"/>
                </a:lnTo>
                <a:lnTo>
                  <a:pt x="310769" y="916432"/>
                </a:lnTo>
                <a:lnTo>
                  <a:pt x="319109" y="858139"/>
                </a:lnTo>
                <a:lnTo>
                  <a:pt x="284607" y="858139"/>
                </a:lnTo>
                <a:lnTo>
                  <a:pt x="280627" y="846197"/>
                </a:lnTo>
                <a:close/>
              </a:path>
              <a:path w="323214" h="916939">
                <a:moveTo>
                  <a:pt x="292664" y="842178"/>
                </a:moveTo>
                <a:lnTo>
                  <a:pt x="280627" y="846197"/>
                </a:lnTo>
                <a:lnTo>
                  <a:pt x="284607" y="858139"/>
                </a:lnTo>
                <a:lnTo>
                  <a:pt x="296672" y="854202"/>
                </a:lnTo>
                <a:lnTo>
                  <a:pt x="292664" y="842178"/>
                </a:lnTo>
                <a:close/>
              </a:path>
              <a:path w="323214" h="916939">
                <a:moveTo>
                  <a:pt x="322834" y="832104"/>
                </a:moveTo>
                <a:lnTo>
                  <a:pt x="292664" y="842178"/>
                </a:lnTo>
                <a:lnTo>
                  <a:pt x="296672" y="854202"/>
                </a:lnTo>
                <a:lnTo>
                  <a:pt x="284607" y="858139"/>
                </a:lnTo>
                <a:lnTo>
                  <a:pt x="319109" y="858139"/>
                </a:lnTo>
                <a:lnTo>
                  <a:pt x="322834" y="832104"/>
                </a:lnTo>
                <a:close/>
              </a:path>
              <a:path w="323214" h="916939">
                <a:moveTo>
                  <a:pt x="11938" y="0"/>
                </a:moveTo>
                <a:lnTo>
                  <a:pt x="0" y="4064"/>
                </a:lnTo>
                <a:lnTo>
                  <a:pt x="280627" y="846197"/>
                </a:lnTo>
                <a:lnTo>
                  <a:pt x="292664" y="842178"/>
                </a:lnTo>
                <a:lnTo>
                  <a:pt x="1193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83228" y="2528991"/>
            <a:ext cx="6597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ilose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973067" cy="620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4939" y="76485"/>
            <a:ext cx="361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C96E05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trogra</a:t>
            </a:r>
            <a:r>
              <a:rPr sz="2400" b="1" i="1" spc="-10" dirty="0">
                <a:solidFill>
                  <a:srgbClr val="C96E05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aç</a:t>
            </a:r>
            <a:r>
              <a:rPr sz="2400" b="1" i="1" spc="-10" dirty="0">
                <a:solidFill>
                  <a:srgbClr val="C96E05"/>
                </a:solidFill>
                <a:latin typeface="Arial"/>
                <a:cs typeface="Arial"/>
              </a:rPr>
              <a:t>ã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2400" b="1" i="1" spc="20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do</a:t>
            </a:r>
            <a:r>
              <a:rPr sz="2400" b="1" i="1" spc="-15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96E05"/>
                </a:solidFill>
                <a:latin typeface="Arial"/>
                <a:cs typeface="Arial"/>
              </a:rPr>
              <a:t>amido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77495">
              <a:lnSpc>
                <a:spcPct val="100000"/>
              </a:lnSpc>
            </a:pPr>
            <a:r>
              <a:rPr sz="2800" spc="-25" dirty="0"/>
              <a:t>GE</a:t>
            </a:r>
            <a:r>
              <a:rPr sz="2800" spc="-35" dirty="0"/>
              <a:t>L</a:t>
            </a:r>
            <a:r>
              <a:rPr sz="2800" spc="-235" dirty="0"/>
              <a:t>A</a:t>
            </a:r>
            <a:r>
              <a:rPr sz="2800" spc="-15" dirty="0"/>
              <a:t>TINIZ</a:t>
            </a:r>
            <a:r>
              <a:rPr sz="2800" spc="-35" dirty="0"/>
              <a:t>A</a:t>
            </a:r>
            <a:r>
              <a:rPr sz="2800" spc="-25" dirty="0"/>
              <a:t>ÇÃO</a:t>
            </a:r>
            <a:r>
              <a:rPr sz="2800" spc="45" dirty="0"/>
              <a:t> </a:t>
            </a:r>
            <a:r>
              <a:rPr sz="2800" spc="-20" dirty="0"/>
              <a:t>E</a:t>
            </a:r>
            <a:r>
              <a:rPr sz="2800" spc="-5" dirty="0"/>
              <a:t> </a:t>
            </a:r>
            <a:r>
              <a:rPr sz="2800" spc="-25" dirty="0"/>
              <a:t>R</a:t>
            </a:r>
            <a:r>
              <a:rPr sz="2800" spc="-35" dirty="0"/>
              <a:t>E</a:t>
            </a:r>
            <a:r>
              <a:rPr sz="2800" spc="-20" dirty="0"/>
              <a:t>TR</a:t>
            </a:r>
            <a:r>
              <a:rPr sz="2800" spc="-40" dirty="0"/>
              <a:t>O</a:t>
            </a:r>
            <a:r>
              <a:rPr sz="2800" spc="-25" dirty="0"/>
              <a:t>GR</a:t>
            </a:r>
            <a:r>
              <a:rPr sz="2800" spc="-35" dirty="0"/>
              <a:t>A</a:t>
            </a:r>
            <a:r>
              <a:rPr sz="2800" spc="-20" dirty="0"/>
              <a:t>D</a:t>
            </a:r>
            <a:r>
              <a:rPr sz="2800" spc="-25" dirty="0"/>
              <a:t>AÇÃO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06551" y="1589532"/>
            <a:ext cx="2626360" cy="344805"/>
          </a:xfrm>
          <a:custGeom>
            <a:avLst/>
            <a:gdLst/>
            <a:ahLst/>
            <a:cxnLst/>
            <a:rect l="l" t="t" r="r" b="b"/>
            <a:pathLst>
              <a:path w="2626360" h="344805">
                <a:moveTo>
                  <a:pt x="2568448" y="0"/>
                </a:moveTo>
                <a:lnTo>
                  <a:pt x="51640" y="285"/>
                </a:lnTo>
                <a:lnTo>
                  <a:pt x="14947" y="18751"/>
                </a:lnTo>
                <a:lnTo>
                  <a:pt x="0" y="57403"/>
                </a:lnTo>
                <a:lnTo>
                  <a:pt x="285" y="292791"/>
                </a:lnTo>
                <a:lnTo>
                  <a:pt x="18771" y="329494"/>
                </a:lnTo>
                <a:lnTo>
                  <a:pt x="57404" y="344423"/>
                </a:lnTo>
                <a:lnTo>
                  <a:pt x="2574219" y="344138"/>
                </a:lnTo>
                <a:lnTo>
                  <a:pt x="2610922" y="325672"/>
                </a:lnTo>
                <a:lnTo>
                  <a:pt x="2625852" y="287019"/>
                </a:lnTo>
                <a:lnTo>
                  <a:pt x="2625566" y="51632"/>
                </a:lnTo>
                <a:lnTo>
                  <a:pt x="2607100" y="14929"/>
                </a:lnTo>
                <a:lnTo>
                  <a:pt x="2568448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551" y="1589532"/>
            <a:ext cx="2626360" cy="344805"/>
          </a:xfrm>
          <a:custGeom>
            <a:avLst/>
            <a:gdLst/>
            <a:ahLst/>
            <a:cxnLst/>
            <a:rect l="l" t="t" r="r" b="b"/>
            <a:pathLst>
              <a:path w="2626360" h="344805">
                <a:moveTo>
                  <a:pt x="0" y="57403"/>
                </a:moveTo>
                <a:lnTo>
                  <a:pt x="14947" y="18751"/>
                </a:lnTo>
                <a:lnTo>
                  <a:pt x="51640" y="285"/>
                </a:lnTo>
                <a:lnTo>
                  <a:pt x="2568448" y="0"/>
                </a:lnTo>
                <a:lnTo>
                  <a:pt x="2582826" y="1808"/>
                </a:lnTo>
                <a:lnTo>
                  <a:pt x="2616098" y="25343"/>
                </a:lnTo>
                <a:lnTo>
                  <a:pt x="2625852" y="287019"/>
                </a:lnTo>
                <a:lnTo>
                  <a:pt x="2624043" y="301398"/>
                </a:lnTo>
                <a:lnTo>
                  <a:pt x="2600508" y="334670"/>
                </a:lnTo>
                <a:lnTo>
                  <a:pt x="57404" y="344423"/>
                </a:lnTo>
                <a:lnTo>
                  <a:pt x="43042" y="342615"/>
                </a:lnTo>
                <a:lnTo>
                  <a:pt x="9767" y="319080"/>
                </a:lnTo>
                <a:lnTo>
                  <a:pt x="0" y="57403"/>
                </a:lnTo>
                <a:close/>
              </a:path>
            </a:pathLst>
          </a:custGeom>
          <a:ln w="12192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551" y="2225039"/>
            <a:ext cx="2626360" cy="516890"/>
          </a:xfrm>
          <a:custGeom>
            <a:avLst/>
            <a:gdLst/>
            <a:ahLst/>
            <a:cxnLst/>
            <a:rect l="l" t="t" r="r" b="b"/>
            <a:pathLst>
              <a:path w="2626360" h="516889">
                <a:moveTo>
                  <a:pt x="2539746" y="0"/>
                </a:moveTo>
                <a:lnTo>
                  <a:pt x="77461" y="429"/>
                </a:lnTo>
                <a:lnTo>
                  <a:pt x="38049" y="14664"/>
                </a:lnTo>
                <a:lnTo>
                  <a:pt x="10417" y="45043"/>
                </a:lnTo>
                <a:lnTo>
                  <a:pt x="0" y="86106"/>
                </a:lnTo>
                <a:lnTo>
                  <a:pt x="428" y="439166"/>
                </a:lnTo>
                <a:lnTo>
                  <a:pt x="14650" y="478564"/>
                </a:lnTo>
                <a:lnTo>
                  <a:pt x="45021" y="506207"/>
                </a:lnTo>
                <a:lnTo>
                  <a:pt x="86106" y="516636"/>
                </a:lnTo>
                <a:lnTo>
                  <a:pt x="2548382" y="516206"/>
                </a:lnTo>
                <a:lnTo>
                  <a:pt x="2587780" y="501971"/>
                </a:lnTo>
                <a:lnTo>
                  <a:pt x="2615423" y="471592"/>
                </a:lnTo>
                <a:lnTo>
                  <a:pt x="2625852" y="430530"/>
                </a:lnTo>
                <a:lnTo>
                  <a:pt x="2625422" y="77469"/>
                </a:lnTo>
                <a:lnTo>
                  <a:pt x="2611187" y="38071"/>
                </a:lnTo>
                <a:lnTo>
                  <a:pt x="2580808" y="10428"/>
                </a:lnTo>
                <a:lnTo>
                  <a:pt x="2539746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551" y="2225039"/>
            <a:ext cx="2626360" cy="516890"/>
          </a:xfrm>
          <a:custGeom>
            <a:avLst/>
            <a:gdLst/>
            <a:ahLst/>
            <a:cxnLst/>
            <a:rect l="l" t="t" r="r" b="b"/>
            <a:pathLst>
              <a:path w="2626360" h="516889">
                <a:moveTo>
                  <a:pt x="0" y="86106"/>
                </a:moveTo>
                <a:lnTo>
                  <a:pt x="10417" y="45043"/>
                </a:lnTo>
                <a:lnTo>
                  <a:pt x="38049" y="14664"/>
                </a:lnTo>
                <a:lnTo>
                  <a:pt x="77461" y="429"/>
                </a:lnTo>
                <a:lnTo>
                  <a:pt x="2539746" y="0"/>
                </a:lnTo>
                <a:lnTo>
                  <a:pt x="2554283" y="1226"/>
                </a:lnTo>
                <a:lnTo>
                  <a:pt x="2592391" y="17999"/>
                </a:lnTo>
                <a:lnTo>
                  <a:pt x="2617996" y="50168"/>
                </a:lnTo>
                <a:lnTo>
                  <a:pt x="2625852" y="430530"/>
                </a:lnTo>
                <a:lnTo>
                  <a:pt x="2624625" y="445067"/>
                </a:lnTo>
                <a:lnTo>
                  <a:pt x="2607852" y="483175"/>
                </a:lnTo>
                <a:lnTo>
                  <a:pt x="2575683" y="508780"/>
                </a:lnTo>
                <a:lnTo>
                  <a:pt x="86106" y="516636"/>
                </a:lnTo>
                <a:lnTo>
                  <a:pt x="71555" y="515409"/>
                </a:lnTo>
                <a:lnTo>
                  <a:pt x="33438" y="498636"/>
                </a:lnTo>
                <a:lnTo>
                  <a:pt x="7847" y="466467"/>
                </a:lnTo>
                <a:lnTo>
                  <a:pt x="0" y="86106"/>
                </a:lnTo>
                <a:close/>
              </a:path>
            </a:pathLst>
          </a:custGeom>
          <a:ln w="12192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551" y="3998976"/>
            <a:ext cx="2626360" cy="497205"/>
          </a:xfrm>
          <a:custGeom>
            <a:avLst/>
            <a:gdLst/>
            <a:ahLst/>
            <a:cxnLst/>
            <a:rect l="l" t="t" r="r" b="b"/>
            <a:pathLst>
              <a:path w="2626360" h="497204">
                <a:moveTo>
                  <a:pt x="2543048" y="0"/>
                </a:moveTo>
                <a:lnTo>
                  <a:pt x="79535" y="63"/>
                </a:lnTo>
                <a:lnTo>
                  <a:pt x="39263" y="12360"/>
                </a:lnTo>
                <a:lnTo>
                  <a:pt x="10794" y="41900"/>
                </a:lnTo>
                <a:lnTo>
                  <a:pt x="0" y="82804"/>
                </a:lnTo>
                <a:lnTo>
                  <a:pt x="63" y="417287"/>
                </a:lnTo>
                <a:lnTo>
                  <a:pt x="12357" y="457555"/>
                </a:lnTo>
                <a:lnTo>
                  <a:pt x="41894" y="486027"/>
                </a:lnTo>
                <a:lnTo>
                  <a:pt x="82804" y="496824"/>
                </a:lnTo>
                <a:lnTo>
                  <a:pt x="2546315" y="496760"/>
                </a:lnTo>
                <a:lnTo>
                  <a:pt x="2586583" y="484463"/>
                </a:lnTo>
                <a:lnTo>
                  <a:pt x="2615055" y="454923"/>
                </a:lnTo>
                <a:lnTo>
                  <a:pt x="2625852" y="414019"/>
                </a:lnTo>
                <a:lnTo>
                  <a:pt x="2625788" y="79536"/>
                </a:lnTo>
                <a:lnTo>
                  <a:pt x="2613491" y="39268"/>
                </a:lnTo>
                <a:lnTo>
                  <a:pt x="2583951" y="10796"/>
                </a:lnTo>
                <a:lnTo>
                  <a:pt x="2543048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551" y="3998976"/>
            <a:ext cx="2626360" cy="497205"/>
          </a:xfrm>
          <a:custGeom>
            <a:avLst/>
            <a:gdLst/>
            <a:ahLst/>
            <a:cxnLst/>
            <a:rect l="l" t="t" r="r" b="b"/>
            <a:pathLst>
              <a:path w="2626360" h="497204">
                <a:moveTo>
                  <a:pt x="0" y="82804"/>
                </a:moveTo>
                <a:lnTo>
                  <a:pt x="10794" y="41900"/>
                </a:lnTo>
                <a:lnTo>
                  <a:pt x="39263" y="12360"/>
                </a:lnTo>
                <a:lnTo>
                  <a:pt x="79535" y="63"/>
                </a:lnTo>
                <a:lnTo>
                  <a:pt x="2543048" y="0"/>
                </a:lnTo>
                <a:lnTo>
                  <a:pt x="2557582" y="1272"/>
                </a:lnTo>
                <a:lnTo>
                  <a:pt x="2595351" y="18613"/>
                </a:lnTo>
                <a:lnTo>
                  <a:pt x="2619796" y="51671"/>
                </a:lnTo>
                <a:lnTo>
                  <a:pt x="2625852" y="414019"/>
                </a:lnTo>
                <a:lnTo>
                  <a:pt x="2624579" y="428554"/>
                </a:lnTo>
                <a:lnTo>
                  <a:pt x="2607238" y="466323"/>
                </a:lnTo>
                <a:lnTo>
                  <a:pt x="2574180" y="490768"/>
                </a:lnTo>
                <a:lnTo>
                  <a:pt x="82804" y="496824"/>
                </a:lnTo>
                <a:lnTo>
                  <a:pt x="68266" y="495551"/>
                </a:lnTo>
                <a:lnTo>
                  <a:pt x="30495" y="478210"/>
                </a:lnTo>
                <a:lnTo>
                  <a:pt x="6053" y="445152"/>
                </a:lnTo>
                <a:lnTo>
                  <a:pt x="0" y="82804"/>
                </a:lnTo>
                <a:close/>
              </a:path>
            </a:pathLst>
          </a:custGeom>
          <a:ln w="12192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551" y="3037332"/>
            <a:ext cx="2626360" cy="646430"/>
          </a:xfrm>
          <a:custGeom>
            <a:avLst/>
            <a:gdLst/>
            <a:ahLst/>
            <a:cxnLst/>
            <a:rect l="l" t="t" r="r" b="b"/>
            <a:pathLst>
              <a:path w="2626360" h="646429">
                <a:moveTo>
                  <a:pt x="2518156" y="0"/>
                </a:moveTo>
                <a:lnTo>
                  <a:pt x="93181" y="970"/>
                </a:lnTo>
                <a:lnTo>
                  <a:pt x="53323" y="14730"/>
                </a:lnTo>
                <a:lnTo>
                  <a:pt x="22412" y="41952"/>
                </a:lnTo>
                <a:lnTo>
                  <a:pt x="3852" y="79063"/>
                </a:lnTo>
                <a:lnTo>
                  <a:pt x="0" y="107695"/>
                </a:lnTo>
                <a:lnTo>
                  <a:pt x="938" y="538479"/>
                </a:lnTo>
                <a:lnTo>
                  <a:pt x="8433" y="580309"/>
                </a:lnTo>
                <a:lnTo>
                  <a:pt x="31508" y="614580"/>
                </a:lnTo>
                <a:lnTo>
                  <a:pt x="65753" y="637696"/>
                </a:lnTo>
                <a:lnTo>
                  <a:pt x="107696" y="646175"/>
                </a:lnTo>
                <a:lnTo>
                  <a:pt x="2532662" y="645205"/>
                </a:lnTo>
                <a:lnTo>
                  <a:pt x="2572511" y="631445"/>
                </a:lnTo>
                <a:lnTo>
                  <a:pt x="2603428" y="604223"/>
                </a:lnTo>
                <a:lnTo>
                  <a:pt x="2621997" y="567112"/>
                </a:lnTo>
                <a:lnTo>
                  <a:pt x="2625852" y="538479"/>
                </a:lnTo>
                <a:lnTo>
                  <a:pt x="2624912" y="107695"/>
                </a:lnTo>
                <a:lnTo>
                  <a:pt x="2617413" y="65866"/>
                </a:lnTo>
                <a:lnTo>
                  <a:pt x="2594328" y="31595"/>
                </a:lnTo>
                <a:lnTo>
                  <a:pt x="2560082" y="8479"/>
                </a:lnTo>
                <a:lnTo>
                  <a:pt x="2518156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551" y="3037332"/>
            <a:ext cx="2626360" cy="646430"/>
          </a:xfrm>
          <a:custGeom>
            <a:avLst/>
            <a:gdLst/>
            <a:ahLst/>
            <a:cxnLst/>
            <a:rect l="l" t="t" r="r" b="b"/>
            <a:pathLst>
              <a:path w="2626360" h="646429">
                <a:moveTo>
                  <a:pt x="0" y="107695"/>
                </a:moveTo>
                <a:lnTo>
                  <a:pt x="8474" y="65769"/>
                </a:lnTo>
                <a:lnTo>
                  <a:pt x="31581" y="31523"/>
                </a:lnTo>
                <a:lnTo>
                  <a:pt x="65850" y="8438"/>
                </a:lnTo>
                <a:lnTo>
                  <a:pt x="2518156" y="0"/>
                </a:lnTo>
                <a:lnTo>
                  <a:pt x="2532769" y="985"/>
                </a:lnTo>
                <a:lnTo>
                  <a:pt x="2572522" y="14730"/>
                </a:lnTo>
                <a:lnTo>
                  <a:pt x="2603435" y="41952"/>
                </a:lnTo>
                <a:lnTo>
                  <a:pt x="2622025" y="79166"/>
                </a:lnTo>
                <a:lnTo>
                  <a:pt x="2625852" y="538479"/>
                </a:lnTo>
                <a:lnTo>
                  <a:pt x="2624866" y="553093"/>
                </a:lnTo>
                <a:lnTo>
                  <a:pt x="2611121" y="592846"/>
                </a:lnTo>
                <a:lnTo>
                  <a:pt x="2583899" y="623759"/>
                </a:lnTo>
                <a:lnTo>
                  <a:pt x="2546685" y="642349"/>
                </a:lnTo>
                <a:lnTo>
                  <a:pt x="107696" y="646175"/>
                </a:lnTo>
                <a:lnTo>
                  <a:pt x="93074" y="645190"/>
                </a:lnTo>
                <a:lnTo>
                  <a:pt x="53312" y="631445"/>
                </a:lnTo>
                <a:lnTo>
                  <a:pt x="22404" y="604223"/>
                </a:lnTo>
                <a:lnTo>
                  <a:pt x="3823" y="567009"/>
                </a:lnTo>
                <a:lnTo>
                  <a:pt x="0" y="107695"/>
                </a:lnTo>
                <a:close/>
              </a:path>
            </a:pathLst>
          </a:custGeom>
          <a:ln w="12192">
            <a:solidFill>
              <a:srgbClr val="BB9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272" y="1944623"/>
            <a:ext cx="312420" cy="257810"/>
          </a:xfrm>
          <a:custGeom>
            <a:avLst/>
            <a:gdLst/>
            <a:ahLst/>
            <a:cxnLst/>
            <a:rect l="l" t="t" r="r" b="b"/>
            <a:pathLst>
              <a:path w="312419" h="257810">
                <a:moveTo>
                  <a:pt x="312419" y="128777"/>
                </a:moveTo>
                <a:lnTo>
                  <a:pt x="0" y="128777"/>
                </a:lnTo>
                <a:lnTo>
                  <a:pt x="156209" y="257555"/>
                </a:lnTo>
                <a:lnTo>
                  <a:pt x="312419" y="128777"/>
                </a:lnTo>
                <a:close/>
              </a:path>
              <a:path w="312419" h="257810">
                <a:moveTo>
                  <a:pt x="234314" y="0"/>
                </a:moveTo>
                <a:lnTo>
                  <a:pt x="78104" y="0"/>
                </a:lnTo>
                <a:lnTo>
                  <a:pt x="78104" y="128777"/>
                </a:lnTo>
                <a:lnTo>
                  <a:pt x="234314" y="128777"/>
                </a:lnTo>
                <a:lnTo>
                  <a:pt x="234314" y="0"/>
                </a:lnTo>
                <a:close/>
              </a:path>
            </a:pathLst>
          </a:custGeom>
          <a:solidFill>
            <a:srgbClr val="F5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5272" y="1944623"/>
            <a:ext cx="312420" cy="257810"/>
          </a:xfrm>
          <a:custGeom>
            <a:avLst/>
            <a:gdLst/>
            <a:ahLst/>
            <a:cxnLst/>
            <a:rect l="l" t="t" r="r" b="b"/>
            <a:pathLst>
              <a:path w="312419" h="257810">
                <a:moveTo>
                  <a:pt x="0" y="128777"/>
                </a:moveTo>
                <a:lnTo>
                  <a:pt x="78104" y="128777"/>
                </a:lnTo>
                <a:lnTo>
                  <a:pt x="78104" y="0"/>
                </a:lnTo>
                <a:lnTo>
                  <a:pt x="234314" y="0"/>
                </a:lnTo>
                <a:lnTo>
                  <a:pt x="234314" y="128777"/>
                </a:lnTo>
                <a:lnTo>
                  <a:pt x="312419" y="128777"/>
                </a:lnTo>
                <a:lnTo>
                  <a:pt x="156209" y="257555"/>
                </a:lnTo>
                <a:lnTo>
                  <a:pt x="0" y="12877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5272" y="3720084"/>
            <a:ext cx="312420" cy="259079"/>
          </a:xfrm>
          <a:custGeom>
            <a:avLst/>
            <a:gdLst/>
            <a:ahLst/>
            <a:cxnLst/>
            <a:rect l="l" t="t" r="r" b="b"/>
            <a:pathLst>
              <a:path w="312419" h="259079">
                <a:moveTo>
                  <a:pt x="312419" y="129540"/>
                </a:moveTo>
                <a:lnTo>
                  <a:pt x="0" y="129540"/>
                </a:lnTo>
                <a:lnTo>
                  <a:pt x="156209" y="259080"/>
                </a:lnTo>
                <a:lnTo>
                  <a:pt x="312419" y="129540"/>
                </a:lnTo>
                <a:close/>
              </a:path>
              <a:path w="312419" h="259079">
                <a:moveTo>
                  <a:pt x="234314" y="0"/>
                </a:moveTo>
                <a:lnTo>
                  <a:pt x="78104" y="0"/>
                </a:lnTo>
                <a:lnTo>
                  <a:pt x="78104" y="129540"/>
                </a:lnTo>
                <a:lnTo>
                  <a:pt x="234314" y="129540"/>
                </a:lnTo>
                <a:lnTo>
                  <a:pt x="234314" y="0"/>
                </a:lnTo>
                <a:close/>
              </a:path>
            </a:pathLst>
          </a:custGeom>
          <a:solidFill>
            <a:srgbClr val="F5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5272" y="3720084"/>
            <a:ext cx="312420" cy="259079"/>
          </a:xfrm>
          <a:custGeom>
            <a:avLst/>
            <a:gdLst/>
            <a:ahLst/>
            <a:cxnLst/>
            <a:rect l="l" t="t" r="r" b="b"/>
            <a:pathLst>
              <a:path w="312419" h="259079">
                <a:moveTo>
                  <a:pt x="0" y="129540"/>
                </a:moveTo>
                <a:lnTo>
                  <a:pt x="78104" y="129540"/>
                </a:lnTo>
                <a:lnTo>
                  <a:pt x="78104" y="0"/>
                </a:lnTo>
                <a:lnTo>
                  <a:pt x="234314" y="0"/>
                </a:lnTo>
                <a:lnTo>
                  <a:pt x="234314" y="129540"/>
                </a:lnTo>
                <a:lnTo>
                  <a:pt x="312419" y="129540"/>
                </a:lnTo>
                <a:lnTo>
                  <a:pt x="156209" y="259080"/>
                </a:lnTo>
                <a:lnTo>
                  <a:pt x="0" y="12954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6120" y="3918203"/>
            <a:ext cx="1717675" cy="376555"/>
          </a:xfrm>
          <a:custGeom>
            <a:avLst/>
            <a:gdLst/>
            <a:ahLst/>
            <a:cxnLst/>
            <a:rect l="l" t="t" r="r" b="b"/>
            <a:pathLst>
              <a:path w="1717675" h="376554">
                <a:moveTo>
                  <a:pt x="1670431" y="94107"/>
                </a:moveTo>
                <a:lnTo>
                  <a:pt x="1576324" y="94107"/>
                </a:lnTo>
                <a:lnTo>
                  <a:pt x="1576324" y="282321"/>
                </a:lnTo>
                <a:lnTo>
                  <a:pt x="0" y="282321"/>
                </a:lnTo>
                <a:lnTo>
                  <a:pt x="0" y="376428"/>
                </a:lnTo>
                <a:lnTo>
                  <a:pt x="1670431" y="376428"/>
                </a:lnTo>
                <a:lnTo>
                  <a:pt x="1670431" y="94107"/>
                </a:lnTo>
                <a:close/>
              </a:path>
              <a:path w="1717675" h="376554">
                <a:moveTo>
                  <a:pt x="1623441" y="0"/>
                </a:moveTo>
                <a:lnTo>
                  <a:pt x="1529333" y="94107"/>
                </a:lnTo>
                <a:lnTo>
                  <a:pt x="1717547" y="94107"/>
                </a:lnTo>
                <a:lnTo>
                  <a:pt x="1623441" y="0"/>
                </a:lnTo>
                <a:close/>
              </a:path>
            </a:pathLst>
          </a:custGeom>
          <a:solidFill>
            <a:srgbClr val="F5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6120" y="3918203"/>
            <a:ext cx="1717675" cy="376555"/>
          </a:xfrm>
          <a:custGeom>
            <a:avLst/>
            <a:gdLst/>
            <a:ahLst/>
            <a:cxnLst/>
            <a:rect l="l" t="t" r="r" b="b"/>
            <a:pathLst>
              <a:path w="1717675" h="376554">
                <a:moveTo>
                  <a:pt x="0" y="282321"/>
                </a:moveTo>
                <a:lnTo>
                  <a:pt x="1576324" y="282321"/>
                </a:lnTo>
                <a:lnTo>
                  <a:pt x="1576324" y="94107"/>
                </a:lnTo>
                <a:lnTo>
                  <a:pt x="1529333" y="94107"/>
                </a:lnTo>
                <a:lnTo>
                  <a:pt x="1623441" y="0"/>
                </a:lnTo>
                <a:lnTo>
                  <a:pt x="1717547" y="94107"/>
                </a:lnTo>
                <a:lnTo>
                  <a:pt x="1670431" y="94107"/>
                </a:lnTo>
                <a:lnTo>
                  <a:pt x="1670431" y="376428"/>
                </a:lnTo>
                <a:lnTo>
                  <a:pt x="0" y="376428"/>
                </a:lnTo>
                <a:lnTo>
                  <a:pt x="0" y="282321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20282" y="3952269"/>
            <a:ext cx="243840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erese</a:t>
            </a:r>
            <a:endParaRPr sz="1400" dirty="0">
              <a:latin typeface="Arial"/>
              <a:cs typeface="Arial"/>
            </a:endParaRPr>
          </a:p>
          <a:p>
            <a:pPr marL="600075" marR="5080" indent="-4318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latin typeface="Arial"/>
                <a:cs typeface="Arial"/>
              </a:rPr>
              <a:t>Perda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lang="pt-BR" sz="1400" spc="-20" dirty="0" smtClean="0">
                <a:latin typeface="Arial"/>
                <a:cs typeface="Arial"/>
              </a:rPr>
              <a:t>á</a:t>
            </a:r>
            <a:r>
              <a:rPr sz="1400" dirty="0" err="1" smtClean="0">
                <a:latin typeface="Arial"/>
                <a:cs typeface="Arial"/>
              </a:rPr>
              <a:t>gua</a:t>
            </a:r>
            <a:r>
              <a:rPr lang="pt-BR" sz="1400" dirty="0" smtClean="0">
                <a:latin typeface="Arial"/>
                <a:cs typeface="Arial"/>
              </a:rPr>
              <a:t> </a:t>
            </a:r>
            <a:r>
              <a:rPr lang="pt-BR" sz="1400" spc="-20" dirty="0" smtClean="0">
                <a:latin typeface="Arial"/>
                <a:cs typeface="Arial"/>
              </a:rPr>
              <a:t>i</a:t>
            </a:r>
            <a:r>
              <a:rPr sz="1400" dirty="0" err="1" smtClean="0">
                <a:latin typeface="Arial"/>
                <a:cs typeface="Arial"/>
              </a:rPr>
              <a:t>ncorpor</a:t>
            </a:r>
            <a:r>
              <a:rPr sz="1400" spc="-15" dirty="0" err="1" smtClean="0">
                <a:latin typeface="Arial"/>
                <a:cs typeface="Arial"/>
              </a:rPr>
              <a:t>a</a:t>
            </a:r>
            <a:r>
              <a:rPr sz="1400" dirty="0" err="1" smtClean="0">
                <a:latin typeface="Arial"/>
                <a:cs typeface="Arial"/>
              </a:rPr>
              <a:t>da</a:t>
            </a:r>
            <a:r>
              <a:rPr lang="pt-BR" sz="1400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n</a:t>
            </a:r>
            <a:r>
              <a:rPr sz="1400" dirty="0" err="1" smtClean="0">
                <a:latin typeface="Arial"/>
                <a:cs typeface="Arial"/>
              </a:rPr>
              <a:t>a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gelatiniza</a:t>
            </a:r>
            <a:r>
              <a:rPr sz="1400" spc="-10" dirty="0">
                <a:latin typeface="Arial"/>
                <a:cs typeface="Arial"/>
              </a:rPr>
              <a:t>ç</a:t>
            </a:r>
            <a:r>
              <a:rPr sz="1400" dirty="0">
                <a:latin typeface="Arial"/>
                <a:cs typeface="Arial"/>
              </a:rPr>
              <a:t>ão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6694" y="1592980"/>
            <a:ext cx="258826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Gel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2976" y="1995630"/>
            <a:ext cx="999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friam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1667" y="2285786"/>
            <a:ext cx="2255520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oléculas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ilose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ilo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ec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rra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90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adeias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lineares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alinham 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aneira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paralela  </a:t>
            </a:r>
            <a:r>
              <a:rPr sz="1400" spc="-5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Po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0403" y="4049943"/>
            <a:ext cx="143827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Gel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estru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+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talina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3558" y="1729629"/>
            <a:ext cx="31140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amilose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 amido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58682" y="6461267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Book Antiqua"/>
                <a:cs typeface="Book Antiqua"/>
              </a:rPr>
              <a:t>20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291" y="5168065"/>
            <a:ext cx="723709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ific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ção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ímica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zim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tica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tivo 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ta, em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aç</a:t>
            </a:r>
            <a:r>
              <a:rPr sz="1800" spc="-10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 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nte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ção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nto</a:t>
            </a:r>
          </a:p>
        </p:txBody>
      </p:sp>
      <p:pic>
        <p:nvPicPr>
          <p:cNvPr id="1026" name="Picture 2" descr="Resultado de imagem para starch syner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46552"/>
            <a:ext cx="41148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399" y="1981200"/>
                </a:lnTo>
              </a:path>
              <a:path w="1676400" h="1981200">
                <a:moveTo>
                  <a:pt x="1676399" y="0"/>
                </a:moveTo>
                <a:lnTo>
                  <a:pt x="0" y="0"/>
                </a:lnTo>
                <a:lnTo>
                  <a:pt x="0" y="19812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4780" y="1885569"/>
            <a:ext cx="9194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Análise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8507" y="1885569"/>
            <a:ext cx="14046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uali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265" y="1885569"/>
            <a:ext cx="1221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ç</a:t>
            </a:r>
            <a:r>
              <a:rPr sz="2400" spc="-10" dirty="0">
                <a:latin typeface="Calibri"/>
                <a:cs typeface="Calibri"/>
              </a:rPr>
              <a:t>ã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9270" y="1885569"/>
            <a:ext cx="1373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</a:tabLst>
            </a:pP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dirty="0">
                <a:latin typeface="Calibri"/>
                <a:cs typeface="Calibri"/>
              </a:rPr>
              <a:t>r	iodo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4023" y="1885569"/>
            <a:ext cx="9461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(Lu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780" y="2251100"/>
            <a:ext cx="15132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mic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4780" y="4446523"/>
            <a:ext cx="504888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49350" algn="l"/>
                <a:tab pos="2960370" algn="l"/>
                <a:tab pos="3362960" algn="l"/>
                <a:tab pos="4384040" algn="l"/>
              </a:tabLst>
            </a:pPr>
            <a:r>
              <a:rPr sz="2400" dirty="0">
                <a:latin typeface="Calibri"/>
                <a:cs typeface="Calibri"/>
              </a:rPr>
              <a:t>Análise	</a:t>
            </a:r>
            <a:r>
              <a:rPr sz="2400" spc="-5" dirty="0">
                <a:latin typeface="Calibri"/>
                <a:cs typeface="Calibri"/>
              </a:rPr>
              <a:t>qua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o	amido	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olis</a:t>
            </a:r>
            <a:r>
              <a:rPr sz="2400" dirty="0">
                <a:latin typeface="Calibri"/>
                <a:cs typeface="Calibri"/>
              </a:rPr>
              <a:t>ado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 gli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se,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tifi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6302" y="4446523"/>
            <a:ext cx="20243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</a:tabLst>
            </a:pP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alme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4780" y="5449620"/>
            <a:ext cx="8369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Amido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5304" y="5449620"/>
            <a:ext cx="8661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gli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1200" y="5600700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2209800" y="0"/>
                </a:moveTo>
                <a:lnTo>
                  <a:pt x="2209800" y="76200"/>
                </a:lnTo>
                <a:lnTo>
                  <a:pt x="2273300" y="44450"/>
                </a:lnTo>
                <a:lnTo>
                  <a:pt x="2222500" y="44450"/>
                </a:lnTo>
                <a:lnTo>
                  <a:pt x="2222500" y="31750"/>
                </a:lnTo>
                <a:lnTo>
                  <a:pt x="2273300" y="31750"/>
                </a:lnTo>
                <a:lnTo>
                  <a:pt x="2209800" y="0"/>
                </a:lnTo>
                <a:close/>
              </a:path>
              <a:path w="2286000" h="76200">
                <a:moveTo>
                  <a:pt x="2209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09800" y="44450"/>
                </a:lnTo>
                <a:lnTo>
                  <a:pt x="2209800" y="31750"/>
                </a:lnTo>
                <a:close/>
              </a:path>
              <a:path w="2286000" h="76200">
                <a:moveTo>
                  <a:pt x="22733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73300" y="44450"/>
                </a:lnTo>
                <a:lnTo>
                  <a:pt x="2286000" y="38100"/>
                </a:lnTo>
                <a:lnTo>
                  <a:pt x="2273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88870" y="5428020"/>
            <a:ext cx="1472565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enzi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eio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ácido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2383" y="2438400"/>
            <a:ext cx="2161032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52400" y="228600"/>
            <a:ext cx="7696200" cy="104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115"/>
            <a:r>
              <a:rPr lang="en-US" sz="2400" b="1" i="1" spc="-20" dirty="0">
                <a:solidFill>
                  <a:srgbClr val="C96E05"/>
                </a:solidFill>
                <a:latin typeface="Arial"/>
                <a:cs typeface="Arial"/>
              </a:rPr>
              <a:t>ANÁLISE DE CARBOIDRATOS</a:t>
            </a:r>
          </a:p>
          <a:p>
            <a:pPr marL="539115">
              <a:spcBef>
                <a:spcPts val="1680"/>
              </a:spcBef>
            </a:pPr>
            <a:r>
              <a:rPr lang="en-US" sz="2400" b="1" i="1" spc="-20" dirty="0" err="1">
                <a:solidFill>
                  <a:srgbClr val="C96E05"/>
                </a:solidFill>
                <a:latin typeface="Arial"/>
                <a:cs typeface="Arial"/>
              </a:rPr>
              <a:t>Amido</a:t>
            </a:r>
            <a:endParaRPr lang="en-US" sz="2400" b="1" i="1" spc="-20" dirty="0">
              <a:solidFill>
                <a:srgbClr val="C96E0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98922"/>
            <a:ext cx="6264275" cy="117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7345" indent="914400">
              <a:lnSpc>
                <a:spcPct val="103499"/>
              </a:lnSpc>
            </a:pP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variado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tâncias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trutura bá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ica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ormada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C, H,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O.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maioria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ã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polihid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oxialdeídos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 poli-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latin typeface="Arial"/>
                <a:cs typeface="Arial"/>
              </a:rPr>
              <a:t>hidroxicetonas.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166966"/>
            <a:ext cx="287083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Carboi</a:t>
            </a:r>
            <a:r>
              <a:rPr sz="3600" b="1" i="1" spc="-15" dirty="0">
                <a:solidFill>
                  <a:srgbClr val="C96E05"/>
                </a:solidFill>
                <a:latin typeface="Arial"/>
                <a:cs typeface="Arial"/>
              </a:rPr>
              <a:t>d</a:t>
            </a: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ratos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4593264"/>
            <a:ext cx="7658100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sua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oss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carí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dratos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os,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oss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carí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R="489584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ssac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ríd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1720" y="1905000"/>
            <a:ext cx="536448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399" y="1981200"/>
                </a:lnTo>
              </a:path>
              <a:path w="1676400" h="1981200">
                <a:moveTo>
                  <a:pt x="1676399" y="0"/>
                </a:moveTo>
                <a:lnTo>
                  <a:pt x="0" y="0"/>
                </a:lnTo>
                <a:lnTo>
                  <a:pt x="0" y="19812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" y="2209800"/>
            <a:ext cx="7547609" cy="394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indent="-217804">
              <a:lnSpc>
                <a:spcPct val="100000"/>
              </a:lnSpc>
              <a:buFont typeface="Arial"/>
              <a:buChar char="-"/>
              <a:tabLst>
                <a:tab pos="231140" algn="l"/>
              </a:tabLst>
            </a:pPr>
            <a:r>
              <a:rPr lang="en-US" sz="2400" b="1" spc="-20" dirty="0" err="1" smtClean="0">
                <a:latin typeface="Arial"/>
                <a:cs typeface="Arial"/>
              </a:rPr>
              <a:t>Q</a:t>
            </a:r>
            <a:r>
              <a:rPr sz="2400" b="1" spc="-35" dirty="0" err="1" smtClean="0">
                <a:latin typeface="Arial"/>
                <a:cs typeface="Arial"/>
              </a:rPr>
              <a:t>u</a:t>
            </a:r>
            <a:r>
              <a:rPr sz="2400" b="1" spc="-15" dirty="0" err="1" smtClean="0">
                <a:latin typeface="Arial"/>
                <a:cs typeface="Arial"/>
              </a:rPr>
              <a:t>ímicos</a:t>
            </a:r>
            <a:endParaRPr lang="pt-BR" sz="2400" b="1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1140" algn="l"/>
              </a:tabLst>
            </a:pPr>
            <a:r>
              <a:rPr lang="pt-BR" sz="2400" b="1" spc="15" dirty="0">
                <a:latin typeface="Arial"/>
                <a:cs typeface="Arial"/>
              </a:rPr>
              <a:t>	</a:t>
            </a:r>
            <a:r>
              <a:rPr lang="pt-BR" sz="2400" b="1" spc="15" dirty="0" smtClean="0">
                <a:latin typeface="Arial"/>
                <a:cs typeface="Arial"/>
              </a:rPr>
              <a:t>	</a:t>
            </a:r>
            <a:r>
              <a:rPr lang="pt-BR" i="1" dirty="0" smtClean="0">
                <a:latin typeface="Arial"/>
                <a:cs typeface="Arial"/>
              </a:rPr>
              <a:t>- </a:t>
            </a:r>
            <a:r>
              <a:rPr lang="pt-BR" i="1" dirty="0" smtClean="0">
                <a:latin typeface="Arial"/>
                <a:cs typeface="Arial"/>
              </a:rPr>
              <a:t>Espectrofotométricos </a:t>
            </a:r>
            <a:r>
              <a:rPr lang="pt-BR" sz="2400" b="1" spc="15" dirty="0" smtClean="0">
                <a:latin typeface="Arial"/>
                <a:cs typeface="Arial"/>
              </a:rPr>
              <a:t>- 	</a:t>
            </a:r>
            <a:r>
              <a:rPr lang="pt-BR" sz="1600" dirty="0" smtClean="0">
                <a:latin typeface="Arial"/>
                <a:cs typeface="Arial"/>
              </a:rPr>
              <a:t>baseados</a:t>
            </a:r>
            <a:r>
              <a:rPr lang="pt-BR" sz="1600" spc="-25" dirty="0" smtClean="0">
                <a:latin typeface="Arial"/>
                <a:cs typeface="Arial"/>
              </a:rPr>
              <a:t> </a:t>
            </a:r>
            <a:r>
              <a:rPr lang="pt-BR" sz="1600" dirty="0" smtClean="0">
                <a:latin typeface="Arial"/>
                <a:cs typeface="Arial"/>
              </a:rPr>
              <a:t>na formação de compostos</a:t>
            </a:r>
          </a:p>
          <a:p>
            <a:pPr marL="12700">
              <a:lnSpc>
                <a:spcPct val="100000"/>
              </a:lnSpc>
              <a:tabLst>
                <a:tab pos="231140" algn="l"/>
              </a:tabLst>
            </a:pPr>
            <a:r>
              <a:rPr lang="pt-BR" sz="1600" dirty="0">
                <a:latin typeface="Arial"/>
                <a:cs typeface="Arial"/>
              </a:rPr>
              <a:t>	</a:t>
            </a:r>
            <a:r>
              <a:rPr lang="pt-BR" sz="1600" dirty="0" smtClean="0">
                <a:latin typeface="Arial"/>
                <a:cs typeface="Arial"/>
              </a:rPr>
              <a:t>				</a:t>
            </a:r>
            <a:r>
              <a:rPr lang="pt-BR" sz="1600" dirty="0" smtClean="0">
                <a:latin typeface="Arial"/>
                <a:cs typeface="Arial"/>
              </a:rPr>
              <a:t>coloridos após reação em meio ácido</a:t>
            </a:r>
            <a:endParaRPr sz="1600" dirty="0">
              <a:latin typeface="Times New Roman"/>
              <a:cs typeface="Times New Roman"/>
            </a:endParaRPr>
          </a:p>
          <a:p>
            <a:pPr marL="230504" indent="-217804">
              <a:lnSpc>
                <a:spcPct val="100000"/>
              </a:lnSpc>
              <a:spcBef>
                <a:spcPts val="1385"/>
              </a:spcBef>
              <a:buFont typeface="Arial"/>
              <a:buChar char="-"/>
              <a:tabLst>
                <a:tab pos="231140" algn="l"/>
              </a:tabLst>
            </a:pPr>
            <a:r>
              <a:rPr lang="en-US" sz="2400" b="1" spc="-10" dirty="0" err="1" smtClean="0">
                <a:latin typeface="Arial"/>
                <a:cs typeface="Arial"/>
              </a:rPr>
              <a:t>F</a:t>
            </a:r>
            <a:r>
              <a:rPr sz="2400" b="1" spc="-10" dirty="0" err="1" smtClean="0">
                <a:latin typeface="Arial"/>
                <a:cs typeface="Arial"/>
              </a:rPr>
              <a:t>í</a:t>
            </a:r>
            <a:r>
              <a:rPr sz="2400" b="1" spc="-15" dirty="0" err="1" smtClean="0">
                <a:latin typeface="Arial"/>
                <a:cs typeface="Arial"/>
              </a:rPr>
              <a:t>sicos</a:t>
            </a:r>
            <a:endParaRPr lang="pt-BR" sz="2400" b="1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  <a:tabLst>
                <a:tab pos="231140" algn="l"/>
              </a:tabLst>
            </a:pPr>
            <a:r>
              <a:rPr lang="pt-BR" dirty="0" smtClean="0">
                <a:latin typeface="Arial"/>
                <a:cs typeface="Arial"/>
              </a:rPr>
              <a:t>		</a:t>
            </a:r>
            <a:r>
              <a:rPr dirty="0" err="1" smtClean="0">
                <a:latin typeface="Arial"/>
                <a:cs typeface="Arial"/>
              </a:rPr>
              <a:t>Po</a:t>
            </a:r>
            <a:r>
              <a:rPr spc="-10" dirty="0" err="1" smtClean="0">
                <a:latin typeface="Arial"/>
                <a:cs typeface="Arial"/>
              </a:rPr>
              <a:t>l</a:t>
            </a:r>
            <a:r>
              <a:rPr dirty="0" err="1" smtClean="0">
                <a:latin typeface="Arial"/>
                <a:cs typeface="Arial"/>
              </a:rPr>
              <a:t>ari</a:t>
            </a:r>
            <a:r>
              <a:rPr spc="-10" dirty="0" err="1" smtClean="0">
                <a:latin typeface="Arial"/>
                <a:cs typeface="Arial"/>
              </a:rPr>
              <a:t>m</a:t>
            </a:r>
            <a:r>
              <a:rPr dirty="0" err="1" smtClean="0">
                <a:latin typeface="Arial"/>
                <a:cs typeface="Arial"/>
              </a:rPr>
              <a:t>etria</a:t>
            </a:r>
            <a:r>
              <a:rPr lang="pt-BR" dirty="0" smtClean="0">
                <a:latin typeface="Arial"/>
                <a:cs typeface="Arial"/>
              </a:rPr>
              <a:t>, </a:t>
            </a:r>
            <a:r>
              <a:rPr dirty="0" err="1" smtClean="0">
                <a:latin typeface="Arial"/>
                <a:cs typeface="Arial"/>
              </a:rPr>
              <a:t>Refratome</a:t>
            </a:r>
            <a:r>
              <a:rPr spc="-10" dirty="0" err="1" smtClean="0">
                <a:latin typeface="Arial"/>
                <a:cs typeface="Arial"/>
              </a:rPr>
              <a:t>t</a:t>
            </a:r>
            <a:r>
              <a:rPr dirty="0" err="1" smtClean="0">
                <a:latin typeface="Arial"/>
                <a:cs typeface="Arial"/>
              </a:rPr>
              <a:t>ria</a:t>
            </a:r>
            <a:endParaRPr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Font typeface="Arial"/>
              <a:buChar char="-"/>
              <a:tabLst>
                <a:tab pos="231140" algn="l"/>
              </a:tabLst>
            </a:pPr>
            <a:endParaRPr lang="pt-BR" sz="2400" b="1" spc="-20" dirty="0" smtClean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Font typeface="Arial"/>
              <a:buChar char="-"/>
              <a:tabLst>
                <a:tab pos="231140" algn="l"/>
              </a:tabLst>
            </a:pPr>
            <a:r>
              <a:rPr lang="en-US" sz="2400" b="1" spc="-20" dirty="0" err="1" smtClean="0">
                <a:latin typeface="Arial"/>
                <a:cs typeface="Arial"/>
              </a:rPr>
              <a:t>E</a:t>
            </a:r>
            <a:r>
              <a:rPr sz="2400" b="1" spc="-20" dirty="0" err="1" smtClean="0">
                <a:latin typeface="Arial"/>
                <a:cs typeface="Arial"/>
              </a:rPr>
              <a:t>nz</a:t>
            </a:r>
            <a:r>
              <a:rPr sz="2400" b="1" spc="-5" dirty="0" err="1" smtClean="0">
                <a:latin typeface="Arial"/>
                <a:cs typeface="Arial"/>
              </a:rPr>
              <a:t>i</a:t>
            </a:r>
            <a:r>
              <a:rPr sz="2400" b="1" spc="-25" dirty="0" err="1" smtClean="0">
                <a:latin typeface="Arial"/>
                <a:cs typeface="Arial"/>
              </a:rPr>
              <a:t>má</a:t>
            </a:r>
            <a:r>
              <a:rPr sz="2400" b="1" spc="-5" dirty="0" err="1" smtClean="0">
                <a:latin typeface="Arial"/>
                <a:cs typeface="Arial"/>
              </a:rPr>
              <a:t>t</a:t>
            </a:r>
            <a:r>
              <a:rPr sz="2400" b="1" spc="-15" dirty="0" err="1" smtClean="0">
                <a:latin typeface="Arial"/>
                <a:cs typeface="Arial"/>
              </a:rPr>
              <a:t>icos</a:t>
            </a:r>
            <a:endParaRPr lang="pt-BR" sz="2400" b="1" spc="-15" dirty="0" smtClean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Font typeface="Arial"/>
              <a:buChar char="-"/>
              <a:tabLst>
                <a:tab pos="231140" algn="l"/>
              </a:tabLst>
            </a:pPr>
            <a:endParaRPr sz="24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231140" algn="l"/>
              </a:tabLst>
            </a:pPr>
            <a:r>
              <a:rPr lang="en-US" sz="2400" b="1" spc="-15" dirty="0" err="1" smtClean="0">
                <a:latin typeface="Arial"/>
                <a:cs typeface="Arial"/>
              </a:rPr>
              <a:t>C</a:t>
            </a:r>
            <a:r>
              <a:rPr sz="2400" b="1" spc="-15" dirty="0" err="1" smtClean="0">
                <a:latin typeface="Arial"/>
                <a:cs typeface="Arial"/>
              </a:rPr>
              <a:t>romatográfic</a:t>
            </a:r>
            <a:r>
              <a:rPr sz="2400" b="1" spc="-20" dirty="0" err="1" smtClean="0">
                <a:latin typeface="Arial"/>
                <a:cs typeface="Arial"/>
              </a:rPr>
              <a:t>os</a:t>
            </a:r>
            <a:endParaRPr lang="pt-BR" sz="2400" b="1" spc="-20" dirty="0" smtClean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23114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8600"/>
            <a:ext cx="7696200" cy="104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115"/>
            <a:r>
              <a:rPr lang="en-US" sz="2400" b="1" i="1" spc="-20" dirty="0">
                <a:solidFill>
                  <a:srgbClr val="C96E05"/>
                </a:solidFill>
                <a:latin typeface="Arial"/>
                <a:cs typeface="Arial"/>
              </a:rPr>
              <a:t>ANÁLISE DE CARBOIDRATOS</a:t>
            </a:r>
          </a:p>
          <a:p>
            <a:pPr marL="539115">
              <a:spcBef>
                <a:spcPts val="1680"/>
              </a:spcBef>
            </a:pPr>
            <a:r>
              <a:rPr lang="en-US" sz="2400" b="1" i="1" spc="-20" dirty="0" err="1" smtClean="0">
                <a:solidFill>
                  <a:srgbClr val="C96E05"/>
                </a:solidFill>
                <a:latin typeface="Arial"/>
                <a:cs typeface="Arial"/>
              </a:rPr>
              <a:t>Métodos</a:t>
            </a:r>
            <a:endParaRPr lang="en-US" sz="2400" b="1" i="1" spc="-20" dirty="0">
              <a:solidFill>
                <a:srgbClr val="C96E05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7547609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399" y="1981200"/>
                </a:lnTo>
              </a:path>
              <a:path w="1676400" h="1981200">
                <a:moveTo>
                  <a:pt x="1676399" y="0"/>
                </a:moveTo>
                <a:lnTo>
                  <a:pt x="0" y="0"/>
                </a:lnTo>
                <a:lnTo>
                  <a:pt x="0" y="19812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193878"/>
            <a:ext cx="852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115" algn="l" rtl="0"/>
            <a:r>
              <a:rPr sz="2400" i="1" kern="1200" spc="-20" dirty="0">
                <a:solidFill>
                  <a:srgbClr val="C96E05"/>
                </a:solidFill>
                <a:ea typeface="+mn-ea"/>
              </a:rPr>
              <a:t>MÉTODOS QUÍMICOS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" y="813783"/>
            <a:ext cx="8915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39115">
              <a:defRPr sz="2400" b="1" i="1" spc="-20">
                <a:solidFill>
                  <a:srgbClr val="C96E05"/>
                </a:solidFill>
                <a:latin typeface="Arial"/>
                <a:cs typeface="Arial"/>
              </a:defRPr>
            </a:lvl1pPr>
          </a:lstStyle>
          <a:p>
            <a:r>
              <a:rPr sz="1600" dirty="0"/>
              <a:t>MÉTODOS BASEADOS NA DESIDRATAÇÃO DOS AÇÚCARES POR ÁCIDOS FORTES</a:t>
            </a:r>
          </a:p>
        </p:txBody>
      </p:sp>
      <p:sp>
        <p:nvSpPr>
          <p:cNvPr id="7" name="object 7"/>
          <p:cNvSpPr/>
          <p:nvPr/>
        </p:nvSpPr>
        <p:spPr>
          <a:xfrm>
            <a:off x="1545560" y="1524000"/>
            <a:ext cx="6400800" cy="224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7427" y="3962400"/>
            <a:ext cx="5497067" cy="1674877"/>
          </a:xfrm>
          <a:prstGeom prst="rect">
            <a:avLst/>
          </a:prstGeom>
          <a:blipFill>
            <a:blip r:embed="rId4" cstate="print"/>
            <a:srcRect/>
            <a:stretch>
              <a:fillRect b="-9244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188913" y="595313"/>
            <a:ext cx="8650287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 dirty="0"/>
              <a:t>Mono e oligossacarídeos: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Espectrofotometria: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Açúcares solúveis totais: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Reação com Fenol + Ácido sulfúrico concentrado = Resulta em 	compostos de cor alaranjada que são medidos no 	espectrofotômetro.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 smtClean="0"/>
              <a:t>Exige </a:t>
            </a:r>
            <a:r>
              <a:rPr lang="pt-BR" altLang="en-US" sz="2000" dirty="0"/>
              <a:t>muito cuidado na manipulação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</p:txBody>
      </p:sp>
      <p:pic>
        <p:nvPicPr>
          <p:cNvPr id="22531" name="Picture 2" descr="http://tbn0.google.com/images?q=tbn:QnDvmlO-3EwjGM:http://www.texca.com/picto/Gvo07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912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tbn0.google.com/images?q=tbn:UXKnjw1OUHCqwM:http://www.igt.gov.pt/Images/content/corrosiv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912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1"/>
          <p:cNvSpPr/>
          <p:nvPr/>
        </p:nvSpPr>
        <p:spPr>
          <a:xfrm>
            <a:off x="4135374" y="990600"/>
            <a:ext cx="3006851" cy="1406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-228600" y="122871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39115" algn="l" rtl="0"/>
            <a:r>
              <a:rPr lang="en-US" sz="2800" b="1" i="1" kern="1200" spc="-20" dirty="0" smtClean="0">
                <a:solidFill>
                  <a:srgbClr val="C96E05"/>
                </a:solidFill>
                <a:ea typeface="+mn-ea"/>
              </a:rPr>
              <a:t>MÉTODOS QUÍMICOS</a:t>
            </a:r>
            <a:endParaRPr lang="en-US" sz="2800" b="1" i="1" kern="1200" spc="-20" dirty="0">
              <a:solidFill>
                <a:srgbClr val="C96E05"/>
              </a:solidFill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21787"/>
          <a:stretch/>
        </p:blipFill>
        <p:spPr>
          <a:xfrm>
            <a:off x="513478" y="4063890"/>
            <a:ext cx="8325722" cy="12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399" y="1981200"/>
                </a:lnTo>
              </a:path>
              <a:path w="1676400" h="1981200">
                <a:moveTo>
                  <a:pt x="1676399" y="0"/>
                </a:moveTo>
                <a:lnTo>
                  <a:pt x="0" y="0"/>
                </a:lnTo>
                <a:lnTo>
                  <a:pt x="0" y="19812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1964447"/>
            <a:ext cx="8610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45" dirty="0" err="1" smtClean="0">
                <a:latin typeface="Arial"/>
                <a:cs typeface="Arial"/>
              </a:rPr>
              <a:t>T</a:t>
            </a:r>
            <a:r>
              <a:rPr sz="2000" b="1" dirty="0" err="1" smtClean="0">
                <a:latin typeface="Arial"/>
                <a:cs typeface="Arial"/>
              </a:rPr>
              <a:t>odos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os açúcares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 possuam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um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grupo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ônico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ou </a:t>
            </a:r>
            <a:r>
              <a:rPr sz="2000" b="1" dirty="0">
                <a:latin typeface="Arial"/>
                <a:cs typeface="Arial"/>
              </a:rPr>
              <a:t>alde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dico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res,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são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classificados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açúcares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redutor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011423"/>
            <a:ext cx="5638800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52400" y="218424"/>
            <a:ext cx="287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-20" dirty="0" smtClean="0">
                <a:solidFill>
                  <a:srgbClr val="C96E05"/>
                </a:solidFill>
              </a:rPr>
              <a:t>MÉTODOS QUÍMICOS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006797"/>
            <a:ext cx="634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spc="-20" dirty="0">
                <a:solidFill>
                  <a:srgbClr val="C96E05"/>
                </a:solidFill>
              </a:rPr>
              <a:t>MÉTODOS BASEADOS NO PODER REDUTOR DOS AÇÚCARES</a:t>
            </a:r>
            <a:endParaRPr lang="pt-BR" sz="2000" b="1" i="1" spc="-20" dirty="0">
              <a:solidFill>
                <a:srgbClr val="C96E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152400" y="1113175"/>
            <a:ext cx="86502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 dirty="0" smtClean="0"/>
              <a:t>Mono </a:t>
            </a:r>
            <a:r>
              <a:rPr lang="pt-BR" altLang="en-US" sz="2000" b="1" dirty="0"/>
              <a:t>e oligossacarídeos: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Espectrofotometria: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>
                <a:solidFill>
                  <a:srgbClr val="FF0000"/>
                </a:solidFill>
              </a:rPr>
              <a:t>Açúcares redutores:</a:t>
            </a:r>
            <a:r>
              <a:rPr lang="pt-BR" altLang="en-US" sz="20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Reação com Antrona + Ácido sulfúrico = Resulta em 	compostos de cor que vão do marrom-esverdeado ao verde e que 	são medidos no	espectrofotômetro.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/>
              <a:t>	Exige cuidado na manipulação</a:t>
            </a:r>
          </a:p>
        </p:txBody>
      </p:sp>
      <p:pic>
        <p:nvPicPr>
          <p:cNvPr id="23555" name="Picture 4" descr="http://tbn0.google.com/images?q=tbn:UXKnjw1OUHCqwM:http://www.igt.gov.pt/Images/content/corrosiv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ttp://www.sigmaaldrich.com/thumb/structureimages/87/mfcd0000118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667250"/>
            <a:ext cx="1704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tângulo 5"/>
          <p:cNvSpPr>
            <a:spLocks noChangeArrowheads="1"/>
          </p:cNvSpPr>
          <p:nvPr/>
        </p:nvSpPr>
        <p:spPr bwMode="auto">
          <a:xfrm>
            <a:off x="6629400" y="579120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Antrona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76" y="152400"/>
            <a:ext cx="287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-20" dirty="0" smtClean="0">
                <a:solidFill>
                  <a:srgbClr val="C96E05"/>
                </a:solidFill>
              </a:rPr>
              <a:t>MÉTODOS QUÍMICOS</a:t>
            </a:r>
          </a:p>
        </p:txBody>
      </p:sp>
    </p:spTree>
    <p:extLst>
      <p:ext uri="{BB962C8B-B14F-4D97-AF65-F5344CB8AC3E}">
        <p14:creationId xmlns:p14="http://schemas.microsoft.com/office/powerpoint/2010/main" val="38186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399" y="1981200"/>
                </a:lnTo>
              </a:path>
              <a:path w="1676400" h="1981200">
                <a:moveTo>
                  <a:pt x="1676399" y="0"/>
                </a:moveTo>
                <a:lnTo>
                  <a:pt x="0" y="0"/>
                </a:lnTo>
                <a:lnTo>
                  <a:pt x="0" y="19812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000522"/>
            <a:ext cx="7696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MÉ</a:t>
            </a:r>
            <a:r>
              <a:rPr sz="2000" spc="-4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ODOS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PODER RED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Ú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5585" y="1513263"/>
            <a:ext cx="7767955" cy="5165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algn="just">
              <a:lnSpc>
                <a:spcPct val="100000"/>
              </a:lnSpc>
            </a:pPr>
            <a:r>
              <a:rPr sz="2000" b="1" dirty="0">
                <a:cs typeface="Times New Roman"/>
              </a:rPr>
              <a:t>Mé</a:t>
            </a:r>
            <a:r>
              <a:rPr sz="2000" b="1" spc="5" dirty="0">
                <a:cs typeface="Times New Roman"/>
              </a:rPr>
              <a:t>t</a:t>
            </a:r>
            <a:r>
              <a:rPr sz="2000" b="1" dirty="0">
                <a:cs typeface="Times New Roman"/>
              </a:rPr>
              <a:t>o</a:t>
            </a:r>
            <a:r>
              <a:rPr sz="2000" b="1" spc="5" dirty="0">
                <a:cs typeface="Times New Roman"/>
              </a:rPr>
              <a:t>d</a:t>
            </a:r>
            <a:r>
              <a:rPr sz="2000" b="1" dirty="0">
                <a:cs typeface="Times New Roman"/>
              </a:rPr>
              <a:t>o</a:t>
            </a:r>
            <a:r>
              <a:rPr sz="2000" b="1" spc="-3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da</a:t>
            </a:r>
            <a:r>
              <a:rPr sz="2000" b="1" spc="-11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Ant</a:t>
            </a:r>
            <a:r>
              <a:rPr sz="2000" b="1" spc="-35" dirty="0">
                <a:cs typeface="Times New Roman"/>
              </a:rPr>
              <a:t>r</a:t>
            </a:r>
            <a:r>
              <a:rPr sz="2000" b="1" dirty="0">
                <a:cs typeface="Times New Roman"/>
              </a:rPr>
              <a:t>o</a:t>
            </a:r>
            <a:r>
              <a:rPr sz="2000" b="1" spc="5" dirty="0">
                <a:cs typeface="Times New Roman"/>
              </a:rPr>
              <a:t>n</a:t>
            </a:r>
            <a:r>
              <a:rPr sz="2000" b="1" dirty="0">
                <a:cs typeface="Times New Roman"/>
              </a:rPr>
              <a:t>a</a:t>
            </a:r>
            <a:endParaRPr sz="2000" dirty="0">
              <a:cs typeface="Times New Roman"/>
            </a:endParaRPr>
          </a:p>
          <a:p>
            <a:pPr marL="27940" algn="just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cs typeface="Times New Roman"/>
              </a:rPr>
              <a:t>R</a:t>
            </a:r>
            <a:r>
              <a:rPr sz="2000" b="1" spc="10" dirty="0">
                <a:cs typeface="Times New Roman"/>
              </a:rPr>
              <a:t>a</a:t>
            </a:r>
            <a:r>
              <a:rPr sz="2000" b="1" spc="-15" dirty="0">
                <a:cs typeface="Times New Roman"/>
              </a:rPr>
              <a:t>z</a:t>
            </a:r>
            <a:r>
              <a:rPr sz="2000" b="1" dirty="0">
                <a:cs typeface="Times New Roman"/>
              </a:rPr>
              <a:t>o</a:t>
            </a:r>
            <a:r>
              <a:rPr sz="2000" b="1" spc="10" dirty="0">
                <a:cs typeface="Times New Roman"/>
              </a:rPr>
              <a:t>a</a:t>
            </a:r>
            <a:r>
              <a:rPr sz="2000" b="1" dirty="0">
                <a:cs typeface="Times New Roman"/>
              </a:rPr>
              <a:t>velmen</a:t>
            </a:r>
            <a:r>
              <a:rPr sz="2000" b="1" spc="-10" dirty="0">
                <a:cs typeface="Times New Roman"/>
              </a:rPr>
              <a:t>t</a:t>
            </a:r>
            <a:r>
              <a:rPr sz="2000" b="1" dirty="0">
                <a:cs typeface="Times New Roman"/>
              </a:rPr>
              <a:t>e</a:t>
            </a:r>
            <a:r>
              <a:rPr sz="2000" b="1" spc="-3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espec</a:t>
            </a:r>
            <a:r>
              <a:rPr sz="2000" b="1" spc="-10" dirty="0">
                <a:cs typeface="Times New Roman"/>
              </a:rPr>
              <a:t>í</a:t>
            </a:r>
            <a:r>
              <a:rPr sz="2000" b="1" dirty="0">
                <a:cs typeface="Times New Roman"/>
              </a:rPr>
              <a:t>fico</a:t>
            </a:r>
            <a:r>
              <a:rPr sz="2000" b="1" spc="-3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p</a:t>
            </a:r>
            <a:r>
              <a:rPr sz="2000" b="1" spc="5" dirty="0">
                <a:cs typeface="Times New Roman"/>
              </a:rPr>
              <a:t>a</a:t>
            </a:r>
            <a:r>
              <a:rPr sz="2000" b="1" dirty="0">
                <a:cs typeface="Times New Roman"/>
              </a:rPr>
              <a:t>ra</a:t>
            </a:r>
            <a:r>
              <a:rPr sz="2000" b="1" spc="-1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hex</a:t>
            </a:r>
            <a:r>
              <a:rPr sz="2000" b="1" spc="10" dirty="0">
                <a:cs typeface="Times New Roman"/>
              </a:rPr>
              <a:t>o</a:t>
            </a:r>
            <a:r>
              <a:rPr sz="2000" b="1" dirty="0">
                <a:cs typeface="Times New Roman"/>
              </a:rPr>
              <a:t>ses</a:t>
            </a:r>
            <a:r>
              <a:rPr sz="2000" b="1" spc="-3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-</a:t>
            </a:r>
            <a:endParaRPr sz="2000" dirty="0">
              <a:cs typeface="Times New Roman"/>
            </a:endParaRPr>
          </a:p>
          <a:p>
            <a:pPr marL="12700" indent="15240" algn="just">
              <a:lnSpc>
                <a:spcPct val="100000"/>
              </a:lnSpc>
            </a:pPr>
            <a:r>
              <a:rPr sz="2000" b="1" dirty="0">
                <a:cs typeface="Times New Roman"/>
              </a:rPr>
              <a:t>9,10-d</a:t>
            </a:r>
            <a:r>
              <a:rPr sz="2000" b="1" spc="-15" dirty="0">
                <a:cs typeface="Times New Roman"/>
              </a:rPr>
              <a:t>i</a:t>
            </a:r>
            <a:r>
              <a:rPr sz="2000" b="1" dirty="0">
                <a:cs typeface="Times New Roman"/>
              </a:rPr>
              <a:t>hid</a:t>
            </a:r>
            <a:r>
              <a:rPr sz="2000" b="1" spc="-40" dirty="0">
                <a:cs typeface="Times New Roman"/>
              </a:rPr>
              <a:t>r</a:t>
            </a:r>
            <a:r>
              <a:rPr sz="2000" b="1" spc="-15" dirty="0">
                <a:cs typeface="Times New Roman"/>
              </a:rPr>
              <a:t>o</a:t>
            </a:r>
            <a:r>
              <a:rPr sz="2000" b="1" spc="-10" dirty="0">
                <a:cs typeface="Times New Roman"/>
              </a:rPr>
              <a:t>-9</a:t>
            </a:r>
            <a:r>
              <a:rPr sz="2000" b="1" dirty="0">
                <a:cs typeface="Times New Roman"/>
              </a:rPr>
              <a:t>-</a:t>
            </a:r>
            <a:r>
              <a:rPr sz="2000" b="1" spc="-10" dirty="0">
                <a:cs typeface="Times New Roman"/>
              </a:rPr>
              <a:t>ox</a:t>
            </a:r>
            <a:r>
              <a:rPr sz="2000" b="1" dirty="0">
                <a:cs typeface="Times New Roman"/>
              </a:rPr>
              <a:t>oan</a:t>
            </a:r>
            <a:r>
              <a:rPr sz="2000" b="1" spc="-10" dirty="0">
                <a:cs typeface="Times New Roman"/>
              </a:rPr>
              <a:t>t</a:t>
            </a:r>
            <a:r>
              <a:rPr sz="2000" b="1" dirty="0">
                <a:cs typeface="Times New Roman"/>
              </a:rPr>
              <a:t>r</a:t>
            </a:r>
            <a:r>
              <a:rPr sz="2000" b="1" spc="-10" dirty="0">
                <a:cs typeface="Times New Roman"/>
              </a:rPr>
              <a:t>a</a:t>
            </a:r>
            <a:r>
              <a:rPr sz="2000" b="1" dirty="0">
                <a:cs typeface="Times New Roman"/>
              </a:rPr>
              <a:t>ceno</a:t>
            </a:r>
            <a:r>
              <a:rPr sz="2000" b="1" spc="-40" dirty="0">
                <a:cs typeface="Times New Roman"/>
              </a:rPr>
              <a:t> </a:t>
            </a:r>
            <a:r>
              <a:rPr sz="2000" b="1" spc="-5" dirty="0">
                <a:cs typeface="Times New Roman"/>
              </a:rPr>
              <a:t>e</a:t>
            </a:r>
            <a:r>
              <a:rPr sz="2000" b="1" dirty="0">
                <a:cs typeface="Times New Roman"/>
              </a:rPr>
              <a:t>m</a:t>
            </a:r>
            <a:r>
              <a:rPr sz="2000" b="1" spc="-1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m</a:t>
            </a:r>
            <a:r>
              <a:rPr sz="2000" b="1" spc="-10" dirty="0">
                <a:cs typeface="Times New Roman"/>
              </a:rPr>
              <a:t>e</a:t>
            </a:r>
            <a:r>
              <a:rPr sz="2000" b="1" dirty="0">
                <a:cs typeface="Times New Roman"/>
              </a:rPr>
              <a:t>io</a:t>
            </a:r>
            <a:r>
              <a:rPr sz="2000" b="1" spc="-2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ácido</a:t>
            </a:r>
            <a:r>
              <a:rPr sz="2000" b="1" spc="-2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e calo</a:t>
            </a:r>
            <a:r>
              <a:rPr sz="2000" b="1" spc="-185" dirty="0">
                <a:cs typeface="Times New Roman"/>
              </a:rPr>
              <a:t>r</a:t>
            </a:r>
            <a:r>
              <a:rPr sz="2000" b="1" dirty="0">
                <a:cs typeface="Times New Roman"/>
              </a:rPr>
              <a:t>,</a:t>
            </a:r>
            <a:r>
              <a:rPr sz="2000" b="1" spc="-30" dirty="0">
                <a:cs typeface="Times New Roman"/>
              </a:rPr>
              <a:t> </a:t>
            </a:r>
            <a:r>
              <a:rPr sz="2000" b="1" spc="-40" dirty="0">
                <a:cs typeface="Times New Roman"/>
              </a:rPr>
              <a:t>r</a:t>
            </a:r>
            <a:r>
              <a:rPr sz="2000" b="1" dirty="0">
                <a:cs typeface="Times New Roman"/>
              </a:rPr>
              <a:t>esu</a:t>
            </a:r>
            <a:r>
              <a:rPr sz="2000" b="1" spc="-10" dirty="0">
                <a:cs typeface="Times New Roman"/>
              </a:rPr>
              <a:t>l</a:t>
            </a:r>
            <a:r>
              <a:rPr sz="2000" b="1" dirty="0">
                <a:cs typeface="Times New Roman"/>
              </a:rPr>
              <a:t>ta</a:t>
            </a:r>
            <a:r>
              <a:rPr sz="2000" b="1" spc="-1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cor</a:t>
            </a:r>
            <a:r>
              <a:rPr sz="2000" b="1" spc="-6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verde</a:t>
            </a:r>
            <a:endParaRPr sz="20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b="1" dirty="0">
                <a:cs typeface="Times New Roman"/>
              </a:rPr>
              <a:t>Méto</a:t>
            </a:r>
            <a:r>
              <a:rPr sz="1800" b="1" spc="-10" dirty="0">
                <a:cs typeface="Times New Roman"/>
              </a:rPr>
              <a:t>d</a:t>
            </a:r>
            <a:r>
              <a:rPr sz="1800" b="1" dirty="0">
                <a:cs typeface="Times New Roman"/>
              </a:rPr>
              <a:t>o</a:t>
            </a:r>
            <a:r>
              <a:rPr sz="1800" b="1" spc="210" dirty="0">
                <a:cs typeface="Times New Roman"/>
              </a:rPr>
              <a:t> </a:t>
            </a:r>
            <a:r>
              <a:rPr sz="1800" b="1" spc="-10" dirty="0">
                <a:cs typeface="Times New Roman"/>
              </a:rPr>
              <a:t>d</a:t>
            </a:r>
            <a:r>
              <a:rPr sz="1800" b="1" dirty="0">
                <a:cs typeface="Times New Roman"/>
              </a:rPr>
              <a:t>a</a:t>
            </a:r>
            <a:r>
              <a:rPr sz="1800" b="1" spc="204" dirty="0">
                <a:cs typeface="Times New Roman"/>
              </a:rPr>
              <a:t> </a:t>
            </a:r>
            <a:r>
              <a:rPr sz="1800" b="1" dirty="0">
                <a:cs typeface="Times New Roman"/>
              </a:rPr>
              <a:t>A</a:t>
            </a:r>
            <a:r>
              <a:rPr sz="1800" b="1" spc="-15" dirty="0">
                <a:cs typeface="Times New Roman"/>
              </a:rPr>
              <a:t>n</a:t>
            </a:r>
            <a:r>
              <a:rPr sz="1800" b="1" spc="10" dirty="0">
                <a:cs typeface="Times New Roman"/>
              </a:rPr>
              <a:t>t</a:t>
            </a:r>
            <a:r>
              <a:rPr sz="1800" b="1" spc="-35" dirty="0">
                <a:cs typeface="Times New Roman"/>
              </a:rPr>
              <a:t>r</a:t>
            </a:r>
            <a:r>
              <a:rPr sz="1800" b="1" dirty="0">
                <a:cs typeface="Times New Roman"/>
              </a:rPr>
              <a:t>o</a:t>
            </a:r>
            <a:r>
              <a:rPr sz="1800" b="1" spc="-10" dirty="0">
                <a:cs typeface="Times New Roman"/>
              </a:rPr>
              <a:t>n</a:t>
            </a:r>
            <a:r>
              <a:rPr sz="1800" b="1" dirty="0">
                <a:cs typeface="Times New Roman"/>
              </a:rPr>
              <a:t>a</a:t>
            </a:r>
            <a:r>
              <a:rPr sz="1800" b="1" spc="204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110" dirty="0">
                <a:cs typeface="Times New Roman"/>
              </a:rPr>
              <a:t> </a:t>
            </a:r>
            <a:r>
              <a:rPr sz="1800" spc="-15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a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oria</a:t>
            </a:r>
            <a:r>
              <a:rPr sz="1800" spc="215" dirty="0">
                <a:cs typeface="Times New Roman"/>
              </a:rPr>
              <a:t> </a:t>
            </a:r>
            <a:r>
              <a:rPr sz="1800" spc="-5" dirty="0">
                <a:cs typeface="Times New Roman"/>
              </a:rPr>
              <a:t>do</a:t>
            </a:r>
            <a:r>
              <a:rPr sz="1800" dirty="0">
                <a:cs typeface="Times New Roman"/>
              </a:rPr>
              <a:t>s</a:t>
            </a:r>
            <a:r>
              <a:rPr sz="1800" spc="20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5" dirty="0">
                <a:cs typeface="Times New Roman"/>
              </a:rPr>
              <a:t>ç</a:t>
            </a:r>
            <a:r>
              <a:rPr sz="1800" dirty="0">
                <a:cs typeface="Times New Roman"/>
              </a:rPr>
              <a:t>úcares</a:t>
            </a:r>
            <a:r>
              <a:rPr sz="1800" spc="21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</a:t>
            </a:r>
            <a:r>
              <a:rPr sz="1800" spc="-10" dirty="0">
                <a:cs typeface="Times New Roman"/>
              </a:rPr>
              <a:t>ea</a:t>
            </a:r>
            <a:r>
              <a:rPr sz="1800" dirty="0">
                <a:cs typeface="Times New Roman"/>
              </a:rPr>
              <a:t>ge</a:t>
            </a:r>
            <a:r>
              <a:rPr sz="1800" spc="2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com</a:t>
            </a:r>
            <a:r>
              <a:rPr sz="1800" spc="20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2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antro</a:t>
            </a:r>
            <a:r>
              <a:rPr sz="1800" spc="-15" dirty="0">
                <a:cs typeface="Times New Roman"/>
              </a:rPr>
              <a:t>n</a:t>
            </a:r>
            <a:r>
              <a:rPr sz="1800" dirty="0">
                <a:cs typeface="Times New Roman"/>
              </a:rPr>
              <a:t>a </a:t>
            </a:r>
            <a:r>
              <a:rPr sz="1800" spc="-220" dirty="0">
                <a:cs typeface="Times New Roman"/>
              </a:rPr>
              <a:t> </a:t>
            </a:r>
            <a:r>
              <a:rPr sz="1800" spc="-15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as</a:t>
            </a:r>
            <a:r>
              <a:rPr sz="1800" spc="204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2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e</a:t>
            </a:r>
            <a:r>
              <a:rPr sz="1800" spc="-10" dirty="0">
                <a:cs typeface="Times New Roman"/>
              </a:rPr>
              <a:t>x</a:t>
            </a:r>
            <a:r>
              <a:rPr sz="1800" dirty="0">
                <a:cs typeface="Times New Roman"/>
              </a:rPr>
              <a:t>tr</a:t>
            </a:r>
            <a:r>
              <a:rPr sz="1800" spc="5" dirty="0">
                <a:cs typeface="Times New Roman"/>
              </a:rPr>
              <a:t>e</a:t>
            </a:r>
            <a:r>
              <a:rPr sz="1800" spc="-15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a re</a:t>
            </a:r>
            <a:r>
              <a:rPr sz="1800" spc="5" dirty="0">
                <a:cs typeface="Times New Roman"/>
              </a:rPr>
              <a:t>a</a:t>
            </a:r>
            <a:r>
              <a:rPr sz="1800" dirty="0">
                <a:cs typeface="Times New Roman"/>
              </a:rPr>
              <a:t>t</a:t>
            </a:r>
            <a:r>
              <a:rPr sz="1800" spc="5" dirty="0">
                <a:cs typeface="Times New Roman"/>
              </a:rPr>
              <a:t>i</a:t>
            </a:r>
            <a:r>
              <a:rPr sz="1800" spc="-15" dirty="0">
                <a:cs typeface="Times New Roman"/>
              </a:rPr>
              <a:t>v</a:t>
            </a:r>
            <a:r>
              <a:rPr sz="1800" dirty="0">
                <a:cs typeface="Times New Roman"/>
              </a:rPr>
              <a:t>id</a:t>
            </a:r>
            <a:r>
              <a:rPr sz="1800" spc="5" dirty="0">
                <a:cs typeface="Times New Roman"/>
              </a:rPr>
              <a:t>a</a:t>
            </a:r>
            <a:r>
              <a:rPr sz="1800" dirty="0">
                <a:cs typeface="Times New Roman"/>
              </a:rPr>
              <a:t>de </a:t>
            </a:r>
            <a:r>
              <a:rPr sz="1800" spc="-12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das </a:t>
            </a:r>
            <a:r>
              <a:rPr sz="1800" spc="-13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hexoses </a:t>
            </a:r>
            <a:r>
              <a:rPr sz="1800" spc="-12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com </a:t>
            </a:r>
            <a:r>
              <a:rPr sz="1800" spc="-12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 </a:t>
            </a:r>
            <a:r>
              <a:rPr sz="1800" spc="-13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an</a:t>
            </a:r>
            <a:r>
              <a:rPr sz="1800" spc="5" dirty="0">
                <a:cs typeface="Times New Roman"/>
              </a:rPr>
              <a:t>t</a:t>
            </a:r>
            <a:r>
              <a:rPr sz="1800" dirty="0">
                <a:cs typeface="Times New Roman"/>
              </a:rPr>
              <a:t>rona </a:t>
            </a:r>
            <a:r>
              <a:rPr sz="1800" spc="-13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torna </a:t>
            </a:r>
            <a:r>
              <a:rPr sz="1800" spc="-12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e</a:t>
            </a:r>
            <a:r>
              <a:rPr sz="1800" spc="-15" dirty="0">
                <a:cs typeface="Times New Roman"/>
              </a:rPr>
              <a:t>s</a:t>
            </a:r>
            <a:r>
              <a:rPr sz="1800" dirty="0">
                <a:cs typeface="Times New Roman"/>
              </a:rPr>
              <a:t>te </a:t>
            </a:r>
            <a:r>
              <a:rPr sz="1800" spc="-114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é</a:t>
            </a:r>
            <a:r>
              <a:rPr sz="1800" spc="5" dirty="0">
                <a:cs typeface="Times New Roman"/>
              </a:rPr>
              <a:t>t</a:t>
            </a:r>
            <a:r>
              <a:rPr sz="1800" dirty="0">
                <a:cs typeface="Times New Roman"/>
              </a:rPr>
              <a:t>odo </a:t>
            </a:r>
            <a:r>
              <a:rPr sz="1800" spc="-135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é</a:t>
            </a:r>
            <a:r>
              <a:rPr sz="1800" spc="5" dirty="0">
                <a:cs typeface="Times New Roman"/>
              </a:rPr>
              <a:t>t</a:t>
            </a:r>
            <a:r>
              <a:rPr sz="1800" spc="-15" dirty="0">
                <a:cs typeface="Times New Roman"/>
              </a:rPr>
              <a:t>o</a:t>
            </a:r>
            <a:r>
              <a:rPr sz="1800" dirty="0">
                <a:cs typeface="Times New Roman"/>
              </a:rPr>
              <a:t>do </a:t>
            </a:r>
            <a:r>
              <a:rPr sz="1800" spc="-114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ra</a:t>
            </a:r>
            <a:r>
              <a:rPr sz="1800" spc="5" dirty="0">
                <a:cs typeface="Times New Roman"/>
              </a:rPr>
              <a:t>z</a:t>
            </a:r>
            <a:r>
              <a:rPr sz="1800" dirty="0">
                <a:cs typeface="Times New Roman"/>
              </a:rPr>
              <a:t>oa</a:t>
            </a:r>
            <a:r>
              <a:rPr sz="1800" spc="-10" dirty="0">
                <a:cs typeface="Times New Roman"/>
              </a:rPr>
              <a:t>v</a:t>
            </a:r>
            <a:r>
              <a:rPr sz="1800" dirty="0">
                <a:cs typeface="Times New Roman"/>
              </a:rPr>
              <a:t>e</a:t>
            </a:r>
            <a:r>
              <a:rPr sz="1800" spc="5" dirty="0">
                <a:cs typeface="Times New Roman"/>
              </a:rPr>
              <a:t>l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ente espec</a:t>
            </a:r>
            <a:r>
              <a:rPr sz="1800" spc="5" dirty="0">
                <a:cs typeface="Times New Roman"/>
              </a:rPr>
              <a:t>í</a:t>
            </a:r>
            <a:r>
              <a:rPr sz="1800" dirty="0">
                <a:cs typeface="Times New Roman"/>
              </a:rPr>
              <a:t>f</a:t>
            </a:r>
            <a:r>
              <a:rPr sz="1800" spc="-10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co</a:t>
            </a:r>
            <a:r>
              <a:rPr sz="1800" spc="18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pa</a:t>
            </a:r>
            <a:r>
              <a:rPr sz="1800" spc="-10" dirty="0">
                <a:cs typeface="Times New Roman"/>
              </a:rPr>
              <a:t>r</a:t>
            </a:r>
            <a:r>
              <a:rPr sz="1800" dirty="0">
                <a:cs typeface="Times New Roman"/>
              </a:rPr>
              <a:t>a</a:t>
            </a:r>
            <a:r>
              <a:rPr sz="1800" spc="16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hexose</a:t>
            </a:r>
            <a:r>
              <a:rPr sz="1800" spc="-5" dirty="0">
                <a:cs typeface="Times New Roman"/>
              </a:rPr>
              <a:t>s</a:t>
            </a:r>
            <a:r>
              <a:rPr sz="1800" dirty="0">
                <a:cs typeface="Times New Roman"/>
              </a:rPr>
              <a:t>.</a:t>
            </a:r>
            <a:r>
              <a:rPr sz="1800" spc="180" dirty="0">
                <a:cs typeface="Times New Roman"/>
              </a:rPr>
              <a:t> </a:t>
            </a:r>
            <a:r>
              <a:rPr sz="1800" spc="-5" dirty="0">
                <a:cs typeface="Times New Roman"/>
              </a:rPr>
              <a:t>O</a:t>
            </a:r>
            <a:r>
              <a:rPr sz="1800" dirty="0">
                <a:cs typeface="Times New Roman"/>
              </a:rPr>
              <a:t>s</a:t>
            </a:r>
            <a:r>
              <a:rPr sz="1800" spc="16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c</a:t>
            </a:r>
            <a:r>
              <a:rPr sz="1800" spc="5" dirty="0">
                <a:cs typeface="Times New Roman"/>
              </a:rPr>
              <a:t>a</a:t>
            </a:r>
            <a:r>
              <a:rPr sz="1800" spc="-15" dirty="0">
                <a:cs typeface="Times New Roman"/>
              </a:rPr>
              <a:t>r</a:t>
            </a:r>
            <a:r>
              <a:rPr sz="1800" dirty="0">
                <a:cs typeface="Times New Roman"/>
              </a:rPr>
              <a:t>boidr</a:t>
            </a:r>
            <a:r>
              <a:rPr sz="1800" spc="5" dirty="0">
                <a:cs typeface="Times New Roman"/>
              </a:rPr>
              <a:t>a</a:t>
            </a:r>
            <a:r>
              <a:rPr sz="1800" dirty="0">
                <a:cs typeface="Times New Roman"/>
              </a:rPr>
              <a:t>tos</a:t>
            </a:r>
            <a:r>
              <a:rPr sz="1800" spc="17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</a:t>
            </a:r>
            <a:r>
              <a:rPr sz="1800" spc="-10" dirty="0">
                <a:cs typeface="Times New Roman"/>
              </a:rPr>
              <a:t>e</a:t>
            </a:r>
            <a:r>
              <a:rPr sz="1800" dirty="0">
                <a:cs typeface="Times New Roman"/>
              </a:rPr>
              <a:t>agem</a:t>
            </a:r>
            <a:r>
              <a:rPr sz="1800" spc="16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com</a:t>
            </a:r>
            <a:r>
              <a:rPr sz="1800" spc="17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9</a:t>
            </a:r>
            <a:r>
              <a:rPr sz="1800" spc="5" dirty="0">
                <a:cs typeface="Times New Roman"/>
              </a:rPr>
              <a:t>,</a:t>
            </a:r>
            <a:r>
              <a:rPr sz="1800" dirty="0">
                <a:cs typeface="Times New Roman"/>
              </a:rPr>
              <a:t>10-dih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dr</a:t>
            </a:r>
            <a:r>
              <a:rPr sz="1800" spc="5" dirty="0">
                <a:cs typeface="Times New Roman"/>
              </a:rPr>
              <a:t>o</a:t>
            </a:r>
            <a:r>
              <a:rPr sz="1800" dirty="0">
                <a:cs typeface="Times New Roman"/>
              </a:rPr>
              <a:t>-9-oxoan</a:t>
            </a:r>
            <a:r>
              <a:rPr sz="1800" spc="5" dirty="0">
                <a:cs typeface="Times New Roman"/>
              </a:rPr>
              <a:t>t</a:t>
            </a:r>
            <a:r>
              <a:rPr sz="1800" dirty="0">
                <a:cs typeface="Times New Roman"/>
              </a:rPr>
              <a:t>r</a:t>
            </a:r>
            <a:r>
              <a:rPr sz="1800" spc="-10" dirty="0">
                <a:cs typeface="Times New Roman"/>
              </a:rPr>
              <a:t>ac</a:t>
            </a:r>
            <a:r>
              <a:rPr sz="1800" dirty="0">
                <a:cs typeface="Times New Roman"/>
              </a:rPr>
              <a:t>eno em</a:t>
            </a:r>
            <a:r>
              <a:rPr sz="1800" spc="165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e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o</a:t>
            </a:r>
            <a:r>
              <a:rPr sz="1800" spc="175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á</a:t>
            </a:r>
            <a:r>
              <a:rPr sz="1800" dirty="0">
                <a:cs typeface="Times New Roman"/>
              </a:rPr>
              <a:t>c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do</a:t>
            </a:r>
            <a:r>
              <a:rPr sz="1800" spc="15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e</a:t>
            </a:r>
            <a:r>
              <a:rPr sz="1800" spc="175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c</a:t>
            </a:r>
            <a:r>
              <a:rPr sz="1800" dirty="0">
                <a:cs typeface="Times New Roman"/>
              </a:rPr>
              <a:t>a</a:t>
            </a:r>
            <a:r>
              <a:rPr sz="1800" spc="5" dirty="0">
                <a:cs typeface="Times New Roman"/>
              </a:rPr>
              <a:t>l</a:t>
            </a:r>
            <a:r>
              <a:rPr sz="1800" dirty="0">
                <a:cs typeface="Times New Roman"/>
              </a:rPr>
              <a:t>or</a:t>
            </a:r>
            <a:r>
              <a:rPr sz="1800" spc="16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resultan</a:t>
            </a:r>
            <a:r>
              <a:rPr sz="1800" spc="-15" dirty="0">
                <a:cs typeface="Times New Roman"/>
              </a:rPr>
              <a:t>d</a:t>
            </a:r>
            <a:r>
              <a:rPr sz="1800" dirty="0">
                <a:cs typeface="Times New Roman"/>
              </a:rPr>
              <a:t>o</a:t>
            </a:r>
            <a:r>
              <a:rPr sz="1800" spc="17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u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a</a:t>
            </a:r>
            <a:r>
              <a:rPr sz="1800" spc="17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cor</a:t>
            </a:r>
            <a:r>
              <a:rPr sz="1800" spc="16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ver</a:t>
            </a:r>
            <a:r>
              <a:rPr sz="1800" spc="-15" dirty="0">
                <a:cs typeface="Times New Roman"/>
              </a:rPr>
              <a:t>d</a:t>
            </a:r>
            <a:r>
              <a:rPr sz="1800" spc="-10" dirty="0">
                <a:cs typeface="Times New Roman"/>
              </a:rPr>
              <a:t>e</a:t>
            </a:r>
            <a:r>
              <a:rPr sz="1800" dirty="0">
                <a:cs typeface="Times New Roman"/>
              </a:rPr>
              <a:t>,</a:t>
            </a:r>
            <a:r>
              <a:rPr sz="1800" spc="18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q</a:t>
            </a:r>
            <a:r>
              <a:rPr sz="1800" spc="-15" dirty="0">
                <a:cs typeface="Times New Roman"/>
              </a:rPr>
              <a:t>u</a:t>
            </a:r>
            <a:r>
              <a:rPr sz="1800" dirty="0">
                <a:cs typeface="Times New Roman"/>
              </a:rPr>
              <a:t>e</a:t>
            </a:r>
            <a:r>
              <a:rPr sz="1800" spc="17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po</a:t>
            </a:r>
            <a:r>
              <a:rPr sz="1800" spc="-15" dirty="0">
                <a:cs typeface="Times New Roman"/>
              </a:rPr>
              <a:t>d</a:t>
            </a:r>
            <a:r>
              <a:rPr sz="1800" dirty="0">
                <a:cs typeface="Times New Roman"/>
              </a:rPr>
              <a:t>e</a:t>
            </a:r>
            <a:r>
              <a:rPr sz="1800" spc="17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ser</a:t>
            </a:r>
            <a:r>
              <a:rPr sz="1800" spc="165" dirty="0">
                <a:cs typeface="Times New Roman"/>
              </a:rPr>
              <a:t> </a:t>
            </a:r>
            <a:r>
              <a:rPr sz="1800" spc="-10" dirty="0">
                <a:cs typeface="Times New Roman"/>
              </a:rPr>
              <a:t>li</a:t>
            </a:r>
            <a:r>
              <a:rPr sz="1800" dirty="0">
                <a:cs typeface="Times New Roman"/>
              </a:rPr>
              <a:t>da</a:t>
            </a:r>
            <a:r>
              <a:rPr sz="1800" spc="18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16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620</a:t>
            </a:r>
            <a:r>
              <a:rPr sz="1800" spc="16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n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.</a:t>
            </a:r>
            <a:r>
              <a:rPr sz="1800" spc="180" dirty="0">
                <a:cs typeface="Times New Roman"/>
              </a:rPr>
              <a:t> </a:t>
            </a:r>
            <a:r>
              <a:rPr sz="1800" spc="-20" dirty="0">
                <a:cs typeface="Times New Roman"/>
              </a:rPr>
              <a:t>P</a:t>
            </a:r>
            <a:r>
              <a:rPr sz="1800" dirty="0">
                <a:cs typeface="Times New Roman"/>
              </a:rPr>
              <a:t>or c</a:t>
            </a:r>
            <a:r>
              <a:rPr sz="1800" spc="5" dirty="0">
                <a:cs typeface="Times New Roman"/>
              </a:rPr>
              <a:t>a</a:t>
            </a:r>
            <a:r>
              <a:rPr sz="1800" dirty="0">
                <a:cs typeface="Times New Roman"/>
              </a:rPr>
              <a:t>usa</a:t>
            </a:r>
            <a:r>
              <a:rPr sz="1800" spc="-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do</a:t>
            </a:r>
            <a:r>
              <a:rPr sz="1800" spc="-10" dirty="0">
                <a:cs typeface="Times New Roman"/>
              </a:rPr>
              <a:t> m</a:t>
            </a:r>
            <a:r>
              <a:rPr sz="1800" dirty="0">
                <a:cs typeface="Times New Roman"/>
              </a:rPr>
              <a:t>e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o</a:t>
            </a:r>
            <a:r>
              <a:rPr sz="1800" spc="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á</a:t>
            </a:r>
            <a:r>
              <a:rPr sz="1800" spc="5" dirty="0">
                <a:cs typeface="Times New Roman"/>
              </a:rPr>
              <a:t>c</a:t>
            </a:r>
            <a:r>
              <a:rPr sz="1800" dirty="0">
                <a:cs typeface="Times New Roman"/>
              </a:rPr>
              <a:t>ido</a:t>
            </a:r>
            <a:r>
              <a:rPr sz="1800" spc="-1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ambos</a:t>
            </a:r>
            <a:r>
              <a:rPr sz="1800" spc="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redutor</a:t>
            </a:r>
            <a:r>
              <a:rPr sz="1800" spc="5" dirty="0">
                <a:cs typeface="Times New Roman"/>
              </a:rPr>
              <a:t>e</a:t>
            </a:r>
            <a:r>
              <a:rPr sz="1800" dirty="0">
                <a:cs typeface="Times New Roman"/>
              </a:rPr>
              <a:t>s</a:t>
            </a:r>
            <a:r>
              <a:rPr sz="1800" spc="-2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e</a:t>
            </a:r>
            <a:r>
              <a:rPr sz="1800" spc="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não</a:t>
            </a:r>
            <a:r>
              <a:rPr sz="1800" spc="-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redutor</a:t>
            </a:r>
            <a:r>
              <a:rPr sz="1800" spc="5" dirty="0">
                <a:cs typeface="Times New Roman"/>
              </a:rPr>
              <a:t>e</a:t>
            </a:r>
            <a:r>
              <a:rPr sz="1800" dirty="0">
                <a:cs typeface="Times New Roman"/>
              </a:rPr>
              <a:t>s</a:t>
            </a:r>
            <a:r>
              <a:rPr sz="1800" spc="-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são</a:t>
            </a:r>
            <a:r>
              <a:rPr sz="1800" spc="-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de</a:t>
            </a:r>
            <a:r>
              <a:rPr sz="1800" spc="5" dirty="0">
                <a:cs typeface="Times New Roman"/>
              </a:rPr>
              <a:t>t</a:t>
            </a:r>
            <a:r>
              <a:rPr sz="1800" dirty="0">
                <a:cs typeface="Times New Roman"/>
              </a:rPr>
              <a:t>erminado</a:t>
            </a:r>
            <a:r>
              <a:rPr sz="1800" spc="5" dirty="0">
                <a:cs typeface="Times New Roman"/>
              </a:rPr>
              <a:t>s</a:t>
            </a:r>
            <a:r>
              <a:rPr sz="1800" dirty="0"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sz="18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950" dirty="0">
              <a:cs typeface="Times New Roman"/>
            </a:endParaRPr>
          </a:p>
          <a:p>
            <a:pPr marL="12700" algn="just"/>
            <a:r>
              <a:rPr sz="1800" dirty="0">
                <a:cs typeface="Times New Roman"/>
              </a:rPr>
              <a:t>Meio á</a:t>
            </a:r>
            <a:r>
              <a:rPr sz="1800" spc="5" dirty="0">
                <a:cs typeface="Times New Roman"/>
              </a:rPr>
              <a:t>c</a:t>
            </a:r>
            <a:r>
              <a:rPr sz="1800" dirty="0">
                <a:cs typeface="Times New Roman"/>
              </a:rPr>
              <a:t>ido pro</a:t>
            </a:r>
            <a:r>
              <a:rPr sz="1800" spc="-10" dirty="0">
                <a:cs typeface="Times New Roman"/>
              </a:rPr>
              <a:t>m</a:t>
            </a:r>
            <a:r>
              <a:rPr sz="1800" dirty="0">
                <a:cs typeface="Times New Roman"/>
              </a:rPr>
              <a:t>ove</a:t>
            </a:r>
            <a:r>
              <a:rPr sz="1800" spc="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a</a:t>
            </a:r>
            <a:r>
              <a:rPr sz="1800" spc="-5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hidró</a:t>
            </a:r>
            <a:r>
              <a:rPr sz="1800" spc="5" dirty="0">
                <a:cs typeface="Times New Roman"/>
              </a:rPr>
              <a:t>l</a:t>
            </a:r>
            <a:r>
              <a:rPr sz="1800" dirty="0">
                <a:cs typeface="Times New Roman"/>
              </a:rPr>
              <a:t>ise</a:t>
            </a:r>
            <a:r>
              <a:rPr sz="1800" spc="-10" dirty="0">
                <a:cs typeface="Times New Roman"/>
              </a:rPr>
              <a:t> </a:t>
            </a:r>
            <a:r>
              <a:rPr sz="1800" dirty="0">
                <a:cs typeface="Times New Roman"/>
              </a:rPr>
              <a:t>dos ol</a:t>
            </a:r>
            <a:r>
              <a:rPr sz="1800" spc="5" dirty="0">
                <a:cs typeface="Times New Roman"/>
              </a:rPr>
              <a:t>i</a:t>
            </a:r>
            <a:r>
              <a:rPr sz="1800" dirty="0">
                <a:cs typeface="Times New Roman"/>
              </a:rPr>
              <a:t>gos</a:t>
            </a:r>
            <a:r>
              <a:rPr sz="1800" spc="-10" dirty="0">
                <a:cs typeface="Times New Roman"/>
              </a:rPr>
              <a:t>s</a:t>
            </a:r>
            <a:r>
              <a:rPr sz="1800" dirty="0">
                <a:cs typeface="Times New Roman"/>
              </a:rPr>
              <a:t>a</a:t>
            </a:r>
            <a:r>
              <a:rPr sz="1800" spc="5" dirty="0">
                <a:cs typeface="Times New Roman"/>
              </a:rPr>
              <a:t>c</a:t>
            </a:r>
            <a:r>
              <a:rPr sz="1800" dirty="0">
                <a:cs typeface="Times New Roman"/>
              </a:rPr>
              <a:t>ar</a:t>
            </a:r>
            <a:r>
              <a:rPr sz="1800" spc="5" dirty="0">
                <a:cs typeface="Times New Roman"/>
              </a:rPr>
              <a:t>í</a:t>
            </a:r>
            <a:r>
              <a:rPr sz="1800" dirty="0">
                <a:cs typeface="Times New Roman"/>
              </a:rPr>
              <a:t>deos,</a:t>
            </a:r>
            <a:r>
              <a:rPr sz="1800" spc="-5" dirty="0">
                <a:cs typeface="Times New Roman"/>
              </a:rPr>
              <a:t> </a:t>
            </a:r>
            <a:r>
              <a:rPr sz="1800" dirty="0" err="1" smtClean="0">
                <a:cs typeface="Times New Roman"/>
              </a:rPr>
              <a:t>gerando</a:t>
            </a:r>
            <a:endParaRPr lang="pt-BR" sz="1800" dirty="0" smtClean="0">
              <a:cs typeface="Times New Roman"/>
            </a:endParaRPr>
          </a:p>
          <a:p>
            <a:pPr marL="12700" algn="just"/>
            <a:r>
              <a:rPr lang="en-US" spc="-15" dirty="0" err="1" smtClean="0">
                <a:cs typeface="Times New Roman"/>
              </a:rPr>
              <a:t>m</a:t>
            </a:r>
            <a:r>
              <a:rPr lang="en-US" dirty="0" err="1" smtClean="0">
                <a:cs typeface="Times New Roman"/>
              </a:rPr>
              <a:t>ono</a:t>
            </a:r>
            <a:r>
              <a:rPr lang="en-US" spc="-10" dirty="0" err="1" smtClean="0">
                <a:cs typeface="Times New Roman"/>
              </a:rPr>
              <a:t>s</a:t>
            </a:r>
            <a:r>
              <a:rPr lang="en-US" dirty="0" err="1" smtClean="0">
                <a:cs typeface="Times New Roman"/>
              </a:rPr>
              <a:t>sacarídeos</a:t>
            </a:r>
            <a:r>
              <a:rPr lang="en-US" spc="10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(</a:t>
            </a:r>
            <a:r>
              <a:rPr lang="en-US" dirty="0" err="1">
                <a:cs typeface="Times New Roman"/>
              </a:rPr>
              <a:t>redutores</a:t>
            </a:r>
            <a:r>
              <a:rPr lang="en-US" dirty="0">
                <a:cs typeface="Times New Roman"/>
              </a:rPr>
              <a:t>)</a:t>
            </a:r>
          </a:p>
          <a:p>
            <a:pPr marL="12700" algn="just">
              <a:lnSpc>
                <a:spcPct val="100000"/>
              </a:lnSpc>
            </a:pPr>
            <a:endParaRPr sz="1800" dirty="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0" y="5526023"/>
            <a:ext cx="1706879" cy="1048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23228" y="6461637"/>
            <a:ext cx="824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69029"/>
            <a:ext cx="219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MÉ</a:t>
            </a:r>
            <a:r>
              <a:rPr lang="en-US" spc="-40" dirty="0" smtClean="0"/>
              <a:t>T</a:t>
            </a:r>
            <a:r>
              <a:rPr lang="en-US" dirty="0" smtClean="0"/>
              <a:t>ODOS</a:t>
            </a:r>
            <a:r>
              <a:rPr lang="en-US" spc="-15" dirty="0" smtClean="0"/>
              <a:t> </a:t>
            </a:r>
            <a:r>
              <a:rPr lang="en-US" dirty="0" smtClean="0"/>
              <a:t>QUÍMICOS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971800"/>
            <a:ext cx="421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Espectrofotometria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5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465138" y="381000"/>
            <a:ext cx="1763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Princípio</a:t>
            </a:r>
          </a:p>
        </p:txBody>
      </p:sp>
      <p:sp>
        <p:nvSpPr>
          <p:cNvPr id="76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38" name="Picture 2" descr="http://3.bp.blogspot.com/-29ewWqJtx-M/UB6zoKoIFiI/AAAAAAAAABM/RvLPYlGLUwY/s1600/spect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44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5138" y="381000"/>
            <a:ext cx="498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espetrofotométrica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/>
              <a:t>Determinar a concentração de um dado analito em uma solução da amostra.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2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 u="sng"/>
              <a:t>Princípio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/>
              <a:t>A determinação é baseada na medida da quantidade de luz que é absorvida a partir de um feixe que passa por uma solução da amostra</a:t>
            </a:r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9925" y="1487488"/>
            <a:ext cx="7445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Requerimento básico: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Proporcionalidade entre Absorbância e Concentração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“Lei de Beer (ou Lambert-Beer)”</a:t>
            </a:r>
            <a:endParaRPr lang="en-US" altLang="en-US" sz="240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838200" y="36687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09600" y="534511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838200" y="3821113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030288" y="5394325"/>
            <a:ext cx="1712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>
                <a:latin typeface="Symbol" panose="05050102010706020507" pitchFamily="18" charset="2"/>
              </a:rPr>
              <a:t>m</a:t>
            </a:r>
            <a:r>
              <a:rPr lang="pt-BR" altLang="en-US" sz="2000"/>
              <a:t>g do analito </a:t>
            </a:r>
            <a:endParaRPr lang="en-US" altLang="en-US" sz="20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rot="-5400000">
            <a:off x="202407" y="4372769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/>
              <a:t>ABS</a:t>
            </a:r>
            <a:endParaRPr lang="en-US" altLang="en-US" sz="2000"/>
          </a:p>
        </p:txBody>
      </p:sp>
      <p:sp>
        <p:nvSpPr>
          <p:cNvPr id="10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733800" y="3468688"/>
            <a:ext cx="505414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y = ax + b</a:t>
            </a:r>
          </a:p>
          <a:p>
            <a:endParaRPr lang="pt-BR" sz="2800" dirty="0" smtClean="0"/>
          </a:p>
          <a:p>
            <a:r>
              <a:rPr lang="pt-BR" sz="2800" dirty="0" smtClean="0"/>
              <a:t>Ou</a:t>
            </a:r>
          </a:p>
          <a:p>
            <a:endParaRPr lang="pt-BR" sz="2800" dirty="0"/>
          </a:p>
          <a:p>
            <a:r>
              <a:rPr lang="pt-BR" sz="2800" dirty="0" smtClean="0"/>
              <a:t>Abs = a.C + b</a:t>
            </a:r>
          </a:p>
          <a:p>
            <a:endParaRPr lang="pt-BR" sz="2800" dirty="0"/>
          </a:p>
          <a:p>
            <a:r>
              <a:rPr lang="pt-BR" sz="2800" dirty="0" smtClean="0"/>
              <a:t>Onde C é a quantidade do analito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14600" y="533400"/>
            <a:ext cx="388747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Mo</a:t>
            </a:r>
            <a:r>
              <a:rPr sz="3600" b="1" i="1" spc="-15" dirty="0">
                <a:solidFill>
                  <a:srgbClr val="C96E05"/>
                </a:solidFill>
                <a:latin typeface="Arial"/>
                <a:cs typeface="Arial"/>
              </a:rPr>
              <a:t>n</a:t>
            </a: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ossacaríde</a:t>
            </a:r>
            <a:r>
              <a:rPr sz="3600" b="1" i="1" spc="-1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Imp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rt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ntes 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m 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l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m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nt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1536" y="2057400"/>
            <a:ext cx="4931664" cy="27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1663700"/>
            <a:ext cx="8702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Como fazer uma análise espectrofotométrica?</a:t>
            </a:r>
            <a:endParaRPr lang="en-US" altLang="en-US" sz="2400"/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2" name="Picture 2" descr="Resultado de imagem para i don't know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819400"/>
            <a:ext cx="2324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663700"/>
            <a:ext cx="87026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1)</a:t>
            </a:r>
            <a:r>
              <a:rPr lang="pt-BR" altLang="en-US" sz="2400"/>
              <a:t> O analito deve ser uma substância </a:t>
            </a:r>
            <a:r>
              <a:rPr lang="pt-BR" altLang="en-US" sz="2400" u="sng"/>
              <a:t>cromófora</a:t>
            </a: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	</a:t>
            </a:r>
            <a:r>
              <a:rPr lang="pt-BR" altLang="en-US" sz="1800"/>
              <a:t>Caso o analito de interesse não absorva luz na região do Visível, este deve ser convertido em outras espécies químicas que absorvam luz nessa região. A amostra deve se encontrar em uma solução homogênea.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2)</a:t>
            </a:r>
            <a:r>
              <a:rPr lang="pt-BR" altLang="en-US" sz="2400"/>
              <a:t> Deve-se fazer a análise em um </a:t>
            </a:r>
            <a:r>
              <a:rPr lang="pt-BR" altLang="en-US" sz="2400" u="sng"/>
              <a:t>comprimento de onda</a:t>
            </a:r>
            <a:r>
              <a:rPr lang="pt-BR" altLang="en-US" sz="2400"/>
              <a:t> específico para a substância.</a:t>
            </a:r>
            <a:endParaRPr lang="en-US" altLang="en-US" sz="2400"/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2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65125" y="1371600"/>
            <a:ext cx="403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Radiações eletromagnéticas</a:t>
            </a:r>
            <a:endParaRPr lang="en-US" altLang="en-US" sz="2400"/>
          </a:p>
        </p:txBody>
      </p:sp>
      <p:pic>
        <p:nvPicPr>
          <p:cNvPr id="43012" name="Picture 4" descr="744px-Spec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0866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6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17525" y="1868488"/>
            <a:ext cx="83216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3)</a:t>
            </a:r>
            <a:r>
              <a:rPr lang="pt-BR" altLang="en-US" sz="2400"/>
              <a:t> O aparelho deve ser </a:t>
            </a:r>
            <a:r>
              <a:rPr lang="pt-BR" altLang="en-US" sz="2400" u="sng"/>
              <a:t>zerado.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/>
              <a:t>Toda substância possui um certo nível de absorção de luz.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/>
              <a:t>Desta forma todo o meio em que se encontra a substância de interesse responde por uma certa porcentagem da Absorbância registrada em uma análise.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/>
              <a:t>Assim sendo é necessário descontar o valor desta Absorbância antes de proceder as leituras da amostra</a:t>
            </a:r>
            <a:r>
              <a:rPr lang="pt-BR" altLang="en-US" sz="2400"/>
              <a:t>.</a:t>
            </a:r>
            <a:endParaRPr lang="pt-B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5125" y="11430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Como isto é feito?</a:t>
            </a:r>
            <a:endParaRPr lang="en-US" altLang="en-US" sz="2400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609600" y="1941513"/>
            <a:ext cx="1065213" cy="1597025"/>
            <a:chOff x="1440" y="1632"/>
            <a:chExt cx="671" cy="1006"/>
          </a:xfrm>
        </p:grpSpPr>
        <p:sp>
          <p:nvSpPr>
            <p:cNvPr id="45078" name="Rectangle 5"/>
            <p:cNvSpPr>
              <a:spLocks noChangeAspect="1" noChangeArrowheads="1"/>
            </p:cNvSpPr>
            <p:nvPr/>
          </p:nvSpPr>
          <p:spPr bwMode="auto">
            <a:xfrm>
              <a:off x="1507" y="1867"/>
              <a:ext cx="537" cy="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5079" name="Line 6"/>
            <p:cNvSpPr>
              <a:spLocks noChangeAspect="1" noChangeShapeType="1"/>
            </p:cNvSpPr>
            <p:nvPr/>
          </p:nvSpPr>
          <p:spPr bwMode="auto">
            <a:xfrm>
              <a:off x="1507" y="1632"/>
              <a:ext cx="0" cy="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Line 7"/>
            <p:cNvSpPr>
              <a:spLocks noChangeAspect="1" noChangeShapeType="1"/>
            </p:cNvSpPr>
            <p:nvPr/>
          </p:nvSpPr>
          <p:spPr bwMode="auto">
            <a:xfrm flipH="1">
              <a:off x="1440" y="16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Line 8"/>
            <p:cNvSpPr>
              <a:spLocks noChangeAspect="1" noChangeShapeType="1"/>
            </p:cNvSpPr>
            <p:nvPr/>
          </p:nvSpPr>
          <p:spPr bwMode="auto">
            <a:xfrm>
              <a:off x="1440" y="1632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Line 9"/>
            <p:cNvSpPr>
              <a:spLocks noChangeAspect="1" noChangeShapeType="1"/>
            </p:cNvSpPr>
            <p:nvPr/>
          </p:nvSpPr>
          <p:spPr bwMode="auto">
            <a:xfrm>
              <a:off x="1440" y="2638"/>
              <a:ext cx="6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Line 10"/>
            <p:cNvSpPr>
              <a:spLocks noChangeAspect="1" noChangeShapeType="1"/>
            </p:cNvSpPr>
            <p:nvPr/>
          </p:nvSpPr>
          <p:spPr bwMode="auto">
            <a:xfrm>
              <a:off x="2044" y="1632"/>
              <a:ext cx="0" cy="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11"/>
            <p:cNvSpPr>
              <a:spLocks noChangeAspect="1" noChangeShapeType="1"/>
            </p:cNvSpPr>
            <p:nvPr/>
          </p:nvSpPr>
          <p:spPr bwMode="auto">
            <a:xfrm>
              <a:off x="2111" y="1632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12"/>
            <p:cNvSpPr>
              <a:spLocks noChangeAspect="1" noChangeShapeType="1"/>
            </p:cNvSpPr>
            <p:nvPr/>
          </p:nvSpPr>
          <p:spPr bwMode="auto">
            <a:xfrm flipH="1">
              <a:off x="2044" y="163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Oval 13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87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88" name="Oval 15"/>
            <p:cNvSpPr>
              <a:spLocks noChangeArrowheads="1"/>
            </p:cNvSpPr>
            <p:nvPr/>
          </p:nvSpPr>
          <p:spPr bwMode="auto">
            <a:xfrm>
              <a:off x="1632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89" name="Oval 16"/>
            <p:cNvSpPr>
              <a:spLocks noChangeArrowheads="1"/>
            </p:cNvSpPr>
            <p:nvPr/>
          </p:nvSpPr>
          <p:spPr bwMode="auto">
            <a:xfrm>
              <a:off x="1680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0" name="Oval 17"/>
            <p:cNvSpPr>
              <a:spLocks noChangeArrowheads="1"/>
            </p:cNvSpPr>
            <p:nvPr/>
          </p:nvSpPr>
          <p:spPr bwMode="auto">
            <a:xfrm>
              <a:off x="172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1" name="Oval 18"/>
            <p:cNvSpPr>
              <a:spLocks noChangeArrowheads="1"/>
            </p:cNvSpPr>
            <p:nvPr/>
          </p:nvSpPr>
          <p:spPr bwMode="auto">
            <a:xfrm>
              <a:off x="1536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2" name="Oval 19"/>
            <p:cNvSpPr>
              <a:spLocks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3" name="Oval 20"/>
            <p:cNvSpPr>
              <a:spLocks noChangeArrowheads="1"/>
            </p:cNvSpPr>
            <p:nvPr/>
          </p:nvSpPr>
          <p:spPr bwMode="auto">
            <a:xfrm>
              <a:off x="1680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4" name="Oval 21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5" name="Oval 22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6" name="Oval 23"/>
            <p:cNvSpPr>
              <a:spLocks noChangeArrowheads="1"/>
            </p:cNvSpPr>
            <p:nvPr/>
          </p:nvSpPr>
          <p:spPr bwMode="auto">
            <a:xfrm>
              <a:off x="1584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7" name="Oval 24"/>
            <p:cNvSpPr>
              <a:spLocks noChangeArrowheads="1"/>
            </p:cNvSpPr>
            <p:nvPr/>
          </p:nvSpPr>
          <p:spPr bwMode="auto">
            <a:xfrm>
              <a:off x="1680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8" name="Oval 25"/>
            <p:cNvSpPr>
              <a:spLocks noChangeArrowheads="1"/>
            </p:cNvSpPr>
            <p:nvPr/>
          </p:nvSpPr>
          <p:spPr bwMode="auto">
            <a:xfrm>
              <a:off x="182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99" name="Oval 26"/>
            <p:cNvSpPr>
              <a:spLocks noChangeArrowheads="1"/>
            </p:cNvSpPr>
            <p:nvPr/>
          </p:nvSpPr>
          <p:spPr bwMode="auto">
            <a:xfrm>
              <a:off x="1872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0" name="Oval 27"/>
            <p:cNvSpPr>
              <a:spLocks noChangeArrowheads="1"/>
            </p:cNvSpPr>
            <p:nvPr/>
          </p:nvSpPr>
          <p:spPr bwMode="auto">
            <a:xfrm>
              <a:off x="1920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1" name="Oval 28"/>
            <p:cNvSpPr>
              <a:spLocks noChangeArrowheads="1"/>
            </p:cNvSpPr>
            <p:nvPr/>
          </p:nvSpPr>
          <p:spPr bwMode="auto">
            <a:xfrm>
              <a:off x="196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2" name="Oval 29"/>
            <p:cNvSpPr>
              <a:spLocks noChangeArrowheads="1"/>
            </p:cNvSpPr>
            <p:nvPr/>
          </p:nvSpPr>
          <p:spPr bwMode="auto">
            <a:xfrm>
              <a:off x="1776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3" name="Oval 30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4" name="Oval 31"/>
            <p:cNvSpPr>
              <a:spLocks noChangeArrowheads="1"/>
            </p:cNvSpPr>
            <p:nvPr/>
          </p:nvSpPr>
          <p:spPr bwMode="auto">
            <a:xfrm>
              <a:off x="1872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5" name="Oval 32"/>
            <p:cNvSpPr>
              <a:spLocks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6" name="Oval 33"/>
            <p:cNvSpPr>
              <a:spLocks noChangeArrowheads="1"/>
            </p:cNvSpPr>
            <p:nvPr/>
          </p:nvSpPr>
          <p:spPr bwMode="auto">
            <a:xfrm>
              <a:off x="1968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7" name="Oval 34"/>
            <p:cNvSpPr>
              <a:spLocks noChangeArrowheads="1"/>
            </p:cNvSpPr>
            <p:nvPr/>
          </p:nvSpPr>
          <p:spPr bwMode="auto">
            <a:xfrm>
              <a:off x="1776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8" name="Oval 35"/>
            <p:cNvSpPr>
              <a:spLocks noChangeArrowheads="1"/>
            </p:cNvSpPr>
            <p:nvPr/>
          </p:nvSpPr>
          <p:spPr bwMode="auto">
            <a:xfrm>
              <a:off x="1824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09" name="Oval 36"/>
            <p:cNvSpPr>
              <a:spLocks noChangeArrowheads="1"/>
            </p:cNvSpPr>
            <p:nvPr/>
          </p:nvSpPr>
          <p:spPr bwMode="auto">
            <a:xfrm>
              <a:off x="1920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0" name="Oval 37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1" name="Oval 38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2" name="Oval 39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3" name="Oval 40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4" name="Oval 41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5" name="Oval 42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6" name="Oval 43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7" name="Oval 44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8" name="Oval 45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19" name="Oval 46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0" name="Oval 47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1" name="Oval 48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2" name="Oval 49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3" name="Oval 50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4" name="Oval 51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5" name="Oval 52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6" name="Oval 53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7" name="Oval 54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8" name="Oval 55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29" name="Oval 56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0" name="Oval 57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1" name="Oval 58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2" name="Oval 59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3" name="Oval 60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4" name="Oval 61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5" name="Oval 62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6" name="Oval 63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7" name="Oval 64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8" name="Oval 65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39" name="Oval 66"/>
            <p:cNvSpPr>
              <a:spLocks noChangeArrowheads="1"/>
            </p:cNvSpPr>
            <p:nvPr/>
          </p:nvSpPr>
          <p:spPr bwMode="auto">
            <a:xfrm>
              <a:off x="1536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0" name="Oval 67"/>
            <p:cNvSpPr>
              <a:spLocks noChangeArrowheads="1"/>
            </p:cNvSpPr>
            <p:nvPr/>
          </p:nvSpPr>
          <p:spPr bwMode="auto">
            <a:xfrm>
              <a:off x="158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1" name="Oval 68"/>
            <p:cNvSpPr>
              <a:spLocks noChangeArrowheads="1"/>
            </p:cNvSpPr>
            <p:nvPr/>
          </p:nvSpPr>
          <p:spPr bwMode="auto">
            <a:xfrm>
              <a:off x="163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2" name="Oval 69"/>
            <p:cNvSpPr>
              <a:spLocks noChangeArrowheads="1"/>
            </p:cNvSpPr>
            <p:nvPr/>
          </p:nvSpPr>
          <p:spPr bwMode="auto">
            <a:xfrm>
              <a:off x="168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3" name="Oval 70"/>
            <p:cNvSpPr>
              <a:spLocks noChangeArrowheads="1"/>
            </p:cNvSpPr>
            <p:nvPr/>
          </p:nvSpPr>
          <p:spPr bwMode="auto">
            <a:xfrm>
              <a:off x="158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4" name="Oval 71"/>
            <p:cNvSpPr>
              <a:spLocks noChangeArrowheads="1"/>
            </p:cNvSpPr>
            <p:nvPr/>
          </p:nvSpPr>
          <p:spPr bwMode="auto">
            <a:xfrm>
              <a:off x="1632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5" name="Oval 72"/>
            <p:cNvSpPr>
              <a:spLocks noChangeArrowheads="1"/>
            </p:cNvSpPr>
            <p:nvPr/>
          </p:nvSpPr>
          <p:spPr bwMode="auto">
            <a:xfrm>
              <a:off x="168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6" name="Oval 73"/>
            <p:cNvSpPr>
              <a:spLocks noChangeArrowheads="1"/>
            </p:cNvSpPr>
            <p:nvPr/>
          </p:nvSpPr>
          <p:spPr bwMode="auto">
            <a:xfrm>
              <a:off x="1728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7" name="Oval 74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8" name="Oval 75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49" name="Oval 76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0" name="Oval 77"/>
            <p:cNvSpPr>
              <a:spLocks noChangeArrowheads="1"/>
            </p:cNvSpPr>
            <p:nvPr/>
          </p:nvSpPr>
          <p:spPr bwMode="auto">
            <a:xfrm>
              <a:off x="1776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1" name="Oval 78"/>
            <p:cNvSpPr>
              <a:spLocks noChangeArrowheads="1"/>
            </p:cNvSpPr>
            <p:nvPr/>
          </p:nvSpPr>
          <p:spPr bwMode="auto">
            <a:xfrm>
              <a:off x="182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2" name="Oval 79"/>
            <p:cNvSpPr>
              <a:spLocks noChangeArrowheads="1"/>
            </p:cNvSpPr>
            <p:nvPr/>
          </p:nvSpPr>
          <p:spPr bwMode="auto">
            <a:xfrm>
              <a:off x="187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3" name="Oval 80"/>
            <p:cNvSpPr>
              <a:spLocks noChangeArrowheads="1"/>
            </p:cNvSpPr>
            <p:nvPr/>
          </p:nvSpPr>
          <p:spPr bwMode="auto">
            <a:xfrm>
              <a:off x="192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4" name="Oval 81"/>
            <p:cNvSpPr>
              <a:spLocks noChangeArrowheads="1"/>
            </p:cNvSpPr>
            <p:nvPr/>
          </p:nvSpPr>
          <p:spPr bwMode="auto">
            <a:xfrm>
              <a:off x="1968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5" name="Oval 82"/>
            <p:cNvSpPr>
              <a:spLocks noChangeArrowheads="1"/>
            </p:cNvSpPr>
            <p:nvPr/>
          </p:nvSpPr>
          <p:spPr bwMode="auto">
            <a:xfrm>
              <a:off x="1776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6" name="Oval 83"/>
            <p:cNvSpPr>
              <a:spLocks noChangeArrowheads="1"/>
            </p:cNvSpPr>
            <p:nvPr/>
          </p:nvSpPr>
          <p:spPr bwMode="auto">
            <a:xfrm>
              <a:off x="182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7" name="Oval 84"/>
            <p:cNvSpPr>
              <a:spLocks noChangeArrowheads="1"/>
            </p:cNvSpPr>
            <p:nvPr/>
          </p:nvSpPr>
          <p:spPr bwMode="auto">
            <a:xfrm>
              <a:off x="1872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8" name="Oval 85"/>
            <p:cNvSpPr>
              <a:spLocks noChangeArrowheads="1"/>
            </p:cNvSpPr>
            <p:nvPr/>
          </p:nvSpPr>
          <p:spPr bwMode="auto">
            <a:xfrm>
              <a:off x="192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59" name="Oval 86"/>
            <p:cNvSpPr>
              <a:spLocks noChangeArrowheads="1"/>
            </p:cNvSpPr>
            <p:nvPr/>
          </p:nvSpPr>
          <p:spPr bwMode="auto">
            <a:xfrm>
              <a:off x="1968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0" name="Oval 87"/>
            <p:cNvSpPr>
              <a:spLocks noChangeArrowheads="1"/>
            </p:cNvSpPr>
            <p:nvPr/>
          </p:nvSpPr>
          <p:spPr bwMode="auto">
            <a:xfrm>
              <a:off x="1632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1" name="Oval 88"/>
            <p:cNvSpPr>
              <a:spLocks noChangeArrowheads="1"/>
            </p:cNvSpPr>
            <p:nvPr/>
          </p:nvSpPr>
          <p:spPr bwMode="auto">
            <a:xfrm>
              <a:off x="168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2" name="Oval 89"/>
            <p:cNvSpPr>
              <a:spLocks noChangeArrowheads="1"/>
            </p:cNvSpPr>
            <p:nvPr/>
          </p:nvSpPr>
          <p:spPr bwMode="auto">
            <a:xfrm>
              <a:off x="1728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3" name="Oval 90"/>
            <p:cNvSpPr>
              <a:spLocks noChangeArrowheads="1"/>
            </p:cNvSpPr>
            <p:nvPr/>
          </p:nvSpPr>
          <p:spPr bwMode="auto">
            <a:xfrm>
              <a:off x="1536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4" name="Oval 91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5" name="Oval 92"/>
            <p:cNvSpPr>
              <a:spLocks noChangeArrowheads="1"/>
            </p:cNvSpPr>
            <p:nvPr/>
          </p:nvSpPr>
          <p:spPr bwMode="auto">
            <a:xfrm>
              <a:off x="163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6" name="Oval 93"/>
            <p:cNvSpPr>
              <a:spLocks noChangeArrowheads="1"/>
            </p:cNvSpPr>
            <p:nvPr/>
          </p:nvSpPr>
          <p:spPr bwMode="auto">
            <a:xfrm>
              <a:off x="1680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7" name="Oval 94"/>
            <p:cNvSpPr>
              <a:spLocks noChangeArrowheads="1"/>
            </p:cNvSpPr>
            <p:nvPr/>
          </p:nvSpPr>
          <p:spPr bwMode="auto">
            <a:xfrm>
              <a:off x="1728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8" name="Oval 95"/>
            <p:cNvSpPr>
              <a:spLocks noChangeArrowheads="1"/>
            </p:cNvSpPr>
            <p:nvPr/>
          </p:nvSpPr>
          <p:spPr bwMode="auto">
            <a:xfrm>
              <a:off x="1536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69" name="Oval 96"/>
            <p:cNvSpPr>
              <a:spLocks noChangeArrowheads="1"/>
            </p:cNvSpPr>
            <p:nvPr/>
          </p:nvSpPr>
          <p:spPr bwMode="auto">
            <a:xfrm>
              <a:off x="1584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0" name="Oval 97"/>
            <p:cNvSpPr>
              <a:spLocks noChangeArrowheads="1"/>
            </p:cNvSpPr>
            <p:nvPr/>
          </p:nvSpPr>
          <p:spPr bwMode="auto">
            <a:xfrm>
              <a:off x="1632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1" name="Oval 98"/>
            <p:cNvSpPr>
              <a:spLocks noChangeArrowheads="1"/>
            </p:cNvSpPr>
            <p:nvPr/>
          </p:nvSpPr>
          <p:spPr bwMode="auto">
            <a:xfrm>
              <a:off x="1728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2" name="Oval 99"/>
            <p:cNvSpPr>
              <a:spLocks noChangeArrowheads="1"/>
            </p:cNvSpPr>
            <p:nvPr/>
          </p:nvSpPr>
          <p:spPr bwMode="auto">
            <a:xfrm>
              <a:off x="1776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3" name="Oval 100"/>
            <p:cNvSpPr>
              <a:spLocks noChangeArrowheads="1"/>
            </p:cNvSpPr>
            <p:nvPr/>
          </p:nvSpPr>
          <p:spPr bwMode="auto">
            <a:xfrm>
              <a:off x="182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4" name="Oval 101"/>
            <p:cNvSpPr>
              <a:spLocks noChangeArrowheads="1"/>
            </p:cNvSpPr>
            <p:nvPr/>
          </p:nvSpPr>
          <p:spPr bwMode="auto">
            <a:xfrm>
              <a:off x="1872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5" name="Oval 102"/>
            <p:cNvSpPr>
              <a:spLocks noChangeArrowheads="1"/>
            </p:cNvSpPr>
            <p:nvPr/>
          </p:nvSpPr>
          <p:spPr bwMode="auto">
            <a:xfrm>
              <a:off x="192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6" name="Oval 103"/>
            <p:cNvSpPr>
              <a:spLocks noChangeArrowheads="1"/>
            </p:cNvSpPr>
            <p:nvPr/>
          </p:nvSpPr>
          <p:spPr bwMode="auto">
            <a:xfrm>
              <a:off x="1968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7" name="Oval 104"/>
            <p:cNvSpPr>
              <a:spLocks noChangeArrowheads="1"/>
            </p:cNvSpPr>
            <p:nvPr/>
          </p:nvSpPr>
          <p:spPr bwMode="auto">
            <a:xfrm>
              <a:off x="1776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8" name="Oval 105"/>
            <p:cNvSpPr>
              <a:spLocks noChangeArrowheads="1"/>
            </p:cNvSpPr>
            <p:nvPr/>
          </p:nvSpPr>
          <p:spPr bwMode="auto">
            <a:xfrm>
              <a:off x="18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79" name="Oval 106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80" name="Oval 107"/>
            <p:cNvSpPr>
              <a:spLocks noChangeArrowheads="1"/>
            </p:cNvSpPr>
            <p:nvPr/>
          </p:nvSpPr>
          <p:spPr bwMode="auto">
            <a:xfrm>
              <a:off x="1776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81" name="Oval 108"/>
            <p:cNvSpPr>
              <a:spLocks noChangeArrowheads="1"/>
            </p:cNvSpPr>
            <p:nvPr/>
          </p:nvSpPr>
          <p:spPr bwMode="auto">
            <a:xfrm>
              <a:off x="1824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82" name="Oval 109"/>
            <p:cNvSpPr>
              <a:spLocks noChangeArrowheads="1"/>
            </p:cNvSpPr>
            <p:nvPr/>
          </p:nvSpPr>
          <p:spPr bwMode="auto">
            <a:xfrm>
              <a:off x="192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183" name="Oval 110"/>
            <p:cNvSpPr>
              <a:spLocks noChangeArrowheads="1"/>
            </p:cNvSpPr>
            <p:nvPr/>
          </p:nvSpPr>
          <p:spPr bwMode="auto">
            <a:xfrm>
              <a:off x="1968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5061" name="Group 111"/>
          <p:cNvGrpSpPr>
            <a:grpSpLocks/>
          </p:cNvGrpSpPr>
          <p:nvPr/>
        </p:nvGrpSpPr>
        <p:grpSpPr bwMode="auto">
          <a:xfrm>
            <a:off x="1447800" y="2895600"/>
            <a:ext cx="2759075" cy="581025"/>
            <a:chOff x="2352" y="1993"/>
            <a:chExt cx="1738" cy="366"/>
          </a:xfrm>
        </p:grpSpPr>
        <p:sp>
          <p:nvSpPr>
            <p:cNvPr id="45076" name="Text Box 112"/>
            <p:cNvSpPr txBox="1">
              <a:spLocks noChangeArrowheads="1"/>
            </p:cNvSpPr>
            <p:nvPr/>
          </p:nvSpPr>
          <p:spPr bwMode="auto">
            <a:xfrm>
              <a:off x="3168" y="1993"/>
              <a:ext cx="92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600" b="1"/>
                <a:t>Substância de interesse</a:t>
              </a:r>
              <a:endParaRPr lang="en-US" altLang="en-US" sz="1600" b="1"/>
            </a:p>
          </p:txBody>
        </p:sp>
        <p:sp>
          <p:nvSpPr>
            <p:cNvPr id="45077" name="Line 113"/>
            <p:cNvSpPr>
              <a:spLocks noChangeShapeType="1"/>
            </p:cNvSpPr>
            <p:nvPr/>
          </p:nvSpPr>
          <p:spPr bwMode="auto">
            <a:xfrm>
              <a:off x="2352" y="21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2" name="Group 114"/>
          <p:cNvGrpSpPr>
            <a:grpSpLocks/>
          </p:cNvGrpSpPr>
          <p:nvPr/>
        </p:nvGrpSpPr>
        <p:grpSpPr bwMode="auto">
          <a:xfrm>
            <a:off x="1295400" y="1676400"/>
            <a:ext cx="4267200" cy="762000"/>
            <a:chOff x="816" y="1056"/>
            <a:chExt cx="2688" cy="480"/>
          </a:xfrm>
        </p:grpSpPr>
        <p:sp>
          <p:nvSpPr>
            <p:cNvPr id="45074" name="Line 115"/>
            <p:cNvSpPr>
              <a:spLocks noChangeShapeType="1"/>
            </p:cNvSpPr>
            <p:nvPr/>
          </p:nvSpPr>
          <p:spPr bwMode="auto">
            <a:xfrm flipH="1">
              <a:off x="816" y="1248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16"/>
            <p:cNvSpPr txBox="1">
              <a:spLocks noChangeArrowheads="1"/>
            </p:cNvSpPr>
            <p:nvPr/>
          </p:nvSpPr>
          <p:spPr bwMode="auto">
            <a:xfrm>
              <a:off x="1584" y="1056"/>
              <a:ext cx="1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600" b="1"/>
                <a:t>Meio em que a substância encontra-se dissolvida</a:t>
              </a:r>
              <a:endParaRPr lang="en-US" altLang="en-US" sz="1600" b="1"/>
            </a:p>
          </p:txBody>
        </p:sp>
      </p:grpSp>
      <p:sp>
        <p:nvSpPr>
          <p:cNvPr id="45063" name="Text Box 117"/>
          <p:cNvSpPr txBox="1">
            <a:spLocks noChangeArrowheads="1"/>
          </p:cNvSpPr>
          <p:nvPr/>
        </p:nvSpPr>
        <p:spPr bwMode="auto">
          <a:xfrm>
            <a:off x="136525" y="3733800"/>
            <a:ext cx="8855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/>
              <a:t>Realizando uma medida de Absorbância de uma solução que contenha apenas os componente do meio em que a substância se encontra, </a:t>
            </a:r>
            <a:r>
              <a:rPr lang="pt-BR" altLang="en-US" sz="2400" b="1" u="sng"/>
              <a:t>sem</a:t>
            </a:r>
            <a:r>
              <a:rPr lang="pt-BR" altLang="en-US" sz="2000"/>
              <a:t> a substância.</a:t>
            </a:r>
            <a:endParaRPr lang="en-US" altLang="en-US" sz="2000"/>
          </a:p>
        </p:txBody>
      </p:sp>
      <p:grpSp>
        <p:nvGrpSpPr>
          <p:cNvPr id="45064" name="Group 118"/>
          <p:cNvGrpSpPr>
            <a:grpSpLocks/>
          </p:cNvGrpSpPr>
          <p:nvPr/>
        </p:nvGrpSpPr>
        <p:grpSpPr bwMode="auto">
          <a:xfrm>
            <a:off x="533400" y="4953000"/>
            <a:ext cx="1065213" cy="1597025"/>
            <a:chOff x="1825" y="3168"/>
            <a:chExt cx="671" cy="1006"/>
          </a:xfrm>
        </p:grpSpPr>
        <p:sp>
          <p:nvSpPr>
            <p:cNvPr id="45066" name="Rectangle 119"/>
            <p:cNvSpPr>
              <a:spLocks noChangeAspect="1" noChangeArrowheads="1"/>
            </p:cNvSpPr>
            <p:nvPr/>
          </p:nvSpPr>
          <p:spPr bwMode="auto">
            <a:xfrm>
              <a:off x="1892" y="3403"/>
              <a:ext cx="537" cy="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5067" name="Line 120"/>
            <p:cNvSpPr>
              <a:spLocks noChangeAspect="1" noChangeShapeType="1"/>
            </p:cNvSpPr>
            <p:nvPr/>
          </p:nvSpPr>
          <p:spPr bwMode="auto">
            <a:xfrm>
              <a:off x="1892" y="3168"/>
              <a:ext cx="0" cy="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1"/>
            <p:cNvSpPr>
              <a:spLocks noChangeAspect="1" noChangeShapeType="1"/>
            </p:cNvSpPr>
            <p:nvPr/>
          </p:nvSpPr>
          <p:spPr bwMode="auto">
            <a:xfrm flipH="1">
              <a:off x="1825" y="316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Line 122"/>
            <p:cNvSpPr>
              <a:spLocks noChangeAspect="1" noChangeShapeType="1"/>
            </p:cNvSpPr>
            <p:nvPr/>
          </p:nvSpPr>
          <p:spPr bwMode="auto">
            <a:xfrm>
              <a:off x="1825" y="3168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123"/>
            <p:cNvSpPr>
              <a:spLocks noChangeAspect="1" noChangeShapeType="1"/>
            </p:cNvSpPr>
            <p:nvPr/>
          </p:nvSpPr>
          <p:spPr bwMode="auto">
            <a:xfrm>
              <a:off x="1825" y="4174"/>
              <a:ext cx="6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Line 124"/>
            <p:cNvSpPr>
              <a:spLocks noChangeAspect="1" noChangeShapeType="1"/>
            </p:cNvSpPr>
            <p:nvPr/>
          </p:nvSpPr>
          <p:spPr bwMode="auto">
            <a:xfrm>
              <a:off x="2429" y="3168"/>
              <a:ext cx="0" cy="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Line 125"/>
            <p:cNvSpPr>
              <a:spLocks noChangeAspect="1" noChangeShapeType="1"/>
            </p:cNvSpPr>
            <p:nvPr/>
          </p:nvSpPr>
          <p:spPr bwMode="auto">
            <a:xfrm>
              <a:off x="2496" y="3168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Line 126"/>
            <p:cNvSpPr>
              <a:spLocks noChangeAspect="1" noChangeShapeType="1"/>
            </p:cNvSpPr>
            <p:nvPr/>
          </p:nvSpPr>
          <p:spPr bwMode="auto">
            <a:xfrm flipH="1">
              <a:off x="2429" y="316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Text Box 127"/>
          <p:cNvSpPr txBox="1">
            <a:spLocks noChangeArrowheads="1"/>
          </p:cNvSpPr>
          <p:nvPr/>
        </p:nvSpPr>
        <p:spPr bwMode="auto">
          <a:xfrm>
            <a:off x="1981200" y="4724400"/>
            <a:ext cx="7010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O valor encontrado é descontado do valor de ABS das amostras e dos padrões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Os espectrofotômetros fazem esse processo automaticamente.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Isso é o que se chama zerar o aparelho com um </a:t>
            </a:r>
            <a:r>
              <a:rPr lang="pt-BR" altLang="en-US" sz="1800" b="1" u="sng"/>
              <a:t>branco</a:t>
            </a:r>
            <a:r>
              <a:rPr lang="pt-BR" altLang="en-US" sz="1800"/>
              <a:t> da amostra.</a:t>
            </a:r>
            <a:endParaRPr lang="en-US" altLang="en-US" sz="1800"/>
          </a:p>
        </p:txBody>
      </p:sp>
      <p:sp>
        <p:nvSpPr>
          <p:cNvPr id="128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3200400"/>
            <a:ext cx="8534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É necessário que se faça uma medida de soluções contendo concentrações conhecidas da substância que será analisada.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Desta forma, as Absorbâncias obtidas a partir destas soluções servirão de base para o cálculo da concentração da substância na amostra.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474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4) </a:t>
            </a:r>
            <a:r>
              <a:rPr lang="pt-BR" altLang="en-US" sz="2800"/>
              <a:t>Necessário a construção de uma </a:t>
            </a:r>
            <a:r>
              <a:rPr lang="pt-BR" altLang="en-US" sz="2800" u="sng"/>
              <a:t>curva-padrão.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5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Quantidade do padrão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743200" y="1524000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Absorbância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76200" y="220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590800" y="13716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914400" y="2320925"/>
            <a:ext cx="954088" cy="2251075"/>
            <a:chOff x="576" y="1846"/>
            <a:chExt cx="601" cy="1418"/>
          </a:xfrm>
        </p:grpSpPr>
        <p:sp>
          <p:nvSpPr>
            <p:cNvPr id="47154" name="Text Box 7"/>
            <p:cNvSpPr txBox="1">
              <a:spLocks noChangeArrowheads="1"/>
            </p:cNvSpPr>
            <p:nvPr/>
          </p:nvSpPr>
          <p:spPr bwMode="auto">
            <a:xfrm>
              <a:off x="662" y="1846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2 </a:t>
              </a: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</a:t>
              </a:r>
            </a:p>
          </p:txBody>
        </p:sp>
        <p:sp>
          <p:nvSpPr>
            <p:cNvPr id="47155" name="Text Box 8"/>
            <p:cNvSpPr txBox="1">
              <a:spLocks noChangeArrowheads="1"/>
            </p:cNvSpPr>
            <p:nvPr/>
          </p:nvSpPr>
          <p:spPr bwMode="auto">
            <a:xfrm>
              <a:off x="658" y="2112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4 </a:t>
              </a: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</a:t>
              </a:r>
            </a:p>
          </p:txBody>
        </p:sp>
        <p:sp>
          <p:nvSpPr>
            <p:cNvPr id="47156" name="Text Box 9"/>
            <p:cNvSpPr txBox="1">
              <a:spLocks noChangeArrowheads="1"/>
            </p:cNvSpPr>
            <p:nvPr/>
          </p:nvSpPr>
          <p:spPr bwMode="auto">
            <a:xfrm>
              <a:off x="672" y="2400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6 </a:t>
              </a: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</a:t>
              </a:r>
            </a:p>
          </p:txBody>
        </p:sp>
        <p:sp>
          <p:nvSpPr>
            <p:cNvPr id="47157" name="Text Box 10"/>
            <p:cNvSpPr txBox="1">
              <a:spLocks noChangeArrowheads="1"/>
            </p:cNvSpPr>
            <p:nvPr/>
          </p:nvSpPr>
          <p:spPr bwMode="auto">
            <a:xfrm>
              <a:off x="672" y="2688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8 </a:t>
              </a: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</a:t>
              </a:r>
            </a:p>
          </p:txBody>
        </p:sp>
        <p:sp>
          <p:nvSpPr>
            <p:cNvPr id="47158" name="Text Box 11"/>
            <p:cNvSpPr txBox="1">
              <a:spLocks noChangeArrowheads="1"/>
            </p:cNvSpPr>
            <p:nvPr/>
          </p:nvSpPr>
          <p:spPr bwMode="auto">
            <a:xfrm>
              <a:off x="576" y="2976"/>
              <a:ext cx="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10 </a:t>
              </a: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</a:t>
              </a:r>
            </a:p>
          </p:txBody>
        </p:sp>
      </p:grp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3108325" y="2286000"/>
            <a:ext cx="777875" cy="2362200"/>
            <a:chOff x="1958" y="1824"/>
            <a:chExt cx="490" cy="1488"/>
          </a:xfrm>
        </p:grpSpPr>
        <p:sp>
          <p:nvSpPr>
            <p:cNvPr id="47149" name="Text Box 13"/>
            <p:cNvSpPr txBox="1">
              <a:spLocks noChangeArrowheads="1"/>
            </p:cNvSpPr>
            <p:nvPr/>
          </p:nvSpPr>
          <p:spPr bwMode="auto">
            <a:xfrm>
              <a:off x="1958" y="1824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0.10</a:t>
              </a:r>
            </a:p>
          </p:txBody>
        </p:sp>
        <p:sp>
          <p:nvSpPr>
            <p:cNvPr id="47150" name="Text Box 14"/>
            <p:cNvSpPr txBox="1">
              <a:spLocks noChangeArrowheads="1"/>
            </p:cNvSpPr>
            <p:nvPr/>
          </p:nvSpPr>
          <p:spPr bwMode="auto">
            <a:xfrm>
              <a:off x="1958" y="2112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0.20</a:t>
              </a:r>
            </a:p>
          </p:txBody>
        </p:sp>
        <p:sp>
          <p:nvSpPr>
            <p:cNvPr id="47151" name="Text Box 15"/>
            <p:cNvSpPr txBox="1">
              <a:spLocks noChangeArrowheads="1"/>
            </p:cNvSpPr>
            <p:nvPr/>
          </p:nvSpPr>
          <p:spPr bwMode="auto">
            <a:xfrm>
              <a:off x="1958" y="2400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0.30</a:t>
              </a:r>
            </a:p>
          </p:txBody>
        </p:sp>
        <p:sp>
          <p:nvSpPr>
            <p:cNvPr id="47152" name="Text Box 16"/>
            <p:cNvSpPr txBox="1">
              <a:spLocks noChangeArrowheads="1"/>
            </p:cNvSpPr>
            <p:nvPr/>
          </p:nvSpPr>
          <p:spPr bwMode="auto">
            <a:xfrm>
              <a:off x="1958" y="2736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0.40</a:t>
              </a:r>
            </a:p>
          </p:txBody>
        </p:sp>
        <p:sp>
          <p:nvSpPr>
            <p:cNvPr id="47153" name="Text Box 17"/>
            <p:cNvSpPr txBox="1">
              <a:spLocks noChangeArrowheads="1"/>
            </p:cNvSpPr>
            <p:nvPr/>
          </p:nvSpPr>
          <p:spPr bwMode="auto">
            <a:xfrm>
              <a:off x="1958" y="3024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0.50</a:t>
              </a:r>
            </a:p>
          </p:txBody>
        </p:sp>
      </p:grpSp>
      <p:grpSp>
        <p:nvGrpSpPr>
          <p:cNvPr id="47112" name="Group 18"/>
          <p:cNvGrpSpPr>
            <a:grpSpLocks/>
          </p:cNvGrpSpPr>
          <p:nvPr/>
        </p:nvGrpSpPr>
        <p:grpSpPr bwMode="auto">
          <a:xfrm>
            <a:off x="6457950" y="4456113"/>
            <a:ext cx="2533650" cy="836612"/>
            <a:chOff x="4068" y="3191"/>
            <a:chExt cx="1596" cy="527"/>
          </a:xfrm>
        </p:grpSpPr>
        <p:sp>
          <p:nvSpPr>
            <p:cNvPr id="47147" name="Text Box 19"/>
            <p:cNvSpPr txBox="1">
              <a:spLocks noChangeArrowheads="1"/>
            </p:cNvSpPr>
            <p:nvPr/>
          </p:nvSpPr>
          <p:spPr bwMode="auto">
            <a:xfrm>
              <a:off x="4068" y="3191"/>
              <a:ext cx="1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2       4      6      8      10</a:t>
              </a:r>
            </a:p>
          </p:txBody>
        </p:sp>
        <p:sp>
          <p:nvSpPr>
            <p:cNvPr id="47148" name="Text Box 20"/>
            <p:cNvSpPr txBox="1">
              <a:spLocks noChangeArrowheads="1"/>
            </p:cNvSpPr>
            <p:nvPr/>
          </p:nvSpPr>
          <p:spPr bwMode="auto">
            <a:xfrm>
              <a:off x="4254" y="3430"/>
              <a:ext cx="9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latin typeface="Symbol" panose="05050102010706020507" pitchFamily="18" charset="2"/>
                </a:rPr>
                <a:t>m</a:t>
              </a:r>
              <a:r>
                <a:rPr lang="pt-BR" altLang="en-US" sz="2400"/>
                <a:t>g analito</a:t>
              </a:r>
            </a:p>
          </p:txBody>
        </p:sp>
      </p:grpSp>
      <p:grpSp>
        <p:nvGrpSpPr>
          <p:cNvPr id="47113" name="Group 21"/>
          <p:cNvGrpSpPr>
            <a:grpSpLocks/>
          </p:cNvGrpSpPr>
          <p:nvPr/>
        </p:nvGrpSpPr>
        <p:grpSpPr bwMode="auto">
          <a:xfrm>
            <a:off x="4800600" y="1447800"/>
            <a:ext cx="1219200" cy="2930525"/>
            <a:chOff x="3024" y="1296"/>
            <a:chExt cx="768" cy="1846"/>
          </a:xfrm>
        </p:grpSpPr>
        <p:sp>
          <p:nvSpPr>
            <p:cNvPr id="47145" name="Text Box 22"/>
            <p:cNvSpPr txBox="1">
              <a:spLocks noChangeArrowheads="1"/>
            </p:cNvSpPr>
            <p:nvPr/>
          </p:nvSpPr>
          <p:spPr bwMode="auto">
            <a:xfrm rot="16200000" flipH="1">
              <a:off x="2293" y="2123"/>
              <a:ext cx="17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Absorbância (ABS)</a:t>
              </a:r>
            </a:p>
          </p:txBody>
        </p:sp>
        <p:sp>
          <p:nvSpPr>
            <p:cNvPr id="47146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432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0.50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1800" b="1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0.40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1800" b="1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0.30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1800" b="1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0.20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1800" b="1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0.10</a:t>
              </a:r>
            </a:p>
          </p:txBody>
        </p:sp>
      </p:grpSp>
      <p:sp>
        <p:nvSpPr>
          <p:cNvPr id="47115" name="Oval 47"/>
          <p:cNvSpPr>
            <a:spLocks noChangeAspect="1" noChangeArrowheads="1"/>
          </p:cNvSpPr>
          <p:nvPr/>
        </p:nvSpPr>
        <p:spPr bwMode="auto">
          <a:xfrm>
            <a:off x="6600825" y="378142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6" name="Oval 48"/>
          <p:cNvSpPr>
            <a:spLocks noChangeAspect="1" noChangeArrowheads="1"/>
          </p:cNvSpPr>
          <p:nvPr/>
        </p:nvSpPr>
        <p:spPr bwMode="auto">
          <a:xfrm>
            <a:off x="7162800" y="32305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7" name="Oval 49"/>
          <p:cNvSpPr>
            <a:spLocks noChangeAspect="1" noChangeArrowheads="1"/>
          </p:cNvSpPr>
          <p:nvPr/>
        </p:nvSpPr>
        <p:spPr bwMode="auto">
          <a:xfrm>
            <a:off x="7696200" y="26971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8" name="Oval 50"/>
          <p:cNvSpPr>
            <a:spLocks noChangeAspect="1" noChangeArrowheads="1"/>
          </p:cNvSpPr>
          <p:nvPr/>
        </p:nvSpPr>
        <p:spPr bwMode="auto">
          <a:xfrm>
            <a:off x="8229600" y="21637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9" name="Oval 51"/>
          <p:cNvSpPr>
            <a:spLocks noChangeAspect="1" noChangeArrowheads="1"/>
          </p:cNvSpPr>
          <p:nvPr/>
        </p:nvSpPr>
        <p:spPr bwMode="auto">
          <a:xfrm>
            <a:off x="8763000" y="16303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20" name="Line 52"/>
          <p:cNvSpPr>
            <a:spLocks noChangeShapeType="1"/>
          </p:cNvSpPr>
          <p:nvPr/>
        </p:nvSpPr>
        <p:spPr bwMode="auto">
          <a:xfrm flipV="1">
            <a:off x="6096000" y="1524000"/>
            <a:ext cx="28194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53"/>
          <p:cNvSpPr>
            <a:spLocks noChangeArrowheads="1"/>
          </p:cNvSpPr>
          <p:nvPr/>
        </p:nvSpPr>
        <p:spPr bwMode="auto">
          <a:xfrm>
            <a:off x="465138" y="381000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Curva-padrão</a:t>
            </a:r>
          </a:p>
        </p:txBody>
      </p:sp>
      <p:sp>
        <p:nvSpPr>
          <p:cNvPr id="47122" name="Rectangle 54"/>
          <p:cNvSpPr>
            <a:spLocks noChangeArrowheads="1"/>
          </p:cNvSpPr>
          <p:nvPr/>
        </p:nvSpPr>
        <p:spPr bwMode="auto">
          <a:xfrm>
            <a:off x="457200" y="57912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/>
              <a:t>A faixa de concentração do padrão deve fornecer sinais de Absorbância que fiquem na faixa de linearidade previsto pela Lei de Beer (0.2-0.8 para a maioria dos casos)</a:t>
            </a:r>
            <a:endParaRPr lang="pt-BR" altLang="en-US" sz="2400"/>
          </a:p>
        </p:txBody>
      </p:sp>
      <p:sp>
        <p:nvSpPr>
          <p:cNvPr id="55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114" name="Group 24"/>
          <p:cNvGrpSpPr>
            <a:grpSpLocks/>
          </p:cNvGrpSpPr>
          <p:nvPr/>
        </p:nvGrpSpPr>
        <p:grpSpPr bwMode="auto">
          <a:xfrm>
            <a:off x="5702300" y="1600200"/>
            <a:ext cx="3213100" cy="2971800"/>
            <a:chOff x="3592" y="1392"/>
            <a:chExt cx="2024" cy="1872"/>
          </a:xfrm>
        </p:grpSpPr>
        <p:sp>
          <p:nvSpPr>
            <p:cNvPr id="47123" name="Line 25"/>
            <p:cNvSpPr>
              <a:spLocks noChangeShapeType="1"/>
            </p:cNvSpPr>
            <p:nvPr/>
          </p:nvSpPr>
          <p:spPr bwMode="auto">
            <a:xfrm>
              <a:off x="3832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Line 26"/>
            <p:cNvSpPr>
              <a:spLocks noChangeShapeType="1"/>
            </p:cNvSpPr>
            <p:nvPr/>
          </p:nvSpPr>
          <p:spPr bwMode="auto">
            <a:xfrm>
              <a:off x="3592" y="312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27"/>
            <p:cNvSpPr>
              <a:spLocks noChangeShapeType="1"/>
            </p:cNvSpPr>
            <p:nvPr/>
          </p:nvSpPr>
          <p:spPr bwMode="auto">
            <a:xfrm>
              <a:off x="416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28"/>
            <p:cNvSpPr>
              <a:spLocks noChangeShapeType="1"/>
            </p:cNvSpPr>
            <p:nvPr/>
          </p:nvSpPr>
          <p:spPr bwMode="auto">
            <a:xfrm>
              <a:off x="450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29"/>
            <p:cNvSpPr>
              <a:spLocks noChangeShapeType="1"/>
            </p:cNvSpPr>
            <p:nvPr/>
          </p:nvSpPr>
          <p:spPr bwMode="auto">
            <a:xfrm>
              <a:off x="4840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30"/>
            <p:cNvSpPr>
              <a:spLocks noChangeShapeType="1"/>
            </p:cNvSpPr>
            <p:nvPr/>
          </p:nvSpPr>
          <p:spPr bwMode="auto">
            <a:xfrm>
              <a:off x="5176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Line 31"/>
            <p:cNvSpPr>
              <a:spLocks noChangeShapeType="1"/>
            </p:cNvSpPr>
            <p:nvPr/>
          </p:nvSpPr>
          <p:spPr bwMode="auto">
            <a:xfrm>
              <a:off x="551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Line 32"/>
            <p:cNvSpPr>
              <a:spLocks noChangeShapeType="1"/>
            </p:cNvSpPr>
            <p:nvPr/>
          </p:nvSpPr>
          <p:spPr bwMode="auto">
            <a:xfrm>
              <a:off x="3744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Line 33"/>
            <p:cNvSpPr>
              <a:spLocks noChangeShapeType="1"/>
            </p:cNvSpPr>
            <p:nvPr/>
          </p:nvSpPr>
          <p:spPr bwMode="auto">
            <a:xfrm>
              <a:off x="3744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Line 34"/>
            <p:cNvSpPr>
              <a:spLocks noChangeShapeType="1"/>
            </p:cNvSpPr>
            <p:nvPr/>
          </p:nvSpPr>
          <p:spPr bwMode="auto">
            <a:xfrm>
              <a:off x="3744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Line 35"/>
            <p:cNvSpPr>
              <a:spLocks noChangeShapeType="1"/>
            </p:cNvSpPr>
            <p:nvPr/>
          </p:nvSpPr>
          <p:spPr bwMode="auto">
            <a:xfrm>
              <a:off x="3744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Line 36"/>
            <p:cNvSpPr>
              <a:spLocks noChangeShapeType="1"/>
            </p:cNvSpPr>
            <p:nvPr/>
          </p:nvSpPr>
          <p:spPr bwMode="auto">
            <a:xfrm>
              <a:off x="3744" y="14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Line 37"/>
            <p:cNvSpPr>
              <a:spLocks noChangeShapeType="1"/>
            </p:cNvSpPr>
            <p:nvPr/>
          </p:nvSpPr>
          <p:spPr bwMode="auto">
            <a:xfrm>
              <a:off x="3840" y="2784"/>
              <a:ext cx="17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Line 38"/>
            <p:cNvSpPr>
              <a:spLocks noChangeShapeType="1"/>
            </p:cNvSpPr>
            <p:nvPr/>
          </p:nvSpPr>
          <p:spPr bwMode="auto">
            <a:xfrm>
              <a:off x="3840" y="2448"/>
              <a:ext cx="17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7" name="Line 39"/>
            <p:cNvSpPr>
              <a:spLocks noChangeShapeType="1"/>
            </p:cNvSpPr>
            <p:nvPr/>
          </p:nvSpPr>
          <p:spPr bwMode="auto">
            <a:xfrm>
              <a:off x="3840" y="2112"/>
              <a:ext cx="17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8" name="Line 40"/>
            <p:cNvSpPr>
              <a:spLocks noChangeShapeType="1"/>
            </p:cNvSpPr>
            <p:nvPr/>
          </p:nvSpPr>
          <p:spPr bwMode="auto">
            <a:xfrm>
              <a:off x="3840" y="1776"/>
              <a:ext cx="17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Line 41"/>
            <p:cNvSpPr>
              <a:spLocks noChangeShapeType="1"/>
            </p:cNvSpPr>
            <p:nvPr/>
          </p:nvSpPr>
          <p:spPr bwMode="auto">
            <a:xfrm>
              <a:off x="3840" y="1440"/>
              <a:ext cx="17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42"/>
            <p:cNvSpPr>
              <a:spLocks noChangeShapeType="1"/>
            </p:cNvSpPr>
            <p:nvPr/>
          </p:nvSpPr>
          <p:spPr bwMode="auto">
            <a:xfrm flipV="1">
              <a:off x="4176" y="1392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Line 43"/>
            <p:cNvSpPr>
              <a:spLocks noChangeShapeType="1"/>
            </p:cNvSpPr>
            <p:nvPr/>
          </p:nvSpPr>
          <p:spPr bwMode="auto">
            <a:xfrm flipV="1">
              <a:off x="4512" y="1392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Line 44"/>
            <p:cNvSpPr>
              <a:spLocks noChangeShapeType="1"/>
            </p:cNvSpPr>
            <p:nvPr/>
          </p:nvSpPr>
          <p:spPr bwMode="auto">
            <a:xfrm flipV="1">
              <a:off x="4848" y="1392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Line 45"/>
            <p:cNvSpPr>
              <a:spLocks noChangeShapeType="1"/>
            </p:cNvSpPr>
            <p:nvPr/>
          </p:nvSpPr>
          <p:spPr bwMode="auto">
            <a:xfrm flipV="1">
              <a:off x="5184" y="1392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4" name="Line 46"/>
            <p:cNvSpPr>
              <a:spLocks noChangeShapeType="1"/>
            </p:cNvSpPr>
            <p:nvPr/>
          </p:nvSpPr>
          <p:spPr bwMode="auto">
            <a:xfrm flipV="1">
              <a:off x="5520" y="1392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5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3216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000"/>
              <a:t>5)</a:t>
            </a:r>
            <a:r>
              <a:rPr lang="pt-BR" altLang="en-US" sz="2400"/>
              <a:t> A </a:t>
            </a:r>
            <a:r>
              <a:rPr lang="pt-BR" altLang="en-US" sz="2400" u="sng"/>
              <a:t>quantidade de amostra analisada</a:t>
            </a:r>
            <a:r>
              <a:rPr lang="pt-BR" altLang="en-US" sz="2400"/>
              <a:t> deve ficar dentro da curva padrão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	</a:t>
            </a:r>
            <a:r>
              <a:rPr lang="pt-BR" altLang="en-US" sz="1800"/>
              <a:t>As leituras da amostra deverão apresentar valores de Absorbância dentro do intervalo estabelecido na curva-padrão.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	</a:t>
            </a:r>
            <a:r>
              <a:rPr lang="pt-BR" altLang="en-US" sz="2000" b="1"/>
              <a:t>Caso as ABS fiquem acima do valor superior da curva, a amostra deverá ser adequadamente diluída.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/>
              <a:t>	Caso as ABS fiquem abaixo do menor valor, será necessário empregar maior quantidade de amostra na análise.</a:t>
            </a:r>
            <a:endParaRPr lang="en-US" altLang="en-US" sz="2000" b="1"/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6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65138" y="3810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espectrofotométrica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1692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/>
              <a:t>Requerimentos: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en-US" sz="2400"/>
              <a:t>O analito deve ser uma substância </a:t>
            </a:r>
            <a:r>
              <a:rPr lang="pt-BR" altLang="en-US" sz="2400" u="sng"/>
              <a:t>cromófora</a:t>
            </a:r>
            <a:r>
              <a:rPr lang="pt-BR" altLang="en-US" sz="240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en-US" sz="2400"/>
              <a:t>Deve-se fazer a análise em um </a:t>
            </a:r>
            <a:r>
              <a:rPr lang="pt-BR" altLang="en-US" sz="2400" u="sng"/>
              <a:t>comprimento de onda</a:t>
            </a:r>
            <a:r>
              <a:rPr lang="pt-BR" altLang="en-US" sz="2400"/>
              <a:t> específico para a substância.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en-US" sz="2400"/>
              <a:t>O aparelho deve ser </a:t>
            </a:r>
            <a:r>
              <a:rPr lang="pt-BR" altLang="en-US" sz="2400" u="sng"/>
              <a:t>zerado.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en-US" sz="2400"/>
              <a:t>Necessário a construção de uma </a:t>
            </a:r>
            <a:r>
              <a:rPr lang="pt-BR" altLang="en-US" sz="2400" u="sng"/>
              <a:t>curva-padrão.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en-US" sz="2400"/>
              <a:t>A </a:t>
            </a:r>
            <a:r>
              <a:rPr lang="pt-BR" altLang="en-US" sz="2400" u="sng"/>
              <a:t>quantidade de amostra analisada</a:t>
            </a:r>
            <a:r>
              <a:rPr lang="pt-BR" altLang="en-US" sz="2400"/>
              <a:t> deve ficar dentro da curva padrão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pt-BR" altLang="en-US" sz="2400" u="sng"/>
          </a:p>
        </p:txBody>
      </p:sp>
      <p:sp>
        <p:nvSpPr>
          <p:cNvPr id="4" name="object 2"/>
          <p:cNvSpPr/>
          <p:nvPr/>
        </p:nvSpPr>
        <p:spPr>
          <a:xfrm>
            <a:off x="7467600" y="76200"/>
            <a:ext cx="1676400" cy="1981200"/>
          </a:xfrm>
          <a:custGeom>
            <a:avLst/>
            <a:gdLst/>
            <a:ahLst/>
            <a:cxnLst/>
            <a:rect l="l" t="t" r="r" b="b"/>
            <a:pathLst>
              <a:path w="1676400" h="1981200">
                <a:moveTo>
                  <a:pt x="0" y="1981200"/>
                </a:moveTo>
                <a:lnTo>
                  <a:pt x="1676400" y="1981200"/>
                </a:lnTo>
                <a:lnTo>
                  <a:pt x="1676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95945" y="381000"/>
            <a:ext cx="383667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3600" b="1" i="1" spc="-15" dirty="0">
                <a:solidFill>
                  <a:srgbClr val="C96E05"/>
                </a:solidFill>
                <a:latin typeface="Arial"/>
                <a:cs typeface="Arial"/>
              </a:rPr>
              <a:t>l</a:t>
            </a: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ig</a:t>
            </a:r>
            <a:r>
              <a:rPr sz="3600" b="1" i="1" spc="-1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3600" b="1" i="1" dirty="0">
                <a:solidFill>
                  <a:srgbClr val="C96E05"/>
                </a:solidFill>
                <a:latin typeface="Arial"/>
                <a:cs typeface="Arial"/>
              </a:rPr>
              <a:t>ssacarídeos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Imp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rt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ntes 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m 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l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m</a:t>
            </a:r>
            <a:r>
              <a:rPr sz="1800" b="1" i="1" spc="-10" dirty="0">
                <a:solidFill>
                  <a:srgbClr val="C96E05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nt</a:t>
            </a:r>
            <a:r>
              <a:rPr sz="1800" b="1" i="1" spc="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C96E05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2363725"/>
            <a:ext cx="3875633" cy="266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2502407"/>
            <a:ext cx="3505200" cy="229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0128" y="2343991"/>
            <a:ext cx="704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Sacaro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727" y="152400"/>
            <a:ext cx="8529319" cy="835025"/>
          </a:xfrm>
          <a:prstGeom prst="rect">
            <a:avLst/>
          </a:prstGeom>
        </p:spPr>
        <p:txBody>
          <a:bodyPr vert="horz" wrap="square" lIns="0" tIns="266954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Pol</a:t>
            </a:r>
            <a:r>
              <a:rPr sz="3600" i="1" spc="-1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ssac</a:t>
            </a:r>
            <a:r>
              <a:rPr sz="3600" i="1" spc="5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rídeos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149266"/>
            <a:ext cx="8227695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Políme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ar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stru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compl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saca</a:t>
            </a:r>
            <a:r>
              <a:rPr sz="2800" spc="-10" dirty="0">
                <a:latin typeface="Arial"/>
                <a:cs typeface="Arial"/>
              </a:rPr>
              <a:t>ríd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os após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hid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ól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ácidos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nzimas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ífic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927100" marR="18923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Homo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15" dirty="0">
                <a:latin typeface="Arial"/>
                <a:cs typeface="Arial"/>
              </a:rPr>
              <a:t>saca</a:t>
            </a:r>
            <a:r>
              <a:rPr sz="2800" spc="-10" dirty="0">
                <a:latin typeface="Arial"/>
                <a:cs typeface="Arial"/>
              </a:rPr>
              <a:t>ríd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ex: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ami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ê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15" dirty="0">
                <a:latin typeface="Arial"/>
                <a:cs typeface="Arial"/>
              </a:rPr>
              <a:t> Hete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lis</a:t>
            </a:r>
            <a:r>
              <a:rPr sz="2800" spc="-15" dirty="0">
                <a:latin typeface="Arial"/>
                <a:cs typeface="Arial"/>
              </a:rPr>
              <a:t>saca</a:t>
            </a:r>
            <a:r>
              <a:rPr sz="2800" spc="-10" dirty="0">
                <a:latin typeface="Arial"/>
                <a:cs typeface="Arial"/>
              </a:rPr>
              <a:t>ríd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ex: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1415889"/>
            <a:ext cx="50031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Ambos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são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formados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clusivamente por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éculas de glicose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unidas </a:t>
            </a:r>
            <a:r>
              <a:rPr sz="1600" spc="-10" dirty="0" err="1">
                <a:latin typeface="Arial"/>
                <a:cs typeface="Arial"/>
              </a:rPr>
              <a:t>por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liga</a:t>
            </a:r>
            <a:r>
              <a:rPr sz="1600" spc="-5" dirty="0" err="1" smtClean="0">
                <a:latin typeface="Arial"/>
                <a:cs typeface="Arial"/>
              </a:rPr>
              <a:t>ç</a:t>
            </a:r>
            <a:r>
              <a:rPr sz="1600" spc="-10" dirty="0" err="1" smtClean="0">
                <a:latin typeface="Arial"/>
                <a:cs typeface="Arial"/>
              </a:rPr>
              <a:t>ões</a:t>
            </a:r>
            <a:r>
              <a:rPr lang="pt-BR" sz="1600" spc="-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α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1,4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ramificadas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liga</a:t>
            </a:r>
            <a:r>
              <a:rPr sz="1600" spc="-5" dirty="0">
                <a:latin typeface="Arial"/>
                <a:cs typeface="Arial"/>
              </a:rPr>
              <a:t>ç</a:t>
            </a:r>
            <a:r>
              <a:rPr sz="1600" spc="-10" dirty="0">
                <a:latin typeface="Arial"/>
                <a:cs typeface="Arial"/>
              </a:rPr>
              <a:t>ões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α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1,6.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20" y="4338826"/>
            <a:ext cx="2743200" cy="2490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8028" y="1764792"/>
            <a:ext cx="3537204" cy="2691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1981200"/>
            <a:ext cx="457200" cy="2362200"/>
          </a:xfrm>
          <a:custGeom>
            <a:avLst/>
            <a:gdLst/>
            <a:ahLst/>
            <a:cxnLst/>
            <a:rect l="l" t="t" r="r" b="b"/>
            <a:pathLst>
              <a:path w="457200" h="2362200">
                <a:moveTo>
                  <a:pt x="0" y="2362200"/>
                </a:moveTo>
                <a:lnTo>
                  <a:pt x="457200" y="2362200"/>
                </a:lnTo>
                <a:lnTo>
                  <a:pt x="4572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1981200"/>
            <a:ext cx="457200" cy="2362200"/>
          </a:xfrm>
          <a:custGeom>
            <a:avLst/>
            <a:gdLst/>
            <a:ahLst/>
            <a:cxnLst/>
            <a:rect l="l" t="t" r="r" b="b"/>
            <a:pathLst>
              <a:path w="457200" h="2362200">
                <a:moveTo>
                  <a:pt x="0" y="2362200"/>
                </a:moveTo>
                <a:lnTo>
                  <a:pt x="457200" y="2362200"/>
                </a:lnTo>
                <a:lnTo>
                  <a:pt x="4572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736" y="4104156"/>
            <a:ext cx="2393748" cy="1665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9240" y="2879063"/>
            <a:ext cx="5118100" cy="153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amido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ssacarídeo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cose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antas 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ontrado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folha</a:t>
            </a:r>
            <a:r>
              <a:rPr sz="1600" spc="-5" dirty="0">
                <a:latin typeface="Arial"/>
                <a:cs typeface="Arial"/>
              </a:rPr>
              <a:t>s, </a:t>
            </a:r>
            <a:r>
              <a:rPr sz="1600" spc="-10" dirty="0">
                <a:latin typeface="Arial"/>
                <a:cs typeface="Arial"/>
              </a:rPr>
              <a:t>como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transitório (acumulado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dia,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degradado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à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te),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sementes, raíze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tubérculos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frutos,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reserva.</a:t>
            </a:r>
            <a:endParaRPr sz="1600">
              <a:latin typeface="Arial"/>
              <a:cs typeface="Arial"/>
            </a:endParaRPr>
          </a:p>
          <a:p>
            <a:pPr marL="974090">
              <a:lnSpc>
                <a:spcPct val="100000"/>
              </a:lnSpc>
              <a:spcBef>
                <a:spcPts val="800"/>
              </a:spcBef>
            </a:pP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ido transitór</a:t>
            </a:r>
            <a:r>
              <a:rPr sz="1200" i="1" spc="-10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52069" algn="ctr">
              <a:lnSpc>
                <a:spcPct val="100000"/>
              </a:lnSpc>
              <a:spcBef>
                <a:spcPts val="850"/>
              </a:spcBef>
            </a:pP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oroplasto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240" y="6050119"/>
            <a:ext cx="48088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glicogên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uma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molécula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altamente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ramificada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e, </a:t>
            </a:r>
            <a:r>
              <a:rPr sz="1600" spc="-10" dirty="0" err="1">
                <a:latin typeface="Arial"/>
                <a:cs typeface="Arial"/>
              </a:rPr>
              <a:t>por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isso</a:t>
            </a:r>
            <a:r>
              <a:rPr sz="1600" spc="-10" dirty="0" smtClean="0">
                <a:latin typeface="Arial"/>
                <a:cs typeface="Arial"/>
              </a:rPr>
              <a:t>,</a:t>
            </a:r>
            <a:r>
              <a:rPr lang="pt-BR" sz="1600" spc="-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mais </a:t>
            </a:r>
            <a:r>
              <a:rPr sz="1600" spc="-10" dirty="0">
                <a:latin typeface="Arial"/>
                <a:cs typeface="Arial"/>
              </a:rPr>
              <a:t>solúvel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2975" y="251482"/>
            <a:ext cx="852931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9060">
              <a:lnSpc>
                <a:spcPct val="100000"/>
              </a:lnSpc>
            </a:pP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Po</a:t>
            </a:r>
            <a:r>
              <a:rPr sz="3600" i="1" spc="-15" dirty="0">
                <a:solidFill>
                  <a:srgbClr val="C96E05"/>
                </a:solidFill>
                <a:latin typeface="Arial"/>
                <a:cs typeface="Arial"/>
              </a:rPr>
              <a:t>l</a:t>
            </a: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issacaríde</a:t>
            </a:r>
            <a:r>
              <a:rPr sz="3600" i="1" spc="-15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  <a:r>
              <a:rPr sz="3600" i="1" dirty="0">
                <a:solidFill>
                  <a:srgbClr val="C96E05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  <a:p>
            <a:pPr marL="3147060">
              <a:lnSpc>
                <a:spcPct val="100000"/>
              </a:lnSpc>
              <a:spcBef>
                <a:spcPts val="620"/>
              </a:spcBef>
            </a:pP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A</a:t>
            </a:r>
            <a:r>
              <a:rPr i="1" spc="-10" dirty="0">
                <a:solidFill>
                  <a:srgbClr val="C96E05"/>
                </a:solidFill>
                <a:latin typeface="Arial"/>
                <a:cs typeface="Arial"/>
              </a:rPr>
              <a:t>m</a:t>
            </a: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i="1" spc="5" dirty="0">
                <a:solidFill>
                  <a:srgbClr val="C96E05"/>
                </a:solidFill>
                <a:latin typeface="Arial"/>
                <a:cs typeface="Arial"/>
              </a:rPr>
              <a:t>d</a:t>
            </a: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o e</a:t>
            </a:r>
            <a:r>
              <a:rPr i="1" spc="-10" dirty="0">
                <a:solidFill>
                  <a:srgbClr val="C96E05"/>
                </a:solidFill>
                <a:latin typeface="Arial"/>
                <a:cs typeface="Arial"/>
              </a:rPr>
              <a:t> </a:t>
            </a:r>
            <a:r>
              <a:rPr i="1" spc="5" dirty="0">
                <a:solidFill>
                  <a:srgbClr val="C96E05"/>
                </a:solidFill>
                <a:latin typeface="Arial"/>
                <a:cs typeface="Arial"/>
              </a:rPr>
              <a:t>G</a:t>
            </a: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l</a:t>
            </a:r>
            <a:r>
              <a:rPr i="1" spc="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cogên</a:t>
            </a:r>
            <a:r>
              <a:rPr i="1" spc="5" dirty="0">
                <a:solidFill>
                  <a:srgbClr val="C96E05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C96E05"/>
                </a:solidFill>
                <a:latin typeface="Arial"/>
                <a:cs typeface="Arial"/>
              </a:rPr>
              <a:t>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768110"/>
            <a:ext cx="46456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Principal</a:t>
            </a:r>
            <a:r>
              <a:rPr lang="pt-BR" sz="2000" dirty="0" smtClean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p</a:t>
            </a:r>
            <a:r>
              <a:rPr sz="2000" dirty="0" err="1" smtClean="0">
                <a:latin typeface="Arial"/>
                <a:cs typeface="Arial"/>
              </a:rPr>
              <a:t>oli</a:t>
            </a:r>
            <a:r>
              <a:rPr sz="2000" spc="5" dirty="0" err="1" smtClean="0">
                <a:latin typeface="Arial"/>
                <a:cs typeface="Arial"/>
              </a:rPr>
              <a:t>ss</a:t>
            </a:r>
            <a:r>
              <a:rPr sz="2000" spc="-10" dirty="0" err="1" smtClean="0">
                <a:latin typeface="Arial"/>
                <a:cs typeface="Arial"/>
              </a:rPr>
              <a:t>a</a:t>
            </a:r>
            <a:r>
              <a:rPr sz="2000" spc="5" dirty="0" err="1" smtClean="0">
                <a:latin typeface="Arial"/>
                <a:cs typeface="Arial"/>
              </a:rPr>
              <a:t>c</a:t>
            </a:r>
            <a:r>
              <a:rPr sz="2000" spc="-10" dirty="0" err="1" smtClean="0">
                <a:latin typeface="Arial"/>
                <a:cs typeface="Arial"/>
              </a:rPr>
              <a:t>a</a:t>
            </a:r>
            <a:r>
              <a:rPr sz="2000" dirty="0" err="1" smtClean="0">
                <a:latin typeface="Arial"/>
                <a:cs typeface="Arial"/>
              </a:rPr>
              <a:t>rídeo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rva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aio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 plantas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ior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349240" y="0"/>
            <a:ext cx="3794759" cy="460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85750">
              <a:lnSpc>
                <a:spcPct val="100000"/>
              </a:lnSpc>
            </a:pPr>
            <a:r>
              <a:rPr sz="2800" spc="-20" dirty="0"/>
              <a:t>AMIDO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473953" y="5002045"/>
            <a:ext cx="280289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amido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 composto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tipos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trutur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953" y="5916997"/>
            <a:ext cx="1682114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269240" algn="l"/>
              </a:tabLst>
            </a:pP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lose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lope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4882" y="6461267"/>
            <a:ext cx="101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Book Antiqua"/>
                <a:cs typeface="Book Antiqua"/>
              </a:rPr>
              <a:t>8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3927783"/>
            <a:ext cx="41402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024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nç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 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tâ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067435" indent="-140335">
              <a:lnSpc>
                <a:spcPct val="100000"/>
              </a:lnSpc>
              <a:buFont typeface="Arial"/>
              <a:buChar char="-"/>
              <a:tabLst>
                <a:tab pos="1068070" algn="l"/>
              </a:tabLst>
            </a:pPr>
            <a:r>
              <a:rPr sz="1800" dirty="0">
                <a:latin typeface="Arial"/>
                <a:cs typeface="Arial"/>
              </a:rPr>
              <a:t>tam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nho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067435" indent="-140335">
              <a:lnSpc>
                <a:spcPct val="100000"/>
              </a:lnSpc>
              <a:buFont typeface="Arial"/>
              <a:buChar char="-"/>
              <a:tabLst>
                <a:tab pos="1068070" algn="l"/>
              </a:tabLst>
            </a:pPr>
            <a:r>
              <a:rPr sz="1800" dirty="0">
                <a:latin typeface="Arial"/>
                <a:cs typeface="Arial"/>
              </a:rPr>
              <a:t>format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067435" indent="-140335">
              <a:lnSpc>
                <a:spcPct val="100000"/>
              </a:lnSpc>
              <a:buFont typeface="Arial"/>
              <a:buChar char="-"/>
              <a:tabLst>
                <a:tab pos="1068070" algn="l"/>
              </a:tabLst>
            </a:pP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cterís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ísico-q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ímicas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4376" y="1283208"/>
            <a:ext cx="3454908" cy="524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3338338"/>
            <a:ext cx="3510915" cy="332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Mic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afias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óptic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- luz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izada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grânulos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amido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o: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taro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stanha</a:t>
            </a:r>
            <a:endParaRPr sz="2000">
              <a:latin typeface="Arial"/>
              <a:cs typeface="Arial"/>
            </a:endParaRPr>
          </a:p>
          <a:p>
            <a:pPr marL="1292225" indent="-365125">
              <a:lnSpc>
                <a:spcPct val="100000"/>
              </a:lnSpc>
              <a:buFont typeface="Arial"/>
              <a:buAutoNum type="alphaLcParenBoth"/>
              <a:tabLst>
                <a:tab pos="1292860" algn="l"/>
              </a:tabLst>
            </a:pPr>
            <a:r>
              <a:rPr sz="2000" dirty="0">
                <a:latin typeface="Arial"/>
                <a:cs typeface="Arial"/>
              </a:rPr>
              <a:t>gen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ibre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mandio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ho</a:t>
            </a:r>
            <a:endParaRPr sz="2000">
              <a:latin typeface="Arial"/>
              <a:cs typeface="Arial"/>
            </a:endParaRPr>
          </a:p>
          <a:p>
            <a:pPr marL="1235075" indent="-307975">
              <a:lnSpc>
                <a:spcPct val="100000"/>
              </a:lnSpc>
              <a:buFont typeface="Arial"/>
              <a:buAutoNum type="alphaLcParenBoth"/>
              <a:tabLst>
                <a:tab pos="1235710" algn="l"/>
              </a:tabLst>
            </a:pPr>
            <a:r>
              <a:rPr sz="2000" dirty="0">
                <a:latin typeface="Arial"/>
                <a:cs typeface="Arial"/>
              </a:rPr>
              <a:t>ban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verde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trigo</a:t>
            </a:r>
            <a:endParaRPr sz="2000">
              <a:latin typeface="Arial"/>
              <a:cs typeface="Arial"/>
            </a:endParaRPr>
          </a:p>
          <a:p>
            <a:pPr marL="1306195" indent="-379095">
              <a:lnSpc>
                <a:spcPct val="100000"/>
              </a:lnSpc>
              <a:buFont typeface="Arial"/>
              <a:buAutoNum type="alphaLcParenBoth"/>
              <a:tabLst>
                <a:tab pos="1306830" algn="l"/>
              </a:tabLst>
            </a:pPr>
            <a:r>
              <a:rPr sz="2000" dirty="0">
                <a:latin typeface="Arial"/>
                <a:cs typeface="Arial"/>
              </a:rPr>
              <a:t>batata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953" y="6524602"/>
            <a:ext cx="44195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20 µm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728" y="1049734"/>
            <a:ext cx="2472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ä</a:t>
            </a:r>
            <a:r>
              <a:rPr sz="1200" dirty="0">
                <a:latin typeface="Arial"/>
                <a:cs typeface="Arial"/>
              </a:rPr>
              <a:t>rke,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62: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38</a:t>
            </a:r>
            <a:r>
              <a:rPr sz="1200" spc="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–4</a:t>
            </a:r>
            <a:r>
              <a:rPr sz="1200" spc="-10" dirty="0">
                <a:latin typeface="Arial"/>
                <a:cs typeface="Arial"/>
              </a:rPr>
              <a:t>20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83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2800" spc="-20" dirty="0"/>
              <a:t>GRÂNULOS</a:t>
            </a:r>
            <a:r>
              <a:rPr sz="2800" spc="35" dirty="0"/>
              <a:t> </a:t>
            </a:r>
            <a:r>
              <a:rPr sz="2800" spc="-20" dirty="0"/>
              <a:t>DE</a:t>
            </a:r>
            <a:r>
              <a:rPr sz="2800" spc="-100" dirty="0"/>
              <a:t> </a:t>
            </a:r>
            <a:r>
              <a:rPr sz="2800" spc="-20" dirty="0"/>
              <a:t>AMIDO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10616" y="1558306"/>
            <a:ext cx="4496435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92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Difer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ordo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botâni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  <a:p>
            <a:pPr marL="1080770" indent="-153670">
              <a:lnSpc>
                <a:spcPct val="100000"/>
              </a:lnSpc>
              <a:buFont typeface="Arial"/>
              <a:buChar char="-"/>
              <a:tabLst>
                <a:tab pos="1081405" algn="l"/>
              </a:tabLst>
            </a:pPr>
            <a:r>
              <a:rPr sz="2000" dirty="0">
                <a:latin typeface="Arial"/>
                <a:cs typeface="Arial"/>
              </a:rPr>
              <a:t>tamanhos</a:t>
            </a:r>
            <a:endParaRPr sz="2000">
              <a:latin typeface="Arial"/>
              <a:cs typeface="Arial"/>
            </a:endParaRPr>
          </a:p>
          <a:p>
            <a:pPr marL="1080770" indent="-153670">
              <a:lnSpc>
                <a:spcPct val="100000"/>
              </a:lnSpc>
              <a:buFont typeface="Arial"/>
              <a:buChar char="-"/>
              <a:tabLst>
                <a:tab pos="1081405" algn="l"/>
              </a:tabLst>
            </a:pPr>
            <a:r>
              <a:rPr sz="2000" dirty="0">
                <a:latin typeface="Arial"/>
                <a:cs typeface="Arial"/>
              </a:rPr>
              <a:t>formatos</a:t>
            </a:r>
            <a:endParaRPr sz="2000">
              <a:latin typeface="Arial"/>
              <a:cs typeface="Arial"/>
            </a:endParaRPr>
          </a:p>
          <a:p>
            <a:pPr marL="1080770" indent="-153670">
              <a:lnSpc>
                <a:spcPct val="100000"/>
              </a:lnSpc>
              <a:buFont typeface="Arial"/>
              <a:buChar char="-"/>
              <a:tabLst>
                <a:tab pos="1081405" algn="l"/>
              </a:tabLst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racter</a:t>
            </a:r>
            <a:r>
              <a:rPr sz="2000" spc="-10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icas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co</a:t>
            </a:r>
            <a:r>
              <a:rPr sz="2000" dirty="0">
                <a:latin typeface="Arial"/>
                <a:cs typeface="Arial"/>
              </a:rPr>
              <a:t>-quí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icas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4882" y="6461267"/>
            <a:ext cx="101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Book Antiqua"/>
                <a:cs typeface="Book Antiqua"/>
              </a:rPr>
              <a:t>9</a:t>
            </a:r>
            <a:endParaRPr sz="1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83" rIns="0" bIns="0" rtlCol="0">
            <a:spAutoFit/>
          </a:bodyPr>
          <a:lstStyle/>
          <a:p>
            <a:pPr marL="276225">
              <a:lnSpc>
                <a:spcPts val="3329"/>
              </a:lnSpc>
            </a:pPr>
            <a:r>
              <a:rPr sz="2800" spc="-25" dirty="0"/>
              <a:t>COM</a:t>
            </a:r>
            <a:r>
              <a:rPr sz="2800" spc="-35" dirty="0"/>
              <a:t>P</a:t>
            </a:r>
            <a:r>
              <a:rPr sz="2800" spc="-25" dirty="0"/>
              <a:t>ON</a:t>
            </a:r>
            <a:r>
              <a:rPr sz="2800" spc="-35" dirty="0"/>
              <a:t>E</a:t>
            </a:r>
            <a:r>
              <a:rPr sz="2800" spc="-20" dirty="0"/>
              <a:t>NT</a:t>
            </a:r>
            <a:r>
              <a:rPr sz="2800" spc="-35" dirty="0"/>
              <a:t>E</a:t>
            </a:r>
            <a:r>
              <a:rPr sz="2800" spc="-20" dirty="0"/>
              <a:t>S</a:t>
            </a:r>
            <a:r>
              <a:rPr sz="2800" spc="50" dirty="0"/>
              <a:t> </a:t>
            </a:r>
            <a:r>
              <a:rPr sz="2800" spc="-20" dirty="0"/>
              <a:t>E</a:t>
            </a:r>
            <a:r>
              <a:rPr sz="2800" spc="-35" dirty="0"/>
              <a:t>S</a:t>
            </a:r>
            <a:r>
              <a:rPr sz="2800" spc="-20" dirty="0"/>
              <a:t>TR</a:t>
            </a:r>
            <a:r>
              <a:rPr sz="2800" spc="-35" dirty="0"/>
              <a:t>U</a:t>
            </a:r>
            <a:r>
              <a:rPr sz="2800" spc="-20" dirty="0"/>
              <a:t>TU</a:t>
            </a:r>
            <a:r>
              <a:rPr sz="2800" spc="-35" dirty="0"/>
              <a:t>R</a:t>
            </a:r>
            <a:r>
              <a:rPr sz="2800" spc="-20" dirty="0"/>
              <a:t>AIS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295258" y="6478256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Book Antiqua"/>
                <a:cs typeface="Book Antiqua"/>
              </a:rPr>
              <a:t>10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7723" y="1828800"/>
            <a:ext cx="2741930" cy="1447800"/>
          </a:xfrm>
          <a:custGeom>
            <a:avLst/>
            <a:gdLst/>
            <a:ahLst/>
            <a:cxnLst/>
            <a:rect l="l" t="t" r="r" b="b"/>
            <a:pathLst>
              <a:path w="2741929" h="1447800">
                <a:moveTo>
                  <a:pt x="0" y="1447800"/>
                </a:moveTo>
                <a:lnTo>
                  <a:pt x="2741676" y="1447800"/>
                </a:lnTo>
                <a:lnTo>
                  <a:pt x="2741676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841" y="1077230"/>
            <a:ext cx="4756785" cy="473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44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tipos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deia:</a:t>
            </a:r>
            <a:endParaRPr sz="2000">
              <a:latin typeface="Arial"/>
              <a:cs typeface="Arial"/>
            </a:endParaRPr>
          </a:p>
          <a:p>
            <a:pPr marL="2640965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2641600" algn="l"/>
              </a:tabLst>
            </a:pP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lose</a:t>
            </a:r>
            <a:endParaRPr sz="2000">
              <a:latin typeface="Arial"/>
              <a:cs typeface="Arial"/>
            </a:endParaRPr>
          </a:p>
          <a:p>
            <a:pPr marL="20320" indent="2364105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lope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tina</a:t>
            </a:r>
            <a:endParaRPr sz="20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69"/>
              </a:spcBef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mil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320" marR="165290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ím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 de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-g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icose </a:t>
            </a:r>
            <a:r>
              <a:rPr sz="1800" b="1" spc="-5" dirty="0">
                <a:latin typeface="Arial"/>
                <a:cs typeface="Arial"/>
              </a:rPr>
              <a:t>α</a:t>
            </a:r>
            <a:r>
              <a:rPr sz="1800" b="1" dirty="0">
                <a:latin typeface="Arial"/>
                <a:cs typeface="Arial"/>
              </a:rPr>
              <a:t>-(1,</a:t>
            </a:r>
            <a:r>
              <a:rPr sz="1800" b="1" spc="-10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10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lig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ções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α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(1,6)</a:t>
            </a:r>
            <a:endParaRPr sz="1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grânulo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mil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pe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80149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ím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D-g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icose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 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ga</a:t>
            </a:r>
            <a:r>
              <a:rPr sz="1800" b="1" spc="-10" dirty="0">
                <a:latin typeface="Arial"/>
                <a:cs typeface="Arial"/>
              </a:rPr>
              <a:t>ç</a:t>
            </a:r>
            <a:r>
              <a:rPr sz="1800" b="1" dirty="0">
                <a:latin typeface="Arial"/>
                <a:cs typeface="Arial"/>
              </a:rPr>
              <a:t>ões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α-(1,</a:t>
            </a:r>
            <a:r>
              <a:rPr sz="1800" b="1" spc="-10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 marR="24599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5%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ificaçõ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α</a:t>
            </a:r>
            <a:r>
              <a:rPr sz="1400" dirty="0">
                <a:latin typeface="Arial"/>
                <a:cs typeface="Arial"/>
              </a:rPr>
              <a:t>-(1,6) 70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100%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grânulo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onfere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estru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ura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grânulo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53" y="2920318"/>
            <a:ext cx="5104206" cy="2890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1394</Words>
  <Application>Microsoft Office PowerPoint</Application>
  <PresentationFormat>On-screen Show (4:3)</PresentationFormat>
  <Paragraphs>342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Book Antiqua</vt:lpstr>
      <vt:lpstr>Calibri</vt:lpstr>
      <vt:lpstr>Symbol</vt:lpstr>
      <vt:lpstr>Times New Roman</vt:lpstr>
      <vt:lpstr>Wingdings</vt:lpstr>
      <vt:lpstr>Office Theme</vt:lpstr>
      <vt:lpstr>Carboidratos – Amido e Açúcares</vt:lpstr>
      <vt:lpstr>PowerPoint Presentation</vt:lpstr>
      <vt:lpstr>PowerPoint Presentation</vt:lpstr>
      <vt:lpstr>PowerPoint Presentation</vt:lpstr>
      <vt:lpstr>Polissacarídeos</vt:lpstr>
      <vt:lpstr>Polissacarídeos Amido e Glicogênio</vt:lpstr>
      <vt:lpstr>AMIDO</vt:lpstr>
      <vt:lpstr>GRÂNULOS DE AMIDO</vt:lpstr>
      <vt:lpstr>COMPONENTES ESTRUTURAIS</vt:lpstr>
      <vt:lpstr>COMPONENTES ESTRUTURAIS</vt:lpstr>
      <vt:lpstr>PowerPoint Presentation</vt:lpstr>
      <vt:lpstr>COMPONENTES ESTRUTURAIS</vt:lpstr>
      <vt:lpstr>PowerPoint Presentation</vt:lpstr>
      <vt:lpstr>OBTENÇÃO DE AMIDO</vt:lpstr>
      <vt:lpstr>GELATINIZAÇÃO DO AMIDO</vt:lpstr>
      <vt:lpstr>Formação de géis de amido</vt:lpstr>
      <vt:lpstr>PowerPoint Presentation</vt:lpstr>
      <vt:lpstr>GELATINIZAÇÃO E RETROGRADAÇÃO</vt:lpstr>
      <vt:lpstr>PowerPoint Presentation</vt:lpstr>
      <vt:lpstr>PowerPoint Presentation</vt:lpstr>
      <vt:lpstr>MÉTODOS QUÍMICOS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</dc:creator>
  <cp:lastModifiedBy>Eduardo Purgatto</cp:lastModifiedBy>
  <cp:revision>15</cp:revision>
  <dcterms:created xsi:type="dcterms:W3CDTF">2018-10-04T06:45:05Z</dcterms:created>
  <dcterms:modified xsi:type="dcterms:W3CDTF">2018-10-04T11:10:17Z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2017-10-17T00:00:00Z</vt:filetime>
  </property>
  <property fmtid="{D5CDD505-2E9C-101B-9397-08002B2CF9AE}" pid="3" name="LastSaved">
    <vt:filetime>2018-10-04T00:00:00Z</vt:filetime>
  </property>
</Properties>
</file>