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4"/>
  </p:notesMasterIdLst>
  <p:handoutMasterIdLst>
    <p:handoutMasterId r:id="rId15"/>
  </p:handoutMasterIdLst>
  <p:sldIdLst>
    <p:sldId id="931" r:id="rId2"/>
    <p:sldId id="934" r:id="rId3"/>
    <p:sldId id="969" r:id="rId4"/>
    <p:sldId id="973" r:id="rId5"/>
    <p:sldId id="970" r:id="rId6"/>
    <p:sldId id="974" r:id="rId7"/>
    <p:sldId id="981" r:id="rId8"/>
    <p:sldId id="982" r:id="rId9"/>
    <p:sldId id="1001" r:id="rId10"/>
    <p:sldId id="1002" r:id="rId11"/>
    <p:sldId id="1011" r:id="rId12"/>
    <p:sldId id="620" r:id="rId13"/>
  </p:sldIdLst>
  <p:sldSz cx="9144000" cy="6858000" type="screen4x3"/>
  <p:notesSz cx="6669088" cy="9928225"/>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047">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33FF"/>
    <a:srgbClr val="990099"/>
    <a:srgbClr val="CC0099"/>
    <a:srgbClr val="CC00CC"/>
    <a:srgbClr val="990000"/>
    <a:srgbClr val="C5E2FF"/>
    <a:srgbClr val="FFFFFF"/>
    <a:srgbClr val="969696"/>
    <a:srgbClr val="DDDDDD"/>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95" autoAdjust="0"/>
    <p:restoredTop sz="76509" autoAdjust="0"/>
  </p:normalViewPr>
  <p:slideViewPr>
    <p:cSldViewPr showGuides="1">
      <p:cViewPr varScale="1">
        <p:scale>
          <a:sx n="59" d="100"/>
          <a:sy n="59" d="100"/>
        </p:scale>
        <p:origin x="2266" y="67"/>
      </p:cViewPr>
      <p:guideLst>
        <p:guide orient="horz" pos="2047"/>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54" d="100"/>
          <a:sy n="54" d="100"/>
        </p:scale>
        <p:origin x="-1932" y="-90"/>
      </p:cViewPr>
      <p:guideLst>
        <p:guide orient="horz" pos="3126"/>
        <p:guide pos="2101"/>
      </p:guideLst>
    </p:cSldViewPr>
  </p:notesViewPr>
  <p:gridSpacing cx="180023" cy="18002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88925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pt-BR"/>
          </a:p>
        </p:txBody>
      </p:sp>
      <p:sp>
        <p:nvSpPr>
          <p:cNvPr id="74755" name="Rectangle 3"/>
          <p:cNvSpPr>
            <a:spLocks noGrp="1" noChangeArrowheads="1"/>
          </p:cNvSpPr>
          <p:nvPr>
            <p:ph type="dt" sz="quarter" idx="1"/>
          </p:nvPr>
        </p:nvSpPr>
        <p:spPr bwMode="auto">
          <a:xfrm>
            <a:off x="3779838" y="0"/>
            <a:ext cx="288925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pt-BR"/>
          </a:p>
        </p:txBody>
      </p:sp>
      <p:sp>
        <p:nvSpPr>
          <p:cNvPr id="74756" name="Rectangle 4"/>
          <p:cNvSpPr>
            <a:spLocks noGrp="1" noChangeArrowheads="1"/>
          </p:cNvSpPr>
          <p:nvPr>
            <p:ph type="ftr" sz="quarter" idx="2"/>
          </p:nvPr>
        </p:nvSpPr>
        <p:spPr bwMode="auto">
          <a:xfrm>
            <a:off x="0" y="9432925"/>
            <a:ext cx="288925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pt-BR"/>
          </a:p>
        </p:txBody>
      </p:sp>
      <p:sp>
        <p:nvSpPr>
          <p:cNvPr id="74757" name="Rectangle 5"/>
          <p:cNvSpPr>
            <a:spLocks noGrp="1" noChangeArrowheads="1"/>
          </p:cNvSpPr>
          <p:nvPr>
            <p:ph type="sldNum" sz="quarter" idx="3"/>
          </p:nvPr>
        </p:nvSpPr>
        <p:spPr bwMode="auto">
          <a:xfrm>
            <a:off x="3779838" y="9432925"/>
            <a:ext cx="288925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0FF520AD-4731-4941-BA4B-AEBC815C1E6A}" type="slidenum">
              <a:rPr lang="pt-BR" altLang="en-US"/>
              <a:pPr/>
              <a:t>‹nº›</a:t>
            </a:fld>
            <a:endParaRPr lang="pt-BR"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88925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pt-BR"/>
          </a:p>
        </p:txBody>
      </p:sp>
      <p:sp>
        <p:nvSpPr>
          <p:cNvPr id="51203" name="Rectangle 3"/>
          <p:cNvSpPr>
            <a:spLocks noGrp="1" noChangeArrowheads="1"/>
          </p:cNvSpPr>
          <p:nvPr>
            <p:ph type="dt" idx="1"/>
          </p:nvPr>
        </p:nvSpPr>
        <p:spPr bwMode="auto">
          <a:xfrm>
            <a:off x="3779838" y="0"/>
            <a:ext cx="2889250"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pt-BR"/>
          </a:p>
        </p:txBody>
      </p:sp>
      <p:sp>
        <p:nvSpPr>
          <p:cNvPr id="34820"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5" name="Rectangle 5"/>
          <p:cNvSpPr>
            <a:spLocks noGrp="1" noChangeArrowheads="1"/>
          </p:cNvSpPr>
          <p:nvPr>
            <p:ph type="body" sz="quarter" idx="3"/>
          </p:nvPr>
        </p:nvSpPr>
        <p:spPr bwMode="auto">
          <a:xfrm>
            <a:off x="889000" y="4716463"/>
            <a:ext cx="48910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51206" name="Rectangle 6"/>
          <p:cNvSpPr>
            <a:spLocks noGrp="1" noChangeArrowheads="1"/>
          </p:cNvSpPr>
          <p:nvPr>
            <p:ph type="ftr" sz="quarter" idx="4"/>
          </p:nvPr>
        </p:nvSpPr>
        <p:spPr bwMode="auto">
          <a:xfrm>
            <a:off x="0" y="9432925"/>
            <a:ext cx="288925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pt-BR"/>
          </a:p>
        </p:txBody>
      </p:sp>
      <p:sp>
        <p:nvSpPr>
          <p:cNvPr id="51207" name="Rectangle 7"/>
          <p:cNvSpPr>
            <a:spLocks noGrp="1" noChangeArrowheads="1"/>
          </p:cNvSpPr>
          <p:nvPr>
            <p:ph type="sldNum" sz="quarter" idx="5"/>
          </p:nvPr>
        </p:nvSpPr>
        <p:spPr bwMode="auto">
          <a:xfrm>
            <a:off x="3779838" y="9432925"/>
            <a:ext cx="2889250"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anose="02020603050405020304" pitchFamily="18" charset="0"/>
              </a:defRPr>
            </a:lvl1pPr>
          </a:lstStyle>
          <a:p>
            <a:fld id="{FF3C8690-0908-44E6-8D61-10E5E3FFDE58}" type="slidenum">
              <a:rPr lang="pt-BR" altLang="en-US"/>
              <a:pPr/>
              <a:t>‹nº›</a:t>
            </a:fld>
            <a:endParaRPr lang="pt-B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just" eaLnBrk="1" hangingPunct="1"/>
            <a:r>
              <a:rPr lang="pt-BR" altLang="en-US" dirty="0" smtClean="0"/>
              <a:t>Na última aula, conhecemos alguns dos principais componentes utilizados para compor uma forma farmacêutica sólida, sem esgotar o assunto. Lembramos que, na escolha dos componentes precisamos estar atentos às possíveis interações entre eles e de cada um com o fármaco, para isto o “namoro” atento das estruturas químicas nos da muita informação, mas não elimina a necessidade de testes de compatibilidade. Além disso, na escolha dos componentes, como já dito, precisamos compatibilizar característica física (resistência/dureza) a qual é dependente da composição (coesão entre as partículas) do processo como um todo, da força aplicada no processo de compactação e do tempo sob esta força, com os eventos que ocorrem após a administração ou seja, desintegração, dissolução do fármaco e absorção. Para isto o planejamento é o melhor aliado do qual faz parte a composição, de acordo com o processo a ser utilizado, equipamentos disponíveis e ambiente. Isto aumenta chance de obtermos uma forma farmacêutica estável e </a:t>
            </a:r>
            <a:r>
              <a:rPr lang="pt-BR" altLang="en-US" dirty="0" err="1" smtClean="0"/>
              <a:t>biodisponível</a:t>
            </a:r>
            <a:r>
              <a:rPr lang="pt-BR" altLang="en-US" dirty="0" smtClean="0"/>
              <a:t>. Na operacionalização dos processos precisamos estar atentos para evitar contaminação cruzada e exposição do operados e o meio ambiente ao produto.</a:t>
            </a:r>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ço Reservado para Imagem de Slide 1"/>
          <p:cNvSpPr>
            <a:spLocks noGrp="1" noRot="1" noChangeAspect="1" noChangeArrowheads="1" noTextEdit="1"/>
          </p:cNvSpPr>
          <p:nvPr>
            <p:ph type="sldImg"/>
          </p:nvPr>
        </p:nvSpPr>
        <p:spPr>
          <a:ln/>
        </p:spPr>
      </p:sp>
      <p:sp>
        <p:nvSpPr>
          <p:cNvPr id="3" name="Espaço Reservado para Anotações 2"/>
          <p:cNvSpPr>
            <a:spLocks noGrp="1"/>
          </p:cNvSpPr>
          <p:nvPr>
            <p:ph type="body" idx="1"/>
          </p:nvPr>
        </p:nvSpPr>
        <p:spPr/>
        <p:txBody>
          <a:bodyPr>
            <a:normAutofit fontScale="25000" lnSpcReduction="20000"/>
          </a:bodyPr>
          <a:lstStyle/>
          <a:p>
            <a:pPr>
              <a:defRPr/>
            </a:pPr>
            <a:r>
              <a:rPr lang="pt-BR" dirty="0"/>
              <a:t>Comprimidos são considerados pelos Órgãos regulatórios como  medicamentos </a:t>
            </a:r>
            <a:r>
              <a:rPr lang="pt-BR" dirty="0" smtClean="0"/>
              <a:t>de </a:t>
            </a:r>
            <a:r>
              <a:rPr lang="pt-BR" dirty="0"/>
              <a:t>produção industrial. São caracterizados como unidades repetitivas </a:t>
            </a:r>
            <a:r>
              <a:rPr lang="pt-BR" dirty="0" err="1" smtClean="0"/>
              <a:t>intra-lote</a:t>
            </a:r>
            <a:r>
              <a:rPr lang="pt-BR" dirty="0" smtClean="0"/>
              <a:t> </a:t>
            </a:r>
            <a:r>
              <a:rPr lang="pt-BR" dirty="0"/>
              <a:t>e </a:t>
            </a:r>
            <a:r>
              <a:rPr lang="pt-BR" dirty="0" err="1" smtClean="0"/>
              <a:t>inter-lote</a:t>
            </a:r>
            <a:r>
              <a:rPr lang="pt-BR" dirty="0"/>
              <a:t>, ou seja, um lote produzido em 2018 </a:t>
            </a:r>
            <a:r>
              <a:rPr lang="pt-BR" dirty="0" smtClean="0"/>
              <a:t>(p.ex.) deve </a:t>
            </a:r>
            <a:r>
              <a:rPr lang="pt-BR" dirty="0"/>
              <a:t>ter as mesmas características físicas e biofarmacêuticas de  um lote produzido hoje. Para </a:t>
            </a:r>
            <a:r>
              <a:rPr lang="pt-BR" dirty="0" smtClean="0"/>
              <a:t>tanto, </a:t>
            </a:r>
            <a:r>
              <a:rPr lang="pt-BR" dirty="0"/>
              <a:t>todos os </a:t>
            </a:r>
            <a:r>
              <a:rPr lang="pt-BR" dirty="0" smtClean="0"/>
              <a:t>procedimentos, </a:t>
            </a:r>
            <a:r>
              <a:rPr lang="pt-BR" dirty="0"/>
              <a:t>processos e composição devem ser os mesmos e </a:t>
            </a:r>
            <a:r>
              <a:rPr lang="pt-BR" dirty="0" smtClean="0"/>
              <a:t>estarem </a:t>
            </a:r>
            <a:r>
              <a:rPr lang="pt-BR" dirty="0"/>
              <a:t>descritos na ordem de produção para que o produzido em 2020 </a:t>
            </a:r>
            <a:r>
              <a:rPr lang="pt-BR" dirty="0" smtClean="0"/>
              <a:t>sejam </a:t>
            </a:r>
            <a:r>
              <a:rPr lang="pt-BR" dirty="0"/>
              <a:t>unidades repetitivas semelhantes </a:t>
            </a:r>
            <a:r>
              <a:rPr lang="pt-BR" dirty="0" smtClean="0"/>
              <a:t>àquelas </a:t>
            </a:r>
            <a:r>
              <a:rPr lang="pt-BR" dirty="0"/>
              <a:t>produzidas em 2018. Qualquer mudança nestes, novo dossiê deve ser submetido ao órgão regulatório para apreciação. Isto implica que todos os processos devem ser rigorosamente validados. Como estamos falando de formas farmacêuticas sólidas (comprimidos) o processo final é o de compactação, outros processo precedem o de </a:t>
            </a:r>
            <a:r>
              <a:rPr lang="pt-BR" dirty="0" smtClean="0"/>
              <a:t>compactação.</a:t>
            </a:r>
          </a:p>
          <a:p>
            <a:pPr>
              <a:defRPr/>
            </a:pPr>
            <a:r>
              <a:rPr lang="pt-BR" b="1" dirty="0" smtClean="0"/>
              <a:t>Para </a:t>
            </a:r>
            <a:r>
              <a:rPr lang="pt-BR" b="1" dirty="0"/>
              <a:t>fins </a:t>
            </a:r>
            <a:r>
              <a:rPr lang="pt-BR" b="1" dirty="0" smtClean="0"/>
              <a:t>didáticos </a:t>
            </a:r>
            <a:r>
              <a:rPr lang="pt-BR" dirty="0"/>
              <a:t>dividimos o processo em três </a:t>
            </a:r>
            <a:r>
              <a:rPr lang="pt-BR" dirty="0" smtClean="0"/>
              <a:t>categorias</a:t>
            </a:r>
            <a:r>
              <a:rPr lang="pt-BR" baseline="0" dirty="0" smtClean="0"/>
              <a:t>:</a:t>
            </a:r>
            <a:r>
              <a:rPr lang="pt-BR" dirty="0" smtClean="0"/>
              <a:t> </a:t>
            </a:r>
            <a:r>
              <a:rPr lang="pt-BR" b="1" dirty="0"/>
              <a:t>Compactação direta</a:t>
            </a:r>
            <a:r>
              <a:rPr lang="pt-BR" dirty="0"/>
              <a:t>; </a:t>
            </a:r>
            <a:r>
              <a:rPr lang="pt-BR" b="1" dirty="0"/>
              <a:t>com prévia granulação a seco </a:t>
            </a:r>
            <a:r>
              <a:rPr lang="pt-BR" dirty="0"/>
              <a:t>ou </a:t>
            </a:r>
            <a:r>
              <a:rPr lang="pt-BR" b="1" dirty="0"/>
              <a:t>à úmido. </a:t>
            </a:r>
            <a:r>
              <a:rPr lang="pt-BR" dirty="0"/>
              <a:t>Em todos, o processo inicial é mistura dos componentes pertinentes a esta fase. Mistura é um processo físico de cisalhamento (fenômeno de deformação ao qual um corpo está </a:t>
            </a:r>
            <a:r>
              <a:rPr lang="pt-BR" dirty="0" smtClean="0"/>
              <a:t>sujeito, </a:t>
            </a:r>
            <a:r>
              <a:rPr lang="pt-BR" dirty="0"/>
              <a:t>quando as forças que sobre ele agem provocam um deslocamento em planos diferentes, mantendo o volume constante) portanto é probabilístico e dependente do tempo de processo. No caso específico de sistemas particulados, também é dependente da homogeneidade da distribuição granulométrica, forma geométrica, densidade de partícula, dos diferentes </a:t>
            </a:r>
            <a:r>
              <a:rPr lang="pt-BR" dirty="0" smtClean="0"/>
              <a:t>componentes. </a:t>
            </a:r>
            <a:r>
              <a:rPr lang="pt-BR" dirty="0"/>
              <a:t>No final do processo queremos uma distribuição homogênea de partículas dos diferentes componentes.</a:t>
            </a:r>
          </a:p>
          <a:p>
            <a:pPr>
              <a:defRPr/>
            </a:pPr>
            <a:r>
              <a:rPr lang="pt-BR" b="1" dirty="0"/>
              <a:t>Obs. </a:t>
            </a:r>
            <a:r>
              <a:rPr lang="pt-BR" dirty="0"/>
              <a:t>O passo inicial na obtenção de comprimidos é o processo de mistura, portanto </a:t>
            </a:r>
            <a:r>
              <a:rPr lang="pt-BR" u="sng" dirty="0"/>
              <a:t>ao final do mesmo o fármaco deve ser quantificado</a:t>
            </a:r>
            <a:r>
              <a:rPr lang="pt-BR" dirty="0"/>
              <a:t>, em amostras colhidas em diferentes locais (pelo menos 20 para ter representação estatística) e avaliar a homogeneidade da mistura e se o teor </a:t>
            </a:r>
            <a:r>
              <a:rPr lang="pt-BR" dirty="0" smtClean="0"/>
              <a:t>está </a:t>
            </a:r>
            <a:r>
              <a:rPr lang="pt-BR" dirty="0"/>
              <a:t>correto.  É aconselhável utilizar amostra com a mesma massa do produto final, observe que no caso de prévia granulação  há necessidade de correção pois a composição ainda não está completa. </a:t>
            </a:r>
          </a:p>
          <a:p>
            <a:pPr>
              <a:defRPr/>
            </a:pPr>
            <a:r>
              <a:rPr lang="pt-BR" b="1" dirty="0"/>
              <a:t>Processo de compactação direta</a:t>
            </a:r>
            <a:r>
              <a:rPr lang="pt-BR" dirty="0"/>
              <a:t>, utilizada para compostos sensíveis ao calor umidade ou altamente reativos: Este processo pode ser considerado sem a adição de adjuvantes, sendo restrito alguns compostos inorgânicos cristalinos (ex: Cloreto de potássio (</a:t>
            </a:r>
            <a:r>
              <a:rPr lang="pt-BR" dirty="0" err="1"/>
              <a:t>KCl</a:t>
            </a:r>
            <a:r>
              <a:rPr lang="pt-BR" dirty="0"/>
              <a:t>); proteínas (complexo enzimático pancreático, tomar cuidado com a umidade relativa do ambiente); permanganato de potássio, tomar cuidado com a força de compactação para evitar explosão)  e, com a adição de adjuvantes, o qual tem aplicação mais abrangente. Neste caso o fármaco é misturado com todos os adjuvantes. O conjunto dever ter todas as </a:t>
            </a:r>
            <a:r>
              <a:rPr lang="pt-BR" dirty="0" smtClean="0"/>
              <a:t>características </a:t>
            </a:r>
            <a:r>
              <a:rPr lang="pt-BR" dirty="0"/>
              <a:t>já mencionadas para viabilizar o processo de compactação. Quando necessário pode usar adjuvantes pré processados, como o caso, já </a:t>
            </a:r>
            <a:r>
              <a:rPr lang="pt-BR" dirty="0" smtClean="0"/>
              <a:t>citado dentre os diluentes, </a:t>
            </a:r>
            <a:r>
              <a:rPr lang="pt-BR" dirty="0"/>
              <a:t>da lactose </a:t>
            </a:r>
            <a:r>
              <a:rPr lang="pt-BR" dirty="0" err="1" smtClean="0"/>
              <a:t>pré</a:t>
            </a:r>
            <a:r>
              <a:rPr lang="pt-BR" dirty="0"/>
              <a:t>-</a:t>
            </a:r>
            <a:r>
              <a:rPr lang="pt-BR" dirty="0" smtClean="0"/>
              <a:t>processada </a:t>
            </a:r>
            <a:r>
              <a:rPr lang="pt-BR" dirty="0"/>
              <a:t>em spray </a:t>
            </a:r>
            <a:r>
              <a:rPr lang="pt-BR" dirty="0" err="1"/>
              <a:t>dryed</a:t>
            </a:r>
            <a:r>
              <a:rPr lang="pt-BR" dirty="0"/>
              <a:t>, para ter partículas mais esféricas e com melhor propriedade de fluxo. Deve ser considerado também a massa de fármaco na composição final, p.ex. um comprimido de ácido fólico, com massa final de 100mg, contendo 5mg de ácido fólico, qualquer composição de adjuvantes que atenda aos requisitos de coesão e de fluxo possibilitará a obtenção do  comprimido. Porém quando a massa do fármaco é a que predomina na composição e ele não reúne os requisitos </a:t>
            </a:r>
            <a:r>
              <a:rPr lang="pt-BR" dirty="0" smtClean="0"/>
              <a:t>básicos </a:t>
            </a:r>
            <a:r>
              <a:rPr lang="pt-BR" dirty="0"/>
              <a:t>para a obtenção de comprimidos (p. ex. </a:t>
            </a:r>
            <a:r>
              <a:rPr lang="pt-BR" dirty="0" err="1"/>
              <a:t>metiformina</a:t>
            </a:r>
            <a:r>
              <a:rPr lang="pt-BR" dirty="0"/>
              <a:t> cuja contribuição do fármaco no produto final representa em torno de 75</a:t>
            </a:r>
            <a:r>
              <a:rPr lang="pt-BR" dirty="0" smtClean="0"/>
              <a:t>%) </a:t>
            </a:r>
            <a:r>
              <a:rPr lang="pt-BR" dirty="0"/>
              <a:t>a dificuldade para a obtenção de comprimido por compactação direta aumenta. Lembramos que composições para compactação direta, são disponíveis no mercado, ou podem ser preparadas na própria indústria. Comprimidos obtidos por compactação direta de maneira geral apresentam maior velocidade de desintegração quando comparados a aqueles obtidos com prévia granulação.  </a:t>
            </a:r>
            <a:endParaRPr lang="pt-BR" dirty="0" smtClean="0"/>
          </a:p>
          <a:p>
            <a:pPr>
              <a:defRPr/>
            </a:pPr>
            <a:endParaRPr lang="pt-BR" dirty="0"/>
          </a:p>
          <a:p>
            <a:pPr marL="342900" lvl="1" indent="-342900">
              <a:defRPr/>
            </a:pPr>
            <a:r>
              <a:rPr lang="pt-BR" b="1" dirty="0"/>
              <a:t>Com prévia granulação: </a:t>
            </a:r>
            <a:r>
              <a:rPr lang="pt-BR" b="1" dirty="0" smtClean="0"/>
              <a:t>(</a:t>
            </a:r>
            <a:r>
              <a:rPr lang="pt-BR" altLang="en-US" i="1" dirty="0" err="1" smtClean="0"/>
              <a:t>Handbook</a:t>
            </a:r>
            <a:r>
              <a:rPr lang="pt-BR" altLang="en-US" i="1" dirty="0" smtClean="0"/>
              <a:t> </a:t>
            </a:r>
            <a:r>
              <a:rPr lang="pt-BR" altLang="en-US" i="1" dirty="0" err="1"/>
              <a:t>of</a:t>
            </a:r>
            <a:r>
              <a:rPr lang="pt-BR" altLang="en-US" i="1" dirty="0"/>
              <a:t> </a:t>
            </a:r>
            <a:r>
              <a:rPr lang="pt-BR" altLang="en-US" i="1" dirty="0" err="1"/>
              <a:t>Pharmaceutical</a:t>
            </a:r>
            <a:r>
              <a:rPr lang="pt-BR" altLang="en-US" i="1" dirty="0"/>
              <a:t> </a:t>
            </a:r>
            <a:r>
              <a:rPr lang="pt-BR" altLang="en-US" i="1" dirty="0" err="1"/>
              <a:t>Granulation</a:t>
            </a:r>
            <a:r>
              <a:rPr lang="pt-BR" altLang="en-US" i="1" dirty="0"/>
              <a:t> Technology, </a:t>
            </a:r>
            <a:r>
              <a:rPr lang="pt-BR" altLang="en-US" i="1" dirty="0" err="1"/>
              <a:t>Third</a:t>
            </a:r>
            <a:r>
              <a:rPr lang="pt-BR" altLang="en-US" i="1" dirty="0"/>
              <a:t> </a:t>
            </a:r>
            <a:r>
              <a:rPr lang="pt-BR" altLang="en-US" i="1" dirty="0" err="1"/>
              <a:t>Edition</a:t>
            </a:r>
            <a:r>
              <a:rPr lang="pt-BR" altLang="en-US" i="1" dirty="0"/>
              <a:t>, 2010. </a:t>
            </a:r>
            <a:r>
              <a:rPr lang="pt-BR" altLang="en-US" i="1" dirty="0" err="1"/>
              <a:t>Edited</a:t>
            </a:r>
            <a:r>
              <a:rPr lang="pt-BR" altLang="en-US" i="1" dirty="0"/>
              <a:t> </a:t>
            </a:r>
            <a:r>
              <a:rPr lang="pt-BR" altLang="en-US" i="1" dirty="0" err="1"/>
              <a:t>by</a:t>
            </a:r>
            <a:r>
              <a:rPr lang="pt-BR" altLang="en-US" i="1" dirty="0"/>
              <a:t> </a:t>
            </a:r>
            <a:r>
              <a:rPr lang="pt-BR" altLang="en-US" i="1" dirty="0" err="1"/>
              <a:t>Dilip</a:t>
            </a:r>
            <a:r>
              <a:rPr lang="pt-BR" altLang="en-US" i="1" dirty="0"/>
              <a:t> M, </a:t>
            </a:r>
            <a:r>
              <a:rPr lang="pt-BR" altLang="en-US" i="1" dirty="0" err="1"/>
              <a:t>Parikh</a:t>
            </a:r>
            <a:r>
              <a:rPr lang="pt-BR" altLang="en-US" i="1" dirty="0"/>
              <a:t>, </a:t>
            </a:r>
            <a:r>
              <a:rPr lang="pt-BR" altLang="en-US" i="1" dirty="0" err="1"/>
              <a:t>Dpharma</a:t>
            </a:r>
            <a:r>
              <a:rPr lang="pt-BR" altLang="en-US" i="1" dirty="0"/>
              <a:t> </a:t>
            </a:r>
            <a:r>
              <a:rPr lang="pt-BR" altLang="en-US" i="1" dirty="0" err="1"/>
              <a:t>Group</a:t>
            </a:r>
            <a:r>
              <a:rPr lang="pt-BR" altLang="en-US" i="1" dirty="0"/>
              <a:t> INC, </a:t>
            </a:r>
            <a:r>
              <a:rPr lang="pt-BR" altLang="en-US" i="1" dirty="0" err="1"/>
              <a:t>Ellicott</a:t>
            </a:r>
            <a:r>
              <a:rPr lang="pt-BR" altLang="en-US" i="1" dirty="0"/>
              <a:t> </a:t>
            </a:r>
            <a:r>
              <a:rPr lang="pt-BR" altLang="en-US" i="1" dirty="0" err="1"/>
              <a:t>CityMaryland</a:t>
            </a:r>
            <a:r>
              <a:rPr lang="pt-BR" altLang="en-US" i="1" dirty="0"/>
              <a:t>, </a:t>
            </a:r>
            <a:r>
              <a:rPr lang="pt-BR" altLang="en-US" i="1" dirty="0" smtClean="0"/>
              <a:t>USA)</a:t>
            </a:r>
            <a:endParaRPr lang="pt-BR" altLang="en-US" i="1" dirty="0"/>
          </a:p>
          <a:p>
            <a:pPr>
              <a:defRPr/>
            </a:pPr>
            <a:r>
              <a:rPr lang="pt-BR" dirty="0"/>
              <a:t>A granulação tem como objetivo transformar </a:t>
            </a:r>
            <a:r>
              <a:rPr lang="pt-BR" dirty="0" smtClean="0"/>
              <a:t>a </a:t>
            </a:r>
            <a:r>
              <a:rPr lang="pt-BR" dirty="0"/>
              <a:t>mistura de pós em partículas maiores e mais densas (não altera a densidade da substância e sim da partícula por ter maior massa) e evitar segregação, quando a mistura é composta por substâncias com grande diferença de densidade. (cada partícula contém todos os componentes da mistura</a:t>
            </a:r>
            <a:r>
              <a:rPr lang="pt-BR" dirty="0" smtClean="0"/>
              <a:t>)</a:t>
            </a:r>
          </a:p>
          <a:p>
            <a:pPr>
              <a:defRPr/>
            </a:pPr>
            <a:endParaRPr lang="pt-BR" dirty="0"/>
          </a:p>
          <a:p>
            <a:pPr>
              <a:defRPr/>
            </a:pPr>
            <a:r>
              <a:rPr lang="pt-BR" b="1" dirty="0"/>
              <a:t>Via seca:  </a:t>
            </a:r>
            <a:r>
              <a:rPr lang="pt-BR" dirty="0"/>
              <a:t>Após a mistura dos pós é feita a primeira compactação (eventos durante este processo: acomodação, aproximação e coesão entre as partículas e redução de volume). obtendo aglomerado que em seguida são fragmentados em partículas menores (tamanho apropriado aos processos </a:t>
            </a:r>
            <a:r>
              <a:rPr lang="pt-BR" dirty="0" smtClean="0"/>
              <a:t>subsequentes). </a:t>
            </a:r>
            <a:r>
              <a:rPr lang="pt-BR" dirty="0"/>
              <a:t>Neste processo são utilizados equipamentos específicos, podendo ser feito também  em máquinas de compactação e modelagem de comprimidos. Neste caso, </a:t>
            </a:r>
            <a:r>
              <a:rPr lang="pt-BR" u="sng" dirty="0"/>
              <a:t>na primeira mistura</a:t>
            </a:r>
            <a:r>
              <a:rPr lang="pt-BR" dirty="0"/>
              <a:t>, devemos colocar </a:t>
            </a:r>
            <a:r>
              <a:rPr lang="pt-BR" u="sng" dirty="0"/>
              <a:t>parte do </a:t>
            </a:r>
            <a:r>
              <a:rPr lang="pt-BR" u="sng" dirty="0" err="1"/>
              <a:t>desintegrante</a:t>
            </a:r>
            <a:r>
              <a:rPr lang="pt-BR" u="sng" dirty="0"/>
              <a:t> </a:t>
            </a:r>
            <a:r>
              <a:rPr lang="pt-BR" dirty="0"/>
              <a:t>para facilitar a desintegração do grânulo </a:t>
            </a:r>
            <a:r>
              <a:rPr lang="pt-BR" u="sng" dirty="0"/>
              <a:t>e parte na mistura final </a:t>
            </a:r>
            <a:r>
              <a:rPr lang="pt-BR" dirty="0"/>
              <a:t>a ser submetida a </a:t>
            </a:r>
            <a:r>
              <a:rPr lang="pt-BR" u="sng" dirty="0"/>
              <a:t>compactação final </a:t>
            </a:r>
            <a:r>
              <a:rPr lang="pt-BR" dirty="0"/>
              <a:t>para facilitar a desintegração do comprimido nos respectivos grânulos. De maneira </a:t>
            </a:r>
            <a:r>
              <a:rPr lang="pt-BR" dirty="0" smtClean="0"/>
              <a:t>similar, </a:t>
            </a:r>
            <a:r>
              <a:rPr lang="pt-BR" dirty="0"/>
              <a:t>os </a:t>
            </a:r>
            <a:r>
              <a:rPr lang="pt-BR" dirty="0" smtClean="0"/>
              <a:t>lubrificantes deslizantes </a:t>
            </a:r>
            <a:r>
              <a:rPr lang="pt-BR" dirty="0"/>
              <a:t>para facilitar o fluxo da mistura no equipamento de compactação e o antiaderente para que o compactado </a:t>
            </a:r>
            <a:r>
              <a:rPr lang="pt-BR" dirty="0" smtClean="0"/>
              <a:t>não se deposite ao </a:t>
            </a:r>
            <a:r>
              <a:rPr lang="pt-BR" dirty="0"/>
              <a:t>rolo compressor. A parte restante destes adjuvantes são misturados aos grânulos antes da compactação final para a obtenção dos comprimidos. A granulação por via seca é utilizada para fármacos </a:t>
            </a:r>
            <a:r>
              <a:rPr lang="pt-BR" sz="2800" dirty="0"/>
              <a:t>sensíveis à umidade e calor, quando não obtém sucesso.; A velocidade de desintegração de comprimidos obtidos por esta via, é menor que aquela da compactação direta, porém maior quando comparado a aqueles obtidos por via úmida. Tanto na compactação direta quanto na granulação a seco normalmente temos dificuldade na uniformidade de cor. Quando o processo de fragmentação não é feito em equipamento totalmente fechado, aumenta a probabilidade de contaminação cruzada. </a:t>
            </a:r>
            <a:endParaRPr lang="pt-BR" sz="2800" dirty="0" smtClean="0"/>
          </a:p>
          <a:p>
            <a:pPr>
              <a:defRPr/>
            </a:pPr>
            <a:endParaRPr lang="pt-BR" sz="2800" dirty="0" smtClean="0"/>
          </a:p>
          <a:p>
            <a:pPr>
              <a:defRPr/>
            </a:pPr>
            <a:r>
              <a:rPr lang="pt-BR" sz="2800" b="1" dirty="0" smtClean="0"/>
              <a:t>Granulação </a:t>
            </a:r>
            <a:r>
              <a:rPr lang="pt-BR" sz="2800" b="1" dirty="0"/>
              <a:t>por via úmida: </a:t>
            </a:r>
            <a:r>
              <a:rPr lang="pt-BR" sz="2800" dirty="0"/>
              <a:t>Após a mistura dos pós, estes são umedecidos com a solução de aglutinante e misturado/malaxado com a mistura de pós até a obtenção de massa coesa, similar a massa de moldar) que fragmente em grandes </a:t>
            </a:r>
            <a:r>
              <a:rPr lang="pt-BR" sz="2800" dirty="0" smtClean="0"/>
              <a:t>blocos, </a:t>
            </a:r>
            <a:r>
              <a:rPr lang="pt-BR" sz="2800" dirty="0"/>
              <a:t>(não pode ficar como uma pasta) para isto o </a:t>
            </a:r>
            <a:r>
              <a:rPr lang="pt-BR" sz="2800" dirty="0" smtClean="0"/>
              <a:t>líquido </a:t>
            </a:r>
            <a:r>
              <a:rPr lang="pt-BR" sz="2800" dirty="0"/>
              <a:t>deve ser o suficiente para umedecimento, sem </a:t>
            </a:r>
            <a:r>
              <a:rPr lang="pt-BR" sz="2800" dirty="0" smtClean="0"/>
              <a:t>líquido </a:t>
            </a:r>
            <a:r>
              <a:rPr lang="pt-BR" sz="2800" dirty="0"/>
              <a:t>livre. A massa é forçada a passar por um </a:t>
            </a:r>
            <a:r>
              <a:rPr lang="pt-BR" sz="2800" dirty="0" err="1" smtClean="0"/>
              <a:t>tamis</a:t>
            </a:r>
            <a:r>
              <a:rPr lang="pt-BR" sz="2800" dirty="0" smtClean="0"/>
              <a:t> </a:t>
            </a:r>
            <a:r>
              <a:rPr lang="pt-BR" sz="2800" dirty="0"/>
              <a:t>com abertura nominal de poro apropriado (equipamento denominado </a:t>
            </a:r>
            <a:r>
              <a:rPr lang="pt-BR" sz="2800" dirty="0" err="1"/>
              <a:t>Granulador</a:t>
            </a:r>
            <a:r>
              <a:rPr lang="pt-BR" sz="2800" dirty="0"/>
              <a:t>), obtendo assim grânulos ou espaguetes que são recolhidos em bandejas e colocados em estufa para secar, </a:t>
            </a:r>
            <a:r>
              <a:rPr lang="pt-BR" sz="2800" dirty="0" smtClean="0"/>
              <a:t>numa</a:t>
            </a:r>
            <a:r>
              <a:rPr lang="pt-BR" sz="2800" baseline="0" dirty="0" smtClean="0"/>
              <a:t> </a:t>
            </a:r>
            <a:r>
              <a:rPr lang="pt-BR" sz="2800" dirty="0" smtClean="0"/>
              <a:t>temperatura </a:t>
            </a:r>
            <a:r>
              <a:rPr lang="pt-BR" sz="2800" dirty="0"/>
              <a:t>entre 30 a </a:t>
            </a:r>
            <a:r>
              <a:rPr lang="pt-BR" sz="2800" dirty="0" smtClean="0"/>
              <a:t>45°C</a:t>
            </a:r>
            <a:r>
              <a:rPr lang="pt-BR" sz="2800" dirty="0"/>
              <a:t>. Os grânulos/espaguete depois de seco, são fragmentados em </a:t>
            </a:r>
            <a:r>
              <a:rPr lang="pt-BR" sz="2800" dirty="0" err="1"/>
              <a:t>granulador</a:t>
            </a:r>
            <a:r>
              <a:rPr lang="pt-BR" sz="2800" dirty="0"/>
              <a:t> com </a:t>
            </a:r>
            <a:r>
              <a:rPr lang="pt-BR" sz="2800" dirty="0" err="1"/>
              <a:t>tamis</a:t>
            </a:r>
            <a:r>
              <a:rPr lang="pt-BR" sz="2800" dirty="0"/>
              <a:t> apropriado. Na granulação por via úmida,  parte do </a:t>
            </a:r>
            <a:r>
              <a:rPr lang="pt-BR" sz="2800" dirty="0" err="1"/>
              <a:t>desintegrante</a:t>
            </a:r>
            <a:r>
              <a:rPr lang="pt-BR" sz="2800" dirty="0"/>
              <a:t> é colocado na mistura inicial e a outra parte é misturada aos grânulos antes do processo final de compactação. </a:t>
            </a:r>
            <a:r>
              <a:rPr lang="pt-BR" sz="2800" dirty="0" smtClean="0"/>
              <a:t>Lubrificantes </a:t>
            </a:r>
            <a:r>
              <a:rPr lang="pt-BR" sz="2800" dirty="0"/>
              <a:t>são adicionados e misturados </a:t>
            </a:r>
            <a:r>
              <a:rPr lang="pt-BR" sz="2800" dirty="0" smtClean="0"/>
              <a:t>somente </a:t>
            </a:r>
            <a:r>
              <a:rPr lang="pt-BR" sz="2800" dirty="0"/>
              <a:t>na mistura final que precede a compactação. Lubrificante só manifesta ação quando presente na superfície. Lembramos que pós ou </a:t>
            </a:r>
            <a:r>
              <a:rPr lang="pt-BR" sz="2800" dirty="0" smtClean="0"/>
              <a:t>granulados </a:t>
            </a:r>
            <a:r>
              <a:rPr lang="pt-BR" sz="2800" dirty="0"/>
              <a:t>a serem submetidos a </a:t>
            </a:r>
            <a:r>
              <a:rPr lang="pt-BR" sz="2800" dirty="0" smtClean="0"/>
              <a:t>compactação, </a:t>
            </a:r>
            <a:r>
              <a:rPr lang="pt-BR" sz="2800" dirty="0"/>
              <a:t>não podem ser anidros,  nem ter umidade residual maior que 3%. Umidade residual é importante para consolidar o sistema compactado, pois contribui com o estabelecimento de ligações de hidrogênio. Umidade maior que 3% torna a superfície do comprimido úmida</a:t>
            </a:r>
            <a:r>
              <a:rPr lang="pt-BR" sz="2800" dirty="0" smtClean="0"/>
              <a:t>.</a:t>
            </a:r>
          </a:p>
          <a:p>
            <a:pPr>
              <a:defRPr/>
            </a:pPr>
            <a:endParaRPr lang="pt-BR" sz="2800" dirty="0"/>
          </a:p>
          <a:p>
            <a:pPr>
              <a:defRPr/>
            </a:pPr>
            <a:r>
              <a:rPr lang="pt-BR" sz="2800" b="1" dirty="0"/>
              <a:t>Obs. </a:t>
            </a:r>
            <a:r>
              <a:rPr lang="pt-BR" sz="2800" dirty="0"/>
              <a:t>Como solvente no líquido de granulação é permitido o uso </a:t>
            </a:r>
            <a:r>
              <a:rPr lang="pt-BR" sz="2800" dirty="0" smtClean="0"/>
              <a:t>de </a:t>
            </a:r>
            <a:r>
              <a:rPr lang="pt-BR" sz="2800" dirty="0"/>
              <a:t>água, mistura </a:t>
            </a:r>
            <a:r>
              <a:rPr lang="pt-BR" sz="2800" dirty="0" err="1"/>
              <a:t>hidroetanólica</a:t>
            </a:r>
            <a:r>
              <a:rPr lang="pt-BR" sz="2800" dirty="0"/>
              <a:t> e etanol. Granulação via úmida </a:t>
            </a:r>
            <a:r>
              <a:rPr lang="pt-BR" sz="2800" dirty="0" smtClean="0"/>
              <a:t>é </a:t>
            </a:r>
            <a:r>
              <a:rPr lang="pt-BR" sz="2800" dirty="0"/>
              <a:t>usada na obtenção de comprimidos com fármacos utilizados em grande quantidades, </a:t>
            </a:r>
            <a:r>
              <a:rPr lang="pt-BR" sz="2400" dirty="0"/>
              <a:t>com propriedades de fluxo e compressibilidade ruins. É a mais apropriada para a preparação de comprimidos corados, principalmente quando o corante é solúvel no </a:t>
            </a:r>
            <a:r>
              <a:rPr lang="pt-BR" sz="2400" dirty="0" smtClean="0"/>
              <a:t>líquido </a:t>
            </a:r>
            <a:r>
              <a:rPr lang="pt-BR" sz="2400" dirty="0"/>
              <a:t>de granulação, </a:t>
            </a:r>
            <a:r>
              <a:rPr lang="pt-BR" sz="2400" dirty="0" smtClean="0"/>
              <a:t>pois,</a:t>
            </a:r>
            <a:r>
              <a:rPr lang="pt-BR" sz="2400" baseline="0" dirty="0" smtClean="0"/>
              <a:t> </a:t>
            </a:r>
            <a:r>
              <a:rPr lang="pt-BR" sz="2400" dirty="0" smtClean="0"/>
              <a:t>aplicado </a:t>
            </a:r>
            <a:r>
              <a:rPr lang="pt-BR" sz="2400" dirty="0"/>
              <a:t>como solução tem melhor distribuição no seio do granulado e do comprimido final. Tomar cuidado com a possível migração do corante com o fronte de migração do solvente. Isto pode ser amenizado revolvendo</a:t>
            </a:r>
            <a:r>
              <a:rPr lang="pt-BR" sz="2400" dirty="0" smtClean="0"/>
              <a:t>, (movimentando) </a:t>
            </a:r>
            <a:r>
              <a:rPr lang="pt-BR" sz="2400" dirty="0"/>
              <a:t>de tempos em tempo o granulado na bandeja.</a:t>
            </a:r>
          </a:p>
          <a:p>
            <a:pPr>
              <a:defRPr/>
            </a:pPr>
            <a:r>
              <a:rPr lang="pt-BR" sz="2400" b="1" dirty="0"/>
              <a:t>Como inconveniente temos: não apropriada para fármacos termolábeis e aqueles que sofrem </a:t>
            </a:r>
            <a:r>
              <a:rPr lang="pt-BR" sz="2400" b="1" dirty="0" smtClean="0"/>
              <a:t>hidrólise</a:t>
            </a:r>
            <a:r>
              <a:rPr lang="pt-BR" sz="2400" b="1" dirty="0"/>
              <a:t>.</a:t>
            </a:r>
          </a:p>
          <a:p>
            <a:pPr>
              <a:defRPr/>
            </a:pPr>
            <a:endParaRPr lang="pt-BR" sz="2400" dirty="0"/>
          </a:p>
          <a:p>
            <a:pPr>
              <a:defRPr/>
            </a:pPr>
            <a:endParaRPr lang="pt-BR" sz="2400" dirty="0"/>
          </a:p>
          <a:p>
            <a:pPr>
              <a:defRPr/>
            </a:pPr>
            <a:endParaRPr lang="pt-BR" sz="2400" dirty="0"/>
          </a:p>
          <a:p>
            <a:pPr>
              <a:defRPr/>
            </a:pPr>
            <a:endParaRPr lang="pt-BR" sz="2400" dirty="0"/>
          </a:p>
          <a:p>
            <a:pPr>
              <a:defRPr/>
            </a:pPr>
            <a:endParaRPr lang="pt-BR" sz="2400" dirty="0"/>
          </a:p>
          <a:p>
            <a:pPr>
              <a:defRPr/>
            </a:pPr>
            <a:endParaRPr lang="pt-BR" sz="2400" dirty="0"/>
          </a:p>
          <a:p>
            <a:pPr>
              <a:defRPr/>
            </a:pPr>
            <a:r>
              <a:rPr lang="pt-BR" sz="2400" dirty="0"/>
              <a:t> </a:t>
            </a:r>
          </a:p>
          <a:p>
            <a:pPr>
              <a:defRPr/>
            </a:pPr>
            <a:endParaRPr lang="pt-BR" dirty="0"/>
          </a:p>
          <a:p>
            <a:pPr>
              <a:defRPr/>
            </a:pPr>
            <a:endParaRPr lang="pt-BR" dirty="0"/>
          </a:p>
          <a:p>
            <a:pPr>
              <a:defRPr/>
            </a:pPr>
            <a:r>
              <a:rPr lang="pt-BR" dirty="0"/>
              <a:t> </a:t>
            </a:r>
          </a:p>
        </p:txBody>
      </p:sp>
      <p:sp>
        <p:nvSpPr>
          <p:cNvPr id="39940"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1757608-C960-4293-994C-319D8E87B145}" type="slidenum">
              <a:rPr lang="pt-BR" altLang="en-US">
                <a:latin typeface="Times New Roman" panose="02020603050405020304" pitchFamily="18" charset="0"/>
              </a:rPr>
              <a:pPr/>
              <a:t>2</a:t>
            </a:fld>
            <a:endParaRPr lang="pt-BR"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ço Reservado para Imagem de Slide 1"/>
          <p:cNvSpPr>
            <a:spLocks noGrp="1" noRot="1" noChangeAspect="1" noChangeArrowheads="1" noTextEdit="1"/>
          </p:cNvSpPr>
          <p:nvPr>
            <p:ph type="sldImg"/>
          </p:nvPr>
        </p:nvSpPr>
        <p:spPr>
          <a:ln/>
        </p:spPr>
      </p:sp>
      <p:sp>
        <p:nvSpPr>
          <p:cNvPr id="40963" name="Espaço Reservado para Anotações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t-BR" altLang="en-US" b="1" dirty="0" smtClean="0">
                <a:solidFill>
                  <a:srgbClr val="FF0000"/>
                </a:solidFill>
              </a:rPr>
              <a:t>Exemplos </a:t>
            </a:r>
            <a:r>
              <a:rPr lang="pt-BR" altLang="en-US" b="1" dirty="0" smtClean="0">
                <a:solidFill>
                  <a:srgbClr val="FF0000"/>
                </a:solidFill>
              </a:rPr>
              <a:t>de misturadores, sólido-sólido, misturador apropriado para mistura de pós; misturador sólido-líquido apropriado para fazer o umedecimento do pó em granulação por via úmida. Normalmente a velocidade de movimentação não ultrapassa 60 rotações por minuto.</a:t>
            </a:r>
            <a:endParaRPr lang="en-US" altLang="en-US" b="1" dirty="0" smtClean="0">
              <a:solidFill>
                <a:srgbClr val="FF0000"/>
              </a:solidFill>
            </a:endParaRPr>
          </a:p>
        </p:txBody>
      </p:sp>
      <p:sp>
        <p:nvSpPr>
          <p:cNvPr id="40964" name="Espaço Reservado para Número de Slid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E3E6442-E665-4B89-8E2C-BC1B638EB250}" type="slidenum">
              <a:rPr lang="pt-BR" altLang="en-US">
                <a:latin typeface="Times New Roman" panose="02020603050405020304" pitchFamily="18" charset="0"/>
              </a:rPr>
              <a:pPr/>
              <a:t>3</a:t>
            </a:fld>
            <a:endParaRPr lang="pt-BR" altLang="en-US">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fld id="{FF3C8690-0908-44E6-8D61-10E5E3FFDE58}" type="slidenum">
              <a:rPr lang="pt-BR" altLang="en-US" smtClean="0"/>
              <a:pPr/>
              <a:t>5</a:t>
            </a:fld>
            <a:endParaRPr lang="pt-BR" altLang="en-US"/>
          </a:p>
        </p:txBody>
      </p:sp>
    </p:spTree>
    <p:extLst>
      <p:ext uri="{BB962C8B-B14F-4D97-AF65-F5344CB8AC3E}">
        <p14:creationId xmlns:p14="http://schemas.microsoft.com/office/powerpoint/2010/main" val="20011099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ço Reservado para Imagem de Slide 1"/>
          <p:cNvSpPr>
            <a:spLocks noGrp="1" noRot="1" noChangeAspect="1" noChangeArrowheads="1" noTextEdit="1"/>
          </p:cNvSpPr>
          <p:nvPr>
            <p:ph type="sldImg"/>
          </p:nvPr>
        </p:nvSpPr>
        <p:spPr>
          <a:ln/>
        </p:spPr>
      </p:sp>
      <p:sp>
        <p:nvSpPr>
          <p:cNvPr id="41987" name="Espaço Reservado para Anotações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pt-BR" altLang="en-US" dirty="0" smtClean="0"/>
              <a:t>Sempre o líquido de granulação é adicionado ao pó, e este vai sendo umedecido com a penetração do líquido e movimento das </a:t>
            </a:r>
            <a:r>
              <a:rPr lang="pt-BR" altLang="en-US" dirty="0" smtClean="0"/>
              <a:t>hastes</a:t>
            </a:r>
            <a:r>
              <a:rPr lang="pt-BR" altLang="en-US" baseline="0" dirty="0" smtClean="0"/>
              <a:t> dentro d</a:t>
            </a:r>
            <a:r>
              <a:rPr lang="pt-BR" altLang="en-US" dirty="0" smtClean="0"/>
              <a:t>o </a:t>
            </a:r>
            <a:r>
              <a:rPr lang="pt-BR" altLang="en-US" dirty="0" smtClean="0"/>
              <a:t>equipamento, com o aumento de </a:t>
            </a:r>
            <a:r>
              <a:rPr lang="pt-BR" altLang="en-US" dirty="0" smtClean="0"/>
              <a:t>líquido,</a:t>
            </a:r>
            <a:r>
              <a:rPr lang="pt-BR" altLang="en-US" baseline="0" dirty="0" smtClean="0"/>
              <a:t> </a:t>
            </a:r>
            <a:r>
              <a:rPr lang="pt-BR" altLang="en-US" dirty="0" smtClean="0"/>
              <a:t>o </a:t>
            </a:r>
            <a:r>
              <a:rPr lang="pt-BR" altLang="en-US" dirty="0" smtClean="0"/>
              <a:t>sólido úmido começa a aglomerar, em ato </a:t>
            </a:r>
            <a:r>
              <a:rPr lang="pt-BR" altLang="en-US" dirty="0" smtClean="0"/>
              <a:t>contínuo e assim </a:t>
            </a:r>
            <a:r>
              <a:rPr lang="pt-BR" altLang="en-US" dirty="0" smtClean="0"/>
              <a:t>os aglomerados vão </a:t>
            </a:r>
            <a:r>
              <a:rPr lang="pt-BR" altLang="en-US" dirty="0" smtClean="0"/>
              <a:t>fragmentando</a:t>
            </a:r>
            <a:r>
              <a:rPr lang="pt-BR" altLang="en-US" baseline="0" dirty="0" smtClean="0"/>
              <a:t> </a:t>
            </a:r>
            <a:r>
              <a:rPr lang="pt-BR" altLang="en-US" dirty="0" smtClean="0"/>
              <a:t>e </a:t>
            </a:r>
            <a:r>
              <a:rPr lang="pt-BR" altLang="en-US" dirty="0" err="1" smtClean="0"/>
              <a:t>reaglomerando</a:t>
            </a:r>
            <a:r>
              <a:rPr lang="pt-BR" altLang="en-US" dirty="0" smtClean="0"/>
              <a:t>, até a formação de uma massa elástica e coesa, sem pó ou </a:t>
            </a:r>
            <a:r>
              <a:rPr lang="pt-BR" altLang="en-US" dirty="0" smtClean="0"/>
              <a:t>líquido </a:t>
            </a:r>
            <a:r>
              <a:rPr lang="pt-BR" altLang="en-US" dirty="0" smtClean="0"/>
              <a:t>livre. </a:t>
            </a:r>
            <a:endParaRPr lang="en-US" altLang="en-US" dirty="0" smtClean="0"/>
          </a:p>
        </p:txBody>
      </p:sp>
      <p:sp>
        <p:nvSpPr>
          <p:cNvPr id="41988" name="Espaço Reservado para Número de Slid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D63F18-426E-44BC-B545-89F3ABC47533}" type="slidenum">
              <a:rPr lang="pt-BR" altLang="en-US">
                <a:latin typeface="Times New Roman" panose="02020603050405020304" pitchFamily="18" charset="0"/>
              </a:rPr>
              <a:pPr/>
              <a:t>6</a:t>
            </a:fld>
            <a:endParaRPr lang="pt-BR"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Espaço Reservado para Imagem de Slide 1"/>
          <p:cNvSpPr>
            <a:spLocks noGrp="1" noRot="1" noChangeAspect="1" noChangeArrowheads="1" noTextEdit="1"/>
          </p:cNvSpPr>
          <p:nvPr>
            <p:ph type="sldImg"/>
          </p:nvPr>
        </p:nvSpPr>
        <p:spPr>
          <a:ln/>
        </p:spPr>
      </p:sp>
      <p:sp>
        <p:nvSpPr>
          <p:cNvPr id="3" name="Espaço Reservado para Anotações 2"/>
          <p:cNvSpPr>
            <a:spLocks noGrp="1"/>
          </p:cNvSpPr>
          <p:nvPr>
            <p:ph type="body" idx="1"/>
          </p:nvPr>
        </p:nvSpPr>
        <p:spPr/>
        <p:txBody>
          <a:bodyPr/>
          <a:lstStyle/>
          <a:p>
            <a:pPr marL="0" lvl="1" algn="just">
              <a:spcBef>
                <a:spcPts val="0"/>
              </a:spcBef>
              <a:defRPr/>
            </a:pPr>
            <a:r>
              <a:rPr lang="pt-BR" dirty="0"/>
              <a:t>Durante o processo de compactação o pó ou granulado deve escoar/fluir livremente do alimentador (local onde o pó </a:t>
            </a:r>
            <a:r>
              <a:rPr lang="pt-BR" dirty="0" smtClean="0"/>
              <a:t>é </a:t>
            </a:r>
            <a:r>
              <a:rPr lang="pt-BR" dirty="0"/>
              <a:t>colocado) para </a:t>
            </a:r>
            <a:r>
              <a:rPr lang="pt-BR" dirty="0" smtClean="0"/>
              <a:t>o distribuidor </a:t>
            </a:r>
            <a:r>
              <a:rPr lang="pt-BR" dirty="0"/>
              <a:t>que o leva até a </a:t>
            </a:r>
            <a:r>
              <a:rPr lang="pt-BR" dirty="0" smtClean="0"/>
              <a:t>matriz/molde, </a:t>
            </a:r>
            <a:r>
              <a:rPr lang="pt-BR" dirty="0"/>
              <a:t>veja figura). </a:t>
            </a:r>
            <a:r>
              <a:rPr lang="pt-BR" dirty="0" smtClean="0"/>
              <a:t>Fluxo </a:t>
            </a:r>
            <a:r>
              <a:rPr lang="pt-BR" dirty="0"/>
              <a:t>livre consideramos </a:t>
            </a:r>
            <a:r>
              <a:rPr lang="pt-BR" dirty="0" smtClean="0"/>
              <a:t>aquele que ocorre por </a:t>
            </a:r>
            <a:r>
              <a:rPr lang="pt-BR" dirty="0"/>
              <a:t>ação da força gravitacional. Este obrigatoriamente deve ser uniforme e </a:t>
            </a:r>
            <a:r>
              <a:rPr lang="pt-BR" dirty="0" smtClean="0"/>
              <a:t>constante, </a:t>
            </a:r>
            <a:r>
              <a:rPr lang="pt-BR" dirty="0"/>
              <a:t>assim como o enchimento da matriz, </a:t>
            </a:r>
            <a:r>
              <a:rPr lang="pt-BR" dirty="0" smtClean="0"/>
              <a:t>dessa forma teremos</a:t>
            </a:r>
            <a:r>
              <a:rPr lang="pt-BR" baseline="0" dirty="0" smtClean="0"/>
              <a:t> </a:t>
            </a:r>
            <a:r>
              <a:rPr lang="pt-BR" dirty="0" smtClean="0"/>
              <a:t>unidades </a:t>
            </a:r>
            <a:r>
              <a:rPr lang="pt-BR" dirty="0"/>
              <a:t>repetitivas, ou seja, </a:t>
            </a:r>
            <a:r>
              <a:rPr lang="pt-BR" dirty="0" smtClean="0"/>
              <a:t>manutenção</a:t>
            </a:r>
            <a:r>
              <a:rPr lang="pt-BR" baseline="0" dirty="0" smtClean="0"/>
              <a:t> </a:t>
            </a:r>
            <a:r>
              <a:rPr lang="pt-BR" dirty="0" smtClean="0"/>
              <a:t>constante</a:t>
            </a:r>
            <a:r>
              <a:rPr lang="pt-BR" baseline="0" dirty="0"/>
              <a:t> </a:t>
            </a:r>
            <a:r>
              <a:rPr lang="pt-BR" baseline="0" dirty="0" smtClean="0"/>
              <a:t>de </a:t>
            </a:r>
            <a:r>
              <a:rPr lang="pt-BR" dirty="0" smtClean="0"/>
              <a:t> </a:t>
            </a:r>
            <a:r>
              <a:rPr lang="pt-BR" dirty="0"/>
              <a:t>peso, altura, dureza  e  </a:t>
            </a:r>
            <a:r>
              <a:rPr lang="pt-BR" dirty="0" err="1"/>
              <a:t>friabilidade</a:t>
            </a:r>
            <a:r>
              <a:rPr lang="pt-BR" dirty="0"/>
              <a:t> de acordo com o procedimento operacional padrão </a:t>
            </a:r>
            <a:r>
              <a:rPr lang="pt-BR" dirty="0" smtClean="0"/>
              <a:t>(POP).</a:t>
            </a:r>
          </a:p>
          <a:p>
            <a:pPr marL="0" lvl="1" algn="just">
              <a:spcBef>
                <a:spcPts val="0"/>
              </a:spcBef>
              <a:defRPr/>
            </a:pPr>
            <a:r>
              <a:rPr lang="pt-BR" dirty="0" smtClean="0"/>
              <a:t>Vamos </a:t>
            </a:r>
            <a:r>
              <a:rPr lang="pt-BR" dirty="0"/>
              <a:t>comentar dois termos: </a:t>
            </a:r>
            <a:r>
              <a:rPr lang="pt-BR" b="1" dirty="0"/>
              <a:t>Dureza</a:t>
            </a:r>
            <a:r>
              <a:rPr lang="pt-BR" dirty="0"/>
              <a:t> é a resistência do sólido a uma força aplicada, isto é importante para que ele resista </a:t>
            </a:r>
            <a:r>
              <a:rPr lang="pt-BR" dirty="0" smtClean="0"/>
              <a:t>a processos </a:t>
            </a:r>
            <a:r>
              <a:rPr lang="pt-BR" dirty="0"/>
              <a:t>subsequentes </a:t>
            </a:r>
            <a:r>
              <a:rPr lang="pt-BR" dirty="0" smtClean="0"/>
              <a:t>que seriam a </a:t>
            </a:r>
            <a:r>
              <a:rPr lang="pt-BR" dirty="0"/>
              <a:t>sua produção, embalagem, transporte, </a:t>
            </a:r>
            <a:r>
              <a:rPr lang="pt-BR" dirty="0" smtClean="0"/>
              <a:t>armazenamento </a:t>
            </a:r>
            <a:r>
              <a:rPr lang="pt-BR" dirty="0"/>
              <a:t>e manipulação pelo usuário. </a:t>
            </a:r>
            <a:r>
              <a:rPr lang="pt-BR" b="1" dirty="0" err="1"/>
              <a:t>Friabilidade</a:t>
            </a:r>
            <a:r>
              <a:rPr lang="pt-BR" b="1" dirty="0"/>
              <a:t>,</a:t>
            </a:r>
            <a:r>
              <a:rPr lang="pt-BR" dirty="0"/>
              <a:t> pode ser considerada </a:t>
            </a:r>
            <a:r>
              <a:rPr lang="pt-BR" dirty="0" smtClean="0"/>
              <a:t>a </a:t>
            </a:r>
            <a:r>
              <a:rPr lang="pt-BR" dirty="0"/>
              <a:t>resistência </a:t>
            </a:r>
            <a:r>
              <a:rPr lang="pt-BR" dirty="0" smtClean="0"/>
              <a:t>à</a:t>
            </a:r>
            <a:r>
              <a:rPr lang="pt-BR" baseline="0" dirty="0" smtClean="0"/>
              <a:t> </a:t>
            </a:r>
            <a:r>
              <a:rPr lang="pt-BR" dirty="0" smtClean="0"/>
              <a:t>liberação </a:t>
            </a:r>
            <a:r>
              <a:rPr lang="pt-BR" dirty="0"/>
              <a:t>de pó (erosão a seca) quando cisalha uns sobre outros ou em qualquer superfície. Isto é importante, pois se durante a rolagem em esteira para </a:t>
            </a:r>
            <a:r>
              <a:rPr lang="pt-BR" dirty="0" err="1" smtClean="0"/>
              <a:t>blistagem</a:t>
            </a:r>
            <a:r>
              <a:rPr lang="pt-BR" dirty="0" smtClean="0"/>
              <a:t> </a:t>
            </a:r>
            <a:r>
              <a:rPr lang="pt-BR" dirty="0"/>
              <a:t>houver grande liberação de pó, este </a:t>
            </a:r>
            <a:r>
              <a:rPr lang="pt-BR" dirty="0" smtClean="0"/>
              <a:t>pode dificultar </a:t>
            </a:r>
            <a:r>
              <a:rPr lang="pt-BR" dirty="0"/>
              <a:t>a selagem do blister, ou mesmo em embalagem coletiva pelo movimento dentro da embalagem</a:t>
            </a:r>
            <a:r>
              <a:rPr lang="pt-BR" dirty="0" smtClean="0"/>
              <a:t>.</a:t>
            </a:r>
          </a:p>
          <a:p>
            <a:pPr marL="0" lvl="1" algn="just">
              <a:spcBef>
                <a:spcPts val="0"/>
              </a:spcBef>
              <a:defRPr/>
            </a:pPr>
            <a:r>
              <a:rPr lang="pt-BR" dirty="0" smtClean="0"/>
              <a:t>Passamos </a:t>
            </a:r>
            <a:r>
              <a:rPr lang="pt-BR" dirty="0"/>
              <a:t>a comentar os </a:t>
            </a:r>
            <a:r>
              <a:rPr lang="pt-BR" b="1" dirty="0"/>
              <a:t>eventos representados na figura</a:t>
            </a:r>
            <a:r>
              <a:rPr lang="pt-BR" dirty="0"/>
              <a:t>, com a matriz completamente cheia, o punção superior da </a:t>
            </a:r>
            <a:r>
              <a:rPr lang="pt-BR" dirty="0" smtClean="0"/>
              <a:t>máquina </a:t>
            </a:r>
            <a:r>
              <a:rPr lang="pt-BR" dirty="0"/>
              <a:t>inicia a compactação. Primeiro </a:t>
            </a:r>
            <a:r>
              <a:rPr lang="pt-BR" dirty="0" smtClean="0"/>
              <a:t>ocorre </a:t>
            </a:r>
            <a:r>
              <a:rPr lang="pt-BR" dirty="0"/>
              <a:t>a acomodação do pó ou granulado, em seguida inicia a deformação elástica e ao limite desta a deformação plástica, </a:t>
            </a:r>
            <a:r>
              <a:rPr lang="pt-BR" dirty="0" smtClean="0"/>
              <a:t>(durante </a:t>
            </a:r>
            <a:r>
              <a:rPr lang="pt-BR" dirty="0"/>
              <a:t>a qual </a:t>
            </a:r>
            <a:r>
              <a:rPr lang="pt-BR" dirty="0" smtClean="0"/>
              <a:t>podem ocorrer </a:t>
            </a:r>
            <a:r>
              <a:rPr lang="pt-BR" dirty="0"/>
              <a:t>fraturas de cristais do pó ou das partículas do </a:t>
            </a:r>
            <a:r>
              <a:rPr lang="pt-BR" dirty="0" smtClean="0"/>
              <a:t>granulado) ocorre a consolidação </a:t>
            </a:r>
            <a:r>
              <a:rPr lang="pt-BR" dirty="0"/>
              <a:t>do sistema compactado. Durante a deformação </a:t>
            </a:r>
            <a:r>
              <a:rPr lang="pt-BR" dirty="0" smtClean="0"/>
              <a:t>elástica,  </a:t>
            </a:r>
            <a:r>
              <a:rPr lang="pt-BR" dirty="0"/>
              <a:t>se </a:t>
            </a:r>
            <a:r>
              <a:rPr lang="pt-BR" dirty="0" smtClean="0"/>
              <a:t>cessarmos</a:t>
            </a:r>
            <a:r>
              <a:rPr lang="pt-BR" baseline="0" dirty="0" smtClean="0"/>
              <a:t> </a:t>
            </a:r>
            <a:r>
              <a:rPr lang="pt-BR" dirty="0" smtClean="0"/>
              <a:t>a </a:t>
            </a:r>
            <a:r>
              <a:rPr lang="pt-BR" dirty="0"/>
              <a:t>força o </a:t>
            </a:r>
            <a:r>
              <a:rPr lang="pt-BR" dirty="0" smtClean="0"/>
              <a:t>sólido, este volta </a:t>
            </a:r>
            <a:r>
              <a:rPr lang="pt-BR" dirty="0"/>
              <a:t>ao estado inicial. No limite da deformação plástica, qualquer que seja a força adicional não haverá mais redução de volume. Este é o máximo de aproximação das partículas, possibilitando o estabelecimento de interações fracas, sendo predominantes aquelas que só dependem da  </a:t>
            </a:r>
            <a:r>
              <a:rPr lang="pt-BR" dirty="0" smtClean="0"/>
              <a:t>distância</a:t>
            </a:r>
            <a:r>
              <a:rPr lang="pt-BR" dirty="0"/>
              <a:t>, ligação de hidrogênio e interações de van der </a:t>
            </a:r>
            <a:r>
              <a:rPr lang="pt-BR" dirty="0" err="1"/>
              <a:t>Walls</a:t>
            </a:r>
            <a:r>
              <a:rPr lang="pt-BR" dirty="0"/>
              <a:t>, as </a:t>
            </a:r>
            <a:r>
              <a:rPr lang="pt-BR" dirty="0" smtClean="0"/>
              <a:t>interações eletrostáticas </a:t>
            </a:r>
            <a:r>
              <a:rPr lang="pt-BR" dirty="0"/>
              <a:t>são menos frequentes, pois além da </a:t>
            </a:r>
            <a:r>
              <a:rPr lang="pt-BR" dirty="0" smtClean="0"/>
              <a:t>distância, </a:t>
            </a:r>
            <a:r>
              <a:rPr lang="pt-BR" dirty="0"/>
              <a:t>dependem também da direção, </a:t>
            </a:r>
            <a:r>
              <a:rPr lang="pt-BR" sz="2400" dirty="0"/>
              <a:t>consolidando o sistema compactado.</a:t>
            </a:r>
          </a:p>
          <a:p>
            <a:pPr marL="0" lvl="1" indent="0" algn="just">
              <a:spcBef>
                <a:spcPts val="0"/>
              </a:spcBef>
              <a:buFont typeface="Arial" pitchFamily="34" charset="0"/>
              <a:buNone/>
              <a:defRPr/>
            </a:pPr>
            <a:r>
              <a:rPr lang="pt-BR" dirty="0"/>
              <a:t>Terminado o ciclo de compactação o punção superior movimenta para cima e ocorre o relaxamento da superfície superior do comprimido, em ato contínuo o punção inferior movimenta para cima fazendo a ejeção do comprimido.</a:t>
            </a:r>
          </a:p>
          <a:p>
            <a:pPr lvl="1" algn="just">
              <a:spcBef>
                <a:spcPts val="0"/>
              </a:spcBef>
              <a:defRPr/>
            </a:pPr>
            <a:r>
              <a:rPr lang="pt-BR" dirty="0"/>
              <a:t>. </a:t>
            </a:r>
            <a:endParaRPr lang="en-US" dirty="0"/>
          </a:p>
        </p:txBody>
      </p:sp>
      <p:sp>
        <p:nvSpPr>
          <p:cNvPr id="43012" name="Espaço Reservado para Número de Slide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9F0894D-C142-4F8E-B433-DA8C5FD833CE}" type="slidenum">
              <a:rPr lang="pt-BR" altLang="en-US">
                <a:latin typeface="Times New Roman" panose="02020603050405020304" pitchFamily="18" charset="0"/>
              </a:rPr>
              <a:pPr/>
              <a:t>7</a:t>
            </a:fld>
            <a:endParaRPr lang="pt-BR"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ço Reservado para Imagem de Slide 1"/>
          <p:cNvSpPr>
            <a:spLocks noGrp="1" noRot="1" noChangeAspect="1" noTextEdit="1"/>
          </p:cNvSpPr>
          <p:nvPr>
            <p:ph type="sldImg"/>
          </p:nvPr>
        </p:nvSpPr>
        <p:spPr>
          <a:ln/>
        </p:spPr>
      </p:sp>
      <p:sp>
        <p:nvSpPr>
          <p:cNvPr id="3" name="Espaço Reservado para Anotações 2"/>
          <p:cNvSpPr>
            <a:spLocks noGrp="1"/>
          </p:cNvSpPr>
          <p:nvPr>
            <p:ph type="body" idx="1"/>
          </p:nvPr>
        </p:nvSpPr>
        <p:spPr/>
        <p:txBody>
          <a:bodyPr>
            <a:normAutofit fontScale="70000" lnSpcReduction="20000"/>
          </a:bodyPr>
          <a:lstStyle/>
          <a:p>
            <a:pPr>
              <a:defRPr/>
            </a:pPr>
            <a:r>
              <a:rPr lang="pt-BR" altLang="en-US" b="1" i="1" dirty="0" err="1" smtClean="0">
                <a:solidFill>
                  <a:srgbClr val="0070C0"/>
                </a:solidFill>
              </a:rPr>
              <a:t>Capping</a:t>
            </a:r>
            <a:r>
              <a:rPr lang="pt-BR" altLang="en-US" b="1" dirty="0" smtClean="0">
                <a:solidFill>
                  <a:srgbClr val="0070C0"/>
                </a:solidFill>
              </a:rPr>
              <a:t>/</a:t>
            </a:r>
            <a:r>
              <a:rPr lang="pt-BR" altLang="en-US" b="1" dirty="0" err="1" smtClean="0">
                <a:solidFill>
                  <a:srgbClr val="0070C0"/>
                </a:solidFill>
              </a:rPr>
              <a:t>descoroamento</a:t>
            </a:r>
            <a:r>
              <a:rPr lang="pt-BR" altLang="en-US" b="1" dirty="0" smtClean="0">
                <a:solidFill>
                  <a:srgbClr val="0070C0"/>
                </a:solidFill>
              </a:rPr>
              <a:t> ou laminação:</a:t>
            </a:r>
            <a:r>
              <a:rPr lang="pt-BR" altLang="en-US" b="1" dirty="0" smtClean="0"/>
              <a:t> </a:t>
            </a:r>
            <a:r>
              <a:rPr lang="pt-BR" altLang="en-US" dirty="0" smtClean="0"/>
              <a:t>O </a:t>
            </a:r>
            <a:r>
              <a:rPr lang="pt-BR" altLang="en-US" dirty="0" err="1" smtClean="0"/>
              <a:t>descoroamento</a:t>
            </a:r>
            <a:r>
              <a:rPr lang="pt-BR" altLang="en-US" dirty="0" smtClean="0"/>
              <a:t> </a:t>
            </a:r>
            <a:r>
              <a:rPr lang="pt-BR" altLang="en-US" dirty="0" smtClean="0"/>
              <a:t>é a separação parcial ou total da parte superior e inferior do comprimido é predominante em comprimidos biconvexos (obtidos em punção côncavo). Laminação </a:t>
            </a:r>
            <a:r>
              <a:rPr lang="pt-BR" dirty="0" smtClean="0"/>
              <a:t>quando o comprimido se separa em diferentes camadas horizontais independentemente da forma </a:t>
            </a:r>
            <a:r>
              <a:rPr lang="pt-BR" dirty="0" smtClean="0"/>
              <a:t>do </a:t>
            </a:r>
            <a:r>
              <a:rPr lang="pt-BR" dirty="0" smtClean="0"/>
              <a:t>comprimido (biconvexo, plano ou oblongo). P</a:t>
            </a:r>
            <a:r>
              <a:rPr lang="pt-BR" altLang="en-US" dirty="0" smtClean="0"/>
              <a:t>ode ocorrer imediatamente após a ejeção do comprimido ou até semanas depois. </a:t>
            </a:r>
            <a:r>
              <a:rPr lang="pt-BR" altLang="en-US" u="sng" dirty="0" smtClean="0"/>
              <a:t>Principais causas relacionadas a formulação</a:t>
            </a:r>
            <a:r>
              <a:rPr lang="pt-BR" altLang="en-US" dirty="0" smtClean="0"/>
              <a:t>, quando na formulação houver predomínio das propriedades plásticas, durante a compactação, ocorre a deformação plástica (permanente)  liberando a energia cinética</a:t>
            </a:r>
            <a:r>
              <a:rPr lang="pt-BR" dirty="0" smtClean="0"/>
              <a:t> com pouca fratura e ocorre o estabelecimento das interações fracas consolidando o sistema. Enquanto formulação com predomínio de </a:t>
            </a:r>
            <a:r>
              <a:rPr lang="pt-BR" dirty="0" smtClean="0"/>
              <a:t>componentes </a:t>
            </a:r>
            <a:r>
              <a:rPr lang="pt-BR" dirty="0" smtClean="0"/>
              <a:t>elásticos que não atingem a deformação plástica, a consolidação do sistema é prejudicado, levando a fratura. Quando a </a:t>
            </a:r>
            <a:r>
              <a:rPr lang="pt-BR" b="1" dirty="0" smtClean="0"/>
              <a:t>fratura é no topo </a:t>
            </a:r>
            <a:r>
              <a:rPr lang="pt-BR" dirty="0" smtClean="0"/>
              <a:t>do comprimido é denominado </a:t>
            </a:r>
            <a:r>
              <a:rPr lang="pt-BR" b="1" dirty="0" err="1" smtClean="0"/>
              <a:t>capping</a:t>
            </a:r>
            <a:r>
              <a:rPr lang="pt-BR" b="1" dirty="0" smtClean="0"/>
              <a:t> ou </a:t>
            </a:r>
            <a:r>
              <a:rPr lang="pt-BR" b="1" dirty="0" err="1" smtClean="0"/>
              <a:t>descoroamento</a:t>
            </a:r>
            <a:r>
              <a:rPr lang="pt-BR" dirty="0" smtClean="0"/>
              <a:t>, se for no </a:t>
            </a:r>
            <a:r>
              <a:rPr lang="pt-BR" b="1" dirty="0" smtClean="0"/>
              <a:t>corpo do comprimido </a:t>
            </a:r>
            <a:r>
              <a:rPr lang="pt-BR" b="0" dirty="0" smtClean="0"/>
              <a:t>é</a:t>
            </a:r>
            <a:r>
              <a:rPr lang="pt-BR" dirty="0" smtClean="0"/>
              <a:t> </a:t>
            </a:r>
            <a:r>
              <a:rPr lang="pt-BR" dirty="0" smtClean="0"/>
              <a:t>denominado </a:t>
            </a:r>
            <a:r>
              <a:rPr lang="pt-BR" b="1" dirty="0" smtClean="0"/>
              <a:t>laminação.</a:t>
            </a:r>
            <a:r>
              <a:rPr lang="pt-BR" dirty="0" smtClean="0"/>
              <a:t> Em comprimidos biconvexos </a:t>
            </a:r>
            <a:r>
              <a:rPr lang="pt-BR" dirty="0" smtClean="0"/>
              <a:t>têm </a:t>
            </a:r>
            <a:r>
              <a:rPr lang="pt-BR" dirty="0" smtClean="0"/>
              <a:t>a agravante </a:t>
            </a:r>
            <a:r>
              <a:rPr lang="pt-BR" dirty="0" smtClean="0"/>
              <a:t>da distribuição </a:t>
            </a:r>
            <a:r>
              <a:rPr lang="pt-BR" dirty="0" smtClean="0"/>
              <a:t>de força não ser uniforme entre a abóboda e as laterais do comprimido, devido a </a:t>
            </a:r>
            <a:r>
              <a:rPr lang="pt-BR" dirty="0" smtClean="0"/>
              <a:t>distância</a:t>
            </a:r>
            <a:r>
              <a:rPr lang="pt-BR" dirty="0" smtClean="0"/>
              <a:t>, ou seja, a intensidade da força aplicada é maior </a:t>
            </a:r>
            <a:r>
              <a:rPr lang="pt-BR" dirty="0" smtClean="0"/>
              <a:t>nas </a:t>
            </a:r>
            <a:r>
              <a:rPr lang="pt-BR" dirty="0" smtClean="0"/>
              <a:t>laterais do que na abóboda, adiciona-se a isto o fato de que no momento da </a:t>
            </a:r>
            <a:r>
              <a:rPr lang="pt-BR" dirty="0" smtClean="0"/>
              <a:t>ejeção, </a:t>
            </a:r>
            <a:r>
              <a:rPr lang="pt-BR" dirty="0" smtClean="0"/>
              <a:t>o relaxamento ocorre primeiro na abóboda superior enquanto o corpo do comprimido ainda </a:t>
            </a:r>
            <a:r>
              <a:rPr lang="pt-BR" dirty="0" smtClean="0"/>
              <a:t>está </a:t>
            </a:r>
            <a:r>
              <a:rPr lang="pt-BR" dirty="0" smtClean="0"/>
              <a:t>confinado na matriz. O mesmo ocorre para a abóboda </a:t>
            </a:r>
            <a:r>
              <a:rPr lang="pt-BR" dirty="0" smtClean="0"/>
              <a:t>inferior, </a:t>
            </a:r>
            <a:r>
              <a:rPr lang="pt-BR" dirty="0" smtClean="0"/>
              <a:t>ou </a:t>
            </a:r>
            <a:r>
              <a:rPr lang="pt-BR" dirty="0" smtClean="0"/>
              <a:t>seja, </a:t>
            </a:r>
            <a:r>
              <a:rPr lang="pt-BR" dirty="0" smtClean="0"/>
              <a:t>o corpo relaxa primeiro. Isto facilita criar linhas distintas de recuperação elástica. Este </a:t>
            </a:r>
            <a:r>
              <a:rPr lang="pt-BR" b="1" dirty="0" smtClean="0"/>
              <a:t>problema</a:t>
            </a:r>
            <a:r>
              <a:rPr lang="pt-BR" dirty="0" smtClean="0"/>
              <a:t> pode ser </a:t>
            </a:r>
            <a:r>
              <a:rPr lang="pt-BR" b="1" dirty="0" smtClean="0"/>
              <a:t>minimizado</a:t>
            </a:r>
            <a:r>
              <a:rPr lang="pt-BR" dirty="0" smtClean="0"/>
              <a:t> </a:t>
            </a:r>
            <a:r>
              <a:rPr lang="pt-BR" altLang="en-US" b="1" dirty="0" smtClean="0"/>
              <a:t>reduzindo </a:t>
            </a:r>
            <a:r>
              <a:rPr lang="pt-BR" altLang="en-US" b="1" dirty="0" smtClean="0"/>
              <a:t>da velocidade de compactação</a:t>
            </a:r>
            <a:r>
              <a:rPr lang="pt-BR" altLang="en-US" dirty="0" smtClean="0"/>
              <a:t>, p.ex. de 60 para 40 ciclos por minutos, com isto aumentamos </a:t>
            </a:r>
            <a:r>
              <a:rPr lang="pt-BR" altLang="en-US" dirty="0" smtClean="0"/>
              <a:t>o</a:t>
            </a:r>
            <a:r>
              <a:rPr lang="pt-BR" altLang="en-US" baseline="0" dirty="0" smtClean="0"/>
              <a:t> tempo da</a:t>
            </a:r>
            <a:r>
              <a:rPr lang="pt-BR" altLang="en-US" dirty="0" smtClean="0"/>
              <a:t> </a:t>
            </a:r>
            <a:r>
              <a:rPr lang="pt-BR" altLang="en-US" dirty="0" smtClean="0"/>
              <a:t>aplicação da força sobre o compactado (maior tempo para o estabelecimento de interações fracas) e ao mesmo tempo aumentamos o tempo de descompressão (maior tempo para o relaxamento) e finalmente </a:t>
            </a:r>
            <a:r>
              <a:rPr lang="pt-BR" altLang="en-US" dirty="0" smtClean="0"/>
              <a:t>conseguimos reduzir </a:t>
            </a:r>
            <a:r>
              <a:rPr lang="pt-BR" altLang="en-US" dirty="0" smtClean="0"/>
              <a:t>a pressão final de compactação. Obs. Nestes casos nunca aumente a força de compactação. </a:t>
            </a:r>
            <a:endParaRPr lang="pt-BR" altLang="en-US" dirty="0" smtClean="0"/>
          </a:p>
          <a:p>
            <a:pPr>
              <a:defRPr/>
            </a:pPr>
            <a:endParaRPr lang="pt-BR" altLang="en-US" dirty="0" smtClean="0"/>
          </a:p>
          <a:p>
            <a:pPr>
              <a:defRPr/>
            </a:pPr>
            <a:r>
              <a:rPr lang="pt-BR" altLang="en-US" u="sng" dirty="0" smtClean="0"/>
              <a:t>Tomar cuidado com os acessórios</a:t>
            </a:r>
            <a:r>
              <a:rPr lang="pt-BR" altLang="en-US" dirty="0" smtClean="0"/>
              <a:t>: Evitar o </a:t>
            </a:r>
            <a:r>
              <a:rPr lang="pt-BR" altLang="en-US" dirty="0" smtClean="0"/>
              <a:t>uso de </a:t>
            </a:r>
            <a:r>
              <a:rPr lang="pt-BR" altLang="en-US" dirty="0" smtClean="0"/>
              <a:t>punções </a:t>
            </a:r>
            <a:r>
              <a:rPr lang="pt-BR" altLang="en-US" dirty="0" smtClean="0"/>
              <a:t>com concavidade </a:t>
            </a:r>
            <a:r>
              <a:rPr lang="pt-BR" altLang="en-US" dirty="0" smtClean="0"/>
              <a:t>profunda, que </a:t>
            </a:r>
            <a:r>
              <a:rPr lang="pt-BR" altLang="en-US" dirty="0" smtClean="0"/>
              <a:t>aumentam </a:t>
            </a:r>
            <a:r>
              <a:rPr lang="pt-BR" altLang="en-US" dirty="0" smtClean="0"/>
              <a:t>a probabilidade de ocorrência de </a:t>
            </a:r>
            <a:r>
              <a:rPr lang="pt-BR" altLang="en-US" i="1" dirty="0" err="1" smtClean="0"/>
              <a:t>capping</a:t>
            </a:r>
            <a:r>
              <a:rPr lang="pt-BR" altLang="en-US" dirty="0" smtClean="0"/>
              <a:t>, devido a concentração da força nas arestas. Não usar punções e matrizes com defeitos</a:t>
            </a:r>
            <a:r>
              <a:rPr lang="pt-BR" altLang="en-US" dirty="0" smtClean="0"/>
              <a:t>, do tipo </a:t>
            </a:r>
            <a:r>
              <a:rPr lang="pt-BR" altLang="en-US" dirty="0" smtClean="0"/>
              <a:t>quebra, ranhura, calosidade, desgaste</a:t>
            </a:r>
            <a:r>
              <a:rPr lang="pt-BR" altLang="en-US" dirty="0" smtClean="0"/>
              <a:t>, pois </a:t>
            </a:r>
            <a:r>
              <a:rPr lang="pt-BR" altLang="en-US" dirty="0" smtClean="0"/>
              <a:t>isto aumenta a frequência de laminação. As principais </a:t>
            </a:r>
            <a:r>
              <a:rPr lang="pt-BR" altLang="en-US" dirty="0" smtClean="0"/>
              <a:t>causas </a:t>
            </a:r>
            <a:r>
              <a:rPr lang="pt-BR" altLang="en-US" dirty="0" smtClean="0"/>
              <a:t>relacionadas a </a:t>
            </a:r>
            <a:r>
              <a:rPr lang="pt-BR" altLang="en-US" dirty="0" smtClean="0"/>
              <a:t>formulação</a:t>
            </a:r>
            <a:r>
              <a:rPr lang="pt-BR" altLang="en-US" baseline="0" dirty="0" smtClean="0"/>
              <a:t> seriam o </a:t>
            </a:r>
            <a:r>
              <a:rPr lang="pt-BR" altLang="en-US" b="1" baseline="0" dirty="0" smtClean="0"/>
              <a:t>p</a:t>
            </a:r>
            <a:r>
              <a:rPr lang="pt-BR" b="1" dirty="0" smtClean="0"/>
              <a:t>ó </a:t>
            </a:r>
            <a:r>
              <a:rPr lang="pt-BR" b="1" dirty="0" smtClean="0"/>
              <a:t>fino </a:t>
            </a:r>
            <a:r>
              <a:rPr lang="pt-BR" dirty="0" smtClean="0"/>
              <a:t>em quantidade superior a 20%, </a:t>
            </a:r>
            <a:r>
              <a:rPr lang="pt-BR" dirty="0" smtClean="0"/>
              <a:t>pois estas </a:t>
            </a:r>
            <a:r>
              <a:rPr lang="pt-BR" dirty="0" smtClean="0"/>
              <a:t>partículas </a:t>
            </a:r>
            <a:r>
              <a:rPr lang="pt-BR" dirty="0" smtClean="0"/>
              <a:t>podem </a:t>
            </a:r>
            <a:r>
              <a:rPr lang="pt-BR" dirty="0" smtClean="0"/>
              <a:t>durante a compactação, migrar </a:t>
            </a:r>
            <a:r>
              <a:rPr lang="pt-BR" dirty="0" smtClean="0"/>
              <a:t>na </a:t>
            </a:r>
            <a:r>
              <a:rPr lang="pt-BR" dirty="0" smtClean="0"/>
              <a:t>matriz, levando a regiões com maior densidade delas. </a:t>
            </a:r>
            <a:r>
              <a:rPr lang="pt-BR" b="1" dirty="0" smtClean="0"/>
              <a:t>Aglutinante insuficiente</a:t>
            </a:r>
            <a:r>
              <a:rPr lang="pt-BR" dirty="0" smtClean="0"/>
              <a:t>, </a:t>
            </a:r>
            <a:r>
              <a:rPr lang="pt-BR" b="1" dirty="0" smtClean="0"/>
              <a:t>excesso de lubrificante, </a:t>
            </a:r>
            <a:r>
              <a:rPr lang="pt-BR" dirty="0" smtClean="0"/>
              <a:t>composição com </a:t>
            </a:r>
            <a:r>
              <a:rPr lang="pt-BR" b="1" dirty="0" smtClean="0"/>
              <a:t>umidade residual </a:t>
            </a:r>
            <a:r>
              <a:rPr lang="pt-BR" b="1" dirty="0" smtClean="0"/>
              <a:t>abaixo </a:t>
            </a:r>
            <a:r>
              <a:rPr lang="pt-BR" dirty="0" smtClean="0"/>
              <a:t>do necessário dificultam o estabelecimento das interações fracas. Neste caso há necessidade de nova </a:t>
            </a:r>
            <a:r>
              <a:rPr lang="pt-BR" dirty="0" smtClean="0"/>
              <a:t>composição. Podemos </a:t>
            </a:r>
            <a:r>
              <a:rPr lang="pt-BR" dirty="0" smtClean="0"/>
              <a:t>aumentar a quantidade de aglutinante, e de lubrificante antiaderente, adicionar </a:t>
            </a:r>
            <a:r>
              <a:rPr lang="pt-BR" dirty="0" smtClean="0"/>
              <a:t>à </a:t>
            </a:r>
            <a:r>
              <a:rPr lang="pt-BR" dirty="0" smtClean="0"/>
              <a:t>composição </a:t>
            </a:r>
            <a:r>
              <a:rPr lang="pt-BR" dirty="0" smtClean="0"/>
              <a:t>componentes que retenham </a:t>
            </a:r>
            <a:r>
              <a:rPr lang="pt-BR" dirty="0" smtClean="0"/>
              <a:t>mais umidade</a:t>
            </a:r>
            <a:r>
              <a:rPr lang="pt-BR" dirty="0" smtClean="0"/>
              <a:t>, como o  </a:t>
            </a:r>
            <a:r>
              <a:rPr lang="pt-BR" sz="2400" dirty="0" err="1" smtClean="0"/>
              <a:t>sorbitol</a:t>
            </a:r>
            <a:r>
              <a:rPr lang="pt-BR" sz="2400" dirty="0" smtClean="0"/>
              <a:t>, </a:t>
            </a:r>
            <a:r>
              <a:rPr lang="pt-BR" sz="2400" dirty="0" err="1" smtClean="0"/>
              <a:t>metilcelulose</a:t>
            </a:r>
            <a:r>
              <a:rPr lang="pt-BR" sz="2400" dirty="0" smtClean="0"/>
              <a:t>, </a:t>
            </a:r>
            <a:r>
              <a:rPr lang="pt-BR" sz="2400" dirty="0" err="1" smtClean="0"/>
              <a:t>polietilenoglicol</a:t>
            </a:r>
            <a:r>
              <a:rPr lang="pt-BR" sz="2400" dirty="0" smtClean="0"/>
              <a:t> . </a:t>
            </a:r>
            <a:endParaRPr lang="pt-BR" sz="2400" dirty="0" smtClean="0"/>
          </a:p>
          <a:p>
            <a:pPr>
              <a:defRPr/>
            </a:pPr>
            <a:endParaRPr lang="pt-BR" dirty="0" smtClean="0"/>
          </a:p>
          <a:p>
            <a:pPr>
              <a:defRPr/>
            </a:pPr>
            <a:r>
              <a:rPr lang="pt-BR" altLang="en-US" b="1" i="1" dirty="0" err="1" smtClean="0">
                <a:solidFill>
                  <a:srgbClr val="FFC000"/>
                </a:solidFill>
              </a:rPr>
              <a:t>Picking</a:t>
            </a:r>
            <a:r>
              <a:rPr lang="pt-BR" altLang="en-US" b="1" i="1" dirty="0" smtClean="0">
                <a:solidFill>
                  <a:srgbClr val="FFC000"/>
                </a:solidFill>
              </a:rPr>
              <a:t>:</a:t>
            </a:r>
            <a:r>
              <a:rPr lang="pt-BR" altLang="en-US" dirty="0" smtClean="0">
                <a:solidFill>
                  <a:srgbClr val="FFC000"/>
                </a:solidFill>
              </a:rPr>
              <a:t> </a:t>
            </a:r>
            <a:r>
              <a:rPr lang="pt-BR" altLang="en-US" u="sng" dirty="0" smtClean="0">
                <a:solidFill>
                  <a:srgbClr val="FFC000"/>
                </a:solidFill>
              </a:rPr>
              <a:t>danos </a:t>
            </a:r>
            <a:r>
              <a:rPr lang="pt-BR" altLang="en-US" u="sng" dirty="0" smtClean="0"/>
              <a:t>na superfície dos comprimidos </a:t>
            </a:r>
            <a:r>
              <a:rPr lang="pt-BR" altLang="en-US" dirty="0" smtClean="0"/>
              <a:t>devido </a:t>
            </a:r>
            <a:r>
              <a:rPr lang="pt-BR" altLang="en-US" dirty="0" smtClean="0"/>
              <a:t>aos defeitos na </a:t>
            </a:r>
            <a:r>
              <a:rPr lang="pt-BR" altLang="en-US" dirty="0" smtClean="0"/>
              <a:t>estampa </a:t>
            </a:r>
            <a:r>
              <a:rPr lang="pt-BR" altLang="en-US" dirty="0" smtClean="0"/>
              <a:t>do punção. Dependendo </a:t>
            </a:r>
            <a:r>
              <a:rPr lang="pt-BR" altLang="en-US" dirty="0" smtClean="0"/>
              <a:t>da estampa (letras, números e figuras) </a:t>
            </a:r>
            <a:r>
              <a:rPr lang="pt-BR" altLang="en-US" dirty="0" smtClean="0"/>
              <a:t>pode</a:t>
            </a:r>
            <a:r>
              <a:rPr lang="pt-BR" altLang="en-US" baseline="0" dirty="0" smtClean="0"/>
              <a:t> </a:t>
            </a:r>
            <a:r>
              <a:rPr lang="pt-BR" altLang="en-US" dirty="0" smtClean="0"/>
              <a:t>facilitar </a:t>
            </a:r>
            <a:r>
              <a:rPr lang="pt-BR" altLang="en-US" dirty="0" smtClean="0"/>
              <a:t>a adesão do comprimido a ela devido </a:t>
            </a:r>
            <a:r>
              <a:rPr lang="pt-BR" altLang="en-US" dirty="0" smtClean="0"/>
              <a:t>às </a:t>
            </a:r>
            <a:r>
              <a:rPr lang="pt-BR" altLang="en-US" dirty="0" smtClean="0"/>
              <a:t>áreas de estrangulamento.  </a:t>
            </a:r>
          </a:p>
          <a:p>
            <a:pPr>
              <a:lnSpc>
                <a:spcPct val="90000"/>
              </a:lnSpc>
              <a:defRPr/>
            </a:pPr>
            <a:r>
              <a:rPr lang="pt-BR" altLang="en-US" dirty="0" smtClean="0"/>
              <a:t>No caso de </a:t>
            </a:r>
            <a:r>
              <a:rPr lang="pt-BR" altLang="en-US" i="1" u="sng" dirty="0" err="1" smtClean="0"/>
              <a:t>picking</a:t>
            </a:r>
            <a:r>
              <a:rPr lang="pt-BR" altLang="en-US" dirty="0" smtClean="0"/>
              <a:t> </a:t>
            </a:r>
            <a:r>
              <a:rPr lang="pt-BR" altLang="en-US" dirty="0" smtClean="0"/>
              <a:t>em comprimidos com  estampa, e dependendo do </a:t>
            </a:r>
            <a:r>
              <a:rPr lang="pt-BR" altLang="en-US" dirty="0" smtClean="0"/>
              <a:t>tamanho</a:t>
            </a:r>
            <a:r>
              <a:rPr lang="pt-BR" altLang="en-US" baseline="0" dirty="0" smtClean="0"/>
              <a:t> d</a:t>
            </a:r>
            <a:r>
              <a:rPr lang="pt-BR" altLang="en-US" dirty="0" smtClean="0"/>
              <a:t>o dano, este pode </a:t>
            </a:r>
            <a:r>
              <a:rPr lang="pt-BR" altLang="en-US" dirty="0" smtClean="0"/>
              <a:t>ser minimizado com o aumento da estampa. </a:t>
            </a:r>
            <a:r>
              <a:rPr lang="pt-BR" altLang="en-US" dirty="0" smtClean="0"/>
              <a:t>Agora, se o </a:t>
            </a:r>
            <a:r>
              <a:rPr lang="pt-BR" altLang="en-US" i="1" dirty="0" err="1" smtClean="0"/>
              <a:t>picking</a:t>
            </a:r>
            <a:r>
              <a:rPr lang="pt-BR" altLang="en-US" baseline="0" dirty="0" smtClean="0"/>
              <a:t> </a:t>
            </a:r>
            <a:r>
              <a:rPr lang="pt-BR" altLang="en-US" dirty="0" smtClean="0"/>
              <a:t>for </a:t>
            </a:r>
            <a:r>
              <a:rPr lang="pt-BR" altLang="en-US" dirty="0" smtClean="0"/>
              <a:t>devido a defeitos no punção, como já </a:t>
            </a:r>
            <a:r>
              <a:rPr lang="pt-BR" altLang="en-US" dirty="0" smtClean="0"/>
              <a:t>falamos, este não </a:t>
            </a:r>
            <a:r>
              <a:rPr lang="pt-BR" altLang="en-US" dirty="0" smtClean="0"/>
              <a:t>deve ser usado. Outra possibilidade é uso de punções e matrizes cromadas ou revestidas com teflon</a:t>
            </a:r>
            <a:r>
              <a:rPr lang="pt-BR" altLang="en-US" dirty="0" smtClean="0"/>
              <a:t>;</a:t>
            </a:r>
          </a:p>
          <a:p>
            <a:pPr>
              <a:lnSpc>
                <a:spcPct val="90000"/>
              </a:lnSpc>
              <a:defRPr/>
            </a:pPr>
            <a:endParaRPr lang="pt-BR" altLang="en-US" dirty="0" smtClean="0"/>
          </a:p>
          <a:p>
            <a:pPr>
              <a:lnSpc>
                <a:spcPct val="90000"/>
              </a:lnSpc>
              <a:defRPr/>
            </a:pPr>
            <a:r>
              <a:rPr lang="pt-BR" altLang="en-US" b="1" i="1" dirty="0" err="1" smtClean="0">
                <a:solidFill>
                  <a:srgbClr val="00B0F0"/>
                </a:solidFill>
              </a:rPr>
              <a:t>Sticking</a:t>
            </a:r>
            <a:r>
              <a:rPr lang="pt-BR" altLang="en-US" dirty="0" smtClean="0">
                <a:solidFill>
                  <a:srgbClr val="00B0F0"/>
                </a:solidFill>
              </a:rPr>
              <a:t>: </a:t>
            </a:r>
            <a:r>
              <a:rPr lang="pt-BR" altLang="en-US" dirty="0" smtClean="0"/>
              <a:t>aderência do comprimido à matriz,  usar matrizes cromadas ou revestidas com teflon. </a:t>
            </a:r>
          </a:p>
          <a:p>
            <a:pPr>
              <a:lnSpc>
                <a:spcPct val="90000"/>
              </a:lnSpc>
              <a:defRPr/>
            </a:pPr>
            <a:r>
              <a:rPr lang="pt-BR" altLang="en-US" dirty="0" smtClean="0"/>
              <a:t>Nos dois casos (</a:t>
            </a:r>
            <a:r>
              <a:rPr lang="pt-BR" altLang="en-US" i="1" dirty="0" err="1" smtClean="0"/>
              <a:t>picking</a:t>
            </a:r>
            <a:r>
              <a:rPr lang="pt-BR" altLang="en-US" i="1" dirty="0" smtClean="0"/>
              <a:t>, </a:t>
            </a:r>
            <a:r>
              <a:rPr lang="pt-BR" altLang="en-US" i="1" dirty="0" err="1" smtClean="0">
                <a:solidFill>
                  <a:srgbClr val="00B0F0"/>
                </a:solidFill>
              </a:rPr>
              <a:t>sticking</a:t>
            </a:r>
            <a:r>
              <a:rPr lang="pt-BR" altLang="en-US" dirty="0" smtClean="0">
                <a:solidFill>
                  <a:srgbClr val="00B0F0"/>
                </a:solidFill>
              </a:rPr>
              <a:t>), </a:t>
            </a:r>
            <a:r>
              <a:rPr lang="pt-BR" altLang="en-US" u="sng" dirty="0" smtClean="0"/>
              <a:t>substituir lubrificantes com baixo ponto de fusão </a:t>
            </a:r>
            <a:r>
              <a:rPr lang="pt-BR" altLang="en-US" dirty="0" smtClean="0"/>
              <a:t>(ácido esteárico e derivados, </a:t>
            </a:r>
            <a:r>
              <a:rPr lang="pt-BR" altLang="en-US" dirty="0" err="1" smtClean="0"/>
              <a:t>polietilenoglicol</a:t>
            </a:r>
            <a:r>
              <a:rPr lang="pt-BR" altLang="en-US" dirty="0" smtClean="0"/>
              <a:t>) por aqueles de </a:t>
            </a:r>
            <a:r>
              <a:rPr lang="pt-BR" altLang="en-US" u="sng" dirty="0" smtClean="0"/>
              <a:t>maior ponto de fusão </a:t>
            </a:r>
            <a:r>
              <a:rPr lang="pt-BR" altLang="en-US" dirty="0" smtClean="0"/>
              <a:t>(sílica gel) e os compostos  adesivos por coesivos; redução da umidade da composição.  </a:t>
            </a:r>
          </a:p>
          <a:p>
            <a:pPr>
              <a:lnSpc>
                <a:spcPct val="90000"/>
              </a:lnSpc>
              <a:defRPr/>
            </a:pPr>
            <a:r>
              <a:rPr lang="pt-BR" altLang="en-US" dirty="0" smtClean="0"/>
              <a:t>.</a:t>
            </a:r>
          </a:p>
          <a:p>
            <a:pPr>
              <a:defRPr/>
            </a:pPr>
            <a:endParaRPr lang="pt-BR" altLang="en-US" dirty="0" smtClean="0"/>
          </a:p>
          <a:p>
            <a:pPr>
              <a:defRPr/>
            </a:pPr>
            <a:endParaRPr lang="pt-BR" altLang="en-US" dirty="0" smtClean="0"/>
          </a:p>
        </p:txBody>
      </p:sp>
      <p:sp>
        <p:nvSpPr>
          <p:cNvPr id="44036" name="Espaço Reservado para Número de Slid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3643ED-300E-4B79-B8BB-B3A58718F5CA}" type="slidenum">
              <a:rPr lang="pt-BR" altLang="en-US">
                <a:latin typeface="Times New Roman" panose="02020603050405020304" pitchFamily="18" charset="0"/>
              </a:rPr>
              <a:pPr/>
              <a:t>8</a:t>
            </a:fld>
            <a:endParaRPr lang="pt-BR"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fld id="{FF3C8690-0908-44E6-8D61-10E5E3FFDE58}" type="slidenum">
              <a:rPr lang="pt-BR" altLang="en-US" smtClean="0"/>
              <a:pPr/>
              <a:t>11</a:t>
            </a:fld>
            <a:endParaRPr lang="pt-BR" altLang="en-US"/>
          </a:p>
        </p:txBody>
      </p:sp>
    </p:spTree>
    <p:extLst>
      <p:ext uri="{BB962C8B-B14F-4D97-AF65-F5344CB8AC3E}">
        <p14:creationId xmlns:p14="http://schemas.microsoft.com/office/powerpoint/2010/main" val="14297099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a:prstGeom prst="rect">
            <a:avLst/>
          </a:prstGeo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a:t>Clique para editar o estilo do subtítulo mestre</a:t>
            </a:r>
          </a:p>
        </p:txBody>
      </p:sp>
    </p:spTree>
    <p:extLst>
      <p:ext uri="{BB962C8B-B14F-4D97-AF65-F5344CB8AC3E}">
        <p14:creationId xmlns:p14="http://schemas.microsoft.com/office/powerpoint/2010/main" val="128395156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a:t>Clique para editar o estilo do título mestre</a:t>
            </a:r>
          </a:p>
        </p:txBody>
      </p:sp>
      <p:sp>
        <p:nvSpPr>
          <p:cNvPr id="3" name="Espaço Reservado para Texto Vertical 2"/>
          <p:cNvSpPr>
            <a:spLocks noGrp="1"/>
          </p:cNvSpPr>
          <p:nvPr>
            <p:ph type="body" orient="vert" idx="1"/>
          </p:nvPr>
        </p:nvSpPr>
        <p:spPr>
          <a:xfrm>
            <a:off x="457200" y="1600200"/>
            <a:ext cx="8229600" cy="4525963"/>
          </a:xfrm>
          <a:prstGeom prst="rect">
            <a:avLst/>
          </a:prstGeo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53805531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a:prstGeom prst="rect">
            <a:avLst/>
          </a:prstGeo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a:prstGeom prst="rect">
            <a:avLst/>
          </a:prstGeo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2701170938"/>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a:t>Clique para editar o estilo do título mestre</a:t>
            </a:r>
          </a:p>
        </p:txBody>
      </p:sp>
      <p:sp>
        <p:nvSpPr>
          <p:cNvPr id="3" name="Espaço Reservado para Texto 2"/>
          <p:cNvSpPr>
            <a:spLocks noGrp="1"/>
          </p:cNvSpPr>
          <p:nvPr>
            <p:ph type="body" sz="half" idx="1"/>
          </p:nvPr>
        </p:nvSpPr>
        <p:spPr>
          <a:xfrm>
            <a:off x="457200" y="1600200"/>
            <a:ext cx="4038600" cy="4525963"/>
          </a:xfrm>
          <a:prstGeom prst="rect">
            <a:avLst/>
          </a:prstGeo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a:prstGeom prst="rect">
            <a:avLst/>
          </a:prstGeo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26111951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ítulo e 4 partes de conteúdo">
    <p:spTree>
      <p:nvGrpSpPr>
        <p:cNvPr id="1" name=""/>
        <p:cNvGrpSpPr/>
        <p:nvPr/>
      </p:nvGrpSpPr>
      <p:grpSpPr>
        <a:xfrm>
          <a:off x="0" y="0"/>
          <a:ext cx="0" cy="0"/>
          <a:chOff x="0" y="0"/>
          <a:chExt cx="0" cy="0"/>
        </a:xfrm>
      </p:grpSpPr>
      <p:sp>
        <p:nvSpPr>
          <p:cNvPr id="2" name="Título 1"/>
          <p:cNvSpPr>
            <a:spLocks noGrp="1"/>
          </p:cNvSpPr>
          <p:nvPr>
            <p:ph type="title" sz="quarter"/>
          </p:nvPr>
        </p:nvSpPr>
        <p:spPr>
          <a:xfrm>
            <a:off x="457200" y="274638"/>
            <a:ext cx="8229600" cy="1143000"/>
          </a:xfrm>
          <a:prstGeom prst="rect">
            <a:avLst/>
          </a:prstGeom>
        </p:spPr>
        <p:txBody>
          <a:bodyPr/>
          <a:lstStyle/>
          <a:p>
            <a:r>
              <a:rPr lang="pt-BR"/>
              <a:t>Clique para editar o estilo do título mestre</a:t>
            </a:r>
          </a:p>
        </p:txBody>
      </p:sp>
      <p:sp>
        <p:nvSpPr>
          <p:cNvPr id="3" name="Espaço Reservado para Conteúdo 2"/>
          <p:cNvSpPr>
            <a:spLocks noGrp="1"/>
          </p:cNvSpPr>
          <p:nvPr>
            <p:ph sz="quarter" idx="1"/>
          </p:nvPr>
        </p:nvSpPr>
        <p:spPr>
          <a:xfrm>
            <a:off x="457200" y="1600200"/>
            <a:ext cx="4038600" cy="2185988"/>
          </a:xfrm>
          <a:prstGeom prst="rect">
            <a:avLst/>
          </a:prstGeo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quarter" idx="2"/>
          </p:nvPr>
        </p:nvSpPr>
        <p:spPr>
          <a:xfrm>
            <a:off x="4648200" y="1600200"/>
            <a:ext cx="4038600" cy="2185988"/>
          </a:xfrm>
          <a:prstGeom prst="rect">
            <a:avLst/>
          </a:prstGeo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Conteúdo 4"/>
          <p:cNvSpPr>
            <a:spLocks noGrp="1"/>
          </p:cNvSpPr>
          <p:nvPr>
            <p:ph sz="quarter" idx="3"/>
          </p:nvPr>
        </p:nvSpPr>
        <p:spPr>
          <a:xfrm>
            <a:off x="457200" y="3938588"/>
            <a:ext cx="4038600" cy="2187575"/>
          </a:xfrm>
          <a:prstGeom prst="rect">
            <a:avLst/>
          </a:prstGeo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Conteúdo 5"/>
          <p:cNvSpPr>
            <a:spLocks noGrp="1"/>
          </p:cNvSpPr>
          <p:nvPr>
            <p:ph sz="quarter" idx="4"/>
          </p:nvPr>
        </p:nvSpPr>
        <p:spPr>
          <a:xfrm>
            <a:off x="4648200" y="3938588"/>
            <a:ext cx="4038600" cy="2187575"/>
          </a:xfrm>
          <a:prstGeom prst="rect">
            <a:avLst/>
          </a:prstGeo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1246792769"/>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ítulo e tabel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a:t>Clique para editar o estilo do título mestre</a:t>
            </a:r>
          </a:p>
        </p:txBody>
      </p:sp>
      <p:sp>
        <p:nvSpPr>
          <p:cNvPr id="3" name="Espaço Reservado para Tabela 2"/>
          <p:cNvSpPr>
            <a:spLocks noGrp="1"/>
          </p:cNvSpPr>
          <p:nvPr>
            <p:ph type="tbl" idx="1"/>
          </p:nvPr>
        </p:nvSpPr>
        <p:spPr>
          <a:xfrm>
            <a:off x="457200" y="1600200"/>
            <a:ext cx="8229600" cy="4525963"/>
          </a:xfrm>
          <a:prstGeom prst="rect">
            <a:avLst/>
          </a:prstGeom>
        </p:spPr>
        <p:txBody>
          <a:bodyPr/>
          <a:lstStyle/>
          <a:p>
            <a:pPr lvl="0"/>
            <a:endParaRPr lang="pt-BR" noProof="0"/>
          </a:p>
        </p:txBody>
      </p:sp>
    </p:spTree>
    <p:extLst>
      <p:ext uri="{BB962C8B-B14F-4D97-AF65-F5344CB8AC3E}">
        <p14:creationId xmlns:p14="http://schemas.microsoft.com/office/powerpoint/2010/main" val="183056116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a:t>Clique para editar o estilo do título mestre</a:t>
            </a:r>
          </a:p>
        </p:txBody>
      </p:sp>
      <p:sp>
        <p:nvSpPr>
          <p:cNvPr id="3" name="Espaço Reservado para Conteúdo 2"/>
          <p:cNvSpPr>
            <a:spLocks noGrp="1"/>
          </p:cNvSpPr>
          <p:nvPr>
            <p:ph idx="1"/>
          </p:nvPr>
        </p:nvSpPr>
        <p:spPr>
          <a:xfrm>
            <a:off x="457200" y="1600200"/>
            <a:ext cx="8229600" cy="4525963"/>
          </a:xfrm>
          <a:prstGeom prst="rect">
            <a:avLst/>
          </a:prstGeom>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294057895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a:t>Clique para editar os estilos do texto mestre</a:t>
            </a:r>
          </a:p>
        </p:txBody>
      </p:sp>
    </p:spTree>
    <p:extLst>
      <p:ext uri="{BB962C8B-B14F-4D97-AF65-F5344CB8AC3E}">
        <p14:creationId xmlns:p14="http://schemas.microsoft.com/office/powerpoint/2010/main" val="320594445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991618134"/>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Tree>
    <p:extLst>
      <p:ext uri="{BB962C8B-B14F-4D97-AF65-F5344CB8AC3E}">
        <p14:creationId xmlns:p14="http://schemas.microsoft.com/office/powerpoint/2010/main" val="306682564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8229600" cy="1143000"/>
          </a:xfrm>
          <a:prstGeom prst="rect">
            <a:avLst/>
          </a:prstGeom>
        </p:spPr>
        <p:txBody>
          <a:bodyPr/>
          <a:lstStyle/>
          <a:p>
            <a:r>
              <a:rPr lang="pt-BR"/>
              <a:t>Clique para editar o estilo do título mestre</a:t>
            </a:r>
          </a:p>
        </p:txBody>
      </p:sp>
    </p:spTree>
    <p:extLst>
      <p:ext uri="{BB962C8B-B14F-4D97-AF65-F5344CB8AC3E}">
        <p14:creationId xmlns:p14="http://schemas.microsoft.com/office/powerpoint/2010/main" val="39980286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331857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extLst>
      <p:ext uri="{BB962C8B-B14F-4D97-AF65-F5344CB8AC3E}">
        <p14:creationId xmlns:p14="http://schemas.microsoft.com/office/powerpoint/2010/main" val="390210734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a:p>
        </p:txBody>
      </p:sp>
      <p:sp>
        <p:nvSpPr>
          <p:cNvPr id="4" name="Espaço Reservado para Tex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Tree>
    <p:extLst>
      <p:ext uri="{BB962C8B-B14F-4D97-AF65-F5344CB8AC3E}">
        <p14:creationId xmlns:p14="http://schemas.microsoft.com/office/powerpoint/2010/main" val="153325260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 id="2147483664" r:id="rId13"/>
    <p:sldLayoutId id="2147483665" r:id="rId14"/>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775670" y="774700"/>
            <a:ext cx="5116881" cy="208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lnSpc>
                <a:spcPct val="90000"/>
              </a:lnSpc>
            </a:pPr>
            <a:r>
              <a:rPr lang="pt-BR" altLang="en-US" sz="2400" b="1" dirty="0">
                <a:solidFill>
                  <a:srgbClr val="000000"/>
                </a:solidFill>
              </a:rPr>
              <a:t>Disciplina de </a:t>
            </a:r>
            <a:r>
              <a:rPr lang="pt-BR" altLang="en-US" sz="2400" b="1" dirty="0" smtClean="0">
                <a:solidFill>
                  <a:srgbClr val="000000"/>
                </a:solidFill>
              </a:rPr>
              <a:t>Farmacotécnica </a:t>
            </a:r>
            <a:r>
              <a:rPr lang="pt-BR" altLang="en-US" sz="2400" b="1" dirty="0">
                <a:solidFill>
                  <a:srgbClr val="000000"/>
                </a:solidFill>
              </a:rPr>
              <a:t>I </a:t>
            </a:r>
            <a:r>
              <a:rPr lang="pt-BR" altLang="en-US" sz="2400" b="1" dirty="0" smtClean="0">
                <a:solidFill>
                  <a:srgbClr val="000000"/>
                </a:solidFill>
              </a:rPr>
              <a:t> </a:t>
            </a:r>
          </a:p>
          <a:p>
            <a:pPr algn="ctr">
              <a:lnSpc>
                <a:spcPct val="90000"/>
              </a:lnSpc>
            </a:pPr>
            <a:endParaRPr lang="pt-BR" altLang="en-US" sz="2400" b="1" dirty="0" smtClean="0">
              <a:solidFill>
                <a:srgbClr val="000000"/>
              </a:solidFill>
            </a:endParaRPr>
          </a:p>
          <a:p>
            <a:pPr algn="ctr">
              <a:lnSpc>
                <a:spcPct val="90000"/>
              </a:lnSpc>
            </a:pPr>
            <a:r>
              <a:rPr lang="pt-BR" altLang="en-US" sz="2400" b="1" dirty="0" smtClean="0">
                <a:solidFill>
                  <a:srgbClr val="000000"/>
                </a:solidFill>
              </a:rPr>
              <a:t>Sólidos</a:t>
            </a:r>
          </a:p>
          <a:p>
            <a:pPr algn="ctr">
              <a:lnSpc>
                <a:spcPct val="90000"/>
              </a:lnSpc>
            </a:pPr>
            <a:r>
              <a:rPr lang="pt-BR" altLang="en-US" sz="2400" b="1" dirty="0" smtClean="0">
                <a:solidFill>
                  <a:srgbClr val="000000"/>
                </a:solidFill>
              </a:rPr>
              <a:t> </a:t>
            </a:r>
            <a:r>
              <a:rPr lang="pt-BR" altLang="en-US" sz="2400" b="1" dirty="0" smtClean="0">
                <a:solidFill>
                  <a:srgbClr val="000000"/>
                </a:solidFill>
              </a:rPr>
              <a:t>(Processos de </a:t>
            </a:r>
            <a:r>
              <a:rPr lang="pt-BR" altLang="en-US" sz="2400" b="1" dirty="0" smtClean="0">
                <a:solidFill>
                  <a:srgbClr val="000000"/>
                </a:solidFill>
              </a:rPr>
              <a:t>Obtenção de comprimidos)</a:t>
            </a:r>
            <a:endParaRPr lang="pt-BR" altLang="en-US" sz="2400" b="1" dirty="0">
              <a:solidFill>
                <a:srgbClr val="000000"/>
              </a:solidFill>
            </a:endParaRPr>
          </a:p>
          <a:p>
            <a:pPr>
              <a:lnSpc>
                <a:spcPct val="90000"/>
              </a:lnSpc>
            </a:pPr>
            <a:r>
              <a:rPr lang="pt-BR" altLang="en-US" sz="2400" b="1" dirty="0">
                <a:solidFill>
                  <a:srgbClr val="000000"/>
                </a:solidFill>
              </a:rPr>
              <a:t> </a:t>
            </a:r>
            <a:endParaRPr lang="pt-BR" altLang="en-US" sz="2400" dirty="0">
              <a:solidFill>
                <a:srgbClr val="000000"/>
              </a:solidFill>
            </a:endParaRPr>
          </a:p>
        </p:txBody>
      </p:sp>
      <p:sp>
        <p:nvSpPr>
          <p:cNvPr id="21507" name="Retângulo 5"/>
          <p:cNvSpPr>
            <a:spLocks noChangeArrowheads="1"/>
          </p:cNvSpPr>
          <p:nvPr/>
        </p:nvSpPr>
        <p:spPr bwMode="auto">
          <a:xfrm>
            <a:off x="4031931" y="3249613"/>
            <a:ext cx="4140200" cy="1439862"/>
          </a:xfrm>
          <a:prstGeom prst="rect">
            <a:avLst/>
          </a:prstGeom>
          <a:solidFill>
            <a:schemeClr val="bg1"/>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endParaRPr lang="pt-BR" altLang="en-US" sz="1050" dirty="0" smtClean="0">
              <a:solidFill>
                <a:srgbClr val="010000"/>
              </a:solidFill>
              <a:latin typeface="Times New Roman" panose="02020603050405020304" pitchFamily="18" charset="0"/>
            </a:endParaRPr>
          </a:p>
          <a:p>
            <a:pPr algn="ctr"/>
            <a:r>
              <a:rPr lang="pt-BR" altLang="en-US" dirty="0" smtClean="0">
                <a:solidFill>
                  <a:srgbClr val="010000"/>
                </a:solidFill>
                <a:latin typeface="Times New Roman" panose="02020603050405020304" pitchFamily="18" charset="0"/>
              </a:rPr>
              <a:t>Prof</a:t>
            </a:r>
            <a:r>
              <a:rPr lang="pt-BR" altLang="en-US" dirty="0">
                <a:solidFill>
                  <a:srgbClr val="010000"/>
                </a:solidFill>
                <a:latin typeface="Times New Roman" panose="02020603050405020304" pitchFamily="18" charset="0"/>
              </a:rPr>
              <a:t>. Dr. 	Osvaldo de Freitas</a:t>
            </a:r>
          </a:p>
          <a:p>
            <a:pPr algn="ctr"/>
            <a:r>
              <a:rPr lang="pt-BR" altLang="en-US" dirty="0">
                <a:solidFill>
                  <a:srgbClr val="010000"/>
                </a:solidFill>
                <a:latin typeface="Times New Roman" panose="02020603050405020304" pitchFamily="18" charset="0"/>
              </a:rPr>
              <a:t>Sala 14, Bloco N</a:t>
            </a:r>
          </a:p>
          <a:p>
            <a:pPr algn="ctr"/>
            <a:r>
              <a:rPr lang="pt-BR" altLang="en-US" dirty="0">
                <a:solidFill>
                  <a:srgbClr val="010000"/>
                </a:solidFill>
                <a:latin typeface="Times New Roman" panose="02020603050405020304" pitchFamily="18" charset="0"/>
              </a:rPr>
              <a:t>Fone: 3315 4181</a:t>
            </a:r>
          </a:p>
          <a:p>
            <a:pPr algn="ctr"/>
            <a:r>
              <a:rPr lang="pt-BR" altLang="en-US" dirty="0" err="1">
                <a:solidFill>
                  <a:srgbClr val="010000"/>
                </a:solidFill>
                <a:latin typeface="Times New Roman" panose="02020603050405020304" pitchFamily="18" charset="0"/>
              </a:rPr>
              <a:t>Email</a:t>
            </a:r>
            <a:r>
              <a:rPr lang="pt-BR" altLang="en-US" dirty="0">
                <a:solidFill>
                  <a:srgbClr val="010000"/>
                </a:solidFill>
                <a:latin typeface="Times New Roman" panose="02020603050405020304" pitchFamily="18" charset="0"/>
              </a:rPr>
              <a:t>: ofreitas@fcfrp.usp.br</a:t>
            </a:r>
          </a:p>
          <a:p>
            <a:pPr algn="ctr">
              <a:lnSpc>
                <a:spcPct val="70000"/>
              </a:lnSpc>
              <a:spcBef>
                <a:spcPct val="50000"/>
              </a:spcBef>
            </a:pPr>
            <a:endParaRPr lang="en-US" altLang="en-US" dirty="0">
              <a:solidFill>
                <a:srgbClr val="000000"/>
              </a:solidFill>
              <a:latin typeface="Times New Roman" panose="02020603050405020304" pitchFamily="18" charset="0"/>
            </a:endParaRPr>
          </a:p>
        </p:txBody>
      </p:sp>
      <p:pic>
        <p:nvPicPr>
          <p:cNvPr id="6" name="Picture 7"/>
          <p:cNvPicPr>
            <a:picLocks noChangeAspect="1" noChangeArrowheads="1"/>
          </p:cNvPicPr>
          <p:nvPr/>
        </p:nvPicPr>
        <p:blipFill>
          <a:blip r:embed="rId3" cstate="print"/>
          <a:srcRect/>
          <a:stretch>
            <a:fillRect/>
          </a:stretch>
        </p:blipFill>
        <p:spPr bwMode="auto">
          <a:xfrm>
            <a:off x="71425" y="558800"/>
            <a:ext cx="3704245" cy="4850453"/>
          </a:xfrm>
          <a:prstGeom prst="rect">
            <a:avLst/>
          </a:prstGeom>
          <a:noFill/>
          <a:ln w="9525">
            <a:noFill/>
            <a:miter lim="800000"/>
            <a:headEnd/>
            <a:tailEnd/>
          </a:ln>
          <a:scene3d>
            <a:camera prst="orthographicFront"/>
            <a:lightRig rig="soft" dir="t"/>
          </a:scene3d>
          <a:sp3d prstMaterial="plastic">
            <a:bevelT w="165100" prst="coolSlant"/>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bwMode="auto">
          <a:xfrm>
            <a:off x="335756" y="1417638"/>
            <a:ext cx="8472488"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just">
              <a:lnSpc>
                <a:spcPct val="90000"/>
              </a:lnSpc>
              <a:buNone/>
            </a:pPr>
            <a:r>
              <a:rPr lang="pt-BR" altLang="en-US" sz="2400" b="1" dirty="0" err="1" smtClean="0">
                <a:solidFill>
                  <a:srgbClr val="990099"/>
                </a:solidFill>
              </a:rPr>
              <a:t>Sub-linguais</a:t>
            </a:r>
            <a:r>
              <a:rPr lang="pt-BR" altLang="en-US" sz="2400" b="1" dirty="0" smtClean="0">
                <a:solidFill>
                  <a:srgbClr val="990099"/>
                </a:solidFill>
              </a:rPr>
              <a:t>:</a:t>
            </a:r>
            <a:endParaRPr lang="pt-BR" altLang="en-US" sz="2000" b="1" dirty="0" smtClean="0">
              <a:solidFill>
                <a:srgbClr val="990099"/>
              </a:solidFill>
            </a:endParaRPr>
          </a:p>
          <a:p>
            <a:pPr marL="0" indent="0" algn="just">
              <a:lnSpc>
                <a:spcPct val="90000"/>
              </a:lnSpc>
              <a:buNone/>
            </a:pPr>
            <a:endParaRPr lang="pt-BR" altLang="en-US" sz="2000" dirty="0"/>
          </a:p>
          <a:p>
            <a:pPr marL="0" indent="0" algn="just">
              <a:lnSpc>
                <a:spcPct val="90000"/>
              </a:lnSpc>
              <a:buNone/>
            </a:pPr>
            <a:r>
              <a:rPr lang="pt-BR" altLang="en-US" sz="2000" dirty="0" smtClean="0"/>
              <a:t>Utilizados </a:t>
            </a:r>
            <a:r>
              <a:rPr lang="pt-BR" altLang="en-US" sz="2000" dirty="0" smtClean="0"/>
              <a:t>para fármacos que não suportam o </a:t>
            </a:r>
            <a:r>
              <a:rPr lang="pt-BR" altLang="en-US" sz="2000" dirty="0" smtClean="0"/>
              <a:t>TGI (trato </a:t>
            </a:r>
            <a:r>
              <a:rPr lang="pt-BR" altLang="en-US" sz="2000" dirty="0" err="1" smtClean="0"/>
              <a:t>gastro-intestinal</a:t>
            </a:r>
            <a:r>
              <a:rPr lang="pt-BR" altLang="en-US" sz="2000" dirty="0" smtClean="0"/>
              <a:t>), que apresentam limitação </a:t>
            </a:r>
            <a:r>
              <a:rPr lang="pt-BR" altLang="en-US" sz="2000" dirty="0" smtClean="0"/>
              <a:t>para administração parenteral, </a:t>
            </a:r>
            <a:r>
              <a:rPr lang="pt-BR" altLang="en-US" sz="2000" dirty="0" smtClean="0"/>
              <a:t>têm alto </a:t>
            </a:r>
            <a:r>
              <a:rPr lang="pt-BR" altLang="en-US" sz="2000" dirty="0" smtClean="0"/>
              <a:t>metabolismo de primeira passagem. </a:t>
            </a:r>
            <a:endParaRPr lang="pt-BR" altLang="en-US" sz="2000" dirty="0" smtClean="0"/>
          </a:p>
          <a:p>
            <a:pPr marL="0" indent="0" algn="just">
              <a:lnSpc>
                <a:spcPct val="90000"/>
              </a:lnSpc>
              <a:buNone/>
            </a:pPr>
            <a:endParaRPr lang="pt-BR" altLang="en-US" sz="2000" dirty="0"/>
          </a:p>
          <a:p>
            <a:pPr marL="0" indent="0" algn="just">
              <a:lnSpc>
                <a:spcPct val="90000"/>
              </a:lnSpc>
              <a:buNone/>
            </a:pPr>
            <a:r>
              <a:rPr lang="pt-BR" altLang="en-US" sz="2000" dirty="0" smtClean="0"/>
              <a:t>Os fármacos absorvidos por esta via </a:t>
            </a:r>
            <a:r>
              <a:rPr lang="pt-BR" altLang="en-US" sz="2000" dirty="0" smtClean="0"/>
              <a:t>não passam por metabolismo de primeira passagem. </a:t>
            </a:r>
            <a:r>
              <a:rPr lang="pt-BR" altLang="en-US" sz="2000" dirty="0" smtClean="0"/>
              <a:t>A região </a:t>
            </a:r>
            <a:r>
              <a:rPr lang="pt-BR" altLang="en-US" sz="2000" dirty="0" err="1" smtClean="0"/>
              <a:t>sub-lingual</a:t>
            </a:r>
            <a:r>
              <a:rPr lang="pt-BR" altLang="en-US" sz="2000" dirty="0" smtClean="0"/>
              <a:t> </a:t>
            </a:r>
            <a:r>
              <a:rPr lang="pt-BR" altLang="en-US" sz="2000" dirty="0" smtClean="0"/>
              <a:t>é uma região de mucosa não queratinizada e altamente vascularizada, proporcionando rápida absorção.</a:t>
            </a:r>
          </a:p>
          <a:p>
            <a:pPr marL="0" indent="0" algn="just">
              <a:spcBef>
                <a:spcPts val="0"/>
              </a:spcBef>
              <a:buNone/>
            </a:pPr>
            <a:endParaRPr lang="pt-BR" altLang="en-US" sz="2000" dirty="0" smtClean="0"/>
          </a:p>
          <a:p>
            <a:pPr marL="0" indent="0" algn="just">
              <a:spcBef>
                <a:spcPts val="0"/>
              </a:spcBef>
              <a:buNone/>
            </a:pPr>
            <a:r>
              <a:rPr lang="pt-BR" altLang="en-US" sz="2000" dirty="0" smtClean="0"/>
              <a:t>Na </a:t>
            </a:r>
            <a:r>
              <a:rPr lang="pt-BR" altLang="en-US" sz="2000" dirty="0" smtClean="0"/>
              <a:t>formulação devemos tomar o cuidado para não </a:t>
            </a:r>
            <a:r>
              <a:rPr lang="pt-BR" altLang="en-US" sz="2000" dirty="0" smtClean="0"/>
              <a:t>utilizarmos adjuvantes que </a:t>
            </a:r>
            <a:r>
              <a:rPr lang="pt-BR" altLang="en-US" sz="2000" dirty="0" smtClean="0"/>
              <a:t>sejam solúveis e não estimulem a salivação, para evitar que o soluto espalhe por toda a boca.</a:t>
            </a:r>
            <a:endParaRPr lang="pt-BR" altLang="en-US" sz="1800" dirty="0" smtClean="0"/>
          </a:p>
          <a:p>
            <a:pPr algn="just">
              <a:lnSpc>
                <a:spcPct val="90000"/>
              </a:lnSpc>
            </a:pPr>
            <a:endParaRPr lang="pt-BR" altLang="en-US" sz="2000" dirty="0" smtClean="0"/>
          </a:p>
        </p:txBody>
      </p:sp>
      <p:sp>
        <p:nvSpPr>
          <p:cNvPr id="5" name="Rectangle 2"/>
          <p:cNvSpPr txBox="1">
            <a:spLocks noChangeArrowheads="1"/>
          </p:cNvSpPr>
          <p:nvPr/>
        </p:nvSpPr>
        <p:spPr bwMode="auto">
          <a:xfrm>
            <a:off x="457200" y="274638"/>
            <a:ext cx="8229600" cy="633412"/>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a:lstStyle>
          <a:p>
            <a:pPr>
              <a:defRPr/>
            </a:pPr>
            <a:r>
              <a:rPr lang="pt-BR" sz="2800" b="1" kern="0" dirty="0" smtClean="0">
                <a:solidFill>
                  <a:srgbClr val="990099"/>
                </a:solidFill>
              </a:rPr>
              <a:t>Comprimidos administrados por outra via</a:t>
            </a:r>
            <a:endParaRPr lang="pt-BR" sz="2800" b="1" kern="0" dirty="0">
              <a:solidFill>
                <a:srgbClr val="990099"/>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bwMode="auto">
          <a:xfrm>
            <a:off x="431471" y="115887"/>
            <a:ext cx="2135188" cy="720725"/>
          </a:xfrm>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bodyPr>
          <a:lstStyle/>
          <a:p>
            <a:pPr marL="0" indent="0" algn="ctr">
              <a:buNone/>
            </a:pPr>
            <a:r>
              <a:rPr lang="pt-BR" altLang="en-US" b="1" dirty="0" smtClean="0">
                <a:solidFill>
                  <a:srgbClr val="990099"/>
                </a:solidFill>
              </a:rPr>
              <a:t>Sólidos </a:t>
            </a:r>
          </a:p>
        </p:txBody>
      </p:sp>
      <p:grpSp>
        <p:nvGrpSpPr>
          <p:cNvPr id="31747" name="Grupo 34"/>
          <p:cNvGrpSpPr>
            <a:grpSpLocks/>
          </p:cNvGrpSpPr>
          <p:nvPr/>
        </p:nvGrpSpPr>
        <p:grpSpPr bwMode="auto">
          <a:xfrm>
            <a:off x="900113" y="333375"/>
            <a:ext cx="7632700" cy="6048375"/>
            <a:chOff x="900113" y="333375"/>
            <a:chExt cx="7632700" cy="6048375"/>
          </a:xfrm>
        </p:grpSpPr>
        <p:sp>
          <p:nvSpPr>
            <p:cNvPr id="76803" name="Rectangle 4"/>
            <p:cNvSpPr>
              <a:spLocks noChangeArrowheads="1"/>
            </p:cNvSpPr>
            <p:nvPr/>
          </p:nvSpPr>
          <p:spPr bwMode="auto">
            <a:xfrm>
              <a:off x="3708400" y="333375"/>
              <a:ext cx="1800225" cy="574675"/>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pt-BR" sz="1400" dirty="0"/>
                <a:t>Fármaco e </a:t>
              </a:r>
              <a:r>
                <a:rPr lang="pt-BR" sz="1400" dirty="0" smtClean="0"/>
                <a:t>excipiente</a:t>
              </a:r>
              <a:endParaRPr lang="pt-BR" sz="1400" dirty="0"/>
            </a:p>
          </p:txBody>
        </p:sp>
        <p:sp>
          <p:nvSpPr>
            <p:cNvPr id="76804" name="Rectangle 5"/>
            <p:cNvSpPr>
              <a:spLocks noChangeArrowheads="1"/>
            </p:cNvSpPr>
            <p:nvPr/>
          </p:nvSpPr>
          <p:spPr bwMode="auto">
            <a:xfrm>
              <a:off x="3708400" y="1557338"/>
              <a:ext cx="1657350" cy="503237"/>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pt-BR" sz="1400" dirty="0"/>
                <a:t>Processo de mistura </a:t>
              </a:r>
            </a:p>
          </p:txBody>
        </p:sp>
        <p:sp>
          <p:nvSpPr>
            <p:cNvPr id="76805" name="Rectangle 6"/>
            <p:cNvSpPr>
              <a:spLocks noChangeArrowheads="1"/>
            </p:cNvSpPr>
            <p:nvPr/>
          </p:nvSpPr>
          <p:spPr bwMode="auto">
            <a:xfrm>
              <a:off x="3706813" y="2565400"/>
              <a:ext cx="1728787"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pt-BR" sz="1400" dirty="0"/>
                <a:t>Processo de granulação</a:t>
              </a:r>
            </a:p>
          </p:txBody>
        </p:sp>
        <p:sp>
          <p:nvSpPr>
            <p:cNvPr id="76806" name="Rectangle 7"/>
            <p:cNvSpPr>
              <a:spLocks noChangeArrowheads="1"/>
            </p:cNvSpPr>
            <p:nvPr/>
          </p:nvSpPr>
          <p:spPr bwMode="auto">
            <a:xfrm>
              <a:off x="3635375" y="3643313"/>
              <a:ext cx="1800225" cy="433387"/>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pt-BR" sz="1400" dirty="0"/>
                <a:t>Granulado + </a:t>
              </a:r>
              <a:r>
                <a:rPr lang="pt-BR" sz="1400" dirty="0" smtClean="0"/>
                <a:t>excipiente</a:t>
              </a:r>
              <a:endParaRPr lang="pt-BR" sz="1400" dirty="0"/>
            </a:p>
          </p:txBody>
        </p:sp>
        <p:sp>
          <p:nvSpPr>
            <p:cNvPr id="76807" name="Rectangle 8"/>
            <p:cNvSpPr>
              <a:spLocks noChangeArrowheads="1"/>
            </p:cNvSpPr>
            <p:nvPr/>
          </p:nvSpPr>
          <p:spPr bwMode="auto">
            <a:xfrm>
              <a:off x="3851275" y="4510088"/>
              <a:ext cx="1441450" cy="431800"/>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pt-BR" dirty="0"/>
                <a:t>Comprimido</a:t>
              </a:r>
            </a:p>
          </p:txBody>
        </p:sp>
        <p:sp>
          <p:nvSpPr>
            <p:cNvPr id="76808" name="Rectangle 9"/>
            <p:cNvSpPr>
              <a:spLocks noChangeArrowheads="1"/>
            </p:cNvSpPr>
            <p:nvPr/>
          </p:nvSpPr>
          <p:spPr bwMode="auto">
            <a:xfrm>
              <a:off x="3816350" y="5373688"/>
              <a:ext cx="1476375" cy="433387"/>
            </a:xfrm>
            <a:prstGeom prst="rect">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pt-BR" dirty="0"/>
                <a:t>Revestimento </a:t>
              </a:r>
            </a:p>
          </p:txBody>
        </p:sp>
        <p:sp>
          <p:nvSpPr>
            <p:cNvPr id="31754" name="Line 10"/>
            <p:cNvSpPr>
              <a:spLocks noChangeShapeType="1"/>
            </p:cNvSpPr>
            <p:nvPr/>
          </p:nvSpPr>
          <p:spPr bwMode="auto">
            <a:xfrm>
              <a:off x="4572000" y="981075"/>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5" name="Line 11"/>
            <p:cNvSpPr>
              <a:spLocks noChangeShapeType="1"/>
            </p:cNvSpPr>
            <p:nvPr/>
          </p:nvSpPr>
          <p:spPr bwMode="auto">
            <a:xfrm>
              <a:off x="4572000" y="2133600"/>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6" name="Line 13"/>
            <p:cNvSpPr>
              <a:spLocks noChangeShapeType="1"/>
            </p:cNvSpPr>
            <p:nvPr/>
          </p:nvSpPr>
          <p:spPr bwMode="auto">
            <a:xfrm>
              <a:off x="4572000" y="3068638"/>
              <a:ext cx="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7" name="Line 14"/>
            <p:cNvSpPr>
              <a:spLocks noChangeShapeType="1"/>
            </p:cNvSpPr>
            <p:nvPr/>
          </p:nvSpPr>
          <p:spPr bwMode="auto">
            <a:xfrm>
              <a:off x="4572000" y="4149725"/>
              <a:ext cx="0"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58" name="Line 15"/>
            <p:cNvSpPr>
              <a:spLocks noChangeShapeType="1"/>
            </p:cNvSpPr>
            <p:nvPr/>
          </p:nvSpPr>
          <p:spPr bwMode="auto">
            <a:xfrm>
              <a:off x="4572000" y="5013325"/>
              <a:ext cx="0"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6814" name="Oval 16"/>
            <p:cNvSpPr>
              <a:spLocks noChangeArrowheads="1"/>
            </p:cNvSpPr>
            <p:nvPr/>
          </p:nvSpPr>
          <p:spPr bwMode="auto">
            <a:xfrm>
              <a:off x="6084888" y="1214392"/>
              <a:ext cx="1657350" cy="647700"/>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pt-BR" dirty="0"/>
                <a:t>Forma </a:t>
              </a:r>
            </a:p>
            <a:p>
              <a:pPr algn="ctr">
                <a:defRPr/>
              </a:pPr>
              <a:r>
                <a:rPr lang="pt-BR" dirty="0"/>
                <a:t>farmacêutica</a:t>
              </a:r>
            </a:p>
          </p:txBody>
        </p:sp>
        <p:sp>
          <p:nvSpPr>
            <p:cNvPr id="31760" name="Line 17"/>
            <p:cNvSpPr>
              <a:spLocks noChangeShapeType="1"/>
            </p:cNvSpPr>
            <p:nvPr/>
          </p:nvSpPr>
          <p:spPr bwMode="auto">
            <a:xfrm flipV="1">
              <a:off x="5364163" y="1484313"/>
              <a:ext cx="647700" cy="215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6816" name="Oval 18"/>
            <p:cNvSpPr>
              <a:spLocks noChangeArrowheads="1"/>
            </p:cNvSpPr>
            <p:nvPr/>
          </p:nvSpPr>
          <p:spPr bwMode="auto">
            <a:xfrm>
              <a:off x="1187450" y="1628775"/>
              <a:ext cx="1584325" cy="431800"/>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pt-BR" dirty="0"/>
                <a:t>Comprimido </a:t>
              </a:r>
            </a:p>
          </p:txBody>
        </p:sp>
        <p:sp>
          <p:nvSpPr>
            <p:cNvPr id="31762" name="Line 19"/>
            <p:cNvSpPr>
              <a:spLocks noChangeShapeType="1"/>
            </p:cNvSpPr>
            <p:nvPr/>
          </p:nvSpPr>
          <p:spPr bwMode="auto">
            <a:xfrm flipH="1">
              <a:off x="2843213" y="1844675"/>
              <a:ext cx="792162"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6818" name="Oval 20"/>
            <p:cNvSpPr>
              <a:spLocks noChangeArrowheads="1"/>
            </p:cNvSpPr>
            <p:nvPr/>
          </p:nvSpPr>
          <p:spPr bwMode="auto">
            <a:xfrm>
              <a:off x="7308850" y="1989138"/>
              <a:ext cx="1223963" cy="431800"/>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pt-BR" dirty="0"/>
                <a:t>Cápsula </a:t>
              </a:r>
            </a:p>
          </p:txBody>
        </p:sp>
        <p:sp>
          <p:nvSpPr>
            <p:cNvPr id="31764" name="Line 21"/>
            <p:cNvSpPr>
              <a:spLocks noChangeShapeType="1"/>
            </p:cNvSpPr>
            <p:nvPr/>
          </p:nvSpPr>
          <p:spPr bwMode="auto">
            <a:xfrm>
              <a:off x="5364163" y="1844675"/>
              <a:ext cx="1871662"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6820" name="Oval 22"/>
            <p:cNvSpPr>
              <a:spLocks noChangeArrowheads="1"/>
            </p:cNvSpPr>
            <p:nvPr/>
          </p:nvSpPr>
          <p:spPr bwMode="auto">
            <a:xfrm>
              <a:off x="6156325" y="2636838"/>
              <a:ext cx="1008063" cy="287337"/>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pt-BR" dirty="0"/>
                <a:t>Úmido</a:t>
              </a:r>
            </a:p>
          </p:txBody>
        </p:sp>
        <p:sp>
          <p:nvSpPr>
            <p:cNvPr id="31766" name="Line 23"/>
            <p:cNvSpPr>
              <a:spLocks noChangeShapeType="1"/>
            </p:cNvSpPr>
            <p:nvPr/>
          </p:nvSpPr>
          <p:spPr bwMode="auto">
            <a:xfrm>
              <a:off x="5508625" y="2781300"/>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6822" name="Oval 24"/>
            <p:cNvSpPr>
              <a:spLocks noChangeArrowheads="1"/>
            </p:cNvSpPr>
            <p:nvPr/>
          </p:nvSpPr>
          <p:spPr bwMode="auto">
            <a:xfrm>
              <a:off x="1763713" y="2636838"/>
              <a:ext cx="1008062" cy="288925"/>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pt-BR" dirty="0"/>
                <a:t>Seco</a:t>
              </a:r>
            </a:p>
          </p:txBody>
        </p:sp>
        <p:sp>
          <p:nvSpPr>
            <p:cNvPr id="31768" name="Line 25"/>
            <p:cNvSpPr>
              <a:spLocks noChangeShapeType="1"/>
            </p:cNvSpPr>
            <p:nvPr/>
          </p:nvSpPr>
          <p:spPr bwMode="auto">
            <a:xfrm flipH="1">
              <a:off x="2916238" y="2781300"/>
              <a:ext cx="6477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69" name="Line 27"/>
            <p:cNvSpPr>
              <a:spLocks noChangeShapeType="1"/>
            </p:cNvSpPr>
            <p:nvPr/>
          </p:nvSpPr>
          <p:spPr bwMode="auto">
            <a:xfrm>
              <a:off x="2195513" y="2997200"/>
              <a:ext cx="1368425" cy="863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0" name="Line 28"/>
            <p:cNvSpPr>
              <a:spLocks noChangeShapeType="1"/>
            </p:cNvSpPr>
            <p:nvPr/>
          </p:nvSpPr>
          <p:spPr bwMode="auto">
            <a:xfrm flipV="1">
              <a:off x="5435600" y="2492375"/>
              <a:ext cx="2449513" cy="14414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1" name="Line 32"/>
            <p:cNvSpPr>
              <a:spLocks noChangeShapeType="1"/>
            </p:cNvSpPr>
            <p:nvPr/>
          </p:nvSpPr>
          <p:spPr bwMode="auto">
            <a:xfrm flipH="1">
              <a:off x="5508625" y="3068638"/>
              <a:ext cx="863600" cy="6477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6827" name="Oval 33"/>
            <p:cNvSpPr>
              <a:spLocks noChangeArrowheads="1"/>
            </p:cNvSpPr>
            <p:nvPr/>
          </p:nvSpPr>
          <p:spPr bwMode="auto">
            <a:xfrm>
              <a:off x="6659563" y="5014913"/>
              <a:ext cx="1152525" cy="358775"/>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pt-BR" dirty="0"/>
                <a:t>Açúcar</a:t>
              </a:r>
            </a:p>
          </p:txBody>
        </p:sp>
        <p:sp>
          <p:nvSpPr>
            <p:cNvPr id="76828" name="Oval 34"/>
            <p:cNvSpPr>
              <a:spLocks noChangeArrowheads="1"/>
            </p:cNvSpPr>
            <p:nvPr/>
          </p:nvSpPr>
          <p:spPr bwMode="auto">
            <a:xfrm>
              <a:off x="1187450" y="4652963"/>
              <a:ext cx="1081088" cy="576262"/>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pt-BR" dirty="0" err="1"/>
                <a:t>Filmógeno</a:t>
              </a:r>
              <a:endParaRPr lang="pt-BR" dirty="0"/>
            </a:p>
          </p:txBody>
        </p:sp>
        <p:sp>
          <p:nvSpPr>
            <p:cNvPr id="76829" name="Oval 35"/>
            <p:cNvSpPr>
              <a:spLocks noChangeArrowheads="1"/>
            </p:cNvSpPr>
            <p:nvPr/>
          </p:nvSpPr>
          <p:spPr bwMode="auto">
            <a:xfrm>
              <a:off x="6805613" y="5878513"/>
              <a:ext cx="935037" cy="503237"/>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pt-BR" dirty="0"/>
                <a:t>Drágea</a:t>
              </a:r>
            </a:p>
          </p:txBody>
        </p:sp>
        <p:sp>
          <p:nvSpPr>
            <p:cNvPr id="76830" name="Oval 36"/>
            <p:cNvSpPr>
              <a:spLocks noChangeArrowheads="1"/>
            </p:cNvSpPr>
            <p:nvPr/>
          </p:nvSpPr>
          <p:spPr bwMode="auto">
            <a:xfrm>
              <a:off x="900113" y="5734050"/>
              <a:ext cx="1871662" cy="503238"/>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lgn="ctr">
                <a:defRPr/>
              </a:pPr>
              <a:r>
                <a:rPr lang="pt-BR" sz="1400" dirty="0"/>
                <a:t>Revestido por película</a:t>
              </a:r>
            </a:p>
          </p:txBody>
        </p:sp>
        <p:sp>
          <p:nvSpPr>
            <p:cNvPr id="31776" name="Line 37"/>
            <p:cNvSpPr>
              <a:spLocks noChangeShapeType="1"/>
            </p:cNvSpPr>
            <p:nvPr/>
          </p:nvSpPr>
          <p:spPr bwMode="auto">
            <a:xfrm flipV="1">
              <a:off x="5364163" y="5229225"/>
              <a:ext cx="1223962" cy="287338"/>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7" name="Line 38"/>
            <p:cNvSpPr>
              <a:spLocks noChangeShapeType="1"/>
            </p:cNvSpPr>
            <p:nvPr/>
          </p:nvSpPr>
          <p:spPr bwMode="auto">
            <a:xfrm>
              <a:off x="7235825" y="5445125"/>
              <a:ext cx="0" cy="360363"/>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8" name="Line 39"/>
            <p:cNvSpPr>
              <a:spLocks noChangeShapeType="1"/>
            </p:cNvSpPr>
            <p:nvPr/>
          </p:nvSpPr>
          <p:spPr bwMode="auto">
            <a:xfrm flipH="1" flipV="1">
              <a:off x="2268538" y="5013325"/>
              <a:ext cx="1511300" cy="431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1779" name="Line 42"/>
            <p:cNvSpPr>
              <a:spLocks noChangeShapeType="1"/>
            </p:cNvSpPr>
            <p:nvPr/>
          </p:nvSpPr>
          <p:spPr bwMode="auto">
            <a:xfrm>
              <a:off x="1692275" y="5300663"/>
              <a:ext cx="0" cy="360362"/>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
        <p:nvSpPr>
          <p:cNvPr id="2" name="Forma Livre 1"/>
          <p:cNvSpPr/>
          <p:nvPr/>
        </p:nvSpPr>
        <p:spPr bwMode="auto">
          <a:xfrm>
            <a:off x="365760" y="4271554"/>
            <a:ext cx="8007531" cy="2416629"/>
          </a:xfrm>
          <a:custGeom>
            <a:avLst/>
            <a:gdLst>
              <a:gd name="connsiteX0" fmla="*/ 391886 w 8007531"/>
              <a:gd name="connsiteY0" fmla="*/ 91440 h 2416629"/>
              <a:gd name="connsiteX1" fmla="*/ 587829 w 8007531"/>
              <a:gd name="connsiteY1" fmla="*/ 78377 h 2416629"/>
              <a:gd name="connsiteX2" fmla="*/ 731520 w 8007531"/>
              <a:gd name="connsiteY2" fmla="*/ 52252 h 2416629"/>
              <a:gd name="connsiteX3" fmla="*/ 1240971 w 8007531"/>
              <a:gd name="connsiteY3" fmla="*/ 65315 h 2416629"/>
              <a:gd name="connsiteX4" fmla="*/ 1293223 w 8007531"/>
              <a:gd name="connsiteY4" fmla="*/ 91440 h 2416629"/>
              <a:gd name="connsiteX5" fmla="*/ 1371600 w 8007531"/>
              <a:gd name="connsiteY5" fmla="*/ 104503 h 2416629"/>
              <a:gd name="connsiteX6" fmla="*/ 1502229 w 8007531"/>
              <a:gd name="connsiteY6" fmla="*/ 169817 h 2416629"/>
              <a:gd name="connsiteX7" fmla="*/ 1580606 w 8007531"/>
              <a:gd name="connsiteY7" fmla="*/ 222069 h 2416629"/>
              <a:gd name="connsiteX8" fmla="*/ 1619794 w 8007531"/>
              <a:gd name="connsiteY8" fmla="*/ 248195 h 2416629"/>
              <a:gd name="connsiteX9" fmla="*/ 1658983 w 8007531"/>
              <a:gd name="connsiteY9" fmla="*/ 261257 h 2416629"/>
              <a:gd name="connsiteX10" fmla="*/ 1737360 w 8007531"/>
              <a:gd name="connsiteY10" fmla="*/ 313509 h 2416629"/>
              <a:gd name="connsiteX11" fmla="*/ 1776549 w 8007531"/>
              <a:gd name="connsiteY11" fmla="*/ 339635 h 2416629"/>
              <a:gd name="connsiteX12" fmla="*/ 1841863 w 8007531"/>
              <a:gd name="connsiteY12" fmla="*/ 352697 h 2416629"/>
              <a:gd name="connsiteX13" fmla="*/ 1881051 w 8007531"/>
              <a:gd name="connsiteY13" fmla="*/ 378823 h 2416629"/>
              <a:gd name="connsiteX14" fmla="*/ 1972491 w 8007531"/>
              <a:gd name="connsiteY14" fmla="*/ 404949 h 2416629"/>
              <a:gd name="connsiteX15" fmla="*/ 2011680 w 8007531"/>
              <a:gd name="connsiteY15" fmla="*/ 431075 h 2416629"/>
              <a:gd name="connsiteX16" fmla="*/ 2090057 w 8007531"/>
              <a:gd name="connsiteY16" fmla="*/ 457200 h 2416629"/>
              <a:gd name="connsiteX17" fmla="*/ 2129246 w 8007531"/>
              <a:gd name="connsiteY17" fmla="*/ 470263 h 2416629"/>
              <a:gd name="connsiteX18" fmla="*/ 2181497 w 8007531"/>
              <a:gd name="connsiteY18" fmla="*/ 496389 h 2416629"/>
              <a:gd name="connsiteX19" fmla="*/ 2272937 w 8007531"/>
              <a:gd name="connsiteY19" fmla="*/ 522515 h 2416629"/>
              <a:gd name="connsiteX20" fmla="*/ 2312126 w 8007531"/>
              <a:gd name="connsiteY20" fmla="*/ 548640 h 2416629"/>
              <a:gd name="connsiteX21" fmla="*/ 2468880 w 8007531"/>
              <a:gd name="connsiteY21" fmla="*/ 574766 h 2416629"/>
              <a:gd name="connsiteX22" fmla="*/ 2677886 w 8007531"/>
              <a:gd name="connsiteY22" fmla="*/ 613955 h 2416629"/>
              <a:gd name="connsiteX23" fmla="*/ 2808514 w 8007531"/>
              <a:gd name="connsiteY23" fmla="*/ 653143 h 2416629"/>
              <a:gd name="connsiteX24" fmla="*/ 2847703 w 8007531"/>
              <a:gd name="connsiteY24" fmla="*/ 666206 h 2416629"/>
              <a:gd name="connsiteX25" fmla="*/ 2965269 w 8007531"/>
              <a:gd name="connsiteY25" fmla="*/ 679269 h 2416629"/>
              <a:gd name="connsiteX26" fmla="*/ 3108960 w 8007531"/>
              <a:gd name="connsiteY26" fmla="*/ 718457 h 2416629"/>
              <a:gd name="connsiteX27" fmla="*/ 3226526 w 8007531"/>
              <a:gd name="connsiteY27" fmla="*/ 731520 h 2416629"/>
              <a:gd name="connsiteX28" fmla="*/ 3513909 w 8007531"/>
              <a:gd name="connsiteY28" fmla="*/ 770709 h 2416629"/>
              <a:gd name="connsiteX29" fmla="*/ 3618411 w 8007531"/>
              <a:gd name="connsiteY29" fmla="*/ 783772 h 2416629"/>
              <a:gd name="connsiteX30" fmla="*/ 3696789 w 8007531"/>
              <a:gd name="connsiteY30" fmla="*/ 809897 h 2416629"/>
              <a:gd name="connsiteX31" fmla="*/ 3801291 w 8007531"/>
              <a:gd name="connsiteY31" fmla="*/ 822960 h 2416629"/>
              <a:gd name="connsiteX32" fmla="*/ 3866606 w 8007531"/>
              <a:gd name="connsiteY32" fmla="*/ 836023 h 2416629"/>
              <a:gd name="connsiteX33" fmla="*/ 3944983 w 8007531"/>
              <a:gd name="connsiteY33" fmla="*/ 862149 h 2416629"/>
              <a:gd name="connsiteX34" fmla="*/ 4676503 w 8007531"/>
              <a:gd name="connsiteY34" fmla="*/ 836023 h 2416629"/>
              <a:gd name="connsiteX35" fmla="*/ 4715691 w 8007531"/>
              <a:gd name="connsiteY35" fmla="*/ 822960 h 2416629"/>
              <a:gd name="connsiteX36" fmla="*/ 4872446 w 8007531"/>
              <a:gd name="connsiteY36" fmla="*/ 796835 h 2416629"/>
              <a:gd name="connsiteX37" fmla="*/ 5055326 w 8007531"/>
              <a:gd name="connsiteY37" fmla="*/ 770709 h 2416629"/>
              <a:gd name="connsiteX38" fmla="*/ 5094514 w 8007531"/>
              <a:gd name="connsiteY38" fmla="*/ 757646 h 2416629"/>
              <a:gd name="connsiteX39" fmla="*/ 5172891 w 8007531"/>
              <a:gd name="connsiteY39" fmla="*/ 744583 h 2416629"/>
              <a:gd name="connsiteX40" fmla="*/ 5225143 w 8007531"/>
              <a:gd name="connsiteY40" fmla="*/ 731520 h 2416629"/>
              <a:gd name="connsiteX41" fmla="*/ 5290457 w 8007531"/>
              <a:gd name="connsiteY41" fmla="*/ 718457 h 2416629"/>
              <a:gd name="connsiteX42" fmla="*/ 5342709 w 8007531"/>
              <a:gd name="connsiteY42" fmla="*/ 705395 h 2416629"/>
              <a:gd name="connsiteX43" fmla="*/ 5408023 w 8007531"/>
              <a:gd name="connsiteY43" fmla="*/ 692332 h 2416629"/>
              <a:gd name="connsiteX44" fmla="*/ 5486400 w 8007531"/>
              <a:gd name="connsiteY44" fmla="*/ 666206 h 2416629"/>
              <a:gd name="connsiteX45" fmla="*/ 5564777 w 8007531"/>
              <a:gd name="connsiteY45" fmla="*/ 640080 h 2416629"/>
              <a:gd name="connsiteX46" fmla="*/ 5630091 w 8007531"/>
              <a:gd name="connsiteY46" fmla="*/ 613955 h 2416629"/>
              <a:gd name="connsiteX47" fmla="*/ 5669280 w 8007531"/>
              <a:gd name="connsiteY47" fmla="*/ 600892 h 2416629"/>
              <a:gd name="connsiteX48" fmla="*/ 5721531 w 8007531"/>
              <a:gd name="connsiteY48" fmla="*/ 574766 h 2416629"/>
              <a:gd name="connsiteX49" fmla="*/ 5799909 w 8007531"/>
              <a:gd name="connsiteY49" fmla="*/ 548640 h 2416629"/>
              <a:gd name="connsiteX50" fmla="*/ 5852160 w 8007531"/>
              <a:gd name="connsiteY50" fmla="*/ 522515 h 2416629"/>
              <a:gd name="connsiteX51" fmla="*/ 5930537 w 8007531"/>
              <a:gd name="connsiteY51" fmla="*/ 496389 h 2416629"/>
              <a:gd name="connsiteX52" fmla="*/ 5969726 w 8007531"/>
              <a:gd name="connsiteY52" fmla="*/ 483326 h 2416629"/>
              <a:gd name="connsiteX53" fmla="*/ 6021977 w 8007531"/>
              <a:gd name="connsiteY53" fmla="*/ 457200 h 2416629"/>
              <a:gd name="connsiteX54" fmla="*/ 6061166 w 8007531"/>
              <a:gd name="connsiteY54" fmla="*/ 431075 h 2416629"/>
              <a:gd name="connsiteX55" fmla="*/ 6165669 w 8007531"/>
              <a:gd name="connsiteY55" fmla="*/ 404949 h 2416629"/>
              <a:gd name="connsiteX56" fmla="*/ 6270171 w 8007531"/>
              <a:gd name="connsiteY56" fmla="*/ 352697 h 2416629"/>
              <a:gd name="connsiteX57" fmla="*/ 6322423 w 8007531"/>
              <a:gd name="connsiteY57" fmla="*/ 326572 h 2416629"/>
              <a:gd name="connsiteX58" fmla="*/ 6374674 w 8007531"/>
              <a:gd name="connsiteY58" fmla="*/ 300446 h 2416629"/>
              <a:gd name="connsiteX59" fmla="*/ 6453051 w 8007531"/>
              <a:gd name="connsiteY59" fmla="*/ 274320 h 2416629"/>
              <a:gd name="connsiteX60" fmla="*/ 6492240 w 8007531"/>
              <a:gd name="connsiteY60" fmla="*/ 261257 h 2416629"/>
              <a:gd name="connsiteX61" fmla="*/ 6544491 w 8007531"/>
              <a:gd name="connsiteY61" fmla="*/ 248195 h 2416629"/>
              <a:gd name="connsiteX62" fmla="*/ 6648994 w 8007531"/>
              <a:gd name="connsiteY62" fmla="*/ 209006 h 2416629"/>
              <a:gd name="connsiteX63" fmla="*/ 6688183 w 8007531"/>
              <a:gd name="connsiteY63" fmla="*/ 182880 h 2416629"/>
              <a:gd name="connsiteX64" fmla="*/ 6740434 w 8007531"/>
              <a:gd name="connsiteY64" fmla="*/ 169817 h 2416629"/>
              <a:gd name="connsiteX65" fmla="*/ 6779623 w 8007531"/>
              <a:gd name="connsiteY65" fmla="*/ 156755 h 2416629"/>
              <a:gd name="connsiteX66" fmla="*/ 6831874 w 8007531"/>
              <a:gd name="connsiteY66" fmla="*/ 130629 h 2416629"/>
              <a:gd name="connsiteX67" fmla="*/ 6910251 w 8007531"/>
              <a:gd name="connsiteY67" fmla="*/ 104503 h 2416629"/>
              <a:gd name="connsiteX68" fmla="*/ 6949440 w 8007531"/>
              <a:gd name="connsiteY68" fmla="*/ 78377 h 2416629"/>
              <a:gd name="connsiteX69" fmla="*/ 7027817 w 8007531"/>
              <a:gd name="connsiteY69" fmla="*/ 52252 h 2416629"/>
              <a:gd name="connsiteX70" fmla="*/ 7067006 w 8007531"/>
              <a:gd name="connsiteY70" fmla="*/ 26126 h 2416629"/>
              <a:gd name="connsiteX71" fmla="*/ 7119257 w 8007531"/>
              <a:gd name="connsiteY71" fmla="*/ 13063 h 2416629"/>
              <a:gd name="connsiteX72" fmla="*/ 7158446 w 8007531"/>
              <a:gd name="connsiteY72" fmla="*/ 0 h 2416629"/>
              <a:gd name="connsiteX73" fmla="*/ 7432766 w 8007531"/>
              <a:gd name="connsiteY73" fmla="*/ 13063 h 2416629"/>
              <a:gd name="connsiteX74" fmla="*/ 7524206 w 8007531"/>
              <a:gd name="connsiteY74" fmla="*/ 39189 h 2416629"/>
              <a:gd name="connsiteX75" fmla="*/ 7602583 w 8007531"/>
              <a:gd name="connsiteY75" fmla="*/ 91440 h 2416629"/>
              <a:gd name="connsiteX76" fmla="*/ 7667897 w 8007531"/>
              <a:gd name="connsiteY76" fmla="*/ 169817 h 2416629"/>
              <a:gd name="connsiteX77" fmla="*/ 7680960 w 8007531"/>
              <a:gd name="connsiteY77" fmla="*/ 209006 h 2416629"/>
              <a:gd name="connsiteX78" fmla="*/ 7746274 w 8007531"/>
              <a:gd name="connsiteY78" fmla="*/ 287383 h 2416629"/>
              <a:gd name="connsiteX79" fmla="*/ 7759337 w 8007531"/>
              <a:gd name="connsiteY79" fmla="*/ 326572 h 2416629"/>
              <a:gd name="connsiteX80" fmla="*/ 7811589 w 8007531"/>
              <a:gd name="connsiteY80" fmla="*/ 404949 h 2416629"/>
              <a:gd name="connsiteX81" fmla="*/ 7837714 w 8007531"/>
              <a:gd name="connsiteY81" fmla="*/ 444137 h 2416629"/>
              <a:gd name="connsiteX82" fmla="*/ 7863840 w 8007531"/>
              <a:gd name="connsiteY82" fmla="*/ 496389 h 2416629"/>
              <a:gd name="connsiteX83" fmla="*/ 7876903 w 8007531"/>
              <a:gd name="connsiteY83" fmla="*/ 535577 h 2416629"/>
              <a:gd name="connsiteX84" fmla="*/ 7903029 w 8007531"/>
              <a:gd name="connsiteY84" fmla="*/ 574766 h 2416629"/>
              <a:gd name="connsiteX85" fmla="*/ 7929154 w 8007531"/>
              <a:gd name="connsiteY85" fmla="*/ 757646 h 2416629"/>
              <a:gd name="connsiteX86" fmla="*/ 7942217 w 8007531"/>
              <a:gd name="connsiteY86" fmla="*/ 809897 h 2416629"/>
              <a:gd name="connsiteX87" fmla="*/ 7968343 w 8007531"/>
              <a:gd name="connsiteY87" fmla="*/ 849086 h 2416629"/>
              <a:gd name="connsiteX88" fmla="*/ 7994469 w 8007531"/>
              <a:gd name="connsiteY88" fmla="*/ 1084217 h 2416629"/>
              <a:gd name="connsiteX89" fmla="*/ 8007531 w 8007531"/>
              <a:gd name="connsiteY89" fmla="*/ 1123406 h 2416629"/>
              <a:gd name="connsiteX90" fmla="*/ 7994469 w 8007531"/>
              <a:gd name="connsiteY90" fmla="*/ 1907177 h 2416629"/>
              <a:gd name="connsiteX91" fmla="*/ 7955280 w 8007531"/>
              <a:gd name="connsiteY91" fmla="*/ 2024743 h 2416629"/>
              <a:gd name="connsiteX92" fmla="*/ 7942217 w 8007531"/>
              <a:gd name="connsiteY92" fmla="*/ 2103120 h 2416629"/>
              <a:gd name="connsiteX93" fmla="*/ 7889966 w 8007531"/>
              <a:gd name="connsiteY93" fmla="*/ 2181497 h 2416629"/>
              <a:gd name="connsiteX94" fmla="*/ 7863840 w 8007531"/>
              <a:gd name="connsiteY94" fmla="*/ 2220686 h 2416629"/>
              <a:gd name="connsiteX95" fmla="*/ 7824651 w 8007531"/>
              <a:gd name="connsiteY95" fmla="*/ 2259875 h 2416629"/>
              <a:gd name="connsiteX96" fmla="*/ 7798526 w 8007531"/>
              <a:gd name="connsiteY96" fmla="*/ 2299063 h 2416629"/>
              <a:gd name="connsiteX97" fmla="*/ 7759337 w 8007531"/>
              <a:gd name="connsiteY97" fmla="*/ 2312126 h 2416629"/>
              <a:gd name="connsiteX98" fmla="*/ 7654834 w 8007531"/>
              <a:gd name="connsiteY98" fmla="*/ 2364377 h 2416629"/>
              <a:gd name="connsiteX99" fmla="*/ 7602583 w 8007531"/>
              <a:gd name="connsiteY99" fmla="*/ 2377440 h 2416629"/>
              <a:gd name="connsiteX100" fmla="*/ 7537269 w 8007531"/>
              <a:gd name="connsiteY100" fmla="*/ 2390503 h 2416629"/>
              <a:gd name="connsiteX101" fmla="*/ 7498080 w 8007531"/>
              <a:gd name="connsiteY101" fmla="*/ 2403566 h 2416629"/>
              <a:gd name="connsiteX102" fmla="*/ 7302137 w 8007531"/>
              <a:gd name="connsiteY102" fmla="*/ 2416629 h 2416629"/>
              <a:gd name="connsiteX103" fmla="*/ 5656217 w 8007531"/>
              <a:gd name="connsiteY103" fmla="*/ 2403566 h 2416629"/>
              <a:gd name="connsiteX104" fmla="*/ 5564777 w 8007531"/>
              <a:gd name="connsiteY104" fmla="*/ 2390503 h 2416629"/>
              <a:gd name="connsiteX105" fmla="*/ 5512526 w 8007531"/>
              <a:gd name="connsiteY105" fmla="*/ 2377440 h 2416629"/>
              <a:gd name="connsiteX106" fmla="*/ 4101737 w 8007531"/>
              <a:gd name="connsiteY106" fmla="*/ 2364377 h 2416629"/>
              <a:gd name="connsiteX107" fmla="*/ 1881051 w 8007531"/>
              <a:gd name="connsiteY107" fmla="*/ 2338252 h 2416629"/>
              <a:gd name="connsiteX108" fmla="*/ 1828800 w 8007531"/>
              <a:gd name="connsiteY108" fmla="*/ 2325189 h 2416629"/>
              <a:gd name="connsiteX109" fmla="*/ 1737360 w 8007531"/>
              <a:gd name="connsiteY109" fmla="*/ 2312126 h 2416629"/>
              <a:gd name="connsiteX110" fmla="*/ 783771 w 8007531"/>
              <a:gd name="connsiteY110" fmla="*/ 2299063 h 2416629"/>
              <a:gd name="connsiteX111" fmla="*/ 692331 w 8007531"/>
              <a:gd name="connsiteY111" fmla="*/ 2286000 h 2416629"/>
              <a:gd name="connsiteX112" fmla="*/ 627017 w 8007531"/>
              <a:gd name="connsiteY112" fmla="*/ 2272937 h 2416629"/>
              <a:gd name="connsiteX113" fmla="*/ 548640 w 8007531"/>
              <a:gd name="connsiteY113" fmla="*/ 2259875 h 2416629"/>
              <a:gd name="connsiteX114" fmla="*/ 496389 w 8007531"/>
              <a:gd name="connsiteY114" fmla="*/ 2233749 h 2416629"/>
              <a:gd name="connsiteX115" fmla="*/ 378823 w 8007531"/>
              <a:gd name="connsiteY115" fmla="*/ 2194560 h 2416629"/>
              <a:gd name="connsiteX116" fmla="*/ 300446 w 8007531"/>
              <a:gd name="connsiteY116" fmla="*/ 2116183 h 2416629"/>
              <a:gd name="connsiteX117" fmla="*/ 261257 w 8007531"/>
              <a:gd name="connsiteY117" fmla="*/ 2076995 h 2416629"/>
              <a:gd name="connsiteX118" fmla="*/ 195943 w 8007531"/>
              <a:gd name="connsiteY118" fmla="*/ 1985555 h 2416629"/>
              <a:gd name="connsiteX119" fmla="*/ 182880 w 8007531"/>
              <a:gd name="connsiteY119" fmla="*/ 1946366 h 2416629"/>
              <a:gd name="connsiteX120" fmla="*/ 130629 w 8007531"/>
              <a:gd name="connsiteY120" fmla="*/ 1867989 h 2416629"/>
              <a:gd name="connsiteX121" fmla="*/ 91440 w 8007531"/>
              <a:gd name="connsiteY121" fmla="*/ 1750423 h 2416629"/>
              <a:gd name="connsiteX122" fmla="*/ 78377 w 8007531"/>
              <a:gd name="connsiteY122" fmla="*/ 1698172 h 2416629"/>
              <a:gd name="connsiteX123" fmla="*/ 52251 w 8007531"/>
              <a:gd name="connsiteY123" fmla="*/ 1658983 h 2416629"/>
              <a:gd name="connsiteX124" fmla="*/ 13063 w 8007531"/>
              <a:gd name="connsiteY124" fmla="*/ 1515292 h 2416629"/>
              <a:gd name="connsiteX125" fmla="*/ 0 w 8007531"/>
              <a:gd name="connsiteY125" fmla="*/ 1423852 h 2416629"/>
              <a:gd name="connsiteX126" fmla="*/ 26126 w 8007531"/>
              <a:gd name="connsiteY126" fmla="*/ 953589 h 2416629"/>
              <a:gd name="connsiteX127" fmla="*/ 78377 w 8007531"/>
              <a:gd name="connsiteY127" fmla="*/ 770709 h 2416629"/>
              <a:gd name="connsiteX128" fmla="*/ 91440 w 8007531"/>
              <a:gd name="connsiteY128" fmla="*/ 718457 h 2416629"/>
              <a:gd name="connsiteX129" fmla="*/ 104503 w 8007531"/>
              <a:gd name="connsiteY129" fmla="*/ 548640 h 2416629"/>
              <a:gd name="connsiteX130" fmla="*/ 117566 w 8007531"/>
              <a:gd name="connsiteY130" fmla="*/ 509452 h 2416629"/>
              <a:gd name="connsiteX131" fmla="*/ 130629 w 8007531"/>
              <a:gd name="connsiteY131" fmla="*/ 431075 h 2416629"/>
              <a:gd name="connsiteX132" fmla="*/ 169817 w 8007531"/>
              <a:gd name="connsiteY132" fmla="*/ 287383 h 2416629"/>
              <a:gd name="connsiteX133" fmla="*/ 195943 w 8007531"/>
              <a:gd name="connsiteY133" fmla="*/ 235132 h 2416629"/>
              <a:gd name="connsiteX134" fmla="*/ 209006 w 8007531"/>
              <a:gd name="connsiteY134" fmla="*/ 195943 h 2416629"/>
              <a:gd name="connsiteX135" fmla="*/ 248194 w 8007531"/>
              <a:gd name="connsiteY135" fmla="*/ 117566 h 2416629"/>
              <a:gd name="connsiteX136" fmla="*/ 404949 w 8007531"/>
              <a:gd name="connsiteY136" fmla="*/ 117566 h 2416629"/>
              <a:gd name="connsiteX137" fmla="*/ 391886 w 8007531"/>
              <a:gd name="connsiteY137" fmla="*/ 91440 h 2416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Lst>
            <a:rect l="l" t="t" r="r" b="b"/>
            <a:pathLst>
              <a:path w="8007531" h="2416629">
                <a:moveTo>
                  <a:pt x="391886" y="91440"/>
                </a:moveTo>
                <a:cubicBezTo>
                  <a:pt x="422366" y="84909"/>
                  <a:pt x="522665" y="84583"/>
                  <a:pt x="587829" y="78377"/>
                </a:cubicBezTo>
                <a:cubicBezTo>
                  <a:pt x="619747" y="75337"/>
                  <a:pt x="697538" y="59048"/>
                  <a:pt x="731520" y="52252"/>
                </a:cubicBezTo>
                <a:cubicBezTo>
                  <a:pt x="901337" y="56606"/>
                  <a:pt x="1071510" y="53492"/>
                  <a:pt x="1240971" y="65315"/>
                </a:cubicBezTo>
                <a:cubicBezTo>
                  <a:pt x="1260397" y="66670"/>
                  <a:pt x="1274571" y="85845"/>
                  <a:pt x="1293223" y="91440"/>
                </a:cubicBezTo>
                <a:cubicBezTo>
                  <a:pt x="1318592" y="99051"/>
                  <a:pt x="1345474" y="100149"/>
                  <a:pt x="1371600" y="104503"/>
                </a:cubicBezTo>
                <a:cubicBezTo>
                  <a:pt x="1464915" y="166714"/>
                  <a:pt x="1419515" y="149140"/>
                  <a:pt x="1502229" y="169817"/>
                </a:cubicBezTo>
                <a:lnTo>
                  <a:pt x="1580606" y="222069"/>
                </a:lnTo>
                <a:cubicBezTo>
                  <a:pt x="1593669" y="230778"/>
                  <a:pt x="1604900" y="243231"/>
                  <a:pt x="1619794" y="248195"/>
                </a:cubicBezTo>
                <a:lnTo>
                  <a:pt x="1658983" y="261257"/>
                </a:lnTo>
                <a:lnTo>
                  <a:pt x="1737360" y="313509"/>
                </a:lnTo>
                <a:cubicBezTo>
                  <a:pt x="1750423" y="322218"/>
                  <a:pt x="1761154" y="336556"/>
                  <a:pt x="1776549" y="339635"/>
                </a:cubicBezTo>
                <a:lnTo>
                  <a:pt x="1841863" y="352697"/>
                </a:lnTo>
                <a:cubicBezTo>
                  <a:pt x="1854926" y="361406"/>
                  <a:pt x="1866621" y="372639"/>
                  <a:pt x="1881051" y="378823"/>
                </a:cubicBezTo>
                <a:cubicBezTo>
                  <a:pt x="1939651" y="403938"/>
                  <a:pt x="1921647" y="379527"/>
                  <a:pt x="1972491" y="404949"/>
                </a:cubicBezTo>
                <a:cubicBezTo>
                  <a:pt x="1986533" y="411970"/>
                  <a:pt x="1997333" y="424699"/>
                  <a:pt x="2011680" y="431075"/>
                </a:cubicBezTo>
                <a:cubicBezTo>
                  <a:pt x="2036845" y="442259"/>
                  <a:pt x="2063931" y="448492"/>
                  <a:pt x="2090057" y="457200"/>
                </a:cubicBezTo>
                <a:cubicBezTo>
                  <a:pt x="2103120" y="461554"/>
                  <a:pt x="2116930" y="464105"/>
                  <a:pt x="2129246" y="470263"/>
                </a:cubicBezTo>
                <a:cubicBezTo>
                  <a:pt x="2146663" y="478972"/>
                  <a:pt x="2163599" y="488718"/>
                  <a:pt x="2181497" y="496389"/>
                </a:cubicBezTo>
                <a:cubicBezTo>
                  <a:pt x="2207732" y="507633"/>
                  <a:pt x="2246424" y="515887"/>
                  <a:pt x="2272937" y="522515"/>
                </a:cubicBezTo>
                <a:cubicBezTo>
                  <a:pt x="2286000" y="531223"/>
                  <a:pt x="2296957" y="544595"/>
                  <a:pt x="2312126" y="548640"/>
                </a:cubicBezTo>
                <a:cubicBezTo>
                  <a:pt x="2363310" y="562289"/>
                  <a:pt x="2468880" y="574766"/>
                  <a:pt x="2468880" y="574766"/>
                </a:cubicBezTo>
                <a:cubicBezTo>
                  <a:pt x="2591804" y="623936"/>
                  <a:pt x="2484270" y="588140"/>
                  <a:pt x="2677886" y="613955"/>
                </a:cubicBezTo>
                <a:cubicBezTo>
                  <a:pt x="2710795" y="618343"/>
                  <a:pt x="2783756" y="644890"/>
                  <a:pt x="2808514" y="653143"/>
                </a:cubicBezTo>
                <a:cubicBezTo>
                  <a:pt x="2821577" y="657497"/>
                  <a:pt x="2834018" y="664685"/>
                  <a:pt x="2847703" y="666206"/>
                </a:cubicBezTo>
                <a:lnTo>
                  <a:pt x="2965269" y="679269"/>
                </a:lnTo>
                <a:cubicBezTo>
                  <a:pt x="3010275" y="694271"/>
                  <a:pt x="3064755" y="713545"/>
                  <a:pt x="3108960" y="718457"/>
                </a:cubicBezTo>
                <a:lnTo>
                  <a:pt x="3226526" y="731520"/>
                </a:lnTo>
                <a:cubicBezTo>
                  <a:pt x="3371125" y="779720"/>
                  <a:pt x="3277418" y="755928"/>
                  <a:pt x="3513909" y="770709"/>
                </a:cubicBezTo>
                <a:cubicBezTo>
                  <a:pt x="3548743" y="775063"/>
                  <a:pt x="3584085" y="776417"/>
                  <a:pt x="3618411" y="783772"/>
                </a:cubicBezTo>
                <a:cubicBezTo>
                  <a:pt x="3645339" y="789542"/>
                  <a:pt x="3669463" y="806481"/>
                  <a:pt x="3696789" y="809897"/>
                </a:cubicBezTo>
                <a:cubicBezTo>
                  <a:pt x="3731623" y="814251"/>
                  <a:pt x="3766594" y="817622"/>
                  <a:pt x="3801291" y="822960"/>
                </a:cubicBezTo>
                <a:cubicBezTo>
                  <a:pt x="3823236" y="826336"/>
                  <a:pt x="3845186" y="830181"/>
                  <a:pt x="3866606" y="836023"/>
                </a:cubicBezTo>
                <a:cubicBezTo>
                  <a:pt x="3893175" y="843269"/>
                  <a:pt x="3944983" y="862149"/>
                  <a:pt x="3944983" y="862149"/>
                </a:cubicBezTo>
                <a:lnTo>
                  <a:pt x="4676503" y="836023"/>
                </a:lnTo>
                <a:cubicBezTo>
                  <a:pt x="4690235" y="835006"/>
                  <a:pt x="4702189" y="825660"/>
                  <a:pt x="4715691" y="822960"/>
                </a:cubicBezTo>
                <a:cubicBezTo>
                  <a:pt x="4767635" y="812571"/>
                  <a:pt x="4872446" y="796835"/>
                  <a:pt x="4872446" y="796835"/>
                </a:cubicBezTo>
                <a:cubicBezTo>
                  <a:pt x="4969551" y="764466"/>
                  <a:pt x="4854993" y="799328"/>
                  <a:pt x="5055326" y="770709"/>
                </a:cubicBezTo>
                <a:cubicBezTo>
                  <a:pt x="5068957" y="768762"/>
                  <a:pt x="5081073" y="760633"/>
                  <a:pt x="5094514" y="757646"/>
                </a:cubicBezTo>
                <a:cubicBezTo>
                  <a:pt x="5120369" y="751900"/>
                  <a:pt x="5146919" y="749777"/>
                  <a:pt x="5172891" y="744583"/>
                </a:cubicBezTo>
                <a:cubicBezTo>
                  <a:pt x="5190496" y="741062"/>
                  <a:pt x="5207617" y="735415"/>
                  <a:pt x="5225143" y="731520"/>
                </a:cubicBezTo>
                <a:cubicBezTo>
                  <a:pt x="5246817" y="726704"/>
                  <a:pt x="5268783" y="723273"/>
                  <a:pt x="5290457" y="718457"/>
                </a:cubicBezTo>
                <a:cubicBezTo>
                  <a:pt x="5307983" y="714562"/>
                  <a:pt x="5325183" y="709290"/>
                  <a:pt x="5342709" y="705395"/>
                </a:cubicBezTo>
                <a:cubicBezTo>
                  <a:pt x="5364383" y="700579"/>
                  <a:pt x="5386603" y="698174"/>
                  <a:pt x="5408023" y="692332"/>
                </a:cubicBezTo>
                <a:cubicBezTo>
                  <a:pt x="5434592" y="685086"/>
                  <a:pt x="5460274" y="674915"/>
                  <a:pt x="5486400" y="666206"/>
                </a:cubicBezTo>
                <a:lnTo>
                  <a:pt x="5564777" y="640080"/>
                </a:lnTo>
                <a:cubicBezTo>
                  <a:pt x="5586548" y="631372"/>
                  <a:pt x="5608136" y="622188"/>
                  <a:pt x="5630091" y="613955"/>
                </a:cubicBezTo>
                <a:cubicBezTo>
                  <a:pt x="5642984" y="609120"/>
                  <a:pt x="5656624" y="606316"/>
                  <a:pt x="5669280" y="600892"/>
                </a:cubicBezTo>
                <a:cubicBezTo>
                  <a:pt x="5687178" y="593221"/>
                  <a:pt x="5703451" y="581998"/>
                  <a:pt x="5721531" y="574766"/>
                </a:cubicBezTo>
                <a:cubicBezTo>
                  <a:pt x="5747100" y="564538"/>
                  <a:pt x="5775277" y="560956"/>
                  <a:pt x="5799909" y="548640"/>
                </a:cubicBezTo>
                <a:cubicBezTo>
                  <a:pt x="5817326" y="539932"/>
                  <a:pt x="5834080" y="529747"/>
                  <a:pt x="5852160" y="522515"/>
                </a:cubicBezTo>
                <a:cubicBezTo>
                  <a:pt x="5877729" y="512287"/>
                  <a:pt x="5904411" y="505098"/>
                  <a:pt x="5930537" y="496389"/>
                </a:cubicBezTo>
                <a:cubicBezTo>
                  <a:pt x="5943600" y="492035"/>
                  <a:pt x="5957410" y="489484"/>
                  <a:pt x="5969726" y="483326"/>
                </a:cubicBezTo>
                <a:cubicBezTo>
                  <a:pt x="5987143" y="474617"/>
                  <a:pt x="6005070" y="466861"/>
                  <a:pt x="6021977" y="457200"/>
                </a:cubicBezTo>
                <a:cubicBezTo>
                  <a:pt x="6035608" y="449411"/>
                  <a:pt x="6046466" y="436587"/>
                  <a:pt x="6061166" y="431075"/>
                </a:cubicBezTo>
                <a:cubicBezTo>
                  <a:pt x="6165316" y="392019"/>
                  <a:pt x="6089705" y="439478"/>
                  <a:pt x="6165669" y="404949"/>
                </a:cubicBezTo>
                <a:cubicBezTo>
                  <a:pt x="6201124" y="388833"/>
                  <a:pt x="6235337" y="370114"/>
                  <a:pt x="6270171" y="352697"/>
                </a:cubicBezTo>
                <a:lnTo>
                  <a:pt x="6322423" y="326572"/>
                </a:lnTo>
                <a:cubicBezTo>
                  <a:pt x="6339840" y="317864"/>
                  <a:pt x="6356200" y="306604"/>
                  <a:pt x="6374674" y="300446"/>
                </a:cubicBezTo>
                <a:lnTo>
                  <a:pt x="6453051" y="274320"/>
                </a:lnTo>
                <a:cubicBezTo>
                  <a:pt x="6466114" y="269966"/>
                  <a:pt x="6478881" y="264596"/>
                  <a:pt x="6492240" y="261257"/>
                </a:cubicBezTo>
                <a:lnTo>
                  <a:pt x="6544491" y="248195"/>
                </a:lnTo>
                <a:cubicBezTo>
                  <a:pt x="6636397" y="186925"/>
                  <a:pt x="6519859" y="257432"/>
                  <a:pt x="6648994" y="209006"/>
                </a:cubicBezTo>
                <a:cubicBezTo>
                  <a:pt x="6663694" y="203493"/>
                  <a:pt x="6673753" y="189065"/>
                  <a:pt x="6688183" y="182880"/>
                </a:cubicBezTo>
                <a:cubicBezTo>
                  <a:pt x="6704684" y="175808"/>
                  <a:pt x="6723172" y="174749"/>
                  <a:pt x="6740434" y="169817"/>
                </a:cubicBezTo>
                <a:cubicBezTo>
                  <a:pt x="6753674" y="166034"/>
                  <a:pt x="6766967" y="162179"/>
                  <a:pt x="6779623" y="156755"/>
                </a:cubicBezTo>
                <a:cubicBezTo>
                  <a:pt x="6797521" y="149084"/>
                  <a:pt x="6813794" y="137861"/>
                  <a:pt x="6831874" y="130629"/>
                </a:cubicBezTo>
                <a:cubicBezTo>
                  <a:pt x="6857443" y="120401"/>
                  <a:pt x="6887337" y="119779"/>
                  <a:pt x="6910251" y="104503"/>
                </a:cubicBezTo>
                <a:cubicBezTo>
                  <a:pt x="6923314" y="95794"/>
                  <a:pt x="6935093" y="84753"/>
                  <a:pt x="6949440" y="78377"/>
                </a:cubicBezTo>
                <a:cubicBezTo>
                  <a:pt x="6974605" y="67193"/>
                  <a:pt x="7004903" y="67528"/>
                  <a:pt x="7027817" y="52252"/>
                </a:cubicBezTo>
                <a:cubicBezTo>
                  <a:pt x="7040880" y="43543"/>
                  <a:pt x="7052576" y="32311"/>
                  <a:pt x="7067006" y="26126"/>
                </a:cubicBezTo>
                <a:cubicBezTo>
                  <a:pt x="7083507" y="19054"/>
                  <a:pt x="7101995" y="17995"/>
                  <a:pt x="7119257" y="13063"/>
                </a:cubicBezTo>
                <a:cubicBezTo>
                  <a:pt x="7132497" y="9280"/>
                  <a:pt x="7145383" y="4354"/>
                  <a:pt x="7158446" y="0"/>
                </a:cubicBezTo>
                <a:cubicBezTo>
                  <a:pt x="7249886" y="4354"/>
                  <a:pt x="7341514" y="5763"/>
                  <a:pt x="7432766" y="13063"/>
                </a:cubicBezTo>
                <a:cubicBezTo>
                  <a:pt x="7454347" y="14789"/>
                  <a:pt x="7501754" y="31705"/>
                  <a:pt x="7524206" y="39189"/>
                </a:cubicBezTo>
                <a:cubicBezTo>
                  <a:pt x="7550332" y="56606"/>
                  <a:pt x="7588541" y="63356"/>
                  <a:pt x="7602583" y="91440"/>
                </a:cubicBezTo>
                <a:cubicBezTo>
                  <a:pt x="7635730" y="157734"/>
                  <a:pt x="7612506" y="132890"/>
                  <a:pt x="7667897" y="169817"/>
                </a:cubicBezTo>
                <a:cubicBezTo>
                  <a:pt x="7672251" y="182880"/>
                  <a:pt x="7673322" y="197549"/>
                  <a:pt x="7680960" y="209006"/>
                </a:cubicBezTo>
                <a:cubicBezTo>
                  <a:pt x="7738739" y="295674"/>
                  <a:pt x="7703538" y="201909"/>
                  <a:pt x="7746274" y="287383"/>
                </a:cubicBezTo>
                <a:cubicBezTo>
                  <a:pt x="7752432" y="299699"/>
                  <a:pt x="7752650" y="314535"/>
                  <a:pt x="7759337" y="326572"/>
                </a:cubicBezTo>
                <a:cubicBezTo>
                  <a:pt x="7774586" y="354020"/>
                  <a:pt x="7794172" y="378823"/>
                  <a:pt x="7811589" y="404949"/>
                </a:cubicBezTo>
                <a:cubicBezTo>
                  <a:pt x="7820297" y="418012"/>
                  <a:pt x="7830693" y="430095"/>
                  <a:pt x="7837714" y="444137"/>
                </a:cubicBezTo>
                <a:cubicBezTo>
                  <a:pt x="7846423" y="461554"/>
                  <a:pt x="7856169" y="478490"/>
                  <a:pt x="7863840" y="496389"/>
                </a:cubicBezTo>
                <a:cubicBezTo>
                  <a:pt x="7869264" y="509045"/>
                  <a:pt x="7870745" y="523261"/>
                  <a:pt x="7876903" y="535577"/>
                </a:cubicBezTo>
                <a:cubicBezTo>
                  <a:pt x="7883924" y="549619"/>
                  <a:pt x="7894320" y="561703"/>
                  <a:pt x="7903029" y="574766"/>
                </a:cubicBezTo>
                <a:cubicBezTo>
                  <a:pt x="7911737" y="635726"/>
                  <a:pt x="7914219" y="697906"/>
                  <a:pt x="7929154" y="757646"/>
                </a:cubicBezTo>
                <a:cubicBezTo>
                  <a:pt x="7933508" y="775063"/>
                  <a:pt x="7935145" y="793396"/>
                  <a:pt x="7942217" y="809897"/>
                </a:cubicBezTo>
                <a:cubicBezTo>
                  <a:pt x="7948402" y="824327"/>
                  <a:pt x="7959634" y="836023"/>
                  <a:pt x="7968343" y="849086"/>
                </a:cubicBezTo>
                <a:cubicBezTo>
                  <a:pt x="7975022" y="929229"/>
                  <a:pt x="7977122" y="1006154"/>
                  <a:pt x="7994469" y="1084217"/>
                </a:cubicBezTo>
                <a:cubicBezTo>
                  <a:pt x="7997456" y="1097659"/>
                  <a:pt x="8003177" y="1110343"/>
                  <a:pt x="8007531" y="1123406"/>
                </a:cubicBezTo>
                <a:cubicBezTo>
                  <a:pt x="8003177" y="1384663"/>
                  <a:pt x="8002383" y="1646004"/>
                  <a:pt x="7994469" y="1907177"/>
                </a:cubicBezTo>
                <a:cubicBezTo>
                  <a:pt x="7992234" y="1980928"/>
                  <a:pt x="7988150" y="1975439"/>
                  <a:pt x="7955280" y="2024743"/>
                </a:cubicBezTo>
                <a:cubicBezTo>
                  <a:pt x="7950926" y="2050869"/>
                  <a:pt x="7952404" y="2078671"/>
                  <a:pt x="7942217" y="2103120"/>
                </a:cubicBezTo>
                <a:cubicBezTo>
                  <a:pt x="7930140" y="2132104"/>
                  <a:pt x="7907383" y="2155371"/>
                  <a:pt x="7889966" y="2181497"/>
                </a:cubicBezTo>
                <a:cubicBezTo>
                  <a:pt x="7881257" y="2194560"/>
                  <a:pt x="7874941" y="2209585"/>
                  <a:pt x="7863840" y="2220686"/>
                </a:cubicBezTo>
                <a:cubicBezTo>
                  <a:pt x="7850777" y="2233749"/>
                  <a:pt x="7836478" y="2245683"/>
                  <a:pt x="7824651" y="2259875"/>
                </a:cubicBezTo>
                <a:cubicBezTo>
                  <a:pt x="7814601" y="2271936"/>
                  <a:pt x="7810785" y="2289256"/>
                  <a:pt x="7798526" y="2299063"/>
                </a:cubicBezTo>
                <a:cubicBezTo>
                  <a:pt x="7787774" y="2307665"/>
                  <a:pt x="7771872" y="2306428"/>
                  <a:pt x="7759337" y="2312126"/>
                </a:cubicBezTo>
                <a:cubicBezTo>
                  <a:pt x="7723882" y="2328242"/>
                  <a:pt x="7692617" y="2354931"/>
                  <a:pt x="7654834" y="2364377"/>
                </a:cubicBezTo>
                <a:cubicBezTo>
                  <a:pt x="7637417" y="2368731"/>
                  <a:pt x="7620109" y="2373545"/>
                  <a:pt x="7602583" y="2377440"/>
                </a:cubicBezTo>
                <a:cubicBezTo>
                  <a:pt x="7580909" y="2382256"/>
                  <a:pt x="7558809" y="2385118"/>
                  <a:pt x="7537269" y="2390503"/>
                </a:cubicBezTo>
                <a:cubicBezTo>
                  <a:pt x="7523911" y="2393843"/>
                  <a:pt x="7511765" y="2402045"/>
                  <a:pt x="7498080" y="2403566"/>
                </a:cubicBezTo>
                <a:cubicBezTo>
                  <a:pt x="7433021" y="2410795"/>
                  <a:pt x="7367451" y="2412275"/>
                  <a:pt x="7302137" y="2416629"/>
                </a:cubicBezTo>
                <a:lnTo>
                  <a:pt x="5656217" y="2403566"/>
                </a:lnTo>
                <a:cubicBezTo>
                  <a:pt x="5625431" y="2403103"/>
                  <a:pt x="5595070" y="2396011"/>
                  <a:pt x="5564777" y="2390503"/>
                </a:cubicBezTo>
                <a:cubicBezTo>
                  <a:pt x="5547114" y="2387291"/>
                  <a:pt x="5530476" y="2377761"/>
                  <a:pt x="5512526" y="2377440"/>
                </a:cubicBezTo>
                <a:lnTo>
                  <a:pt x="4101737" y="2364377"/>
                </a:lnTo>
                <a:cubicBezTo>
                  <a:pt x="3183544" y="2310369"/>
                  <a:pt x="4232835" y="2368211"/>
                  <a:pt x="1881051" y="2338252"/>
                </a:cubicBezTo>
                <a:cubicBezTo>
                  <a:pt x="1863099" y="2338023"/>
                  <a:pt x="1846463" y="2328401"/>
                  <a:pt x="1828800" y="2325189"/>
                </a:cubicBezTo>
                <a:cubicBezTo>
                  <a:pt x="1798507" y="2319681"/>
                  <a:pt x="1768140" y="2312896"/>
                  <a:pt x="1737360" y="2312126"/>
                </a:cubicBezTo>
                <a:cubicBezTo>
                  <a:pt x="1419566" y="2304181"/>
                  <a:pt x="1101634" y="2303417"/>
                  <a:pt x="783771" y="2299063"/>
                </a:cubicBezTo>
                <a:cubicBezTo>
                  <a:pt x="753291" y="2294709"/>
                  <a:pt x="722702" y="2291062"/>
                  <a:pt x="692331" y="2286000"/>
                </a:cubicBezTo>
                <a:cubicBezTo>
                  <a:pt x="670431" y="2282350"/>
                  <a:pt x="648861" y="2276909"/>
                  <a:pt x="627017" y="2272937"/>
                </a:cubicBezTo>
                <a:cubicBezTo>
                  <a:pt x="600958" y="2268199"/>
                  <a:pt x="574766" y="2264229"/>
                  <a:pt x="548640" y="2259875"/>
                </a:cubicBezTo>
                <a:cubicBezTo>
                  <a:pt x="531223" y="2251166"/>
                  <a:pt x="515041" y="2239345"/>
                  <a:pt x="496389" y="2233749"/>
                </a:cubicBezTo>
                <a:cubicBezTo>
                  <a:pt x="420249" y="2210907"/>
                  <a:pt x="429543" y="2239645"/>
                  <a:pt x="378823" y="2194560"/>
                </a:cubicBezTo>
                <a:cubicBezTo>
                  <a:pt x="351208" y="2170013"/>
                  <a:pt x="326572" y="2142309"/>
                  <a:pt x="300446" y="2116183"/>
                </a:cubicBezTo>
                <a:lnTo>
                  <a:pt x="261257" y="2076995"/>
                </a:lnTo>
                <a:cubicBezTo>
                  <a:pt x="171044" y="1896568"/>
                  <a:pt x="301860" y="2144432"/>
                  <a:pt x="195943" y="1985555"/>
                </a:cubicBezTo>
                <a:cubicBezTo>
                  <a:pt x="188305" y="1974098"/>
                  <a:pt x="189567" y="1958403"/>
                  <a:pt x="182880" y="1946366"/>
                </a:cubicBezTo>
                <a:cubicBezTo>
                  <a:pt x="167631" y="1918918"/>
                  <a:pt x="140558" y="1897777"/>
                  <a:pt x="130629" y="1867989"/>
                </a:cubicBezTo>
                <a:cubicBezTo>
                  <a:pt x="117566" y="1828800"/>
                  <a:pt x="101459" y="1790498"/>
                  <a:pt x="91440" y="1750423"/>
                </a:cubicBezTo>
                <a:cubicBezTo>
                  <a:pt x="87086" y="1733006"/>
                  <a:pt x="85449" y="1714673"/>
                  <a:pt x="78377" y="1698172"/>
                </a:cubicBezTo>
                <a:cubicBezTo>
                  <a:pt x="72192" y="1683742"/>
                  <a:pt x="60960" y="1672046"/>
                  <a:pt x="52251" y="1658983"/>
                </a:cubicBezTo>
                <a:cubicBezTo>
                  <a:pt x="48677" y="1646473"/>
                  <a:pt x="18250" y="1543817"/>
                  <a:pt x="13063" y="1515292"/>
                </a:cubicBezTo>
                <a:cubicBezTo>
                  <a:pt x="7555" y="1484999"/>
                  <a:pt x="4354" y="1454332"/>
                  <a:pt x="0" y="1423852"/>
                </a:cubicBezTo>
                <a:cubicBezTo>
                  <a:pt x="1789" y="1382701"/>
                  <a:pt x="13156" y="1044379"/>
                  <a:pt x="26126" y="953589"/>
                </a:cubicBezTo>
                <a:cubicBezTo>
                  <a:pt x="36534" y="880732"/>
                  <a:pt x="58073" y="838388"/>
                  <a:pt x="78377" y="770709"/>
                </a:cubicBezTo>
                <a:cubicBezTo>
                  <a:pt x="83536" y="753513"/>
                  <a:pt x="87086" y="735874"/>
                  <a:pt x="91440" y="718457"/>
                </a:cubicBezTo>
                <a:cubicBezTo>
                  <a:pt x="95794" y="661851"/>
                  <a:pt x="97461" y="604974"/>
                  <a:pt x="104503" y="548640"/>
                </a:cubicBezTo>
                <a:cubicBezTo>
                  <a:pt x="106211" y="534977"/>
                  <a:pt x="114579" y="522893"/>
                  <a:pt x="117566" y="509452"/>
                </a:cubicBezTo>
                <a:cubicBezTo>
                  <a:pt x="123312" y="483597"/>
                  <a:pt x="125079" y="456973"/>
                  <a:pt x="130629" y="431075"/>
                </a:cubicBezTo>
                <a:cubicBezTo>
                  <a:pt x="133484" y="417752"/>
                  <a:pt x="155604" y="320547"/>
                  <a:pt x="169817" y="287383"/>
                </a:cubicBezTo>
                <a:cubicBezTo>
                  <a:pt x="177488" y="269485"/>
                  <a:pt x="188272" y="253030"/>
                  <a:pt x="195943" y="235132"/>
                </a:cubicBezTo>
                <a:cubicBezTo>
                  <a:pt x="201367" y="222476"/>
                  <a:pt x="202848" y="208259"/>
                  <a:pt x="209006" y="195943"/>
                </a:cubicBezTo>
                <a:cubicBezTo>
                  <a:pt x="259651" y="94652"/>
                  <a:pt x="215359" y="216070"/>
                  <a:pt x="248194" y="117566"/>
                </a:cubicBezTo>
                <a:cubicBezTo>
                  <a:pt x="312504" y="128284"/>
                  <a:pt x="340639" y="141682"/>
                  <a:pt x="404949" y="117566"/>
                </a:cubicBezTo>
                <a:cubicBezTo>
                  <a:pt x="416481" y="113242"/>
                  <a:pt x="361406" y="97971"/>
                  <a:pt x="391886" y="91440"/>
                </a:cubicBezTo>
                <a:close/>
              </a:path>
            </a:pathLst>
          </a:custGeom>
          <a:noFill/>
          <a:ln w="9525" cap="flat" cmpd="sng" algn="ctr">
            <a:solidFill>
              <a:srgbClr val="FF0000"/>
            </a:solidFill>
            <a:prstDash val="lgDash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3" name="Texto Explicativo Retangular com Cantos Arredondados 2"/>
          <p:cNvSpPr/>
          <p:nvPr/>
        </p:nvSpPr>
        <p:spPr bwMode="auto">
          <a:xfrm>
            <a:off x="467190" y="3550828"/>
            <a:ext cx="1260804" cy="452848"/>
          </a:xfrm>
          <a:prstGeom prst="wedgeRoundRectCallout">
            <a:avLst>
              <a:gd name="adj1" fmla="val -17725"/>
              <a:gd name="adj2" fmla="val 103939"/>
              <a:gd name="adj3" fmla="val 16667"/>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4" name="CaixaDeTexto 3"/>
          <p:cNvSpPr txBox="1"/>
          <p:nvPr/>
        </p:nvSpPr>
        <p:spPr>
          <a:xfrm>
            <a:off x="425423" y="3557476"/>
            <a:ext cx="1373630" cy="461665"/>
          </a:xfrm>
          <a:prstGeom prst="rect">
            <a:avLst/>
          </a:prstGeom>
          <a:noFill/>
          <a:ln>
            <a:noFill/>
          </a:ln>
        </p:spPr>
        <p:txBody>
          <a:bodyPr wrap="square" rtlCol="0">
            <a:spAutoFit/>
          </a:bodyPr>
          <a:lstStyle/>
          <a:p>
            <a:pPr algn="ctr"/>
            <a:r>
              <a:rPr lang="pt-BR" sz="1200" dirty="0" smtClean="0"/>
              <a:t>Próxima Aula....</a:t>
            </a:r>
          </a:p>
          <a:p>
            <a:pPr algn="ctr"/>
            <a:r>
              <a:rPr lang="pt-BR" sz="1200" dirty="0" smtClean="0"/>
              <a:t>Revestimento !!!</a:t>
            </a:r>
            <a:endParaRPr lang="en-US" sz="1200"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457200" y="274638"/>
            <a:ext cx="8229600" cy="63404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pt-BR" altLang="en-US" sz="2800" b="1" dirty="0" smtClean="0">
                <a:solidFill>
                  <a:srgbClr val="990099"/>
                </a:solidFill>
              </a:rPr>
              <a:t>Literatura Principal</a:t>
            </a:r>
          </a:p>
        </p:txBody>
      </p:sp>
      <p:sp>
        <p:nvSpPr>
          <p:cNvPr id="33795" name="Rectangle 3"/>
          <p:cNvSpPr>
            <a:spLocks noGrp="1" noChangeArrowheads="1"/>
          </p:cNvSpPr>
          <p:nvPr>
            <p:ph type="body" idx="1"/>
          </p:nvPr>
        </p:nvSpPr>
        <p:spPr bwMode="auto">
          <a:xfrm>
            <a:off x="457200" y="1088701"/>
            <a:ext cx="8229600" cy="506921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ctr">
              <a:buNone/>
            </a:pPr>
            <a:r>
              <a:rPr lang="pt-BR" altLang="en-US" sz="2800" b="1" dirty="0">
                <a:solidFill>
                  <a:srgbClr val="FF0000"/>
                </a:solidFill>
              </a:rPr>
              <a:t>Aguardando as dúvidas! Enviem no </a:t>
            </a:r>
            <a:r>
              <a:rPr lang="pt-BR" altLang="en-US" sz="2800" b="1" dirty="0" err="1">
                <a:solidFill>
                  <a:srgbClr val="FF0000"/>
                </a:solidFill>
              </a:rPr>
              <a:t>email</a:t>
            </a:r>
            <a:r>
              <a:rPr lang="pt-BR" altLang="en-US" sz="2800" b="1" dirty="0">
                <a:solidFill>
                  <a:srgbClr val="FF0000"/>
                </a:solidFill>
              </a:rPr>
              <a:t> da disciplina</a:t>
            </a:r>
          </a:p>
          <a:p>
            <a:pPr marL="0" indent="0" algn="ctr">
              <a:buNone/>
            </a:pPr>
            <a:r>
              <a:rPr lang="pt-BR" altLang="en-US" sz="2400" b="1" dirty="0" smtClean="0">
                <a:solidFill>
                  <a:srgbClr val="3333FF"/>
                </a:solidFill>
              </a:rPr>
              <a:t>duvidasfarmacotecnica1@gmail. com</a:t>
            </a:r>
            <a:endParaRPr lang="pt-BR" altLang="en-US" sz="2400" b="1" dirty="0">
              <a:solidFill>
                <a:srgbClr val="3333FF"/>
              </a:solidFill>
            </a:endParaRPr>
          </a:p>
          <a:p>
            <a:pPr marL="0" indent="0" algn="just">
              <a:buNone/>
            </a:pPr>
            <a:endParaRPr lang="pt-BR" altLang="en-US" sz="2000" dirty="0"/>
          </a:p>
          <a:p>
            <a:pPr algn="just"/>
            <a:r>
              <a:rPr lang="pt-BR" altLang="en-US" sz="2000" dirty="0" err="1" smtClean="0"/>
              <a:t>Ansel</a:t>
            </a:r>
            <a:r>
              <a:rPr lang="pt-BR" altLang="en-US" sz="2000" dirty="0" smtClean="0"/>
              <a:t>, </a:t>
            </a:r>
            <a:r>
              <a:rPr lang="pt-BR" altLang="en-US" sz="2000" dirty="0" err="1" smtClean="0"/>
              <a:t>C.Howard</a:t>
            </a:r>
            <a:r>
              <a:rPr lang="pt-BR" altLang="en-US" sz="2000" dirty="0" smtClean="0"/>
              <a:t>; Popovich, G. Nicolas; Allen, Jr, V. </a:t>
            </a:r>
            <a:r>
              <a:rPr lang="pt-BR" altLang="en-US" sz="2000" dirty="0" err="1" smtClean="0"/>
              <a:t>Loyd</a:t>
            </a:r>
            <a:r>
              <a:rPr lang="pt-BR" altLang="en-US" sz="2000" dirty="0" smtClean="0"/>
              <a:t>. Farmacotécnica &amp; Sistemas de Liberação de Fármacos, 6º </a:t>
            </a:r>
            <a:r>
              <a:rPr lang="pt-BR" altLang="en-US" sz="2000" dirty="0" err="1" smtClean="0"/>
              <a:t>ed</a:t>
            </a:r>
            <a:r>
              <a:rPr lang="pt-BR" altLang="en-US" sz="2000" dirty="0" smtClean="0"/>
              <a:t>, Editorial Premier, 2000.</a:t>
            </a:r>
          </a:p>
          <a:p>
            <a:pPr algn="just"/>
            <a:r>
              <a:rPr lang="pt-BR" altLang="en-US" sz="2000" dirty="0" err="1" smtClean="0"/>
              <a:t>Lachaman</a:t>
            </a:r>
            <a:r>
              <a:rPr lang="pt-BR" altLang="en-US" sz="2000" dirty="0" smtClean="0"/>
              <a:t>, </a:t>
            </a:r>
            <a:r>
              <a:rPr lang="pt-BR" altLang="en-US" sz="2000" dirty="0" err="1" smtClean="0"/>
              <a:t>leon</a:t>
            </a:r>
            <a:r>
              <a:rPr lang="pt-BR" altLang="en-US" sz="2000" dirty="0" smtClean="0"/>
              <a:t>; Lieberman, A. Herbert; </a:t>
            </a:r>
            <a:r>
              <a:rPr lang="pt-BR" altLang="en-US" sz="2000" dirty="0" err="1" smtClean="0"/>
              <a:t>Kanic</a:t>
            </a:r>
            <a:r>
              <a:rPr lang="pt-BR" altLang="en-US" sz="2000" dirty="0" smtClean="0"/>
              <a:t>, L. Joseph. The </a:t>
            </a:r>
            <a:r>
              <a:rPr lang="pt-BR" altLang="en-US" sz="2000" dirty="0" err="1" smtClean="0"/>
              <a:t>Theory</a:t>
            </a:r>
            <a:r>
              <a:rPr lang="pt-BR" altLang="en-US" sz="2000" dirty="0" smtClean="0"/>
              <a:t> </a:t>
            </a:r>
            <a:r>
              <a:rPr lang="pt-BR" altLang="en-US" sz="2000" dirty="0" err="1" smtClean="0"/>
              <a:t>and</a:t>
            </a:r>
            <a:r>
              <a:rPr lang="pt-BR" altLang="en-US" sz="2000" dirty="0" smtClean="0"/>
              <a:t> </a:t>
            </a:r>
            <a:r>
              <a:rPr lang="pt-BR" altLang="en-US" sz="2000" dirty="0" err="1" smtClean="0"/>
              <a:t>Practice</a:t>
            </a:r>
            <a:r>
              <a:rPr lang="pt-BR" altLang="en-US" sz="2000" dirty="0" smtClean="0"/>
              <a:t> </a:t>
            </a:r>
            <a:r>
              <a:rPr lang="pt-BR" altLang="en-US" sz="2000" dirty="0" err="1" smtClean="0"/>
              <a:t>of</a:t>
            </a:r>
            <a:r>
              <a:rPr lang="pt-BR" altLang="en-US" sz="2000" dirty="0" smtClean="0"/>
              <a:t> Industrial </a:t>
            </a:r>
            <a:r>
              <a:rPr lang="pt-BR" altLang="en-US" sz="2000" dirty="0" err="1" smtClean="0"/>
              <a:t>Pharmacy</a:t>
            </a:r>
            <a:r>
              <a:rPr lang="pt-BR" altLang="en-US" sz="2000" dirty="0" smtClean="0"/>
              <a:t>, 3º </a:t>
            </a:r>
            <a:r>
              <a:rPr lang="pt-BR" altLang="en-US" sz="2000" dirty="0" err="1" smtClean="0"/>
              <a:t>th</a:t>
            </a:r>
            <a:r>
              <a:rPr lang="pt-BR" altLang="en-US" sz="2000" dirty="0" smtClean="0"/>
              <a:t>, Lea &amp; </a:t>
            </a:r>
            <a:r>
              <a:rPr lang="pt-BR" altLang="en-US" sz="2000" dirty="0" err="1" smtClean="0"/>
              <a:t>Febiger</a:t>
            </a:r>
            <a:r>
              <a:rPr lang="pt-BR" altLang="en-US" sz="2000" dirty="0" smtClean="0"/>
              <a:t> 1986.</a:t>
            </a:r>
          </a:p>
          <a:p>
            <a:pPr algn="just"/>
            <a:r>
              <a:rPr lang="pt-BR" altLang="en-US" sz="2000" dirty="0" smtClean="0"/>
              <a:t>Lieberman, A. Herbert; </a:t>
            </a:r>
            <a:r>
              <a:rPr lang="pt-BR" altLang="en-US" sz="2000" dirty="0" err="1" smtClean="0"/>
              <a:t>Lachaman</a:t>
            </a:r>
            <a:r>
              <a:rPr lang="pt-BR" altLang="en-US" sz="2000" dirty="0" smtClean="0"/>
              <a:t>, Leon; Schwartz, B. Joseph. </a:t>
            </a:r>
            <a:r>
              <a:rPr lang="pt-BR" altLang="en-US" sz="2000" dirty="0" err="1" smtClean="0"/>
              <a:t>Pharmaceutical</a:t>
            </a:r>
            <a:r>
              <a:rPr lang="pt-BR" altLang="en-US" sz="2000" dirty="0" smtClean="0"/>
              <a:t> </a:t>
            </a:r>
            <a:r>
              <a:rPr lang="pt-BR" altLang="en-US" sz="2000" dirty="0" err="1" smtClean="0"/>
              <a:t>Dosage</a:t>
            </a:r>
            <a:r>
              <a:rPr lang="pt-BR" altLang="en-US" sz="2000" dirty="0" smtClean="0"/>
              <a:t> </a:t>
            </a:r>
            <a:r>
              <a:rPr lang="pt-BR" altLang="en-US" sz="2000" dirty="0" err="1" smtClean="0"/>
              <a:t>Forms</a:t>
            </a:r>
            <a:r>
              <a:rPr lang="pt-BR" altLang="en-US" sz="2000" dirty="0" smtClean="0"/>
              <a:t>: </a:t>
            </a:r>
            <a:r>
              <a:rPr lang="pt-BR" altLang="en-US" sz="2000" dirty="0" err="1" smtClean="0"/>
              <a:t>Tablets</a:t>
            </a:r>
            <a:r>
              <a:rPr lang="pt-BR" altLang="en-US" sz="2000" dirty="0" smtClean="0"/>
              <a:t>, volumes 1, 2 e 3, 2º </a:t>
            </a:r>
            <a:r>
              <a:rPr lang="pt-BR" altLang="en-US" sz="2000" dirty="0" err="1" smtClean="0"/>
              <a:t>th</a:t>
            </a:r>
            <a:r>
              <a:rPr lang="pt-BR" altLang="en-US" sz="2000" dirty="0" smtClean="0"/>
              <a:t>, Marcel Dekker, </a:t>
            </a:r>
            <a:r>
              <a:rPr lang="pt-BR" altLang="en-US" sz="2000" dirty="0" err="1" smtClean="0"/>
              <a:t>Inc</a:t>
            </a:r>
            <a:r>
              <a:rPr lang="pt-BR" altLang="en-US" sz="2000" dirty="0" smtClean="0"/>
              <a:t>, 1989.</a:t>
            </a:r>
          </a:p>
          <a:p>
            <a:pPr algn="just"/>
            <a:r>
              <a:rPr lang="pt-BR" altLang="en-US" sz="2000" dirty="0" smtClean="0"/>
              <a:t>Michael, E. </a:t>
            </a:r>
            <a:r>
              <a:rPr lang="pt-BR" altLang="en-US" sz="2000" dirty="0" err="1" smtClean="0"/>
              <a:t>Aulton</a:t>
            </a:r>
            <a:r>
              <a:rPr lang="pt-BR" altLang="en-US" sz="2000" dirty="0" smtClean="0"/>
              <a:t>. Delineamento de Formas </a:t>
            </a:r>
          </a:p>
          <a:p>
            <a:pPr algn="just"/>
            <a:r>
              <a:rPr lang="pt-BR" altLang="en-US" sz="2000" dirty="0" smtClean="0"/>
              <a:t>Farmacêuticas, 2 </a:t>
            </a:r>
            <a:r>
              <a:rPr lang="pt-BR" altLang="en-US" sz="2000" dirty="0" err="1" smtClean="0"/>
              <a:t>ed</a:t>
            </a:r>
            <a:r>
              <a:rPr lang="pt-BR" altLang="en-US" sz="2000" dirty="0" smtClean="0"/>
              <a:t>, Artmed, 2005</a:t>
            </a:r>
            <a:r>
              <a:rPr lang="pt-BR" altLang="en-US" sz="2000" dirty="0" smtClean="0"/>
              <a:t>.</a:t>
            </a:r>
          </a:p>
          <a:p>
            <a:pPr marL="0" indent="0" algn="just">
              <a:buNone/>
            </a:pPr>
            <a:endParaRPr lang="pt-BR" altLang="en-US" sz="2000" dirty="0"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71438"/>
            <a:ext cx="8229600" cy="1143000"/>
          </a:xfrm>
          <a:ln>
            <a:miter lim="800000"/>
            <a:headEnd/>
            <a:tailEnd/>
          </a:ln>
        </p:spPr>
        <p:txBody>
          <a:bodyPr vert="horz" wrap="square" lIns="91440" tIns="45720" rIns="91440" bIns="45720" numCol="1" anchor="t" anchorCtr="0" compatLnSpc="1">
            <a:prstTxWarp prst="textNoShape">
              <a:avLst/>
            </a:prstTxWarp>
          </a:bodyPr>
          <a:lstStyle/>
          <a:p>
            <a:pPr>
              <a:defRPr/>
            </a:pPr>
            <a:r>
              <a:rPr lang="pt-BR" sz="4000" b="1" dirty="0">
                <a:solidFill>
                  <a:srgbClr val="3399FF"/>
                </a:solidFill>
                <a:effectLst>
                  <a:outerShdw blurRad="38100" dist="38100" dir="2700000" algn="tl">
                    <a:srgbClr val="000000">
                      <a:alpha val="43137"/>
                    </a:srgbClr>
                  </a:outerShdw>
                </a:effectLst>
              </a:rPr>
              <a:t>Processos/métodos de manufatura dos comprimidos</a:t>
            </a:r>
          </a:p>
        </p:txBody>
      </p:sp>
      <p:graphicFrame>
        <p:nvGraphicFramePr>
          <p:cNvPr id="4" name="Tabela 3"/>
          <p:cNvGraphicFramePr>
            <a:graphicFrameLocks noGrp="1"/>
          </p:cNvGraphicFramePr>
          <p:nvPr/>
        </p:nvGraphicFramePr>
        <p:xfrm>
          <a:off x="214313" y="1428750"/>
          <a:ext cx="8715375" cy="5341937"/>
        </p:xfrm>
        <a:graphic>
          <a:graphicData uri="http://schemas.openxmlformats.org/drawingml/2006/table">
            <a:tbl>
              <a:tblPr firstRow="1" bandRow="1">
                <a:tableStyleId>{7DF18680-E054-41AD-8BC1-D1AEF772440D}</a:tableStyleId>
              </a:tblPr>
              <a:tblGrid>
                <a:gridCol w="2905125">
                  <a:extLst>
                    <a:ext uri="{9D8B030D-6E8A-4147-A177-3AD203B41FA5}">
                      <a16:colId xmlns:a16="http://schemas.microsoft.com/office/drawing/2014/main" val="20000"/>
                    </a:ext>
                  </a:extLst>
                </a:gridCol>
                <a:gridCol w="2905125">
                  <a:extLst>
                    <a:ext uri="{9D8B030D-6E8A-4147-A177-3AD203B41FA5}">
                      <a16:colId xmlns:a16="http://schemas.microsoft.com/office/drawing/2014/main" val="20001"/>
                    </a:ext>
                  </a:extLst>
                </a:gridCol>
                <a:gridCol w="2905125">
                  <a:extLst>
                    <a:ext uri="{9D8B030D-6E8A-4147-A177-3AD203B41FA5}">
                      <a16:colId xmlns:a16="http://schemas.microsoft.com/office/drawing/2014/main" val="20002"/>
                    </a:ext>
                  </a:extLst>
                </a:gridCol>
              </a:tblGrid>
              <a:tr h="84102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1" i="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rPr>
                        <a:t>Compactação direta</a:t>
                      </a:r>
                    </a:p>
                  </a:txBody>
                  <a:tcPr marL="91439" marR="91439" marT="45725" marB="45725"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1" i="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rPr>
                        <a:t>Com prévia granulação à seco</a:t>
                      </a:r>
                    </a:p>
                  </a:txBody>
                  <a:tcPr marL="91439" marR="91439" marT="45725" marB="45725" anchor="ctr" horzOverflow="overflow"/>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t-BR" sz="2400" b="1" i="0" u="none" strike="noStrike" cap="none" normalizeH="0" baseline="0" dirty="0">
                          <a:ln>
                            <a:noFill/>
                          </a:ln>
                          <a:solidFill>
                            <a:schemeClr val="tx1"/>
                          </a:solidFill>
                          <a:effectLst>
                            <a:outerShdw blurRad="38100" dist="38100" dir="2700000" algn="tl">
                              <a:srgbClr val="000000">
                                <a:alpha val="43137"/>
                              </a:srgbClr>
                            </a:outerShdw>
                          </a:effectLst>
                          <a:latin typeface="Times New Roman" pitchFamily="18" charset="0"/>
                        </a:rPr>
                        <a:t>Com prévia granulação à úmido</a:t>
                      </a:r>
                    </a:p>
                  </a:txBody>
                  <a:tcPr marL="91439" marR="91439" marT="45725" marB="45725" anchor="ctr" horzOverflow="overflow"/>
                </a:tc>
                <a:extLst>
                  <a:ext uri="{0D108BD9-81ED-4DB2-BD59-A6C34878D82A}">
                    <a16:rowId xmlns:a16="http://schemas.microsoft.com/office/drawing/2014/main" val="10000"/>
                  </a:ext>
                </a:extLst>
              </a:tr>
              <a:tr h="55637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800" b="0" i="0" u="none" strike="noStrike" cap="none" normalizeH="0" baseline="0">
                          <a:ln>
                            <a:noFill/>
                          </a:ln>
                          <a:solidFill>
                            <a:schemeClr val="tx1"/>
                          </a:solidFill>
                          <a:effectLst/>
                          <a:latin typeface="Times New Roman" pitchFamily="18" charset="0"/>
                        </a:rPr>
                        <a:t>1. Mistura dos constituintes</a:t>
                      </a:r>
                    </a:p>
                  </a:txBody>
                  <a:tcPr marL="91439" marR="91439"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800" b="0" i="0" u="none" strike="noStrike" cap="none" normalizeH="0" baseline="0">
                          <a:ln>
                            <a:noFill/>
                          </a:ln>
                          <a:solidFill>
                            <a:schemeClr val="tx1"/>
                          </a:solidFill>
                          <a:effectLst/>
                          <a:latin typeface="Times New Roman" pitchFamily="18" charset="0"/>
                        </a:rPr>
                        <a:t>1. Mistura dos constituintes</a:t>
                      </a:r>
                    </a:p>
                  </a:txBody>
                  <a:tcPr marL="91439" marR="91439"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800" b="0" i="0" u="none" strike="noStrike" cap="none" normalizeH="0" baseline="0" dirty="0">
                          <a:ln>
                            <a:noFill/>
                          </a:ln>
                          <a:solidFill>
                            <a:schemeClr val="tx1"/>
                          </a:solidFill>
                          <a:effectLst/>
                          <a:latin typeface="Times New Roman" pitchFamily="18" charset="0"/>
                        </a:rPr>
                        <a:t>1. Mistura dos constituintes</a:t>
                      </a:r>
                    </a:p>
                  </a:txBody>
                  <a:tcPr marL="91439" marR="91439" marT="45725" marB="45725" horzOverflow="overflow"/>
                </a:tc>
                <a:extLst>
                  <a:ext uri="{0D108BD9-81ED-4DB2-BD59-A6C34878D82A}">
                    <a16:rowId xmlns:a16="http://schemas.microsoft.com/office/drawing/2014/main" val="10001"/>
                  </a:ext>
                </a:extLst>
              </a:tr>
              <a:tr h="6401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800" b="0" i="0" u="none" strike="noStrike" cap="none" normalizeH="0" baseline="0" dirty="0">
                          <a:ln>
                            <a:noFill/>
                          </a:ln>
                          <a:solidFill>
                            <a:schemeClr val="tx1"/>
                          </a:solidFill>
                          <a:effectLst/>
                          <a:latin typeface="Times New Roman" pitchFamily="18" charset="0"/>
                        </a:rPr>
                        <a:t>2. Compactação</a:t>
                      </a:r>
                    </a:p>
                  </a:txBody>
                  <a:tcPr marL="91439" marR="91439"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800" b="0" i="0" u="none" strike="noStrike" cap="none" normalizeH="0" baseline="0">
                          <a:ln>
                            <a:noFill/>
                          </a:ln>
                          <a:solidFill>
                            <a:schemeClr val="tx1"/>
                          </a:solidFill>
                          <a:effectLst/>
                          <a:latin typeface="Times New Roman" pitchFamily="18" charset="0"/>
                        </a:rPr>
                        <a:t>2. Compactação </a:t>
                      </a:r>
                    </a:p>
                  </a:txBody>
                  <a:tcPr marL="91439" marR="91439"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800" b="0" i="0" u="none" strike="noStrike" cap="none" normalizeH="0" baseline="0" dirty="0">
                          <a:ln>
                            <a:noFill/>
                          </a:ln>
                          <a:solidFill>
                            <a:schemeClr val="tx1"/>
                          </a:solidFill>
                          <a:effectLst/>
                          <a:latin typeface="Times New Roman" pitchFamily="18" charset="0"/>
                        </a:rPr>
                        <a:t>2. Preparo da solução aglutinante</a:t>
                      </a:r>
                    </a:p>
                  </a:txBody>
                  <a:tcPr marL="91439" marR="91439" marT="45725" marB="45725" horzOverflow="overflow"/>
                </a:tc>
                <a:extLst>
                  <a:ext uri="{0D108BD9-81ED-4DB2-BD59-A6C34878D82A}">
                    <a16:rowId xmlns:a16="http://schemas.microsoft.com/office/drawing/2014/main" val="10002"/>
                  </a:ext>
                </a:extLst>
              </a:tr>
              <a:tr h="6401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1800" b="0" i="0" u="none" strike="noStrike" cap="none" normalizeH="0" baseline="0" dirty="0">
                        <a:ln>
                          <a:noFill/>
                        </a:ln>
                        <a:solidFill>
                          <a:schemeClr val="tx1"/>
                        </a:solidFill>
                        <a:effectLst/>
                        <a:latin typeface="Times New Roman" pitchFamily="18" charset="0"/>
                      </a:endParaRPr>
                    </a:p>
                  </a:txBody>
                  <a:tcPr marL="91439" marR="91439"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800" b="0" i="0" u="none" strike="noStrike" cap="none" normalizeH="0" baseline="0">
                          <a:ln>
                            <a:noFill/>
                          </a:ln>
                          <a:solidFill>
                            <a:schemeClr val="tx1"/>
                          </a:solidFill>
                          <a:effectLst/>
                          <a:latin typeface="Times New Roman" pitchFamily="18" charset="0"/>
                        </a:rPr>
                        <a:t>3. Fragmentação do compactado</a:t>
                      </a:r>
                    </a:p>
                  </a:txBody>
                  <a:tcPr marL="91439" marR="91439"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800" b="0" i="0" u="none" strike="noStrike" cap="none" normalizeH="0" baseline="0" dirty="0">
                          <a:ln>
                            <a:noFill/>
                          </a:ln>
                          <a:solidFill>
                            <a:schemeClr val="tx1"/>
                          </a:solidFill>
                          <a:effectLst/>
                          <a:latin typeface="Times New Roman" pitchFamily="18" charset="0"/>
                        </a:rPr>
                        <a:t>3. Umedecimento dos pós</a:t>
                      </a:r>
                    </a:p>
                  </a:txBody>
                  <a:tcPr marL="91439" marR="91439" marT="45725" marB="45725" horzOverflow="overflow"/>
                </a:tc>
                <a:extLst>
                  <a:ext uri="{0D108BD9-81ED-4DB2-BD59-A6C34878D82A}">
                    <a16:rowId xmlns:a16="http://schemas.microsoft.com/office/drawing/2014/main" val="10003"/>
                  </a:ext>
                </a:extLst>
              </a:tr>
              <a:tr h="79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1800" b="0" i="0" u="none" strike="noStrike" cap="none" normalizeH="0" baseline="0">
                        <a:ln>
                          <a:noFill/>
                        </a:ln>
                        <a:solidFill>
                          <a:schemeClr val="tx1"/>
                        </a:solidFill>
                        <a:effectLst/>
                        <a:latin typeface="Times New Roman" pitchFamily="18" charset="0"/>
                      </a:endParaRPr>
                    </a:p>
                  </a:txBody>
                  <a:tcPr marL="91439" marR="91439"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800" b="0" i="0" u="none" strike="noStrike" cap="none" normalizeH="0" baseline="0">
                          <a:ln>
                            <a:noFill/>
                          </a:ln>
                          <a:solidFill>
                            <a:schemeClr val="tx1"/>
                          </a:solidFill>
                          <a:effectLst/>
                          <a:latin typeface="Times New Roman" pitchFamily="18" charset="0"/>
                        </a:rPr>
                        <a:t>4. Mistura dos grânulos com adjuvantes externos</a:t>
                      </a:r>
                    </a:p>
                  </a:txBody>
                  <a:tcPr marL="91439" marR="91439"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800" b="0" i="0" u="none" strike="noStrike" cap="none" normalizeH="0" baseline="0" dirty="0">
                          <a:ln>
                            <a:noFill/>
                          </a:ln>
                          <a:solidFill>
                            <a:schemeClr val="tx1"/>
                          </a:solidFill>
                          <a:effectLst/>
                          <a:latin typeface="Times New Roman" pitchFamily="18" charset="0"/>
                        </a:rPr>
                        <a:t>4. Granulação da massa</a:t>
                      </a:r>
                    </a:p>
                  </a:txBody>
                  <a:tcPr marL="91439" marR="91439" marT="45725" marB="45725" horzOverflow="overflow"/>
                </a:tc>
                <a:extLst>
                  <a:ext uri="{0D108BD9-81ED-4DB2-BD59-A6C34878D82A}">
                    <a16:rowId xmlns:a16="http://schemas.microsoft.com/office/drawing/2014/main" val="10004"/>
                  </a:ext>
                </a:extLst>
              </a:tr>
              <a:tr h="55637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a:ln>
                          <a:noFill/>
                        </a:ln>
                        <a:solidFill>
                          <a:schemeClr val="tx1"/>
                        </a:solidFill>
                        <a:effectLst/>
                        <a:latin typeface="Times New Roman" pitchFamily="18" charset="0"/>
                      </a:endParaRPr>
                    </a:p>
                  </a:txBody>
                  <a:tcPr marL="91439" marR="91439"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800" b="0" i="0" u="none" strike="noStrike" cap="none" normalizeH="0" baseline="0" dirty="0">
                          <a:ln>
                            <a:noFill/>
                          </a:ln>
                          <a:solidFill>
                            <a:schemeClr val="tx1"/>
                          </a:solidFill>
                          <a:effectLst/>
                          <a:latin typeface="Times New Roman" pitchFamily="18" charset="0"/>
                        </a:rPr>
                        <a:t>5. Compressão</a:t>
                      </a:r>
                    </a:p>
                  </a:txBody>
                  <a:tcPr marL="91439" marR="91439"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800" b="0" i="0" u="none" strike="noStrike" cap="none" normalizeH="0" baseline="0" dirty="0">
                          <a:ln>
                            <a:noFill/>
                          </a:ln>
                          <a:solidFill>
                            <a:schemeClr val="tx1"/>
                          </a:solidFill>
                          <a:effectLst/>
                          <a:latin typeface="Times New Roman" pitchFamily="18" charset="0"/>
                        </a:rPr>
                        <a:t>5. Secagem dos grânulos</a:t>
                      </a:r>
                    </a:p>
                  </a:txBody>
                  <a:tcPr marL="91439" marR="91439" marT="45725" marB="45725" horzOverflow="overflow"/>
                </a:tc>
                <a:extLst>
                  <a:ext uri="{0D108BD9-81ED-4DB2-BD59-A6C34878D82A}">
                    <a16:rowId xmlns:a16="http://schemas.microsoft.com/office/drawing/2014/main" val="10005"/>
                  </a:ext>
                </a:extLst>
              </a:tr>
              <a:tr h="79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a:ln>
                          <a:noFill/>
                        </a:ln>
                        <a:solidFill>
                          <a:schemeClr val="tx1"/>
                        </a:solidFill>
                        <a:effectLst/>
                        <a:latin typeface="Times New Roman" pitchFamily="18" charset="0"/>
                      </a:endParaRPr>
                    </a:p>
                  </a:txBody>
                  <a:tcPr marL="91439" marR="91439"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1800" b="0" i="0" u="none" strike="noStrike" cap="none" normalizeH="0" baseline="0">
                        <a:ln>
                          <a:noFill/>
                        </a:ln>
                        <a:solidFill>
                          <a:schemeClr val="tx1"/>
                        </a:solidFill>
                        <a:effectLst/>
                        <a:latin typeface="Times New Roman" pitchFamily="18" charset="0"/>
                      </a:endParaRPr>
                    </a:p>
                  </a:txBody>
                  <a:tcPr marL="91439" marR="91439"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800" b="0" i="0" u="none" strike="noStrike" cap="none" normalizeH="0" baseline="0" dirty="0">
                          <a:ln>
                            <a:noFill/>
                          </a:ln>
                          <a:solidFill>
                            <a:schemeClr val="tx1"/>
                          </a:solidFill>
                          <a:effectLst/>
                          <a:latin typeface="Times New Roman" pitchFamily="18" charset="0"/>
                        </a:rPr>
                        <a:t>6.Mistura dos grânulos com adjuvantes externos</a:t>
                      </a:r>
                    </a:p>
                  </a:txBody>
                  <a:tcPr marL="91439" marR="91439" marT="45725" marB="45725" horzOverflow="overflow"/>
                </a:tc>
                <a:extLst>
                  <a:ext uri="{0D108BD9-81ED-4DB2-BD59-A6C34878D82A}">
                    <a16:rowId xmlns:a16="http://schemas.microsoft.com/office/drawing/2014/main" val="10006"/>
                  </a:ext>
                </a:extLst>
              </a:tr>
              <a:tr h="51821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2800" b="0" i="0" u="none" strike="noStrike" cap="none" normalizeH="0" baseline="0" dirty="0">
                        <a:ln>
                          <a:noFill/>
                        </a:ln>
                        <a:solidFill>
                          <a:schemeClr val="tx1"/>
                        </a:solidFill>
                        <a:effectLst/>
                        <a:latin typeface="Times New Roman" pitchFamily="18" charset="0"/>
                      </a:endParaRPr>
                    </a:p>
                  </a:txBody>
                  <a:tcPr marL="91439" marR="91439"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pt-BR" sz="1800" b="0" i="0" u="none" strike="noStrike" cap="none" normalizeH="0" baseline="0">
                        <a:ln>
                          <a:noFill/>
                        </a:ln>
                        <a:solidFill>
                          <a:schemeClr val="tx1"/>
                        </a:solidFill>
                        <a:effectLst/>
                        <a:latin typeface="Times New Roman" pitchFamily="18" charset="0"/>
                      </a:endParaRPr>
                    </a:p>
                  </a:txBody>
                  <a:tcPr marL="91439" marR="91439" marT="45725" marB="45725" horzOverflow="overflow"/>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t-BR" sz="1800" b="0" i="0" u="none" strike="noStrike" cap="none" normalizeH="0" baseline="0" dirty="0">
                          <a:ln>
                            <a:noFill/>
                          </a:ln>
                          <a:solidFill>
                            <a:schemeClr val="tx1"/>
                          </a:solidFill>
                          <a:effectLst/>
                          <a:latin typeface="Times New Roman" pitchFamily="18" charset="0"/>
                        </a:rPr>
                        <a:t>7. Compressão</a:t>
                      </a:r>
                    </a:p>
                  </a:txBody>
                  <a:tcPr marL="91439" marR="91439" marT="45725" marB="45725" horzOverflow="overflow"/>
                </a:tc>
                <a:extLst>
                  <a:ext uri="{0D108BD9-81ED-4DB2-BD59-A6C34878D82A}">
                    <a16:rowId xmlns:a16="http://schemas.microsoft.com/office/drawing/2014/main" val="10007"/>
                  </a:ext>
                </a:extLst>
              </a:tr>
            </a:tbl>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1141413" y="208653"/>
            <a:ext cx="7196137" cy="446984"/>
          </a:xfrm>
          <a:ln>
            <a:miter lim="800000"/>
            <a:headEnd/>
            <a:tailEnd/>
          </a:ln>
        </p:spPr>
        <p:txBody>
          <a:bodyPr vert="horz" wrap="square" lIns="91440" tIns="45720" rIns="91440" bIns="45720" numCol="1" anchor="t" anchorCtr="0" compatLnSpc="1">
            <a:prstTxWarp prst="textNoShape">
              <a:avLst/>
            </a:prstTxWarp>
          </a:bodyPr>
          <a:lstStyle/>
          <a:p>
            <a:pPr>
              <a:defRPr/>
            </a:pPr>
            <a:r>
              <a:rPr lang="pt-BR" sz="2800" b="1" dirty="0">
                <a:solidFill>
                  <a:srgbClr val="990099"/>
                </a:solidFill>
              </a:rPr>
              <a:t>Tipos misturadores industriais</a:t>
            </a:r>
            <a:r>
              <a:rPr lang="pt-BR" sz="2800" dirty="0">
                <a:solidFill>
                  <a:srgbClr val="990099"/>
                </a:solidFill>
              </a:rPr>
              <a:t> </a:t>
            </a:r>
          </a:p>
        </p:txBody>
      </p:sp>
      <p:sp>
        <p:nvSpPr>
          <p:cNvPr id="23555" name="Rectangle 3"/>
          <p:cNvSpPr>
            <a:spLocks noGrp="1" noChangeArrowheads="1"/>
          </p:cNvSpPr>
          <p:nvPr>
            <p:ph type="body" idx="1"/>
          </p:nvPr>
        </p:nvSpPr>
        <p:spPr bwMode="auto">
          <a:xfrm>
            <a:off x="1490663" y="1096963"/>
            <a:ext cx="7196137" cy="4814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609600" indent="-609600">
              <a:buFontTx/>
              <a:buNone/>
            </a:pPr>
            <a:endParaRPr lang="pt-BR" altLang="en-US" sz="2000" smtClean="0"/>
          </a:p>
          <a:p>
            <a:pPr marL="609600" indent="-609600">
              <a:buFontTx/>
              <a:buNone/>
            </a:pPr>
            <a:endParaRPr lang="pt-BR" altLang="en-US" sz="2800" smtClean="0"/>
          </a:p>
        </p:txBody>
      </p:sp>
      <p:pic>
        <p:nvPicPr>
          <p:cNvPr id="23556" name="Picture 2" descr="http://images04.olx.com.br/ui/2/06/86/18480086_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550" y="1449388"/>
            <a:ext cx="2509838" cy="188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txBox="1">
            <a:spLocks noChangeArrowheads="1"/>
          </p:cNvSpPr>
          <p:nvPr/>
        </p:nvSpPr>
        <p:spPr bwMode="auto">
          <a:xfrm>
            <a:off x="1465263" y="1096963"/>
            <a:ext cx="7196137" cy="4814887"/>
          </a:xfrm>
          <a:prstGeom prst="rect">
            <a:avLst/>
          </a:prstGeom>
          <a:noFill/>
          <a:ln>
            <a:miter lim="800000"/>
            <a:headEnd/>
            <a:tailEnd/>
          </a:ln>
        </p:spPr>
        <p:txBody>
          <a:bodyPr/>
          <a:lstStyle/>
          <a:p>
            <a:pPr marL="609600" indent="-609600">
              <a:spcBef>
                <a:spcPct val="20000"/>
              </a:spcBef>
              <a:defRPr/>
            </a:pPr>
            <a:endParaRPr lang="pt-BR" sz="2000" kern="0">
              <a:latin typeface="+mn-lt"/>
            </a:endParaRPr>
          </a:p>
          <a:p>
            <a:pPr marL="609600" indent="-609600">
              <a:spcBef>
                <a:spcPct val="20000"/>
              </a:spcBef>
              <a:defRPr/>
            </a:pPr>
            <a:endParaRPr lang="pt-BR" sz="2800" kern="0" dirty="0">
              <a:latin typeface="+mn-lt"/>
            </a:endParaRPr>
          </a:p>
        </p:txBody>
      </p:sp>
      <p:sp>
        <p:nvSpPr>
          <p:cNvPr id="7" name="Rectangle 3"/>
          <p:cNvSpPr txBox="1">
            <a:spLocks noChangeArrowheads="1"/>
          </p:cNvSpPr>
          <p:nvPr/>
        </p:nvSpPr>
        <p:spPr bwMode="auto">
          <a:xfrm>
            <a:off x="457200" y="1217612"/>
            <a:ext cx="8229600" cy="5761038"/>
          </a:xfrm>
          <a:prstGeom prst="rect">
            <a:avLst/>
          </a:prstGeom>
          <a:noFill/>
          <a:ln>
            <a:miter lim="800000"/>
            <a:headEnd/>
            <a:tailEnd/>
          </a:ln>
        </p:spPr>
        <p:txBody>
          <a:bodyPr/>
          <a:lstStyle/>
          <a:p>
            <a:pPr marL="609600" indent="-609600">
              <a:spcBef>
                <a:spcPct val="20000"/>
              </a:spcBef>
              <a:defRPr/>
            </a:pPr>
            <a:endParaRPr lang="pt-BR" sz="2000" kern="0">
              <a:latin typeface="+mn-lt"/>
            </a:endParaRPr>
          </a:p>
          <a:p>
            <a:pPr marL="609600" indent="-609600">
              <a:spcBef>
                <a:spcPct val="20000"/>
              </a:spcBef>
              <a:defRPr/>
            </a:pPr>
            <a:endParaRPr lang="pt-BR" sz="2800" kern="0" dirty="0">
              <a:latin typeface="+mn-lt"/>
            </a:endParaRPr>
          </a:p>
        </p:txBody>
      </p:sp>
      <p:pic>
        <p:nvPicPr>
          <p:cNvPr id="23560" name="Picture 6" descr="Misturador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6313" y="4125913"/>
            <a:ext cx="2538412" cy="238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3561" name="Agrupar 7"/>
          <p:cNvGrpSpPr>
            <a:grpSpLocks/>
          </p:cNvGrpSpPr>
          <p:nvPr/>
        </p:nvGrpSpPr>
        <p:grpSpPr bwMode="auto">
          <a:xfrm>
            <a:off x="5946230" y="1452109"/>
            <a:ext cx="2715169" cy="4015876"/>
            <a:chOff x="5873974" y="1456237"/>
            <a:chExt cx="2714955" cy="4016157"/>
          </a:xfrm>
        </p:grpSpPr>
        <p:pic>
          <p:nvPicPr>
            <p:cNvPr id="23566" name="Picture 5" descr="Misturador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50092" y="1456237"/>
              <a:ext cx="2538837" cy="1882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67" name="Picture 4" descr="Misturador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73974" y="4689274"/>
              <a:ext cx="2658215" cy="7831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Retângulo 1"/>
          <p:cNvSpPr/>
          <p:nvPr/>
        </p:nvSpPr>
        <p:spPr bwMode="auto">
          <a:xfrm>
            <a:off x="1108075" y="908050"/>
            <a:ext cx="2203764" cy="309562"/>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a:defRPr/>
            </a:pPr>
            <a:r>
              <a:rPr lang="pt-BR" dirty="0">
                <a:solidFill>
                  <a:schemeClr val="tx1"/>
                </a:solidFill>
                <a:latin typeface="Arial" charset="0"/>
              </a:rPr>
              <a:t>Sólido-sólido (</a:t>
            </a:r>
            <a:r>
              <a:rPr lang="pt-BR" dirty="0" smtClean="0">
                <a:solidFill>
                  <a:schemeClr val="tx1"/>
                </a:solidFill>
                <a:latin typeface="Arial" charset="0"/>
              </a:rPr>
              <a:t>pós)</a:t>
            </a:r>
            <a:endParaRPr lang="en-US" dirty="0">
              <a:solidFill>
                <a:schemeClr val="tx1"/>
              </a:solidFill>
              <a:latin typeface="Arial" charset="0"/>
            </a:endParaRPr>
          </a:p>
        </p:txBody>
      </p:sp>
      <p:sp>
        <p:nvSpPr>
          <p:cNvPr id="3" name="Retângulo 2"/>
          <p:cNvSpPr/>
          <p:nvPr/>
        </p:nvSpPr>
        <p:spPr bwMode="auto">
          <a:xfrm>
            <a:off x="6019800" y="1014412"/>
            <a:ext cx="2317750" cy="390526"/>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a:defRPr/>
            </a:pPr>
            <a:r>
              <a:rPr lang="pt-BR" dirty="0">
                <a:solidFill>
                  <a:schemeClr val="tx1"/>
                </a:solidFill>
                <a:latin typeface="Arial" charset="0"/>
              </a:rPr>
              <a:t>Sólido- sólido</a:t>
            </a:r>
            <a:endParaRPr lang="en-US" dirty="0">
              <a:solidFill>
                <a:schemeClr val="tx1"/>
              </a:solidFill>
              <a:latin typeface="Arial" charset="0"/>
            </a:endParaRPr>
          </a:p>
        </p:txBody>
      </p:sp>
      <p:sp>
        <p:nvSpPr>
          <p:cNvPr id="4" name="Retângulo 3"/>
          <p:cNvSpPr/>
          <p:nvPr/>
        </p:nvSpPr>
        <p:spPr bwMode="auto">
          <a:xfrm>
            <a:off x="971550" y="3654426"/>
            <a:ext cx="2538413" cy="425449"/>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a:defRPr/>
            </a:pPr>
            <a:r>
              <a:rPr lang="pt-BR" dirty="0">
                <a:solidFill>
                  <a:schemeClr val="tx1"/>
                </a:solidFill>
                <a:latin typeface="Arial" charset="0"/>
              </a:rPr>
              <a:t>Sólido- líquido</a:t>
            </a:r>
            <a:endParaRPr lang="en-US" dirty="0">
              <a:solidFill>
                <a:schemeClr val="tx1"/>
              </a:solidFill>
              <a:latin typeface="Arial" charset="0"/>
            </a:endParaRPr>
          </a:p>
        </p:txBody>
      </p:sp>
      <p:sp>
        <p:nvSpPr>
          <p:cNvPr id="5" name="Retângulo 4"/>
          <p:cNvSpPr/>
          <p:nvPr/>
        </p:nvSpPr>
        <p:spPr bwMode="auto">
          <a:xfrm>
            <a:off x="6019800" y="4125913"/>
            <a:ext cx="2513013" cy="382587"/>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a:defRPr/>
            </a:pPr>
            <a:r>
              <a:rPr lang="pt-BR" dirty="0">
                <a:solidFill>
                  <a:schemeClr val="tx1"/>
                </a:solidFill>
                <a:latin typeface="Arial" charset="0"/>
              </a:rPr>
              <a:t>Sólido-líquido</a:t>
            </a:r>
            <a:endParaRPr lang="en-US" dirty="0">
              <a:solidFill>
                <a:schemeClr val="tx1"/>
              </a:solidFill>
              <a:latin typeface="Arial"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7988" y="1825625"/>
            <a:ext cx="5773737"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 name="Retângulo 1"/>
          <p:cNvSpPr/>
          <p:nvPr/>
        </p:nvSpPr>
        <p:spPr bwMode="auto">
          <a:xfrm>
            <a:off x="791517" y="188586"/>
            <a:ext cx="8101035" cy="900424"/>
          </a:xfrm>
          <a:prstGeom prst="rect">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a:defRPr/>
            </a:pPr>
            <a:r>
              <a:rPr lang="pt-BR" sz="2800" b="1" dirty="0">
                <a:solidFill>
                  <a:srgbClr val="990099"/>
                </a:solidFill>
                <a:latin typeface="+mj-lt"/>
              </a:rPr>
              <a:t>Representação esquemática de equipamento para compactação no processo de granulação via seca</a:t>
            </a:r>
            <a:endParaRPr lang="en-US" sz="2800" b="1" dirty="0">
              <a:solidFill>
                <a:srgbClr val="990099"/>
              </a:solidFill>
              <a:latin typeface="+mj-lt"/>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Agrupar 7"/>
          <p:cNvGrpSpPr>
            <a:grpSpLocks/>
          </p:cNvGrpSpPr>
          <p:nvPr/>
        </p:nvGrpSpPr>
        <p:grpSpPr bwMode="auto">
          <a:xfrm>
            <a:off x="251448" y="188913"/>
            <a:ext cx="8641104" cy="5040056"/>
            <a:chOff x="250483" y="188586"/>
            <a:chExt cx="8643034" cy="5040644"/>
          </a:xfrm>
        </p:grpSpPr>
        <p:pic>
          <p:nvPicPr>
            <p:cNvPr id="2560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2238" y="2714630"/>
              <a:ext cx="381952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5604" name="Retângulo 1"/>
            <p:cNvSpPr>
              <a:spLocks noChangeArrowheads="1"/>
            </p:cNvSpPr>
            <p:nvPr/>
          </p:nvSpPr>
          <p:spPr bwMode="auto">
            <a:xfrm>
              <a:off x="2662238" y="2714630"/>
              <a:ext cx="720092" cy="360046"/>
            </a:xfrm>
            <a:prstGeom prst="rect">
              <a:avLst/>
            </a:prstGeom>
            <a:solidFill>
              <a:schemeClr val="accent1"/>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pt-BR" altLang="en-US"/>
                <a:t>A</a:t>
              </a:r>
              <a:endParaRPr lang="en-US" altLang="en-US"/>
            </a:p>
          </p:txBody>
        </p:sp>
        <p:sp>
          <p:nvSpPr>
            <p:cNvPr id="25605" name="Retângulo 2"/>
            <p:cNvSpPr>
              <a:spLocks noChangeArrowheads="1"/>
            </p:cNvSpPr>
            <p:nvPr/>
          </p:nvSpPr>
          <p:spPr bwMode="auto">
            <a:xfrm>
              <a:off x="5754733" y="2714630"/>
              <a:ext cx="720092" cy="360046"/>
            </a:xfrm>
            <a:prstGeom prst="rect">
              <a:avLst/>
            </a:prstGeom>
            <a:solidFill>
              <a:schemeClr val="accent1"/>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pt-BR" altLang="en-US"/>
                <a:t>B</a:t>
              </a:r>
              <a:endParaRPr lang="en-US" altLang="en-US"/>
            </a:p>
          </p:txBody>
        </p:sp>
        <p:sp>
          <p:nvSpPr>
            <p:cNvPr id="25606" name="Retângulo 3"/>
            <p:cNvSpPr>
              <a:spLocks noChangeArrowheads="1"/>
            </p:cNvSpPr>
            <p:nvPr/>
          </p:nvSpPr>
          <p:spPr bwMode="auto">
            <a:xfrm>
              <a:off x="2676526" y="4787246"/>
              <a:ext cx="720092" cy="360046"/>
            </a:xfrm>
            <a:prstGeom prst="rect">
              <a:avLst/>
            </a:prstGeom>
            <a:solidFill>
              <a:schemeClr val="accent1"/>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pt-BR" altLang="en-US"/>
                <a:t>C</a:t>
              </a:r>
              <a:endParaRPr lang="en-US" altLang="en-US"/>
            </a:p>
          </p:txBody>
        </p:sp>
        <p:sp>
          <p:nvSpPr>
            <p:cNvPr id="25607" name="Retângulo 5"/>
            <p:cNvSpPr>
              <a:spLocks noChangeArrowheads="1"/>
            </p:cNvSpPr>
            <p:nvPr/>
          </p:nvSpPr>
          <p:spPr bwMode="auto">
            <a:xfrm>
              <a:off x="5735415" y="4746124"/>
              <a:ext cx="720092" cy="360046"/>
            </a:xfrm>
            <a:prstGeom prst="rect">
              <a:avLst/>
            </a:prstGeom>
            <a:solidFill>
              <a:schemeClr val="accent1"/>
            </a:solidFill>
            <a:ln w="9525" algn="ctr">
              <a:solidFill>
                <a:schemeClr val="tx1"/>
              </a:solid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pt-BR" altLang="en-US"/>
                <a:t>D</a:t>
              </a:r>
              <a:endParaRPr lang="en-US" altLang="en-US"/>
            </a:p>
          </p:txBody>
        </p:sp>
        <p:sp>
          <p:nvSpPr>
            <p:cNvPr id="25608" name="Retângulo 6"/>
            <p:cNvSpPr>
              <a:spLocks noChangeArrowheads="1"/>
            </p:cNvSpPr>
            <p:nvPr/>
          </p:nvSpPr>
          <p:spPr bwMode="auto">
            <a:xfrm>
              <a:off x="250483" y="188586"/>
              <a:ext cx="8643034" cy="900115"/>
            </a:xfrm>
            <a:prstGeom prst="rect">
              <a:avLst/>
            </a:prstGeom>
            <a:noFill/>
            <a:ln w="9525" algn="ctr">
              <a:noFill/>
              <a:round/>
              <a:headEnd/>
              <a:tailEnd/>
            </a:ln>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pt-BR" altLang="en-US" sz="2800" b="1" dirty="0">
                  <a:solidFill>
                    <a:srgbClr val="990099"/>
                  </a:solidFill>
                  <a:latin typeface="+mj-lt"/>
                </a:rPr>
                <a:t>Representação do pó (A), do </a:t>
              </a:r>
              <a:r>
                <a:rPr lang="pt-BR" altLang="en-US" sz="2800" b="1" dirty="0" smtClean="0">
                  <a:solidFill>
                    <a:srgbClr val="990099"/>
                  </a:solidFill>
                  <a:latin typeface="+mj-lt"/>
                </a:rPr>
                <a:t>granulado (B) e do compactado </a:t>
              </a:r>
              <a:r>
                <a:rPr lang="pt-BR" altLang="en-US" sz="2800" b="1" dirty="0">
                  <a:solidFill>
                    <a:srgbClr val="990099"/>
                  </a:solidFill>
                  <a:latin typeface="+mj-lt"/>
                </a:rPr>
                <a:t>em diferentes equipamentos (C e D) </a:t>
              </a:r>
              <a:endParaRPr lang="en-US" altLang="en-US" sz="2800" b="1" dirty="0">
                <a:solidFill>
                  <a:srgbClr val="990099"/>
                </a:solidFill>
                <a:latin typeface="+mj-lt"/>
              </a:endParaRPr>
            </a:p>
          </p:txBody>
        </p:sp>
      </p:gr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8725" y="1879600"/>
            <a:ext cx="6686550" cy="442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 name="Retângulo 1"/>
          <p:cNvSpPr/>
          <p:nvPr/>
        </p:nvSpPr>
        <p:spPr bwMode="auto">
          <a:xfrm>
            <a:off x="0" y="188913"/>
            <a:ext cx="9072575" cy="719137"/>
          </a:xfrm>
          <a:prstGeom prst="rect">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a:defRPr/>
            </a:pPr>
            <a:r>
              <a:rPr lang="pt-BR" sz="2800" b="1" dirty="0">
                <a:solidFill>
                  <a:srgbClr val="990099"/>
                </a:solidFill>
                <a:latin typeface="+mj-lt"/>
              </a:rPr>
              <a:t>Representação esquemática do processo  de umedecimento dos pós na granulação via úmida </a:t>
            </a:r>
            <a:endParaRPr lang="en-US" sz="2800" b="1" dirty="0">
              <a:solidFill>
                <a:srgbClr val="990099"/>
              </a:solidFill>
              <a:latin typeface="+mj-lt"/>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Agrupar 4"/>
          <p:cNvGrpSpPr>
            <a:grpSpLocks/>
          </p:cNvGrpSpPr>
          <p:nvPr/>
        </p:nvGrpSpPr>
        <p:grpSpPr bwMode="auto">
          <a:xfrm>
            <a:off x="250824" y="188586"/>
            <a:ext cx="8821751" cy="5580713"/>
            <a:chOff x="251447" y="188907"/>
            <a:chExt cx="8821024" cy="5580353"/>
          </a:xfrm>
        </p:grpSpPr>
        <p:pic>
          <p:nvPicPr>
            <p:cNvPr id="2765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12251" y="1690688"/>
              <a:ext cx="4600575"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3" name="Picture 3" descr="Imagem 017"/>
            <p:cNvPicPr>
              <a:picLocks noChangeAspect="1" noChangeArrowheads="1"/>
            </p:cNvPicPr>
            <p:nvPr/>
          </p:nvPicPr>
          <p:blipFill>
            <a:blip r:embed="rId4" cstate="print"/>
            <a:srcRect/>
            <a:stretch>
              <a:fillRect/>
            </a:stretch>
          </p:blipFill>
          <p:spPr bwMode="auto">
            <a:xfrm>
              <a:off x="251447" y="2951893"/>
              <a:ext cx="3756197" cy="2817367"/>
            </a:xfrm>
            <a:prstGeom prst="rect">
              <a:avLst/>
            </a:prstGeom>
            <a:effectLst>
              <a:softEdge rad="112500"/>
            </a:effectLst>
          </p:spPr>
        </p:pic>
        <p:sp>
          <p:nvSpPr>
            <p:cNvPr id="2" name="Retângulo 1"/>
            <p:cNvSpPr/>
            <p:nvPr/>
          </p:nvSpPr>
          <p:spPr bwMode="auto">
            <a:xfrm>
              <a:off x="251448" y="188907"/>
              <a:ext cx="8821023" cy="720679"/>
            </a:xfrm>
            <a:prstGeom prst="rect">
              <a:avLst/>
            </a:prstGeom>
            <a:ln>
              <a:noFill/>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lgn="ctr">
                <a:defRPr/>
              </a:pPr>
              <a:r>
                <a:rPr lang="pt-BR" sz="2800" b="1" dirty="0">
                  <a:solidFill>
                    <a:srgbClr val="990099"/>
                  </a:solidFill>
                  <a:latin typeface="+mj-lt"/>
                </a:rPr>
                <a:t>Eventos físicos que ocorrem durante o processo de compactação</a:t>
              </a:r>
              <a:endParaRPr lang="en-US" sz="2800" b="1" dirty="0">
                <a:solidFill>
                  <a:srgbClr val="990099"/>
                </a:solidFill>
                <a:latin typeface="+mj-lt"/>
              </a:endParaRPr>
            </a:p>
          </p:txBody>
        </p:sp>
        <p:sp>
          <p:nvSpPr>
            <p:cNvPr id="4" name="Retângulo 3"/>
            <p:cNvSpPr/>
            <p:nvPr/>
          </p:nvSpPr>
          <p:spPr bwMode="auto">
            <a:xfrm>
              <a:off x="972104" y="2349044"/>
              <a:ext cx="2160409" cy="539715"/>
            </a:xfrm>
            <a:prstGeom prst="rect">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a:lstStyle/>
            <a:p>
              <a:pPr>
                <a:defRPr/>
              </a:pPr>
              <a:r>
                <a:rPr lang="pt-BR" dirty="0">
                  <a:solidFill>
                    <a:schemeClr val="tx1"/>
                  </a:solidFill>
                  <a:latin typeface="Arial" charset="0"/>
                </a:rPr>
                <a:t>Punção e Matriz</a:t>
              </a:r>
              <a:endParaRPr lang="en-US" dirty="0">
                <a:solidFill>
                  <a:schemeClr val="tx1"/>
                </a:solidFill>
                <a:latin typeface="Arial" charset="0"/>
              </a:endParaRPr>
            </a:p>
          </p:txBody>
        </p:sp>
      </p:gr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bwMode="auto">
          <a:xfrm>
            <a:off x="457200" y="274638"/>
            <a:ext cx="8229600" cy="634040"/>
          </a:xfrm>
          <a:ln>
            <a:miter lim="800000"/>
            <a:headEnd/>
            <a:tailEnd/>
          </a:ln>
        </p:spPr>
        <p:txBody>
          <a:bodyPr vert="horz" wrap="square" lIns="91440" tIns="45720" rIns="91440" bIns="45720" numCol="1" anchor="t" anchorCtr="0" compatLnSpc="1">
            <a:prstTxWarp prst="textNoShape">
              <a:avLst/>
            </a:prstTxWarp>
          </a:bodyPr>
          <a:lstStyle/>
          <a:p>
            <a:pPr>
              <a:defRPr/>
            </a:pPr>
            <a:r>
              <a:rPr lang="pt-BR" sz="2800" b="1" dirty="0">
                <a:solidFill>
                  <a:srgbClr val="990099"/>
                </a:solidFill>
              </a:rPr>
              <a:t>Problemas na produção</a:t>
            </a:r>
          </a:p>
        </p:txBody>
      </p:sp>
      <p:sp>
        <p:nvSpPr>
          <p:cNvPr id="82947" name="Rectangle 3"/>
          <p:cNvSpPr>
            <a:spLocks noGrp="1" noChangeArrowheads="1"/>
          </p:cNvSpPr>
          <p:nvPr>
            <p:ph type="body" idx="1"/>
          </p:nvPr>
        </p:nvSpPr>
        <p:spPr bwMode="auto">
          <a:ln>
            <a:miter lim="800000"/>
            <a:headEnd/>
            <a:tailEnd/>
          </a:ln>
        </p:spPr>
        <p:txBody>
          <a:bodyPr vert="horz" wrap="square" lIns="91440" tIns="45720" rIns="91440" bIns="45720" numCol="1" anchor="t" anchorCtr="0" compatLnSpc="1">
            <a:prstTxWarp prst="textNoShape">
              <a:avLst/>
            </a:prstTxWarp>
          </a:bodyPr>
          <a:lstStyle/>
          <a:p>
            <a:pPr lvl="1">
              <a:defRPr/>
            </a:pPr>
            <a:r>
              <a:rPr lang="pt-BR" b="1" dirty="0" err="1" smtClean="0">
                <a:solidFill>
                  <a:srgbClr val="0070C0"/>
                </a:solidFill>
                <a:effectLst>
                  <a:outerShdw blurRad="38100" dist="38100" dir="2700000" algn="tl">
                    <a:srgbClr val="000000">
                      <a:alpha val="43137"/>
                    </a:srgbClr>
                  </a:outerShdw>
                </a:effectLst>
              </a:rPr>
              <a:t>Descoroamento</a:t>
            </a:r>
            <a:r>
              <a:rPr lang="pt-BR" b="1" dirty="0" smtClean="0">
                <a:solidFill>
                  <a:srgbClr val="0070C0"/>
                </a:solidFill>
                <a:effectLst>
                  <a:outerShdw blurRad="38100" dist="38100" dir="2700000" algn="tl">
                    <a:srgbClr val="000000">
                      <a:alpha val="43137"/>
                    </a:srgbClr>
                  </a:outerShdw>
                </a:effectLst>
              </a:rPr>
              <a:t>/</a:t>
            </a:r>
            <a:r>
              <a:rPr lang="pt-BR" b="1" i="1" dirty="0" err="1" smtClean="0">
                <a:solidFill>
                  <a:srgbClr val="0070C0"/>
                </a:solidFill>
                <a:effectLst>
                  <a:outerShdw blurRad="38100" dist="38100" dir="2700000" algn="tl">
                    <a:srgbClr val="000000">
                      <a:alpha val="43137"/>
                    </a:srgbClr>
                  </a:outerShdw>
                </a:effectLst>
              </a:rPr>
              <a:t>capping</a:t>
            </a:r>
            <a:r>
              <a:rPr lang="pt-BR" b="1" dirty="0" smtClean="0">
                <a:solidFill>
                  <a:srgbClr val="0070C0"/>
                </a:solidFill>
                <a:effectLst>
                  <a:outerShdw blurRad="38100" dist="38100" dir="2700000" algn="tl">
                    <a:srgbClr val="000000">
                      <a:alpha val="43137"/>
                    </a:srgbClr>
                  </a:outerShdw>
                </a:effectLst>
              </a:rPr>
              <a:t> </a:t>
            </a:r>
            <a:r>
              <a:rPr lang="pt-BR" b="1" dirty="0" smtClean="0">
                <a:solidFill>
                  <a:srgbClr val="0070C0"/>
                </a:solidFill>
                <a:effectLst>
                  <a:outerShdw blurRad="38100" dist="38100" dir="2700000" algn="tl">
                    <a:srgbClr val="000000">
                      <a:alpha val="43137"/>
                    </a:srgbClr>
                  </a:outerShdw>
                </a:effectLst>
              </a:rPr>
              <a:t>e laminação</a:t>
            </a:r>
            <a:endParaRPr lang="pt-BR" altLang="en-US" dirty="0" smtClean="0"/>
          </a:p>
          <a:p>
            <a:pPr lvl="1">
              <a:defRPr/>
            </a:pPr>
            <a:r>
              <a:rPr lang="pt-BR" b="1" i="1" dirty="0" err="1" smtClean="0">
                <a:solidFill>
                  <a:srgbClr val="FFC000"/>
                </a:solidFill>
                <a:effectLst>
                  <a:outerShdw blurRad="38100" dist="38100" dir="2700000" algn="tl">
                    <a:srgbClr val="000000">
                      <a:alpha val="43137"/>
                    </a:srgbClr>
                  </a:outerShdw>
                </a:effectLst>
              </a:rPr>
              <a:t>Pickin</a:t>
            </a:r>
            <a:r>
              <a:rPr lang="pt-BR" b="1" dirty="0" err="1" smtClean="0">
                <a:solidFill>
                  <a:srgbClr val="FFC000"/>
                </a:solidFill>
                <a:effectLst>
                  <a:outerShdw blurRad="38100" dist="38100" dir="2700000" algn="tl">
                    <a:srgbClr val="000000">
                      <a:alpha val="43137"/>
                    </a:srgbClr>
                  </a:outerShdw>
                </a:effectLst>
              </a:rPr>
              <a:t>g</a:t>
            </a:r>
            <a:r>
              <a:rPr lang="pt-BR" b="1" dirty="0" smtClean="0">
                <a:solidFill>
                  <a:srgbClr val="FFC000"/>
                </a:solidFill>
                <a:effectLst>
                  <a:outerShdw blurRad="38100" dist="38100" dir="2700000" algn="tl">
                    <a:srgbClr val="000000">
                      <a:alpha val="43137"/>
                    </a:srgbClr>
                  </a:outerShdw>
                </a:effectLst>
              </a:rPr>
              <a:t> e </a:t>
            </a:r>
            <a:r>
              <a:rPr lang="pt-BR" b="1" i="1" dirty="0" err="1" smtClean="0">
                <a:solidFill>
                  <a:srgbClr val="FFC000"/>
                </a:solidFill>
                <a:effectLst>
                  <a:outerShdw blurRad="38100" dist="38100" dir="2700000" algn="tl">
                    <a:srgbClr val="000000">
                      <a:alpha val="43137"/>
                    </a:srgbClr>
                  </a:outerShdw>
                </a:effectLst>
              </a:rPr>
              <a:t>sticking</a:t>
            </a:r>
            <a:endParaRPr lang="pt-BR" b="1" i="1" dirty="0" smtClean="0">
              <a:solidFill>
                <a:srgbClr val="FFC000"/>
              </a:solidFill>
              <a:effectLst>
                <a:outerShdw blurRad="38100" dist="38100" dir="2700000" algn="tl">
                  <a:srgbClr val="000000">
                    <a:alpha val="43137"/>
                  </a:srgbClr>
                </a:outerShdw>
              </a:effectLst>
            </a:endParaRPr>
          </a:p>
          <a:p>
            <a:pPr lvl="1">
              <a:defRPr/>
            </a:pPr>
            <a:endParaRPr lang="pt-BR" b="1" dirty="0" smtClean="0">
              <a:solidFill>
                <a:srgbClr val="FFC000"/>
              </a:solidFill>
              <a:effectLst>
                <a:outerShdw blurRad="38100" dist="38100" dir="2700000" algn="tl">
                  <a:srgbClr val="000000">
                    <a:alpha val="43137"/>
                  </a:srgbClr>
                </a:outerShdw>
              </a:effectLst>
            </a:endParaRPr>
          </a:p>
          <a:p>
            <a:pPr lvl="1">
              <a:defRPr/>
            </a:pPr>
            <a:r>
              <a:rPr lang="pt-BR" altLang="en-US" b="1" dirty="0" smtClean="0"/>
              <a:t>Estes </a:t>
            </a:r>
            <a:r>
              <a:rPr lang="pt-BR" altLang="en-US" b="1" dirty="0"/>
              <a:t>p</a:t>
            </a:r>
            <a:r>
              <a:rPr lang="pt-BR" altLang="en-US" b="1" dirty="0" smtClean="0"/>
              <a:t>roblemas </a:t>
            </a:r>
            <a:r>
              <a:rPr lang="pt-BR" altLang="en-US" b="1" dirty="0" smtClean="0"/>
              <a:t>podem ser </a:t>
            </a:r>
            <a:r>
              <a:rPr lang="pt-BR" altLang="en-US" b="1" dirty="0" smtClean="0"/>
              <a:t>causados pela: </a:t>
            </a:r>
            <a:endParaRPr lang="pt-BR" altLang="en-US" dirty="0" smtClean="0"/>
          </a:p>
          <a:p>
            <a:pPr lvl="1">
              <a:defRPr/>
            </a:pPr>
            <a:r>
              <a:rPr lang="pt-BR" altLang="en-US" dirty="0" smtClean="0"/>
              <a:t>Formulação; </a:t>
            </a:r>
            <a:endParaRPr lang="pt-BR" altLang="en-US" dirty="0" smtClean="0"/>
          </a:p>
          <a:p>
            <a:pPr lvl="1">
              <a:defRPr/>
            </a:pPr>
            <a:r>
              <a:rPr lang="pt-BR" altLang="en-US" dirty="0" smtClean="0"/>
              <a:t>Equipamentos, ou; </a:t>
            </a:r>
          </a:p>
          <a:p>
            <a:pPr lvl="1">
              <a:defRPr/>
            </a:pPr>
            <a:r>
              <a:rPr lang="pt-BR" altLang="en-US" dirty="0" smtClean="0"/>
              <a:t>Combinação </a:t>
            </a:r>
            <a:r>
              <a:rPr lang="pt-BR" altLang="en-US" dirty="0" smtClean="0"/>
              <a:t>dos anteriores</a:t>
            </a:r>
          </a:p>
          <a:p>
            <a:pPr lvl="1">
              <a:defRPr/>
            </a:pPr>
            <a:endParaRPr lang="pt-BR" altLang="en-US" dirty="0" smtClean="0"/>
          </a:p>
          <a:p>
            <a:pPr>
              <a:defRPr/>
            </a:pPr>
            <a:endParaRPr lang="pt-BR" altLang="en-US"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bwMode="auto">
          <a:xfrm>
            <a:off x="457200" y="274638"/>
            <a:ext cx="8229600" cy="633412"/>
          </a:xfrm>
          <a:ln>
            <a:miter lim="800000"/>
            <a:headEnd/>
            <a:tailEnd/>
          </a:ln>
        </p:spPr>
        <p:txBody>
          <a:bodyPr vert="horz" wrap="square" lIns="91440" tIns="45720" rIns="91440" bIns="45720" numCol="1" anchor="t" anchorCtr="0" compatLnSpc="1">
            <a:prstTxWarp prst="textNoShape">
              <a:avLst/>
            </a:prstTxWarp>
          </a:bodyPr>
          <a:lstStyle/>
          <a:p>
            <a:pPr>
              <a:defRPr/>
            </a:pPr>
            <a:r>
              <a:rPr lang="pt-BR" sz="2800" b="1" dirty="0" smtClean="0">
                <a:solidFill>
                  <a:srgbClr val="990099"/>
                </a:solidFill>
              </a:rPr>
              <a:t>Comprimidos administrados por outra via</a:t>
            </a:r>
            <a:endParaRPr lang="pt-BR" sz="2800" b="1" dirty="0">
              <a:solidFill>
                <a:srgbClr val="990099"/>
              </a:solidFill>
            </a:endParaRPr>
          </a:p>
        </p:txBody>
      </p:sp>
      <p:sp>
        <p:nvSpPr>
          <p:cNvPr id="29699" name="Rectangle 3"/>
          <p:cNvSpPr>
            <a:spLocks noGrp="1" noChangeArrowheads="1"/>
          </p:cNvSpPr>
          <p:nvPr>
            <p:ph type="body" idx="1"/>
          </p:nvPr>
        </p:nvSpPr>
        <p:spPr bwMode="auto">
          <a:xfrm>
            <a:off x="251448" y="1268413"/>
            <a:ext cx="8641104" cy="52212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lvl="2" algn="just">
              <a:spcBef>
                <a:spcPts val="0"/>
              </a:spcBef>
              <a:buFontTx/>
              <a:buNone/>
            </a:pPr>
            <a:r>
              <a:rPr lang="pt-BR" altLang="en-US" b="1" dirty="0" smtClean="0">
                <a:solidFill>
                  <a:srgbClr val="990099"/>
                </a:solidFill>
              </a:rPr>
              <a:t>Via </a:t>
            </a:r>
            <a:r>
              <a:rPr lang="pt-BR" altLang="en-US" b="1" dirty="0" smtClean="0">
                <a:solidFill>
                  <a:srgbClr val="990099"/>
                </a:solidFill>
              </a:rPr>
              <a:t>bucal:</a:t>
            </a:r>
          </a:p>
          <a:p>
            <a:pPr marL="0" lvl="2" algn="just">
              <a:spcBef>
                <a:spcPts val="0"/>
              </a:spcBef>
              <a:buFontTx/>
              <a:buNone/>
            </a:pPr>
            <a:endParaRPr lang="pt-BR" altLang="en-US" sz="2000" dirty="0" smtClean="0"/>
          </a:p>
          <a:p>
            <a:pPr marL="0" lvl="2" algn="just">
              <a:spcBef>
                <a:spcPts val="0"/>
              </a:spcBef>
              <a:buFontTx/>
              <a:buNone/>
            </a:pPr>
            <a:r>
              <a:rPr lang="pt-BR" altLang="en-US" sz="2000" dirty="0" smtClean="0"/>
              <a:t>pode </a:t>
            </a:r>
            <a:r>
              <a:rPr lang="pt-BR" altLang="en-US" sz="2000" dirty="0" smtClean="0"/>
              <a:t>ser administrado fármaco para </a:t>
            </a:r>
            <a:r>
              <a:rPr lang="pt-BR" altLang="en-US" sz="2000" b="1" dirty="0" smtClean="0">
                <a:solidFill>
                  <a:srgbClr val="990099"/>
                </a:solidFill>
              </a:rPr>
              <a:t>ação </a:t>
            </a:r>
            <a:r>
              <a:rPr lang="pt-BR" altLang="en-US" sz="2000" b="1" dirty="0" smtClean="0">
                <a:solidFill>
                  <a:srgbClr val="990099"/>
                </a:solidFill>
              </a:rPr>
              <a:t>tópica/local </a:t>
            </a:r>
            <a:r>
              <a:rPr lang="pt-BR" altLang="en-US" sz="2000" dirty="0" smtClean="0"/>
              <a:t>(onde desejamos ação </a:t>
            </a:r>
            <a:r>
              <a:rPr lang="pt-BR" altLang="en-US" sz="2000" dirty="0" smtClean="0"/>
              <a:t>na mucosa bucal </a:t>
            </a:r>
            <a:r>
              <a:rPr lang="pt-BR" altLang="en-US" sz="2000" dirty="0" smtClean="0"/>
              <a:t>e não queremos </a:t>
            </a:r>
            <a:r>
              <a:rPr lang="pt-BR" altLang="en-US" sz="2000" dirty="0" smtClean="0"/>
              <a:t>que </a:t>
            </a:r>
            <a:r>
              <a:rPr lang="pt-BR" altLang="en-US" sz="2000" dirty="0" smtClean="0"/>
              <a:t>haja abso</a:t>
            </a:r>
            <a:r>
              <a:rPr lang="pt-BR" altLang="en-US" sz="2000" dirty="0" smtClean="0"/>
              <a:t>rção</a:t>
            </a:r>
            <a:r>
              <a:rPr lang="pt-BR" altLang="en-US" sz="2000" dirty="0" smtClean="0"/>
              <a:t>) </a:t>
            </a:r>
            <a:r>
              <a:rPr lang="pt-BR" altLang="en-US" sz="2000" dirty="0" smtClean="0"/>
              <a:t>ou </a:t>
            </a:r>
            <a:r>
              <a:rPr lang="pt-BR" altLang="en-US" sz="2000" b="1" dirty="0" smtClean="0">
                <a:solidFill>
                  <a:srgbClr val="990099"/>
                </a:solidFill>
              </a:rPr>
              <a:t>ação sistêmica </a:t>
            </a:r>
            <a:r>
              <a:rPr lang="pt-BR" altLang="en-US" sz="2000" dirty="0" smtClean="0"/>
              <a:t>(onde desejamos </a:t>
            </a:r>
            <a:r>
              <a:rPr lang="pt-BR" altLang="en-US" sz="2000" dirty="0" smtClean="0"/>
              <a:t>que seja absorvido pela mucosa bucal ou por deglutição no trato </a:t>
            </a:r>
            <a:r>
              <a:rPr lang="pt-BR" altLang="en-US" sz="2000" dirty="0" smtClean="0"/>
              <a:t>gastrintestinal). </a:t>
            </a:r>
          </a:p>
          <a:p>
            <a:pPr marL="0" lvl="2" algn="just">
              <a:spcBef>
                <a:spcPts val="0"/>
              </a:spcBef>
              <a:buFontTx/>
              <a:buNone/>
            </a:pPr>
            <a:endParaRPr lang="pt-BR" altLang="en-US" sz="2000" dirty="0" smtClean="0"/>
          </a:p>
          <a:p>
            <a:pPr marL="0" lvl="2" algn="just">
              <a:spcBef>
                <a:spcPts val="0"/>
              </a:spcBef>
              <a:buFontTx/>
              <a:buNone/>
            </a:pPr>
            <a:r>
              <a:rPr lang="pt-BR" altLang="en-US" sz="2000" dirty="0" smtClean="0"/>
              <a:t>Em ambos devemos usar adjuvantes solúveis, e que </a:t>
            </a:r>
            <a:r>
              <a:rPr lang="pt-BR" altLang="en-US" sz="2000" dirty="0" smtClean="0"/>
              <a:t>dê </a:t>
            </a:r>
            <a:r>
              <a:rPr lang="pt-BR" altLang="en-US" sz="2000" dirty="0" smtClean="0"/>
              <a:t>uma boa sensação na boca.</a:t>
            </a:r>
          </a:p>
          <a:p>
            <a:pPr marL="0" lvl="2" algn="just">
              <a:spcBef>
                <a:spcPts val="0"/>
              </a:spcBef>
              <a:buFontTx/>
              <a:buNone/>
            </a:pPr>
            <a:r>
              <a:rPr lang="pt-BR" altLang="en-US" sz="2000" dirty="0" smtClean="0"/>
              <a:t>O tópico/local deve ser planejado para que ocorra </a:t>
            </a:r>
            <a:r>
              <a:rPr lang="pt-BR" altLang="en-US" sz="2000" dirty="0" smtClean="0"/>
              <a:t>uma </a:t>
            </a:r>
            <a:r>
              <a:rPr lang="pt-BR" altLang="en-US" sz="2000" dirty="0" smtClean="0"/>
              <a:t>dissolução lenta (p.ex. pastilha para irritação da </a:t>
            </a:r>
            <a:r>
              <a:rPr lang="pt-BR" altLang="en-US" sz="2000" dirty="0" smtClean="0"/>
              <a:t>garganta). </a:t>
            </a:r>
            <a:r>
              <a:rPr lang="pt-BR" altLang="en-US" sz="2000" dirty="0" smtClean="0"/>
              <a:t>Enquanto que aqueles para ação sistêmica, o </a:t>
            </a:r>
          </a:p>
          <a:p>
            <a:pPr marL="0" lvl="2" algn="just">
              <a:spcBef>
                <a:spcPts val="0"/>
              </a:spcBef>
              <a:buFontTx/>
              <a:buNone/>
            </a:pPr>
            <a:r>
              <a:rPr lang="pt-BR" altLang="en-US" sz="2000" dirty="0" smtClean="0"/>
              <a:t>tempo de </a:t>
            </a:r>
            <a:r>
              <a:rPr lang="pt-BR" altLang="en-US" sz="2000" dirty="0" smtClean="0"/>
              <a:t>desintegração/dissolução </a:t>
            </a:r>
            <a:r>
              <a:rPr lang="pt-BR" altLang="en-US" sz="2000" dirty="0" smtClean="0"/>
              <a:t>vai depender da especificidade da ação do fármaco.</a:t>
            </a:r>
          </a:p>
          <a:p>
            <a:pPr marL="0" lvl="2" algn="just">
              <a:spcBef>
                <a:spcPts val="0"/>
              </a:spcBef>
              <a:buFontTx/>
              <a:buNone/>
            </a:pPr>
            <a:r>
              <a:rPr lang="pt-BR" altLang="en-US" sz="2000" dirty="0" smtClean="0"/>
              <a:t> </a:t>
            </a:r>
          </a:p>
          <a:p>
            <a:pPr marL="0" lvl="2" algn="just">
              <a:spcBef>
                <a:spcPts val="0"/>
              </a:spcBef>
              <a:buFontTx/>
              <a:buNone/>
            </a:pPr>
            <a:endParaRPr lang="pt-BR" altLang="en-US" sz="2000" dirty="0" smtClean="0"/>
          </a:p>
          <a:p>
            <a:pPr marL="0" lvl="2" algn="just">
              <a:spcBef>
                <a:spcPts val="0"/>
              </a:spcBef>
              <a:buFontTx/>
              <a:buNone/>
            </a:pPr>
            <a:endParaRPr lang="pt-BR" altLang="en-US" sz="2000" dirty="0" smtClean="0"/>
          </a:p>
          <a:p>
            <a:pPr marL="0" algn="just">
              <a:spcBef>
                <a:spcPts val="0"/>
              </a:spcBef>
            </a:pPr>
            <a:endParaRPr lang="pt-BR" altLang="en-US" sz="2800"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sign padrão">
      <a:majorFont>
        <a:latin typeface="Times New Roman"/>
        <a:ea typeface=""/>
        <a:cs typeface=""/>
      </a:majorFont>
      <a:minorFont>
        <a:latin typeface="Times New Roman"/>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Arial" charset="0"/>
          </a:defRPr>
        </a:defPPr>
      </a:lstStyle>
    </a:lnDef>
  </a:objectDefaults>
  <a:extraClrSchemeLst>
    <a:extraClrScheme>
      <a:clrScheme name="Design padrã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sign padrã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sign padrã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sign padrã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32736</TotalTime>
  <Words>2672</Words>
  <Application>Microsoft Office PowerPoint</Application>
  <PresentationFormat>Apresentação na tela (4:3)</PresentationFormat>
  <Paragraphs>145</Paragraphs>
  <Slides>12</Slides>
  <Notes>8</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12</vt:i4>
      </vt:variant>
    </vt:vector>
  </HeadingPairs>
  <TitlesOfParts>
    <vt:vector size="15" baseType="lpstr">
      <vt:lpstr>Arial</vt:lpstr>
      <vt:lpstr>Times New Roman</vt:lpstr>
      <vt:lpstr>Design padrão</vt:lpstr>
      <vt:lpstr>Apresentação do PowerPoint</vt:lpstr>
      <vt:lpstr>Processos/métodos de manufatura dos comprimidos</vt:lpstr>
      <vt:lpstr>Tipos misturadores industriais </vt:lpstr>
      <vt:lpstr>Apresentação do PowerPoint</vt:lpstr>
      <vt:lpstr>Apresentação do PowerPoint</vt:lpstr>
      <vt:lpstr>Apresentação do PowerPoint</vt:lpstr>
      <vt:lpstr>Apresentação do PowerPoint</vt:lpstr>
      <vt:lpstr>Problemas na produção</vt:lpstr>
      <vt:lpstr>Comprimidos administrados por outra via</vt:lpstr>
      <vt:lpstr>Apresentação do PowerPoint</vt:lpstr>
      <vt:lpstr>Apresentação do PowerPoint</vt:lpstr>
      <vt:lpstr>Literatura Principal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Concurso para provimento de cargo de professor titular, junto ao Departamento de Ciências Farmacêuticas, de acordo com o Edital ATAc/26/2001, publicado no DOE V.111, nº 103 de 01/06/2001 Área: Farmácia Indústrial Candidato: Prof. Dr. Osvaldo de Freitas Aula: Formas Farmacêuticas Sólidas</dc:title>
  <dc:creator>Osvaldo de Freitas</dc:creator>
  <cp:lastModifiedBy>mairaperesferreira@gmail.com</cp:lastModifiedBy>
  <cp:revision>653</cp:revision>
  <cp:lastPrinted>2002-03-08T10:37:28Z</cp:lastPrinted>
  <dcterms:created xsi:type="dcterms:W3CDTF">2002-03-05T18:02:49Z</dcterms:created>
  <dcterms:modified xsi:type="dcterms:W3CDTF">2020-04-15T14:36:21Z</dcterms:modified>
</cp:coreProperties>
</file>