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423" r:id="rId3"/>
    <p:sldId id="424" r:id="rId4"/>
    <p:sldId id="425" r:id="rId5"/>
    <p:sldId id="362" r:id="rId6"/>
    <p:sldId id="363" r:id="rId7"/>
    <p:sldId id="411" r:id="rId8"/>
    <p:sldId id="427" r:id="rId9"/>
    <p:sldId id="416" r:id="rId10"/>
    <p:sldId id="413" r:id="rId11"/>
    <p:sldId id="364" r:id="rId12"/>
    <p:sldId id="365" r:id="rId13"/>
    <p:sldId id="366" r:id="rId14"/>
    <p:sldId id="367" r:id="rId15"/>
    <p:sldId id="428" r:id="rId16"/>
    <p:sldId id="429" r:id="rId17"/>
    <p:sldId id="430" r:id="rId18"/>
    <p:sldId id="368" r:id="rId19"/>
    <p:sldId id="380" r:id="rId20"/>
    <p:sldId id="369" r:id="rId21"/>
    <p:sldId id="414" r:id="rId22"/>
    <p:sldId id="382" r:id="rId23"/>
    <p:sldId id="384" r:id="rId24"/>
    <p:sldId id="420" r:id="rId25"/>
    <p:sldId id="421" r:id="rId26"/>
    <p:sldId id="422" r:id="rId27"/>
    <p:sldId id="426" r:id="rId28"/>
    <p:sldId id="387" r:id="rId29"/>
    <p:sldId id="388" r:id="rId30"/>
    <p:sldId id="389" r:id="rId31"/>
    <p:sldId id="370" r:id="rId32"/>
    <p:sldId id="371" r:id="rId33"/>
    <p:sldId id="372" r:id="rId34"/>
    <p:sldId id="373" r:id="rId35"/>
    <p:sldId id="374" r:id="rId36"/>
    <p:sldId id="375" r:id="rId37"/>
    <p:sldId id="378" r:id="rId38"/>
    <p:sldId id="381" r:id="rId39"/>
  </p:sldIdLst>
  <p:sldSz cx="9144000" cy="7048500"/>
  <p:notesSz cx="6851650" cy="974725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FF0033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0033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0033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0033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0033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FF0033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FF0033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FF0033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FF0033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9">
          <p15:clr>
            <a:srgbClr val="A4A3A4"/>
          </p15:clr>
        </p15:guide>
        <p15:guide id="2" pos="215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61"/>
  </p:normalViewPr>
  <p:slideViewPr>
    <p:cSldViewPr>
      <p:cViewPr varScale="1">
        <p:scale>
          <a:sx n="103" d="100"/>
          <a:sy n="103" d="100"/>
        </p:scale>
        <p:origin x="1880" y="176"/>
      </p:cViewPr>
      <p:guideLst>
        <p:guide orient="horz" pos="22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6"/>
    </p:cViewPr>
  </p:sorterViewPr>
  <p:notesViewPr>
    <p:cSldViewPr>
      <p:cViewPr varScale="1">
        <p:scale>
          <a:sx n="26" d="100"/>
          <a:sy n="26" d="100"/>
        </p:scale>
        <p:origin x="-1236" y="-96"/>
      </p:cViewPr>
      <p:guideLst>
        <p:guide orient="horz" pos="3069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464E7C2-30CF-03BA-73D8-C60AEEF629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4" tIns="0" rIns="20054" bIns="0" numCol="1" anchor="t" anchorCtr="0" compatLnSpc="1">
            <a:prstTxWarp prst="textNoShape">
              <a:avLst/>
            </a:prstTxWarp>
          </a:bodyPr>
          <a:lstStyle>
            <a:lvl1pPr defTabSz="962025">
              <a:defRPr sz="1100" i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B07E102-2C52-D3BA-BD86-23E819A86CB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4" tIns="0" rIns="20054" bIns="0" numCol="1" anchor="t" anchorCtr="0" compatLnSpc="1">
            <a:prstTxWarp prst="textNoShape">
              <a:avLst/>
            </a:prstTxWarp>
          </a:bodyPr>
          <a:lstStyle>
            <a:lvl1pPr algn="r" defTabSz="962025">
              <a:defRPr sz="1100" i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888DB32-49AF-17C7-FFCB-CCF3D026A427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65213" y="738188"/>
            <a:ext cx="4722812" cy="36401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D9FED31-FF39-C6F9-CB02-EA17059063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30738"/>
            <a:ext cx="5026025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27" tIns="48464" rIns="96927" bIns="48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8A39E5AA-CF5E-C6D9-CB3E-DE791BF4AC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9888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4" tIns="0" rIns="20054" bIns="0" numCol="1" anchor="b" anchorCtr="0" compatLnSpc="1">
            <a:prstTxWarp prst="textNoShape">
              <a:avLst/>
            </a:prstTxWarp>
          </a:bodyPr>
          <a:lstStyle>
            <a:lvl1pPr defTabSz="962025">
              <a:defRPr sz="1100" i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7DCD57FA-3F70-EEF9-7F63-E6005F3F7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9259888"/>
            <a:ext cx="29702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4" tIns="0" rIns="20054" bIns="0" numCol="1" anchor="b" anchorCtr="0" compatLnSpc="1">
            <a:prstTxWarp prst="textNoShape">
              <a:avLst/>
            </a:prstTxWarp>
          </a:bodyPr>
          <a:lstStyle>
            <a:lvl1pPr algn="r" defTabSz="962025">
              <a:defRPr sz="11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0304F5-747F-8445-A30E-D5E5E42D5DF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>
            <a:extLst>
              <a:ext uri="{FF2B5EF4-FFF2-40B4-BE49-F238E27FC236}">
                <a16:creationId xmlns:a16="http://schemas.microsoft.com/office/drawing/2014/main" id="{1C15BFB5-57C2-DB55-5DE5-E6346E71AE40}"/>
              </a:ext>
            </a:extLst>
          </p:cNvPr>
          <p:cNvGrpSpPr>
            <a:grpSpLocks/>
          </p:cNvGrpSpPr>
          <p:nvPr/>
        </p:nvGrpSpPr>
        <p:grpSpPr bwMode="auto">
          <a:xfrm>
            <a:off x="0" y="117475"/>
            <a:ext cx="9142413" cy="6929438"/>
            <a:chOff x="0" y="72"/>
            <a:chExt cx="5759" cy="424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948B0D5-AACB-F302-B5A9-E99302440A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2112"/>
              <a:ext cx="5759" cy="2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 sz="2000">
                  <a:solidFill>
                    <a:srgbClr val="FF0033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0033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0033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0033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0033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33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33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33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33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pt-BR"/>
            </a:p>
          </p:txBody>
        </p:sp>
        <p:grpSp>
          <p:nvGrpSpPr>
            <p:cNvPr id="4" name="Group 30">
              <a:extLst>
                <a:ext uri="{FF2B5EF4-FFF2-40B4-BE49-F238E27FC236}">
                  <a16:creationId xmlns:a16="http://schemas.microsoft.com/office/drawing/2014/main" id="{ABB09F55-5A0D-67D3-9452-E30267980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2"/>
              <a:ext cx="5759" cy="2040"/>
              <a:chOff x="0" y="72"/>
              <a:chExt cx="5759" cy="2040"/>
            </a:xfrm>
          </p:grpSpPr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64EEA09-1566-CE60-3669-8D4DEDCF43B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1872"/>
                <a:ext cx="5759" cy="24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pt-BR"/>
              </a:p>
            </p:txBody>
          </p:sp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177A9A92-F597-3A23-B6D3-85C148AE9B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9" y="72"/>
                <a:ext cx="1440" cy="1984"/>
                <a:chOff x="2289" y="72"/>
                <a:chExt cx="1440" cy="1984"/>
              </a:xfrm>
            </p:grpSpPr>
            <p:sp>
              <p:nvSpPr>
                <p:cNvPr id="27" name="Freeform 4">
                  <a:extLst>
                    <a:ext uri="{FF2B5EF4-FFF2-40B4-BE49-F238E27FC236}">
                      <a16:creationId xmlns:a16="http://schemas.microsoft.com/office/drawing/2014/main" id="{B09C4D5E-C5A0-13DB-C26F-5104C23D416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89" y="127"/>
                  <a:ext cx="1440" cy="1770"/>
                </a:xfrm>
                <a:custGeom>
                  <a:avLst/>
                  <a:gdLst>
                    <a:gd name="T0" fmla="*/ 901 w 1440"/>
                    <a:gd name="T1" fmla="*/ 33 h 1770"/>
                    <a:gd name="T2" fmla="*/ 1066 w 1440"/>
                    <a:gd name="T3" fmla="*/ 129 h 1770"/>
                    <a:gd name="T4" fmla="*/ 1207 w 1440"/>
                    <a:gd name="T5" fmla="*/ 256 h 1770"/>
                    <a:gd name="T6" fmla="*/ 1316 w 1440"/>
                    <a:gd name="T7" fmla="*/ 410 h 1770"/>
                    <a:gd name="T8" fmla="*/ 1394 w 1440"/>
                    <a:gd name="T9" fmla="*/ 581 h 1770"/>
                    <a:gd name="T10" fmla="*/ 1435 w 1440"/>
                    <a:gd name="T11" fmla="*/ 766 h 1770"/>
                    <a:gd name="T12" fmla="*/ 1435 w 1440"/>
                    <a:gd name="T13" fmla="*/ 958 h 1770"/>
                    <a:gd name="T14" fmla="*/ 1394 w 1440"/>
                    <a:gd name="T15" fmla="*/ 1143 h 1770"/>
                    <a:gd name="T16" fmla="*/ 1316 w 1440"/>
                    <a:gd name="T17" fmla="*/ 1314 h 1770"/>
                    <a:gd name="T18" fmla="*/ 1207 w 1440"/>
                    <a:gd name="T19" fmla="*/ 1468 h 1770"/>
                    <a:gd name="T20" fmla="*/ 1066 w 1440"/>
                    <a:gd name="T21" fmla="*/ 1597 h 1770"/>
                    <a:gd name="T22" fmla="*/ 901 w 1440"/>
                    <a:gd name="T23" fmla="*/ 1691 h 1770"/>
                    <a:gd name="T24" fmla="*/ 721 w 1440"/>
                    <a:gd name="T25" fmla="*/ 1749 h 1770"/>
                    <a:gd name="T26" fmla="*/ 533 w 1440"/>
                    <a:gd name="T27" fmla="*/ 1769 h 1770"/>
                    <a:gd name="T28" fmla="*/ 344 w 1440"/>
                    <a:gd name="T29" fmla="*/ 1749 h 1770"/>
                    <a:gd name="T30" fmla="*/ 165 w 1440"/>
                    <a:gd name="T31" fmla="*/ 1691 h 1770"/>
                    <a:gd name="T32" fmla="*/ 0 w 1440"/>
                    <a:gd name="T33" fmla="*/ 1597 h 1770"/>
                    <a:gd name="T34" fmla="*/ 125 w 1440"/>
                    <a:gd name="T35" fmla="*/ 1571 h 1770"/>
                    <a:gd name="T36" fmla="*/ 281 w 1440"/>
                    <a:gd name="T37" fmla="*/ 1640 h 1770"/>
                    <a:gd name="T38" fmla="*/ 446 w 1440"/>
                    <a:gd name="T39" fmla="*/ 1675 h 1770"/>
                    <a:gd name="T40" fmla="*/ 618 w 1440"/>
                    <a:gd name="T41" fmla="*/ 1675 h 1770"/>
                    <a:gd name="T42" fmla="*/ 785 w 1440"/>
                    <a:gd name="T43" fmla="*/ 1640 h 1770"/>
                    <a:gd name="T44" fmla="*/ 941 w 1440"/>
                    <a:gd name="T45" fmla="*/ 1571 h 1770"/>
                    <a:gd name="T46" fmla="*/ 1080 w 1440"/>
                    <a:gd name="T47" fmla="*/ 1470 h 1770"/>
                    <a:gd name="T48" fmla="*/ 1194 w 1440"/>
                    <a:gd name="T49" fmla="*/ 1343 h 1770"/>
                    <a:gd name="T50" fmla="*/ 1281 w 1440"/>
                    <a:gd name="T51" fmla="*/ 1194 h 1770"/>
                    <a:gd name="T52" fmla="*/ 1332 w 1440"/>
                    <a:gd name="T53" fmla="*/ 1032 h 1770"/>
                    <a:gd name="T54" fmla="*/ 1350 w 1440"/>
                    <a:gd name="T55" fmla="*/ 862 h 1770"/>
                    <a:gd name="T56" fmla="*/ 1332 w 1440"/>
                    <a:gd name="T57" fmla="*/ 691 h 1770"/>
                    <a:gd name="T58" fmla="*/ 1281 w 1440"/>
                    <a:gd name="T59" fmla="*/ 530 h 1770"/>
                    <a:gd name="T60" fmla="*/ 1194 w 1440"/>
                    <a:gd name="T61" fmla="*/ 381 h 1770"/>
                    <a:gd name="T62" fmla="*/ 1080 w 1440"/>
                    <a:gd name="T63" fmla="*/ 254 h 1770"/>
                    <a:gd name="T64" fmla="*/ 941 w 1440"/>
                    <a:gd name="T65" fmla="*/ 154 h 1770"/>
                    <a:gd name="T66" fmla="*/ 785 w 1440"/>
                    <a:gd name="T67" fmla="*/ 85 h 1770"/>
                    <a:gd name="T68" fmla="*/ 812 w 1440"/>
                    <a:gd name="T69" fmla="*/ 0 h 177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440" h="1770">
                      <a:moveTo>
                        <a:pt x="812" y="0"/>
                      </a:moveTo>
                      <a:lnTo>
                        <a:pt x="901" y="33"/>
                      </a:lnTo>
                      <a:lnTo>
                        <a:pt x="986" y="78"/>
                      </a:lnTo>
                      <a:lnTo>
                        <a:pt x="1066" y="129"/>
                      </a:lnTo>
                      <a:lnTo>
                        <a:pt x="1140" y="187"/>
                      </a:lnTo>
                      <a:lnTo>
                        <a:pt x="1207" y="256"/>
                      </a:lnTo>
                      <a:lnTo>
                        <a:pt x="1265" y="330"/>
                      </a:lnTo>
                      <a:lnTo>
                        <a:pt x="1316" y="410"/>
                      </a:lnTo>
                      <a:lnTo>
                        <a:pt x="1361" y="492"/>
                      </a:lnTo>
                      <a:lnTo>
                        <a:pt x="1394" y="581"/>
                      </a:lnTo>
                      <a:lnTo>
                        <a:pt x="1419" y="673"/>
                      </a:lnTo>
                      <a:lnTo>
                        <a:pt x="1435" y="766"/>
                      </a:lnTo>
                      <a:lnTo>
                        <a:pt x="1439" y="862"/>
                      </a:lnTo>
                      <a:lnTo>
                        <a:pt x="1435" y="958"/>
                      </a:lnTo>
                      <a:lnTo>
                        <a:pt x="1419" y="1052"/>
                      </a:lnTo>
                      <a:lnTo>
                        <a:pt x="1394" y="1143"/>
                      </a:lnTo>
                      <a:lnTo>
                        <a:pt x="1361" y="1230"/>
                      </a:lnTo>
                      <a:lnTo>
                        <a:pt x="1316" y="1314"/>
                      </a:lnTo>
                      <a:lnTo>
                        <a:pt x="1265" y="1395"/>
                      </a:lnTo>
                      <a:lnTo>
                        <a:pt x="1207" y="1468"/>
                      </a:lnTo>
                      <a:lnTo>
                        <a:pt x="1140" y="1537"/>
                      </a:lnTo>
                      <a:lnTo>
                        <a:pt x="1066" y="1597"/>
                      </a:lnTo>
                      <a:lnTo>
                        <a:pt x="986" y="1646"/>
                      </a:lnTo>
                      <a:lnTo>
                        <a:pt x="901" y="1691"/>
                      </a:lnTo>
                      <a:lnTo>
                        <a:pt x="812" y="1724"/>
                      </a:lnTo>
                      <a:lnTo>
                        <a:pt x="721" y="1749"/>
                      </a:lnTo>
                      <a:lnTo>
                        <a:pt x="627" y="1765"/>
                      </a:lnTo>
                      <a:lnTo>
                        <a:pt x="533" y="1769"/>
                      </a:lnTo>
                      <a:lnTo>
                        <a:pt x="437" y="1765"/>
                      </a:lnTo>
                      <a:lnTo>
                        <a:pt x="344" y="1749"/>
                      </a:lnTo>
                      <a:lnTo>
                        <a:pt x="252" y="1724"/>
                      </a:lnTo>
                      <a:lnTo>
                        <a:pt x="165" y="1691"/>
                      </a:lnTo>
                      <a:lnTo>
                        <a:pt x="80" y="1646"/>
                      </a:lnTo>
                      <a:lnTo>
                        <a:pt x="0" y="1597"/>
                      </a:lnTo>
                      <a:lnTo>
                        <a:pt x="51" y="1524"/>
                      </a:lnTo>
                      <a:lnTo>
                        <a:pt x="125" y="1571"/>
                      </a:lnTo>
                      <a:lnTo>
                        <a:pt x="201" y="1609"/>
                      </a:lnTo>
                      <a:lnTo>
                        <a:pt x="281" y="1640"/>
                      </a:lnTo>
                      <a:lnTo>
                        <a:pt x="364" y="1662"/>
                      </a:lnTo>
                      <a:lnTo>
                        <a:pt x="446" y="1675"/>
                      </a:lnTo>
                      <a:lnTo>
                        <a:pt x="533" y="1680"/>
                      </a:lnTo>
                      <a:lnTo>
                        <a:pt x="618" y="1675"/>
                      </a:lnTo>
                      <a:lnTo>
                        <a:pt x="703" y="1662"/>
                      </a:lnTo>
                      <a:lnTo>
                        <a:pt x="785" y="1640"/>
                      </a:lnTo>
                      <a:lnTo>
                        <a:pt x="866" y="1609"/>
                      </a:lnTo>
                      <a:lnTo>
                        <a:pt x="941" y="1571"/>
                      </a:lnTo>
                      <a:lnTo>
                        <a:pt x="1013" y="1524"/>
                      </a:lnTo>
                      <a:lnTo>
                        <a:pt x="1080" y="1470"/>
                      </a:lnTo>
                      <a:lnTo>
                        <a:pt x="1140" y="1410"/>
                      </a:lnTo>
                      <a:lnTo>
                        <a:pt x="1194" y="1343"/>
                      </a:lnTo>
                      <a:lnTo>
                        <a:pt x="1240" y="1270"/>
                      </a:lnTo>
                      <a:lnTo>
                        <a:pt x="1281" y="1194"/>
                      </a:lnTo>
                      <a:lnTo>
                        <a:pt x="1312" y="1116"/>
                      </a:lnTo>
                      <a:lnTo>
                        <a:pt x="1332" y="1032"/>
                      </a:lnTo>
                      <a:lnTo>
                        <a:pt x="1345" y="947"/>
                      </a:lnTo>
                      <a:lnTo>
                        <a:pt x="1350" y="862"/>
                      </a:lnTo>
                      <a:lnTo>
                        <a:pt x="1345" y="775"/>
                      </a:lnTo>
                      <a:lnTo>
                        <a:pt x="1332" y="691"/>
                      </a:lnTo>
                      <a:lnTo>
                        <a:pt x="1312" y="608"/>
                      </a:lnTo>
                      <a:lnTo>
                        <a:pt x="1281" y="530"/>
                      </a:lnTo>
                      <a:lnTo>
                        <a:pt x="1240" y="452"/>
                      </a:lnTo>
                      <a:lnTo>
                        <a:pt x="1194" y="381"/>
                      </a:lnTo>
                      <a:lnTo>
                        <a:pt x="1140" y="314"/>
                      </a:lnTo>
                      <a:lnTo>
                        <a:pt x="1080" y="254"/>
                      </a:lnTo>
                      <a:lnTo>
                        <a:pt x="1013" y="201"/>
                      </a:lnTo>
                      <a:lnTo>
                        <a:pt x="941" y="154"/>
                      </a:lnTo>
                      <a:lnTo>
                        <a:pt x="866" y="114"/>
                      </a:lnTo>
                      <a:lnTo>
                        <a:pt x="785" y="85"/>
                      </a:lnTo>
                      <a:lnTo>
                        <a:pt x="788" y="78"/>
                      </a:lnTo>
                      <a:lnTo>
                        <a:pt x="812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" name="Line 5">
                  <a:extLst>
                    <a:ext uri="{FF2B5EF4-FFF2-40B4-BE49-F238E27FC236}">
                      <a16:creationId xmlns:a16="http://schemas.microsoft.com/office/drawing/2014/main" id="{6AB179FF-5A64-AD97-CA81-DB3F6212BD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2324" y="1620"/>
                  <a:ext cx="143" cy="25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" name="Line 6">
                  <a:extLst>
                    <a:ext uri="{FF2B5EF4-FFF2-40B4-BE49-F238E27FC236}">
                      <a16:creationId xmlns:a16="http://schemas.microsoft.com/office/drawing/2014/main" id="{B3B4E83A-3404-ECFA-D74C-0F81E6600C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3119" y="243"/>
                  <a:ext cx="50" cy="92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0" name="Line 7">
                  <a:extLst>
                    <a:ext uri="{FF2B5EF4-FFF2-40B4-BE49-F238E27FC236}">
                      <a16:creationId xmlns:a16="http://schemas.microsoft.com/office/drawing/2014/main" id="{1CDD7967-6A03-0D66-01D6-CE1844CEC5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3203" y="72"/>
                  <a:ext cx="50" cy="99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" name="Freeform 8">
                  <a:extLst>
                    <a:ext uri="{FF2B5EF4-FFF2-40B4-BE49-F238E27FC236}">
                      <a16:creationId xmlns:a16="http://schemas.microsoft.com/office/drawing/2014/main" id="{3E697E72-EBA0-E286-6E4C-C54D71DB765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83" y="1903"/>
                  <a:ext cx="841" cy="153"/>
                </a:xfrm>
                <a:custGeom>
                  <a:avLst/>
                  <a:gdLst>
                    <a:gd name="T0" fmla="*/ 3 w 841"/>
                    <a:gd name="T1" fmla="*/ 98 h 153"/>
                    <a:gd name="T2" fmla="*/ 20 w 841"/>
                    <a:gd name="T3" fmla="*/ 80 h 153"/>
                    <a:gd name="T4" fmla="*/ 44 w 841"/>
                    <a:gd name="T5" fmla="*/ 65 h 153"/>
                    <a:gd name="T6" fmla="*/ 89 w 841"/>
                    <a:gd name="T7" fmla="*/ 43 h 153"/>
                    <a:gd name="T8" fmla="*/ 140 w 841"/>
                    <a:gd name="T9" fmla="*/ 30 h 153"/>
                    <a:gd name="T10" fmla="*/ 188 w 841"/>
                    <a:gd name="T11" fmla="*/ 19 h 153"/>
                    <a:gd name="T12" fmla="*/ 253 w 841"/>
                    <a:gd name="T13" fmla="*/ 9 h 153"/>
                    <a:gd name="T14" fmla="*/ 314 w 841"/>
                    <a:gd name="T15" fmla="*/ 3 h 153"/>
                    <a:gd name="T16" fmla="*/ 386 w 841"/>
                    <a:gd name="T17" fmla="*/ 0 h 153"/>
                    <a:gd name="T18" fmla="*/ 475 w 841"/>
                    <a:gd name="T19" fmla="*/ 1 h 153"/>
                    <a:gd name="T20" fmla="*/ 567 w 841"/>
                    <a:gd name="T21" fmla="*/ 6 h 153"/>
                    <a:gd name="T22" fmla="*/ 632 w 841"/>
                    <a:gd name="T23" fmla="*/ 14 h 153"/>
                    <a:gd name="T24" fmla="*/ 700 w 841"/>
                    <a:gd name="T25" fmla="*/ 27 h 153"/>
                    <a:gd name="T26" fmla="*/ 765 w 841"/>
                    <a:gd name="T27" fmla="*/ 47 h 153"/>
                    <a:gd name="T28" fmla="*/ 799 w 841"/>
                    <a:gd name="T29" fmla="*/ 66 h 153"/>
                    <a:gd name="T30" fmla="*/ 820 w 841"/>
                    <a:gd name="T31" fmla="*/ 82 h 153"/>
                    <a:gd name="T32" fmla="*/ 840 w 841"/>
                    <a:gd name="T33" fmla="*/ 108 h 153"/>
                    <a:gd name="T34" fmla="*/ 806 w 841"/>
                    <a:gd name="T35" fmla="*/ 122 h 153"/>
                    <a:gd name="T36" fmla="*/ 748 w 841"/>
                    <a:gd name="T37" fmla="*/ 133 h 153"/>
                    <a:gd name="T38" fmla="*/ 676 w 841"/>
                    <a:gd name="T39" fmla="*/ 141 h 153"/>
                    <a:gd name="T40" fmla="*/ 608 w 841"/>
                    <a:gd name="T41" fmla="*/ 148 h 153"/>
                    <a:gd name="T42" fmla="*/ 526 w 841"/>
                    <a:gd name="T43" fmla="*/ 151 h 153"/>
                    <a:gd name="T44" fmla="*/ 437 w 841"/>
                    <a:gd name="T45" fmla="*/ 152 h 153"/>
                    <a:gd name="T46" fmla="*/ 352 w 841"/>
                    <a:gd name="T47" fmla="*/ 152 h 153"/>
                    <a:gd name="T48" fmla="*/ 263 w 841"/>
                    <a:gd name="T49" fmla="*/ 151 h 153"/>
                    <a:gd name="T50" fmla="*/ 164 w 841"/>
                    <a:gd name="T51" fmla="*/ 143 h 153"/>
                    <a:gd name="T52" fmla="*/ 85 w 841"/>
                    <a:gd name="T53" fmla="*/ 135 h 153"/>
                    <a:gd name="T54" fmla="*/ 20 w 841"/>
                    <a:gd name="T55" fmla="*/ 120 h 153"/>
                    <a:gd name="T56" fmla="*/ 0 w 841"/>
                    <a:gd name="T57" fmla="*/ 109 h 153"/>
                    <a:gd name="T58" fmla="*/ 3 w 841"/>
                    <a:gd name="T59" fmla="*/ 98 h 15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841" h="153">
                      <a:moveTo>
                        <a:pt x="3" y="98"/>
                      </a:moveTo>
                      <a:lnTo>
                        <a:pt x="20" y="80"/>
                      </a:lnTo>
                      <a:lnTo>
                        <a:pt x="44" y="65"/>
                      </a:lnTo>
                      <a:lnTo>
                        <a:pt x="89" y="43"/>
                      </a:lnTo>
                      <a:lnTo>
                        <a:pt x="140" y="30"/>
                      </a:lnTo>
                      <a:lnTo>
                        <a:pt x="188" y="19"/>
                      </a:lnTo>
                      <a:lnTo>
                        <a:pt x="253" y="9"/>
                      </a:lnTo>
                      <a:lnTo>
                        <a:pt x="314" y="3"/>
                      </a:lnTo>
                      <a:lnTo>
                        <a:pt x="386" y="0"/>
                      </a:lnTo>
                      <a:lnTo>
                        <a:pt x="475" y="1"/>
                      </a:lnTo>
                      <a:lnTo>
                        <a:pt x="567" y="6"/>
                      </a:lnTo>
                      <a:lnTo>
                        <a:pt x="632" y="14"/>
                      </a:lnTo>
                      <a:lnTo>
                        <a:pt x="700" y="27"/>
                      </a:lnTo>
                      <a:lnTo>
                        <a:pt x="765" y="47"/>
                      </a:lnTo>
                      <a:lnTo>
                        <a:pt x="799" y="66"/>
                      </a:lnTo>
                      <a:lnTo>
                        <a:pt x="820" y="82"/>
                      </a:lnTo>
                      <a:lnTo>
                        <a:pt x="840" y="108"/>
                      </a:lnTo>
                      <a:lnTo>
                        <a:pt x="806" y="122"/>
                      </a:lnTo>
                      <a:lnTo>
                        <a:pt x="748" y="133"/>
                      </a:lnTo>
                      <a:lnTo>
                        <a:pt x="676" y="141"/>
                      </a:lnTo>
                      <a:lnTo>
                        <a:pt x="608" y="148"/>
                      </a:lnTo>
                      <a:lnTo>
                        <a:pt x="526" y="151"/>
                      </a:lnTo>
                      <a:lnTo>
                        <a:pt x="437" y="152"/>
                      </a:lnTo>
                      <a:lnTo>
                        <a:pt x="352" y="152"/>
                      </a:lnTo>
                      <a:lnTo>
                        <a:pt x="263" y="151"/>
                      </a:lnTo>
                      <a:lnTo>
                        <a:pt x="164" y="143"/>
                      </a:lnTo>
                      <a:lnTo>
                        <a:pt x="85" y="135"/>
                      </a:lnTo>
                      <a:lnTo>
                        <a:pt x="20" y="120"/>
                      </a:lnTo>
                      <a:lnTo>
                        <a:pt x="0" y="109"/>
                      </a:lnTo>
                      <a:lnTo>
                        <a:pt x="3" y="9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47AA527D-0A2C-3959-8EA2-D1BFBE418F33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2071" y="250"/>
                <a:ext cx="1497" cy="149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pt-BR"/>
              </a:p>
            </p:txBody>
          </p:sp>
          <p:grpSp>
            <p:nvGrpSpPr>
              <p:cNvPr id="8" name="Group 29">
                <a:extLst>
                  <a:ext uri="{FF2B5EF4-FFF2-40B4-BE49-F238E27FC236}">
                    <a16:creationId xmlns:a16="http://schemas.microsoft.com/office/drawing/2014/main" id="{24B411C3-0A7E-6082-7037-B070C5EC63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1" y="406"/>
                <a:ext cx="1393" cy="1109"/>
                <a:chOff x="2071" y="406"/>
                <a:chExt cx="1393" cy="1109"/>
              </a:xfrm>
            </p:grpSpPr>
            <p:sp>
              <p:nvSpPr>
                <p:cNvPr id="9" name="Freeform 11">
                  <a:extLst>
                    <a:ext uri="{FF2B5EF4-FFF2-40B4-BE49-F238E27FC236}">
                      <a16:creationId xmlns:a16="http://schemas.microsoft.com/office/drawing/2014/main" id="{AF22B74E-5D5A-B7C9-AA34-D0EB310F3960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268" y="810"/>
                  <a:ext cx="1" cy="18"/>
                </a:xfrm>
                <a:custGeom>
                  <a:avLst/>
                  <a:gdLst>
                    <a:gd name="T0" fmla="*/ 0 w 1"/>
                    <a:gd name="T1" fmla="*/ 0 h 17"/>
                    <a:gd name="T2" fmla="*/ 0 w 1"/>
                    <a:gd name="T3" fmla="*/ 28 h 17"/>
                    <a:gd name="T4" fmla="*/ 0 w 1"/>
                    <a:gd name="T5" fmla="*/ 28 h 17"/>
                    <a:gd name="T6" fmla="*/ 0 w 1"/>
                    <a:gd name="T7" fmla="*/ 6 h 17"/>
                    <a:gd name="T8" fmla="*/ 0 w 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369639D7-9CEA-ECF4-B55A-A1E1AF300983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292" y="843"/>
                  <a:ext cx="22" cy="18"/>
                </a:xfrm>
                <a:custGeom>
                  <a:avLst/>
                  <a:gdLst>
                    <a:gd name="T0" fmla="*/ 0 w 22"/>
                    <a:gd name="T1" fmla="*/ 0 h 17"/>
                    <a:gd name="T2" fmla="*/ 21 w 22"/>
                    <a:gd name="T3" fmla="*/ 0 h 17"/>
                    <a:gd name="T4" fmla="*/ 21 w 22"/>
                    <a:gd name="T5" fmla="*/ 28 h 17"/>
                    <a:gd name="T6" fmla="*/ 0 w 22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" h="17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C79F8F93-C6C4-5890-50B1-D8F74730D0B0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372" y="802"/>
                  <a:ext cx="50" cy="48"/>
                </a:xfrm>
                <a:custGeom>
                  <a:avLst/>
                  <a:gdLst>
                    <a:gd name="T0" fmla="*/ 49 w 50"/>
                    <a:gd name="T1" fmla="*/ 0 h 48"/>
                    <a:gd name="T2" fmla="*/ 30 w 50"/>
                    <a:gd name="T3" fmla="*/ 0 h 48"/>
                    <a:gd name="T4" fmla="*/ 19 w 50"/>
                    <a:gd name="T5" fmla="*/ 13 h 48"/>
                    <a:gd name="T6" fmla="*/ 12 w 50"/>
                    <a:gd name="T7" fmla="*/ 13 h 48"/>
                    <a:gd name="T8" fmla="*/ 6 w 50"/>
                    <a:gd name="T9" fmla="*/ 19 h 48"/>
                    <a:gd name="T10" fmla="*/ 0 w 50"/>
                    <a:gd name="T11" fmla="*/ 19 h 48"/>
                    <a:gd name="T12" fmla="*/ 0 w 50"/>
                    <a:gd name="T13" fmla="*/ 35 h 48"/>
                    <a:gd name="T14" fmla="*/ 11 w 50"/>
                    <a:gd name="T15" fmla="*/ 47 h 48"/>
                    <a:gd name="T16" fmla="*/ 40 w 50"/>
                    <a:gd name="T17" fmla="*/ 47 h 48"/>
                    <a:gd name="T18" fmla="*/ 49 w 50"/>
                    <a:gd name="T19" fmla="*/ 35 h 48"/>
                    <a:gd name="T20" fmla="*/ 49 w 50"/>
                    <a:gd name="T21" fmla="*/ 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48">
                      <a:moveTo>
                        <a:pt x="49" y="0"/>
                      </a:moveTo>
                      <a:lnTo>
                        <a:pt x="30" y="0"/>
                      </a:lnTo>
                      <a:lnTo>
                        <a:pt x="19" y="13"/>
                      </a:lnTo>
                      <a:lnTo>
                        <a:pt x="12" y="13"/>
                      </a:lnTo>
                      <a:lnTo>
                        <a:pt x="6" y="19"/>
                      </a:lnTo>
                      <a:lnTo>
                        <a:pt x="0" y="19"/>
                      </a:lnTo>
                      <a:lnTo>
                        <a:pt x="0" y="35"/>
                      </a:lnTo>
                      <a:lnTo>
                        <a:pt x="11" y="47"/>
                      </a:lnTo>
                      <a:lnTo>
                        <a:pt x="40" y="47"/>
                      </a:lnTo>
                      <a:lnTo>
                        <a:pt x="49" y="35"/>
                      </a:lnTo>
                      <a:lnTo>
                        <a:pt x="49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" name="Freeform 14">
                  <a:extLst>
                    <a:ext uri="{FF2B5EF4-FFF2-40B4-BE49-F238E27FC236}">
                      <a16:creationId xmlns:a16="http://schemas.microsoft.com/office/drawing/2014/main" id="{BEA8F45D-84AC-94E9-507E-B8C7F6CC0D14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071" y="840"/>
                  <a:ext cx="451" cy="594"/>
                </a:xfrm>
                <a:custGeom>
                  <a:avLst/>
                  <a:gdLst>
                    <a:gd name="T0" fmla="*/ 107 w 451"/>
                    <a:gd name="T1" fmla="*/ 0 h 587"/>
                    <a:gd name="T2" fmla="*/ 99 w 451"/>
                    <a:gd name="T3" fmla="*/ 16 h 587"/>
                    <a:gd name="T4" fmla="*/ 64 w 451"/>
                    <a:gd name="T5" fmla="*/ 58 h 587"/>
                    <a:gd name="T6" fmla="*/ 56 w 451"/>
                    <a:gd name="T7" fmla="*/ 86 h 587"/>
                    <a:gd name="T8" fmla="*/ 30 w 451"/>
                    <a:gd name="T9" fmla="*/ 106 h 587"/>
                    <a:gd name="T10" fmla="*/ 12 w 451"/>
                    <a:gd name="T11" fmla="*/ 157 h 587"/>
                    <a:gd name="T12" fmla="*/ 12 w 451"/>
                    <a:gd name="T13" fmla="*/ 181 h 587"/>
                    <a:gd name="T14" fmla="*/ 0 w 451"/>
                    <a:gd name="T15" fmla="*/ 229 h 587"/>
                    <a:gd name="T16" fmla="*/ 16 w 451"/>
                    <a:gd name="T17" fmla="*/ 252 h 587"/>
                    <a:gd name="T18" fmla="*/ 56 w 451"/>
                    <a:gd name="T19" fmla="*/ 308 h 587"/>
                    <a:gd name="T20" fmla="*/ 68 w 451"/>
                    <a:gd name="T21" fmla="*/ 299 h 587"/>
                    <a:gd name="T22" fmla="*/ 139 w 451"/>
                    <a:gd name="T23" fmla="*/ 299 h 587"/>
                    <a:gd name="T24" fmla="*/ 172 w 451"/>
                    <a:gd name="T25" fmla="*/ 316 h 587"/>
                    <a:gd name="T26" fmla="*/ 169 w 451"/>
                    <a:gd name="T27" fmla="*/ 363 h 587"/>
                    <a:gd name="T28" fmla="*/ 193 w 451"/>
                    <a:gd name="T29" fmla="*/ 428 h 587"/>
                    <a:gd name="T30" fmla="*/ 191 w 451"/>
                    <a:gd name="T31" fmla="*/ 444 h 587"/>
                    <a:gd name="T32" fmla="*/ 201 w 451"/>
                    <a:gd name="T33" fmla="*/ 461 h 587"/>
                    <a:gd name="T34" fmla="*/ 186 w 451"/>
                    <a:gd name="T35" fmla="*/ 507 h 587"/>
                    <a:gd name="T36" fmla="*/ 204 w 451"/>
                    <a:gd name="T37" fmla="*/ 562 h 587"/>
                    <a:gd name="T38" fmla="*/ 214 w 451"/>
                    <a:gd name="T39" fmla="*/ 606 h 587"/>
                    <a:gd name="T40" fmla="*/ 226 w 451"/>
                    <a:gd name="T41" fmla="*/ 633 h 587"/>
                    <a:gd name="T42" fmla="*/ 239 w 451"/>
                    <a:gd name="T43" fmla="*/ 667 h 587"/>
                    <a:gd name="T44" fmla="*/ 263 w 451"/>
                    <a:gd name="T45" fmla="*/ 663 h 587"/>
                    <a:gd name="T46" fmla="*/ 302 w 451"/>
                    <a:gd name="T47" fmla="*/ 638 h 587"/>
                    <a:gd name="T48" fmla="*/ 320 w 451"/>
                    <a:gd name="T49" fmla="*/ 607 h 587"/>
                    <a:gd name="T50" fmla="*/ 319 w 451"/>
                    <a:gd name="T51" fmla="*/ 586 h 587"/>
                    <a:gd name="T52" fmla="*/ 342 w 451"/>
                    <a:gd name="T53" fmla="*/ 569 h 587"/>
                    <a:gd name="T54" fmla="*/ 338 w 451"/>
                    <a:gd name="T55" fmla="*/ 540 h 587"/>
                    <a:gd name="T56" fmla="*/ 373 w 451"/>
                    <a:gd name="T57" fmla="*/ 492 h 587"/>
                    <a:gd name="T58" fmla="*/ 378 w 451"/>
                    <a:gd name="T59" fmla="*/ 453 h 587"/>
                    <a:gd name="T60" fmla="*/ 369 w 451"/>
                    <a:gd name="T61" fmla="*/ 441 h 587"/>
                    <a:gd name="T62" fmla="*/ 373 w 451"/>
                    <a:gd name="T63" fmla="*/ 425 h 587"/>
                    <a:gd name="T64" fmla="*/ 365 w 451"/>
                    <a:gd name="T65" fmla="*/ 410 h 587"/>
                    <a:gd name="T66" fmla="*/ 391 w 451"/>
                    <a:gd name="T67" fmla="*/ 371 h 587"/>
                    <a:gd name="T68" fmla="*/ 391 w 451"/>
                    <a:gd name="T69" fmla="*/ 354 h 587"/>
                    <a:gd name="T70" fmla="*/ 427 w 451"/>
                    <a:gd name="T71" fmla="*/ 322 h 587"/>
                    <a:gd name="T72" fmla="*/ 450 w 451"/>
                    <a:gd name="T73" fmla="*/ 238 h 587"/>
                    <a:gd name="T74" fmla="*/ 417 w 451"/>
                    <a:gd name="T75" fmla="*/ 259 h 587"/>
                    <a:gd name="T76" fmla="*/ 388 w 451"/>
                    <a:gd name="T77" fmla="*/ 251 h 587"/>
                    <a:gd name="T78" fmla="*/ 392 w 451"/>
                    <a:gd name="T79" fmla="*/ 228 h 587"/>
                    <a:gd name="T80" fmla="*/ 363 w 451"/>
                    <a:gd name="T81" fmla="*/ 202 h 587"/>
                    <a:gd name="T82" fmla="*/ 349 w 451"/>
                    <a:gd name="T83" fmla="*/ 154 h 587"/>
                    <a:gd name="T84" fmla="*/ 321 w 451"/>
                    <a:gd name="T85" fmla="*/ 104 h 587"/>
                    <a:gd name="T86" fmla="*/ 321 w 451"/>
                    <a:gd name="T87" fmla="*/ 77 h 587"/>
                    <a:gd name="T88" fmla="*/ 306 w 451"/>
                    <a:gd name="T89" fmla="*/ 76 h 587"/>
                    <a:gd name="T90" fmla="*/ 296 w 451"/>
                    <a:gd name="T91" fmla="*/ 80 h 587"/>
                    <a:gd name="T92" fmla="*/ 254 w 451"/>
                    <a:gd name="T93" fmla="*/ 65 h 587"/>
                    <a:gd name="T94" fmla="*/ 243 w 451"/>
                    <a:gd name="T95" fmla="*/ 76 h 587"/>
                    <a:gd name="T96" fmla="*/ 234 w 451"/>
                    <a:gd name="T97" fmla="*/ 89 h 587"/>
                    <a:gd name="T98" fmla="*/ 211 w 451"/>
                    <a:gd name="T99" fmla="*/ 64 h 587"/>
                    <a:gd name="T100" fmla="*/ 189 w 451"/>
                    <a:gd name="T101" fmla="*/ 58 h 587"/>
                    <a:gd name="T102" fmla="*/ 187 w 451"/>
                    <a:gd name="T103" fmla="*/ 15 h 587"/>
                    <a:gd name="T104" fmla="*/ 155 w 451"/>
                    <a:gd name="T105" fmla="*/ 20 h 587"/>
                    <a:gd name="T106" fmla="*/ 135 w 451"/>
                    <a:gd name="T107" fmla="*/ 13 h 587"/>
                    <a:gd name="T108" fmla="*/ 107 w 451"/>
                    <a:gd name="T109" fmla="*/ 0 h 5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451" h="587">
                      <a:moveTo>
                        <a:pt x="107" y="0"/>
                      </a:moveTo>
                      <a:lnTo>
                        <a:pt x="99" y="16"/>
                      </a:lnTo>
                      <a:lnTo>
                        <a:pt x="64" y="47"/>
                      </a:lnTo>
                      <a:lnTo>
                        <a:pt x="56" y="75"/>
                      </a:lnTo>
                      <a:lnTo>
                        <a:pt x="30" y="95"/>
                      </a:lnTo>
                      <a:lnTo>
                        <a:pt x="12" y="135"/>
                      </a:lnTo>
                      <a:lnTo>
                        <a:pt x="12" y="159"/>
                      </a:lnTo>
                      <a:lnTo>
                        <a:pt x="0" y="201"/>
                      </a:lnTo>
                      <a:lnTo>
                        <a:pt x="16" y="219"/>
                      </a:lnTo>
                      <a:lnTo>
                        <a:pt x="56" y="272"/>
                      </a:lnTo>
                      <a:lnTo>
                        <a:pt x="68" y="265"/>
                      </a:lnTo>
                      <a:lnTo>
                        <a:pt x="139" y="265"/>
                      </a:lnTo>
                      <a:lnTo>
                        <a:pt x="172" y="278"/>
                      </a:lnTo>
                      <a:lnTo>
                        <a:pt x="169" y="319"/>
                      </a:lnTo>
                      <a:lnTo>
                        <a:pt x="193" y="374"/>
                      </a:lnTo>
                      <a:lnTo>
                        <a:pt x="191" y="389"/>
                      </a:lnTo>
                      <a:lnTo>
                        <a:pt x="201" y="406"/>
                      </a:lnTo>
                      <a:lnTo>
                        <a:pt x="186" y="445"/>
                      </a:lnTo>
                      <a:lnTo>
                        <a:pt x="204" y="494"/>
                      </a:lnTo>
                      <a:lnTo>
                        <a:pt x="214" y="532"/>
                      </a:lnTo>
                      <a:lnTo>
                        <a:pt x="226" y="556"/>
                      </a:lnTo>
                      <a:lnTo>
                        <a:pt x="239" y="586"/>
                      </a:lnTo>
                      <a:lnTo>
                        <a:pt x="263" y="582"/>
                      </a:lnTo>
                      <a:lnTo>
                        <a:pt x="302" y="560"/>
                      </a:lnTo>
                      <a:lnTo>
                        <a:pt x="320" y="533"/>
                      </a:lnTo>
                      <a:lnTo>
                        <a:pt x="319" y="515"/>
                      </a:lnTo>
                      <a:lnTo>
                        <a:pt x="342" y="500"/>
                      </a:lnTo>
                      <a:lnTo>
                        <a:pt x="338" y="474"/>
                      </a:lnTo>
                      <a:lnTo>
                        <a:pt x="373" y="432"/>
                      </a:lnTo>
                      <a:lnTo>
                        <a:pt x="378" y="398"/>
                      </a:lnTo>
                      <a:lnTo>
                        <a:pt x="369" y="386"/>
                      </a:lnTo>
                      <a:lnTo>
                        <a:pt x="373" y="372"/>
                      </a:lnTo>
                      <a:lnTo>
                        <a:pt x="365" y="360"/>
                      </a:lnTo>
                      <a:lnTo>
                        <a:pt x="391" y="327"/>
                      </a:lnTo>
                      <a:lnTo>
                        <a:pt x="391" y="310"/>
                      </a:lnTo>
                      <a:lnTo>
                        <a:pt x="427" y="282"/>
                      </a:lnTo>
                      <a:lnTo>
                        <a:pt x="450" y="207"/>
                      </a:lnTo>
                      <a:lnTo>
                        <a:pt x="417" y="226"/>
                      </a:lnTo>
                      <a:lnTo>
                        <a:pt x="388" y="218"/>
                      </a:lnTo>
                      <a:lnTo>
                        <a:pt x="392" y="200"/>
                      </a:lnTo>
                      <a:lnTo>
                        <a:pt x="363" y="180"/>
                      </a:lnTo>
                      <a:lnTo>
                        <a:pt x="349" y="132"/>
                      </a:lnTo>
                      <a:lnTo>
                        <a:pt x="321" y="93"/>
                      </a:lnTo>
                      <a:lnTo>
                        <a:pt x="321" y="66"/>
                      </a:lnTo>
                      <a:lnTo>
                        <a:pt x="306" y="65"/>
                      </a:lnTo>
                      <a:lnTo>
                        <a:pt x="296" y="69"/>
                      </a:lnTo>
                      <a:lnTo>
                        <a:pt x="254" y="54"/>
                      </a:lnTo>
                      <a:lnTo>
                        <a:pt x="243" y="65"/>
                      </a:lnTo>
                      <a:lnTo>
                        <a:pt x="234" y="78"/>
                      </a:lnTo>
                      <a:lnTo>
                        <a:pt x="211" y="53"/>
                      </a:lnTo>
                      <a:lnTo>
                        <a:pt x="189" y="47"/>
                      </a:lnTo>
                      <a:lnTo>
                        <a:pt x="187" y="15"/>
                      </a:lnTo>
                      <a:lnTo>
                        <a:pt x="155" y="20"/>
                      </a:lnTo>
                      <a:lnTo>
                        <a:pt x="135" y="13"/>
                      </a:lnTo>
                      <a:lnTo>
                        <a:pt x="107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" name="Freeform 15">
                  <a:extLst>
                    <a:ext uri="{FF2B5EF4-FFF2-40B4-BE49-F238E27FC236}">
                      <a16:creationId xmlns:a16="http://schemas.microsoft.com/office/drawing/2014/main" id="{00365A5F-FDA6-265A-05BE-781DE2BB362C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3112" y="987"/>
                  <a:ext cx="22" cy="28"/>
                </a:xfrm>
                <a:custGeom>
                  <a:avLst/>
                  <a:gdLst>
                    <a:gd name="T0" fmla="*/ 9 w 22"/>
                    <a:gd name="T1" fmla="*/ 0 h 28"/>
                    <a:gd name="T2" fmla="*/ 11 w 22"/>
                    <a:gd name="T3" fmla="*/ 8 h 28"/>
                    <a:gd name="T4" fmla="*/ 9 w 22"/>
                    <a:gd name="T5" fmla="*/ 14 h 28"/>
                    <a:gd name="T6" fmla="*/ 9 w 22"/>
                    <a:gd name="T7" fmla="*/ 19 h 28"/>
                    <a:gd name="T8" fmla="*/ 21 w 22"/>
                    <a:gd name="T9" fmla="*/ 23 h 28"/>
                    <a:gd name="T10" fmla="*/ 21 w 22"/>
                    <a:gd name="T11" fmla="*/ 27 h 28"/>
                    <a:gd name="T12" fmla="*/ 11 w 22"/>
                    <a:gd name="T13" fmla="*/ 23 h 28"/>
                    <a:gd name="T14" fmla="*/ 3 w 22"/>
                    <a:gd name="T15" fmla="*/ 27 h 28"/>
                    <a:gd name="T16" fmla="*/ 0 w 22"/>
                    <a:gd name="T17" fmla="*/ 23 h 28"/>
                    <a:gd name="T18" fmla="*/ 3 w 22"/>
                    <a:gd name="T19" fmla="*/ 19 h 28"/>
                    <a:gd name="T20" fmla="*/ 0 w 22"/>
                    <a:gd name="T21" fmla="*/ 14 h 28"/>
                    <a:gd name="T22" fmla="*/ 3 w 22"/>
                    <a:gd name="T23" fmla="*/ 4 h 28"/>
                    <a:gd name="T24" fmla="*/ 9 w 22"/>
                    <a:gd name="T25" fmla="*/ 0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2" h="28">
                      <a:moveTo>
                        <a:pt x="9" y="0"/>
                      </a:moveTo>
                      <a:lnTo>
                        <a:pt x="11" y="8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21" y="23"/>
                      </a:lnTo>
                      <a:lnTo>
                        <a:pt x="21" y="27"/>
                      </a:lnTo>
                      <a:lnTo>
                        <a:pt x="11" y="23"/>
                      </a:lnTo>
                      <a:lnTo>
                        <a:pt x="3" y="27"/>
                      </a:lnTo>
                      <a:lnTo>
                        <a:pt x="0" y="23"/>
                      </a:lnTo>
                      <a:lnTo>
                        <a:pt x="3" y="19"/>
                      </a:lnTo>
                      <a:lnTo>
                        <a:pt x="0" y="14"/>
                      </a:lnTo>
                      <a:lnTo>
                        <a:pt x="3" y="4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" name="Freeform 16">
                  <a:extLst>
                    <a:ext uri="{FF2B5EF4-FFF2-40B4-BE49-F238E27FC236}">
                      <a16:creationId xmlns:a16="http://schemas.microsoft.com/office/drawing/2014/main" id="{EA752CD5-F3C0-B8B0-0C5C-6175C5DF01C2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3027" y="1109"/>
                  <a:ext cx="69" cy="90"/>
                </a:xfrm>
                <a:custGeom>
                  <a:avLst/>
                  <a:gdLst>
                    <a:gd name="T0" fmla="*/ 0 w 69"/>
                    <a:gd name="T1" fmla="*/ 21 h 97"/>
                    <a:gd name="T2" fmla="*/ 24 w 69"/>
                    <a:gd name="T3" fmla="*/ 21 h 97"/>
                    <a:gd name="T4" fmla="*/ 52 w 69"/>
                    <a:gd name="T5" fmla="*/ 0 h 97"/>
                    <a:gd name="T6" fmla="*/ 68 w 69"/>
                    <a:gd name="T7" fmla="*/ 13 h 97"/>
                    <a:gd name="T8" fmla="*/ 55 w 69"/>
                    <a:gd name="T9" fmla="*/ 42 h 97"/>
                    <a:gd name="T10" fmla="*/ 5 w 69"/>
                    <a:gd name="T11" fmla="*/ 35 h 97"/>
                    <a:gd name="T12" fmla="*/ 0 w 69"/>
                    <a:gd name="T13" fmla="*/ 21 h 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9" h="97">
                      <a:moveTo>
                        <a:pt x="0" y="48"/>
                      </a:moveTo>
                      <a:lnTo>
                        <a:pt x="24" y="48"/>
                      </a:lnTo>
                      <a:lnTo>
                        <a:pt x="52" y="0"/>
                      </a:lnTo>
                      <a:lnTo>
                        <a:pt x="68" y="28"/>
                      </a:lnTo>
                      <a:lnTo>
                        <a:pt x="55" y="96"/>
                      </a:lnTo>
                      <a:lnTo>
                        <a:pt x="5" y="8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6E710309-193A-B55D-EEAF-3E28CE115480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3163" y="1146"/>
                  <a:ext cx="117" cy="90"/>
                </a:xfrm>
                <a:custGeom>
                  <a:avLst/>
                  <a:gdLst>
                    <a:gd name="T0" fmla="*/ 7 w 117"/>
                    <a:gd name="T1" fmla="*/ 11 h 94"/>
                    <a:gd name="T2" fmla="*/ 0 w 117"/>
                    <a:gd name="T3" fmla="*/ 0 h 94"/>
                    <a:gd name="T4" fmla="*/ 39 w 117"/>
                    <a:gd name="T5" fmla="*/ 9 h 94"/>
                    <a:gd name="T6" fmla="*/ 95 w 117"/>
                    <a:gd name="T7" fmla="*/ 21 h 94"/>
                    <a:gd name="T8" fmla="*/ 95 w 117"/>
                    <a:gd name="T9" fmla="*/ 31 h 94"/>
                    <a:gd name="T10" fmla="*/ 116 w 117"/>
                    <a:gd name="T11" fmla="*/ 57 h 94"/>
                    <a:gd name="T12" fmla="*/ 73 w 117"/>
                    <a:gd name="T13" fmla="*/ 32 h 94"/>
                    <a:gd name="T14" fmla="*/ 44 w 117"/>
                    <a:gd name="T15" fmla="*/ 33 h 94"/>
                    <a:gd name="T16" fmla="*/ 7 w 117"/>
                    <a:gd name="T17" fmla="*/ 11 h 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7" h="94">
                      <a:moveTo>
                        <a:pt x="7" y="22"/>
                      </a:moveTo>
                      <a:lnTo>
                        <a:pt x="0" y="0"/>
                      </a:lnTo>
                      <a:lnTo>
                        <a:pt x="39" y="9"/>
                      </a:lnTo>
                      <a:lnTo>
                        <a:pt x="95" y="32"/>
                      </a:lnTo>
                      <a:lnTo>
                        <a:pt x="95" y="49"/>
                      </a:lnTo>
                      <a:lnTo>
                        <a:pt x="116" y="93"/>
                      </a:lnTo>
                      <a:lnTo>
                        <a:pt x="73" y="51"/>
                      </a:lnTo>
                      <a:lnTo>
                        <a:pt x="44" y="54"/>
                      </a:lnTo>
                      <a:lnTo>
                        <a:pt x="7" y="22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1223A6D3-F91E-0161-2BA2-5BFA2E2299B4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3384" y="1337"/>
                  <a:ext cx="80" cy="101"/>
                </a:xfrm>
                <a:custGeom>
                  <a:avLst/>
                  <a:gdLst>
                    <a:gd name="T0" fmla="*/ 48 w 80"/>
                    <a:gd name="T1" fmla="*/ 0 h 101"/>
                    <a:gd name="T2" fmla="*/ 79 w 80"/>
                    <a:gd name="T3" fmla="*/ 30 h 101"/>
                    <a:gd name="T4" fmla="*/ 16 w 80"/>
                    <a:gd name="T5" fmla="*/ 100 h 101"/>
                    <a:gd name="T6" fmla="*/ 0 w 80"/>
                    <a:gd name="T7" fmla="*/ 84 h 101"/>
                    <a:gd name="T8" fmla="*/ 45 w 80"/>
                    <a:gd name="T9" fmla="*/ 39 h 101"/>
                    <a:gd name="T10" fmla="*/ 48 w 80"/>
                    <a:gd name="T11" fmla="*/ 0 h 1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0" h="101">
                      <a:moveTo>
                        <a:pt x="48" y="0"/>
                      </a:moveTo>
                      <a:lnTo>
                        <a:pt x="79" y="30"/>
                      </a:lnTo>
                      <a:lnTo>
                        <a:pt x="16" y="100"/>
                      </a:lnTo>
                      <a:lnTo>
                        <a:pt x="0" y="84"/>
                      </a:lnTo>
                      <a:lnTo>
                        <a:pt x="45" y="39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" name="Freeform 19">
                  <a:extLst>
                    <a:ext uri="{FF2B5EF4-FFF2-40B4-BE49-F238E27FC236}">
                      <a16:creationId xmlns:a16="http://schemas.microsoft.com/office/drawing/2014/main" id="{F1867741-B679-9FE6-4D65-6091086B1FD2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211" y="651"/>
                  <a:ext cx="39" cy="66"/>
                </a:xfrm>
                <a:custGeom>
                  <a:avLst/>
                  <a:gdLst>
                    <a:gd name="T0" fmla="*/ 38 w 39"/>
                    <a:gd name="T1" fmla="*/ 51 h 66"/>
                    <a:gd name="T2" fmla="*/ 28 w 39"/>
                    <a:gd name="T3" fmla="*/ 43 h 66"/>
                    <a:gd name="T4" fmla="*/ 28 w 39"/>
                    <a:gd name="T5" fmla="*/ 14 h 66"/>
                    <a:gd name="T6" fmla="*/ 33 w 39"/>
                    <a:gd name="T7" fmla="*/ 8 h 66"/>
                    <a:gd name="T8" fmla="*/ 24 w 39"/>
                    <a:gd name="T9" fmla="*/ 8 h 66"/>
                    <a:gd name="T10" fmla="*/ 29 w 39"/>
                    <a:gd name="T11" fmla="*/ 0 h 66"/>
                    <a:gd name="T12" fmla="*/ 22 w 39"/>
                    <a:gd name="T13" fmla="*/ 0 h 66"/>
                    <a:gd name="T14" fmla="*/ 14 w 39"/>
                    <a:gd name="T15" fmla="*/ 9 h 66"/>
                    <a:gd name="T16" fmla="*/ 14 w 39"/>
                    <a:gd name="T17" fmla="*/ 27 h 66"/>
                    <a:gd name="T18" fmla="*/ 18 w 39"/>
                    <a:gd name="T19" fmla="*/ 31 h 66"/>
                    <a:gd name="T20" fmla="*/ 18 w 39"/>
                    <a:gd name="T21" fmla="*/ 39 h 66"/>
                    <a:gd name="T22" fmla="*/ 16 w 39"/>
                    <a:gd name="T23" fmla="*/ 39 h 66"/>
                    <a:gd name="T24" fmla="*/ 9 w 39"/>
                    <a:gd name="T25" fmla="*/ 46 h 66"/>
                    <a:gd name="T26" fmla="*/ 9 w 39"/>
                    <a:gd name="T27" fmla="*/ 53 h 66"/>
                    <a:gd name="T28" fmla="*/ 0 w 39"/>
                    <a:gd name="T29" fmla="*/ 65 h 66"/>
                    <a:gd name="T30" fmla="*/ 29 w 39"/>
                    <a:gd name="T31" fmla="*/ 65 h 66"/>
                    <a:gd name="T32" fmla="*/ 38 w 39"/>
                    <a:gd name="T33" fmla="*/ 51 h 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9" h="66">
                      <a:moveTo>
                        <a:pt x="38" y="51"/>
                      </a:moveTo>
                      <a:lnTo>
                        <a:pt x="28" y="43"/>
                      </a:lnTo>
                      <a:lnTo>
                        <a:pt x="28" y="14"/>
                      </a:lnTo>
                      <a:lnTo>
                        <a:pt x="33" y="8"/>
                      </a:lnTo>
                      <a:lnTo>
                        <a:pt x="24" y="8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14" y="27"/>
                      </a:lnTo>
                      <a:lnTo>
                        <a:pt x="18" y="31"/>
                      </a:lnTo>
                      <a:lnTo>
                        <a:pt x="18" y="39"/>
                      </a:lnTo>
                      <a:lnTo>
                        <a:pt x="16" y="39"/>
                      </a:lnTo>
                      <a:lnTo>
                        <a:pt x="9" y="46"/>
                      </a:lnTo>
                      <a:lnTo>
                        <a:pt x="9" y="53"/>
                      </a:lnTo>
                      <a:lnTo>
                        <a:pt x="0" y="65"/>
                      </a:lnTo>
                      <a:lnTo>
                        <a:pt x="29" y="65"/>
                      </a:lnTo>
                      <a:lnTo>
                        <a:pt x="38" y="51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" name="Freeform 20">
                  <a:extLst>
                    <a:ext uri="{FF2B5EF4-FFF2-40B4-BE49-F238E27FC236}">
                      <a16:creationId xmlns:a16="http://schemas.microsoft.com/office/drawing/2014/main" id="{3D08D0D6-1F53-014E-36A7-0853E2D19FA7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197" y="666"/>
                  <a:ext cx="23" cy="24"/>
                </a:xfrm>
                <a:custGeom>
                  <a:avLst/>
                  <a:gdLst>
                    <a:gd name="T0" fmla="*/ 18 w 23"/>
                    <a:gd name="T1" fmla="*/ 8 h 24"/>
                    <a:gd name="T2" fmla="*/ 22 w 23"/>
                    <a:gd name="T3" fmla="*/ 8 h 24"/>
                    <a:gd name="T4" fmla="*/ 22 w 23"/>
                    <a:gd name="T5" fmla="*/ 0 h 24"/>
                    <a:gd name="T6" fmla="*/ 14 w 23"/>
                    <a:gd name="T7" fmla="*/ 0 h 24"/>
                    <a:gd name="T8" fmla="*/ 0 w 23"/>
                    <a:gd name="T9" fmla="*/ 15 h 24"/>
                    <a:gd name="T10" fmla="*/ 0 w 23"/>
                    <a:gd name="T11" fmla="*/ 23 h 24"/>
                    <a:gd name="T12" fmla="*/ 13 w 23"/>
                    <a:gd name="T13" fmla="*/ 23 h 24"/>
                    <a:gd name="T14" fmla="*/ 18 w 23"/>
                    <a:gd name="T15" fmla="*/ 17 h 24"/>
                    <a:gd name="T16" fmla="*/ 18 w 23"/>
                    <a:gd name="T17" fmla="*/ 8 h 2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" h="24">
                      <a:moveTo>
                        <a:pt x="18" y="8"/>
                      </a:moveTo>
                      <a:lnTo>
                        <a:pt x="22" y="8"/>
                      </a:ln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13" y="23"/>
                      </a:lnTo>
                      <a:lnTo>
                        <a:pt x="18" y="17"/>
                      </a:lnTo>
                      <a:lnTo>
                        <a:pt x="18" y="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" name="Freeform 21">
                  <a:extLst>
                    <a:ext uri="{FF2B5EF4-FFF2-40B4-BE49-F238E27FC236}">
                      <a16:creationId xmlns:a16="http://schemas.microsoft.com/office/drawing/2014/main" id="{E83A00F1-2C39-AFD2-922E-5A575328A4F3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167" y="630"/>
                  <a:ext cx="255" cy="216"/>
                </a:xfrm>
                <a:custGeom>
                  <a:avLst/>
                  <a:gdLst>
                    <a:gd name="T0" fmla="*/ 167 w 255"/>
                    <a:gd name="T1" fmla="*/ 15 h 216"/>
                    <a:gd name="T2" fmla="*/ 200 w 255"/>
                    <a:gd name="T3" fmla="*/ 20 h 216"/>
                    <a:gd name="T4" fmla="*/ 180 w 255"/>
                    <a:gd name="T5" fmla="*/ 28 h 216"/>
                    <a:gd name="T6" fmla="*/ 171 w 255"/>
                    <a:gd name="T7" fmla="*/ 41 h 216"/>
                    <a:gd name="T8" fmla="*/ 159 w 255"/>
                    <a:gd name="T9" fmla="*/ 70 h 216"/>
                    <a:gd name="T10" fmla="*/ 139 w 255"/>
                    <a:gd name="T11" fmla="*/ 72 h 216"/>
                    <a:gd name="T12" fmla="*/ 122 w 255"/>
                    <a:gd name="T13" fmla="*/ 69 h 216"/>
                    <a:gd name="T14" fmla="*/ 130 w 255"/>
                    <a:gd name="T15" fmla="*/ 55 h 216"/>
                    <a:gd name="T16" fmla="*/ 123 w 255"/>
                    <a:gd name="T17" fmla="*/ 37 h 216"/>
                    <a:gd name="T18" fmla="*/ 113 w 255"/>
                    <a:gd name="T19" fmla="*/ 69 h 216"/>
                    <a:gd name="T20" fmla="*/ 86 w 255"/>
                    <a:gd name="T21" fmla="*/ 84 h 216"/>
                    <a:gd name="T22" fmla="*/ 72 w 255"/>
                    <a:gd name="T23" fmla="*/ 94 h 216"/>
                    <a:gd name="T24" fmla="*/ 52 w 255"/>
                    <a:gd name="T25" fmla="*/ 108 h 216"/>
                    <a:gd name="T26" fmla="*/ 42 w 255"/>
                    <a:gd name="T27" fmla="*/ 143 h 216"/>
                    <a:gd name="T28" fmla="*/ 7 w 255"/>
                    <a:gd name="T29" fmla="*/ 130 h 216"/>
                    <a:gd name="T30" fmla="*/ 0 w 255"/>
                    <a:gd name="T31" fmla="*/ 156 h 216"/>
                    <a:gd name="T32" fmla="*/ 14 w 255"/>
                    <a:gd name="T33" fmla="*/ 194 h 216"/>
                    <a:gd name="T34" fmla="*/ 70 w 255"/>
                    <a:gd name="T35" fmla="*/ 153 h 216"/>
                    <a:gd name="T36" fmla="*/ 104 w 255"/>
                    <a:gd name="T37" fmla="*/ 145 h 216"/>
                    <a:gd name="T38" fmla="*/ 110 w 255"/>
                    <a:gd name="T39" fmla="*/ 161 h 216"/>
                    <a:gd name="T40" fmla="*/ 138 w 255"/>
                    <a:gd name="T41" fmla="*/ 201 h 216"/>
                    <a:gd name="T42" fmla="*/ 141 w 255"/>
                    <a:gd name="T43" fmla="*/ 189 h 216"/>
                    <a:gd name="T44" fmla="*/ 149 w 255"/>
                    <a:gd name="T45" fmla="*/ 189 h 216"/>
                    <a:gd name="T46" fmla="*/ 122 w 255"/>
                    <a:gd name="T47" fmla="*/ 152 h 216"/>
                    <a:gd name="T48" fmla="*/ 130 w 255"/>
                    <a:gd name="T49" fmla="*/ 139 h 216"/>
                    <a:gd name="T50" fmla="*/ 159 w 255"/>
                    <a:gd name="T51" fmla="*/ 178 h 216"/>
                    <a:gd name="T52" fmla="*/ 171 w 255"/>
                    <a:gd name="T53" fmla="*/ 202 h 216"/>
                    <a:gd name="T54" fmla="*/ 177 w 255"/>
                    <a:gd name="T55" fmla="*/ 215 h 216"/>
                    <a:gd name="T56" fmla="*/ 182 w 255"/>
                    <a:gd name="T57" fmla="*/ 191 h 216"/>
                    <a:gd name="T58" fmla="*/ 201 w 255"/>
                    <a:gd name="T59" fmla="*/ 182 h 216"/>
                    <a:gd name="T60" fmla="*/ 213 w 255"/>
                    <a:gd name="T61" fmla="*/ 177 h 216"/>
                    <a:gd name="T62" fmla="*/ 209 w 255"/>
                    <a:gd name="T63" fmla="*/ 158 h 216"/>
                    <a:gd name="T64" fmla="*/ 218 w 255"/>
                    <a:gd name="T65" fmla="*/ 126 h 216"/>
                    <a:gd name="T66" fmla="*/ 231 w 255"/>
                    <a:gd name="T67" fmla="*/ 130 h 216"/>
                    <a:gd name="T68" fmla="*/ 235 w 255"/>
                    <a:gd name="T69" fmla="*/ 145 h 216"/>
                    <a:gd name="T70" fmla="*/ 246 w 255"/>
                    <a:gd name="T71" fmla="*/ 137 h 216"/>
                    <a:gd name="T72" fmla="*/ 243 w 255"/>
                    <a:gd name="T73" fmla="*/ 134 h 216"/>
                    <a:gd name="T74" fmla="*/ 251 w 255"/>
                    <a:gd name="T75" fmla="*/ 114 h 216"/>
                    <a:gd name="T76" fmla="*/ 254 w 255"/>
                    <a:gd name="T77" fmla="*/ 137 h 216"/>
                    <a:gd name="T78" fmla="*/ 167 w 255"/>
                    <a:gd name="T79" fmla="*/ 0 h 21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55" h="216">
                      <a:moveTo>
                        <a:pt x="167" y="0"/>
                      </a:moveTo>
                      <a:lnTo>
                        <a:pt x="167" y="15"/>
                      </a:lnTo>
                      <a:lnTo>
                        <a:pt x="172" y="20"/>
                      </a:lnTo>
                      <a:lnTo>
                        <a:pt x="200" y="20"/>
                      </a:lnTo>
                      <a:lnTo>
                        <a:pt x="200" y="28"/>
                      </a:lnTo>
                      <a:lnTo>
                        <a:pt x="180" y="28"/>
                      </a:lnTo>
                      <a:lnTo>
                        <a:pt x="180" y="52"/>
                      </a:lnTo>
                      <a:lnTo>
                        <a:pt x="171" y="41"/>
                      </a:lnTo>
                      <a:lnTo>
                        <a:pt x="171" y="56"/>
                      </a:lnTo>
                      <a:lnTo>
                        <a:pt x="159" y="70"/>
                      </a:lnTo>
                      <a:lnTo>
                        <a:pt x="151" y="62"/>
                      </a:lnTo>
                      <a:lnTo>
                        <a:pt x="139" y="72"/>
                      </a:lnTo>
                      <a:lnTo>
                        <a:pt x="137" y="69"/>
                      </a:lnTo>
                      <a:lnTo>
                        <a:pt x="122" y="69"/>
                      </a:lnTo>
                      <a:lnTo>
                        <a:pt x="130" y="59"/>
                      </a:lnTo>
                      <a:lnTo>
                        <a:pt x="130" y="55"/>
                      </a:lnTo>
                      <a:lnTo>
                        <a:pt x="123" y="48"/>
                      </a:lnTo>
                      <a:lnTo>
                        <a:pt x="123" y="37"/>
                      </a:lnTo>
                      <a:lnTo>
                        <a:pt x="113" y="48"/>
                      </a:lnTo>
                      <a:lnTo>
                        <a:pt x="113" y="69"/>
                      </a:lnTo>
                      <a:lnTo>
                        <a:pt x="101" y="69"/>
                      </a:lnTo>
                      <a:lnTo>
                        <a:pt x="86" y="84"/>
                      </a:lnTo>
                      <a:lnTo>
                        <a:pt x="80" y="84"/>
                      </a:lnTo>
                      <a:lnTo>
                        <a:pt x="72" y="94"/>
                      </a:lnTo>
                      <a:lnTo>
                        <a:pt x="42" y="94"/>
                      </a:lnTo>
                      <a:lnTo>
                        <a:pt x="52" y="108"/>
                      </a:lnTo>
                      <a:lnTo>
                        <a:pt x="52" y="130"/>
                      </a:lnTo>
                      <a:lnTo>
                        <a:pt x="42" y="143"/>
                      </a:lnTo>
                      <a:lnTo>
                        <a:pt x="30" y="130"/>
                      </a:lnTo>
                      <a:lnTo>
                        <a:pt x="7" y="130"/>
                      </a:lnTo>
                      <a:lnTo>
                        <a:pt x="7" y="146"/>
                      </a:lnTo>
                      <a:lnTo>
                        <a:pt x="0" y="156"/>
                      </a:lnTo>
                      <a:lnTo>
                        <a:pt x="0" y="177"/>
                      </a:lnTo>
                      <a:lnTo>
                        <a:pt x="14" y="194"/>
                      </a:lnTo>
                      <a:lnTo>
                        <a:pt x="36" y="194"/>
                      </a:lnTo>
                      <a:lnTo>
                        <a:pt x="70" y="153"/>
                      </a:lnTo>
                      <a:lnTo>
                        <a:pt x="100" y="153"/>
                      </a:lnTo>
                      <a:lnTo>
                        <a:pt x="104" y="145"/>
                      </a:lnTo>
                      <a:lnTo>
                        <a:pt x="111" y="153"/>
                      </a:lnTo>
                      <a:lnTo>
                        <a:pt x="110" y="161"/>
                      </a:lnTo>
                      <a:lnTo>
                        <a:pt x="138" y="189"/>
                      </a:lnTo>
                      <a:lnTo>
                        <a:pt x="138" y="201"/>
                      </a:lnTo>
                      <a:lnTo>
                        <a:pt x="144" y="196"/>
                      </a:lnTo>
                      <a:lnTo>
                        <a:pt x="141" y="189"/>
                      </a:lnTo>
                      <a:lnTo>
                        <a:pt x="144" y="185"/>
                      </a:lnTo>
                      <a:lnTo>
                        <a:pt x="149" y="189"/>
                      </a:lnTo>
                      <a:lnTo>
                        <a:pt x="151" y="188"/>
                      </a:lnTo>
                      <a:lnTo>
                        <a:pt x="122" y="152"/>
                      </a:lnTo>
                      <a:lnTo>
                        <a:pt x="122" y="139"/>
                      </a:lnTo>
                      <a:lnTo>
                        <a:pt x="130" y="139"/>
                      </a:lnTo>
                      <a:lnTo>
                        <a:pt x="130" y="146"/>
                      </a:lnTo>
                      <a:lnTo>
                        <a:pt x="159" y="178"/>
                      </a:lnTo>
                      <a:lnTo>
                        <a:pt x="159" y="188"/>
                      </a:lnTo>
                      <a:lnTo>
                        <a:pt x="171" y="202"/>
                      </a:lnTo>
                      <a:lnTo>
                        <a:pt x="168" y="205"/>
                      </a:lnTo>
                      <a:lnTo>
                        <a:pt x="177" y="215"/>
                      </a:lnTo>
                      <a:lnTo>
                        <a:pt x="190" y="200"/>
                      </a:lnTo>
                      <a:lnTo>
                        <a:pt x="182" y="191"/>
                      </a:lnTo>
                      <a:lnTo>
                        <a:pt x="190" y="182"/>
                      </a:lnTo>
                      <a:lnTo>
                        <a:pt x="201" y="182"/>
                      </a:lnTo>
                      <a:lnTo>
                        <a:pt x="206" y="177"/>
                      </a:lnTo>
                      <a:lnTo>
                        <a:pt x="213" y="177"/>
                      </a:lnTo>
                      <a:lnTo>
                        <a:pt x="204" y="164"/>
                      </a:lnTo>
                      <a:lnTo>
                        <a:pt x="209" y="158"/>
                      </a:lnTo>
                      <a:lnTo>
                        <a:pt x="209" y="137"/>
                      </a:lnTo>
                      <a:lnTo>
                        <a:pt x="218" y="126"/>
                      </a:lnTo>
                      <a:lnTo>
                        <a:pt x="222" y="130"/>
                      </a:lnTo>
                      <a:lnTo>
                        <a:pt x="231" y="130"/>
                      </a:lnTo>
                      <a:lnTo>
                        <a:pt x="227" y="136"/>
                      </a:lnTo>
                      <a:lnTo>
                        <a:pt x="235" y="145"/>
                      </a:lnTo>
                      <a:lnTo>
                        <a:pt x="240" y="137"/>
                      </a:lnTo>
                      <a:lnTo>
                        <a:pt x="246" y="137"/>
                      </a:lnTo>
                      <a:lnTo>
                        <a:pt x="246" y="134"/>
                      </a:lnTo>
                      <a:lnTo>
                        <a:pt x="243" y="134"/>
                      </a:lnTo>
                      <a:lnTo>
                        <a:pt x="238" y="130"/>
                      </a:lnTo>
                      <a:lnTo>
                        <a:pt x="251" y="114"/>
                      </a:lnTo>
                      <a:lnTo>
                        <a:pt x="251" y="137"/>
                      </a:lnTo>
                      <a:lnTo>
                        <a:pt x="254" y="137"/>
                      </a:lnTo>
                      <a:lnTo>
                        <a:pt x="254" y="0"/>
                      </a:lnTo>
                      <a:lnTo>
                        <a:pt x="167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" name="Freeform 22">
                  <a:extLst>
                    <a:ext uri="{FF2B5EF4-FFF2-40B4-BE49-F238E27FC236}">
                      <a16:creationId xmlns:a16="http://schemas.microsoft.com/office/drawing/2014/main" id="{EF02E2D8-1898-CE1B-A83F-517F25A563C5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276" y="406"/>
                  <a:ext cx="1089" cy="769"/>
                </a:xfrm>
                <a:custGeom>
                  <a:avLst/>
                  <a:gdLst>
                    <a:gd name="T0" fmla="*/ 32 w 1089"/>
                    <a:gd name="T1" fmla="*/ 202 h 769"/>
                    <a:gd name="T2" fmla="*/ 99 w 1089"/>
                    <a:gd name="T3" fmla="*/ 134 h 769"/>
                    <a:gd name="T4" fmla="*/ 142 w 1089"/>
                    <a:gd name="T5" fmla="*/ 181 h 769"/>
                    <a:gd name="T6" fmla="*/ 118 w 1089"/>
                    <a:gd name="T7" fmla="*/ 179 h 769"/>
                    <a:gd name="T8" fmla="*/ 216 w 1089"/>
                    <a:gd name="T9" fmla="*/ 172 h 769"/>
                    <a:gd name="T10" fmla="*/ 240 w 1089"/>
                    <a:gd name="T11" fmla="*/ 110 h 769"/>
                    <a:gd name="T12" fmla="*/ 241 w 1089"/>
                    <a:gd name="T13" fmla="*/ 124 h 769"/>
                    <a:gd name="T14" fmla="*/ 223 w 1089"/>
                    <a:gd name="T15" fmla="*/ 172 h 769"/>
                    <a:gd name="T16" fmla="*/ 301 w 1089"/>
                    <a:gd name="T17" fmla="*/ 133 h 769"/>
                    <a:gd name="T18" fmla="*/ 460 w 1089"/>
                    <a:gd name="T19" fmla="*/ 23 h 769"/>
                    <a:gd name="T20" fmla="*/ 574 w 1089"/>
                    <a:gd name="T21" fmla="*/ 29 h 769"/>
                    <a:gd name="T22" fmla="*/ 701 w 1089"/>
                    <a:gd name="T23" fmla="*/ 15 h 769"/>
                    <a:gd name="T24" fmla="*/ 840 w 1089"/>
                    <a:gd name="T25" fmla="*/ 71 h 769"/>
                    <a:gd name="T26" fmla="*/ 1001 w 1089"/>
                    <a:gd name="T27" fmla="*/ 91 h 769"/>
                    <a:gd name="T28" fmla="*/ 1080 w 1089"/>
                    <a:gd name="T29" fmla="*/ 156 h 769"/>
                    <a:gd name="T30" fmla="*/ 1019 w 1089"/>
                    <a:gd name="T31" fmla="*/ 206 h 769"/>
                    <a:gd name="T32" fmla="*/ 985 w 1089"/>
                    <a:gd name="T33" fmla="*/ 270 h 769"/>
                    <a:gd name="T34" fmla="*/ 945 w 1089"/>
                    <a:gd name="T35" fmla="*/ 273 h 769"/>
                    <a:gd name="T36" fmla="*/ 958 w 1089"/>
                    <a:gd name="T37" fmla="*/ 184 h 769"/>
                    <a:gd name="T38" fmla="*/ 906 w 1089"/>
                    <a:gd name="T39" fmla="*/ 232 h 769"/>
                    <a:gd name="T40" fmla="*/ 868 w 1089"/>
                    <a:gd name="T41" fmla="*/ 273 h 769"/>
                    <a:gd name="T42" fmla="*/ 881 w 1089"/>
                    <a:gd name="T43" fmla="*/ 318 h 769"/>
                    <a:gd name="T44" fmla="*/ 837 w 1089"/>
                    <a:gd name="T45" fmla="*/ 385 h 769"/>
                    <a:gd name="T46" fmla="*/ 844 w 1089"/>
                    <a:gd name="T47" fmla="*/ 439 h 769"/>
                    <a:gd name="T48" fmla="*/ 839 w 1089"/>
                    <a:gd name="T49" fmla="*/ 413 h 769"/>
                    <a:gd name="T50" fmla="*/ 797 w 1089"/>
                    <a:gd name="T51" fmla="*/ 416 h 769"/>
                    <a:gd name="T52" fmla="*/ 828 w 1089"/>
                    <a:gd name="T53" fmla="*/ 496 h 769"/>
                    <a:gd name="T54" fmla="*/ 751 w 1089"/>
                    <a:gd name="T55" fmla="*/ 589 h 769"/>
                    <a:gd name="T56" fmla="*/ 730 w 1089"/>
                    <a:gd name="T57" fmla="*/ 615 h 769"/>
                    <a:gd name="T58" fmla="*/ 703 w 1089"/>
                    <a:gd name="T59" fmla="*/ 706 h 769"/>
                    <a:gd name="T60" fmla="*/ 665 w 1089"/>
                    <a:gd name="T61" fmla="*/ 708 h 769"/>
                    <a:gd name="T62" fmla="*/ 711 w 1089"/>
                    <a:gd name="T63" fmla="*/ 768 h 769"/>
                    <a:gd name="T64" fmla="*/ 634 w 1089"/>
                    <a:gd name="T65" fmla="*/ 626 h 769"/>
                    <a:gd name="T66" fmla="*/ 545 w 1089"/>
                    <a:gd name="T67" fmla="*/ 596 h 769"/>
                    <a:gd name="T68" fmla="*/ 503 w 1089"/>
                    <a:gd name="T69" fmla="*/ 689 h 769"/>
                    <a:gd name="T70" fmla="*/ 471 w 1089"/>
                    <a:gd name="T71" fmla="*/ 738 h 769"/>
                    <a:gd name="T72" fmla="*/ 416 w 1089"/>
                    <a:gd name="T73" fmla="*/ 592 h 769"/>
                    <a:gd name="T74" fmla="*/ 373 w 1089"/>
                    <a:gd name="T75" fmla="*/ 607 h 769"/>
                    <a:gd name="T76" fmla="*/ 336 w 1089"/>
                    <a:gd name="T77" fmla="*/ 545 h 769"/>
                    <a:gd name="T78" fmla="*/ 223 w 1089"/>
                    <a:gd name="T79" fmla="*/ 510 h 769"/>
                    <a:gd name="T80" fmla="*/ 263 w 1089"/>
                    <a:gd name="T81" fmla="*/ 577 h 769"/>
                    <a:gd name="T82" fmla="*/ 234 w 1089"/>
                    <a:gd name="T83" fmla="*/ 620 h 769"/>
                    <a:gd name="T84" fmla="*/ 190 w 1089"/>
                    <a:gd name="T85" fmla="*/ 605 h 769"/>
                    <a:gd name="T86" fmla="*/ 119 w 1089"/>
                    <a:gd name="T87" fmla="*/ 495 h 769"/>
                    <a:gd name="T88" fmla="*/ 149 w 1089"/>
                    <a:gd name="T89" fmla="*/ 432 h 769"/>
                    <a:gd name="T90" fmla="*/ 166 w 1089"/>
                    <a:gd name="T91" fmla="*/ 385 h 769"/>
                    <a:gd name="T92" fmla="*/ 149 w 1089"/>
                    <a:gd name="T93" fmla="*/ 226 h 769"/>
                    <a:gd name="T94" fmla="*/ 86 w 1089"/>
                    <a:gd name="T95" fmla="*/ 193 h 769"/>
                    <a:gd name="T96" fmla="*/ 55 w 1089"/>
                    <a:gd name="T97" fmla="*/ 210 h 769"/>
                    <a:gd name="T98" fmla="*/ 0 w 1089"/>
                    <a:gd name="T99" fmla="*/ 226 h 76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089" h="769">
                      <a:moveTo>
                        <a:pt x="0" y="226"/>
                      </a:moveTo>
                      <a:lnTo>
                        <a:pt x="32" y="202"/>
                      </a:lnTo>
                      <a:lnTo>
                        <a:pt x="62" y="156"/>
                      </a:lnTo>
                      <a:lnTo>
                        <a:pt x="99" y="134"/>
                      </a:lnTo>
                      <a:lnTo>
                        <a:pt x="137" y="160"/>
                      </a:lnTo>
                      <a:lnTo>
                        <a:pt x="142" y="181"/>
                      </a:lnTo>
                      <a:lnTo>
                        <a:pt x="133" y="181"/>
                      </a:lnTo>
                      <a:lnTo>
                        <a:pt x="118" y="179"/>
                      </a:lnTo>
                      <a:lnTo>
                        <a:pt x="137" y="202"/>
                      </a:lnTo>
                      <a:lnTo>
                        <a:pt x="216" y="172"/>
                      </a:lnTo>
                      <a:lnTo>
                        <a:pt x="206" y="149"/>
                      </a:lnTo>
                      <a:lnTo>
                        <a:pt x="240" y="110"/>
                      </a:lnTo>
                      <a:lnTo>
                        <a:pt x="262" y="111"/>
                      </a:lnTo>
                      <a:lnTo>
                        <a:pt x="241" y="124"/>
                      </a:lnTo>
                      <a:lnTo>
                        <a:pt x="223" y="153"/>
                      </a:lnTo>
                      <a:lnTo>
                        <a:pt x="223" y="172"/>
                      </a:lnTo>
                      <a:lnTo>
                        <a:pt x="255" y="193"/>
                      </a:lnTo>
                      <a:lnTo>
                        <a:pt x="301" y="133"/>
                      </a:lnTo>
                      <a:lnTo>
                        <a:pt x="461" y="63"/>
                      </a:lnTo>
                      <a:lnTo>
                        <a:pt x="460" y="23"/>
                      </a:lnTo>
                      <a:lnTo>
                        <a:pt x="533" y="8"/>
                      </a:lnTo>
                      <a:lnTo>
                        <a:pt x="574" y="29"/>
                      </a:lnTo>
                      <a:lnTo>
                        <a:pt x="671" y="0"/>
                      </a:lnTo>
                      <a:lnTo>
                        <a:pt x="701" y="15"/>
                      </a:lnTo>
                      <a:lnTo>
                        <a:pt x="766" y="85"/>
                      </a:lnTo>
                      <a:lnTo>
                        <a:pt x="840" y="71"/>
                      </a:lnTo>
                      <a:lnTo>
                        <a:pt x="886" y="96"/>
                      </a:lnTo>
                      <a:lnTo>
                        <a:pt x="1001" y="91"/>
                      </a:lnTo>
                      <a:lnTo>
                        <a:pt x="1088" y="118"/>
                      </a:lnTo>
                      <a:lnTo>
                        <a:pt x="1080" y="156"/>
                      </a:lnTo>
                      <a:lnTo>
                        <a:pt x="1006" y="181"/>
                      </a:lnTo>
                      <a:lnTo>
                        <a:pt x="1019" y="206"/>
                      </a:lnTo>
                      <a:lnTo>
                        <a:pt x="987" y="220"/>
                      </a:lnTo>
                      <a:lnTo>
                        <a:pt x="985" y="270"/>
                      </a:lnTo>
                      <a:lnTo>
                        <a:pt x="957" y="304"/>
                      </a:lnTo>
                      <a:lnTo>
                        <a:pt x="945" y="273"/>
                      </a:lnTo>
                      <a:lnTo>
                        <a:pt x="961" y="244"/>
                      </a:lnTo>
                      <a:lnTo>
                        <a:pt x="958" y="184"/>
                      </a:lnTo>
                      <a:lnTo>
                        <a:pt x="929" y="215"/>
                      </a:lnTo>
                      <a:lnTo>
                        <a:pt x="906" y="232"/>
                      </a:lnTo>
                      <a:lnTo>
                        <a:pt x="884" y="205"/>
                      </a:lnTo>
                      <a:lnTo>
                        <a:pt x="868" y="273"/>
                      </a:lnTo>
                      <a:lnTo>
                        <a:pt x="885" y="273"/>
                      </a:lnTo>
                      <a:lnTo>
                        <a:pt x="881" y="318"/>
                      </a:lnTo>
                      <a:lnTo>
                        <a:pt x="861" y="366"/>
                      </a:lnTo>
                      <a:lnTo>
                        <a:pt x="837" y="385"/>
                      </a:lnTo>
                      <a:lnTo>
                        <a:pt x="857" y="417"/>
                      </a:lnTo>
                      <a:lnTo>
                        <a:pt x="844" y="439"/>
                      </a:lnTo>
                      <a:lnTo>
                        <a:pt x="839" y="420"/>
                      </a:lnTo>
                      <a:lnTo>
                        <a:pt x="839" y="413"/>
                      </a:lnTo>
                      <a:lnTo>
                        <a:pt x="823" y="402"/>
                      </a:lnTo>
                      <a:lnTo>
                        <a:pt x="797" y="416"/>
                      </a:lnTo>
                      <a:lnTo>
                        <a:pt x="820" y="469"/>
                      </a:lnTo>
                      <a:lnTo>
                        <a:pt x="828" y="496"/>
                      </a:lnTo>
                      <a:lnTo>
                        <a:pt x="801" y="569"/>
                      </a:lnTo>
                      <a:lnTo>
                        <a:pt x="751" y="589"/>
                      </a:lnTo>
                      <a:lnTo>
                        <a:pt x="710" y="585"/>
                      </a:lnTo>
                      <a:lnTo>
                        <a:pt x="730" y="615"/>
                      </a:lnTo>
                      <a:lnTo>
                        <a:pt x="732" y="657"/>
                      </a:lnTo>
                      <a:lnTo>
                        <a:pt x="703" y="706"/>
                      </a:lnTo>
                      <a:lnTo>
                        <a:pt x="670" y="679"/>
                      </a:lnTo>
                      <a:lnTo>
                        <a:pt x="665" y="708"/>
                      </a:lnTo>
                      <a:lnTo>
                        <a:pt x="690" y="732"/>
                      </a:lnTo>
                      <a:lnTo>
                        <a:pt x="711" y="768"/>
                      </a:lnTo>
                      <a:lnTo>
                        <a:pt x="676" y="747"/>
                      </a:lnTo>
                      <a:lnTo>
                        <a:pt x="634" y="626"/>
                      </a:lnTo>
                      <a:lnTo>
                        <a:pt x="583" y="593"/>
                      </a:lnTo>
                      <a:lnTo>
                        <a:pt x="545" y="596"/>
                      </a:lnTo>
                      <a:lnTo>
                        <a:pt x="497" y="665"/>
                      </a:lnTo>
                      <a:lnTo>
                        <a:pt x="503" y="689"/>
                      </a:lnTo>
                      <a:lnTo>
                        <a:pt x="487" y="738"/>
                      </a:lnTo>
                      <a:lnTo>
                        <a:pt x="471" y="738"/>
                      </a:lnTo>
                      <a:lnTo>
                        <a:pt x="416" y="636"/>
                      </a:lnTo>
                      <a:lnTo>
                        <a:pt x="416" y="592"/>
                      </a:lnTo>
                      <a:lnTo>
                        <a:pt x="404" y="608"/>
                      </a:lnTo>
                      <a:lnTo>
                        <a:pt x="373" y="607"/>
                      </a:lnTo>
                      <a:lnTo>
                        <a:pt x="385" y="580"/>
                      </a:lnTo>
                      <a:lnTo>
                        <a:pt x="336" y="545"/>
                      </a:lnTo>
                      <a:lnTo>
                        <a:pt x="275" y="545"/>
                      </a:lnTo>
                      <a:lnTo>
                        <a:pt x="223" y="510"/>
                      </a:lnTo>
                      <a:lnTo>
                        <a:pt x="220" y="545"/>
                      </a:lnTo>
                      <a:lnTo>
                        <a:pt x="263" y="577"/>
                      </a:lnTo>
                      <a:lnTo>
                        <a:pt x="278" y="576"/>
                      </a:lnTo>
                      <a:lnTo>
                        <a:pt x="234" y="620"/>
                      </a:lnTo>
                      <a:lnTo>
                        <a:pt x="190" y="630"/>
                      </a:lnTo>
                      <a:lnTo>
                        <a:pt x="190" y="605"/>
                      </a:lnTo>
                      <a:lnTo>
                        <a:pt x="127" y="518"/>
                      </a:lnTo>
                      <a:lnTo>
                        <a:pt x="119" y="495"/>
                      </a:lnTo>
                      <a:lnTo>
                        <a:pt x="153" y="467"/>
                      </a:lnTo>
                      <a:lnTo>
                        <a:pt x="149" y="432"/>
                      </a:lnTo>
                      <a:lnTo>
                        <a:pt x="149" y="393"/>
                      </a:lnTo>
                      <a:lnTo>
                        <a:pt x="166" y="385"/>
                      </a:lnTo>
                      <a:lnTo>
                        <a:pt x="149" y="366"/>
                      </a:lnTo>
                      <a:lnTo>
                        <a:pt x="149" y="226"/>
                      </a:lnTo>
                      <a:lnTo>
                        <a:pt x="61" y="226"/>
                      </a:lnTo>
                      <a:lnTo>
                        <a:pt x="86" y="193"/>
                      </a:lnTo>
                      <a:lnTo>
                        <a:pt x="84" y="181"/>
                      </a:lnTo>
                      <a:lnTo>
                        <a:pt x="55" y="210"/>
                      </a:lnTo>
                      <a:lnTo>
                        <a:pt x="45" y="226"/>
                      </a:lnTo>
                      <a:lnTo>
                        <a:pt x="0" y="22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" name="Freeform 23">
                  <a:extLst>
                    <a:ext uri="{FF2B5EF4-FFF2-40B4-BE49-F238E27FC236}">
                      <a16:creationId xmlns:a16="http://schemas.microsoft.com/office/drawing/2014/main" id="{67F3A51A-F23B-44D4-C27C-27AE7EAC95F4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3135" y="720"/>
                  <a:ext cx="94" cy="157"/>
                </a:xfrm>
                <a:custGeom>
                  <a:avLst/>
                  <a:gdLst>
                    <a:gd name="T0" fmla="*/ 63 w 94"/>
                    <a:gd name="T1" fmla="*/ 0 h 157"/>
                    <a:gd name="T2" fmla="*/ 63 w 94"/>
                    <a:gd name="T3" fmla="*/ 20 h 157"/>
                    <a:gd name="T4" fmla="*/ 55 w 94"/>
                    <a:gd name="T5" fmla="*/ 33 h 157"/>
                    <a:gd name="T6" fmla="*/ 57 w 94"/>
                    <a:gd name="T7" fmla="*/ 54 h 157"/>
                    <a:gd name="T8" fmla="*/ 47 w 94"/>
                    <a:gd name="T9" fmla="*/ 82 h 157"/>
                    <a:gd name="T10" fmla="*/ 31 w 94"/>
                    <a:gd name="T11" fmla="*/ 108 h 157"/>
                    <a:gd name="T12" fmla="*/ 7 w 94"/>
                    <a:gd name="T13" fmla="*/ 125 h 157"/>
                    <a:gd name="T14" fmla="*/ 0 w 94"/>
                    <a:gd name="T15" fmla="*/ 154 h 157"/>
                    <a:gd name="T16" fmla="*/ 10 w 94"/>
                    <a:gd name="T17" fmla="*/ 156 h 157"/>
                    <a:gd name="T18" fmla="*/ 10 w 94"/>
                    <a:gd name="T19" fmla="*/ 129 h 157"/>
                    <a:gd name="T20" fmla="*/ 44 w 94"/>
                    <a:gd name="T21" fmla="*/ 127 h 157"/>
                    <a:gd name="T22" fmla="*/ 69 w 94"/>
                    <a:gd name="T23" fmla="*/ 109 h 157"/>
                    <a:gd name="T24" fmla="*/ 69 w 94"/>
                    <a:gd name="T25" fmla="*/ 72 h 157"/>
                    <a:gd name="T26" fmla="*/ 77 w 94"/>
                    <a:gd name="T27" fmla="*/ 58 h 157"/>
                    <a:gd name="T28" fmla="*/ 64 w 94"/>
                    <a:gd name="T29" fmla="*/ 34 h 157"/>
                    <a:gd name="T30" fmla="*/ 82 w 94"/>
                    <a:gd name="T31" fmla="*/ 27 h 157"/>
                    <a:gd name="T32" fmla="*/ 93 w 94"/>
                    <a:gd name="T33" fmla="*/ 8 h 157"/>
                    <a:gd name="T34" fmla="*/ 69 w 94"/>
                    <a:gd name="T35" fmla="*/ 11 h 157"/>
                    <a:gd name="T36" fmla="*/ 63 w 94"/>
                    <a:gd name="T37" fmla="*/ 0 h 15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94" h="157">
                      <a:moveTo>
                        <a:pt x="63" y="0"/>
                      </a:moveTo>
                      <a:lnTo>
                        <a:pt x="63" y="20"/>
                      </a:lnTo>
                      <a:lnTo>
                        <a:pt x="55" y="33"/>
                      </a:lnTo>
                      <a:lnTo>
                        <a:pt x="57" y="54"/>
                      </a:lnTo>
                      <a:lnTo>
                        <a:pt x="47" y="82"/>
                      </a:lnTo>
                      <a:lnTo>
                        <a:pt x="31" y="108"/>
                      </a:lnTo>
                      <a:lnTo>
                        <a:pt x="7" y="125"/>
                      </a:lnTo>
                      <a:lnTo>
                        <a:pt x="0" y="154"/>
                      </a:lnTo>
                      <a:lnTo>
                        <a:pt x="10" y="156"/>
                      </a:lnTo>
                      <a:lnTo>
                        <a:pt x="10" y="129"/>
                      </a:lnTo>
                      <a:lnTo>
                        <a:pt x="44" y="127"/>
                      </a:lnTo>
                      <a:lnTo>
                        <a:pt x="69" y="109"/>
                      </a:lnTo>
                      <a:lnTo>
                        <a:pt x="69" y="72"/>
                      </a:lnTo>
                      <a:lnTo>
                        <a:pt x="77" y="58"/>
                      </a:lnTo>
                      <a:lnTo>
                        <a:pt x="64" y="34"/>
                      </a:lnTo>
                      <a:lnTo>
                        <a:pt x="82" y="27"/>
                      </a:lnTo>
                      <a:lnTo>
                        <a:pt x="93" y="8"/>
                      </a:lnTo>
                      <a:lnTo>
                        <a:pt x="69" y="11"/>
                      </a:lnTo>
                      <a:lnTo>
                        <a:pt x="63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" name="Freeform 24">
                  <a:extLst>
                    <a:ext uri="{FF2B5EF4-FFF2-40B4-BE49-F238E27FC236}">
                      <a16:creationId xmlns:a16="http://schemas.microsoft.com/office/drawing/2014/main" id="{8040FDA5-3EBE-DC76-0B63-5471BAA659B3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780" y="1134"/>
                  <a:ext cx="22" cy="36"/>
                </a:xfrm>
                <a:custGeom>
                  <a:avLst/>
                  <a:gdLst>
                    <a:gd name="T0" fmla="*/ 10 w 22"/>
                    <a:gd name="T1" fmla="*/ 0 h 36"/>
                    <a:gd name="T2" fmla="*/ 0 w 22"/>
                    <a:gd name="T3" fmla="*/ 16 h 36"/>
                    <a:gd name="T4" fmla="*/ 7 w 22"/>
                    <a:gd name="T5" fmla="*/ 35 h 36"/>
                    <a:gd name="T6" fmla="*/ 21 w 22"/>
                    <a:gd name="T7" fmla="*/ 21 h 36"/>
                    <a:gd name="T8" fmla="*/ 10 w 22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36">
                      <a:moveTo>
                        <a:pt x="10" y="0"/>
                      </a:moveTo>
                      <a:lnTo>
                        <a:pt x="0" y="16"/>
                      </a:lnTo>
                      <a:lnTo>
                        <a:pt x="7" y="35"/>
                      </a:lnTo>
                      <a:lnTo>
                        <a:pt x="21" y="21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" name="Freeform 25">
                  <a:extLst>
                    <a:ext uri="{FF2B5EF4-FFF2-40B4-BE49-F238E27FC236}">
                      <a16:creationId xmlns:a16="http://schemas.microsoft.com/office/drawing/2014/main" id="{9C5E1FFB-8370-9192-75AB-1695EE2FB802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923" y="1177"/>
                  <a:ext cx="221" cy="90"/>
                </a:xfrm>
                <a:custGeom>
                  <a:avLst/>
                  <a:gdLst>
                    <a:gd name="T0" fmla="*/ 0 w 221"/>
                    <a:gd name="T1" fmla="*/ 0 h 94"/>
                    <a:gd name="T2" fmla="*/ 33 w 221"/>
                    <a:gd name="T3" fmla="*/ 7 h 94"/>
                    <a:gd name="T4" fmla="*/ 82 w 221"/>
                    <a:gd name="T5" fmla="*/ 27 h 94"/>
                    <a:gd name="T6" fmla="*/ 75 w 221"/>
                    <a:gd name="T7" fmla="*/ 37 h 94"/>
                    <a:gd name="T8" fmla="*/ 115 w 221"/>
                    <a:gd name="T9" fmla="*/ 48 h 94"/>
                    <a:gd name="T10" fmla="*/ 220 w 221"/>
                    <a:gd name="T11" fmla="*/ 48 h 94"/>
                    <a:gd name="T12" fmla="*/ 106 w 221"/>
                    <a:gd name="T13" fmla="*/ 57 h 94"/>
                    <a:gd name="T14" fmla="*/ 75 w 221"/>
                    <a:gd name="T15" fmla="*/ 37 h 94"/>
                    <a:gd name="T16" fmla="*/ 46 w 221"/>
                    <a:gd name="T17" fmla="*/ 33 h 94"/>
                    <a:gd name="T18" fmla="*/ 0 w 221"/>
                    <a:gd name="T19" fmla="*/ 0 h 9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21" h="94">
                      <a:moveTo>
                        <a:pt x="0" y="0"/>
                      </a:moveTo>
                      <a:lnTo>
                        <a:pt x="33" y="7"/>
                      </a:lnTo>
                      <a:lnTo>
                        <a:pt x="82" y="41"/>
                      </a:lnTo>
                      <a:lnTo>
                        <a:pt x="75" y="60"/>
                      </a:lnTo>
                      <a:lnTo>
                        <a:pt x="115" y="77"/>
                      </a:lnTo>
                      <a:lnTo>
                        <a:pt x="220" y="77"/>
                      </a:lnTo>
                      <a:lnTo>
                        <a:pt x="106" y="93"/>
                      </a:lnTo>
                      <a:lnTo>
                        <a:pt x="75" y="60"/>
                      </a:lnTo>
                      <a:lnTo>
                        <a:pt x="46" y="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" name="Freeform 26">
                  <a:extLst>
                    <a:ext uri="{FF2B5EF4-FFF2-40B4-BE49-F238E27FC236}">
                      <a16:creationId xmlns:a16="http://schemas.microsoft.com/office/drawing/2014/main" id="{F574C1E3-7BC4-0B3B-C3B0-0F709D6B6700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3099" y="1255"/>
                  <a:ext cx="235" cy="221"/>
                </a:xfrm>
                <a:custGeom>
                  <a:avLst/>
                  <a:gdLst>
                    <a:gd name="T0" fmla="*/ 189 w 235"/>
                    <a:gd name="T1" fmla="*/ 216 h 221"/>
                    <a:gd name="T2" fmla="*/ 178 w 235"/>
                    <a:gd name="T3" fmla="*/ 212 h 221"/>
                    <a:gd name="T4" fmla="*/ 153 w 235"/>
                    <a:gd name="T5" fmla="*/ 187 h 221"/>
                    <a:gd name="T6" fmla="*/ 129 w 235"/>
                    <a:gd name="T7" fmla="*/ 182 h 221"/>
                    <a:gd name="T8" fmla="*/ 123 w 235"/>
                    <a:gd name="T9" fmla="*/ 167 h 221"/>
                    <a:gd name="T10" fmla="*/ 109 w 235"/>
                    <a:gd name="T11" fmla="*/ 155 h 221"/>
                    <a:gd name="T12" fmla="*/ 86 w 235"/>
                    <a:gd name="T13" fmla="*/ 155 h 221"/>
                    <a:gd name="T14" fmla="*/ 61 w 235"/>
                    <a:gd name="T15" fmla="*/ 165 h 221"/>
                    <a:gd name="T16" fmla="*/ 39 w 235"/>
                    <a:gd name="T17" fmla="*/ 169 h 221"/>
                    <a:gd name="T18" fmla="*/ 14 w 235"/>
                    <a:gd name="T19" fmla="*/ 169 h 221"/>
                    <a:gd name="T20" fmla="*/ 13 w 235"/>
                    <a:gd name="T21" fmla="*/ 152 h 221"/>
                    <a:gd name="T22" fmla="*/ 4 w 235"/>
                    <a:gd name="T23" fmla="*/ 127 h 221"/>
                    <a:gd name="T24" fmla="*/ 2 w 235"/>
                    <a:gd name="T25" fmla="*/ 114 h 221"/>
                    <a:gd name="T26" fmla="*/ 2 w 235"/>
                    <a:gd name="T27" fmla="*/ 79 h 221"/>
                    <a:gd name="T28" fmla="*/ 43 w 235"/>
                    <a:gd name="T29" fmla="*/ 60 h 221"/>
                    <a:gd name="T30" fmla="*/ 47 w 235"/>
                    <a:gd name="T31" fmla="*/ 41 h 221"/>
                    <a:gd name="T32" fmla="*/ 56 w 235"/>
                    <a:gd name="T33" fmla="*/ 43 h 221"/>
                    <a:gd name="T34" fmla="*/ 76 w 235"/>
                    <a:gd name="T35" fmla="*/ 22 h 221"/>
                    <a:gd name="T36" fmla="*/ 97 w 235"/>
                    <a:gd name="T37" fmla="*/ 25 h 221"/>
                    <a:gd name="T38" fmla="*/ 112 w 235"/>
                    <a:gd name="T39" fmla="*/ 10 h 221"/>
                    <a:gd name="T40" fmla="*/ 124 w 235"/>
                    <a:gd name="T41" fmla="*/ 8 h 221"/>
                    <a:gd name="T42" fmla="*/ 144 w 235"/>
                    <a:gd name="T43" fmla="*/ 34 h 221"/>
                    <a:gd name="T44" fmla="*/ 162 w 235"/>
                    <a:gd name="T45" fmla="*/ 43 h 221"/>
                    <a:gd name="T46" fmla="*/ 164 w 235"/>
                    <a:gd name="T47" fmla="*/ 16 h 221"/>
                    <a:gd name="T48" fmla="*/ 171 w 235"/>
                    <a:gd name="T49" fmla="*/ 0 h 221"/>
                    <a:gd name="T50" fmla="*/ 184 w 235"/>
                    <a:gd name="T51" fmla="*/ 22 h 221"/>
                    <a:gd name="T52" fmla="*/ 195 w 235"/>
                    <a:gd name="T53" fmla="*/ 60 h 221"/>
                    <a:gd name="T54" fmla="*/ 218 w 235"/>
                    <a:gd name="T55" fmla="*/ 83 h 221"/>
                    <a:gd name="T56" fmla="*/ 231 w 235"/>
                    <a:gd name="T57" fmla="*/ 101 h 221"/>
                    <a:gd name="T58" fmla="*/ 234 w 235"/>
                    <a:gd name="T59" fmla="*/ 133 h 221"/>
                    <a:gd name="T60" fmla="*/ 220 w 235"/>
                    <a:gd name="T61" fmla="*/ 169 h 221"/>
                    <a:gd name="T62" fmla="*/ 216 w 235"/>
                    <a:gd name="T63" fmla="*/ 202 h 221"/>
                    <a:gd name="T64" fmla="*/ 195 w 235"/>
                    <a:gd name="T65" fmla="*/ 215 h 2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35" h="221">
                      <a:moveTo>
                        <a:pt x="195" y="215"/>
                      </a:moveTo>
                      <a:lnTo>
                        <a:pt x="189" y="216"/>
                      </a:lnTo>
                      <a:lnTo>
                        <a:pt x="184" y="220"/>
                      </a:lnTo>
                      <a:lnTo>
                        <a:pt x="178" y="212"/>
                      </a:lnTo>
                      <a:lnTo>
                        <a:pt x="157" y="202"/>
                      </a:lnTo>
                      <a:lnTo>
                        <a:pt x="153" y="187"/>
                      </a:lnTo>
                      <a:lnTo>
                        <a:pt x="146" y="182"/>
                      </a:lnTo>
                      <a:lnTo>
                        <a:pt x="129" y="182"/>
                      </a:lnTo>
                      <a:lnTo>
                        <a:pt x="129" y="170"/>
                      </a:lnTo>
                      <a:lnTo>
                        <a:pt x="123" y="167"/>
                      </a:lnTo>
                      <a:lnTo>
                        <a:pt x="122" y="157"/>
                      </a:lnTo>
                      <a:lnTo>
                        <a:pt x="109" y="155"/>
                      </a:lnTo>
                      <a:lnTo>
                        <a:pt x="97" y="152"/>
                      </a:lnTo>
                      <a:lnTo>
                        <a:pt x="86" y="155"/>
                      </a:lnTo>
                      <a:lnTo>
                        <a:pt x="86" y="157"/>
                      </a:lnTo>
                      <a:lnTo>
                        <a:pt x="61" y="165"/>
                      </a:lnTo>
                      <a:lnTo>
                        <a:pt x="61" y="169"/>
                      </a:lnTo>
                      <a:lnTo>
                        <a:pt x="39" y="169"/>
                      </a:lnTo>
                      <a:lnTo>
                        <a:pt x="27" y="176"/>
                      </a:lnTo>
                      <a:lnTo>
                        <a:pt x="14" y="169"/>
                      </a:lnTo>
                      <a:lnTo>
                        <a:pt x="13" y="167"/>
                      </a:lnTo>
                      <a:lnTo>
                        <a:pt x="13" y="152"/>
                      </a:lnTo>
                      <a:lnTo>
                        <a:pt x="9" y="139"/>
                      </a:lnTo>
                      <a:lnTo>
                        <a:pt x="4" y="127"/>
                      </a:lnTo>
                      <a:lnTo>
                        <a:pt x="7" y="118"/>
                      </a:lnTo>
                      <a:lnTo>
                        <a:pt x="2" y="114"/>
                      </a:lnTo>
                      <a:lnTo>
                        <a:pt x="0" y="93"/>
                      </a:lnTo>
                      <a:lnTo>
                        <a:pt x="2" y="79"/>
                      </a:lnTo>
                      <a:lnTo>
                        <a:pt x="15" y="68"/>
                      </a:lnTo>
                      <a:lnTo>
                        <a:pt x="43" y="60"/>
                      </a:lnTo>
                      <a:lnTo>
                        <a:pt x="50" y="51"/>
                      </a:lnTo>
                      <a:lnTo>
                        <a:pt x="47" y="41"/>
                      </a:lnTo>
                      <a:lnTo>
                        <a:pt x="54" y="38"/>
                      </a:lnTo>
                      <a:lnTo>
                        <a:pt x="56" y="43"/>
                      </a:lnTo>
                      <a:lnTo>
                        <a:pt x="59" y="35"/>
                      </a:lnTo>
                      <a:lnTo>
                        <a:pt x="76" y="22"/>
                      </a:lnTo>
                      <a:lnTo>
                        <a:pt x="86" y="28"/>
                      </a:lnTo>
                      <a:lnTo>
                        <a:pt x="97" y="25"/>
                      </a:lnTo>
                      <a:lnTo>
                        <a:pt x="101" y="13"/>
                      </a:lnTo>
                      <a:lnTo>
                        <a:pt x="112" y="10"/>
                      </a:lnTo>
                      <a:lnTo>
                        <a:pt x="109" y="2"/>
                      </a:lnTo>
                      <a:lnTo>
                        <a:pt x="124" y="8"/>
                      </a:lnTo>
                      <a:lnTo>
                        <a:pt x="137" y="5"/>
                      </a:lnTo>
                      <a:lnTo>
                        <a:pt x="144" y="34"/>
                      </a:lnTo>
                      <a:lnTo>
                        <a:pt x="153" y="43"/>
                      </a:lnTo>
                      <a:lnTo>
                        <a:pt x="162" y="43"/>
                      </a:lnTo>
                      <a:lnTo>
                        <a:pt x="166" y="25"/>
                      </a:lnTo>
                      <a:lnTo>
                        <a:pt x="164" y="16"/>
                      </a:lnTo>
                      <a:lnTo>
                        <a:pt x="166" y="2"/>
                      </a:lnTo>
                      <a:lnTo>
                        <a:pt x="171" y="0"/>
                      </a:lnTo>
                      <a:lnTo>
                        <a:pt x="178" y="18"/>
                      </a:lnTo>
                      <a:lnTo>
                        <a:pt x="184" y="22"/>
                      </a:lnTo>
                      <a:lnTo>
                        <a:pt x="188" y="38"/>
                      </a:lnTo>
                      <a:lnTo>
                        <a:pt x="195" y="60"/>
                      </a:lnTo>
                      <a:lnTo>
                        <a:pt x="205" y="66"/>
                      </a:lnTo>
                      <a:lnTo>
                        <a:pt x="218" y="83"/>
                      </a:lnTo>
                      <a:lnTo>
                        <a:pt x="220" y="91"/>
                      </a:lnTo>
                      <a:lnTo>
                        <a:pt x="231" y="101"/>
                      </a:lnTo>
                      <a:lnTo>
                        <a:pt x="234" y="119"/>
                      </a:lnTo>
                      <a:lnTo>
                        <a:pt x="234" y="133"/>
                      </a:lnTo>
                      <a:lnTo>
                        <a:pt x="231" y="155"/>
                      </a:lnTo>
                      <a:lnTo>
                        <a:pt x="220" y="169"/>
                      </a:lnTo>
                      <a:lnTo>
                        <a:pt x="216" y="187"/>
                      </a:lnTo>
                      <a:lnTo>
                        <a:pt x="216" y="202"/>
                      </a:lnTo>
                      <a:lnTo>
                        <a:pt x="205" y="205"/>
                      </a:lnTo>
                      <a:lnTo>
                        <a:pt x="195" y="215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" name="Freeform 27">
                  <a:extLst>
                    <a:ext uri="{FF2B5EF4-FFF2-40B4-BE49-F238E27FC236}">
                      <a16:creationId xmlns:a16="http://schemas.microsoft.com/office/drawing/2014/main" id="{4D813EF7-4039-E54A-6B98-3884641C3E48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3287" y="1488"/>
                  <a:ext cx="22" cy="27"/>
                </a:xfrm>
                <a:custGeom>
                  <a:avLst/>
                  <a:gdLst>
                    <a:gd name="T0" fmla="*/ 11 w 22"/>
                    <a:gd name="T1" fmla="*/ 23 h 27"/>
                    <a:gd name="T2" fmla="*/ 3 w 22"/>
                    <a:gd name="T3" fmla="*/ 19 h 27"/>
                    <a:gd name="T4" fmla="*/ 3 w 22"/>
                    <a:gd name="T5" fmla="*/ 15 h 27"/>
                    <a:gd name="T6" fmla="*/ 3 w 22"/>
                    <a:gd name="T7" fmla="*/ 11 h 27"/>
                    <a:gd name="T8" fmla="*/ 2 w 22"/>
                    <a:gd name="T9" fmla="*/ 7 h 27"/>
                    <a:gd name="T10" fmla="*/ 0 w 22"/>
                    <a:gd name="T11" fmla="*/ 0 h 27"/>
                    <a:gd name="T12" fmla="*/ 3 w 22"/>
                    <a:gd name="T13" fmla="*/ 0 h 27"/>
                    <a:gd name="T14" fmla="*/ 11 w 22"/>
                    <a:gd name="T15" fmla="*/ 4 h 27"/>
                    <a:gd name="T16" fmla="*/ 14 w 22"/>
                    <a:gd name="T17" fmla="*/ 3 h 27"/>
                    <a:gd name="T18" fmla="*/ 16 w 22"/>
                    <a:gd name="T19" fmla="*/ 3 h 27"/>
                    <a:gd name="T20" fmla="*/ 21 w 22"/>
                    <a:gd name="T21" fmla="*/ 0 h 27"/>
                    <a:gd name="T22" fmla="*/ 21 w 22"/>
                    <a:gd name="T23" fmla="*/ 11 h 27"/>
                    <a:gd name="T24" fmla="*/ 18 w 22"/>
                    <a:gd name="T25" fmla="*/ 15 h 27"/>
                    <a:gd name="T26" fmla="*/ 16 w 22"/>
                    <a:gd name="T27" fmla="*/ 19 h 27"/>
                    <a:gd name="T28" fmla="*/ 16 w 22"/>
                    <a:gd name="T29" fmla="*/ 22 h 27"/>
                    <a:gd name="T30" fmla="*/ 14 w 22"/>
                    <a:gd name="T31" fmla="*/ 23 h 27"/>
                    <a:gd name="T32" fmla="*/ 14 w 22"/>
                    <a:gd name="T33" fmla="*/ 26 h 27"/>
                    <a:gd name="T34" fmla="*/ 11 w 22"/>
                    <a:gd name="T35" fmla="*/ 23 h 2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" h="27">
                      <a:moveTo>
                        <a:pt x="11" y="23"/>
                      </a:moveTo>
                      <a:lnTo>
                        <a:pt x="3" y="19"/>
                      </a:lnTo>
                      <a:lnTo>
                        <a:pt x="3" y="15"/>
                      </a:lnTo>
                      <a:lnTo>
                        <a:pt x="3" y="11"/>
                      </a:ln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1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21" y="0"/>
                      </a:lnTo>
                      <a:lnTo>
                        <a:pt x="21" y="11"/>
                      </a:lnTo>
                      <a:lnTo>
                        <a:pt x="18" y="15"/>
                      </a:lnTo>
                      <a:lnTo>
                        <a:pt x="16" y="19"/>
                      </a:lnTo>
                      <a:lnTo>
                        <a:pt x="16" y="22"/>
                      </a:lnTo>
                      <a:lnTo>
                        <a:pt x="14" y="23"/>
                      </a:lnTo>
                      <a:lnTo>
                        <a:pt x="14" y="26"/>
                      </a:lnTo>
                      <a:lnTo>
                        <a:pt x="11" y="23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" name="Freeform 28">
                  <a:extLst>
                    <a:ext uri="{FF2B5EF4-FFF2-40B4-BE49-F238E27FC236}">
                      <a16:creationId xmlns:a16="http://schemas.microsoft.com/office/drawing/2014/main" id="{68EAC21B-491D-A8E2-47C1-8ED5357A6FAF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463" y="1235"/>
                  <a:ext cx="26" cy="106"/>
                </a:xfrm>
                <a:custGeom>
                  <a:avLst/>
                  <a:gdLst>
                    <a:gd name="T0" fmla="*/ 3 w 26"/>
                    <a:gd name="T1" fmla="*/ 37 h 106"/>
                    <a:gd name="T2" fmla="*/ 13 w 26"/>
                    <a:gd name="T3" fmla="*/ 28 h 106"/>
                    <a:gd name="T4" fmla="*/ 20 w 26"/>
                    <a:gd name="T5" fmla="*/ 0 h 106"/>
                    <a:gd name="T6" fmla="*/ 25 w 26"/>
                    <a:gd name="T7" fmla="*/ 42 h 106"/>
                    <a:gd name="T8" fmla="*/ 17 w 26"/>
                    <a:gd name="T9" fmla="*/ 94 h 106"/>
                    <a:gd name="T10" fmla="*/ 0 w 26"/>
                    <a:gd name="T11" fmla="*/ 105 h 106"/>
                    <a:gd name="T12" fmla="*/ 0 w 26"/>
                    <a:gd name="T13" fmla="*/ 80 h 106"/>
                    <a:gd name="T14" fmla="*/ 5 w 26"/>
                    <a:gd name="T15" fmla="*/ 64 h 106"/>
                    <a:gd name="T16" fmla="*/ 3 w 26"/>
                    <a:gd name="T17" fmla="*/ 37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" h="106">
                      <a:moveTo>
                        <a:pt x="3" y="37"/>
                      </a:moveTo>
                      <a:lnTo>
                        <a:pt x="13" y="28"/>
                      </a:lnTo>
                      <a:lnTo>
                        <a:pt x="20" y="0"/>
                      </a:lnTo>
                      <a:lnTo>
                        <a:pt x="25" y="42"/>
                      </a:lnTo>
                      <a:lnTo>
                        <a:pt x="17" y="94"/>
                      </a:lnTo>
                      <a:lnTo>
                        <a:pt x="0" y="105"/>
                      </a:lnTo>
                      <a:lnTo>
                        <a:pt x="0" y="80"/>
                      </a:lnTo>
                      <a:lnTo>
                        <a:pt x="5" y="64"/>
                      </a:lnTo>
                      <a:lnTo>
                        <a:pt x="3" y="3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524250"/>
            <a:ext cx="7772400" cy="11747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776788"/>
            <a:ext cx="6400800" cy="1801812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32" name="Rectangle 34">
            <a:extLst>
              <a:ext uri="{FF2B5EF4-FFF2-40B4-BE49-F238E27FC236}">
                <a16:creationId xmlns:a16="http://schemas.microsoft.com/office/drawing/2014/main" id="{B805A311-7777-B283-2A80-06BA9C825D3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3" name="Rectangle 35">
            <a:extLst>
              <a:ext uri="{FF2B5EF4-FFF2-40B4-BE49-F238E27FC236}">
                <a16:creationId xmlns:a16="http://schemas.microsoft.com/office/drawing/2014/main" id="{83CCB5D2-428E-679C-7A47-57023197E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ACC3BF73-5491-70E9-D5A5-E82F8035DB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78600"/>
            <a:ext cx="1905000" cy="469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2D2CC-51AF-6C45-AAE5-1AE49F4FDB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246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C8FE23D3-67F7-7F69-94BC-0B90E7A526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24EF4EFE-663C-F979-4AA8-F674F5644A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532FF63D-7810-D553-4F38-C3841F4BE8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ECDD6-6CC4-D241-B603-1D168E94D9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715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293688"/>
            <a:ext cx="1943100" cy="56388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293688"/>
            <a:ext cx="56769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99C9A353-0AE5-E22E-18BC-DBF65184AB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4736EA58-0AA8-052B-EDFF-FEFD9C4B2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3920D7F6-5662-7C6F-2A47-2FB8D6F8E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2B605-F2CA-C84B-ACAF-EFE59567297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108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2237214B-9164-FA25-151A-487D5E2174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D3D2A3B4-CAA2-BCC4-0183-010EDCB8F1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911203EC-FF7B-14E8-6F62-2514CD65D3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AF301-0396-2B4C-8CE7-0DD735D2CB5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174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529138"/>
            <a:ext cx="7772400" cy="1400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87675"/>
            <a:ext cx="7772400" cy="15414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47F57815-14EE-37E5-250A-DEB99D6ED8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E1A4A290-FDA5-1BC9-E6CF-17448BCF15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35453D13-D621-2873-6121-0107E655F8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5D74F-38F8-604D-B6C3-385DDE99453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04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703388"/>
            <a:ext cx="381000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03388"/>
            <a:ext cx="381000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8E7BF0E6-6E89-0586-7699-43C1A815FD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72BB1927-98CE-0C1C-C8DE-2D621B7A1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779EEA95-E14E-BFB3-6A5B-EFA333421B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08657-7842-AD42-8983-1CFEB2D569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567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2575"/>
            <a:ext cx="8229600" cy="11747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77975"/>
            <a:ext cx="4040188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235200"/>
            <a:ext cx="4040188" cy="40608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77975"/>
            <a:ext cx="4041775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235200"/>
            <a:ext cx="4041775" cy="40608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id="{82227085-B527-C42F-B49E-F8A6FB6AE1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3">
            <a:extLst>
              <a:ext uri="{FF2B5EF4-FFF2-40B4-BE49-F238E27FC236}">
                <a16:creationId xmlns:a16="http://schemas.microsoft.com/office/drawing/2014/main" id="{A24C1FA3-043C-2BF1-01C7-CEF93630C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56BA02B7-4AE4-697B-CEEC-CC77CF9F2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CB5AB-657E-C74E-922F-B807148482C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800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3BB97211-3160-3B3E-74CE-593F905CA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A4A5568E-447B-AE58-5A9D-CB6BE43055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0B906C21-9FEB-8A80-1326-4E17BA964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BCCA-3568-944D-A67C-1B67520F065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425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>
            <a:extLst>
              <a:ext uri="{FF2B5EF4-FFF2-40B4-BE49-F238E27FC236}">
                <a16:creationId xmlns:a16="http://schemas.microsoft.com/office/drawing/2014/main" id="{A4803C11-CD53-2A89-1A34-5B3F9FB22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BB6A1387-DFE1-1BEE-BD81-3D335FF41A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F3AADA56-83C5-249B-A6C7-C1AE42296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698FB-6977-6B41-B5B8-6C0E24E338E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647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0988"/>
            <a:ext cx="3008313" cy="1193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80988"/>
            <a:ext cx="5111750" cy="6015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74788"/>
            <a:ext cx="3008313" cy="48212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03081ACB-D383-A547-6402-B345E468F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3C1E9B67-24B7-468A-175C-A20DF0FA76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2E05A1B0-9189-4796-FE95-6DFE79F15D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C2FAD-F53D-2449-A3F6-F0B67727B02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092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933950"/>
            <a:ext cx="5486400" cy="5826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30238"/>
            <a:ext cx="5486400" cy="4229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516563"/>
            <a:ext cx="5486400" cy="8270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9AEF43BE-BE14-FE13-AD58-E6E4BE9DB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8105A29E-5ACE-4DFE-FC03-FBC7968774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F648680B-9F67-15D2-EEC7-76B55DCBD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E73A6-E657-B34C-A27D-CE906DAE28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771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hlink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9">
            <a:extLst>
              <a:ext uri="{FF2B5EF4-FFF2-40B4-BE49-F238E27FC236}">
                <a16:creationId xmlns:a16="http://schemas.microsoft.com/office/drawing/2014/main" id="{518C2ED0-C3D3-846E-20AE-6D957F2ED983}"/>
              </a:ext>
            </a:extLst>
          </p:cNvPr>
          <p:cNvGrpSpPr>
            <a:grpSpLocks/>
          </p:cNvGrpSpPr>
          <p:nvPr/>
        </p:nvGrpSpPr>
        <p:grpSpPr bwMode="auto">
          <a:xfrm>
            <a:off x="0" y="4487863"/>
            <a:ext cx="9131300" cy="2547937"/>
            <a:chOff x="0" y="2751"/>
            <a:chExt cx="5752" cy="1561"/>
          </a:xfrm>
        </p:grpSpPr>
        <p:sp>
          <p:nvSpPr>
            <p:cNvPr id="1032" name="Rectangle 2">
              <a:extLst>
                <a:ext uri="{FF2B5EF4-FFF2-40B4-BE49-F238E27FC236}">
                  <a16:creationId xmlns:a16="http://schemas.microsoft.com/office/drawing/2014/main" id="{13BB409A-28E1-6E1F-0E5B-53B10FACE8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080"/>
              <a:ext cx="5752" cy="2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2000">
                  <a:solidFill>
                    <a:srgbClr val="FF0033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0033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0033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0033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0033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33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33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33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33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pt-BR"/>
            </a:p>
          </p:txBody>
        </p:sp>
        <p:grpSp>
          <p:nvGrpSpPr>
            <p:cNvPr id="1033" name="Group 28">
              <a:extLst>
                <a:ext uri="{FF2B5EF4-FFF2-40B4-BE49-F238E27FC236}">
                  <a16:creationId xmlns:a16="http://schemas.microsoft.com/office/drawing/2014/main" id="{CFFB7041-15DA-1EB6-AD3E-765815C336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9" y="2751"/>
              <a:ext cx="1189" cy="1426"/>
              <a:chOff x="4459" y="2751"/>
              <a:chExt cx="1189" cy="1426"/>
            </a:xfrm>
          </p:grpSpPr>
          <p:sp>
            <p:nvSpPr>
              <p:cNvPr id="1034" name="Freeform 3">
                <a:extLst>
                  <a:ext uri="{FF2B5EF4-FFF2-40B4-BE49-F238E27FC236}">
                    <a16:creationId xmlns:a16="http://schemas.microsoft.com/office/drawing/2014/main" id="{B076758A-5DD6-C7A7-EC16-A23B13EFCF1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4615" y="2790"/>
                <a:ext cx="1033" cy="1273"/>
              </a:xfrm>
              <a:custGeom>
                <a:avLst/>
                <a:gdLst>
                  <a:gd name="T0" fmla="*/ 646 w 1033"/>
                  <a:gd name="T1" fmla="*/ 23 h 1273"/>
                  <a:gd name="T2" fmla="*/ 764 w 1033"/>
                  <a:gd name="T3" fmla="*/ 92 h 1273"/>
                  <a:gd name="T4" fmla="*/ 865 w 1033"/>
                  <a:gd name="T5" fmla="*/ 184 h 1273"/>
                  <a:gd name="T6" fmla="*/ 943 w 1033"/>
                  <a:gd name="T7" fmla="*/ 294 h 1273"/>
                  <a:gd name="T8" fmla="*/ 999 w 1033"/>
                  <a:gd name="T9" fmla="*/ 417 h 1273"/>
                  <a:gd name="T10" fmla="*/ 1029 w 1033"/>
                  <a:gd name="T11" fmla="*/ 550 h 1273"/>
                  <a:gd name="T12" fmla="*/ 1029 w 1033"/>
                  <a:gd name="T13" fmla="*/ 688 h 1273"/>
                  <a:gd name="T14" fmla="*/ 999 w 1033"/>
                  <a:gd name="T15" fmla="*/ 821 h 1273"/>
                  <a:gd name="T16" fmla="*/ 943 w 1033"/>
                  <a:gd name="T17" fmla="*/ 944 h 1273"/>
                  <a:gd name="T18" fmla="*/ 865 w 1033"/>
                  <a:gd name="T19" fmla="*/ 1055 h 1273"/>
                  <a:gd name="T20" fmla="*/ 764 w 1033"/>
                  <a:gd name="T21" fmla="*/ 1148 h 1273"/>
                  <a:gd name="T22" fmla="*/ 646 w 1033"/>
                  <a:gd name="T23" fmla="*/ 1215 h 1273"/>
                  <a:gd name="T24" fmla="*/ 517 w 1033"/>
                  <a:gd name="T25" fmla="*/ 1257 h 1273"/>
                  <a:gd name="T26" fmla="*/ 382 w 1033"/>
                  <a:gd name="T27" fmla="*/ 1272 h 1273"/>
                  <a:gd name="T28" fmla="*/ 246 w 1033"/>
                  <a:gd name="T29" fmla="*/ 1257 h 1273"/>
                  <a:gd name="T30" fmla="*/ 118 w 1033"/>
                  <a:gd name="T31" fmla="*/ 1215 h 1273"/>
                  <a:gd name="T32" fmla="*/ 0 w 1033"/>
                  <a:gd name="T33" fmla="*/ 1148 h 1273"/>
                  <a:gd name="T34" fmla="*/ 89 w 1033"/>
                  <a:gd name="T35" fmla="*/ 1129 h 1273"/>
                  <a:gd name="T36" fmla="*/ 201 w 1033"/>
                  <a:gd name="T37" fmla="*/ 1179 h 1273"/>
                  <a:gd name="T38" fmla="*/ 319 w 1033"/>
                  <a:gd name="T39" fmla="*/ 1204 h 1273"/>
                  <a:gd name="T40" fmla="*/ 443 w 1033"/>
                  <a:gd name="T41" fmla="*/ 1204 h 1273"/>
                  <a:gd name="T42" fmla="*/ 562 w 1033"/>
                  <a:gd name="T43" fmla="*/ 1179 h 1273"/>
                  <a:gd name="T44" fmla="*/ 674 w 1033"/>
                  <a:gd name="T45" fmla="*/ 1129 h 1273"/>
                  <a:gd name="T46" fmla="*/ 774 w 1033"/>
                  <a:gd name="T47" fmla="*/ 1057 h 1273"/>
                  <a:gd name="T48" fmla="*/ 856 w 1033"/>
                  <a:gd name="T49" fmla="*/ 965 h 1273"/>
                  <a:gd name="T50" fmla="*/ 918 w 1033"/>
                  <a:gd name="T51" fmla="*/ 858 h 1273"/>
                  <a:gd name="T52" fmla="*/ 955 w 1033"/>
                  <a:gd name="T53" fmla="*/ 742 h 1273"/>
                  <a:gd name="T54" fmla="*/ 968 w 1033"/>
                  <a:gd name="T55" fmla="*/ 619 h 1273"/>
                  <a:gd name="T56" fmla="*/ 955 w 1033"/>
                  <a:gd name="T57" fmla="*/ 496 h 1273"/>
                  <a:gd name="T58" fmla="*/ 918 w 1033"/>
                  <a:gd name="T59" fmla="*/ 381 h 1273"/>
                  <a:gd name="T60" fmla="*/ 856 w 1033"/>
                  <a:gd name="T61" fmla="*/ 273 h 1273"/>
                  <a:gd name="T62" fmla="*/ 774 w 1033"/>
                  <a:gd name="T63" fmla="*/ 182 h 1273"/>
                  <a:gd name="T64" fmla="*/ 674 w 1033"/>
                  <a:gd name="T65" fmla="*/ 110 h 1273"/>
                  <a:gd name="T66" fmla="*/ 562 w 1033"/>
                  <a:gd name="T67" fmla="*/ 61 h 1273"/>
                  <a:gd name="T68" fmla="*/ 582 w 1033"/>
                  <a:gd name="T69" fmla="*/ 0 h 12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33" h="1273">
                    <a:moveTo>
                      <a:pt x="582" y="0"/>
                    </a:moveTo>
                    <a:lnTo>
                      <a:pt x="646" y="23"/>
                    </a:lnTo>
                    <a:lnTo>
                      <a:pt x="707" y="56"/>
                    </a:lnTo>
                    <a:lnTo>
                      <a:pt x="764" y="92"/>
                    </a:lnTo>
                    <a:lnTo>
                      <a:pt x="817" y="134"/>
                    </a:lnTo>
                    <a:lnTo>
                      <a:pt x="865" y="184"/>
                    </a:lnTo>
                    <a:lnTo>
                      <a:pt x="907" y="237"/>
                    </a:lnTo>
                    <a:lnTo>
                      <a:pt x="943" y="294"/>
                    </a:lnTo>
                    <a:lnTo>
                      <a:pt x="976" y="353"/>
                    </a:lnTo>
                    <a:lnTo>
                      <a:pt x="999" y="417"/>
                    </a:lnTo>
                    <a:lnTo>
                      <a:pt x="1017" y="483"/>
                    </a:lnTo>
                    <a:lnTo>
                      <a:pt x="1029" y="550"/>
                    </a:lnTo>
                    <a:lnTo>
                      <a:pt x="1032" y="619"/>
                    </a:lnTo>
                    <a:lnTo>
                      <a:pt x="1029" y="688"/>
                    </a:lnTo>
                    <a:lnTo>
                      <a:pt x="1017" y="756"/>
                    </a:lnTo>
                    <a:lnTo>
                      <a:pt x="999" y="821"/>
                    </a:lnTo>
                    <a:lnTo>
                      <a:pt x="976" y="884"/>
                    </a:lnTo>
                    <a:lnTo>
                      <a:pt x="943" y="944"/>
                    </a:lnTo>
                    <a:lnTo>
                      <a:pt x="907" y="1003"/>
                    </a:lnTo>
                    <a:lnTo>
                      <a:pt x="865" y="1055"/>
                    </a:lnTo>
                    <a:lnTo>
                      <a:pt x="817" y="1105"/>
                    </a:lnTo>
                    <a:lnTo>
                      <a:pt x="764" y="1148"/>
                    </a:lnTo>
                    <a:lnTo>
                      <a:pt x="707" y="1183"/>
                    </a:lnTo>
                    <a:lnTo>
                      <a:pt x="646" y="1215"/>
                    </a:lnTo>
                    <a:lnTo>
                      <a:pt x="582" y="1239"/>
                    </a:lnTo>
                    <a:lnTo>
                      <a:pt x="517" y="1257"/>
                    </a:lnTo>
                    <a:lnTo>
                      <a:pt x="449" y="1269"/>
                    </a:lnTo>
                    <a:lnTo>
                      <a:pt x="382" y="1272"/>
                    </a:lnTo>
                    <a:lnTo>
                      <a:pt x="313" y="1269"/>
                    </a:lnTo>
                    <a:lnTo>
                      <a:pt x="246" y="1257"/>
                    </a:lnTo>
                    <a:lnTo>
                      <a:pt x="180" y="1239"/>
                    </a:lnTo>
                    <a:lnTo>
                      <a:pt x="118" y="1215"/>
                    </a:lnTo>
                    <a:lnTo>
                      <a:pt x="57" y="1183"/>
                    </a:lnTo>
                    <a:lnTo>
                      <a:pt x="0" y="1148"/>
                    </a:lnTo>
                    <a:lnTo>
                      <a:pt x="36" y="1095"/>
                    </a:lnTo>
                    <a:lnTo>
                      <a:pt x="89" y="1129"/>
                    </a:lnTo>
                    <a:lnTo>
                      <a:pt x="144" y="1156"/>
                    </a:lnTo>
                    <a:lnTo>
                      <a:pt x="201" y="1179"/>
                    </a:lnTo>
                    <a:lnTo>
                      <a:pt x="261" y="1195"/>
                    </a:lnTo>
                    <a:lnTo>
                      <a:pt x="319" y="1204"/>
                    </a:lnTo>
                    <a:lnTo>
                      <a:pt x="382" y="1208"/>
                    </a:lnTo>
                    <a:lnTo>
                      <a:pt x="443" y="1204"/>
                    </a:lnTo>
                    <a:lnTo>
                      <a:pt x="504" y="1195"/>
                    </a:lnTo>
                    <a:lnTo>
                      <a:pt x="562" y="1179"/>
                    </a:lnTo>
                    <a:lnTo>
                      <a:pt x="621" y="1156"/>
                    </a:lnTo>
                    <a:lnTo>
                      <a:pt x="674" y="1129"/>
                    </a:lnTo>
                    <a:lnTo>
                      <a:pt x="726" y="1095"/>
                    </a:lnTo>
                    <a:lnTo>
                      <a:pt x="774" y="1057"/>
                    </a:lnTo>
                    <a:lnTo>
                      <a:pt x="817" y="1013"/>
                    </a:lnTo>
                    <a:lnTo>
                      <a:pt x="856" y="965"/>
                    </a:lnTo>
                    <a:lnTo>
                      <a:pt x="889" y="913"/>
                    </a:lnTo>
                    <a:lnTo>
                      <a:pt x="918" y="858"/>
                    </a:lnTo>
                    <a:lnTo>
                      <a:pt x="940" y="802"/>
                    </a:lnTo>
                    <a:lnTo>
                      <a:pt x="955" y="742"/>
                    </a:lnTo>
                    <a:lnTo>
                      <a:pt x="964" y="680"/>
                    </a:lnTo>
                    <a:lnTo>
                      <a:pt x="968" y="619"/>
                    </a:lnTo>
                    <a:lnTo>
                      <a:pt x="964" y="557"/>
                    </a:lnTo>
                    <a:lnTo>
                      <a:pt x="955" y="496"/>
                    </a:lnTo>
                    <a:lnTo>
                      <a:pt x="940" y="437"/>
                    </a:lnTo>
                    <a:lnTo>
                      <a:pt x="918" y="381"/>
                    </a:lnTo>
                    <a:lnTo>
                      <a:pt x="889" y="325"/>
                    </a:lnTo>
                    <a:lnTo>
                      <a:pt x="856" y="273"/>
                    </a:lnTo>
                    <a:lnTo>
                      <a:pt x="817" y="225"/>
                    </a:lnTo>
                    <a:lnTo>
                      <a:pt x="774" y="182"/>
                    </a:lnTo>
                    <a:lnTo>
                      <a:pt x="726" y="144"/>
                    </a:lnTo>
                    <a:lnTo>
                      <a:pt x="674" y="110"/>
                    </a:lnTo>
                    <a:lnTo>
                      <a:pt x="621" y="81"/>
                    </a:lnTo>
                    <a:lnTo>
                      <a:pt x="562" y="61"/>
                    </a:lnTo>
                    <a:lnTo>
                      <a:pt x="565" y="56"/>
                    </a:lnTo>
                    <a:lnTo>
                      <a:pt x="582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" name="Line 4">
                <a:extLst>
                  <a:ext uri="{FF2B5EF4-FFF2-40B4-BE49-F238E27FC236}">
                    <a16:creationId xmlns:a16="http://schemas.microsoft.com/office/drawing/2014/main" id="{B01C594D-1E2B-74C8-C597-644CF04DB69A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V="1">
                <a:off x="4639" y="3863"/>
                <a:ext cx="104" cy="18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6" name="Line 5">
                <a:extLst>
                  <a:ext uri="{FF2B5EF4-FFF2-40B4-BE49-F238E27FC236}">
                    <a16:creationId xmlns:a16="http://schemas.microsoft.com/office/drawing/2014/main" id="{B1F4D8AD-C4EA-5C11-691A-BD9254C8658F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V="1">
                <a:off x="5211" y="2874"/>
                <a:ext cx="36" cy="71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7" name="Line 6">
                <a:extLst>
                  <a:ext uri="{FF2B5EF4-FFF2-40B4-BE49-F238E27FC236}">
                    <a16:creationId xmlns:a16="http://schemas.microsoft.com/office/drawing/2014/main" id="{82AEF730-BDFE-2D14-AA0D-1A0E1FB58C4C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V="1">
                <a:off x="5271" y="2751"/>
                <a:ext cx="36" cy="71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8" name="Freeform 7">
                <a:extLst>
                  <a:ext uri="{FF2B5EF4-FFF2-40B4-BE49-F238E27FC236}">
                    <a16:creationId xmlns:a16="http://schemas.microsoft.com/office/drawing/2014/main" id="{006AE025-52C7-39FE-004C-C5A08FFADBD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4753" y="4067"/>
                <a:ext cx="604" cy="110"/>
              </a:xfrm>
              <a:custGeom>
                <a:avLst/>
                <a:gdLst>
                  <a:gd name="T0" fmla="*/ 2 w 604"/>
                  <a:gd name="T1" fmla="*/ 70 h 110"/>
                  <a:gd name="T2" fmla="*/ 14 w 604"/>
                  <a:gd name="T3" fmla="*/ 57 h 110"/>
                  <a:gd name="T4" fmla="*/ 31 w 604"/>
                  <a:gd name="T5" fmla="*/ 46 h 110"/>
                  <a:gd name="T6" fmla="*/ 63 w 604"/>
                  <a:gd name="T7" fmla="*/ 30 h 110"/>
                  <a:gd name="T8" fmla="*/ 100 w 604"/>
                  <a:gd name="T9" fmla="*/ 21 h 110"/>
                  <a:gd name="T10" fmla="*/ 134 w 604"/>
                  <a:gd name="T11" fmla="*/ 13 h 110"/>
                  <a:gd name="T12" fmla="*/ 181 w 604"/>
                  <a:gd name="T13" fmla="*/ 6 h 110"/>
                  <a:gd name="T14" fmla="*/ 225 w 604"/>
                  <a:gd name="T15" fmla="*/ 2 h 110"/>
                  <a:gd name="T16" fmla="*/ 277 w 604"/>
                  <a:gd name="T17" fmla="*/ 0 h 110"/>
                  <a:gd name="T18" fmla="*/ 340 w 604"/>
                  <a:gd name="T19" fmla="*/ 0 h 110"/>
                  <a:gd name="T20" fmla="*/ 407 w 604"/>
                  <a:gd name="T21" fmla="*/ 4 h 110"/>
                  <a:gd name="T22" fmla="*/ 453 w 604"/>
                  <a:gd name="T23" fmla="*/ 10 h 110"/>
                  <a:gd name="T24" fmla="*/ 502 w 604"/>
                  <a:gd name="T25" fmla="*/ 19 h 110"/>
                  <a:gd name="T26" fmla="*/ 549 w 604"/>
                  <a:gd name="T27" fmla="*/ 33 h 110"/>
                  <a:gd name="T28" fmla="*/ 573 w 604"/>
                  <a:gd name="T29" fmla="*/ 47 h 110"/>
                  <a:gd name="T30" fmla="*/ 588 w 604"/>
                  <a:gd name="T31" fmla="*/ 58 h 110"/>
                  <a:gd name="T32" fmla="*/ 603 w 604"/>
                  <a:gd name="T33" fmla="*/ 77 h 110"/>
                  <a:gd name="T34" fmla="*/ 578 w 604"/>
                  <a:gd name="T35" fmla="*/ 87 h 110"/>
                  <a:gd name="T36" fmla="*/ 536 w 604"/>
                  <a:gd name="T37" fmla="*/ 95 h 110"/>
                  <a:gd name="T38" fmla="*/ 485 w 604"/>
                  <a:gd name="T39" fmla="*/ 101 h 110"/>
                  <a:gd name="T40" fmla="*/ 436 w 604"/>
                  <a:gd name="T41" fmla="*/ 106 h 110"/>
                  <a:gd name="T42" fmla="*/ 377 w 604"/>
                  <a:gd name="T43" fmla="*/ 108 h 110"/>
                  <a:gd name="T44" fmla="*/ 313 w 604"/>
                  <a:gd name="T45" fmla="*/ 109 h 110"/>
                  <a:gd name="T46" fmla="*/ 252 w 604"/>
                  <a:gd name="T47" fmla="*/ 109 h 110"/>
                  <a:gd name="T48" fmla="*/ 188 w 604"/>
                  <a:gd name="T49" fmla="*/ 108 h 110"/>
                  <a:gd name="T50" fmla="*/ 117 w 604"/>
                  <a:gd name="T51" fmla="*/ 102 h 110"/>
                  <a:gd name="T52" fmla="*/ 61 w 604"/>
                  <a:gd name="T53" fmla="*/ 96 h 110"/>
                  <a:gd name="T54" fmla="*/ 14 w 604"/>
                  <a:gd name="T55" fmla="*/ 86 h 110"/>
                  <a:gd name="T56" fmla="*/ 0 w 604"/>
                  <a:gd name="T57" fmla="*/ 78 h 110"/>
                  <a:gd name="T58" fmla="*/ 2 w 604"/>
                  <a:gd name="T59" fmla="*/ 7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04" h="110">
                    <a:moveTo>
                      <a:pt x="2" y="70"/>
                    </a:moveTo>
                    <a:lnTo>
                      <a:pt x="14" y="57"/>
                    </a:lnTo>
                    <a:lnTo>
                      <a:pt x="31" y="46"/>
                    </a:lnTo>
                    <a:lnTo>
                      <a:pt x="63" y="30"/>
                    </a:lnTo>
                    <a:lnTo>
                      <a:pt x="100" y="21"/>
                    </a:lnTo>
                    <a:lnTo>
                      <a:pt x="134" y="13"/>
                    </a:lnTo>
                    <a:lnTo>
                      <a:pt x="181" y="6"/>
                    </a:lnTo>
                    <a:lnTo>
                      <a:pt x="225" y="2"/>
                    </a:lnTo>
                    <a:lnTo>
                      <a:pt x="277" y="0"/>
                    </a:lnTo>
                    <a:lnTo>
                      <a:pt x="340" y="0"/>
                    </a:lnTo>
                    <a:lnTo>
                      <a:pt x="407" y="4"/>
                    </a:lnTo>
                    <a:lnTo>
                      <a:pt x="453" y="10"/>
                    </a:lnTo>
                    <a:lnTo>
                      <a:pt x="502" y="19"/>
                    </a:lnTo>
                    <a:lnTo>
                      <a:pt x="549" y="33"/>
                    </a:lnTo>
                    <a:lnTo>
                      <a:pt x="573" y="47"/>
                    </a:lnTo>
                    <a:lnTo>
                      <a:pt x="588" y="58"/>
                    </a:lnTo>
                    <a:lnTo>
                      <a:pt x="603" y="77"/>
                    </a:lnTo>
                    <a:lnTo>
                      <a:pt x="578" y="87"/>
                    </a:lnTo>
                    <a:lnTo>
                      <a:pt x="536" y="95"/>
                    </a:lnTo>
                    <a:lnTo>
                      <a:pt x="485" y="101"/>
                    </a:lnTo>
                    <a:lnTo>
                      <a:pt x="436" y="106"/>
                    </a:lnTo>
                    <a:lnTo>
                      <a:pt x="377" y="108"/>
                    </a:lnTo>
                    <a:lnTo>
                      <a:pt x="313" y="109"/>
                    </a:lnTo>
                    <a:lnTo>
                      <a:pt x="252" y="109"/>
                    </a:lnTo>
                    <a:lnTo>
                      <a:pt x="188" y="108"/>
                    </a:lnTo>
                    <a:lnTo>
                      <a:pt x="117" y="102"/>
                    </a:lnTo>
                    <a:lnTo>
                      <a:pt x="61" y="96"/>
                    </a:lnTo>
                    <a:lnTo>
                      <a:pt x="14" y="86"/>
                    </a:lnTo>
                    <a:lnTo>
                      <a:pt x="0" y="78"/>
                    </a:lnTo>
                    <a:lnTo>
                      <a:pt x="2" y="7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9" name="Oval 8">
                <a:extLst>
                  <a:ext uri="{FF2B5EF4-FFF2-40B4-BE49-F238E27FC236}">
                    <a16:creationId xmlns:a16="http://schemas.microsoft.com/office/drawing/2014/main" id="{94185A9D-B41C-BA02-7733-EFEEA2501493}"/>
                  </a:ext>
                </a:extLst>
              </p:cNvPr>
              <p:cNvSpPr>
                <a:spLocks noChangeArrowheads="1"/>
              </p:cNvSpPr>
              <p:nvPr/>
            </p:nvSpPr>
            <p:spPr bwMode="grayWhite">
              <a:xfrm>
                <a:off x="4459" y="2879"/>
                <a:ext cx="1073" cy="1073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33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pt-BR"/>
              </a:p>
            </p:txBody>
          </p:sp>
          <p:grpSp>
            <p:nvGrpSpPr>
              <p:cNvPr id="1040" name="Group 27">
                <a:extLst>
                  <a:ext uri="{FF2B5EF4-FFF2-40B4-BE49-F238E27FC236}">
                    <a16:creationId xmlns:a16="http://schemas.microsoft.com/office/drawing/2014/main" id="{EEBB3CA4-1438-D5A4-D65F-84AB35DEC7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59" y="2991"/>
                <a:ext cx="998" cy="797"/>
                <a:chOff x="4459" y="2991"/>
                <a:chExt cx="998" cy="797"/>
              </a:xfrm>
            </p:grpSpPr>
            <p:sp>
              <p:nvSpPr>
                <p:cNvPr id="1041" name="Freeform 9">
                  <a:extLst>
                    <a:ext uri="{FF2B5EF4-FFF2-40B4-BE49-F238E27FC236}">
                      <a16:creationId xmlns:a16="http://schemas.microsoft.com/office/drawing/2014/main" id="{0D85FF22-1166-0A6B-A970-077BAD0F26A7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4599" y="3283"/>
                  <a:ext cx="1" cy="18"/>
                </a:xfrm>
                <a:custGeom>
                  <a:avLst/>
                  <a:gdLst>
                    <a:gd name="T0" fmla="*/ 0 w 1"/>
                    <a:gd name="T1" fmla="*/ 0 h 17"/>
                    <a:gd name="T2" fmla="*/ 0 w 1"/>
                    <a:gd name="T3" fmla="*/ 28 h 17"/>
                    <a:gd name="T4" fmla="*/ 0 w 1"/>
                    <a:gd name="T5" fmla="*/ 28 h 17"/>
                    <a:gd name="T6" fmla="*/ 0 w 1"/>
                    <a:gd name="T7" fmla="*/ 6 h 17"/>
                    <a:gd name="T8" fmla="*/ 0 w 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2" name="Freeform 10">
                  <a:extLst>
                    <a:ext uri="{FF2B5EF4-FFF2-40B4-BE49-F238E27FC236}">
                      <a16:creationId xmlns:a16="http://schemas.microsoft.com/office/drawing/2014/main" id="{016144EB-0CCC-5BE5-EE39-CA9ACD0FEFE1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4616" y="3305"/>
                  <a:ext cx="22" cy="17"/>
                </a:xfrm>
                <a:custGeom>
                  <a:avLst/>
                  <a:gdLst>
                    <a:gd name="T0" fmla="*/ 0 w 22"/>
                    <a:gd name="T1" fmla="*/ 0 h 17"/>
                    <a:gd name="T2" fmla="*/ 21 w 22"/>
                    <a:gd name="T3" fmla="*/ 0 h 17"/>
                    <a:gd name="T4" fmla="*/ 21 w 22"/>
                    <a:gd name="T5" fmla="*/ 16 h 17"/>
                    <a:gd name="T6" fmla="*/ 0 w 22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" h="17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3" name="Freeform 11">
                  <a:extLst>
                    <a:ext uri="{FF2B5EF4-FFF2-40B4-BE49-F238E27FC236}">
                      <a16:creationId xmlns:a16="http://schemas.microsoft.com/office/drawing/2014/main" id="{FE7E3D3B-F499-DDD8-AADD-3988B7F714E4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4675" y="3275"/>
                  <a:ext cx="37" cy="35"/>
                </a:xfrm>
                <a:custGeom>
                  <a:avLst/>
                  <a:gdLst>
                    <a:gd name="T0" fmla="*/ 36 w 37"/>
                    <a:gd name="T1" fmla="*/ 0 h 35"/>
                    <a:gd name="T2" fmla="*/ 22 w 37"/>
                    <a:gd name="T3" fmla="*/ 0 h 35"/>
                    <a:gd name="T4" fmla="*/ 14 w 37"/>
                    <a:gd name="T5" fmla="*/ 9 h 35"/>
                    <a:gd name="T6" fmla="*/ 9 w 37"/>
                    <a:gd name="T7" fmla="*/ 9 h 35"/>
                    <a:gd name="T8" fmla="*/ 5 w 37"/>
                    <a:gd name="T9" fmla="*/ 13 h 35"/>
                    <a:gd name="T10" fmla="*/ 0 w 37"/>
                    <a:gd name="T11" fmla="*/ 13 h 35"/>
                    <a:gd name="T12" fmla="*/ 0 w 37"/>
                    <a:gd name="T13" fmla="*/ 25 h 35"/>
                    <a:gd name="T14" fmla="*/ 8 w 37"/>
                    <a:gd name="T15" fmla="*/ 34 h 35"/>
                    <a:gd name="T16" fmla="*/ 29 w 37"/>
                    <a:gd name="T17" fmla="*/ 34 h 35"/>
                    <a:gd name="T18" fmla="*/ 36 w 37"/>
                    <a:gd name="T19" fmla="*/ 25 h 35"/>
                    <a:gd name="T20" fmla="*/ 36 w 37"/>
                    <a:gd name="T21" fmla="*/ 0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35">
                      <a:moveTo>
                        <a:pt x="36" y="0"/>
                      </a:move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9" y="9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8" y="34"/>
                      </a:lnTo>
                      <a:lnTo>
                        <a:pt x="29" y="34"/>
                      </a:lnTo>
                      <a:lnTo>
                        <a:pt x="36" y="25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4" name="Freeform 12">
                  <a:extLst>
                    <a:ext uri="{FF2B5EF4-FFF2-40B4-BE49-F238E27FC236}">
                      <a16:creationId xmlns:a16="http://schemas.microsoft.com/office/drawing/2014/main" id="{F1E6B7EA-9852-5AE7-73BE-E50E0687AD34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4459" y="3303"/>
                  <a:ext cx="323" cy="415"/>
                </a:xfrm>
                <a:custGeom>
                  <a:avLst/>
                  <a:gdLst>
                    <a:gd name="T0" fmla="*/ 76 w 323"/>
                    <a:gd name="T1" fmla="*/ 0 h 422"/>
                    <a:gd name="T2" fmla="*/ 70 w 323"/>
                    <a:gd name="T3" fmla="*/ 11 h 422"/>
                    <a:gd name="T4" fmla="*/ 45 w 323"/>
                    <a:gd name="T5" fmla="*/ 30 h 422"/>
                    <a:gd name="T6" fmla="*/ 40 w 323"/>
                    <a:gd name="T7" fmla="*/ 42 h 422"/>
                    <a:gd name="T8" fmla="*/ 21 w 323"/>
                    <a:gd name="T9" fmla="*/ 57 h 422"/>
                    <a:gd name="T10" fmla="*/ 8 w 323"/>
                    <a:gd name="T11" fmla="*/ 82 h 422"/>
                    <a:gd name="T12" fmla="*/ 8 w 323"/>
                    <a:gd name="T13" fmla="*/ 92 h 422"/>
                    <a:gd name="T14" fmla="*/ 0 w 323"/>
                    <a:gd name="T15" fmla="*/ 122 h 422"/>
                    <a:gd name="T16" fmla="*/ 11 w 323"/>
                    <a:gd name="T17" fmla="*/ 132 h 422"/>
                    <a:gd name="T18" fmla="*/ 40 w 323"/>
                    <a:gd name="T19" fmla="*/ 162 h 422"/>
                    <a:gd name="T20" fmla="*/ 48 w 323"/>
                    <a:gd name="T21" fmla="*/ 157 h 422"/>
                    <a:gd name="T22" fmla="*/ 99 w 323"/>
                    <a:gd name="T23" fmla="*/ 157 h 422"/>
                    <a:gd name="T24" fmla="*/ 123 w 323"/>
                    <a:gd name="T25" fmla="*/ 166 h 422"/>
                    <a:gd name="T26" fmla="*/ 120 w 323"/>
                    <a:gd name="T27" fmla="*/ 191 h 422"/>
                    <a:gd name="T28" fmla="*/ 138 w 323"/>
                    <a:gd name="T29" fmla="*/ 224 h 422"/>
                    <a:gd name="T30" fmla="*/ 136 w 323"/>
                    <a:gd name="T31" fmla="*/ 233 h 422"/>
                    <a:gd name="T32" fmla="*/ 143 w 323"/>
                    <a:gd name="T33" fmla="*/ 243 h 422"/>
                    <a:gd name="T34" fmla="*/ 133 w 323"/>
                    <a:gd name="T35" fmla="*/ 265 h 422"/>
                    <a:gd name="T36" fmla="*/ 145 w 323"/>
                    <a:gd name="T37" fmla="*/ 295 h 422"/>
                    <a:gd name="T38" fmla="*/ 153 w 323"/>
                    <a:gd name="T39" fmla="*/ 318 h 422"/>
                    <a:gd name="T40" fmla="*/ 161 w 323"/>
                    <a:gd name="T41" fmla="*/ 331 h 422"/>
                    <a:gd name="T42" fmla="*/ 171 w 323"/>
                    <a:gd name="T43" fmla="*/ 350 h 422"/>
                    <a:gd name="T44" fmla="*/ 188 w 323"/>
                    <a:gd name="T45" fmla="*/ 348 h 422"/>
                    <a:gd name="T46" fmla="*/ 216 w 323"/>
                    <a:gd name="T47" fmla="*/ 334 h 422"/>
                    <a:gd name="T48" fmla="*/ 228 w 323"/>
                    <a:gd name="T49" fmla="*/ 318 h 422"/>
                    <a:gd name="T50" fmla="*/ 228 w 323"/>
                    <a:gd name="T51" fmla="*/ 307 h 422"/>
                    <a:gd name="T52" fmla="*/ 244 w 323"/>
                    <a:gd name="T53" fmla="*/ 299 h 422"/>
                    <a:gd name="T54" fmla="*/ 241 w 323"/>
                    <a:gd name="T55" fmla="*/ 283 h 422"/>
                    <a:gd name="T56" fmla="*/ 266 w 323"/>
                    <a:gd name="T57" fmla="*/ 258 h 422"/>
                    <a:gd name="T58" fmla="*/ 270 w 323"/>
                    <a:gd name="T59" fmla="*/ 238 h 422"/>
                    <a:gd name="T60" fmla="*/ 264 w 323"/>
                    <a:gd name="T61" fmla="*/ 231 h 422"/>
                    <a:gd name="T62" fmla="*/ 266 w 323"/>
                    <a:gd name="T63" fmla="*/ 223 h 422"/>
                    <a:gd name="T64" fmla="*/ 261 w 323"/>
                    <a:gd name="T65" fmla="*/ 214 h 422"/>
                    <a:gd name="T66" fmla="*/ 279 w 323"/>
                    <a:gd name="T67" fmla="*/ 195 h 422"/>
                    <a:gd name="T68" fmla="*/ 279 w 323"/>
                    <a:gd name="T69" fmla="*/ 186 h 422"/>
                    <a:gd name="T70" fmla="*/ 305 w 323"/>
                    <a:gd name="T71" fmla="*/ 169 h 422"/>
                    <a:gd name="T72" fmla="*/ 322 w 323"/>
                    <a:gd name="T73" fmla="*/ 126 h 422"/>
                    <a:gd name="T74" fmla="*/ 298 w 323"/>
                    <a:gd name="T75" fmla="*/ 136 h 422"/>
                    <a:gd name="T76" fmla="*/ 277 w 323"/>
                    <a:gd name="T77" fmla="*/ 132 h 422"/>
                    <a:gd name="T78" fmla="*/ 280 w 323"/>
                    <a:gd name="T79" fmla="*/ 121 h 422"/>
                    <a:gd name="T80" fmla="*/ 259 w 323"/>
                    <a:gd name="T81" fmla="*/ 107 h 422"/>
                    <a:gd name="T82" fmla="*/ 249 w 323"/>
                    <a:gd name="T83" fmla="*/ 81 h 422"/>
                    <a:gd name="T84" fmla="*/ 229 w 323"/>
                    <a:gd name="T85" fmla="*/ 55 h 422"/>
                    <a:gd name="T86" fmla="*/ 229 w 323"/>
                    <a:gd name="T87" fmla="*/ 36 h 422"/>
                    <a:gd name="T88" fmla="*/ 218 w 323"/>
                    <a:gd name="T89" fmla="*/ 35 h 422"/>
                    <a:gd name="T90" fmla="*/ 211 w 323"/>
                    <a:gd name="T91" fmla="*/ 38 h 422"/>
                    <a:gd name="T92" fmla="*/ 181 w 323"/>
                    <a:gd name="T93" fmla="*/ 30 h 422"/>
                    <a:gd name="T94" fmla="*/ 173 w 323"/>
                    <a:gd name="T95" fmla="*/ 35 h 422"/>
                    <a:gd name="T96" fmla="*/ 167 w 323"/>
                    <a:gd name="T97" fmla="*/ 45 h 422"/>
                    <a:gd name="T98" fmla="*/ 150 w 323"/>
                    <a:gd name="T99" fmla="*/ 30 h 422"/>
                    <a:gd name="T100" fmla="*/ 135 w 323"/>
                    <a:gd name="T101" fmla="*/ 30 h 422"/>
                    <a:gd name="T102" fmla="*/ 133 w 323"/>
                    <a:gd name="T103" fmla="*/ 10 h 422"/>
                    <a:gd name="T104" fmla="*/ 110 w 323"/>
                    <a:gd name="T105" fmla="*/ 14 h 422"/>
                    <a:gd name="T106" fmla="*/ 96 w 323"/>
                    <a:gd name="T107" fmla="*/ 9 h 422"/>
                    <a:gd name="T108" fmla="*/ 76 w 323"/>
                    <a:gd name="T109" fmla="*/ 0 h 42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323" h="422">
                      <a:moveTo>
                        <a:pt x="76" y="0"/>
                      </a:moveTo>
                      <a:lnTo>
                        <a:pt x="70" y="11"/>
                      </a:lnTo>
                      <a:lnTo>
                        <a:pt x="45" y="33"/>
                      </a:lnTo>
                      <a:lnTo>
                        <a:pt x="40" y="53"/>
                      </a:lnTo>
                      <a:lnTo>
                        <a:pt x="21" y="68"/>
                      </a:lnTo>
                      <a:lnTo>
                        <a:pt x="8" y="96"/>
                      </a:lnTo>
                      <a:lnTo>
                        <a:pt x="8" y="114"/>
                      </a:lnTo>
                      <a:lnTo>
                        <a:pt x="0" y="144"/>
                      </a:lnTo>
                      <a:lnTo>
                        <a:pt x="11" y="157"/>
                      </a:lnTo>
                      <a:lnTo>
                        <a:pt x="40" y="195"/>
                      </a:lnTo>
                      <a:lnTo>
                        <a:pt x="48" y="190"/>
                      </a:lnTo>
                      <a:lnTo>
                        <a:pt x="99" y="190"/>
                      </a:lnTo>
                      <a:lnTo>
                        <a:pt x="123" y="199"/>
                      </a:lnTo>
                      <a:lnTo>
                        <a:pt x="120" y="229"/>
                      </a:lnTo>
                      <a:lnTo>
                        <a:pt x="138" y="268"/>
                      </a:lnTo>
                      <a:lnTo>
                        <a:pt x="136" y="279"/>
                      </a:lnTo>
                      <a:lnTo>
                        <a:pt x="143" y="291"/>
                      </a:lnTo>
                      <a:lnTo>
                        <a:pt x="133" y="319"/>
                      </a:lnTo>
                      <a:lnTo>
                        <a:pt x="145" y="354"/>
                      </a:lnTo>
                      <a:lnTo>
                        <a:pt x="153" y="382"/>
                      </a:lnTo>
                      <a:lnTo>
                        <a:pt x="161" y="399"/>
                      </a:lnTo>
                      <a:lnTo>
                        <a:pt x="171" y="421"/>
                      </a:lnTo>
                      <a:lnTo>
                        <a:pt x="188" y="418"/>
                      </a:lnTo>
                      <a:lnTo>
                        <a:pt x="216" y="402"/>
                      </a:lnTo>
                      <a:lnTo>
                        <a:pt x="228" y="382"/>
                      </a:lnTo>
                      <a:lnTo>
                        <a:pt x="228" y="369"/>
                      </a:lnTo>
                      <a:lnTo>
                        <a:pt x="244" y="359"/>
                      </a:lnTo>
                      <a:lnTo>
                        <a:pt x="241" y="340"/>
                      </a:lnTo>
                      <a:lnTo>
                        <a:pt x="266" y="310"/>
                      </a:lnTo>
                      <a:lnTo>
                        <a:pt x="270" y="285"/>
                      </a:lnTo>
                      <a:lnTo>
                        <a:pt x="264" y="277"/>
                      </a:lnTo>
                      <a:lnTo>
                        <a:pt x="266" y="267"/>
                      </a:lnTo>
                      <a:lnTo>
                        <a:pt x="261" y="258"/>
                      </a:lnTo>
                      <a:lnTo>
                        <a:pt x="279" y="234"/>
                      </a:lnTo>
                      <a:lnTo>
                        <a:pt x="279" y="222"/>
                      </a:lnTo>
                      <a:lnTo>
                        <a:pt x="305" y="202"/>
                      </a:lnTo>
                      <a:lnTo>
                        <a:pt x="322" y="148"/>
                      </a:lnTo>
                      <a:lnTo>
                        <a:pt x="298" y="162"/>
                      </a:lnTo>
                      <a:lnTo>
                        <a:pt x="277" y="156"/>
                      </a:lnTo>
                      <a:lnTo>
                        <a:pt x="280" y="143"/>
                      </a:lnTo>
                      <a:lnTo>
                        <a:pt x="259" y="129"/>
                      </a:lnTo>
                      <a:lnTo>
                        <a:pt x="249" y="94"/>
                      </a:lnTo>
                      <a:lnTo>
                        <a:pt x="229" y="66"/>
                      </a:lnTo>
                      <a:lnTo>
                        <a:pt x="229" y="47"/>
                      </a:lnTo>
                      <a:lnTo>
                        <a:pt x="218" y="46"/>
                      </a:lnTo>
                      <a:lnTo>
                        <a:pt x="211" y="49"/>
                      </a:lnTo>
                      <a:lnTo>
                        <a:pt x="181" y="38"/>
                      </a:lnTo>
                      <a:lnTo>
                        <a:pt x="173" y="46"/>
                      </a:lnTo>
                      <a:lnTo>
                        <a:pt x="167" y="56"/>
                      </a:lnTo>
                      <a:lnTo>
                        <a:pt x="150" y="38"/>
                      </a:lnTo>
                      <a:lnTo>
                        <a:pt x="135" y="33"/>
                      </a:lnTo>
                      <a:lnTo>
                        <a:pt x="133" y="10"/>
                      </a:lnTo>
                      <a:lnTo>
                        <a:pt x="110" y="14"/>
                      </a:lnTo>
                      <a:lnTo>
                        <a:pt x="96" y="9"/>
                      </a:lnTo>
                      <a:lnTo>
                        <a:pt x="76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5" name="Freeform 13">
                  <a:extLst>
                    <a:ext uri="{FF2B5EF4-FFF2-40B4-BE49-F238E27FC236}">
                      <a16:creationId xmlns:a16="http://schemas.microsoft.com/office/drawing/2014/main" id="{FC7213CF-834F-EBC8-402F-002C9B90631E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5205" y="3408"/>
                  <a:ext cx="23" cy="18"/>
                </a:xfrm>
                <a:custGeom>
                  <a:avLst/>
                  <a:gdLst>
                    <a:gd name="T0" fmla="*/ 9 w 23"/>
                    <a:gd name="T1" fmla="*/ 0 h 21"/>
                    <a:gd name="T2" fmla="*/ 12 w 23"/>
                    <a:gd name="T3" fmla="*/ 3 h 21"/>
                    <a:gd name="T4" fmla="*/ 9 w 23"/>
                    <a:gd name="T5" fmla="*/ 3 h 21"/>
                    <a:gd name="T6" fmla="*/ 9 w 23"/>
                    <a:gd name="T7" fmla="*/ 3 h 21"/>
                    <a:gd name="T8" fmla="*/ 22 w 23"/>
                    <a:gd name="T9" fmla="*/ 3 h 21"/>
                    <a:gd name="T10" fmla="*/ 22 w 23"/>
                    <a:gd name="T11" fmla="*/ 3 h 21"/>
                    <a:gd name="T12" fmla="*/ 12 w 23"/>
                    <a:gd name="T13" fmla="*/ 3 h 21"/>
                    <a:gd name="T14" fmla="*/ 4 w 23"/>
                    <a:gd name="T15" fmla="*/ 3 h 21"/>
                    <a:gd name="T16" fmla="*/ 0 w 23"/>
                    <a:gd name="T17" fmla="*/ 3 h 21"/>
                    <a:gd name="T18" fmla="*/ 4 w 23"/>
                    <a:gd name="T19" fmla="*/ 3 h 21"/>
                    <a:gd name="T20" fmla="*/ 0 w 23"/>
                    <a:gd name="T21" fmla="*/ 3 h 21"/>
                    <a:gd name="T22" fmla="*/ 4 w 23"/>
                    <a:gd name="T23" fmla="*/ 2 h 21"/>
                    <a:gd name="T24" fmla="*/ 9 w 23"/>
                    <a:gd name="T25" fmla="*/ 0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3" h="21">
                      <a:moveTo>
                        <a:pt x="9" y="0"/>
                      </a:moveTo>
                      <a:lnTo>
                        <a:pt x="12" y="5"/>
                      </a:lnTo>
                      <a:lnTo>
                        <a:pt x="9" y="10"/>
                      </a:lnTo>
                      <a:lnTo>
                        <a:pt x="9" y="14"/>
                      </a:lnTo>
                      <a:lnTo>
                        <a:pt x="22" y="17"/>
                      </a:lnTo>
                      <a:lnTo>
                        <a:pt x="22" y="20"/>
                      </a:lnTo>
                      <a:lnTo>
                        <a:pt x="12" y="17"/>
                      </a:lnTo>
                      <a:lnTo>
                        <a:pt x="4" y="20"/>
                      </a:lnTo>
                      <a:lnTo>
                        <a:pt x="0" y="17"/>
                      </a:lnTo>
                      <a:lnTo>
                        <a:pt x="4" y="14"/>
                      </a:lnTo>
                      <a:lnTo>
                        <a:pt x="0" y="10"/>
                      </a:lnTo>
                      <a:lnTo>
                        <a:pt x="4" y="2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6" name="Freeform 14">
                  <a:extLst>
                    <a:ext uri="{FF2B5EF4-FFF2-40B4-BE49-F238E27FC236}">
                      <a16:creationId xmlns:a16="http://schemas.microsoft.com/office/drawing/2014/main" id="{0DBACF7F-4D5D-CC24-BCCA-DFEAD0F864C1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5144" y="3496"/>
                  <a:ext cx="49" cy="70"/>
                </a:xfrm>
                <a:custGeom>
                  <a:avLst/>
                  <a:gdLst>
                    <a:gd name="T0" fmla="*/ 0 w 49"/>
                    <a:gd name="T1" fmla="*/ 34 h 70"/>
                    <a:gd name="T2" fmla="*/ 17 w 49"/>
                    <a:gd name="T3" fmla="*/ 34 h 70"/>
                    <a:gd name="T4" fmla="*/ 37 w 49"/>
                    <a:gd name="T5" fmla="*/ 0 h 70"/>
                    <a:gd name="T6" fmla="*/ 48 w 49"/>
                    <a:gd name="T7" fmla="*/ 20 h 70"/>
                    <a:gd name="T8" fmla="*/ 39 w 49"/>
                    <a:gd name="T9" fmla="*/ 69 h 70"/>
                    <a:gd name="T10" fmla="*/ 3 w 49"/>
                    <a:gd name="T11" fmla="*/ 57 h 70"/>
                    <a:gd name="T12" fmla="*/ 0 w 49"/>
                    <a:gd name="T13" fmla="*/ 34 h 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" h="70">
                      <a:moveTo>
                        <a:pt x="0" y="34"/>
                      </a:moveTo>
                      <a:lnTo>
                        <a:pt x="17" y="34"/>
                      </a:lnTo>
                      <a:lnTo>
                        <a:pt x="37" y="0"/>
                      </a:lnTo>
                      <a:lnTo>
                        <a:pt x="48" y="20"/>
                      </a:lnTo>
                      <a:lnTo>
                        <a:pt x="39" y="69"/>
                      </a:lnTo>
                      <a:lnTo>
                        <a:pt x="3" y="57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7" name="Freeform 15">
                  <a:extLst>
                    <a:ext uri="{FF2B5EF4-FFF2-40B4-BE49-F238E27FC236}">
                      <a16:creationId xmlns:a16="http://schemas.microsoft.com/office/drawing/2014/main" id="{75FE8B44-C5BB-B3CE-D094-54AD2EFCCF65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5241" y="3523"/>
                  <a:ext cx="84" cy="67"/>
                </a:xfrm>
                <a:custGeom>
                  <a:avLst/>
                  <a:gdLst>
                    <a:gd name="T0" fmla="*/ 5 w 84"/>
                    <a:gd name="T1" fmla="*/ 15 h 67"/>
                    <a:gd name="T2" fmla="*/ 0 w 84"/>
                    <a:gd name="T3" fmla="*/ 0 h 67"/>
                    <a:gd name="T4" fmla="*/ 27 w 84"/>
                    <a:gd name="T5" fmla="*/ 6 h 67"/>
                    <a:gd name="T6" fmla="*/ 67 w 84"/>
                    <a:gd name="T7" fmla="*/ 22 h 67"/>
                    <a:gd name="T8" fmla="*/ 67 w 84"/>
                    <a:gd name="T9" fmla="*/ 34 h 67"/>
                    <a:gd name="T10" fmla="*/ 83 w 84"/>
                    <a:gd name="T11" fmla="*/ 66 h 67"/>
                    <a:gd name="T12" fmla="*/ 52 w 84"/>
                    <a:gd name="T13" fmla="*/ 36 h 67"/>
                    <a:gd name="T14" fmla="*/ 31 w 84"/>
                    <a:gd name="T15" fmla="*/ 38 h 67"/>
                    <a:gd name="T16" fmla="*/ 5 w 84"/>
                    <a:gd name="T17" fmla="*/ 15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" h="67">
                      <a:moveTo>
                        <a:pt x="5" y="15"/>
                      </a:moveTo>
                      <a:lnTo>
                        <a:pt x="0" y="0"/>
                      </a:lnTo>
                      <a:lnTo>
                        <a:pt x="27" y="6"/>
                      </a:lnTo>
                      <a:lnTo>
                        <a:pt x="67" y="22"/>
                      </a:lnTo>
                      <a:lnTo>
                        <a:pt x="67" y="34"/>
                      </a:lnTo>
                      <a:lnTo>
                        <a:pt x="83" y="66"/>
                      </a:lnTo>
                      <a:lnTo>
                        <a:pt x="52" y="36"/>
                      </a:lnTo>
                      <a:lnTo>
                        <a:pt x="31" y="38"/>
                      </a:lnTo>
                      <a:lnTo>
                        <a:pt x="5" y="15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8" name="Freeform 16">
                  <a:extLst>
                    <a:ext uri="{FF2B5EF4-FFF2-40B4-BE49-F238E27FC236}">
                      <a16:creationId xmlns:a16="http://schemas.microsoft.com/office/drawing/2014/main" id="{1ADC73A1-B350-0DE8-11EA-A263DD1D625A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5400" y="3656"/>
                  <a:ext cx="57" cy="73"/>
                </a:xfrm>
                <a:custGeom>
                  <a:avLst/>
                  <a:gdLst>
                    <a:gd name="T0" fmla="*/ 34 w 57"/>
                    <a:gd name="T1" fmla="*/ 0 h 73"/>
                    <a:gd name="T2" fmla="*/ 56 w 57"/>
                    <a:gd name="T3" fmla="*/ 21 h 73"/>
                    <a:gd name="T4" fmla="*/ 11 w 57"/>
                    <a:gd name="T5" fmla="*/ 72 h 73"/>
                    <a:gd name="T6" fmla="*/ 0 w 57"/>
                    <a:gd name="T7" fmla="*/ 60 h 73"/>
                    <a:gd name="T8" fmla="*/ 32 w 57"/>
                    <a:gd name="T9" fmla="*/ 28 h 73"/>
                    <a:gd name="T10" fmla="*/ 34 w 57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" h="73">
                      <a:moveTo>
                        <a:pt x="34" y="0"/>
                      </a:moveTo>
                      <a:lnTo>
                        <a:pt x="56" y="21"/>
                      </a:lnTo>
                      <a:lnTo>
                        <a:pt x="11" y="72"/>
                      </a:lnTo>
                      <a:lnTo>
                        <a:pt x="0" y="60"/>
                      </a:lnTo>
                      <a:lnTo>
                        <a:pt x="32" y="28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9" name="Freeform 17">
                  <a:extLst>
                    <a:ext uri="{FF2B5EF4-FFF2-40B4-BE49-F238E27FC236}">
                      <a16:creationId xmlns:a16="http://schemas.microsoft.com/office/drawing/2014/main" id="{EBB13003-772F-BC13-DCAE-072F74355E08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4559" y="3167"/>
                  <a:ext cx="29" cy="48"/>
                </a:xfrm>
                <a:custGeom>
                  <a:avLst/>
                  <a:gdLst>
                    <a:gd name="T0" fmla="*/ 28 w 29"/>
                    <a:gd name="T1" fmla="*/ 36 h 48"/>
                    <a:gd name="T2" fmla="*/ 20 w 29"/>
                    <a:gd name="T3" fmla="*/ 31 h 48"/>
                    <a:gd name="T4" fmla="*/ 20 w 29"/>
                    <a:gd name="T5" fmla="*/ 10 h 48"/>
                    <a:gd name="T6" fmla="*/ 24 w 29"/>
                    <a:gd name="T7" fmla="*/ 5 h 48"/>
                    <a:gd name="T8" fmla="*/ 17 w 29"/>
                    <a:gd name="T9" fmla="*/ 5 h 48"/>
                    <a:gd name="T10" fmla="*/ 21 w 29"/>
                    <a:gd name="T11" fmla="*/ 0 h 48"/>
                    <a:gd name="T12" fmla="*/ 16 w 29"/>
                    <a:gd name="T13" fmla="*/ 0 h 48"/>
                    <a:gd name="T14" fmla="*/ 10 w 29"/>
                    <a:gd name="T15" fmla="*/ 6 h 48"/>
                    <a:gd name="T16" fmla="*/ 10 w 29"/>
                    <a:gd name="T17" fmla="*/ 19 h 48"/>
                    <a:gd name="T18" fmla="*/ 13 w 29"/>
                    <a:gd name="T19" fmla="*/ 22 h 48"/>
                    <a:gd name="T20" fmla="*/ 13 w 29"/>
                    <a:gd name="T21" fmla="*/ 28 h 48"/>
                    <a:gd name="T22" fmla="*/ 11 w 29"/>
                    <a:gd name="T23" fmla="*/ 28 h 48"/>
                    <a:gd name="T24" fmla="*/ 6 w 29"/>
                    <a:gd name="T25" fmla="*/ 33 h 48"/>
                    <a:gd name="T26" fmla="*/ 6 w 29"/>
                    <a:gd name="T27" fmla="*/ 38 h 48"/>
                    <a:gd name="T28" fmla="*/ 0 w 29"/>
                    <a:gd name="T29" fmla="*/ 47 h 48"/>
                    <a:gd name="T30" fmla="*/ 21 w 29"/>
                    <a:gd name="T31" fmla="*/ 47 h 48"/>
                    <a:gd name="T32" fmla="*/ 28 w 29"/>
                    <a:gd name="T33" fmla="*/ 36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9" h="48">
                      <a:moveTo>
                        <a:pt x="28" y="36"/>
                      </a:moveTo>
                      <a:lnTo>
                        <a:pt x="20" y="31"/>
                      </a:lnTo>
                      <a:lnTo>
                        <a:pt x="20" y="10"/>
                      </a:lnTo>
                      <a:lnTo>
                        <a:pt x="24" y="5"/>
                      </a:lnTo>
                      <a:lnTo>
                        <a:pt x="17" y="5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0" y="6"/>
                      </a:lnTo>
                      <a:lnTo>
                        <a:pt x="10" y="19"/>
                      </a:lnTo>
                      <a:lnTo>
                        <a:pt x="13" y="22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6" y="33"/>
                      </a:lnTo>
                      <a:lnTo>
                        <a:pt x="6" y="38"/>
                      </a:lnTo>
                      <a:lnTo>
                        <a:pt x="0" y="47"/>
                      </a:lnTo>
                      <a:lnTo>
                        <a:pt x="21" y="47"/>
                      </a:lnTo>
                      <a:lnTo>
                        <a:pt x="28" y="3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0" name="Freeform 18">
                  <a:extLst>
                    <a:ext uri="{FF2B5EF4-FFF2-40B4-BE49-F238E27FC236}">
                      <a16:creationId xmlns:a16="http://schemas.microsoft.com/office/drawing/2014/main" id="{63B53DDA-F004-1D67-CBFA-C83D95BC0A62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4549" y="3183"/>
                  <a:ext cx="23" cy="18"/>
                </a:xfrm>
                <a:custGeom>
                  <a:avLst/>
                  <a:gdLst>
                    <a:gd name="T0" fmla="*/ 18 w 23"/>
                    <a:gd name="T1" fmla="*/ 5 h 17"/>
                    <a:gd name="T2" fmla="*/ 22 w 23"/>
                    <a:gd name="T3" fmla="*/ 5 h 17"/>
                    <a:gd name="T4" fmla="*/ 22 w 23"/>
                    <a:gd name="T5" fmla="*/ 0 h 17"/>
                    <a:gd name="T6" fmla="*/ 14 w 23"/>
                    <a:gd name="T7" fmla="*/ 0 h 17"/>
                    <a:gd name="T8" fmla="*/ 0 w 23"/>
                    <a:gd name="T9" fmla="*/ 21 h 17"/>
                    <a:gd name="T10" fmla="*/ 0 w 23"/>
                    <a:gd name="T11" fmla="*/ 28 h 17"/>
                    <a:gd name="T12" fmla="*/ 13 w 23"/>
                    <a:gd name="T13" fmla="*/ 28 h 17"/>
                    <a:gd name="T14" fmla="*/ 18 w 23"/>
                    <a:gd name="T15" fmla="*/ 22 h 17"/>
                    <a:gd name="T16" fmla="*/ 18 w 23"/>
                    <a:gd name="T17" fmla="*/ 5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" h="17">
                      <a:moveTo>
                        <a:pt x="18" y="5"/>
                      </a:moveTo>
                      <a:lnTo>
                        <a:pt x="22" y="5"/>
                      </a:ln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13" y="16"/>
                      </a:lnTo>
                      <a:lnTo>
                        <a:pt x="18" y="11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1" name="Freeform 19">
                  <a:extLst>
                    <a:ext uri="{FF2B5EF4-FFF2-40B4-BE49-F238E27FC236}">
                      <a16:creationId xmlns:a16="http://schemas.microsoft.com/office/drawing/2014/main" id="{511A129C-F44F-BE95-10EB-E6E42A0B7F0E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4527" y="3159"/>
                  <a:ext cx="185" cy="155"/>
                </a:xfrm>
                <a:custGeom>
                  <a:avLst/>
                  <a:gdLst>
                    <a:gd name="T0" fmla="*/ 121 w 185"/>
                    <a:gd name="T1" fmla="*/ 10 h 155"/>
                    <a:gd name="T2" fmla="*/ 145 w 185"/>
                    <a:gd name="T3" fmla="*/ 14 h 155"/>
                    <a:gd name="T4" fmla="*/ 130 w 185"/>
                    <a:gd name="T5" fmla="*/ 20 h 155"/>
                    <a:gd name="T6" fmla="*/ 124 w 185"/>
                    <a:gd name="T7" fmla="*/ 29 h 155"/>
                    <a:gd name="T8" fmla="*/ 115 w 185"/>
                    <a:gd name="T9" fmla="*/ 50 h 155"/>
                    <a:gd name="T10" fmla="*/ 101 w 185"/>
                    <a:gd name="T11" fmla="*/ 51 h 155"/>
                    <a:gd name="T12" fmla="*/ 88 w 185"/>
                    <a:gd name="T13" fmla="*/ 49 h 155"/>
                    <a:gd name="T14" fmla="*/ 94 w 185"/>
                    <a:gd name="T15" fmla="*/ 39 h 155"/>
                    <a:gd name="T16" fmla="*/ 89 w 185"/>
                    <a:gd name="T17" fmla="*/ 26 h 155"/>
                    <a:gd name="T18" fmla="*/ 82 w 185"/>
                    <a:gd name="T19" fmla="*/ 49 h 155"/>
                    <a:gd name="T20" fmla="*/ 62 w 185"/>
                    <a:gd name="T21" fmla="*/ 60 h 155"/>
                    <a:gd name="T22" fmla="*/ 52 w 185"/>
                    <a:gd name="T23" fmla="*/ 67 h 155"/>
                    <a:gd name="T24" fmla="*/ 38 w 185"/>
                    <a:gd name="T25" fmla="*/ 77 h 155"/>
                    <a:gd name="T26" fmla="*/ 31 w 185"/>
                    <a:gd name="T27" fmla="*/ 102 h 155"/>
                    <a:gd name="T28" fmla="*/ 5 w 185"/>
                    <a:gd name="T29" fmla="*/ 93 h 155"/>
                    <a:gd name="T30" fmla="*/ 0 w 185"/>
                    <a:gd name="T31" fmla="*/ 111 h 155"/>
                    <a:gd name="T32" fmla="*/ 10 w 185"/>
                    <a:gd name="T33" fmla="*/ 138 h 155"/>
                    <a:gd name="T34" fmla="*/ 51 w 185"/>
                    <a:gd name="T35" fmla="*/ 109 h 155"/>
                    <a:gd name="T36" fmla="*/ 75 w 185"/>
                    <a:gd name="T37" fmla="*/ 103 h 155"/>
                    <a:gd name="T38" fmla="*/ 80 w 185"/>
                    <a:gd name="T39" fmla="*/ 115 h 155"/>
                    <a:gd name="T40" fmla="*/ 100 w 185"/>
                    <a:gd name="T41" fmla="*/ 143 h 155"/>
                    <a:gd name="T42" fmla="*/ 102 w 185"/>
                    <a:gd name="T43" fmla="*/ 135 h 155"/>
                    <a:gd name="T44" fmla="*/ 108 w 185"/>
                    <a:gd name="T45" fmla="*/ 135 h 155"/>
                    <a:gd name="T46" fmla="*/ 88 w 185"/>
                    <a:gd name="T47" fmla="*/ 108 h 155"/>
                    <a:gd name="T48" fmla="*/ 94 w 185"/>
                    <a:gd name="T49" fmla="*/ 99 h 155"/>
                    <a:gd name="T50" fmla="*/ 115 w 185"/>
                    <a:gd name="T51" fmla="*/ 127 h 155"/>
                    <a:gd name="T52" fmla="*/ 124 w 185"/>
                    <a:gd name="T53" fmla="*/ 144 h 155"/>
                    <a:gd name="T54" fmla="*/ 128 w 185"/>
                    <a:gd name="T55" fmla="*/ 154 h 155"/>
                    <a:gd name="T56" fmla="*/ 132 w 185"/>
                    <a:gd name="T57" fmla="*/ 136 h 155"/>
                    <a:gd name="T58" fmla="*/ 145 w 185"/>
                    <a:gd name="T59" fmla="*/ 130 h 155"/>
                    <a:gd name="T60" fmla="*/ 154 w 185"/>
                    <a:gd name="T61" fmla="*/ 126 h 155"/>
                    <a:gd name="T62" fmla="*/ 151 w 185"/>
                    <a:gd name="T63" fmla="*/ 113 h 155"/>
                    <a:gd name="T64" fmla="*/ 158 w 185"/>
                    <a:gd name="T65" fmla="*/ 90 h 155"/>
                    <a:gd name="T66" fmla="*/ 167 w 185"/>
                    <a:gd name="T67" fmla="*/ 93 h 155"/>
                    <a:gd name="T68" fmla="*/ 170 w 185"/>
                    <a:gd name="T69" fmla="*/ 103 h 155"/>
                    <a:gd name="T70" fmla="*/ 178 w 185"/>
                    <a:gd name="T71" fmla="*/ 98 h 155"/>
                    <a:gd name="T72" fmla="*/ 176 w 185"/>
                    <a:gd name="T73" fmla="*/ 95 h 155"/>
                    <a:gd name="T74" fmla="*/ 181 w 185"/>
                    <a:gd name="T75" fmla="*/ 81 h 155"/>
                    <a:gd name="T76" fmla="*/ 184 w 185"/>
                    <a:gd name="T77" fmla="*/ 98 h 155"/>
                    <a:gd name="T78" fmla="*/ 121 w 185"/>
                    <a:gd name="T79" fmla="*/ 0 h 15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85" h="155">
                      <a:moveTo>
                        <a:pt x="121" y="0"/>
                      </a:moveTo>
                      <a:lnTo>
                        <a:pt x="121" y="10"/>
                      </a:lnTo>
                      <a:lnTo>
                        <a:pt x="124" y="14"/>
                      </a:lnTo>
                      <a:lnTo>
                        <a:pt x="145" y="14"/>
                      </a:lnTo>
                      <a:lnTo>
                        <a:pt x="145" y="20"/>
                      </a:lnTo>
                      <a:lnTo>
                        <a:pt x="130" y="20"/>
                      </a:lnTo>
                      <a:lnTo>
                        <a:pt x="130" y="37"/>
                      </a:lnTo>
                      <a:lnTo>
                        <a:pt x="124" y="29"/>
                      </a:lnTo>
                      <a:lnTo>
                        <a:pt x="124" y="40"/>
                      </a:lnTo>
                      <a:lnTo>
                        <a:pt x="115" y="50"/>
                      </a:lnTo>
                      <a:lnTo>
                        <a:pt x="109" y="44"/>
                      </a:lnTo>
                      <a:lnTo>
                        <a:pt x="101" y="51"/>
                      </a:lnTo>
                      <a:lnTo>
                        <a:pt x="99" y="49"/>
                      </a:lnTo>
                      <a:lnTo>
                        <a:pt x="88" y="49"/>
                      </a:lnTo>
                      <a:lnTo>
                        <a:pt x="94" y="42"/>
                      </a:lnTo>
                      <a:lnTo>
                        <a:pt x="94" y="39"/>
                      </a:lnTo>
                      <a:lnTo>
                        <a:pt x="89" y="34"/>
                      </a:lnTo>
                      <a:lnTo>
                        <a:pt x="89" y="26"/>
                      </a:lnTo>
                      <a:lnTo>
                        <a:pt x="82" y="34"/>
                      </a:lnTo>
                      <a:lnTo>
                        <a:pt x="82" y="49"/>
                      </a:lnTo>
                      <a:lnTo>
                        <a:pt x="73" y="49"/>
                      </a:lnTo>
                      <a:lnTo>
                        <a:pt x="62" y="60"/>
                      </a:lnTo>
                      <a:lnTo>
                        <a:pt x="58" y="60"/>
                      </a:lnTo>
                      <a:lnTo>
                        <a:pt x="52" y="67"/>
                      </a:lnTo>
                      <a:lnTo>
                        <a:pt x="31" y="67"/>
                      </a:lnTo>
                      <a:lnTo>
                        <a:pt x="38" y="77"/>
                      </a:lnTo>
                      <a:lnTo>
                        <a:pt x="38" y="93"/>
                      </a:lnTo>
                      <a:lnTo>
                        <a:pt x="31" y="102"/>
                      </a:lnTo>
                      <a:lnTo>
                        <a:pt x="22" y="93"/>
                      </a:lnTo>
                      <a:lnTo>
                        <a:pt x="5" y="93"/>
                      </a:lnTo>
                      <a:lnTo>
                        <a:pt x="5" y="104"/>
                      </a:lnTo>
                      <a:lnTo>
                        <a:pt x="0" y="111"/>
                      </a:lnTo>
                      <a:lnTo>
                        <a:pt x="0" y="126"/>
                      </a:lnTo>
                      <a:lnTo>
                        <a:pt x="10" y="138"/>
                      </a:lnTo>
                      <a:lnTo>
                        <a:pt x="26" y="138"/>
                      </a:lnTo>
                      <a:lnTo>
                        <a:pt x="51" y="109"/>
                      </a:lnTo>
                      <a:lnTo>
                        <a:pt x="72" y="109"/>
                      </a:lnTo>
                      <a:lnTo>
                        <a:pt x="75" y="103"/>
                      </a:lnTo>
                      <a:lnTo>
                        <a:pt x="80" y="109"/>
                      </a:lnTo>
                      <a:lnTo>
                        <a:pt x="80" y="115"/>
                      </a:lnTo>
                      <a:lnTo>
                        <a:pt x="100" y="135"/>
                      </a:lnTo>
                      <a:lnTo>
                        <a:pt x="100" y="143"/>
                      </a:lnTo>
                      <a:lnTo>
                        <a:pt x="104" y="140"/>
                      </a:lnTo>
                      <a:lnTo>
                        <a:pt x="102" y="135"/>
                      </a:lnTo>
                      <a:lnTo>
                        <a:pt x="104" y="132"/>
                      </a:lnTo>
                      <a:lnTo>
                        <a:pt x="108" y="135"/>
                      </a:lnTo>
                      <a:lnTo>
                        <a:pt x="109" y="134"/>
                      </a:lnTo>
                      <a:lnTo>
                        <a:pt x="88" y="108"/>
                      </a:lnTo>
                      <a:lnTo>
                        <a:pt x="88" y="99"/>
                      </a:lnTo>
                      <a:lnTo>
                        <a:pt x="94" y="99"/>
                      </a:lnTo>
                      <a:lnTo>
                        <a:pt x="94" y="104"/>
                      </a:lnTo>
                      <a:lnTo>
                        <a:pt x="115" y="127"/>
                      </a:lnTo>
                      <a:lnTo>
                        <a:pt x="115" y="134"/>
                      </a:lnTo>
                      <a:lnTo>
                        <a:pt x="124" y="144"/>
                      </a:lnTo>
                      <a:lnTo>
                        <a:pt x="121" y="146"/>
                      </a:lnTo>
                      <a:lnTo>
                        <a:pt x="128" y="154"/>
                      </a:lnTo>
                      <a:lnTo>
                        <a:pt x="137" y="143"/>
                      </a:lnTo>
                      <a:lnTo>
                        <a:pt x="132" y="136"/>
                      </a:lnTo>
                      <a:lnTo>
                        <a:pt x="137" y="130"/>
                      </a:lnTo>
                      <a:lnTo>
                        <a:pt x="145" y="130"/>
                      </a:lnTo>
                      <a:lnTo>
                        <a:pt x="149" y="126"/>
                      </a:lnTo>
                      <a:lnTo>
                        <a:pt x="154" y="126"/>
                      </a:lnTo>
                      <a:lnTo>
                        <a:pt x="147" y="117"/>
                      </a:lnTo>
                      <a:lnTo>
                        <a:pt x="151" y="113"/>
                      </a:lnTo>
                      <a:lnTo>
                        <a:pt x="151" y="98"/>
                      </a:lnTo>
                      <a:lnTo>
                        <a:pt x="158" y="90"/>
                      </a:lnTo>
                      <a:lnTo>
                        <a:pt x="160" y="93"/>
                      </a:lnTo>
                      <a:lnTo>
                        <a:pt x="167" y="93"/>
                      </a:lnTo>
                      <a:lnTo>
                        <a:pt x="164" y="97"/>
                      </a:lnTo>
                      <a:lnTo>
                        <a:pt x="170" y="103"/>
                      </a:lnTo>
                      <a:lnTo>
                        <a:pt x="173" y="98"/>
                      </a:lnTo>
                      <a:lnTo>
                        <a:pt x="178" y="98"/>
                      </a:lnTo>
                      <a:lnTo>
                        <a:pt x="178" y="95"/>
                      </a:lnTo>
                      <a:lnTo>
                        <a:pt x="176" y="95"/>
                      </a:lnTo>
                      <a:lnTo>
                        <a:pt x="172" y="93"/>
                      </a:lnTo>
                      <a:lnTo>
                        <a:pt x="181" y="81"/>
                      </a:lnTo>
                      <a:lnTo>
                        <a:pt x="181" y="98"/>
                      </a:lnTo>
                      <a:lnTo>
                        <a:pt x="184" y="98"/>
                      </a:lnTo>
                      <a:lnTo>
                        <a:pt x="184" y="0"/>
                      </a:lnTo>
                      <a:lnTo>
                        <a:pt x="121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2" name="Freeform 20">
                  <a:extLst>
                    <a:ext uri="{FF2B5EF4-FFF2-40B4-BE49-F238E27FC236}">
                      <a16:creationId xmlns:a16="http://schemas.microsoft.com/office/drawing/2014/main" id="{CBC1B6EC-50F2-EF91-5EF0-56A9B4321F18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4605" y="2991"/>
                  <a:ext cx="783" cy="550"/>
                </a:xfrm>
                <a:custGeom>
                  <a:avLst/>
                  <a:gdLst>
                    <a:gd name="T0" fmla="*/ 23 w 783"/>
                    <a:gd name="T1" fmla="*/ 134 h 553"/>
                    <a:gd name="T2" fmla="*/ 71 w 783"/>
                    <a:gd name="T3" fmla="*/ 92 h 553"/>
                    <a:gd name="T4" fmla="*/ 102 w 783"/>
                    <a:gd name="T5" fmla="*/ 119 h 553"/>
                    <a:gd name="T6" fmla="*/ 84 w 783"/>
                    <a:gd name="T7" fmla="*/ 117 h 553"/>
                    <a:gd name="T8" fmla="*/ 155 w 783"/>
                    <a:gd name="T9" fmla="*/ 112 h 553"/>
                    <a:gd name="T10" fmla="*/ 172 w 783"/>
                    <a:gd name="T11" fmla="*/ 79 h 553"/>
                    <a:gd name="T12" fmla="*/ 173 w 783"/>
                    <a:gd name="T13" fmla="*/ 89 h 553"/>
                    <a:gd name="T14" fmla="*/ 160 w 783"/>
                    <a:gd name="T15" fmla="*/ 112 h 553"/>
                    <a:gd name="T16" fmla="*/ 216 w 783"/>
                    <a:gd name="T17" fmla="*/ 92 h 553"/>
                    <a:gd name="T18" fmla="*/ 330 w 783"/>
                    <a:gd name="T19" fmla="*/ 16 h 553"/>
                    <a:gd name="T20" fmla="*/ 412 w 783"/>
                    <a:gd name="T21" fmla="*/ 20 h 553"/>
                    <a:gd name="T22" fmla="*/ 503 w 783"/>
                    <a:gd name="T23" fmla="*/ 10 h 553"/>
                    <a:gd name="T24" fmla="*/ 603 w 783"/>
                    <a:gd name="T25" fmla="*/ 51 h 553"/>
                    <a:gd name="T26" fmla="*/ 719 w 783"/>
                    <a:gd name="T27" fmla="*/ 65 h 553"/>
                    <a:gd name="T28" fmla="*/ 776 w 783"/>
                    <a:gd name="T29" fmla="*/ 101 h 553"/>
                    <a:gd name="T30" fmla="*/ 732 w 783"/>
                    <a:gd name="T31" fmla="*/ 137 h 553"/>
                    <a:gd name="T32" fmla="*/ 707 w 783"/>
                    <a:gd name="T33" fmla="*/ 183 h 553"/>
                    <a:gd name="T34" fmla="*/ 679 w 783"/>
                    <a:gd name="T35" fmla="*/ 185 h 553"/>
                    <a:gd name="T36" fmla="*/ 688 w 783"/>
                    <a:gd name="T37" fmla="*/ 121 h 553"/>
                    <a:gd name="T38" fmla="*/ 651 w 783"/>
                    <a:gd name="T39" fmla="*/ 155 h 553"/>
                    <a:gd name="T40" fmla="*/ 623 w 783"/>
                    <a:gd name="T41" fmla="*/ 185 h 553"/>
                    <a:gd name="T42" fmla="*/ 633 w 783"/>
                    <a:gd name="T43" fmla="*/ 217 h 553"/>
                    <a:gd name="T44" fmla="*/ 601 w 783"/>
                    <a:gd name="T45" fmla="*/ 265 h 553"/>
                    <a:gd name="T46" fmla="*/ 606 w 783"/>
                    <a:gd name="T47" fmla="*/ 293 h 553"/>
                    <a:gd name="T48" fmla="*/ 603 w 783"/>
                    <a:gd name="T49" fmla="*/ 275 h 553"/>
                    <a:gd name="T50" fmla="*/ 572 w 783"/>
                    <a:gd name="T51" fmla="*/ 277 h 553"/>
                    <a:gd name="T52" fmla="*/ 595 w 783"/>
                    <a:gd name="T53" fmla="*/ 334 h 553"/>
                    <a:gd name="T54" fmla="*/ 539 w 783"/>
                    <a:gd name="T55" fmla="*/ 401 h 553"/>
                    <a:gd name="T56" fmla="*/ 524 w 783"/>
                    <a:gd name="T57" fmla="*/ 420 h 553"/>
                    <a:gd name="T58" fmla="*/ 505 w 783"/>
                    <a:gd name="T59" fmla="*/ 474 h 553"/>
                    <a:gd name="T60" fmla="*/ 477 w 783"/>
                    <a:gd name="T61" fmla="*/ 475 h 553"/>
                    <a:gd name="T62" fmla="*/ 511 w 783"/>
                    <a:gd name="T63" fmla="*/ 519 h 553"/>
                    <a:gd name="T64" fmla="*/ 455 w 783"/>
                    <a:gd name="T65" fmla="*/ 427 h 553"/>
                    <a:gd name="T66" fmla="*/ 391 w 783"/>
                    <a:gd name="T67" fmla="*/ 406 h 553"/>
                    <a:gd name="T68" fmla="*/ 361 w 783"/>
                    <a:gd name="T69" fmla="*/ 462 h 553"/>
                    <a:gd name="T70" fmla="*/ 338 w 783"/>
                    <a:gd name="T71" fmla="*/ 497 h 553"/>
                    <a:gd name="T72" fmla="*/ 299 w 783"/>
                    <a:gd name="T73" fmla="*/ 403 h 553"/>
                    <a:gd name="T74" fmla="*/ 268 w 783"/>
                    <a:gd name="T75" fmla="*/ 414 h 553"/>
                    <a:gd name="T76" fmla="*/ 241 w 783"/>
                    <a:gd name="T77" fmla="*/ 369 h 553"/>
                    <a:gd name="T78" fmla="*/ 160 w 783"/>
                    <a:gd name="T79" fmla="*/ 344 h 553"/>
                    <a:gd name="T80" fmla="*/ 189 w 783"/>
                    <a:gd name="T81" fmla="*/ 392 h 553"/>
                    <a:gd name="T82" fmla="*/ 168 w 783"/>
                    <a:gd name="T83" fmla="*/ 423 h 553"/>
                    <a:gd name="T84" fmla="*/ 136 w 783"/>
                    <a:gd name="T85" fmla="*/ 412 h 553"/>
                    <a:gd name="T86" fmla="*/ 85 w 783"/>
                    <a:gd name="T87" fmla="*/ 333 h 553"/>
                    <a:gd name="T88" fmla="*/ 107 w 783"/>
                    <a:gd name="T89" fmla="*/ 288 h 553"/>
                    <a:gd name="T90" fmla="*/ 119 w 783"/>
                    <a:gd name="T91" fmla="*/ 265 h 553"/>
                    <a:gd name="T92" fmla="*/ 107 w 783"/>
                    <a:gd name="T93" fmla="*/ 151 h 553"/>
                    <a:gd name="T94" fmla="*/ 61 w 783"/>
                    <a:gd name="T95" fmla="*/ 127 h 553"/>
                    <a:gd name="T96" fmla="*/ 39 w 783"/>
                    <a:gd name="T97" fmla="*/ 139 h 553"/>
                    <a:gd name="T98" fmla="*/ 0 w 783"/>
                    <a:gd name="T99" fmla="*/ 151 h 55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783" h="553">
                      <a:moveTo>
                        <a:pt x="0" y="162"/>
                      </a:moveTo>
                      <a:lnTo>
                        <a:pt x="23" y="145"/>
                      </a:lnTo>
                      <a:lnTo>
                        <a:pt x="44" y="112"/>
                      </a:lnTo>
                      <a:lnTo>
                        <a:pt x="71" y="96"/>
                      </a:lnTo>
                      <a:lnTo>
                        <a:pt x="98" y="115"/>
                      </a:lnTo>
                      <a:lnTo>
                        <a:pt x="102" y="130"/>
                      </a:lnTo>
                      <a:lnTo>
                        <a:pt x="95" y="130"/>
                      </a:lnTo>
                      <a:lnTo>
                        <a:pt x="84" y="128"/>
                      </a:lnTo>
                      <a:lnTo>
                        <a:pt x="98" y="145"/>
                      </a:lnTo>
                      <a:lnTo>
                        <a:pt x="155" y="123"/>
                      </a:lnTo>
                      <a:lnTo>
                        <a:pt x="148" y="107"/>
                      </a:lnTo>
                      <a:lnTo>
                        <a:pt x="172" y="79"/>
                      </a:lnTo>
                      <a:lnTo>
                        <a:pt x="188" y="79"/>
                      </a:lnTo>
                      <a:lnTo>
                        <a:pt x="173" y="89"/>
                      </a:lnTo>
                      <a:lnTo>
                        <a:pt x="160" y="109"/>
                      </a:lnTo>
                      <a:lnTo>
                        <a:pt x="160" y="123"/>
                      </a:lnTo>
                      <a:lnTo>
                        <a:pt x="183" y="138"/>
                      </a:lnTo>
                      <a:lnTo>
                        <a:pt x="216" y="95"/>
                      </a:lnTo>
                      <a:lnTo>
                        <a:pt x="331" y="45"/>
                      </a:lnTo>
                      <a:lnTo>
                        <a:pt x="330" y="16"/>
                      </a:lnTo>
                      <a:lnTo>
                        <a:pt x="383" y="5"/>
                      </a:lnTo>
                      <a:lnTo>
                        <a:pt x="412" y="20"/>
                      </a:lnTo>
                      <a:lnTo>
                        <a:pt x="482" y="0"/>
                      </a:lnTo>
                      <a:lnTo>
                        <a:pt x="503" y="10"/>
                      </a:lnTo>
                      <a:lnTo>
                        <a:pt x="550" y="61"/>
                      </a:lnTo>
                      <a:lnTo>
                        <a:pt x="603" y="51"/>
                      </a:lnTo>
                      <a:lnTo>
                        <a:pt x="636" y="69"/>
                      </a:lnTo>
                      <a:lnTo>
                        <a:pt x="719" y="65"/>
                      </a:lnTo>
                      <a:lnTo>
                        <a:pt x="782" y="84"/>
                      </a:lnTo>
                      <a:lnTo>
                        <a:pt x="776" y="112"/>
                      </a:lnTo>
                      <a:lnTo>
                        <a:pt x="723" y="130"/>
                      </a:lnTo>
                      <a:lnTo>
                        <a:pt x="732" y="148"/>
                      </a:lnTo>
                      <a:lnTo>
                        <a:pt x="709" y="158"/>
                      </a:lnTo>
                      <a:lnTo>
                        <a:pt x="707" y="194"/>
                      </a:lnTo>
                      <a:lnTo>
                        <a:pt x="687" y="218"/>
                      </a:lnTo>
                      <a:lnTo>
                        <a:pt x="679" y="196"/>
                      </a:lnTo>
                      <a:lnTo>
                        <a:pt x="690" y="175"/>
                      </a:lnTo>
                      <a:lnTo>
                        <a:pt x="688" y="132"/>
                      </a:lnTo>
                      <a:lnTo>
                        <a:pt x="667" y="154"/>
                      </a:lnTo>
                      <a:lnTo>
                        <a:pt x="651" y="166"/>
                      </a:lnTo>
                      <a:lnTo>
                        <a:pt x="635" y="147"/>
                      </a:lnTo>
                      <a:lnTo>
                        <a:pt x="623" y="196"/>
                      </a:lnTo>
                      <a:lnTo>
                        <a:pt x="636" y="196"/>
                      </a:lnTo>
                      <a:lnTo>
                        <a:pt x="633" y="228"/>
                      </a:lnTo>
                      <a:lnTo>
                        <a:pt x="618" y="263"/>
                      </a:lnTo>
                      <a:lnTo>
                        <a:pt x="601" y="276"/>
                      </a:lnTo>
                      <a:lnTo>
                        <a:pt x="615" y="299"/>
                      </a:lnTo>
                      <a:lnTo>
                        <a:pt x="606" y="315"/>
                      </a:lnTo>
                      <a:lnTo>
                        <a:pt x="603" y="301"/>
                      </a:lnTo>
                      <a:lnTo>
                        <a:pt x="603" y="296"/>
                      </a:lnTo>
                      <a:lnTo>
                        <a:pt x="591" y="288"/>
                      </a:lnTo>
                      <a:lnTo>
                        <a:pt x="572" y="299"/>
                      </a:lnTo>
                      <a:lnTo>
                        <a:pt x="589" y="337"/>
                      </a:lnTo>
                      <a:lnTo>
                        <a:pt x="595" y="356"/>
                      </a:lnTo>
                      <a:lnTo>
                        <a:pt x="575" y="408"/>
                      </a:lnTo>
                      <a:lnTo>
                        <a:pt x="539" y="423"/>
                      </a:lnTo>
                      <a:lnTo>
                        <a:pt x="510" y="420"/>
                      </a:lnTo>
                      <a:lnTo>
                        <a:pt x="524" y="442"/>
                      </a:lnTo>
                      <a:lnTo>
                        <a:pt x="526" y="472"/>
                      </a:lnTo>
                      <a:lnTo>
                        <a:pt x="505" y="507"/>
                      </a:lnTo>
                      <a:lnTo>
                        <a:pt x="481" y="488"/>
                      </a:lnTo>
                      <a:lnTo>
                        <a:pt x="477" y="508"/>
                      </a:lnTo>
                      <a:lnTo>
                        <a:pt x="495" y="526"/>
                      </a:lnTo>
                      <a:lnTo>
                        <a:pt x="511" y="552"/>
                      </a:lnTo>
                      <a:lnTo>
                        <a:pt x="485" y="536"/>
                      </a:lnTo>
                      <a:lnTo>
                        <a:pt x="455" y="449"/>
                      </a:lnTo>
                      <a:lnTo>
                        <a:pt x="419" y="426"/>
                      </a:lnTo>
                      <a:lnTo>
                        <a:pt x="391" y="428"/>
                      </a:lnTo>
                      <a:lnTo>
                        <a:pt x="357" y="477"/>
                      </a:lnTo>
                      <a:lnTo>
                        <a:pt x="361" y="495"/>
                      </a:lnTo>
                      <a:lnTo>
                        <a:pt x="350" y="530"/>
                      </a:lnTo>
                      <a:lnTo>
                        <a:pt x="338" y="530"/>
                      </a:lnTo>
                      <a:lnTo>
                        <a:pt x="299" y="457"/>
                      </a:lnTo>
                      <a:lnTo>
                        <a:pt x="299" y="425"/>
                      </a:lnTo>
                      <a:lnTo>
                        <a:pt x="290" y="437"/>
                      </a:lnTo>
                      <a:lnTo>
                        <a:pt x="268" y="436"/>
                      </a:lnTo>
                      <a:lnTo>
                        <a:pt x="276" y="416"/>
                      </a:lnTo>
                      <a:lnTo>
                        <a:pt x="241" y="391"/>
                      </a:lnTo>
                      <a:lnTo>
                        <a:pt x="197" y="391"/>
                      </a:lnTo>
                      <a:lnTo>
                        <a:pt x="160" y="366"/>
                      </a:lnTo>
                      <a:lnTo>
                        <a:pt x="158" y="391"/>
                      </a:lnTo>
                      <a:lnTo>
                        <a:pt x="189" y="414"/>
                      </a:lnTo>
                      <a:lnTo>
                        <a:pt x="199" y="414"/>
                      </a:lnTo>
                      <a:lnTo>
                        <a:pt x="168" y="445"/>
                      </a:lnTo>
                      <a:lnTo>
                        <a:pt x="136" y="452"/>
                      </a:lnTo>
                      <a:lnTo>
                        <a:pt x="136" y="434"/>
                      </a:lnTo>
                      <a:lnTo>
                        <a:pt x="91" y="372"/>
                      </a:lnTo>
                      <a:lnTo>
                        <a:pt x="85" y="355"/>
                      </a:lnTo>
                      <a:lnTo>
                        <a:pt x="109" y="335"/>
                      </a:lnTo>
                      <a:lnTo>
                        <a:pt x="107" y="310"/>
                      </a:lnTo>
                      <a:lnTo>
                        <a:pt x="107" y="282"/>
                      </a:lnTo>
                      <a:lnTo>
                        <a:pt x="119" y="276"/>
                      </a:lnTo>
                      <a:lnTo>
                        <a:pt x="107" y="263"/>
                      </a:lnTo>
                      <a:lnTo>
                        <a:pt x="107" y="162"/>
                      </a:lnTo>
                      <a:lnTo>
                        <a:pt x="43" y="162"/>
                      </a:lnTo>
                      <a:lnTo>
                        <a:pt x="61" y="138"/>
                      </a:lnTo>
                      <a:lnTo>
                        <a:pt x="60" y="130"/>
                      </a:lnTo>
                      <a:lnTo>
                        <a:pt x="39" y="150"/>
                      </a:lnTo>
                      <a:lnTo>
                        <a:pt x="32" y="162"/>
                      </a:lnTo>
                      <a:lnTo>
                        <a:pt x="0" y="162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3" name="Freeform 21">
                  <a:extLst>
                    <a:ext uri="{FF2B5EF4-FFF2-40B4-BE49-F238E27FC236}">
                      <a16:creationId xmlns:a16="http://schemas.microsoft.com/office/drawing/2014/main" id="{ED611474-6D3C-AC3D-834E-0E5C5931E8A6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5221" y="3217"/>
                  <a:ext cx="68" cy="113"/>
                </a:xfrm>
                <a:custGeom>
                  <a:avLst/>
                  <a:gdLst>
                    <a:gd name="T0" fmla="*/ 45 w 68"/>
                    <a:gd name="T1" fmla="*/ 0 h 113"/>
                    <a:gd name="T2" fmla="*/ 45 w 68"/>
                    <a:gd name="T3" fmla="*/ 14 h 113"/>
                    <a:gd name="T4" fmla="*/ 39 w 68"/>
                    <a:gd name="T5" fmla="*/ 23 h 113"/>
                    <a:gd name="T6" fmla="*/ 41 w 68"/>
                    <a:gd name="T7" fmla="*/ 38 h 113"/>
                    <a:gd name="T8" fmla="*/ 33 w 68"/>
                    <a:gd name="T9" fmla="*/ 58 h 113"/>
                    <a:gd name="T10" fmla="*/ 22 w 68"/>
                    <a:gd name="T11" fmla="*/ 77 h 113"/>
                    <a:gd name="T12" fmla="*/ 5 w 68"/>
                    <a:gd name="T13" fmla="*/ 89 h 113"/>
                    <a:gd name="T14" fmla="*/ 0 w 68"/>
                    <a:gd name="T15" fmla="*/ 110 h 113"/>
                    <a:gd name="T16" fmla="*/ 7 w 68"/>
                    <a:gd name="T17" fmla="*/ 112 h 113"/>
                    <a:gd name="T18" fmla="*/ 7 w 68"/>
                    <a:gd name="T19" fmla="*/ 92 h 113"/>
                    <a:gd name="T20" fmla="*/ 31 w 68"/>
                    <a:gd name="T21" fmla="*/ 91 h 113"/>
                    <a:gd name="T22" fmla="*/ 49 w 68"/>
                    <a:gd name="T23" fmla="*/ 78 h 113"/>
                    <a:gd name="T24" fmla="*/ 49 w 68"/>
                    <a:gd name="T25" fmla="*/ 51 h 113"/>
                    <a:gd name="T26" fmla="*/ 55 w 68"/>
                    <a:gd name="T27" fmla="*/ 41 h 113"/>
                    <a:gd name="T28" fmla="*/ 46 w 68"/>
                    <a:gd name="T29" fmla="*/ 24 h 113"/>
                    <a:gd name="T30" fmla="*/ 59 w 68"/>
                    <a:gd name="T31" fmla="*/ 19 h 113"/>
                    <a:gd name="T32" fmla="*/ 67 w 68"/>
                    <a:gd name="T33" fmla="*/ 5 h 113"/>
                    <a:gd name="T34" fmla="*/ 49 w 68"/>
                    <a:gd name="T35" fmla="*/ 7 h 113"/>
                    <a:gd name="T36" fmla="*/ 45 w 68"/>
                    <a:gd name="T37" fmla="*/ 0 h 1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8" h="113">
                      <a:moveTo>
                        <a:pt x="45" y="0"/>
                      </a:moveTo>
                      <a:lnTo>
                        <a:pt x="45" y="14"/>
                      </a:lnTo>
                      <a:lnTo>
                        <a:pt x="39" y="23"/>
                      </a:lnTo>
                      <a:lnTo>
                        <a:pt x="41" y="38"/>
                      </a:lnTo>
                      <a:lnTo>
                        <a:pt x="33" y="58"/>
                      </a:lnTo>
                      <a:lnTo>
                        <a:pt x="22" y="77"/>
                      </a:lnTo>
                      <a:lnTo>
                        <a:pt x="5" y="89"/>
                      </a:lnTo>
                      <a:lnTo>
                        <a:pt x="0" y="110"/>
                      </a:lnTo>
                      <a:lnTo>
                        <a:pt x="7" y="112"/>
                      </a:lnTo>
                      <a:lnTo>
                        <a:pt x="7" y="92"/>
                      </a:lnTo>
                      <a:lnTo>
                        <a:pt x="31" y="91"/>
                      </a:lnTo>
                      <a:lnTo>
                        <a:pt x="49" y="78"/>
                      </a:lnTo>
                      <a:lnTo>
                        <a:pt x="49" y="51"/>
                      </a:lnTo>
                      <a:lnTo>
                        <a:pt x="55" y="41"/>
                      </a:lnTo>
                      <a:lnTo>
                        <a:pt x="46" y="24"/>
                      </a:lnTo>
                      <a:lnTo>
                        <a:pt x="59" y="19"/>
                      </a:lnTo>
                      <a:lnTo>
                        <a:pt x="67" y="5"/>
                      </a:lnTo>
                      <a:lnTo>
                        <a:pt x="49" y="7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4" name="Freeform 22">
                  <a:extLst>
                    <a:ext uri="{FF2B5EF4-FFF2-40B4-BE49-F238E27FC236}">
                      <a16:creationId xmlns:a16="http://schemas.microsoft.com/office/drawing/2014/main" id="{3E65D01C-B865-1FB1-9F8E-2C5AD3A67D01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4967" y="3518"/>
                  <a:ext cx="22" cy="19"/>
                </a:xfrm>
                <a:custGeom>
                  <a:avLst/>
                  <a:gdLst>
                    <a:gd name="T0" fmla="*/ 10 w 22"/>
                    <a:gd name="T1" fmla="*/ 0 h 26"/>
                    <a:gd name="T2" fmla="*/ 0 w 22"/>
                    <a:gd name="T3" fmla="*/ 1 h 26"/>
                    <a:gd name="T4" fmla="*/ 7 w 22"/>
                    <a:gd name="T5" fmla="*/ 1 h 26"/>
                    <a:gd name="T6" fmla="*/ 21 w 22"/>
                    <a:gd name="T7" fmla="*/ 1 h 26"/>
                    <a:gd name="T8" fmla="*/ 10 w 22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6">
                      <a:moveTo>
                        <a:pt x="10" y="0"/>
                      </a:moveTo>
                      <a:lnTo>
                        <a:pt x="0" y="11"/>
                      </a:lnTo>
                      <a:lnTo>
                        <a:pt x="7" y="25"/>
                      </a:lnTo>
                      <a:lnTo>
                        <a:pt x="21" y="15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5" name="Freeform 23">
                  <a:extLst>
                    <a:ext uri="{FF2B5EF4-FFF2-40B4-BE49-F238E27FC236}">
                      <a16:creationId xmlns:a16="http://schemas.microsoft.com/office/drawing/2014/main" id="{4A2D0B1F-455C-D048-65DA-3A5A9F807DC0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5069" y="3545"/>
                  <a:ext cx="159" cy="68"/>
                </a:xfrm>
                <a:custGeom>
                  <a:avLst/>
                  <a:gdLst>
                    <a:gd name="T0" fmla="*/ 0 w 159"/>
                    <a:gd name="T1" fmla="*/ 0 h 68"/>
                    <a:gd name="T2" fmla="*/ 23 w 159"/>
                    <a:gd name="T3" fmla="*/ 5 h 68"/>
                    <a:gd name="T4" fmla="*/ 59 w 159"/>
                    <a:gd name="T5" fmla="*/ 29 h 68"/>
                    <a:gd name="T6" fmla="*/ 54 w 159"/>
                    <a:gd name="T7" fmla="*/ 43 h 68"/>
                    <a:gd name="T8" fmla="*/ 82 w 159"/>
                    <a:gd name="T9" fmla="*/ 55 h 68"/>
                    <a:gd name="T10" fmla="*/ 158 w 159"/>
                    <a:gd name="T11" fmla="*/ 55 h 68"/>
                    <a:gd name="T12" fmla="*/ 76 w 159"/>
                    <a:gd name="T13" fmla="*/ 67 h 68"/>
                    <a:gd name="T14" fmla="*/ 54 w 159"/>
                    <a:gd name="T15" fmla="*/ 43 h 68"/>
                    <a:gd name="T16" fmla="*/ 33 w 159"/>
                    <a:gd name="T17" fmla="*/ 38 h 68"/>
                    <a:gd name="T18" fmla="*/ 0 w 159"/>
                    <a:gd name="T19" fmla="*/ 0 h 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9" h="68">
                      <a:moveTo>
                        <a:pt x="0" y="0"/>
                      </a:moveTo>
                      <a:lnTo>
                        <a:pt x="23" y="5"/>
                      </a:lnTo>
                      <a:lnTo>
                        <a:pt x="59" y="29"/>
                      </a:lnTo>
                      <a:lnTo>
                        <a:pt x="54" y="43"/>
                      </a:lnTo>
                      <a:lnTo>
                        <a:pt x="82" y="55"/>
                      </a:lnTo>
                      <a:lnTo>
                        <a:pt x="158" y="55"/>
                      </a:lnTo>
                      <a:lnTo>
                        <a:pt x="76" y="67"/>
                      </a:lnTo>
                      <a:lnTo>
                        <a:pt x="54" y="43"/>
                      </a:lnTo>
                      <a:lnTo>
                        <a:pt x="33" y="3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" name="Freeform 24">
                  <a:extLst>
                    <a:ext uri="{FF2B5EF4-FFF2-40B4-BE49-F238E27FC236}">
                      <a16:creationId xmlns:a16="http://schemas.microsoft.com/office/drawing/2014/main" id="{028C11BB-5FF9-6039-4C2B-29E252E51A78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5195" y="3601"/>
                  <a:ext cx="169" cy="159"/>
                </a:xfrm>
                <a:custGeom>
                  <a:avLst/>
                  <a:gdLst>
                    <a:gd name="T0" fmla="*/ 135 w 169"/>
                    <a:gd name="T1" fmla="*/ 155 h 159"/>
                    <a:gd name="T2" fmla="*/ 127 w 169"/>
                    <a:gd name="T3" fmla="*/ 152 h 159"/>
                    <a:gd name="T4" fmla="*/ 110 w 169"/>
                    <a:gd name="T5" fmla="*/ 134 h 159"/>
                    <a:gd name="T6" fmla="*/ 92 w 169"/>
                    <a:gd name="T7" fmla="*/ 130 h 159"/>
                    <a:gd name="T8" fmla="*/ 88 w 169"/>
                    <a:gd name="T9" fmla="*/ 119 h 159"/>
                    <a:gd name="T10" fmla="*/ 78 w 169"/>
                    <a:gd name="T11" fmla="*/ 111 h 159"/>
                    <a:gd name="T12" fmla="*/ 62 w 169"/>
                    <a:gd name="T13" fmla="*/ 111 h 159"/>
                    <a:gd name="T14" fmla="*/ 44 w 169"/>
                    <a:gd name="T15" fmla="*/ 118 h 159"/>
                    <a:gd name="T16" fmla="*/ 28 w 169"/>
                    <a:gd name="T17" fmla="*/ 121 h 159"/>
                    <a:gd name="T18" fmla="*/ 10 w 169"/>
                    <a:gd name="T19" fmla="*/ 121 h 159"/>
                    <a:gd name="T20" fmla="*/ 10 w 169"/>
                    <a:gd name="T21" fmla="*/ 109 h 159"/>
                    <a:gd name="T22" fmla="*/ 3 w 169"/>
                    <a:gd name="T23" fmla="*/ 91 h 159"/>
                    <a:gd name="T24" fmla="*/ 2 w 169"/>
                    <a:gd name="T25" fmla="*/ 81 h 159"/>
                    <a:gd name="T26" fmla="*/ 2 w 169"/>
                    <a:gd name="T27" fmla="*/ 56 h 159"/>
                    <a:gd name="T28" fmla="*/ 31 w 169"/>
                    <a:gd name="T29" fmla="*/ 43 h 159"/>
                    <a:gd name="T30" fmla="*/ 34 w 169"/>
                    <a:gd name="T31" fmla="*/ 29 h 159"/>
                    <a:gd name="T32" fmla="*/ 40 w 169"/>
                    <a:gd name="T33" fmla="*/ 30 h 159"/>
                    <a:gd name="T34" fmla="*/ 55 w 169"/>
                    <a:gd name="T35" fmla="*/ 15 h 159"/>
                    <a:gd name="T36" fmla="*/ 70 w 169"/>
                    <a:gd name="T37" fmla="*/ 17 h 159"/>
                    <a:gd name="T38" fmla="*/ 80 w 169"/>
                    <a:gd name="T39" fmla="*/ 7 h 159"/>
                    <a:gd name="T40" fmla="*/ 89 w 169"/>
                    <a:gd name="T41" fmla="*/ 5 h 159"/>
                    <a:gd name="T42" fmla="*/ 103 w 169"/>
                    <a:gd name="T43" fmla="*/ 24 h 159"/>
                    <a:gd name="T44" fmla="*/ 116 w 169"/>
                    <a:gd name="T45" fmla="*/ 30 h 159"/>
                    <a:gd name="T46" fmla="*/ 117 w 169"/>
                    <a:gd name="T47" fmla="*/ 11 h 159"/>
                    <a:gd name="T48" fmla="*/ 122 w 169"/>
                    <a:gd name="T49" fmla="*/ 0 h 159"/>
                    <a:gd name="T50" fmla="*/ 132 w 169"/>
                    <a:gd name="T51" fmla="*/ 15 h 159"/>
                    <a:gd name="T52" fmla="*/ 140 w 169"/>
                    <a:gd name="T53" fmla="*/ 43 h 159"/>
                    <a:gd name="T54" fmla="*/ 156 w 169"/>
                    <a:gd name="T55" fmla="*/ 59 h 159"/>
                    <a:gd name="T56" fmla="*/ 165 w 169"/>
                    <a:gd name="T57" fmla="*/ 72 h 159"/>
                    <a:gd name="T58" fmla="*/ 168 w 169"/>
                    <a:gd name="T59" fmla="*/ 95 h 159"/>
                    <a:gd name="T60" fmla="*/ 157 w 169"/>
                    <a:gd name="T61" fmla="*/ 121 h 159"/>
                    <a:gd name="T62" fmla="*/ 155 w 169"/>
                    <a:gd name="T63" fmla="*/ 145 h 159"/>
                    <a:gd name="T64" fmla="*/ 140 w 169"/>
                    <a:gd name="T65" fmla="*/ 154 h 1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9" h="159">
                      <a:moveTo>
                        <a:pt x="140" y="154"/>
                      </a:moveTo>
                      <a:lnTo>
                        <a:pt x="135" y="155"/>
                      </a:lnTo>
                      <a:lnTo>
                        <a:pt x="132" y="158"/>
                      </a:lnTo>
                      <a:lnTo>
                        <a:pt x="127" y="152"/>
                      </a:lnTo>
                      <a:lnTo>
                        <a:pt x="112" y="145"/>
                      </a:lnTo>
                      <a:lnTo>
                        <a:pt x="110" y="134"/>
                      </a:lnTo>
                      <a:lnTo>
                        <a:pt x="105" y="130"/>
                      </a:lnTo>
                      <a:lnTo>
                        <a:pt x="92" y="130"/>
                      </a:lnTo>
                      <a:lnTo>
                        <a:pt x="92" y="122"/>
                      </a:lnTo>
                      <a:lnTo>
                        <a:pt x="88" y="119"/>
                      </a:lnTo>
                      <a:lnTo>
                        <a:pt x="87" y="112"/>
                      </a:lnTo>
                      <a:lnTo>
                        <a:pt x="78" y="111"/>
                      </a:lnTo>
                      <a:lnTo>
                        <a:pt x="70" y="109"/>
                      </a:lnTo>
                      <a:lnTo>
                        <a:pt x="62" y="111"/>
                      </a:lnTo>
                      <a:lnTo>
                        <a:pt x="62" y="112"/>
                      </a:lnTo>
                      <a:lnTo>
                        <a:pt x="44" y="118"/>
                      </a:lnTo>
                      <a:lnTo>
                        <a:pt x="44" y="121"/>
                      </a:lnTo>
                      <a:lnTo>
                        <a:pt x="28" y="121"/>
                      </a:lnTo>
                      <a:lnTo>
                        <a:pt x="20" y="126"/>
                      </a:lnTo>
                      <a:lnTo>
                        <a:pt x="10" y="121"/>
                      </a:lnTo>
                      <a:lnTo>
                        <a:pt x="10" y="119"/>
                      </a:lnTo>
                      <a:lnTo>
                        <a:pt x="10" y="109"/>
                      </a:lnTo>
                      <a:lnTo>
                        <a:pt x="7" y="99"/>
                      </a:lnTo>
                      <a:lnTo>
                        <a:pt x="3" y="91"/>
                      </a:lnTo>
                      <a:lnTo>
                        <a:pt x="5" y="84"/>
                      </a:lnTo>
                      <a:lnTo>
                        <a:pt x="2" y="81"/>
                      </a:lnTo>
                      <a:lnTo>
                        <a:pt x="0" y="66"/>
                      </a:lnTo>
                      <a:lnTo>
                        <a:pt x="2" y="56"/>
                      </a:lnTo>
                      <a:lnTo>
                        <a:pt x="11" y="48"/>
                      </a:lnTo>
                      <a:lnTo>
                        <a:pt x="31" y="43"/>
                      </a:lnTo>
                      <a:lnTo>
                        <a:pt x="36" y="36"/>
                      </a:lnTo>
                      <a:lnTo>
                        <a:pt x="34" y="29"/>
                      </a:lnTo>
                      <a:lnTo>
                        <a:pt x="39" y="27"/>
                      </a:lnTo>
                      <a:lnTo>
                        <a:pt x="40" y="30"/>
                      </a:lnTo>
                      <a:lnTo>
                        <a:pt x="42" y="25"/>
                      </a:lnTo>
                      <a:lnTo>
                        <a:pt x="55" y="15"/>
                      </a:lnTo>
                      <a:lnTo>
                        <a:pt x="62" y="20"/>
                      </a:lnTo>
                      <a:lnTo>
                        <a:pt x="70" y="17"/>
                      </a:lnTo>
                      <a:lnTo>
                        <a:pt x="72" y="9"/>
                      </a:lnTo>
                      <a:lnTo>
                        <a:pt x="80" y="7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98" y="3"/>
                      </a:lnTo>
                      <a:lnTo>
                        <a:pt x="103" y="24"/>
                      </a:lnTo>
                      <a:lnTo>
                        <a:pt x="110" y="30"/>
                      </a:lnTo>
                      <a:lnTo>
                        <a:pt x="116" y="30"/>
                      </a:lnTo>
                      <a:lnTo>
                        <a:pt x="119" y="17"/>
                      </a:lnTo>
                      <a:lnTo>
                        <a:pt x="117" y="11"/>
                      </a:lnTo>
                      <a:lnTo>
                        <a:pt x="119" y="1"/>
                      </a:lnTo>
                      <a:lnTo>
                        <a:pt x="122" y="0"/>
                      </a:lnTo>
                      <a:lnTo>
                        <a:pt x="127" y="12"/>
                      </a:lnTo>
                      <a:lnTo>
                        <a:pt x="132" y="15"/>
                      </a:lnTo>
                      <a:lnTo>
                        <a:pt x="135" y="27"/>
                      </a:lnTo>
                      <a:lnTo>
                        <a:pt x="140" y="43"/>
                      </a:lnTo>
                      <a:lnTo>
                        <a:pt x="147" y="47"/>
                      </a:lnTo>
                      <a:lnTo>
                        <a:pt x="156" y="59"/>
                      </a:lnTo>
                      <a:lnTo>
                        <a:pt x="157" y="65"/>
                      </a:lnTo>
                      <a:lnTo>
                        <a:pt x="165" y="72"/>
                      </a:lnTo>
                      <a:lnTo>
                        <a:pt x="168" y="85"/>
                      </a:lnTo>
                      <a:lnTo>
                        <a:pt x="168" y="95"/>
                      </a:lnTo>
                      <a:lnTo>
                        <a:pt x="165" y="111"/>
                      </a:lnTo>
                      <a:lnTo>
                        <a:pt x="157" y="121"/>
                      </a:lnTo>
                      <a:lnTo>
                        <a:pt x="155" y="134"/>
                      </a:lnTo>
                      <a:lnTo>
                        <a:pt x="155" y="145"/>
                      </a:lnTo>
                      <a:lnTo>
                        <a:pt x="147" y="147"/>
                      </a:lnTo>
                      <a:lnTo>
                        <a:pt x="140" y="154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" name="Freeform 25">
                  <a:extLst>
                    <a:ext uri="{FF2B5EF4-FFF2-40B4-BE49-F238E27FC236}">
                      <a16:creationId xmlns:a16="http://schemas.microsoft.com/office/drawing/2014/main" id="{712589D2-8CE6-1F50-55C7-6BD9AE4DDFDF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5331" y="3762"/>
                  <a:ext cx="22" cy="20"/>
                </a:xfrm>
                <a:custGeom>
                  <a:avLst/>
                  <a:gdLst>
                    <a:gd name="T0" fmla="*/ 11 w 22"/>
                    <a:gd name="T1" fmla="*/ 16 h 20"/>
                    <a:gd name="T2" fmla="*/ 3 w 22"/>
                    <a:gd name="T3" fmla="*/ 13 h 20"/>
                    <a:gd name="T4" fmla="*/ 3 w 22"/>
                    <a:gd name="T5" fmla="*/ 10 h 20"/>
                    <a:gd name="T6" fmla="*/ 3 w 22"/>
                    <a:gd name="T7" fmla="*/ 8 h 20"/>
                    <a:gd name="T8" fmla="*/ 2 w 22"/>
                    <a:gd name="T9" fmla="*/ 5 h 20"/>
                    <a:gd name="T10" fmla="*/ 0 w 22"/>
                    <a:gd name="T11" fmla="*/ 0 h 20"/>
                    <a:gd name="T12" fmla="*/ 3 w 22"/>
                    <a:gd name="T13" fmla="*/ 0 h 20"/>
                    <a:gd name="T14" fmla="*/ 11 w 22"/>
                    <a:gd name="T15" fmla="*/ 2 h 20"/>
                    <a:gd name="T16" fmla="*/ 14 w 22"/>
                    <a:gd name="T17" fmla="*/ 2 h 20"/>
                    <a:gd name="T18" fmla="*/ 16 w 22"/>
                    <a:gd name="T19" fmla="*/ 2 h 20"/>
                    <a:gd name="T20" fmla="*/ 21 w 22"/>
                    <a:gd name="T21" fmla="*/ 0 h 20"/>
                    <a:gd name="T22" fmla="*/ 21 w 22"/>
                    <a:gd name="T23" fmla="*/ 8 h 20"/>
                    <a:gd name="T24" fmla="*/ 18 w 22"/>
                    <a:gd name="T25" fmla="*/ 10 h 20"/>
                    <a:gd name="T26" fmla="*/ 16 w 22"/>
                    <a:gd name="T27" fmla="*/ 13 h 20"/>
                    <a:gd name="T28" fmla="*/ 16 w 22"/>
                    <a:gd name="T29" fmla="*/ 16 h 20"/>
                    <a:gd name="T30" fmla="*/ 14 w 22"/>
                    <a:gd name="T31" fmla="*/ 16 h 20"/>
                    <a:gd name="T32" fmla="*/ 14 w 22"/>
                    <a:gd name="T33" fmla="*/ 19 h 20"/>
                    <a:gd name="T34" fmla="*/ 11 w 22"/>
                    <a:gd name="T35" fmla="*/ 16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" h="20">
                      <a:moveTo>
                        <a:pt x="11" y="16"/>
                      </a:moveTo>
                      <a:lnTo>
                        <a:pt x="3" y="13"/>
                      </a:lnTo>
                      <a:lnTo>
                        <a:pt x="3" y="10"/>
                      </a:lnTo>
                      <a:lnTo>
                        <a:pt x="3" y="8"/>
                      </a:lnTo>
                      <a:lnTo>
                        <a:pt x="2" y="5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1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21" y="0"/>
                      </a:lnTo>
                      <a:lnTo>
                        <a:pt x="21" y="8"/>
                      </a:lnTo>
                      <a:lnTo>
                        <a:pt x="18" y="10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4" y="16"/>
                      </a:lnTo>
                      <a:lnTo>
                        <a:pt x="14" y="19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" name="Freeform 26">
                  <a:extLst>
                    <a:ext uri="{FF2B5EF4-FFF2-40B4-BE49-F238E27FC236}">
                      <a16:creationId xmlns:a16="http://schemas.microsoft.com/office/drawing/2014/main" id="{4DC05A0F-789A-2C6A-B985-2FDE9184BD71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4739" y="3585"/>
                  <a:ext cx="22" cy="83"/>
                </a:xfrm>
                <a:custGeom>
                  <a:avLst/>
                  <a:gdLst>
                    <a:gd name="T0" fmla="*/ 2 w 22"/>
                    <a:gd name="T1" fmla="*/ 68 h 76"/>
                    <a:gd name="T2" fmla="*/ 10 w 22"/>
                    <a:gd name="T3" fmla="*/ 52 h 76"/>
                    <a:gd name="T4" fmla="*/ 16 w 22"/>
                    <a:gd name="T5" fmla="*/ 0 h 76"/>
                    <a:gd name="T6" fmla="*/ 21 w 22"/>
                    <a:gd name="T7" fmla="*/ 80 h 76"/>
                    <a:gd name="T8" fmla="*/ 14 w 22"/>
                    <a:gd name="T9" fmla="*/ 179 h 76"/>
                    <a:gd name="T10" fmla="*/ 0 w 22"/>
                    <a:gd name="T11" fmla="*/ 199 h 76"/>
                    <a:gd name="T12" fmla="*/ 0 w 22"/>
                    <a:gd name="T13" fmla="*/ 151 h 76"/>
                    <a:gd name="T14" fmla="*/ 4 w 22"/>
                    <a:gd name="T15" fmla="*/ 118 h 76"/>
                    <a:gd name="T16" fmla="*/ 2 w 22"/>
                    <a:gd name="T17" fmla="*/ 68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76">
                      <a:moveTo>
                        <a:pt x="2" y="26"/>
                      </a:moveTo>
                      <a:lnTo>
                        <a:pt x="10" y="20"/>
                      </a:lnTo>
                      <a:lnTo>
                        <a:pt x="16" y="0"/>
                      </a:lnTo>
                      <a:lnTo>
                        <a:pt x="21" y="30"/>
                      </a:lnTo>
                      <a:lnTo>
                        <a:pt x="14" y="67"/>
                      </a:lnTo>
                      <a:lnTo>
                        <a:pt x="0" y="75"/>
                      </a:lnTo>
                      <a:lnTo>
                        <a:pt x="0" y="57"/>
                      </a:lnTo>
                      <a:lnTo>
                        <a:pt x="4" y="45"/>
                      </a:lnTo>
                      <a:lnTo>
                        <a:pt x="2" y="2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1027" name="Rectangle 30">
            <a:extLst>
              <a:ext uri="{FF2B5EF4-FFF2-40B4-BE49-F238E27FC236}">
                <a16:creationId xmlns:a16="http://schemas.microsoft.com/office/drawing/2014/main" id="{E085ED7D-41DD-E9A5-9281-1AB062FC2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93688"/>
            <a:ext cx="77724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8" name="Rectangle 31">
            <a:extLst>
              <a:ext uri="{FF2B5EF4-FFF2-40B4-BE49-F238E27FC236}">
                <a16:creationId xmlns:a16="http://schemas.microsoft.com/office/drawing/2014/main" id="{3996306F-6E04-D399-9310-3AB866B36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03388"/>
            <a:ext cx="7772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56" name="Rectangle 32">
            <a:extLst>
              <a:ext uri="{FF2B5EF4-FFF2-40B4-BE49-F238E27FC236}">
                <a16:creationId xmlns:a16="http://schemas.microsoft.com/office/drawing/2014/main" id="{8CA70373-971E-7CBE-1539-CBC3ECA994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78600"/>
            <a:ext cx="1905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57" name="Rectangle 33">
            <a:extLst>
              <a:ext uri="{FF2B5EF4-FFF2-40B4-BE49-F238E27FC236}">
                <a16:creationId xmlns:a16="http://schemas.microsoft.com/office/drawing/2014/main" id="{6267DEE9-CD03-E7F1-F87D-42EB66E283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78600"/>
            <a:ext cx="2895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58" name="Rectangle 34">
            <a:extLst>
              <a:ext uri="{FF2B5EF4-FFF2-40B4-BE49-F238E27FC236}">
                <a16:creationId xmlns:a16="http://schemas.microsoft.com/office/drawing/2014/main" id="{1FAA7DCA-EF34-6B90-34B9-636BB63CB2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77013"/>
            <a:ext cx="1905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CF74CBF-743A-874A-BCB0-2F5DA3BBE1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7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F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Número de Slide 3">
            <a:extLst>
              <a:ext uri="{FF2B5EF4-FFF2-40B4-BE49-F238E27FC236}">
                <a16:creationId xmlns:a16="http://schemas.microsoft.com/office/drawing/2014/main" id="{28992757-932E-3354-81E3-20576BB2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654750"/>
            <a:ext cx="1905000" cy="469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EF561C-4826-9545-8D1D-EBB34C6EF7BA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pt-BR" altLang="pt-BR" sz="1400"/>
          </a:p>
        </p:txBody>
      </p:sp>
      <p:sp>
        <p:nvSpPr>
          <p:cNvPr id="15362" name="Rectangle 5">
            <a:extLst>
              <a:ext uri="{FF2B5EF4-FFF2-40B4-BE49-F238E27FC236}">
                <a16:creationId xmlns:a16="http://schemas.microsoft.com/office/drawing/2014/main" id="{9380B7F2-3936-D862-A7BC-C602F3388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508125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3600" b="1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 b="1">
                <a:solidFill>
                  <a:schemeClr val="tx2"/>
                </a:solidFill>
              </a:rPr>
              <a:t>SAÚDE AMBIENTAL GLOBAL e SUSTENTABILIDADE</a:t>
            </a: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71D3BF05-B640-A999-A2CB-4EAD3899D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092450"/>
            <a:ext cx="685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pt-BR" altLang="pt-BR"/>
          </a:p>
          <a:p>
            <a:r>
              <a:rPr lang="pt-BR" altLang="pt-BR" b="1">
                <a:solidFill>
                  <a:srgbClr val="FFFF00"/>
                </a:solidFill>
              </a:rPr>
              <a:t>Helena Ribeiro</a:t>
            </a:r>
          </a:p>
          <a:p>
            <a:r>
              <a:rPr lang="pt-BR" altLang="pt-BR" sz="2400" b="1">
                <a:solidFill>
                  <a:srgbClr val="FFFF00"/>
                </a:solidFill>
              </a:rPr>
              <a:t>Departamento de Saúde Ambiental</a:t>
            </a:r>
          </a:p>
          <a:p>
            <a:r>
              <a:rPr lang="pt-BR" altLang="pt-BR" sz="2400" b="1">
                <a:solidFill>
                  <a:srgbClr val="FFFF00"/>
                </a:solidFill>
              </a:rPr>
              <a:t>Faculdade de Saúde Pública</a:t>
            </a:r>
          </a:p>
          <a:p>
            <a:r>
              <a:rPr lang="pt-BR" altLang="pt-BR" sz="2400" b="1">
                <a:solidFill>
                  <a:srgbClr val="FFFF00"/>
                </a:solidFill>
              </a:rPr>
              <a:t>Universidade de São Paulo</a:t>
            </a:r>
          </a:p>
          <a:p>
            <a:r>
              <a:rPr lang="pt-BR" altLang="pt-BR" sz="2400" b="1">
                <a:solidFill>
                  <a:srgbClr val="FFFF00"/>
                </a:solidFill>
              </a:rPr>
              <a:t>lena@usp.br</a:t>
            </a:r>
          </a:p>
          <a:p>
            <a:endParaRPr lang="pt-BR" altLang="pt-BR" sz="2400" b="1">
              <a:solidFill>
                <a:srgbClr val="FFFF00"/>
              </a:solidFill>
            </a:endParaRPr>
          </a:p>
          <a:p>
            <a:endParaRPr lang="pt-BR" altLang="pt-BR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2">
            <a:extLst>
              <a:ext uri="{FF2B5EF4-FFF2-40B4-BE49-F238E27FC236}">
                <a16:creationId xmlns:a16="http://schemas.microsoft.com/office/drawing/2014/main" id="{3AF5771C-7EB9-233C-5AF7-42CE2C82E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 b="1">
                <a:ea typeface="ＭＳ Ｐゴシック" panose="020B0600070205080204" pitchFamily="34" charset="-128"/>
              </a:rPr>
              <a:t>Crescimento da frota de veículos sobre pneus </a:t>
            </a:r>
            <a:endParaRPr lang="pt-BR" altLang="pt-BR" sz="3200">
              <a:ea typeface="ＭＳ Ｐゴシック" panose="020B0600070205080204" pitchFamily="34" charset="-128"/>
            </a:endParaRPr>
          </a:p>
        </p:txBody>
      </p:sp>
      <p:sp>
        <p:nvSpPr>
          <p:cNvPr id="27650" name="Espaço Reservado para Conteúdo 3">
            <a:extLst>
              <a:ext uri="{FF2B5EF4-FFF2-40B4-BE49-F238E27FC236}">
                <a16:creationId xmlns:a16="http://schemas.microsoft.com/office/drawing/2014/main" id="{2D6F523E-23A3-921E-2807-7FD961689D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508125"/>
            <a:ext cx="8496300" cy="4424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pt-BR" altLang="pt-BR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>
                <a:ea typeface="ＭＳ Ｐゴシック" panose="020B0600070205080204" pitchFamily="34" charset="-128"/>
              </a:rPr>
              <a:t>Frota Mundial: cresce 3% ao ano (1,2 bilhões veículos)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>
                <a:ea typeface="ＭＳ Ｐゴシック" panose="020B0600070205080204" pitchFamily="34" charset="-128"/>
              </a:rPr>
              <a:t>Frota Chinesa: 2ª do mundo, cresce 27% ao ano (+-300 milhões veículos)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>
                <a:ea typeface="ＭＳ Ｐゴシック" panose="020B0600070205080204" pitchFamily="34" charset="-128"/>
              </a:rPr>
              <a:t>Frota Brasileira: cresce 2,3% ao ano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>
                <a:ea typeface="ＭＳ Ｐゴシック" panose="020B0600070205080204" pitchFamily="34" charset="-128"/>
              </a:rPr>
              <a:t>65 milhões de veículos circulantes em 2020 (flex 67%)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>
                <a:ea typeface="ＭＳ Ｐゴシック" panose="020B0600070205080204" pitchFamily="34" charset="-128"/>
              </a:rPr>
              <a:t>Não incluídos máquinas e tratores</a:t>
            </a:r>
          </a:p>
          <a:p>
            <a:pPr eaLnBrk="1" hangingPunct="1">
              <a:lnSpc>
                <a:spcPct val="80000"/>
              </a:lnSpc>
            </a:pPr>
            <a:endParaRPr lang="pt-BR" altLang="pt-BR" sz="2800">
              <a:ea typeface="ＭＳ Ｐゴシック" panose="020B0600070205080204" pitchFamily="34" charset="-128"/>
            </a:endParaRPr>
          </a:p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27651" name="Espaço Reservado para Número de Slide 1">
            <a:extLst>
              <a:ext uri="{FF2B5EF4-FFF2-40B4-BE49-F238E27FC236}">
                <a16:creationId xmlns:a16="http://schemas.microsoft.com/office/drawing/2014/main" id="{AF1B6AE2-F964-AB00-6611-87EDCF10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9436CC-0E06-0547-9311-67C7E41672EB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pt-BR" altLang="pt-BR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>
            <a:extLst>
              <a:ext uri="{FF2B5EF4-FFF2-40B4-BE49-F238E27FC236}">
                <a16:creationId xmlns:a16="http://schemas.microsoft.com/office/drawing/2014/main" id="{47D5C294-2255-7216-F2AD-CC5238123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>
                <a:ea typeface="ＭＳ Ｐゴシック" panose="020B0600070205080204" pitchFamily="34" charset="-128"/>
              </a:rPr>
              <a:t>Abordagem científica</a:t>
            </a:r>
          </a:p>
        </p:txBody>
      </p:sp>
      <p:sp>
        <p:nvSpPr>
          <p:cNvPr id="28674" name="Espaço Reservado para Conteúdo 2">
            <a:extLst>
              <a:ext uri="{FF2B5EF4-FFF2-40B4-BE49-F238E27FC236}">
                <a16:creationId xmlns:a16="http://schemas.microsoft.com/office/drawing/2014/main" id="{603AF156-3A74-CB89-EFA6-DBB3F60E5E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1872 George Perkins Marsh – Man and Nature, Physical Geography modified by Human Action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1955 Simpósio Man´s role in changing the face of the earth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1972 Relatório do Clube de Roma – Limits to Growth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1972 Clube de Paris – Ecologia e Revolução </a:t>
            </a:r>
          </a:p>
        </p:txBody>
      </p:sp>
      <p:sp>
        <p:nvSpPr>
          <p:cNvPr id="28675" name="Espaço Reservado para Número de Slide 3">
            <a:extLst>
              <a:ext uri="{FF2B5EF4-FFF2-40B4-BE49-F238E27FC236}">
                <a16:creationId xmlns:a16="http://schemas.microsoft.com/office/drawing/2014/main" id="{D291737D-C4EC-A006-6BC3-5150D552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3B05CE-C153-B749-8C98-EDAC41FE92F1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pt-BR" altLang="pt-BR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>
            <a:extLst>
              <a:ext uri="{FF2B5EF4-FFF2-40B4-BE49-F238E27FC236}">
                <a16:creationId xmlns:a16="http://schemas.microsoft.com/office/drawing/2014/main" id="{BD2D1478-3A21-529B-B643-5A6D68B19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3688"/>
            <a:ext cx="7772400" cy="566266"/>
          </a:xfrm>
        </p:spPr>
        <p:txBody>
          <a:bodyPr/>
          <a:lstStyle/>
          <a:p>
            <a:r>
              <a:rPr lang="pt-BR" altLang="pt-BR" b="1" dirty="0">
                <a:ea typeface="ＭＳ Ｐゴシック" panose="020B0600070205080204" pitchFamily="34" charset="-128"/>
              </a:rPr>
              <a:t>Abordagem Política</a:t>
            </a:r>
          </a:p>
        </p:txBody>
      </p:sp>
      <p:sp>
        <p:nvSpPr>
          <p:cNvPr id="29698" name="Espaço Reservado para Conteúdo 2">
            <a:extLst>
              <a:ext uri="{FF2B5EF4-FFF2-40B4-BE49-F238E27FC236}">
                <a16:creationId xmlns:a16="http://schemas.microsoft.com/office/drawing/2014/main" id="{97688CB4-944E-720C-C7BD-04D3064E32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859955"/>
            <a:ext cx="8713663" cy="5072534"/>
          </a:xfrm>
        </p:spPr>
        <p:txBody>
          <a:bodyPr/>
          <a:lstStyle/>
          <a:p>
            <a:r>
              <a:rPr lang="pt-BR" altLang="pt-BR" sz="2800">
                <a:ea typeface="ＭＳ Ｐゴシック" panose="020B0600070205080204" pitchFamily="34" charset="-128"/>
              </a:rPr>
              <a:t>1972 Conferência da ONU de Estocolmo</a:t>
            </a:r>
          </a:p>
          <a:p>
            <a:r>
              <a:rPr lang="pt-BR" altLang="pt-BR" sz="2800">
                <a:ea typeface="ＭＳ Ｐゴシック" panose="020B0600070205080204" pitchFamily="34" charset="-128"/>
              </a:rPr>
              <a:t>Criação do PNUMA hoje ONU Meio Ambiente</a:t>
            </a:r>
          </a:p>
          <a:p>
            <a:r>
              <a:rPr lang="pt-BR" altLang="pt-BR" sz="2800">
                <a:ea typeface="ＭＳ Ｐゴシック" panose="020B0600070205080204" pitchFamily="34" charset="-128"/>
              </a:rPr>
              <a:t>1987 Relatório Brundtland (Desenvolvimento sustentável é </a:t>
            </a:r>
            <a:r>
              <a:rPr lang="pt-BR" altLang="pt-BR" sz="2800" i="1">
                <a:ea typeface="ＭＳ Ｐゴシック" panose="020B0600070205080204" pitchFamily="34" charset="-128"/>
              </a:rPr>
              <a:t>aquele que atende às necessidades da geração presente sem consumir recursos das gerações futuras</a:t>
            </a:r>
            <a:r>
              <a:rPr lang="pt-BR" altLang="pt-BR" sz="2800">
                <a:ea typeface="ＭＳ Ｐゴシック" panose="020B0600070205080204" pitchFamily="34" charset="-128"/>
              </a:rPr>
              <a:t>) </a:t>
            </a:r>
          </a:p>
          <a:p>
            <a:r>
              <a:rPr lang="pt-BR" altLang="pt-BR" sz="2800">
                <a:ea typeface="ＭＳ Ｐゴシック" panose="020B0600070205080204" pitchFamily="34" charset="-128"/>
              </a:rPr>
              <a:t>1992 Conferência da ONU do Rio de Janeiro</a:t>
            </a:r>
          </a:p>
          <a:p>
            <a:r>
              <a:rPr lang="pt-BR" altLang="pt-BR" sz="2800">
                <a:ea typeface="ＭＳ Ｐゴシック" panose="020B0600070205080204" pitchFamily="34" charset="-128"/>
              </a:rPr>
              <a:t>(Agenda 21 e Convenções do Clima, da Biodiversidade)</a:t>
            </a:r>
          </a:p>
          <a:p>
            <a:r>
              <a:rPr lang="pt-BR" altLang="pt-BR" sz="2800">
                <a:ea typeface="ＭＳ Ｐゴシック" panose="020B0600070205080204" pitchFamily="34" charset="-128"/>
              </a:rPr>
              <a:t>2012 Conferência da ONU no Rio de Janeiro</a:t>
            </a:r>
          </a:p>
          <a:p>
            <a:r>
              <a:rPr lang="pt-BR" altLang="pt-BR" sz="2800">
                <a:ea typeface="ＭＳ Ｐゴシック" panose="020B0600070205080204" pitchFamily="34" charset="-128"/>
              </a:rPr>
              <a:t>(Economia Verde)</a:t>
            </a:r>
          </a:p>
          <a:p>
            <a:r>
              <a:rPr lang="pt-BR" altLang="pt-BR" sz="2800">
                <a:ea typeface="ＭＳ Ｐゴシック" panose="020B0600070205080204" pitchFamily="34" charset="-128"/>
              </a:rPr>
              <a:t>2015 Objetivos do Desenvolvimento Sustentável </a:t>
            </a:r>
          </a:p>
          <a:p>
            <a:r>
              <a:rPr lang="pt-BR" altLang="pt-BR" sz="2800">
                <a:ea typeface="ＭＳ Ｐゴシック" panose="020B0600070205080204" pitchFamily="34" charset="-128"/>
              </a:rPr>
              <a:t>(17 ODS) Agenda 2030</a:t>
            </a:r>
          </a:p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29699" name="Espaço Reservado para Número de Slide 3">
            <a:extLst>
              <a:ext uri="{FF2B5EF4-FFF2-40B4-BE49-F238E27FC236}">
                <a16:creationId xmlns:a16="http://schemas.microsoft.com/office/drawing/2014/main" id="{B8BBE459-FEB9-9191-8F3D-9E4BF1C2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3FF6DA-B406-8142-85FB-3BFD67EEEA7D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pt-BR" altLang="pt-BR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>
            <a:extLst>
              <a:ext uri="{FF2B5EF4-FFF2-40B4-BE49-F238E27FC236}">
                <a16:creationId xmlns:a16="http://schemas.microsoft.com/office/drawing/2014/main" id="{4B1E40DF-ACA9-860F-0CC0-E7732C522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ea typeface="ＭＳ Ｐゴシック" panose="020B0600070205080204" pitchFamily="34" charset="-128"/>
              </a:rPr>
              <a:t>Setor Saúde</a:t>
            </a:r>
          </a:p>
        </p:txBody>
      </p:sp>
      <p:sp>
        <p:nvSpPr>
          <p:cNvPr id="30722" name="Espaço Reservado para Conteúdo 2">
            <a:extLst>
              <a:ext uri="{FF2B5EF4-FFF2-40B4-BE49-F238E27FC236}">
                <a16:creationId xmlns:a16="http://schemas.microsoft.com/office/drawing/2014/main" id="{D6B8845D-F555-387C-6B7E-5C044B02BB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703388"/>
            <a:ext cx="8893175" cy="4229100"/>
          </a:xfrm>
        </p:spPr>
        <p:txBody>
          <a:bodyPr/>
          <a:lstStyle/>
          <a:p>
            <a:r>
              <a:rPr lang="pt-BR" altLang="pt-BR" dirty="0">
                <a:ea typeface="ＭＳ Ｐゴシック" panose="020B0600070205080204" pitchFamily="34" charset="-128"/>
              </a:rPr>
              <a:t>Ausente do debate até recentemente</a:t>
            </a:r>
          </a:p>
          <a:p>
            <a:r>
              <a:rPr lang="pt-BR" altLang="pt-BR" dirty="0">
                <a:ea typeface="ＭＳ Ｐゴシック" panose="020B0600070205080204" pitchFamily="34" charset="-128"/>
              </a:rPr>
              <a:t>Falta de informação sobre as relações entre condições ambientais globais e saúde</a:t>
            </a:r>
          </a:p>
          <a:p>
            <a:r>
              <a:rPr lang="pt-BR" altLang="pt-BR" dirty="0">
                <a:ea typeface="ＭＳ Ｐゴシック" panose="020B0600070205080204" pitchFamily="34" charset="-128"/>
              </a:rPr>
              <a:t>Tradição metodológica de lidar com relações de causa-efeito mais compartimentadas</a:t>
            </a:r>
          </a:p>
          <a:p>
            <a:r>
              <a:rPr lang="pt-BR" altLang="pt-BR" dirty="0">
                <a:ea typeface="ＭＳ Ｐゴシック" panose="020B0600070205080204" pitchFamily="34" charset="-128"/>
              </a:rPr>
              <a:t>Foco em prevenir ou tratar doenças individuais</a:t>
            </a:r>
          </a:p>
          <a:p>
            <a:r>
              <a:rPr lang="pt-BR" altLang="pt-BR" dirty="0">
                <a:ea typeface="ＭＳ Ｐゴシック" panose="020B0600070205080204" pitchFamily="34" charset="-128"/>
              </a:rPr>
              <a:t>Portanto: grande escassez de estudos que avaliem impactos à saúde em escala </a:t>
            </a:r>
            <a:r>
              <a:rPr lang="pt-BR" altLang="pt-BR" dirty="0" err="1">
                <a:ea typeface="ＭＳ Ｐゴシック" panose="020B0600070205080204" pitchFamily="34" charset="-128"/>
              </a:rPr>
              <a:t>supra-nacional</a:t>
            </a:r>
            <a:r>
              <a:rPr lang="pt-BR" altLang="pt-BR" dirty="0">
                <a:ea typeface="ＭＳ Ｐゴシック" panose="020B0600070205080204" pitchFamily="34" charset="-128"/>
              </a:rPr>
              <a:t>. </a:t>
            </a:r>
          </a:p>
          <a:p>
            <a:endParaRPr lang="pt-BR" altLang="pt-BR" dirty="0">
              <a:ea typeface="ＭＳ Ｐゴシック" panose="020B0600070205080204" pitchFamily="34" charset="-128"/>
            </a:endParaRPr>
          </a:p>
          <a:p>
            <a:pPr>
              <a:buFont typeface="Monotype Sorts" pitchFamily="2" charset="2"/>
              <a:buNone/>
            </a:pPr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30723" name="Espaço Reservado para Número de Slide 3">
            <a:extLst>
              <a:ext uri="{FF2B5EF4-FFF2-40B4-BE49-F238E27FC236}">
                <a16:creationId xmlns:a16="http://schemas.microsoft.com/office/drawing/2014/main" id="{87D971A6-EA4A-67E1-476C-050209A2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0EDB56-88AF-A04B-8F52-ABD043B5D0FB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pt-BR" altLang="pt-BR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>
            <a:extLst>
              <a:ext uri="{FF2B5EF4-FFF2-40B4-BE49-F238E27FC236}">
                <a16:creationId xmlns:a16="http://schemas.microsoft.com/office/drawing/2014/main" id="{16D22453-0019-F35C-F21D-17FD8D6CA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20788"/>
          </a:xfrm>
        </p:spPr>
        <p:txBody>
          <a:bodyPr/>
          <a:lstStyle/>
          <a:p>
            <a:r>
              <a:rPr lang="pt-BR" altLang="pt-BR" b="1">
                <a:ea typeface="ＭＳ Ｐゴシック" panose="020B0600070205080204" pitchFamily="34" charset="-128"/>
              </a:rPr>
              <a:t>Desafios</a:t>
            </a:r>
          </a:p>
        </p:txBody>
      </p:sp>
      <p:sp>
        <p:nvSpPr>
          <p:cNvPr id="31746" name="Espaço Reservado para Conteúdo 2">
            <a:extLst>
              <a:ext uri="{FF2B5EF4-FFF2-40B4-BE49-F238E27FC236}">
                <a16:creationId xmlns:a16="http://schemas.microsoft.com/office/drawing/2014/main" id="{21165522-9004-8EE7-5A5F-97B1472B0F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860425"/>
            <a:ext cx="8497887" cy="5072063"/>
          </a:xfrm>
        </p:spPr>
        <p:txBody>
          <a:bodyPr/>
          <a:lstStyle/>
          <a:p>
            <a:r>
              <a:rPr lang="pt-BR" altLang="pt-BR" b="1" dirty="0">
                <a:ea typeface="ＭＳ Ｐゴシック" panose="020B0600070205080204" pitchFamily="34" charset="-128"/>
              </a:rPr>
              <a:t>BALANÇO DOS PROBLEMAS</a:t>
            </a:r>
          </a:p>
          <a:p>
            <a:r>
              <a:rPr lang="pt-BR" altLang="pt-BR" dirty="0">
                <a:ea typeface="ＭＳ Ｐゴシック" panose="020B0600070205080204" pitchFamily="34" charset="-128"/>
              </a:rPr>
              <a:t>1. </a:t>
            </a:r>
            <a:r>
              <a:rPr lang="pt-BR" altLang="pt-BR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Guerra</a:t>
            </a:r>
            <a:r>
              <a:rPr lang="pt-BR" altLang="pt-BR" dirty="0">
                <a:ea typeface="ＭＳ Ｐゴシック" panose="020B0600070205080204" pitchFamily="34" charset="-128"/>
              </a:rPr>
              <a:t> = a atividade humana mais destrutiva: (inclui terrorismo e violência urbana)</a:t>
            </a:r>
          </a:p>
          <a:p>
            <a:r>
              <a:rPr lang="pt-BR" altLang="pt-BR" dirty="0">
                <a:ea typeface="ＭＳ Ｐゴシック" panose="020B0600070205080204" pitchFamily="34" charset="-128"/>
              </a:rPr>
              <a:t>mortes diretas de militares e civis </a:t>
            </a:r>
          </a:p>
          <a:p>
            <a:r>
              <a:rPr lang="pt-BR" altLang="pt-BR" dirty="0">
                <a:ea typeface="ＭＳ Ｐゴシック" panose="020B0600070205080204" pitchFamily="34" charset="-128"/>
              </a:rPr>
              <a:t>2ª Guerra Mundial 40 milhões de civis e 20 milhões de soldados (metade russos)</a:t>
            </a:r>
          </a:p>
          <a:p>
            <a:r>
              <a:rPr lang="pt-BR" altLang="pt-BR" dirty="0">
                <a:ea typeface="ＭＳ Ｐゴシック" panose="020B0600070205080204" pitchFamily="34" charset="-128"/>
              </a:rPr>
              <a:t>Guerra do Vietnã 58 mil soldados</a:t>
            </a:r>
          </a:p>
          <a:p>
            <a:r>
              <a:rPr lang="pt-BR" altLang="pt-BR" dirty="0">
                <a:ea typeface="ＭＳ Ｐゴシック" panose="020B0600070205080204" pitchFamily="34" charset="-128"/>
              </a:rPr>
              <a:t>Revolução russa 8 milhões de pessoas</a:t>
            </a:r>
          </a:p>
          <a:p>
            <a:r>
              <a:rPr lang="pt-BR" altLang="pt-BR" dirty="0">
                <a:ea typeface="ＭＳ Ｐゴシック" panose="020B0600070205080204" pitchFamily="34" charset="-128"/>
              </a:rPr>
              <a:t>Revolução chinesa 8 milhões de pessoas</a:t>
            </a:r>
          </a:p>
          <a:p>
            <a:r>
              <a:rPr lang="pt-BR" altLang="pt-BR" dirty="0">
                <a:ea typeface="ＭＳ Ｐゴシック" panose="020B0600070205080204" pitchFamily="34" charset="-128"/>
              </a:rPr>
              <a:t>Em 2022, 2 bilhões de pessoas vivem em zonas de conflito armado</a:t>
            </a:r>
          </a:p>
          <a:p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31747" name="Espaço Reservado para Número de Slide 3">
            <a:extLst>
              <a:ext uri="{FF2B5EF4-FFF2-40B4-BE49-F238E27FC236}">
                <a16:creationId xmlns:a16="http://schemas.microsoft.com/office/drawing/2014/main" id="{39654AF9-C3BA-9CB6-3525-F3F7A478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13ED0A-46CB-5749-9878-1739CC0A2E1E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pt-BR" altLang="pt-BR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ítulo 1">
            <a:extLst>
              <a:ext uri="{FF2B5EF4-FFF2-40B4-BE49-F238E27FC236}">
                <a16:creationId xmlns:a16="http://schemas.microsoft.com/office/drawing/2014/main" id="{3863CC60-17CF-1D27-22BF-A9237F0FC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Guerras, revoluções e violência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C2ED42-7BD2-3B44-895C-F0DC039DA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altLang="pt-BR" dirty="0">
                <a:ea typeface="ＭＳ Ｐゴシック" panose="020B0600070205080204" pitchFamily="34" charset="-128"/>
              </a:rPr>
              <a:t>Destruição ambiental deliberada</a:t>
            </a:r>
          </a:p>
          <a:p>
            <a:pPr>
              <a:defRPr/>
            </a:pPr>
            <a:r>
              <a:rPr lang="pt-BR" altLang="pt-BR" dirty="0">
                <a:ea typeface="ＭＳ Ｐゴシック" panose="020B0600070205080204" pitchFamily="34" charset="-128"/>
              </a:rPr>
              <a:t>Enorme poder de consumo e destruição de recursos naturais</a:t>
            </a:r>
          </a:p>
          <a:p>
            <a:pPr>
              <a:defRPr/>
            </a:pPr>
            <a:r>
              <a:rPr lang="pt-BR" altLang="pt-BR" dirty="0">
                <a:ea typeface="ＭＳ Ｐゴシック" panose="020B0600070205080204" pitchFamily="34" charset="-128"/>
              </a:rPr>
              <a:t>Impactos à saúde de refugiados (2021 maior número de refugiados da história) </a:t>
            </a:r>
          </a:p>
          <a:p>
            <a:pPr>
              <a:defRPr/>
            </a:pPr>
            <a:r>
              <a:rPr lang="pt-BR" altLang="pt-BR" dirty="0">
                <a:ea typeface="ＭＳ Ｐゴシック" panose="020B0600070205080204" pitchFamily="34" charset="-128"/>
              </a:rPr>
              <a:t>Impactos à saúde mental</a:t>
            </a:r>
          </a:p>
          <a:p>
            <a:pPr>
              <a:defRPr/>
            </a:pPr>
            <a:r>
              <a:rPr lang="pt-BR" altLang="pt-BR" dirty="0">
                <a:ea typeface="ＭＳ Ｐゴシック" panose="020B0600070205080204" pitchFamily="34" charset="-128"/>
              </a:rPr>
              <a:t>Agentes tóxicos </a:t>
            </a:r>
          </a:p>
          <a:p>
            <a:pPr>
              <a:defRPr/>
            </a:pPr>
            <a:r>
              <a:rPr lang="pt-BR" altLang="pt-BR" dirty="0">
                <a:ea typeface="ＭＳ Ｐゴシック" panose="020B0600070205080204" pitchFamily="34" charset="-128"/>
              </a:rPr>
              <a:t>Agentes biológicos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pt-BR" dirty="0"/>
          </a:p>
        </p:txBody>
      </p:sp>
      <p:sp>
        <p:nvSpPr>
          <p:cNvPr id="79875" name="Espaço Reservado para Número de Slide 3">
            <a:extLst>
              <a:ext uri="{FF2B5EF4-FFF2-40B4-BE49-F238E27FC236}">
                <a16:creationId xmlns:a16="http://schemas.microsoft.com/office/drawing/2014/main" id="{A9A6AC14-4CD5-1A0A-CDD4-36858986D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00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FF00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00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00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00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139299A-5681-7D4E-8CC8-E24E1A01FB91}" type="slidenum">
              <a:rPr lang="pt-BR" altLang="pt-BR" sz="1400" smtClean="0">
                <a:solidFill>
                  <a:schemeClr val="tx1"/>
                </a:solidFill>
              </a:rPr>
              <a:pPr/>
              <a:t>15</a:t>
            </a:fld>
            <a:endParaRPr lang="pt-BR" altLang="pt-BR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6CBF5-FE24-3367-CD2E-86EB2EB5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 da guerra da Ucrânia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1071F2-AB63-6217-9124-7F0A0EB3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AF301-0396-2B4C-8CE7-0DD735D2CB50}" type="slidenum">
              <a:rPr lang="pt-BR" altLang="pt-BR" smtClean="0"/>
              <a:pPr>
                <a:defRPr/>
              </a:pPr>
              <a:t>16</a:t>
            </a:fld>
            <a:endParaRPr lang="pt-BR" alt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7A571E1-600C-4E85-EEA1-D4291625C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216" y="3668266"/>
            <a:ext cx="3891223" cy="3279050"/>
          </a:xfrm>
          <a:prstGeom prst="rect">
            <a:avLst/>
          </a:prstGeom>
        </p:spPr>
      </p:pic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0CEF99E0-0C6B-CF6A-390F-D245E3AEF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399290"/>
            <a:ext cx="59309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12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71A89-17EE-F9A5-46E3-169908AD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22324"/>
          </a:xfrm>
        </p:spPr>
        <p:txBody>
          <a:bodyPr/>
          <a:lstStyle/>
          <a:p>
            <a:r>
              <a:rPr lang="pt-BR" dirty="0"/>
              <a:t>Exemplos da guerra da Ucrânia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81956E-EB4E-239D-E5C2-7AD4974D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19994"/>
            <a:ext cx="8568952" cy="4712494"/>
          </a:xfrm>
        </p:spPr>
        <p:txBody>
          <a:bodyPr/>
          <a:lstStyle/>
          <a:p>
            <a:r>
              <a:rPr lang="pt-BR" dirty="0"/>
              <a:t>Explosões de dutos de gás e óleo lançaram material cancerígeno no ar, solo e águas</a:t>
            </a:r>
          </a:p>
          <a:p>
            <a:r>
              <a:rPr lang="pt-BR" dirty="0"/>
              <a:t>Destruição de estações de tratamento de esgotos fez com que coliformes fecais sejam despejados diretamente nos rios</a:t>
            </a:r>
          </a:p>
          <a:p>
            <a:r>
              <a:rPr lang="pt-BR" dirty="0"/>
              <a:t>Incêndios florestais provocados por bombas</a:t>
            </a:r>
          </a:p>
          <a:p>
            <a:r>
              <a:rPr lang="pt-BR" dirty="0"/>
              <a:t>Solos férteis contaminados por substâncias radioativas e metais pesados de mísseis</a:t>
            </a:r>
          </a:p>
          <a:p>
            <a:r>
              <a:rPr lang="pt-BR" dirty="0"/>
              <a:t>País abriga 35% da biodiversidade europeia, sendo destruída (Reserva da Biosfera do Mar Negro)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7E1C8F-2F18-F946-0A88-09A202F4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AF301-0396-2B4C-8CE7-0DD735D2CB50}" type="slidenum">
              <a:rPr lang="pt-BR" altLang="pt-BR" smtClean="0"/>
              <a:pPr>
                <a:defRPr/>
              </a:pPr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485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1">
            <a:extLst>
              <a:ext uri="{FF2B5EF4-FFF2-40B4-BE49-F238E27FC236}">
                <a16:creationId xmlns:a16="http://schemas.microsoft.com/office/drawing/2014/main" id="{45324B46-21C2-6DFB-664F-F980E5B57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3688"/>
            <a:ext cx="7772400" cy="854075"/>
          </a:xfrm>
        </p:spPr>
        <p:txBody>
          <a:bodyPr/>
          <a:lstStyle/>
          <a:p>
            <a:r>
              <a:rPr lang="pt-BR" altLang="pt-BR" b="1">
                <a:ea typeface="ＭＳ Ｐゴシック" panose="020B0600070205080204" pitchFamily="34" charset="-128"/>
              </a:rPr>
              <a:t>Desafios</a:t>
            </a:r>
          </a:p>
        </p:txBody>
      </p:sp>
      <p:sp>
        <p:nvSpPr>
          <p:cNvPr id="32770" name="Espaço Reservado para Conteúdo 2">
            <a:extLst>
              <a:ext uri="{FF2B5EF4-FFF2-40B4-BE49-F238E27FC236}">
                <a16:creationId xmlns:a16="http://schemas.microsoft.com/office/drawing/2014/main" id="{4A34E53E-D6D6-52F9-8732-4F9F11CC3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76325"/>
            <a:ext cx="9144000" cy="4856163"/>
          </a:xfrm>
        </p:spPr>
        <p:txBody>
          <a:bodyPr/>
          <a:lstStyle/>
          <a:p>
            <a:r>
              <a:rPr lang="pt-BR" altLang="pt-BR" dirty="0">
                <a:ea typeface="ＭＳ Ｐゴシック" panose="020B0600070205080204" pitchFamily="34" charset="-128"/>
              </a:rPr>
              <a:t>2. </a:t>
            </a:r>
            <a:r>
              <a:rPr lang="pt-BR" altLang="pt-BR" b="1" dirty="0">
                <a:ea typeface="ＭＳ Ｐゴシック" panose="020B0600070205080204" pitchFamily="34" charset="-128"/>
              </a:rPr>
              <a:t>Destruição da camada de ozônio e radiação ultravioleta</a:t>
            </a:r>
          </a:p>
          <a:p>
            <a:r>
              <a:rPr lang="pt-BR" altLang="pt-BR" dirty="0">
                <a:ea typeface="ＭＳ Ｐゴシック" panose="020B0600070205080204" pitchFamily="34" charset="-128"/>
              </a:rPr>
              <a:t>Ozônio estratosférico protege da radiação UV Destruição do ozônio estratosférico por gases clorofluorcarbonos (CFCs com meia vida de 75 anos) levou a grande aumento da radiação e consequências à saúde: carcinogênese de pele (não melanoma e melanoma), catarata e degeneração da retina; envelhecimento e prejuízo a respostas imunológicas.</a:t>
            </a:r>
          </a:p>
          <a:p>
            <a:r>
              <a:rPr lang="pt-BR" altLang="pt-BR" dirty="0">
                <a:ea typeface="ＭＳ Ｐゴシック" panose="020B0600070205080204" pitchFamily="34" charset="-128"/>
              </a:rPr>
              <a:t>Tratado de Montreal - proibição CFC.</a:t>
            </a:r>
          </a:p>
          <a:p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32771" name="Espaço Reservado para Número de Slide 3">
            <a:extLst>
              <a:ext uri="{FF2B5EF4-FFF2-40B4-BE49-F238E27FC236}">
                <a16:creationId xmlns:a16="http://schemas.microsoft.com/office/drawing/2014/main" id="{CC35EEF9-A2E6-8E18-E15A-C002D452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6EA007-C331-7F43-9A2F-ACD5E677F0E0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pt-BR" altLang="pt-BR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1">
            <a:extLst>
              <a:ext uri="{FF2B5EF4-FFF2-40B4-BE49-F238E27FC236}">
                <a16:creationId xmlns:a16="http://schemas.microsoft.com/office/drawing/2014/main" id="{4F6AFA03-C162-9FA2-72CD-8C02D135C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>
                <a:ea typeface="ＭＳ Ｐゴシック" panose="020B0600070205080204" pitchFamily="34" charset="-128"/>
              </a:rPr>
              <a:t>Desafios</a:t>
            </a:r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33794" name="Espaço Reservado para Conteúdo 2">
            <a:extLst>
              <a:ext uri="{FF2B5EF4-FFF2-40B4-BE49-F238E27FC236}">
                <a16:creationId xmlns:a16="http://schemas.microsoft.com/office/drawing/2014/main" id="{C2C859E2-7CD5-E9BC-2C85-B581BD1B56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92225"/>
            <a:ext cx="7989888" cy="4864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Estudos epidemiológicos apontam a ação cumulativa da RUV como principal fator etiológico do câncer cutâneo, principalmente se  exposição excessiva ocorrer durante infância e adolescência</a:t>
            </a:r>
          </a:p>
          <a:p>
            <a:pPr>
              <a:lnSpc>
                <a:spcPct val="80000"/>
              </a:lnSpc>
            </a:pPr>
            <a:r>
              <a:rPr lang="pt-BR" altLang="pt-BR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Casos vem crescendo no mundo (3 a 5 milhões ao ano não melanoma)</a:t>
            </a:r>
          </a:p>
          <a:p>
            <a:pPr>
              <a:lnSpc>
                <a:spcPct val="80000"/>
              </a:lnSpc>
            </a:pPr>
            <a:r>
              <a:rPr lang="pt-BR" altLang="pt-BR" dirty="0">
                <a:solidFill>
                  <a:schemeClr val="tx2"/>
                </a:solidFill>
                <a:ea typeface="ＭＳ Ｐゴシック" panose="020B0600070205080204" pitchFamily="34" charset="-128"/>
              </a:rPr>
              <a:t>No Brasil, câncer de pele é o mais incidente (30% dos casos de câncer) e apresenta tendência de aumento</a:t>
            </a:r>
          </a:p>
          <a:p>
            <a:pPr>
              <a:lnSpc>
                <a:spcPct val="80000"/>
              </a:lnSpc>
            </a:pPr>
            <a:r>
              <a:rPr lang="pt-BR" altLang="pt-BR" sz="28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População mais vulnerável</a:t>
            </a:r>
          </a:p>
          <a:p>
            <a:pPr>
              <a:lnSpc>
                <a:spcPct val="80000"/>
              </a:lnSpc>
            </a:pPr>
            <a:endParaRPr lang="pt-BR" altLang="pt-BR" sz="28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33795" name="Espaço Reservado para Número de Slide 3">
            <a:extLst>
              <a:ext uri="{FF2B5EF4-FFF2-40B4-BE49-F238E27FC236}">
                <a16:creationId xmlns:a16="http://schemas.microsoft.com/office/drawing/2014/main" id="{2182E812-B4A0-F7F9-D63C-38A43B4D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719750-8A6C-9B46-BF88-EFCC8D3DD1FD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pt-BR" altLang="pt-BR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2">
            <a:extLst>
              <a:ext uri="{FF2B5EF4-FFF2-40B4-BE49-F238E27FC236}">
                <a16:creationId xmlns:a16="http://schemas.microsoft.com/office/drawing/2014/main" id="{4ABBDF5D-6FCF-093D-056E-C133A94FE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Saúde Ambiental </a:t>
            </a:r>
          </a:p>
        </p:txBody>
      </p:sp>
      <p:sp>
        <p:nvSpPr>
          <p:cNvPr id="16386" name="Espaço Reservado para Conteúdo 3">
            <a:extLst>
              <a:ext uri="{FF2B5EF4-FFF2-40B4-BE49-F238E27FC236}">
                <a16:creationId xmlns:a16="http://schemas.microsoft.com/office/drawing/2014/main" id="{F916FC1E-979C-F385-4381-B1FD8EEF01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pt-BR" altLang="ja-JP" sz="2800" b="1" i="1">
                <a:latin typeface="Arial" panose="020B0604020202020204" pitchFamily="34" charset="0"/>
                <a:ea typeface="ＭＳ Ｐゴシック" panose="020B0600070205080204" pitchFamily="34" charset="-128"/>
              </a:rPr>
              <a:t>Saúde Ambiental </a:t>
            </a:r>
            <a:r>
              <a:rPr lang="pt-BR" altLang="ja-JP" sz="2800" i="1">
                <a:latin typeface="Arial" panose="020B0604020202020204" pitchFamily="34" charset="0"/>
                <a:ea typeface="ＭＳ Ｐゴシック" panose="020B0600070205080204" pitchFamily="34" charset="-128"/>
              </a:rPr>
              <a:t>são todos aqueles aspectos da saúde humana, incluindo a qualidade de vida, que estão determinados por fatores físicos, químicos, biológicos, sociais e psicológicos do meio. Também se refere à teoria e prática de valorar, corrigir, controlar e evitar aqueles fatores do meio ambiente que potencialmente possam prejudicar a saúde de gerações atuais e futuras</a:t>
            </a:r>
            <a:r>
              <a:rPr lang="pt-BR" altLang="en-US" sz="2800" b="1" i="1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pt-BR" altLang="ja-JP" sz="28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t-BR" altLang="ja-JP" sz="2800">
                <a:latin typeface="Arial" panose="020B0604020202020204" pitchFamily="34" charset="0"/>
                <a:ea typeface="ＭＳ Ｐゴシック" panose="020B0600070205080204" pitchFamily="34" charset="-128"/>
              </a:rPr>
              <a:t>(OMS, 1993).</a:t>
            </a:r>
          </a:p>
          <a:p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16387" name="Espaço Reservado para Número de Slide 1">
            <a:extLst>
              <a:ext uri="{FF2B5EF4-FFF2-40B4-BE49-F238E27FC236}">
                <a16:creationId xmlns:a16="http://schemas.microsoft.com/office/drawing/2014/main" id="{CAFCCDC2-2FDD-09AB-B9AC-4B0A938A7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A1980D-E0C0-E14B-A534-6A72B23070AC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pt-BR" altLang="pt-BR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>
            <a:extLst>
              <a:ext uri="{FF2B5EF4-FFF2-40B4-BE49-F238E27FC236}">
                <a16:creationId xmlns:a16="http://schemas.microsoft.com/office/drawing/2014/main" id="{52ACA4CD-7F42-4D83-7C4B-30EDEBA3F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3688"/>
            <a:ext cx="7772400" cy="782637"/>
          </a:xfrm>
        </p:spPr>
        <p:txBody>
          <a:bodyPr/>
          <a:lstStyle/>
          <a:p>
            <a:r>
              <a:rPr lang="pt-BR" altLang="pt-BR" b="1">
                <a:ea typeface="ＭＳ Ｐゴシック" panose="020B0600070205080204" pitchFamily="34" charset="-128"/>
              </a:rPr>
              <a:t>Desafios</a:t>
            </a:r>
          </a:p>
        </p:txBody>
      </p:sp>
      <p:sp>
        <p:nvSpPr>
          <p:cNvPr id="34818" name="Espaço Reservado para Conteúdo 2">
            <a:extLst>
              <a:ext uri="{FF2B5EF4-FFF2-40B4-BE49-F238E27FC236}">
                <a16:creationId xmlns:a16="http://schemas.microsoft.com/office/drawing/2014/main" id="{952D9F19-90CD-8FE2-AC69-ABFF12DE4E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931863"/>
            <a:ext cx="8642350" cy="5000625"/>
          </a:xfrm>
        </p:spPr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3. </a:t>
            </a:r>
            <a:r>
              <a:rPr lang="pt-BR" altLang="pt-BR" b="1">
                <a:ea typeface="ＭＳ Ｐゴシック" panose="020B0600070205080204" pitchFamily="34" charset="-128"/>
              </a:rPr>
              <a:t>Mudanças Climáticas e G Efeito Estufa 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GEE= que têm capacidade de bloquear ondas longas procedentes do planeta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Possível aquecimento antropogênico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Ampliação dos riscos à saúde: temperaturas extremas, chuvas abundantes, inundações, deslizamentos, secas, incêndios, escassez de alimentos, furacões e aumento do nível do mar, mais doenças transmitidas por vetores, mais pesticidas.</a:t>
            </a:r>
          </a:p>
        </p:txBody>
      </p:sp>
      <p:sp>
        <p:nvSpPr>
          <p:cNvPr id="34819" name="Espaço Reservado para Número de Slide 3">
            <a:extLst>
              <a:ext uri="{FF2B5EF4-FFF2-40B4-BE49-F238E27FC236}">
                <a16:creationId xmlns:a16="http://schemas.microsoft.com/office/drawing/2014/main" id="{F5425F7B-A741-9ABA-6E42-16637EBE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854BA7-322C-C846-A571-4E0ECD9205E0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pt-BR" altLang="pt-BR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>
            <a:extLst>
              <a:ext uri="{FF2B5EF4-FFF2-40B4-BE49-F238E27FC236}">
                <a16:creationId xmlns:a16="http://schemas.microsoft.com/office/drawing/2014/main" id="{09C52BCD-0542-4A4F-7404-E0F408C5F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>
                <a:ea typeface="ＭＳ Ｐゴシック" panose="020B0600070205080204" pitchFamily="34" charset="-128"/>
              </a:rPr>
              <a:t>Gases de Efeito Estufa (GEE)</a:t>
            </a:r>
            <a:br>
              <a:rPr lang="pt-BR" altLang="pt-BR" b="1">
                <a:ea typeface="ＭＳ Ｐゴシック" panose="020B0600070205080204" pitchFamily="34" charset="-128"/>
              </a:rPr>
            </a:br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35842" name="Espaço Reservado para Conteúdo 2">
            <a:extLst>
              <a:ext uri="{FF2B5EF4-FFF2-40B4-BE49-F238E27FC236}">
                <a16:creationId xmlns:a16="http://schemas.microsoft.com/office/drawing/2014/main" id="{671A1C5A-FB9E-8C36-28F7-23FBC0950E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003300"/>
            <a:ext cx="9144000" cy="4929188"/>
          </a:xfrm>
        </p:spPr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• </a:t>
            </a:r>
            <a:r>
              <a:rPr lang="pt-BR" altLang="pt-BR" sz="2400" b="1">
                <a:ea typeface="ＭＳ Ｐゴシック" panose="020B0600070205080204" pitchFamily="34" charset="-128"/>
              </a:rPr>
              <a:t>Diretos</a:t>
            </a:r>
          </a:p>
          <a:p>
            <a:r>
              <a:rPr lang="pt-BR" altLang="pt-BR" sz="2400">
                <a:ea typeface="ＭＳ Ｐゴシック" panose="020B0600070205080204" pitchFamily="34" charset="-128"/>
              </a:rPr>
              <a:t>– </a:t>
            </a:r>
            <a:r>
              <a:rPr lang="pt-BR" altLang="pt-BR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Gás carbônico (CO2) o mais significativo</a:t>
            </a:r>
          </a:p>
          <a:p>
            <a:r>
              <a:rPr lang="pt-BR" altLang="pt-BR" sz="2400">
                <a:ea typeface="ＭＳ Ｐゴシック" panose="020B0600070205080204" pitchFamily="34" charset="-128"/>
              </a:rPr>
              <a:t>– Metano (CH4)</a:t>
            </a:r>
          </a:p>
          <a:p>
            <a:r>
              <a:rPr lang="pt-BR" altLang="pt-BR" sz="2400">
                <a:ea typeface="ＭＳ Ｐゴシック" panose="020B0600070205080204" pitchFamily="34" charset="-128"/>
              </a:rPr>
              <a:t>– Óxido Nítrico (N2O)</a:t>
            </a:r>
          </a:p>
          <a:p>
            <a:r>
              <a:rPr lang="pt-BR" altLang="pt-BR" sz="2400">
                <a:ea typeface="ＭＳ Ｐゴシック" panose="020B0600070205080204" pitchFamily="34" charset="-128"/>
              </a:rPr>
              <a:t>– Hidrofluorcarbono</a:t>
            </a:r>
          </a:p>
          <a:p>
            <a:r>
              <a:rPr lang="pt-BR" altLang="pt-BR" sz="2400">
                <a:ea typeface="ＭＳ Ｐゴシック" panose="020B0600070205080204" pitchFamily="34" charset="-128"/>
              </a:rPr>
              <a:t>– Perfluorcarbonos (CFCs)</a:t>
            </a:r>
          </a:p>
          <a:p>
            <a:r>
              <a:rPr lang="pt-BR" altLang="pt-BR" sz="2400">
                <a:ea typeface="ＭＳ Ｐゴシック" panose="020B0600070205080204" pitchFamily="34" charset="-128"/>
              </a:rPr>
              <a:t>– Hexafluoreto de enxofre (SF6)</a:t>
            </a:r>
          </a:p>
          <a:p>
            <a:r>
              <a:rPr lang="pt-BR" altLang="pt-BR" sz="2400">
                <a:ea typeface="ＭＳ Ｐゴシック" panose="020B0600070205080204" pitchFamily="34" charset="-128"/>
              </a:rPr>
              <a:t>• </a:t>
            </a:r>
            <a:r>
              <a:rPr lang="pt-BR" altLang="pt-BR" sz="2400" b="1">
                <a:ea typeface="ＭＳ Ｐゴシック" panose="020B0600070205080204" pitchFamily="34" charset="-128"/>
              </a:rPr>
              <a:t>Indiretos</a:t>
            </a:r>
          </a:p>
          <a:p>
            <a:r>
              <a:rPr lang="pt-BR" altLang="pt-BR" sz="2400">
                <a:ea typeface="ＭＳ Ｐゴシック" panose="020B0600070205080204" pitchFamily="34" charset="-128"/>
              </a:rPr>
              <a:t>– Monóxido de carbono (CO)</a:t>
            </a:r>
          </a:p>
          <a:p>
            <a:r>
              <a:rPr lang="pt-BR" altLang="pt-BR" sz="2400">
                <a:ea typeface="ＭＳ Ｐゴシック" panose="020B0600070205080204" pitchFamily="34" charset="-128"/>
              </a:rPr>
              <a:t>– Óxidos de nitrogênio (NOx)</a:t>
            </a:r>
          </a:p>
          <a:p>
            <a:r>
              <a:rPr lang="pt-BR" altLang="pt-BR" sz="2400">
                <a:ea typeface="ＭＳ Ｐゴシック" panose="020B0600070205080204" pitchFamily="34" charset="-128"/>
              </a:rPr>
              <a:t>– Compostos orgânicos voláteis (COV ou VOC)</a:t>
            </a:r>
          </a:p>
          <a:p>
            <a:r>
              <a:rPr lang="pt-BR" altLang="pt-BR" sz="2400" b="1">
                <a:ea typeface="ＭＳ Ｐゴシック" panose="020B0600070205080204" pitchFamily="34" charset="-128"/>
              </a:rPr>
              <a:t>Os indiretos formam outros compostos que são GEE diretos. Classificação IPCC.</a:t>
            </a:r>
          </a:p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35843" name="Espaço Reservado para Número de Slide 3">
            <a:extLst>
              <a:ext uri="{FF2B5EF4-FFF2-40B4-BE49-F238E27FC236}">
                <a16:creationId xmlns:a16="http://schemas.microsoft.com/office/drawing/2014/main" id="{9EA7F883-3188-2BC9-EC51-27151F5D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318EBB-681F-CE45-A3D8-53A9EFAEE180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pt-BR" altLang="pt-BR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ço Reservado para Número de Slide 3">
            <a:extLst>
              <a:ext uri="{FF2B5EF4-FFF2-40B4-BE49-F238E27FC236}">
                <a16:creationId xmlns:a16="http://schemas.microsoft.com/office/drawing/2014/main" id="{C7F9127D-CDDA-A7B9-737F-486C42D7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F1FED2-EF70-714E-917E-E51CBF736925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pt-BR" altLang="pt-BR" sz="1400"/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73CD34A0-80DE-54EE-C6A2-EC380DD2A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13787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ço Reservado para Número de Slide 3">
            <a:extLst>
              <a:ext uri="{FF2B5EF4-FFF2-40B4-BE49-F238E27FC236}">
                <a16:creationId xmlns:a16="http://schemas.microsoft.com/office/drawing/2014/main" id="{B717B2E6-21B9-CEA1-0097-863C72DD1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708814-6EE2-7046-BF8A-AF940FE5B054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pt-BR" altLang="pt-BR" sz="1400"/>
          </a:p>
        </p:txBody>
      </p:sp>
      <p:pic>
        <p:nvPicPr>
          <p:cNvPr id="38914" name="Picture 6" descr="figura1">
            <a:extLst>
              <a:ext uri="{FF2B5EF4-FFF2-40B4-BE49-F238E27FC236}">
                <a16:creationId xmlns:a16="http://schemas.microsoft.com/office/drawing/2014/main" id="{93EE0542-621E-94D6-884D-511E9EAD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55713"/>
            <a:ext cx="757078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ítulo 2">
            <a:extLst>
              <a:ext uri="{FF2B5EF4-FFF2-40B4-BE49-F238E27FC236}">
                <a16:creationId xmlns:a16="http://schemas.microsoft.com/office/drawing/2014/main" id="{8FCEB6B1-05DA-415C-8E42-46B71C1A2450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>
                <a:solidFill>
                  <a:schemeClr val="tx2"/>
                </a:solidFill>
              </a:rPr>
              <a:t>Impactos da poluição no clima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>
            <a:extLst>
              <a:ext uri="{FF2B5EF4-FFF2-40B4-BE49-F238E27FC236}">
                <a16:creationId xmlns:a16="http://schemas.microsoft.com/office/drawing/2014/main" id="{378A96A7-0711-9FC3-E421-7C3AEC4DF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263"/>
            <a:ext cx="7772400" cy="1057275"/>
          </a:xfrm>
        </p:spPr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Emissão de GEE por combustíveis fósseis</a:t>
            </a:r>
          </a:p>
        </p:txBody>
      </p:sp>
      <p:sp>
        <p:nvSpPr>
          <p:cNvPr id="39938" name="Espaço Reservado para Número de Slide 1">
            <a:extLst>
              <a:ext uri="{FF2B5EF4-FFF2-40B4-BE49-F238E27FC236}">
                <a16:creationId xmlns:a16="http://schemas.microsoft.com/office/drawing/2014/main" id="{A299A1EB-919A-ED7D-E2DC-D2E3611596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5BDE95-8D69-474D-AE9E-389C9F41706A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pt-BR" altLang="pt-BR" sz="1400"/>
          </a:p>
        </p:txBody>
      </p:sp>
      <p:pic>
        <p:nvPicPr>
          <p:cNvPr id="39939" name="Imagem 2">
            <a:extLst>
              <a:ext uri="{FF2B5EF4-FFF2-40B4-BE49-F238E27FC236}">
                <a16:creationId xmlns:a16="http://schemas.microsoft.com/office/drawing/2014/main" id="{76B173DC-6404-F7B9-48B2-174E7E86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ço Reservado para Número de Slide 1">
            <a:extLst>
              <a:ext uri="{FF2B5EF4-FFF2-40B4-BE49-F238E27FC236}">
                <a16:creationId xmlns:a16="http://schemas.microsoft.com/office/drawing/2014/main" id="{E1FDA5AD-D419-386A-4D00-6CA0484ED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8F4134-BCFD-904C-9F84-CBD1A1EED8FD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pt-BR" altLang="pt-BR" sz="1400"/>
          </a:p>
        </p:txBody>
      </p:sp>
      <p:pic>
        <p:nvPicPr>
          <p:cNvPr id="40962" name="Google Shape;194;p27">
            <a:extLst>
              <a:ext uri="{FF2B5EF4-FFF2-40B4-BE49-F238E27FC236}">
                <a16:creationId xmlns:a16="http://schemas.microsoft.com/office/drawing/2014/main" id="{96309432-91C9-4B77-2E63-875903565B5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46050"/>
            <a:ext cx="8605838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ço Reservado para Número de Slide 1">
            <a:extLst>
              <a:ext uri="{FF2B5EF4-FFF2-40B4-BE49-F238E27FC236}">
                <a16:creationId xmlns:a16="http://schemas.microsoft.com/office/drawing/2014/main" id="{787F4DFD-CADE-9C14-BA9C-42BB1E04C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9971F4-F898-C84A-8CE4-C92EA8DB1C02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pt-BR" altLang="pt-BR" sz="1400"/>
          </a:p>
        </p:txBody>
      </p:sp>
      <p:pic>
        <p:nvPicPr>
          <p:cNvPr id="41986" name="Imagem 3">
            <a:extLst>
              <a:ext uri="{FF2B5EF4-FFF2-40B4-BE49-F238E27FC236}">
                <a16:creationId xmlns:a16="http://schemas.microsoft.com/office/drawing/2014/main" id="{170F4C9F-03AC-7C02-A166-03DACF513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2350"/>
            <a:ext cx="91440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ítulo 2">
            <a:extLst>
              <a:ext uri="{FF2B5EF4-FFF2-40B4-BE49-F238E27FC236}">
                <a16:creationId xmlns:a16="http://schemas.microsoft.com/office/drawing/2014/main" id="{B3AD3F27-97EA-CE62-9F22-9D98C9403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Relatório IPCC 2021 (7/8/21)</a:t>
            </a:r>
          </a:p>
        </p:txBody>
      </p:sp>
      <p:sp>
        <p:nvSpPr>
          <p:cNvPr id="45058" name="Espaço Reservado para Conteúdo 3">
            <a:extLst>
              <a:ext uri="{FF2B5EF4-FFF2-40B4-BE49-F238E27FC236}">
                <a16:creationId xmlns:a16="http://schemas.microsoft.com/office/drawing/2014/main" id="{8C7301F1-54DB-E1BE-94F1-3677C86395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92225"/>
            <a:ext cx="8134350" cy="4640263"/>
          </a:xfrm>
        </p:spPr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3.500 páginas ; 200 cientistas de 60 países e 14.000 estudos individuais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Planeta já aqueceu 1,2º Celsius por gases de efeito estufa: dióxido de carbono e metano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Evitar 1,5º C é quase impossível: meta 2º C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Impactos graves em todas regiões do planeta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Maior severidade do clima extremo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Interrupção de padrões naturais (whiplash do clima= oscilação violenta entre extremos secos e úmidos)</a:t>
            </a:r>
          </a:p>
        </p:txBody>
      </p:sp>
      <p:sp>
        <p:nvSpPr>
          <p:cNvPr id="45059" name="Espaço Reservado para Número de Slide 1">
            <a:extLst>
              <a:ext uri="{FF2B5EF4-FFF2-40B4-BE49-F238E27FC236}">
                <a16:creationId xmlns:a16="http://schemas.microsoft.com/office/drawing/2014/main" id="{4BB7E7D2-0BFD-EA50-4579-9FDA0944C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65585D-BE2B-B54A-800A-5D59DEE31484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pt-BR" altLang="pt-BR"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2">
            <a:extLst>
              <a:ext uri="{FF2B5EF4-FFF2-40B4-BE49-F238E27FC236}">
                <a16:creationId xmlns:a16="http://schemas.microsoft.com/office/drawing/2014/main" id="{783CB19D-E3F8-6797-7A5A-5763D7A41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b="1">
                <a:ea typeface="ＭＳ Ｐゴシック" panose="020B0600070205080204" pitchFamily="34" charset="-128"/>
              </a:rPr>
              <a:t>Mudanças Climáticas e Saúde </a:t>
            </a:r>
            <a:br>
              <a:rPr lang="en-US" altLang="pt-BR" b="1">
                <a:ea typeface="ＭＳ Ｐゴシック" panose="020B0600070205080204" pitchFamily="34" charset="-128"/>
              </a:rPr>
            </a:br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46082" name="Espaço Reservado para Conteúdo 3">
            <a:extLst>
              <a:ext uri="{FF2B5EF4-FFF2-40B4-BE49-F238E27FC236}">
                <a16:creationId xmlns:a16="http://schemas.microsoft.com/office/drawing/2014/main" id="{28F6B28B-FEC4-7E3F-D9E2-3748CC17D4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Todos resultados de mudanças climáticas têm impactos à saúde </a:t>
            </a:r>
            <a:r>
              <a:rPr lang="pt-BR" altLang="pt-BR" sz="2400">
                <a:ea typeface="ＭＳ Ｐゴシック" panose="020B0600070205080204" pitchFamily="34" charset="-128"/>
              </a:rPr>
              <a:t>(Frumkin, 2010):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-temperaturas extremas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-episódios críticos de chuvas abundantes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-aumento do nível do mar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-secas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-aumento da temperatura dos oceanos e episódios como furacões e tormentas </a:t>
            </a:r>
          </a:p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46083" name="Espaço Reservado para Número de Slide 1">
            <a:extLst>
              <a:ext uri="{FF2B5EF4-FFF2-40B4-BE49-F238E27FC236}">
                <a16:creationId xmlns:a16="http://schemas.microsoft.com/office/drawing/2014/main" id="{0E0FEF21-6548-4ECC-8A25-0FCC9ED8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FFE9CE-214E-384F-861D-2D5681C5CBDB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pt-BR" altLang="pt-BR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1">
            <a:extLst>
              <a:ext uri="{FF2B5EF4-FFF2-40B4-BE49-F238E27FC236}">
                <a16:creationId xmlns:a16="http://schemas.microsoft.com/office/drawing/2014/main" id="{D1E8E331-9096-FDD6-F468-926D94795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b="1">
                <a:ea typeface="ＭＳ Ｐゴシック" panose="020B0600070205080204" pitchFamily="34" charset="-128"/>
              </a:rPr>
              <a:t>Mudanças Climáticas e Saúde </a:t>
            </a:r>
            <a:br>
              <a:rPr lang="en-US" altLang="pt-BR" b="1" i="1">
                <a:ea typeface="ＭＳ Ｐゴシック" panose="020B0600070205080204" pitchFamily="34" charset="-128"/>
              </a:rPr>
            </a:br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47106" name="Espaço Reservado para Conteúdo 2">
            <a:extLst>
              <a:ext uri="{FF2B5EF4-FFF2-40B4-BE49-F238E27FC236}">
                <a16:creationId xmlns:a16="http://schemas.microsoft.com/office/drawing/2014/main" id="{B5332319-3DE6-94EE-0876-0A3842710E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-Ilha de calor urbana e ondas de calor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-Inundações, tormentas, furacões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-Deslizamentos de terra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-Incêndios relacionados a secas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-Efeitos na produção de alimentos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-Efeitos na qualidade do ar (aumento de emissões de VOCs e de formação de ozônio, além de crescimento de pólen, com temperaturas mais altas)</a:t>
            </a:r>
          </a:p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47107" name="Espaço Reservado para Número de Slide 3">
            <a:extLst>
              <a:ext uri="{FF2B5EF4-FFF2-40B4-BE49-F238E27FC236}">
                <a16:creationId xmlns:a16="http://schemas.microsoft.com/office/drawing/2014/main" id="{E3743ED7-6528-A9AD-7580-01015CAA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9AC9CC-3EF6-9349-88C2-368A1E472C3E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pt-BR" altLang="pt-BR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>
            <a:extLst>
              <a:ext uri="{FF2B5EF4-FFF2-40B4-BE49-F238E27FC236}">
                <a16:creationId xmlns:a16="http://schemas.microsoft.com/office/drawing/2014/main" id="{23A80A7D-1CEB-8F4F-F2DA-9A08B3D8C4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Saúde Ambiental (Brasil)</a:t>
            </a:r>
          </a:p>
        </p:txBody>
      </p:sp>
      <p:sp>
        <p:nvSpPr>
          <p:cNvPr id="17410" name="Espaço Reservado para Conteúdo 2">
            <a:extLst>
              <a:ext uri="{FF2B5EF4-FFF2-40B4-BE49-F238E27FC236}">
                <a16:creationId xmlns:a16="http://schemas.microsoft.com/office/drawing/2014/main" id="{977E5FB8-515A-70F1-AD34-E65B1FD0FD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292225"/>
            <a:ext cx="8353425" cy="5111750"/>
          </a:xfrm>
        </p:spPr>
        <p:txBody>
          <a:bodyPr/>
          <a:lstStyle/>
          <a:p>
            <a:r>
              <a:rPr lang="pt-BR" altLang="ja-JP" sz="2800" i="1">
                <a:ea typeface="ＭＳ Ｐゴシック" panose="020B0600070205080204" pitchFamily="34" charset="-128"/>
              </a:rPr>
              <a:t>O campo da saúde ambiental compreende a área da saúde pública, afeita ao conhecimento científico e à formulação de políticas públicas e às correspondentes intervenções (ações) relacionadas à interação entre a </a:t>
            </a:r>
            <a:r>
              <a:rPr lang="pt-BR" altLang="ja-JP" sz="2800" i="1">
                <a:solidFill>
                  <a:srgbClr val="C00000"/>
                </a:solidFill>
                <a:ea typeface="ＭＳ Ｐゴシック" panose="020B0600070205080204" pitchFamily="34" charset="-128"/>
              </a:rPr>
              <a:t>saúde humana </a:t>
            </a:r>
            <a:r>
              <a:rPr lang="pt-BR" altLang="ja-JP" sz="2800" i="1">
                <a:ea typeface="ＭＳ Ｐゴシック" panose="020B0600070205080204" pitchFamily="34" charset="-128"/>
              </a:rPr>
              <a:t>e os fatores do meio ambiente natural e antrópico que a determinam, condicionam e influenciam, com vistas a melhorar a </a:t>
            </a:r>
            <a:r>
              <a:rPr lang="pt-BR" altLang="ja-JP" sz="2800" i="1">
                <a:solidFill>
                  <a:srgbClr val="C00000"/>
                </a:solidFill>
                <a:ea typeface="ＭＳ Ｐゴシック" panose="020B0600070205080204" pitchFamily="34" charset="-128"/>
              </a:rPr>
              <a:t>qualidade de vida do ser humano sob o ponto de vista da sustentabilidade</a:t>
            </a:r>
            <a:r>
              <a:rPr lang="ja-JP" altLang="pt-BR" sz="2800" i="1">
                <a:ea typeface="ＭＳ Ｐゴシック" panose="020B0600070205080204" pitchFamily="34" charset="-128"/>
              </a:rPr>
              <a:t>”</a:t>
            </a:r>
            <a:r>
              <a:rPr lang="pt-BR" altLang="ja-JP" sz="2800" i="1">
                <a:ea typeface="ＭＳ Ｐゴシック" panose="020B0600070205080204" pitchFamily="34" charset="-128"/>
              </a:rPr>
              <a:t>. </a:t>
            </a:r>
            <a:endParaRPr lang="pt-BR" altLang="ja-JP" sz="2800">
              <a:ea typeface="ＭＳ Ｐゴシック" panose="020B0600070205080204" pitchFamily="34" charset="-128"/>
            </a:endParaRPr>
          </a:p>
          <a:p>
            <a:r>
              <a:rPr lang="pt-BR" altLang="pt-BR" sz="2400">
                <a:ea typeface="ＭＳ Ｐゴシック" panose="020B0600070205080204" pitchFamily="34" charset="-128"/>
              </a:rPr>
              <a:t>(Ministério da Saúde, 2007)</a:t>
            </a:r>
          </a:p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17411" name="Espaço Reservado para Número de Slide 3">
            <a:extLst>
              <a:ext uri="{FF2B5EF4-FFF2-40B4-BE49-F238E27FC236}">
                <a16:creationId xmlns:a16="http://schemas.microsoft.com/office/drawing/2014/main" id="{6CEA50F7-0969-5E44-5122-3A23F12B1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837040-CF3E-B344-9532-C7B7ADD372BC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pt-BR" altLang="pt-BR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ítulo 1">
            <a:extLst>
              <a:ext uri="{FF2B5EF4-FFF2-40B4-BE49-F238E27FC236}">
                <a16:creationId xmlns:a16="http://schemas.microsoft.com/office/drawing/2014/main" id="{DCCBF559-222B-5131-AFB7-B04B77B9D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b="1">
                <a:ea typeface="ＭＳ Ｐゴシック" panose="020B0600070205080204" pitchFamily="34" charset="-128"/>
              </a:rPr>
              <a:t>Mudanças Climáticas e Saúde</a:t>
            </a:r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48130" name="Espaço Reservado para Conteúdo 2">
            <a:extLst>
              <a:ext uri="{FF2B5EF4-FFF2-40B4-BE49-F238E27FC236}">
                <a16:creationId xmlns:a16="http://schemas.microsoft.com/office/drawing/2014/main" id="{4CC6E795-C6CF-3E01-2C46-9DAAE90143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b="1">
                <a:ea typeface="ＭＳ Ｐゴシック" panose="020B0600070205080204" pitchFamily="34" charset="-128"/>
              </a:rPr>
              <a:t>Enfermidades transmitidas por vetores</a:t>
            </a:r>
            <a:r>
              <a:rPr lang="pt-BR" altLang="pt-BR">
                <a:ea typeface="ＭＳ Ｐゴシック" panose="020B0600070205080204" pitchFamily="34" charset="-128"/>
              </a:rPr>
              <a:t>: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Malária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Arboviroses cujos vírus se multiplicam com mais rapidez com aumento de temperatura: Dengue, encefalite, vírus do Nilo</a:t>
            </a:r>
          </a:p>
          <a:p>
            <a:r>
              <a:rPr lang="pt-BR" altLang="pt-BR" b="1">
                <a:ea typeface="ＭＳ Ｐゴシック" panose="020B0600070205080204" pitchFamily="34" charset="-128"/>
              </a:rPr>
              <a:t>Enfermidades transmitidas por roedores </a:t>
            </a:r>
            <a:r>
              <a:rPr lang="pt-BR" altLang="pt-BR">
                <a:ea typeface="ＭＳ Ｐゴシック" panose="020B0600070205080204" pitchFamily="34" charset="-128"/>
              </a:rPr>
              <a:t>ligadas a fortes precipitações: hantavirus e leptospirose</a:t>
            </a:r>
          </a:p>
          <a:p>
            <a:endParaRPr lang="pt-BR" altLang="pt-BR">
              <a:ea typeface="ＭＳ Ｐゴシック" panose="020B0600070205080204" pitchFamily="34" charset="-128"/>
            </a:endParaRPr>
          </a:p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48131" name="Espaço Reservado para Número de Slide 3">
            <a:extLst>
              <a:ext uri="{FF2B5EF4-FFF2-40B4-BE49-F238E27FC236}">
                <a16:creationId xmlns:a16="http://schemas.microsoft.com/office/drawing/2014/main" id="{0FE124FE-F854-93EB-6C73-0D8933F0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1ADD85-EF1B-2045-8FEC-1A8A430FD6A8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pt-BR" altLang="pt-BR"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ítulo 1">
            <a:extLst>
              <a:ext uri="{FF2B5EF4-FFF2-40B4-BE49-F238E27FC236}">
                <a16:creationId xmlns:a16="http://schemas.microsoft.com/office/drawing/2014/main" id="{8986CAE4-7335-D880-EA36-74F4994CF4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3688"/>
            <a:ext cx="7772400" cy="782637"/>
          </a:xfrm>
        </p:spPr>
        <p:txBody>
          <a:bodyPr/>
          <a:lstStyle/>
          <a:p>
            <a:r>
              <a:rPr lang="pt-BR" altLang="pt-BR" b="1">
                <a:ea typeface="ＭＳ Ｐゴシック" panose="020B0600070205080204" pitchFamily="34" charset="-128"/>
              </a:rPr>
              <a:t>Desafios</a:t>
            </a:r>
          </a:p>
        </p:txBody>
      </p:sp>
      <p:sp>
        <p:nvSpPr>
          <p:cNvPr id="67586" name="Espaço Reservado para Conteúdo 2">
            <a:extLst>
              <a:ext uri="{FF2B5EF4-FFF2-40B4-BE49-F238E27FC236}">
                <a16:creationId xmlns:a16="http://schemas.microsoft.com/office/drawing/2014/main" id="{B9065AB4-5BA9-4EF1-8A67-43F701989F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703388"/>
            <a:ext cx="9144000" cy="4229100"/>
          </a:xfrm>
        </p:spPr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4. </a:t>
            </a:r>
            <a:r>
              <a:rPr lang="pt-BR" altLang="pt-BR" b="1">
                <a:ea typeface="ＭＳ Ｐゴシック" panose="020B0600070205080204" pitchFamily="34" charset="-128"/>
              </a:rPr>
              <a:t>Chuvas ácidas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pH mais baixo por causa de sulfatos e nitratos proveniente de regiões industrializadas distantes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Alteram pH de solos e lagos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Destroem florestas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Afetam negativamente a ictiofauna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Destroem patrimônio histórico e arquitetônico</a:t>
            </a:r>
          </a:p>
        </p:txBody>
      </p:sp>
      <p:sp>
        <p:nvSpPr>
          <p:cNvPr id="67587" name="Espaço Reservado para Número de Slide 3">
            <a:extLst>
              <a:ext uri="{FF2B5EF4-FFF2-40B4-BE49-F238E27FC236}">
                <a16:creationId xmlns:a16="http://schemas.microsoft.com/office/drawing/2014/main" id="{2C5273F6-738C-3B16-40F0-A1E66C72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4AB182-68AD-8045-87A4-5C5EA1B73B50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pt-BR" altLang="pt-BR" sz="1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ítulo 1">
            <a:extLst>
              <a:ext uri="{FF2B5EF4-FFF2-40B4-BE49-F238E27FC236}">
                <a16:creationId xmlns:a16="http://schemas.microsoft.com/office/drawing/2014/main" id="{616F6E1B-91B3-F8BA-8D4C-B5448911D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>
                <a:ea typeface="ＭＳ Ｐゴシック" panose="020B0600070205080204" pitchFamily="34" charset="-128"/>
              </a:rPr>
              <a:t>Desafios</a:t>
            </a:r>
          </a:p>
        </p:txBody>
      </p:sp>
      <p:sp>
        <p:nvSpPr>
          <p:cNvPr id="68610" name="Espaço Reservado para Conteúdo 2">
            <a:extLst>
              <a:ext uri="{FF2B5EF4-FFF2-40B4-BE49-F238E27FC236}">
                <a16:creationId xmlns:a16="http://schemas.microsoft.com/office/drawing/2014/main" id="{32006909-FF19-2540-32B9-3B11792778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63663"/>
            <a:ext cx="8062913" cy="5213350"/>
          </a:xfrm>
        </p:spPr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5. </a:t>
            </a:r>
            <a:r>
              <a:rPr lang="pt-BR" altLang="pt-BR" b="1">
                <a:ea typeface="ＭＳ Ｐゴシック" panose="020B0600070205080204" pitchFamily="34" charset="-128"/>
              </a:rPr>
              <a:t>Desmatamento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Concentrado em algumas regiões do globo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+ 4milhões de hectares foram derrubados no planeta em 2020. Brasil 1,7 milhões ha.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Impactos sobre solos, chuvas, recursos hídricos, vida silvestre, clima regional e global (sumidouros de carbono), redução da biodiversidade, contato com animais silvestres.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Efeitos diretos e indiretos à saúde</a:t>
            </a:r>
          </a:p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68611" name="Espaço Reservado para Número de Slide 3">
            <a:extLst>
              <a:ext uri="{FF2B5EF4-FFF2-40B4-BE49-F238E27FC236}">
                <a16:creationId xmlns:a16="http://schemas.microsoft.com/office/drawing/2014/main" id="{0B5204AF-F9F8-FA04-4976-7E6D4856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DEF022-113D-4E42-A6E2-690675D54CDE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pt-BR" altLang="pt-BR" sz="1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ítulo 1">
            <a:extLst>
              <a:ext uri="{FF2B5EF4-FFF2-40B4-BE49-F238E27FC236}">
                <a16:creationId xmlns:a16="http://schemas.microsoft.com/office/drawing/2014/main" id="{A2AEC29C-D86B-FC4B-45FF-E6E21BBC7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3688"/>
            <a:ext cx="7772400" cy="854075"/>
          </a:xfrm>
        </p:spPr>
        <p:txBody>
          <a:bodyPr/>
          <a:lstStyle/>
          <a:p>
            <a:r>
              <a:rPr lang="pt-BR" altLang="pt-BR" b="1">
                <a:ea typeface="ＭＳ Ｐゴシック" panose="020B0600070205080204" pitchFamily="34" charset="-128"/>
              </a:rPr>
              <a:t>Desafios</a:t>
            </a:r>
          </a:p>
        </p:txBody>
      </p:sp>
      <p:sp>
        <p:nvSpPr>
          <p:cNvPr id="69634" name="Espaço Reservado para Conteúdo 2">
            <a:extLst>
              <a:ext uri="{FF2B5EF4-FFF2-40B4-BE49-F238E27FC236}">
                <a16:creationId xmlns:a16="http://schemas.microsoft.com/office/drawing/2014/main" id="{55EE4141-FA01-0D99-B7B4-5792B3E95B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147763"/>
            <a:ext cx="8424863" cy="5329237"/>
          </a:xfrm>
        </p:spPr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6. </a:t>
            </a:r>
            <a:r>
              <a:rPr lang="pt-BR" altLang="pt-BR" b="1">
                <a:ea typeface="ＭＳ Ｐゴシック" panose="020B0600070205080204" pitchFamily="34" charset="-128"/>
              </a:rPr>
              <a:t>Movimento transfronteiriço de resíduos perigosos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Venda e transporte de resíduos entre países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Convenção de Basiléia de 1989 = princípios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Minimizar movimentação; direito de proibir receber; não enviar a não signatários sem anuência; não exportar sem consentimento do recebedor; receber de volta resíduo não transportado adequadamente; tudo fora do acordo é ilegal</a:t>
            </a:r>
          </a:p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69635" name="Espaço Reservado para Número de Slide 3">
            <a:extLst>
              <a:ext uri="{FF2B5EF4-FFF2-40B4-BE49-F238E27FC236}">
                <a16:creationId xmlns:a16="http://schemas.microsoft.com/office/drawing/2014/main" id="{7AF4DDD6-C8E9-477D-3DC2-16315C46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F22742-A84E-7349-8DCC-FCDF5AFC7415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pt-BR" altLang="pt-BR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ítulo 1">
            <a:extLst>
              <a:ext uri="{FF2B5EF4-FFF2-40B4-BE49-F238E27FC236}">
                <a16:creationId xmlns:a16="http://schemas.microsoft.com/office/drawing/2014/main" id="{3D4A743E-2C4E-CDDD-92B3-2FB64657D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Desafios </a:t>
            </a:r>
          </a:p>
        </p:txBody>
      </p:sp>
      <p:sp>
        <p:nvSpPr>
          <p:cNvPr id="70658" name="Espaço Reservado para Conteúdo 2">
            <a:extLst>
              <a:ext uri="{FF2B5EF4-FFF2-40B4-BE49-F238E27FC236}">
                <a16:creationId xmlns:a16="http://schemas.microsoft.com/office/drawing/2014/main" id="{B4065E58-77C6-4522-D696-8674CE57B9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b="1">
                <a:ea typeface="ＭＳ Ｐゴシック" panose="020B0600070205080204" pitchFamily="34" charset="-128"/>
              </a:rPr>
              <a:t>7. Desastres naturais e tecnológicos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Causam muitas vítimas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Agravados por ocupação de áreas de risco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Defesa civil e ações de socorro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Grande cooperação internacional</a:t>
            </a:r>
          </a:p>
        </p:txBody>
      </p:sp>
      <p:sp>
        <p:nvSpPr>
          <p:cNvPr id="70659" name="Espaço Reservado para Número de Slide 3">
            <a:extLst>
              <a:ext uri="{FF2B5EF4-FFF2-40B4-BE49-F238E27FC236}">
                <a16:creationId xmlns:a16="http://schemas.microsoft.com/office/drawing/2014/main" id="{17118C16-7671-3AC8-C0FC-5755C55D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E09A85-E924-A148-A6CE-CEB863019AFF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pt-BR" altLang="pt-BR"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ítulo 1">
            <a:extLst>
              <a:ext uri="{FF2B5EF4-FFF2-40B4-BE49-F238E27FC236}">
                <a16:creationId xmlns:a16="http://schemas.microsoft.com/office/drawing/2014/main" id="{0AAF45B8-5B39-2F90-44C4-E38D4C298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>
                <a:ea typeface="ＭＳ Ｐゴシック" panose="020B0600070205080204" pitchFamily="34" charset="-128"/>
              </a:rPr>
              <a:t>Desafios </a:t>
            </a:r>
          </a:p>
        </p:txBody>
      </p:sp>
      <p:sp>
        <p:nvSpPr>
          <p:cNvPr id="71682" name="Espaço Reservado para Conteúdo 2">
            <a:extLst>
              <a:ext uri="{FF2B5EF4-FFF2-40B4-BE49-F238E27FC236}">
                <a16:creationId xmlns:a16="http://schemas.microsoft.com/office/drawing/2014/main" id="{E14C4BF2-4518-98F1-7B5B-5D7DB8F079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b="1">
                <a:ea typeface="ＭＳ Ｐゴシック" panose="020B0600070205080204" pitchFamily="34" charset="-128"/>
              </a:rPr>
              <a:t>8. Contaminação química global</a:t>
            </a:r>
          </a:p>
          <a:p>
            <a:endParaRPr lang="pt-BR" altLang="pt-BR">
              <a:ea typeface="ＭＳ Ｐゴシック" panose="020B0600070205080204" pitchFamily="34" charset="-128"/>
            </a:endParaRPr>
          </a:p>
          <a:p>
            <a:r>
              <a:rPr lang="pt-BR" altLang="pt-BR">
                <a:ea typeface="ＭＳ Ｐゴシック" panose="020B0600070205080204" pitchFamily="34" charset="-128"/>
              </a:rPr>
              <a:t>Produtos de grande persistência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Águas, ar e solos são afetados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Interligação entre fatores naturais e antropogênicos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Só há acordos regionais</a:t>
            </a:r>
          </a:p>
        </p:txBody>
      </p:sp>
      <p:sp>
        <p:nvSpPr>
          <p:cNvPr id="71683" name="Espaço Reservado para Número de Slide 3">
            <a:extLst>
              <a:ext uri="{FF2B5EF4-FFF2-40B4-BE49-F238E27FC236}">
                <a16:creationId xmlns:a16="http://schemas.microsoft.com/office/drawing/2014/main" id="{42B7BD46-D365-EE29-3C4D-2251B9E8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34CF36-B0A6-9A46-A58A-B00E73AF702F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pt-BR" altLang="pt-BR" sz="1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ítulo 1">
            <a:extLst>
              <a:ext uri="{FF2B5EF4-FFF2-40B4-BE49-F238E27FC236}">
                <a16:creationId xmlns:a16="http://schemas.microsoft.com/office/drawing/2014/main" id="{48289D28-3931-392E-0689-769C674F3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>
                <a:ea typeface="ＭＳ Ｐゴシック" panose="020B0600070205080204" pitchFamily="34" charset="-128"/>
              </a:rPr>
              <a:t>Desafios</a:t>
            </a:r>
          </a:p>
        </p:txBody>
      </p:sp>
      <p:sp>
        <p:nvSpPr>
          <p:cNvPr id="72706" name="Espaço Reservado para Conteúdo 2">
            <a:extLst>
              <a:ext uri="{FF2B5EF4-FFF2-40B4-BE49-F238E27FC236}">
                <a16:creationId xmlns:a16="http://schemas.microsoft.com/office/drawing/2014/main" id="{187BFED5-B7D7-B586-73FE-FB13E994B3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b="1">
                <a:ea typeface="ＭＳ Ｐゴシック" panose="020B0600070205080204" pitchFamily="34" charset="-128"/>
              </a:rPr>
              <a:t>9. Drogadição, Alcoolismo e uso de tabaco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Ligados a hábitos de vida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Mas: causas e enfrentamento exigem ações e acordos entre países, pois são influenciados por cartéis econômicos poderosos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Efeitos muito negativos e até devastadores à saúde</a:t>
            </a:r>
          </a:p>
        </p:txBody>
      </p:sp>
      <p:sp>
        <p:nvSpPr>
          <p:cNvPr id="72707" name="Espaço Reservado para Número de Slide 3">
            <a:extLst>
              <a:ext uri="{FF2B5EF4-FFF2-40B4-BE49-F238E27FC236}">
                <a16:creationId xmlns:a16="http://schemas.microsoft.com/office/drawing/2014/main" id="{0FAA162E-6F9D-ABF6-B177-C0386561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7196B3-6073-4E4B-B8C0-385DE0F4C977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pt-BR" altLang="pt-BR" sz="1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ítulo 1">
            <a:extLst>
              <a:ext uri="{FF2B5EF4-FFF2-40B4-BE49-F238E27FC236}">
                <a16:creationId xmlns:a16="http://schemas.microsoft.com/office/drawing/2014/main" id="{C297F64E-E303-DD8E-CB06-3F9AE5BEB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>
                <a:ea typeface="ＭＳ Ｐゴシック" panose="020B0600070205080204" pitchFamily="34" charset="-128"/>
              </a:rPr>
              <a:t>Desafios</a:t>
            </a:r>
          </a:p>
        </p:txBody>
      </p:sp>
      <p:sp>
        <p:nvSpPr>
          <p:cNvPr id="75778" name="Espaço Reservado para Conteúdo 2">
            <a:extLst>
              <a:ext uri="{FF2B5EF4-FFF2-40B4-BE49-F238E27FC236}">
                <a16:creationId xmlns:a16="http://schemas.microsoft.com/office/drawing/2014/main" id="{C9AF1117-E98D-8565-79BF-D29D3E03C1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b="1">
                <a:ea typeface="ＭＳ Ｐゴシック" panose="020B0600070205080204" pitchFamily="34" charset="-128"/>
              </a:rPr>
              <a:t>FOCO EM POPULAÇÕES MAIS EXPOSTAS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Distribuição desigual das doenças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Verificar as iniquidades = desigualdades evitáveis e injustas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Desenvolver ações com maior impacto positivo na morbidade e na mortalidade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Levar novos métodos e recursos de pesquisa para regiões e países mais carentes </a:t>
            </a:r>
          </a:p>
        </p:txBody>
      </p:sp>
      <p:sp>
        <p:nvSpPr>
          <p:cNvPr id="75779" name="Espaço Reservado para Número de Slide 3">
            <a:extLst>
              <a:ext uri="{FF2B5EF4-FFF2-40B4-BE49-F238E27FC236}">
                <a16:creationId xmlns:a16="http://schemas.microsoft.com/office/drawing/2014/main" id="{560A2EB8-55AC-F926-F4CC-DFAD0681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E6FD52-3F67-6C4A-B5EB-AA2BC290D356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pt-BR" altLang="pt-BR" sz="1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ítulo 2">
            <a:extLst>
              <a:ext uri="{FF2B5EF4-FFF2-40B4-BE49-F238E27FC236}">
                <a16:creationId xmlns:a16="http://schemas.microsoft.com/office/drawing/2014/main" id="{B3ABE792-F8BD-B285-4ACF-0B9A26D97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1882"/>
            <a:ext cx="7772400" cy="1174750"/>
          </a:xfrm>
        </p:spPr>
        <p:txBody>
          <a:bodyPr/>
          <a:lstStyle/>
          <a:p>
            <a:r>
              <a:rPr lang="pt-BR" altLang="pt-BR" b="1">
                <a:ea typeface="ＭＳ Ｐゴシック" panose="020B0600070205080204" pitchFamily="34" charset="-128"/>
              </a:rPr>
              <a:t>Desafios</a:t>
            </a:r>
          </a:p>
        </p:txBody>
      </p:sp>
      <p:sp>
        <p:nvSpPr>
          <p:cNvPr id="76802" name="Espaço Reservado para Conteúdo 3">
            <a:extLst>
              <a:ext uri="{FF2B5EF4-FFF2-40B4-BE49-F238E27FC236}">
                <a16:creationId xmlns:a16="http://schemas.microsoft.com/office/drawing/2014/main" id="{F17754B5-7F1A-709B-0A17-80EFEC3DD0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b="1" dirty="0">
                <a:ea typeface="ＭＳ Ｐゴシック" panose="020B0600070205080204" pitchFamily="34" charset="-128"/>
              </a:rPr>
              <a:t>COOPERAÇÃO INTERNACIONAL EM SAÚDE AMBIENTAL GLOBAL</a:t>
            </a:r>
          </a:p>
          <a:p>
            <a:r>
              <a:rPr lang="pt-BR" altLang="pt-BR" dirty="0">
                <a:ea typeface="ＭＳ Ｐゴシック" panose="020B0600070205080204" pitchFamily="34" charset="-128"/>
              </a:rPr>
              <a:t>Experiência de negociações ambientais</a:t>
            </a:r>
          </a:p>
          <a:p>
            <a:r>
              <a:rPr lang="pt-BR" altLang="pt-BR" dirty="0">
                <a:ea typeface="ＭＳ Ｐゴシック" panose="020B0600070205080204" pitchFamily="34" charset="-128"/>
              </a:rPr>
              <a:t>Diplomacia com conhecimentos específicos</a:t>
            </a:r>
          </a:p>
          <a:p>
            <a:r>
              <a:rPr lang="pt-BR" altLang="pt-BR" dirty="0">
                <a:ea typeface="ＭＳ Ｐゴシック" panose="020B0600070205080204" pitchFamily="34" charset="-128"/>
              </a:rPr>
              <a:t>Exemplos: Health </a:t>
            </a:r>
            <a:r>
              <a:rPr lang="pt-BR" altLang="pt-BR" dirty="0" err="1">
                <a:ea typeface="ＭＳ Ｐゴシック" panose="020B0600070205080204" pitchFamily="34" charset="-128"/>
              </a:rPr>
              <a:t>co-benefits</a:t>
            </a:r>
            <a:r>
              <a:rPr lang="pt-BR" altLang="pt-BR" dirty="0">
                <a:ea typeface="ＭＳ Ｐゴシック" panose="020B0600070205080204" pitchFamily="34" charset="-128"/>
              </a:rPr>
              <a:t> </a:t>
            </a:r>
            <a:r>
              <a:rPr lang="pt-BR" altLang="pt-BR" dirty="0" err="1">
                <a:ea typeface="ＭＳ Ｐゴシック" panose="020B0600070205080204" pitchFamily="34" charset="-128"/>
              </a:rPr>
              <a:t>of</a:t>
            </a:r>
            <a:r>
              <a:rPr lang="pt-BR" altLang="pt-BR" dirty="0">
                <a:ea typeface="ＭＳ Ｐゴシック" panose="020B0600070205080204" pitchFamily="34" charset="-128"/>
              </a:rPr>
              <a:t> </a:t>
            </a:r>
            <a:r>
              <a:rPr lang="pt-BR" altLang="pt-BR" dirty="0" err="1">
                <a:ea typeface="ＭＳ Ｐゴシック" panose="020B0600070205080204" pitchFamily="34" charset="-128"/>
              </a:rPr>
              <a:t>climate</a:t>
            </a:r>
            <a:r>
              <a:rPr lang="pt-BR" altLang="pt-BR" dirty="0">
                <a:ea typeface="ＭＳ Ｐゴシック" panose="020B0600070205080204" pitchFamily="34" charset="-128"/>
              </a:rPr>
              <a:t> </a:t>
            </a:r>
            <a:r>
              <a:rPr lang="pt-BR" altLang="pt-BR" dirty="0" err="1">
                <a:ea typeface="ＭＳ Ｐゴシック" panose="020B0600070205080204" pitchFamily="34" charset="-128"/>
              </a:rPr>
              <a:t>change</a:t>
            </a:r>
            <a:r>
              <a:rPr lang="pt-BR" altLang="pt-BR" dirty="0">
                <a:ea typeface="ＭＳ Ｐゴシック" panose="020B0600070205080204" pitchFamily="34" charset="-128"/>
              </a:rPr>
              <a:t> </a:t>
            </a:r>
            <a:r>
              <a:rPr lang="pt-BR" altLang="pt-BR" dirty="0" err="1">
                <a:ea typeface="ＭＳ Ｐゴシック" panose="020B0600070205080204" pitchFamily="34" charset="-128"/>
              </a:rPr>
              <a:t>mitigation</a:t>
            </a:r>
            <a:r>
              <a:rPr lang="pt-BR" altLang="pt-BR" dirty="0">
                <a:ea typeface="ＭＳ Ｐゴシック" panose="020B0600070205080204" pitchFamily="34" charset="-128"/>
              </a:rPr>
              <a:t> da WHO e na Lancet</a:t>
            </a:r>
          </a:p>
          <a:p>
            <a:r>
              <a:rPr lang="pt-BR" altLang="pt-BR" dirty="0">
                <a:ea typeface="ＭＳ Ｐゴシック" panose="020B0600070205080204" pitchFamily="34" charset="-128"/>
              </a:rPr>
              <a:t>Necessidade de avaliar impactos também da </a:t>
            </a:r>
            <a:r>
              <a:rPr lang="pt-BR" altLang="pt-BR" i="1" dirty="0">
                <a:ea typeface="ＭＳ Ｐゴシック" panose="020B0600070205080204" pitchFamily="34" charset="-128"/>
              </a:rPr>
              <a:t>Green </a:t>
            </a:r>
            <a:r>
              <a:rPr lang="pt-BR" altLang="pt-BR" i="1" dirty="0" err="1">
                <a:ea typeface="ＭＳ Ｐゴシック" panose="020B0600070205080204" pitchFamily="34" charset="-128"/>
              </a:rPr>
              <a:t>Economy</a:t>
            </a:r>
            <a:endParaRPr lang="pt-BR" altLang="pt-BR" i="1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>
            <a:extLst>
              <a:ext uri="{FF2B5EF4-FFF2-40B4-BE49-F238E27FC236}">
                <a16:creationId xmlns:a16="http://schemas.microsoft.com/office/drawing/2014/main" id="{C9DD4DE0-571B-DC3A-AC28-C0F8C90D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>
                <a:ea typeface="ＭＳ Ｐゴシック" panose="020B0600070205080204" pitchFamily="34" charset="-128"/>
              </a:rPr>
              <a:t>Princípios éticos da Saúde Ambiental </a:t>
            </a:r>
            <a:br>
              <a:rPr lang="pt-BR" altLang="pt-BR">
                <a:ea typeface="ＭＳ Ｐゴシック" panose="020B0600070205080204" pitchFamily="34" charset="-128"/>
              </a:rPr>
            </a:br>
            <a:r>
              <a:rPr lang="pt-BR" altLang="pt-BR" sz="3200">
                <a:ea typeface="ＭＳ Ｐゴシック" panose="020B0600070205080204" pitchFamily="34" charset="-128"/>
              </a:rPr>
              <a:t>(Jameton, 2010)</a:t>
            </a:r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18434" name="Espaço Reservado para Conteúdo 2">
            <a:extLst>
              <a:ext uri="{FF2B5EF4-FFF2-40B4-BE49-F238E27FC236}">
                <a16:creationId xmlns:a16="http://schemas.microsoft.com/office/drawing/2014/main" id="{1A86F4AA-1E9D-30AC-AA54-BE26D1175D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68488"/>
            <a:ext cx="7918450" cy="4464050"/>
          </a:xfrm>
        </p:spPr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1. sustentabilidade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2. salubridade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3. Interconexão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4. Respeito a toda forma de vida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5. Equidade Global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6. Participação tolerante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7. Realismo</a:t>
            </a:r>
          </a:p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18435" name="Espaço Reservado para Número de Slide 3">
            <a:extLst>
              <a:ext uri="{FF2B5EF4-FFF2-40B4-BE49-F238E27FC236}">
                <a16:creationId xmlns:a16="http://schemas.microsoft.com/office/drawing/2014/main" id="{80892B88-8621-51FD-B88E-9F8FA2867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A94143-F9C7-6644-AAD6-AB4FE012B1BE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pt-BR" altLang="pt-BR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>
            <a:extLst>
              <a:ext uri="{FF2B5EF4-FFF2-40B4-BE49-F238E27FC236}">
                <a16:creationId xmlns:a16="http://schemas.microsoft.com/office/drawing/2014/main" id="{3D851155-CCB1-4ACE-E5FD-F400DAE88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61950"/>
            <a:ext cx="7772400" cy="1174750"/>
          </a:xfrm>
        </p:spPr>
        <p:txBody>
          <a:bodyPr/>
          <a:lstStyle/>
          <a:p>
            <a:r>
              <a:rPr lang="pt-BR" altLang="pt-BR" b="1">
                <a:ea typeface="ＭＳ Ｐゴシック" panose="020B0600070205080204" pitchFamily="34" charset="-128"/>
              </a:rPr>
              <a:t>Saúde ambiental é global</a:t>
            </a:r>
          </a:p>
        </p:txBody>
      </p:sp>
      <p:sp>
        <p:nvSpPr>
          <p:cNvPr id="19458" name="Espaço Reservado para Conteúdo 2">
            <a:extLst>
              <a:ext uri="{FF2B5EF4-FFF2-40B4-BE49-F238E27FC236}">
                <a16:creationId xmlns:a16="http://schemas.microsoft.com/office/drawing/2014/main" id="{FADBB10D-ECC7-FC8C-EEB7-CB1967055B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Problemas ambientais não respeitam fronteiras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Frequentemente afetam todo globo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Mudança num elemento dos ecossistemas causa mudanças em outros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Riscos ambientais podem afetar sobrevivência da vida humana na terra</a:t>
            </a:r>
          </a:p>
          <a:p>
            <a:r>
              <a:rPr lang="pt-BR" altLang="pt-BR">
                <a:ea typeface="ＭＳ Ｐゴシック" panose="020B0600070205080204" pitchFamily="34" charset="-128"/>
              </a:rPr>
              <a:t>Crise ambiental global</a:t>
            </a:r>
          </a:p>
        </p:txBody>
      </p:sp>
      <p:sp>
        <p:nvSpPr>
          <p:cNvPr id="19459" name="Espaço Reservado para Número de Slide 1">
            <a:extLst>
              <a:ext uri="{FF2B5EF4-FFF2-40B4-BE49-F238E27FC236}">
                <a16:creationId xmlns:a16="http://schemas.microsoft.com/office/drawing/2014/main" id="{5EFCDEAF-E73B-42DD-A323-8C26A8FF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C15845-A0CC-2B47-AD00-EECE544259F5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pt-BR" altLang="pt-BR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>
            <a:extLst>
              <a:ext uri="{FF2B5EF4-FFF2-40B4-BE49-F238E27FC236}">
                <a16:creationId xmlns:a16="http://schemas.microsoft.com/office/drawing/2014/main" id="{7DD254C0-6246-6561-CB54-5E0D50682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>
                <a:ea typeface="ＭＳ Ｐゴシック" panose="020B0600070205080204" pitchFamily="34" charset="-128"/>
              </a:rPr>
              <a:t>Causas</a:t>
            </a:r>
          </a:p>
        </p:txBody>
      </p:sp>
      <p:sp>
        <p:nvSpPr>
          <p:cNvPr id="20482" name="Espaço Reservado para Conteúdo 2">
            <a:extLst>
              <a:ext uri="{FF2B5EF4-FFF2-40B4-BE49-F238E27FC236}">
                <a16:creationId xmlns:a16="http://schemas.microsoft.com/office/drawing/2014/main" id="{94C4FE3D-7131-C2F1-CFE6-A8AF975CB0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63663"/>
            <a:ext cx="7772400" cy="4229100"/>
          </a:xfrm>
        </p:spPr>
        <p:txBody>
          <a:bodyPr/>
          <a:lstStyle/>
          <a:p>
            <a:r>
              <a:rPr lang="pt-BR" altLang="pt-BR" sz="4000">
                <a:ea typeface="ＭＳ Ｐゴシック" panose="020B0600070205080204" pitchFamily="34" charset="-128"/>
              </a:rPr>
              <a:t>Rápido desenvolvimento tecnológico, mas ainda uso de tecnologias obsoletas em maior parte do mundo</a:t>
            </a:r>
          </a:p>
          <a:p>
            <a:r>
              <a:rPr lang="pt-BR" altLang="pt-BR" sz="4000">
                <a:ea typeface="ＭＳ Ｐゴシック" panose="020B0600070205080204" pitchFamily="34" charset="-128"/>
              </a:rPr>
              <a:t>Grande crescimento demográfico</a:t>
            </a:r>
          </a:p>
        </p:txBody>
      </p:sp>
      <p:sp>
        <p:nvSpPr>
          <p:cNvPr id="20483" name="Espaço Reservado para Número de Slide 1">
            <a:extLst>
              <a:ext uri="{FF2B5EF4-FFF2-40B4-BE49-F238E27FC236}">
                <a16:creationId xmlns:a16="http://schemas.microsoft.com/office/drawing/2014/main" id="{46A6540F-9AE2-D08E-808D-F0BE40E9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0DE0BE-1069-594F-93DD-EADC11830D6F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pt-BR" altLang="pt-BR" sz="1400"/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4CCF3F3E-92D4-E1EB-D77C-A079D0EB3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5475" y="90488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BR" altLang="zh-CN" sz="1200">
                <a:solidFill>
                  <a:srgbClr val="FF0033"/>
                </a:solidFill>
                <a:ea typeface="SimSun" panose="02010600030101010101" pitchFamily="2" charset="-122"/>
              </a:rPr>
              <a:t>).</a:t>
            </a:r>
            <a:endParaRPr lang="pt-BR" altLang="zh-CN" sz="2000">
              <a:solidFill>
                <a:srgbClr val="FF0033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Número de Slide 3">
            <a:extLst>
              <a:ext uri="{FF2B5EF4-FFF2-40B4-BE49-F238E27FC236}">
                <a16:creationId xmlns:a16="http://schemas.microsoft.com/office/drawing/2014/main" id="{715C7952-23AA-5D6F-38AE-F4AE40E5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C26148-FAD6-5A48-94BF-07BA957207D2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pt-BR" altLang="pt-BR" sz="1400"/>
          </a:p>
        </p:txBody>
      </p:sp>
      <p:sp>
        <p:nvSpPr>
          <p:cNvPr id="21506" name="Rectangle 4">
            <a:extLst>
              <a:ext uri="{FF2B5EF4-FFF2-40B4-BE49-F238E27FC236}">
                <a16:creationId xmlns:a16="http://schemas.microsoft.com/office/drawing/2014/main" id="{72DAF405-5E99-89A3-738D-44AD41CC8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4038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 sz="4400">
              <a:solidFill>
                <a:schemeClr val="tx2"/>
              </a:solidFill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>
                <a:solidFill>
                  <a:srgbClr val="FF0033"/>
                </a:solidFill>
              </a:rPr>
              <a:t>População Mundial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>
                <a:solidFill>
                  <a:srgbClr val="FF0033"/>
                </a:solidFill>
              </a:rPr>
              <a:t>1950-2050</a:t>
            </a:r>
          </a:p>
        </p:txBody>
      </p:sp>
      <p:pic>
        <p:nvPicPr>
          <p:cNvPr id="21507" name="Picture 5">
            <a:extLst>
              <a:ext uri="{FF2B5EF4-FFF2-40B4-BE49-F238E27FC236}">
                <a16:creationId xmlns:a16="http://schemas.microsoft.com/office/drawing/2014/main" id="{B18461A5-0E8C-0612-63A0-3E3F5B1F1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81000"/>
            <a:ext cx="46767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6">
            <a:extLst>
              <a:ext uri="{FF2B5EF4-FFF2-40B4-BE49-F238E27FC236}">
                <a16:creationId xmlns:a16="http://schemas.microsoft.com/office/drawing/2014/main" id="{F832AD7C-AD58-B94B-5E50-621BB7F9E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4958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pt-BR" sz="2000" i="1">
              <a:solidFill>
                <a:srgbClr val="FF0033"/>
              </a:solidFill>
            </a:endParaRPr>
          </a:p>
        </p:txBody>
      </p:sp>
      <p:sp>
        <p:nvSpPr>
          <p:cNvPr id="21509" name="Rectangle 7">
            <a:extLst>
              <a:ext uri="{FF2B5EF4-FFF2-40B4-BE49-F238E27FC236}">
                <a16:creationId xmlns:a16="http://schemas.microsoft.com/office/drawing/2014/main" id="{D712A6B3-3258-60EC-B768-A2E43EE58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57800"/>
            <a:ext cx="35814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i="1">
                <a:solidFill>
                  <a:srgbClr val="FF0033"/>
                </a:solidFill>
              </a:rPr>
              <a:t>Fonte</a:t>
            </a:r>
            <a:r>
              <a:rPr lang="pt-BR" altLang="pt-BR" sz="2000">
                <a:solidFill>
                  <a:srgbClr val="FF0033"/>
                </a:solidFill>
              </a:rPr>
              <a:t>: United Nations Population Division, in UN. </a:t>
            </a:r>
            <a:r>
              <a:rPr lang="pt-BR" altLang="pt-BR" sz="2000" i="1">
                <a:solidFill>
                  <a:srgbClr val="FF0033"/>
                </a:solidFill>
              </a:rPr>
              <a:t>World Population Prospects: The 2000 Revision, 2001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rgbClr val="FF003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ítulo 2">
            <a:extLst>
              <a:ext uri="{FF2B5EF4-FFF2-40B4-BE49-F238E27FC236}">
                <a16:creationId xmlns:a16="http://schemas.microsoft.com/office/drawing/2014/main" id="{EC4F773D-7B4C-44A6-3971-50790FA4F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CRESCIMENTO DEMOGRÁFICO</a:t>
            </a:r>
          </a:p>
        </p:txBody>
      </p:sp>
      <p:sp>
        <p:nvSpPr>
          <p:cNvPr id="78850" name="Espaço Reservado para Conteúdo 3">
            <a:extLst>
              <a:ext uri="{FF2B5EF4-FFF2-40B4-BE49-F238E27FC236}">
                <a16:creationId xmlns:a16="http://schemas.microsoft.com/office/drawing/2014/main" id="{912D3132-D07D-6F49-13D9-3DA804AAD3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03388"/>
            <a:ext cx="7772400" cy="4484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>
                <a:ea typeface="ＭＳ Ｐゴシック" panose="020B0600070205080204" pitchFamily="34" charset="-128"/>
              </a:rPr>
              <a:t>Taxa de Crescimento demográfico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>
                <a:ea typeface="ＭＳ Ｐゴシック" panose="020B0600070205080204" pitchFamily="34" charset="-128"/>
              </a:rPr>
              <a:t>Mundial: 1,18 ao ano (80 milhões/ano até 2040)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>
                <a:ea typeface="ＭＳ Ｐゴシック" panose="020B0600070205080204" pitchFamily="34" charset="-128"/>
              </a:rPr>
              <a:t>Brasileira: 214 milhões (0,9%/ano – decréscimo em 2020)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>
                <a:ea typeface="ＭＳ Ｐゴシック" panose="020B0600070205080204" pitchFamily="34" charset="-128"/>
              </a:rPr>
              <a:t>População mundial em abril de 2021: 7,87 bilhões de habitantes (ONU)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>
                <a:ea typeface="ＭＳ Ｐゴシック" panose="020B0600070205080204" pitchFamily="34" charset="-128"/>
              </a:rPr>
              <a:t>2.100: 11,2 bilhões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>
                <a:ea typeface="ＭＳ Ｐゴシック" panose="020B0600070205080204" pitchFamily="34" charset="-128"/>
              </a:rPr>
              <a:t>+ 50% vivendo em cidades desde 2008</a:t>
            </a:r>
          </a:p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78851" name="Espaço Reservado para Número de Slide 1">
            <a:extLst>
              <a:ext uri="{FF2B5EF4-FFF2-40B4-BE49-F238E27FC236}">
                <a16:creationId xmlns:a16="http://schemas.microsoft.com/office/drawing/2014/main" id="{B67C7E70-328A-E277-497A-A3AA287F5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00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FF00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00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00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00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739BAAE-0BC5-0548-8E03-B5C4DEAC2C0A}" type="slidenum">
              <a:rPr lang="pt-BR" altLang="pt-BR" sz="1400" smtClean="0">
                <a:solidFill>
                  <a:schemeClr val="tx1"/>
                </a:solidFill>
              </a:rPr>
              <a:pPr/>
              <a:t>8</a:t>
            </a:fld>
            <a:endParaRPr lang="pt-BR" altLang="pt-BR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2">
            <a:extLst>
              <a:ext uri="{FF2B5EF4-FFF2-40B4-BE49-F238E27FC236}">
                <a16:creationId xmlns:a16="http://schemas.microsoft.com/office/drawing/2014/main" id="{E243F830-30BD-6473-95F1-59F32817D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Causas</a:t>
            </a:r>
          </a:p>
        </p:txBody>
      </p:sp>
      <p:sp>
        <p:nvSpPr>
          <p:cNvPr id="23554" name="Espaço Reservado para Conteúdo 3">
            <a:extLst>
              <a:ext uri="{FF2B5EF4-FFF2-40B4-BE49-F238E27FC236}">
                <a16:creationId xmlns:a16="http://schemas.microsoft.com/office/drawing/2014/main" id="{F8A5A787-A710-9AD8-96B2-00BF8C4EA1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z="4000" dirty="0">
                <a:ea typeface="ＭＳ Ｐゴシック" panose="020B0600070205080204" pitchFamily="34" charset="-128"/>
              </a:rPr>
              <a:t>Aumento do nível de consumo</a:t>
            </a:r>
          </a:p>
          <a:p>
            <a:r>
              <a:rPr lang="pt-BR" altLang="pt-BR" sz="4000" dirty="0">
                <a:ea typeface="ＭＳ Ｐゴシック" panose="020B0600070205080204" pitchFamily="34" charset="-128"/>
              </a:rPr>
              <a:t>Aumento da produção de resíduos e de poluição</a:t>
            </a:r>
          </a:p>
          <a:p>
            <a:r>
              <a:rPr lang="pt-BR" altLang="pt-BR" sz="4000" dirty="0">
                <a:ea typeface="ＭＳ Ｐゴシック" panose="020B0600070205080204" pitchFamily="34" charset="-128"/>
              </a:rPr>
              <a:t>Globalização da economia e da cultura </a:t>
            </a:r>
          </a:p>
          <a:p>
            <a:r>
              <a:rPr lang="pt-BR" altLang="pt-BR" sz="4000" dirty="0">
                <a:ea typeface="ＭＳ Ｐゴシック" panose="020B0600070205080204" pitchFamily="34" charset="-128"/>
              </a:rPr>
              <a:t>Impossibilidade de regulação por governos nacionais </a:t>
            </a:r>
          </a:p>
          <a:p>
            <a:endParaRPr lang="pt-BR" altLang="pt-BR" sz="4000" dirty="0">
              <a:ea typeface="ＭＳ Ｐゴシック" panose="020B0600070205080204" pitchFamily="34" charset="-128"/>
            </a:endParaRPr>
          </a:p>
          <a:p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3555" name="Espaço Reservado para Número de Slide 1">
            <a:extLst>
              <a:ext uri="{FF2B5EF4-FFF2-40B4-BE49-F238E27FC236}">
                <a16:creationId xmlns:a16="http://schemas.microsoft.com/office/drawing/2014/main" id="{05F61694-0C8C-0807-F15B-3AE2D5B5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89586B-0060-BA4E-960A-01EC8D4B3AAD}" type="slidenum">
              <a:rPr lang="pt-BR" altLang="pt-BR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pt-BR" altLang="pt-BR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o">
  <a:themeElements>
    <a:clrScheme name="Globo 1">
      <a:dk1>
        <a:srgbClr val="000000"/>
      </a:dk1>
      <a:lt1>
        <a:srgbClr val="FFFFFF"/>
      </a:lt1>
      <a:dk2>
        <a:srgbClr val="0000FF"/>
      </a:dk2>
      <a:lt2>
        <a:srgbClr val="FFFF99"/>
      </a:lt2>
      <a:accent1>
        <a:srgbClr val="009966"/>
      </a:accent1>
      <a:accent2>
        <a:srgbClr val="00CCCC"/>
      </a:accent2>
      <a:accent3>
        <a:srgbClr val="AAAAFF"/>
      </a:accent3>
      <a:accent4>
        <a:srgbClr val="DADADA"/>
      </a:accent4>
      <a:accent5>
        <a:srgbClr val="AACAB8"/>
      </a:accent5>
      <a:accent6>
        <a:srgbClr val="00B9B9"/>
      </a:accent6>
      <a:hlink>
        <a:srgbClr val="000080"/>
      </a:hlink>
      <a:folHlink>
        <a:srgbClr val="9999FF"/>
      </a:folHlink>
    </a:clrScheme>
    <a:fontScheme name="Glob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rgbClr val="FF0033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rgbClr val="FF0033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o 1">
        <a:dk1>
          <a:srgbClr val="000000"/>
        </a:dk1>
        <a:lt1>
          <a:srgbClr val="FFFFFF"/>
        </a:lt1>
        <a:dk2>
          <a:srgbClr val="0000FF"/>
        </a:dk2>
        <a:lt2>
          <a:srgbClr val="FFFF99"/>
        </a:lt2>
        <a:accent1>
          <a:srgbClr val="009966"/>
        </a:accent1>
        <a:accent2>
          <a:srgbClr val="00CCCC"/>
        </a:accent2>
        <a:accent3>
          <a:srgbClr val="AAAAFF"/>
        </a:accent3>
        <a:accent4>
          <a:srgbClr val="DADADA"/>
        </a:accent4>
        <a:accent5>
          <a:srgbClr val="AACAB8"/>
        </a:accent5>
        <a:accent6>
          <a:srgbClr val="00B9B9"/>
        </a:accent6>
        <a:hlink>
          <a:srgbClr val="000080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000000"/>
        </a:dk1>
        <a:lt1>
          <a:srgbClr val="FFFFFF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o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C:\MSOffice\Modelos\Estruturas de Apresentação\Globo.pot</Template>
  <TotalTime>4606</TotalTime>
  <Words>1703</Words>
  <Application>Microsoft Macintosh PowerPoint</Application>
  <PresentationFormat>Personalizar</PresentationFormat>
  <Paragraphs>238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5" baseType="lpstr">
      <vt:lpstr>Times New Roman</vt:lpstr>
      <vt:lpstr>ＭＳ Ｐゴシック</vt:lpstr>
      <vt:lpstr>Arial</vt:lpstr>
      <vt:lpstr>Monotype Sorts</vt:lpstr>
      <vt:lpstr>SimSun</vt:lpstr>
      <vt:lpstr>Calibri</vt:lpstr>
      <vt:lpstr>Globo</vt:lpstr>
      <vt:lpstr>Apresentação do PowerPoint</vt:lpstr>
      <vt:lpstr>Saúde Ambiental </vt:lpstr>
      <vt:lpstr>Saúde Ambiental (Brasil)</vt:lpstr>
      <vt:lpstr>Princípios éticos da Saúde Ambiental  (Jameton, 2010)</vt:lpstr>
      <vt:lpstr>Saúde ambiental é global</vt:lpstr>
      <vt:lpstr>Causas</vt:lpstr>
      <vt:lpstr>Apresentação do PowerPoint</vt:lpstr>
      <vt:lpstr>CRESCIMENTO DEMOGRÁFICO</vt:lpstr>
      <vt:lpstr>Causas</vt:lpstr>
      <vt:lpstr>Crescimento da frota de veículos sobre pneus </vt:lpstr>
      <vt:lpstr>Abordagem científica</vt:lpstr>
      <vt:lpstr>Abordagem Política</vt:lpstr>
      <vt:lpstr>Setor Saúde</vt:lpstr>
      <vt:lpstr>Desafios</vt:lpstr>
      <vt:lpstr>Guerras, revoluções e violência</vt:lpstr>
      <vt:lpstr>Exemplos da guerra da Ucrânia</vt:lpstr>
      <vt:lpstr>Exemplos da guerra da Ucrânia</vt:lpstr>
      <vt:lpstr>Desafios</vt:lpstr>
      <vt:lpstr>Desafios</vt:lpstr>
      <vt:lpstr>Desafios</vt:lpstr>
      <vt:lpstr>Gases de Efeito Estufa (GEE) </vt:lpstr>
      <vt:lpstr>Apresentação do PowerPoint</vt:lpstr>
      <vt:lpstr>Apresentação do PowerPoint</vt:lpstr>
      <vt:lpstr>Emissão de GEE por combustíveis fósseis</vt:lpstr>
      <vt:lpstr>Apresentação do PowerPoint</vt:lpstr>
      <vt:lpstr>Apresentação do PowerPoint</vt:lpstr>
      <vt:lpstr>Relatório IPCC 2021 (7/8/21)</vt:lpstr>
      <vt:lpstr>Mudanças Climáticas e Saúde  </vt:lpstr>
      <vt:lpstr>Mudanças Climáticas e Saúde  </vt:lpstr>
      <vt:lpstr>Mudanças Climáticas e Saúde</vt:lpstr>
      <vt:lpstr>Desafios</vt:lpstr>
      <vt:lpstr>Desafios</vt:lpstr>
      <vt:lpstr>Desafios</vt:lpstr>
      <vt:lpstr>Desafios </vt:lpstr>
      <vt:lpstr>Desafios </vt:lpstr>
      <vt:lpstr>Desafios</vt:lpstr>
      <vt:lpstr>Desafios</vt:lpstr>
      <vt:lpstr>Desafios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Jose Luiz Negrao Mucci</dc:creator>
  <cp:lastModifiedBy>Helena Ribeiro</cp:lastModifiedBy>
  <cp:revision>240</cp:revision>
  <cp:lastPrinted>2004-04-08T16:18:16Z</cp:lastPrinted>
  <dcterms:created xsi:type="dcterms:W3CDTF">1995-06-10T17:31:50Z</dcterms:created>
  <dcterms:modified xsi:type="dcterms:W3CDTF">2022-08-04T00:33:09Z</dcterms:modified>
</cp:coreProperties>
</file>