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6" r:id="rId5"/>
    <p:sldId id="258" r:id="rId6"/>
    <p:sldId id="265" r:id="rId7"/>
    <p:sldId id="270" r:id="rId8"/>
    <p:sldId id="271" r:id="rId9"/>
    <p:sldId id="260" r:id="rId10"/>
    <p:sldId id="268" r:id="rId11"/>
    <p:sldId id="269" r:id="rId12"/>
    <p:sldId id="259" r:id="rId13"/>
    <p:sldId id="266" r:id="rId14"/>
    <p:sldId id="267" r:id="rId15"/>
    <p:sldId id="272" r:id="rId16"/>
    <p:sldId id="273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47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23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17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65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88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20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85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76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77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0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23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60A58-08D1-484C-9D03-A6C1D13A24F6}" type="datetimeFigureOut">
              <a:rPr lang="pt-BR" smtClean="0"/>
              <a:t>26/11/2020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30CC-A8CF-404A-A8E3-F36BB38946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55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6" name="Rectangle 14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219200"/>
          </a:xfrm>
        </p:spPr>
        <p:txBody>
          <a:bodyPr/>
          <a:lstStyle/>
          <a:p>
            <a:r>
              <a:rPr lang="pt-BR" altLang="pt-BR" sz="3600" b="1"/>
              <a:t>Curva de Phillips: desemprego e inflação</a:t>
            </a:r>
          </a:p>
        </p:txBody>
      </p:sp>
      <p:sp>
        <p:nvSpPr>
          <p:cNvPr id="20628" name="Rectangle 148"/>
          <p:cNvSpPr>
            <a:spLocks noGrp="1" noChangeArrowheads="1"/>
          </p:cNvSpPr>
          <p:nvPr>
            <p:ph type="body" idx="1"/>
          </p:nvPr>
        </p:nvSpPr>
        <p:spPr>
          <a:xfrm>
            <a:off x="1828800" y="1219200"/>
            <a:ext cx="8610600" cy="5410200"/>
          </a:xfrm>
        </p:spPr>
        <p:txBody>
          <a:bodyPr/>
          <a:lstStyle/>
          <a:p>
            <a:r>
              <a:rPr lang="pt-BR" altLang="pt-BR" sz="2400">
                <a:cs typeface="Times New Roman" panose="02020603050405020304" pitchFamily="18" charset="0"/>
              </a:rPr>
              <a:t>Relação inversa entre taxa de inflação e taxa de desemprego</a:t>
            </a:r>
            <a:r>
              <a:rPr lang="pt-BR" altLang="pt-BR" sz="2400"/>
              <a:t>.</a:t>
            </a:r>
          </a:p>
          <a:p>
            <a:r>
              <a:rPr lang="pt-BR" altLang="pt-BR" sz="2400"/>
              <a:t>Para chegar à curva, partimos da OA:</a:t>
            </a:r>
          </a:p>
          <a:p>
            <a:pPr lvl="1"/>
            <a:r>
              <a:rPr lang="pt-BR" altLang="pt-BR">
                <a:cs typeface="Times New Roman" panose="02020603050405020304" pitchFamily="18" charset="0"/>
              </a:rPr>
              <a:t>Y = Y</a:t>
            </a:r>
            <a:r>
              <a:rPr lang="pt-BR" altLang="pt-BR" baseline="-30000">
                <a:cs typeface="Times New Roman" panose="02020603050405020304" pitchFamily="18" charset="0"/>
              </a:rPr>
              <a:t>n</a:t>
            </a:r>
            <a:r>
              <a:rPr lang="pt-BR" altLang="pt-BR">
                <a:cs typeface="Times New Roman" panose="02020603050405020304" pitchFamily="18" charset="0"/>
              </a:rPr>
              <a:t> + </a:t>
            </a:r>
            <a:r>
              <a:rPr lang="pt-BR" altLang="pt-BR"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pt-BR" altLang="pt-BR">
                <a:cs typeface="Times New Roman" panose="02020603050405020304" pitchFamily="18" charset="0"/>
              </a:rPr>
              <a:t> (P – P</a:t>
            </a:r>
            <a:r>
              <a:rPr lang="pt-BR" altLang="pt-BR" baseline="30000">
                <a:cs typeface="Times New Roman" panose="02020603050405020304" pitchFamily="18" charset="0"/>
              </a:rPr>
              <a:t>e</a:t>
            </a:r>
            <a:r>
              <a:rPr lang="pt-BR" altLang="pt-BR">
                <a:cs typeface="Times New Roman" panose="02020603050405020304" pitchFamily="18" charset="0"/>
              </a:rPr>
              <a:t>)</a:t>
            </a:r>
            <a:endParaRPr lang="pt-BR" altLang="pt-BR"/>
          </a:p>
          <a:p>
            <a:pPr lvl="1"/>
            <a:r>
              <a:rPr lang="es-ES_tradnl" altLang="pt-BR">
                <a:cs typeface="Times New Roman" panose="02020603050405020304" pitchFamily="18" charset="0"/>
              </a:rPr>
              <a:t>P = P</a:t>
            </a:r>
            <a:r>
              <a:rPr lang="es-ES_tradnl" altLang="pt-BR" baseline="30000">
                <a:cs typeface="Times New Roman" panose="02020603050405020304" pitchFamily="18" charset="0"/>
              </a:rPr>
              <a:t>e</a:t>
            </a:r>
            <a:r>
              <a:rPr lang="es-ES_tradnl" altLang="pt-BR">
                <a:cs typeface="Times New Roman" panose="02020603050405020304" pitchFamily="18" charset="0"/>
              </a:rPr>
              <a:t> + (Y - Y</a:t>
            </a:r>
            <a:r>
              <a:rPr lang="es-ES_tradnl" altLang="pt-BR" baseline="-30000">
                <a:cs typeface="Times New Roman" panose="02020603050405020304" pitchFamily="18" charset="0"/>
              </a:rPr>
              <a:t>n</a:t>
            </a:r>
            <a:r>
              <a:rPr lang="es-ES_tradnl" altLang="pt-BR">
                <a:cs typeface="Times New Roman" panose="02020603050405020304" pitchFamily="18" charset="0"/>
              </a:rPr>
              <a:t>)</a:t>
            </a:r>
            <a:r>
              <a:rPr lang="pt-BR" altLang="pt-BR"/>
              <a:t> </a:t>
            </a:r>
          </a:p>
          <a:p>
            <a:pPr lvl="2"/>
            <a:r>
              <a:rPr lang="pt-BR" altLang="pt-BR">
                <a:cs typeface="Times New Roman" panose="02020603050405020304" pitchFamily="18" charset="0"/>
              </a:rPr>
              <a:t>P corresponde P</a:t>
            </a:r>
            <a:r>
              <a:rPr lang="es-ES_tradnl" altLang="pt-BR" baseline="30000">
                <a:cs typeface="Times New Roman" panose="02020603050405020304" pitchFamily="18" charset="0"/>
              </a:rPr>
              <a:t>e</a:t>
            </a:r>
            <a:r>
              <a:rPr lang="pt-BR" altLang="pt-BR">
                <a:cs typeface="Times New Roman" panose="02020603050405020304" pitchFamily="18" charset="0"/>
              </a:rPr>
              <a:t> mais um fator que decorre de desvios do produto em relação ao produto natural, fator este que decorre da posição da curva de demanda</a:t>
            </a:r>
            <a:r>
              <a:rPr lang="pt-BR" altLang="pt-BR"/>
              <a:t>.</a:t>
            </a:r>
          </a:p>
          <a:p>
            <a:r>
              <a:rPr lang="pt-BR" altLang="pt-BR" sz="2400"/>
              <a:t>Quando desemprego está na taxa natural, </a:t>
            </a:r>
            <a:r>
              <a:rPr lang="es-ES_tradnl" altLang="pt-BR" sz="2400">
                <a:cs typeface="Times New Roman" panose="02020603050405020304" pitchFamily="18" charset="0"/>
              </a:rPr>
              <a:t>Y</a:t>
            </a:r>
            <a:r>
              <a:rPr lang="es-ES_tradnl" altLang="pt-BR" sz="2400" baseline="-30000">
                <a:cs typeface="Times New Roman" panose="02020603050405020304" pitchFamily="18" charset="0"/>
              </a:rPr>
              <a:t>n</a:t>
            </a:r>
            <a:r>
              <a:rPr lang="pt-BR" altLang="pt-BR" sz="2400">
                <a:cs typeface="Times New Roman" panose="02020603050405020304" pitchFamily="18" charset="0"/>
              </a:rPr>
              <a:t> = DA </a:t>
            </a:r>
            <a:r>
              <a:rPr lang="pt-BR" altLang="pt-BR" sz="2400">
                <a:cs typeface="Times New Roman" panose="02020603050405020304" pitchFamily="18" charset="0"/>
                <a:sym typeface="Wingdings" panose="05000000000000000000" pitchFamily="2" charset="2"/>
              </a:rPr>
              <a:t> não existem pressões para elevações dos preços (exceto pelo termo esperado).</a:t>
            </a:r>
          </a:p>
          <a:p>
            <a:pPr lvl="1"/>
            <a:r>
              <a:rPr lang="pt-BR" altLang="pt-BR">
                <a:cs typeface="Times New Roman" panose="02020603050405020304" pitchFamily="18" charset="0"/>
                <a:sym typeface="Wingdings" panose="05000000000000000000" pitchFamily="2" charset="2"/>
              </a:rPr>
              <a:t>Quando Y &lt; </a:t>
            </a:r>
            <a:r>
              <a:rPr lang="es-ES_tradnl" altLang="pt-BR" sz="2000">
                <a:cs typeface="Times New Roman" panose="02020603050405020304" pitchFamily="18" charset="0"/>
              </a:rPr>
              <a:t>Y</a:t>
            </a:r>
            <a:r>
              <a:rPr lang="es-ES_tradnl" altLang="pt-BR" sz="2000" baseline="-30000">
                <a:cs typeface="Times New Roman" panose="02020603050405020304" pitchFamily="18" charset="0"/>
              </a:rPr>
              <a:t>n</a:t>
            </a:r>
            <a:r>
              <a:rPr lang="pt-BR" altLang="pt-BR">
                <a:cs typeface="Times New Roman" panose="02020603050405020304" pitchFamily="18" charset="0"/>
                <a:sym typeface="Wingdings" panose="05000000000000000000" pitchFamily="2" charset="2"/>
              </a:rPr>
              <a:t>, a taxa de desemprego está acima da natural, existe pressão para queda de P.</a:t>
            </a:r>
          </a:p>
          <a:p>
            <a:pPr lvl="1"/>
            <a:r>
              <a:rPr lang="pt-BR" altLang="pt-BR">
                <a:cs typeface="Times New Roman" panose="02020603050405020304" pitchFamily="18" charset="0"/>
                <a:sym typeface="Wingdings" panose="05000000000000000000" pitchFamily="2" charset="2"/>
              </a:rPr>
              <a:t>Quando Y &gt; </a:t>
            </a:r>
            <a:r>
              <a:rPr lang="es-ES_tradnl" altLang="pt-BR" sz="2000">
                <a:cs typeface="Times New Roman" panose="02020603050405020304" pitchFamily="18" charset="0"/>
              </a:rPr>
              <a:t>Y</a:t>
            </a:r>
            <a:r>
              <a:rPr lang="es-ES_tradnl" altLang="pt-BR" sz="2000" baseline="-30000">
                <a:cs typeface="Times New Roman" panose="02020603050405020304" pitchFamily="18" charset="0"/>
              </a:rPr>
              <a:t>n </a:t>
            </a:r>
            <a:r>
              <a:rPr lang="pt-BR" altLang="pt-BR">
                <a:cs typeface="Times New Roman" panose="02020603050405020304" pitchFamily="18" charset="0"/>
                <a:sym typeface="Wingdings" panose="05000000000000000000" pitchFamily="2" charset="2"/>
              </a:rPr>
              <a:t>a taxa de desemprego está abaixo da natural haverá pressões para a elevação de P.</a:t>
            </a:r>
          </a:p>
        </p:txBody>
      </p:sp>
    </p:spTree>
    <p:extLst>
      <p:ext uri="{BB962C8B-B14F-4D97-AF65-F5344CB8AC3E}">
        <p14:creationId xmlns:p14="http://schemas.microsoft.com/office/powerpoint/2010/main" val="505184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 de </a:t>
            </a:r>
            <a:r>
              <a:rPr lang="pt-BR" dirty="0" err="1" smtClean="0"/>
              <a:t>Okun</a:t>
            </a:r>
            <a:r>
              <a:rPr lang="pt-BR" dirty="0" smtClean="0"/>
              <a:t>: relação inversa entre desemprego e crescimento econômico</a:t>
            </a:r>
          </a:p>
          <a:p>
            <a:pPr marL="457200" lvl="3" indent="0">
              <a:spcBef>
                <a:spcPts val="1000"/>
              </a:spcBef>
              <a:buNone/>
            </a:pPr>
            <a:r>
              <a:rPr lang="pt-BR" altLang="pt-BR" sz="26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Var </a:t>
            </a:r>
            <a:r>
              <a:rPr lang="pt-BR" altLang="pt-BR" sz="2600" dirty="0" smtClean="0">
                <a:cs typeface="Times New Roman" panose="02020603050405020304" pitchFamily="18" charset="0"/>
              </a:rPr>
              <a:t> =  - a(crescimento de Y – crescimento normal de Y)</a:t>
            </a:r>
            <a:r>
              <a:rPr lang="pt-BR" altLang="pt-BR" sz="2600" dirty="0" smtClean="0"/>
              <a:t> </a:t>
            </a:r>
          </a:p>
          <a:p>
            <a:endParaRPr lang="pt-BR" dirty="0"/>
          </a:p>
          <a:p>
            <a:r>
              <a:rPr lang="pt-BR" dirty="0" smtClean="0"/>
              <a:t>Relação de Demanda Agregada</a:t>
            </a:r>
          </a:p>
          <a:p>
            <a:r>
              <a:rPr lang="pt-BR" dirty="0" smtClean="0"/>
              <a:t>M = PY</a:t>
            </a:r>
          </a:p>
          <a:p>
            <a:r>
              <a:rPr lang="pt-BR" dirty="0" err="1" smtClean="0"/>
              <a:t>Gm</a:t>
            </a:r>
            <a:r>
              <a:rPr lang="pt-BR" dirty="0" smtClean="0"/>
              <a:t> = inflação (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)</a:t>
            </a:r>
            <a:r>
              <a:rPr lang="pt-BR" dirty="0" smtClean="0"/>
              <a:t> + crescimento do produto (</a:t>
            </a:r>
            <a:r>
              <a:rPr lang="pt-BR" dirty="0" err="1" smtClean="0"/>
              <a:t>Gy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Desinflação: 10% para 4% em 3 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t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= </a:t>
            </a: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t-1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 (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)</a:t>
            </a:r>
          </a:p>
          <a:p>
            <a:r>
              <a:rPr lang="pt-BR" dirty="0" smtClean="0"/>
              <a:t>Lei de </a:t>
            </a:r>
            <a:r>
              <a:rPr lang="pt-BR" dirty="0" err="1" smtClean="0"/>
              <a:t>Okun</a:t>
            </a:r>
            <a:r>
              <a:rPr lang="pt-BR" dirty="0" smtClean="0"/>
              <a:t>: </a:t>
            </a:r>
            <a:r>
              <a:rPr lang="pt-BR" altLang="pt-BR" dirty="0">
                <a:cs typeface="Times New Roman" panose="02020603050405020304" pitchFamily="18" charset="0"/>
                <a:sym typeface="Symbol" panose="05050102010706020507" pitchFamily="18" charset="2"/>
              </a:rPr>
              <a:t>Var </a:t>
            </a:r>
            <a:r>
              <a:rPr lang="pt-BR" altLang="pt-BR" dirty="0">
                <a:cs typeface="Times New Roman" panose="02020603050405020304" pitchFamily="18" charset="0"/>
              </a:rPr>
              <a:t> =  - </a:t>
            </a:r>
            <a:r>
              <a:rPr lang="pt-BR" altLang="pt-BR" dirty="0" smtClean="0">
                <a:cs typeface="Times New Roman" panose="02020603050405020304" pitchFamily="18" charset="0"/>
              </a:rPr>
              <a:t>0,5(</a:t>
            </a:r>
            <a:r>
              <a:rPr lang="pt-BR" altLang="pt-BR" dirty="0" err="1" smtClean="0">
                <a:cs typeface="Times New Roman" panose="02020603050405020304" pitchFamily="18" charset="0"/>
              </a:rPr>
              <a:t>Gy</a:t>
            </a:r>
            <a:r>
              <a:rPr lang="pt-BR" altLang="pt-BR" dirty="0" smtClean="0">
                <a:cs typeface="Times New Roman" panose="02020603050405020304" pitchFamily="18" charset="0"/>
              </a:rPr>
              <a:t> </a:t>
            </a:r>
            <a:r>
              <a:rPr lang="pt-BR" altLang="pt-BR" dirty="0">
                <a:cs typeface="Times New Roman" panose="02020603050405020304" pitchFamily="18" charset="0"/>
              </a:rPr>
              <a:t>– </a:t>
            </a:r>
            <a:r>
              <a:rPr lang="pt-BR" altLang="pt-BR" dirty="0" smtClean="0">
                <a:cs typeface="Times New Roman" panose="02020603050405020304" pitchFamily="18" charset="0"/>
              </a:rPr>
              <a:t>3)</a:t>
            </a:r>
          </a:p>
          <a:p>
            <a:r>
              <a:rPr lang="pt-BR" dirty="0" err="1" smtClean="0"/>
              <a:t>Gm</a:t>
            </a:r>
            <a:r>
              <a:rPr lang="pt-BR" dirty="0" smtClean="0"/>
              <a:t> =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 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 + </a:t>
            </a:r>
            <a:r>
              <a:rPr lang="pt-BR" altLang="pt-BR" dirty="0" err="1" smtClean="0">
                <a:cs typeface="Arial" panose="020B0604020202020204" pitchFamily="34" charset="0"/>
                <a:sym typeface="Symbol" panose="05050102010706020507" pitchFamily="18" charset="2"/>
              </a:rPr>
              <a:t>Gy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 ou </a:t>
            </a:r>
            <a:r>
              <a:rPr lang="pt-BR" altLang="pt-BR" dirty="0" err="1" smtClean="0">
                <a:cs typeface="Arial" panose="020B0604020202020204" pitchFamily="34" charset="0"/>
                <a:sym typeface="Symbol" panose="05050102010706020507" pitchFamily="18" charset="2"/>
              </a:rPr>
              <a:t>Gy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 = </a:t>
            </a:r>
            <a:r>
              <a:rPr lang="pt-BR" altLang="pt-BR" dirty="0" err="1" smtClean="0">
                <a:cs typeface="Arial" panose="020B0604020202020204" pitchFamily="34" charset="0"/>
                <a:sym typeface="Symbol" panose="05050102010706020507" pitchFamily="18" charset="2"/>
              </a:rPr>
              <a:t>Gm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 -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5706"/>
              </p:ext>
            </p:extLst>
          </p:nvPr>
        </p:nvGraphicFramePr>
        <p:xfrm>
          <a:off x="1105990" y="3439886"/>
          <a:ext cx="9054012" cy="3728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002">
                  <a:extLst>
                    <a:ext uri="{9D8B030D-6E8A-4147-A177-3AD203B41FA5}">
                      <a16:colId xmlns:a16="http://schemas.microsoft.com/office/drawing/2014/main" val="3464923410"/>
                    </a:ext>
                  </a:extLst>
                </a:gridCol>
                <a:gridCol w="1509002">
                  <a:extLst>
                    <a:ext uri="{9D8B030D-6E8A-4147-A177-3AD203B41FA5}">
                      <a16:colId xmlns:a16="http://schemas.microsoft.com/office/drawing/2014/main" val="2161283150"/>
                    </a:ext>
                  </a:extLst>
                </a:gridCol>
                <a:gridCol w="1509002">
                  <a:extLst>
                    <a:ext uri="{9D8B030D-6E8A-4147-A177-3AD203B41FA5}">
                      <a16:colId xmlns:a16="http://schemas.microsoft.com/office/drawing/2014/main" val="1792951876"/>
                    </a:ext>
                  </a:extLst>
                </a:gridCol>
                <a:gridCol w="1509002">
                  <a:extLst>
                    <a:ext uri="{9D8B030D-6E8A-4147-A177-3AD203B41FA5}">
                      <a16:colId xmlns:a16="http://schemas.microsoft.com/office/drawing/2014/main" val="852356896"/>
                    </a:ext>
                  </a:extLst>
                </a:gridCol>
                <a:gridCol w="1509002">
                  <a:extLst>
                    <a:ext uri="{9D8B030D-6E8A-4147-A177-3AD203B41FA5}">
                      <a16:colId xmlns:a16="http://schemas.microsoft.com/office/drawing/2014/main" val="1819524238"/>
                    </a:ext>
                  </a:extLst>
                </a:gridCol>
                <a:gridCol w="1509002">
                  <a:extLst>
                    <a:ext uri="{9D8B030D-6E8A-4147-A177-3AD203B41FA5}">
                      <a16:colId xmlns:a16="http://schemas.microsoft.com/office/drawing/2014/main" val="2069976055"/>
                    </a:ext>
                  </a:extLst>
                </a:gridCol>
              </a:tblGrid>
              <a:tr h="532674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</a:t>
                      </a:r>
                      <a:r>
                        <a:rPr lang="pt-BR" altLang="pt-BR" sz="1800" baseline="-30000" dirty="0" smtClean="0"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altLang="pt-BR" sz="1800" baseline="30000" dirty="0" smtClean="0">
                          <a:cs typeface="Times New Roman" panose="02020603050405020304" pitchFamily="18" charset="0"/>
                        </a:rPr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dirty="0" smtClean="0"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</a:t>
                      </a:r>
                      <a:r>
                        <a:rPr lang="pt-BR" altLang="pt-BR" baseline="30000" dirty="0" smtClean="0"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altLang="pt-BR" baseline="-30000" dirty="0" smtClean="0"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altLang="pt-BR" baseline="30000" dirty="0" smtClean="0">
                          <a:cs typeface="Times New Roman" panose="02020603050405020304" pitchFamily="18" charset="0"/>
                        </a:rPr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Gy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Gm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312110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359467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889391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455099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35587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253836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83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9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"/>
            <a:ext cx="8686800" cy="6248400"/>
          </a:xfrm>
        </p:spPr>
        <p:txBody>
          <a:bodyPr/>
          <a:lstStyle/>
          <a:p>
            <a:pPr lvl="1"/>
            <a:r>
              <a:rPr lang="pt-BR" altLang="pt-BR" sz="2000" dirty="0" smtClean="0"/>
              <a:t>Expectativas Racionais</a:t>
            </a:r>
            <a:r>
              <a:rPr lang="pt-BR" altLang="pt-BR" sz="2000" dirty="0"/>
              <a:t>.</a:t>
            </a:r>
          </a:p>
          <a:p>
            <a:pPr lvl="2"/>
            <a:r>
              <a:rPr lang="pt-BR" altLang="pt-BR" dirty="0">
                <a:cs typeface="Times New Roman" panose="02020603050405020304" pitchFamily="18" charset="0"/>
              </a:rPr>
              <a:t>Agentes levam em consideração todas as informações disponíveis para formar suas expectativas sobre o valor futuro de uma variável</a:t>
            </a:r>
            <a:r>
              <a:rPr lang="pt-BR" altLang="pt-BR" dirty="0"/>
              <a:t>: com base no presente.</a:t>
            </a:r>
          </a:p>
          <a:p>
            <a:pPr lvl="2"/>
            <a:r>
              <a:rPr lang="pt-BR" altLang="pt-BR" dirty="0" err="1">
                <a:cs typeface="Times New Roman" panose="02020603050405020304" pitchFamily="18" charset="0"/>
              </a:rPr>
              <a:t>Idéia</a:t>
            </a:r>
            <a:r>
              <a:rPr lang="pt-BR" altLang="pt-BR" dirty="0">
                <a:cs typeface="Times New Roman" panose="02020603050405020304" pitchFamily="18" charset="0"/>
              </a:rPr>
              <a:t> básica:</a:t>
            </a:r>
          </a:p>
          <a:p>
            <a:pPr lvl="3"/>
            <a:r>
              <a:rPr lang="pt-BR" altLang="pt-BR" dirty="0">
                <a:cs typeface="Times New Roman" panose="02020603050405020304" pitchFamily="18" charset="0"/>
              </a:rPr>
              <a:t>Indivíduo não incorre em erros sistemáticos, o que quer dizer que ele aprende e qualquer erro recorrente passa a ser incorporado à própria expectativa</a:t>
            </a:r>
          </a:p>
          <a:p>
            <a:pPr lvl="3"/>
            <a:r>
              <a:rPr lang="pt-BR" altLang="pt-BR" dirty="0">
                <a:cs typeface="Times New Roman" panose="02020603050405020304" pitchFamily="18" charset="0"/>
              </a:rPr>
              <a:t>Os erros não são relacionados, isto é, se hoje eu erro minha expectativa, isso não está relacionado com o erro de ontem. Os erros decorrem da ocorrência de “choques inesperados” pelos agentes</a:t>
            </a:r>
            <a:r>
              <a:rPr lang="pt-BR" altLang="pt-BR" dirty="0"/>
              <a:t>.</a:t>
            </a:r>
          </a:p>
          <a:p>
            <a:pPr lvl="2"/>
            <a:r>
              <a:rPr lang="pt-BR" altLang="pt-BR" dirty="0"/>
              <a:t>Para a Curva de Phillips:</a:t>
            </a:r>
          </a:p>
          <a:p>
            <a:pPr lvl="3"/>
            <a:r>
              <a:rPr lang="pt-BR" altLang="pt-BR" dirty="0">
                <a:cs typeface="Times New Roman" panose="02020603050405020304" pitchFamily="18" charset="0"/>
              </a:rPr>
              <a:t>Se os indivíduos não forem pegos de surpresa, a taxa de desemprego estará sempre na taxa natural.</a:t>
            </a:r>
          </a:p>
          <a:p>
            <a:pPr lvl="3"/>
            <a:r>
              <a:rPr lang="pt-BR" altLang="pt-BR" dirty="0">
                <a:cs typeface="Times New Roman" panose="02020603050405020304" pitchFamily="18" charset="0"/>
              </a:rPr>
              <a:t>O combate à inflação não necessita de sacrifício, basta os agentes acreditarem que a inflação se reduzirá, isto é, requer-se credibilidade, mas não sacrifício.</a:t>
            </a:r>
            <a:r>
              <a:rPr lang="pt-BR" altLang="pt-BR" dirty="0"/>
              <a:t> </a:t>
            </a:r>
            <a:endParaRPr lang="pt-BR" altLang="pt-BR" dirty="0" smtClean="0"/>
          </a:p>
          <a:p>
            <a:pPr lvl="3"/>
            <a:r>
              <a:rPr lang="pt-BR" altLang="pt-BR" dirty="0" smtClean="0"/>
              <a:t>Não é necessário taxa de sacrifício ou o custo da desinflação poderá ser menor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8075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772400" cy="1143000"/>
          </a:xfrm>
        </p:spPr>
        <p:txBody>
          <a:bodyPr/>
          <a:lstStyle/>
          <a:p>
            <a:r>
              <a:rPr lang="pt-BR" altLang="pt-BR" sz="3600" b="1"/>
              <a:t>O debate sobre a política econômica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0668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400">
                <a:cs typeface="Times New Roman" panose="02020603050405020304" pitchFamily="18" charset="0"/>
              </a:rPr>
              <a:t>Políticas ativas (intervenção) </a:t>
            </a:r>
            <a:r>
              <a:rPr lang="pt-BR" altLang="pt-BR" sz="2400" i="1">
                <a:cs typeface="Times New Roman" panose="02020603050405020304" pitchFamily="18" charset="0"/>
              </a:rPr>
              <a:t>vs</a:t>
            </a:r>
            <a:r>
              <a:rPr lang="pt-BR" altLang="pt-BR" sz="2400">
                <a:cs typeface="Times New Roman" panose="02020603050405020304" pitchFamily="18" charset="0"/>
              </a:rPr>
              <a:t> passivas (não-intervenção).</a:t>
            </a:r>
            <a:endParaRPr lang="pt-BR" altLang="pt-BR" sz="2400"/>
          </a:p>
          <a:p>
            <a:pPr lvl="1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Novos Keynesianos</a:t>
            </a:r>
            <a:r>
              <a:rPr lang="pt-BR" altLang="pt-BR" sz="2000">
                <a:cs typeface="Times New Roman" panose="02020603050405020304" pitchFamily="18" charset="0"/>
              </a:rPr>
              <a:t>: a intervenção governamental se justifica pela lentidão do ajustamento de mercado, agilizando as correções dos desequilíbrios.</a:t>
            </a:r>
          </a:p>
          <a:p>
            <a:pPr lvl="2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Histereses: trajetória de CP de uma determinada variável afetando seu valor de LP.</a:t>
            </a:r>
          </a:p>
          <a:p>
            <a:pPr lvl="1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Críticos de políticas ativas</a:t>
            </a:r>
            <a:r>
              <a:rPr lang="pt-BR" altLang="pt-BR" sz="2000">
                <a:cs typeface="Times New Roman" panose="02020603050405020304" pitchFamily="18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Questionam capacidade de formular política adequada.</a:t>
            </a:r>
          </a:p>
          <a:p>
            <a:pPr lvl="2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Existência de defasagens da Política Econômica: quando a política começar a fazer efeito, o mercado já pode ter se ajustado, levando a maiores flutuações.</a:t>
            </a:r>
          </a:p>
          <a:p>
            <a:pPr lvl="3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Defasagens internas: período de tempo entre a ocorrência do choque e a implantação da política.</a:t>
            </a:r>
          </a:p>
          <a:p>
            <a:pPr lvl="3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Defasagens externas: período de tempo entre a implantação da política e seu efeito.</a:t>
            </a:r>
          </a:p>
          <a:p>
            <a:pPr lvl="2">
              <a:lnSpc>
                <a:spcPct val="90000"/>
              </a:lnSpc>
            </a:pPr>
            <a:r>
              <a:rPr lang="pt-BR" altLang="pt-BR">
                <a:cs typeface="Times New Roman" panose="02020603050405020304" pitchFamily="18" charset="0"/>
              </a:rPr>
              <a:t>Identificação o choque </a:t>
            </a:r>
            <a:r>
              <a:rPr lang="pt-BR" altLang="pt-BR">
                <a:cs typeface="Times New Roman" panose="02020603050405020304" pitchFamily="18" charset="0"/>
                <a:sym typeface="Wingdings" panose="05000000000000000000" pitchFamily="2" charset="2"/>
              </a:rPr>
              <a:t> formulação da política.</a:t>
            </a:r>
          </a:p>
        </p:txBody>
      </p:sp>
    </p:spTree>
    <p:extLst>
      <p:ext uri="{BB962C8B-B14F-4D97-AF65-F5344CB8AC3E}">
        <p14:creationId xmlns:p14="http://schemas.microsoft.com/office/powerpoint/2010/main" val="2292957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33400"/>
            <a:ext cx="7772400" cy="5562600"/>
          </a:xfrm>
        </p:spPr>
        <p:txBody>
          <a:bodyPr/>
          <a:lstStyle/>
          <a:p>
            <a:r>
              <a:rPr lang="pt-BR" altLang="pt-BR"/>
              <a:t>Condução/formulação de políticas:</a:t>
            </a:r>
          </a:p>
          <a:p>
            <a:pPr lvl="1"/>
            <a:r>
              <a:rPr lang="pt-BR" altLang="pt-BR"/>
              <a:t>Regras definidas: </a:t>
            </a:r>
            <a:r>
              <a:rPr lang="pt-BR" altLang="pt-BR">
                <a:cs typeface="Times New Roman" panose="02020603050405020304" pitchFamily="18" charset="0"/>
              </a:rPr>
              <a:t>discricionariedade pode levar a erros dos formuladores ou ainda a comportamentos oportunistas.</a:t>
            </a:r>
          </a:p>
          <a:p>
            <a:pPr lvl="2"/>
            <a:r>
              <a:rPr lang="pt-BR" altLang="pt-BR">
                <a:cs typeface="Times New Roman" panose="02020603050405020304" pitchFamily="18" charset="0"/>
              </a:rPr>
              <a:t>Ex.: c</a:t>
            </a:r>
            <a:r>
              <a:rPr lang="pt-BR" altLang="pt-BR" b="1">
                <a:cs typeface="Times New Roman" panose="02020603050405020304" pitchFamily="18" charset="0"/>
              </a:rPr>
              <a:t>iclo econômico-político</a:t>
            </a:r>
            <a:r>
              <a:rPr lang="pt-BR" altLang="pt-BR">
                <a:cs typeface="Times New Roman" panose="02020603050405020304" pitchFamily="18" charset="0"/>
              </a:rPr>
              <a:t>, de acordo com o qual os governantes tendem a usar a política econômica favorecimento eleitoral.</a:t>
            </a:r>
            <a:endParaRPr lang="pt-BR" altLang="pt-BR"/>
          </a:p>
          <a:p>
            <a:pPr lvl="2"/>
            <a:r>
              <a:rPr lang="pt-BR" altLang="pt-BR">
                <a:cs typeface="Times New Roman" panose="02020603050405020304" pitchFamily="18" charset="0"/>
              </a:rPr>
              <a:t>Desvantagens: inflexibilidade; dificuldade de se adaptarem a novos contextos</a:t>
            </a:r>
            <a:r>
              <a:rPr lang="pt-BR" altLang="pt-BR"/>
              <a:t>.</a:t>
            </a:r>
          </a:p>
          <a:p>
            <a:pPr lvl="1"/>
            <a:r>
              <a:rPr lang="pt-BR" altLang="pt-BR"/>
              <a:t>Conduzida de forma discricionária pelos responsáveis.</a:t>
            </a:r>
          </a:p>
          <a:p>
            <a:r>
              <a:rPr lang="pt-BR" altLang="pt-BR"/>
              <a:t>Conclusão: </a:t>
            </a:r>
            <a:r>
              <a:rPr lang="pt-BR" altLang="pt-BR">
                <a:cs typeface="Times New Roman" panose="02020603050405020304" pitchFamily="18" charset="0"/>
              </a:rPr>
              <a:t>não há consenso sobre o que é melhor.</a:t>
            </a:r>
          </a:p>
          <a:p>
            <a:pPr lvl="1"/>
            <a:r>
              <a:rPr lang="pt-BR" altLang="pt-BR"/>
              <a:t>Falhas de governo.</a:t>
            </a:r>
          </a:p>
          <a:p>
            <a:pPr lvl="1"/>
            <a:r>
              <a:rPr lang="pt-BR" altLang="pt-BR"/>
              <a:t>Falhas de mercado.</a:t>
            </a:r>
          </a:p>
          <a:p>
            <a:pPr lvl="2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11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Anos 90 em diante – Grande Moderação: Tripé Macroeconômico</a:t>
            </a:r>
            <a:br>
              <a:rPr lang="pt-BR" dirty="0" smtClean="0"/>
            </a:br>
            <a:r>
              <a:rPr lang="pt-BR" dirty="0" smtClean="0"/>
              <a:t>Metas de Inflação; Estabilidade Fiscal (Dívida Pública); Cambio Flutuante</a:t>
            </a:r>
          </a:p>
          <a:p>
            <a:r>
              <a:rPr lang="pt-BR" dirty="0"/>
              <a:t>Regra de Taylor </a:t>
            </a:r>
          </a:p>
          <a:p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i = taxa de juros neutra + a(</a:t>
            </a:r>
            <a:r>
              <a:rPr lang="pt-BR" altLang="pt-BR" baseline="-30000" dirty="0" smtClean="0">
                <a:cs typeface="Times New Roman" panose="02020603050405020304" pitchFamily="18" charset="0"/>
              </a:rPr>
              <a:t>t</a:t>
            </a:r>
            <a:r>
              <a:rPr lang="pt-BR" altLang="pt-BR" baseline="30000" dirty="0" smtClean="0">
                <a:cs typeface="Times New Roman" panose="02020603050405020304" pitchFamily="18" charset="0"/>
              </a:rPr>
              <a:t> -</a:t>
            </a:r>
            <a:r>
              <a:rPr lang="pt-BR" altLang="pt-BR" dirty="0" smtClean="0">
                <a:cs typeface="Times New Roman" panose="02020603050405020304" pitchFamily="18" charset="0"/>
              </a:rPr>
              <a:t> 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baseline="-30000" dirty="0" smtClean="0">
                <a:cs typeface="Times New Roman" panose="02020603050405020304" pitchFamily="18" charset="0"/>
              </a:rPr>
              <a:t>*</a:t>
            </a:r>
            <a:r>
              <a:rPr lang="pt-BR" altLang="pt-BR" dirty="0" smtClean="0">
                <a:cs typeface="Times New Roman" panose="02020603050405020304" pitchFamily="18" charset="0"/>
              </a:rPr>
              <a:t>)- </a:t>
            </a:r>
            <a:r>
              <a:rPr lang="pt-BR" altLang="pt-B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pt-BR" altLang="pt-BR" dirty="0" smtClean="0">
                <a:cs typeface="Times New Roman" panose="02020603050405020304" pitchFamily="18" charset="0"/>
              </a:rPr>
              <a:t> (</a:t>
            </a:r>
            <a:r>
              <a:rPr lang="pt-BR" altLang="pt-B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dirty="0" smtClean="0">
                <a:cs typeface="Times New Roman" panose="02020603050405020304" pitchFamily="18" charset="0"/>
              </a:rPr>
              <a:t> - </a:t>
            </a:r>
            <a:r>
              <a:rPr lang="pt-BR" altLang="pt-BR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baseline="-30000" dirty="0" smtClean="0">
                <a:cs typeface="Times New Roman" panose="02020603050405020304" pitchFamily="18" charset="0"/>
              </a:rPr>
              <a:t>N</a:t>
            </a:r>
            <a:r>
              <a:rPr lang="pt-BR" altLang="pt-BR" dirty="0" smtClean="0">
                <a:cs typeface="Times New Roman" panose="02020603050405020304" pitchFamily="18" charset="0"/>
              </a:rPr>
              <a:t>)</a:t>
            </a:r>
          </a:p>
          <a:p>
            <a:r>
              <a:rPr lang="pt-BR" dirty="0" smtClean="0">
                <a:cs typeface="Times New Roman" panose="02020603050405020304" pitchFamily="18" charset="0"/>
              </a:rPr>
              <a:t>I = r neutra de longo prazo +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>
                <a:cs typeface="Times New Roman" panose="02020603050405020304" pitchFamily="18" charset="0"/>
              </a:rPr>
              <a:t> </a:t>
            </a:r>
            <a:r>
              <a:rPr lang="pt-BR" altLang="pt-BR" baseline="-30000" dirty="0" smtClean="0">
                <a:cs typeface="Times New Roman" panose="02020603050405020304" pitchFamily="18" charset="0"/>
              </a:rPr>
              <a:t>*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 + a(</a:t>
            </a:r>
            <a:r>
              <a:rPr lang="pt-BR" altLang="pt-BR" baseline="-30000" dirty="0">
                <a:cs typeface="Times New Roman" panose="02020603050405020304" pitchFamily="18" charset="0"/>
              </a:rPr>
              <a:t>t</a:t>
            </a:r>
            <a:r>
              <a:rPr lang="pt-BR" altLang="pt-BR" baseline="30000" dirty="0">
                <a:cs typeface="Times New Roman" panose="02020603050405020304" pitchFamily="18" charset="0"/>
              </a:rPr>
              <a:t> -</a:t>
            </a:r>
            <a:r>
              <a:rPr lang="pt-BR" altLang="pt-BR" dirty="0">
                <a:cs typeface="Times New Roman" panose="02020603050405020304" pitchFamily="18" charset="0"/>
              </a:rPr>
              <a:t>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>
                <a:cs typeface="Times New Roman" panose="02020603050405020304" pitchFamily="18" charset="0"/>
              </a:rPr>
              <a:t> </a:t>
            </a:r>
            <a:r>
              <a:rPr lang="pt-BR" altLang="pt-BR" baseline="-30000" dirty="0">
                <a:cs typeface="Times New Roman" panose="02020603050405020304" pitchFamily="18" charset="0"/>
              </a:rPr>
              <a:t>*</a:t>
            </a:r>
            <a:r>
              <a:rPr lang="pt-BR" altLang="pt-BR" dirty="0">
                <a:cs typeface="Times New Roman" panose="02020603050405020304" pitchFamily="18" charset="0"/>
              </a:rPr>
              <a:t>)- </a:t>
            </a:r>
            <a:r>
              <a:rPr lang="pt-BR" altLang="pt-BR" dirty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pt-BR" altLang="pt-BR" dirty="0">
                <a:cs typeface="Times New Roman" panose="02020603050405020304" pitchFamily="18" charset="0"/>
              </a:rPr>
              <a:t> (</a:t>
            </a:r>
            <a:r>
              <a:rPr lang="pt-BR" altLang="pt-BR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dirty="0">
                <a:cs typeface="Times New Roman" panose="02020603050405020304" pitchFamily="18" charset="0"/>
              </a:rPr>
              <a:t> - </a:t>
            </a:r>
            <a:r>
              <a:rPr lang="pt-BR" altLang="pt-BR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baseline="-30000" dirty="0">
                <a:cs typeface="Times New Roman" panose="02020603050405020304" pitchFamily="18" charset="0"/>
              </a:rPr>
              <a:t>N</a:t>
            </a:r>
            <a:r>
              <a:rPr lang="pt-BR" altLang="pt-BR" dirty="0" smtClean="0">
                <a:cs typeface="Times New Roman" panose="02020603050405020304" pitchFamily="18" charset="0"/>
              </a:rPr>
              <a:t>)</a:t>
            </a:r>
          </a:p>
          <a:p>
            <a:r>
              <a:rPr lang="pt-BR" dirty="0" smtClean="0">
                <a:cs typeface="Times New Roman" panose="02020603050405020304" pitchFamily="18" charset="0"/>
              </a:rPr>
              <a:t>R neutra baixa (Estagnação Secular)</a:t>
            </a:r>
          </a:p>
          <a:p>
            <a:r>
              <a:rPr lang="pt-BR" dirty="0" smtClean="0">
                <a:cs typeface="Times New Roman" panose="02020603050405020304" pitchFamily="18" charset="0"/>
              </a:rPr>
              <a:t>Fatores Financeiros (</a:t>
            </a:r>
            <a:r>
              <a:rPr lang="pt-BR" smtClean="0">
                <a:cs typeface="Times New Roman" panose="02020603050405020304" pitchFamily="18" charset="0"/>
              </a:rPr>
              <a:t>Balanço Patrimonial)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200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Estbilidade</a:t>
            </a:r>
            <a:r>
              <a:rPr lang="pt-BR" dirty="0" smtClean="0"/>
              <a:t> da Dívida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B(t) = B(t -1) + Déficit Público (t) </a:t>
            </a:r>
          </a:p>
          <a:p>
            <a:r>
              <a:rPr lang="pt-BR" dirty="0" smtClean="0"/>
              <a:t>Déficit Público (t) = Déficit Primário (t) + Juros da Dívida Pública (t)</a:t>
            </a:r>
          </a:p>
          <a:p>
            <a:r>
              <a:rPr lang="pt-BR" dirty="0"/>
              <a:t>Déficit Público (t) = Déficit Primário (t) + </a:t>
            </a:r>
            <a:r>
              <a:rPr lang="pt-BR" dirty="0" smtClean="0"/>
              <a:t>i x B(t-1)</a:t>
            </a:r>
          </a:p>
          <a:p>
            <a:r>
              <a:rPr lang="pt-BR" dirty="0" smtClean="0"/>
              <a:t>Metas de Déficit </a:t>
            </a:r>
            <a:r>
              <a:rPr lang="pt-BR" dirty="0" err="1" smtClean="0"/>
              <a:t>Prim´rio</a:t>
            </a:r>
            <a:r>
              <a:rPr lang="pt-BR" dirty="0" smtClean="0"/>
              <a:t> para estabilizar a Divida Pública</a:t>
            </a:r>
          </a:p>
          <a:p>
            <a:r>
              <a:rPr lang="pt-BR" dirty="0" smtClean="0"/>
              <a:t>B(t) – B(t-1) = 0</a:t>
            </a:r>
          </a:p>
          <a:p>
            <a:r>
              <a:rPr lang="pt-BR" dirty="0" smtClean="0"/>
              <a:t>- Déficit Primário (t) = i B(t -1) (metas de superávit primário)</a:t>
            </a:r>
          </a:p>
          <a:p>
            <a:r>
              <a:rPr lang="pt-BR" dirty="0" smtClean="0"/>
              <a:t>Em relação ao PIB</a:t>
            </a:r>
          </a:p>
          <a:p>
            <a:r>
              <a:rPr lang="pt-BR" dirty="0" err="1" smtClean="0"/>
              <a:t>Sp</a:t>
            </a:r>
            <a:r>
              <a:rPr lang="pt-BR" dirty="0" smtClean="0"/>
              <a:t>(t) = (i – inflação – q) 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932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171700" y="228600"/>
            <a:ext cx="7772400" cy="3352800"/>
          </a:xfrm>
        </p:spPr>
        <p:txBody>
          <a:bodyPr/>
          <a:lstStyle/>
          <a:p>
            <a:r>
              <a:rPr lang="pt-BR" altLang="pt-BR" dirty="0"/>
              <a:t>Logo,</a:t>
            </a:r>
          </a:p>
          <a:p>
            <a:pPr lvl="1">
              <a:buFontTx/>
              <a:buNone/>
            </a:pPr>
            <a:r>
              <a:rPr lang="pt-BR" altLang="pt-BR" b="1" dirty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b="1" dirty="0">
                <a:cs typeface="Times New Roman" panose="02020603050405020304" pitchFamily="18" charset="0"/>
              </a:rPr>
              <a:t> = - </a:t>
            </a:r>
            <a:r>
              <a:rPr lang="pt-BR" altLang="pt-BR" b="1" dirty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b="1" dirty="0">
                <a:cs typeface="Times New Roman" panose="02020603050405020304" pitchFamily="18" charset="0"/>
              </a:rPr>
              <a:t> (</a:t>
            </a:r>
            <a:r>
              <a:rPr lang="pt-BR" altLang="pt-BR" b="1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b="1" dirty="0">
                <a:cs typeface="Times New Roman" panose="02020603050405020304" pitchFamily="18" charset="0"/>
              </a:rPr>
              <a:t> - </a:t>
            </a:r>
            <a:r>
              <a:rPr lang="pt-BR" altLang="pt-BR" b="1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b="1" baseline="-30000" dirty="0">
                <a:cs typeface="Times New Roman" panose="02020603050405020304" pitchFamily="18" charset="0"/>
              </a:rPr>
              <a:t>N</a:t>
            </a:r>
            <a:r>
              <a:rPr lang="pt-BR" altLang="pt-BR" b="1" dirty="0">
                <a:cs typeface="Times New Roman" panose="02020603050405020304" pitchFamily="18" charset="0"/>
              </a:rPr>
              <a:t>)</a:t>
            </a:r>
            <a:r>
              <a:rPr lang="pt-BR" altLang="pt-BR" b="1" dirty="0"/>
              <a:t> </a:t>
            </a:r>
            <a:r>
              <a:rPr lang="pt-BR" altLang="pt-BR" b="1" dirty="0">
                <a:sym typeface="Wingdings" panose="05000000000000000000" pitchFamily="2" charset="2"/>
              </a:rPr>
              <a:t> Curva de Phillips</a:t>
            </a:r>
            <a:endParaRPr lang="pt-BR" altLang="pt-BR" b="1" dirty="0"/>
          </a:p>
          <a:p>
            <a:pPr lvl="2"/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dirty="0">
                <a:cs typeface="Times New Roman" panose="02020603050405020304" pitchFamily="18" charset="0"/>
              </a:rPr>
              <a:t> = taxa de inflação.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pt-BR" altLang="pt-BR" dirty="0">
                <a:cs typeface="Times New Roman" panose="02020603050405020304" pitchFamily="18" charset="0"/>
              </a:rPr>
              <a:t> = parâmetro que nos dá a sensibilidade da inflação em relação aos desvios da taxa de desemprego.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pt-BR" altLang="pt-BR" dirty="0">
                <a:cs typeface="Times New Roman" panose="02020603050405020304" pitchFamily="18" charset="0"/>
              </a:rPr>
              <a:t> = taxa de desemprego.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pt-BR" altLang="pt-BR" baseline="-30000" dirty="0">
                <a:cs typeface="Times New Roman" panose="02020603050405020304" pitchFamily="18" charset="0"/>
              </a:rPr>
              <a:t>N </a:t>
            </a:r>
            <a:r>
              <a:rPr lang="pt-BR" altLang="pt-BR" dirty="0">
                <a:cs typeface="Times New Roman" panose="02020603050405020304" pitchFamily="18" charset="0"/>
              </a:rPr>
              <a:t>=</a:t>
            </a:r>
            <a:r>
              <a:rPr lang="pt-BR" altLang="pt-BR" baseline="-30000" dirty="0">
                <a:cs typeface="Times New Roman" panose="02020603050405020304" pitchFamily="18" charset="0"/>
              </a:rPr>
              <a:t> </a:t>
            </a:r>
            <a:r>
              <a:rPr lang="pt-BR" altLang="pt-BR" dirty="0">
                <a:cs typeface="Times New Roman" panose="02020603050405020304" pitchFamily="18" charset="0"/>
              </a:rPr>
              <a:t>taxa natural de desemprego.</a:t>
            </a:r>
            <a:endParaRPr lang="pt-BR" altLang="pt-BR" dirty="0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4267200" y="3733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267200" y="4953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4267200" y="4953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810000" y="38100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200" b="1" dirty="0">
                <a:sym typeface="Symbol" panose="05050102010706020507" pitchFamily="18" charset="2"/>
              </a:rPr>
              <a:t></a:t>
            </a:r>
            <a:endParaRPr lang="pt-BR" altLang="pt-BR" sz="1200" b="1" dirty="0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7924800" y="487680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200" b="1">
                <a:sym typeface="Symbol" panose="05050102010706020507" pitchFamily="18" charset="2"/>
              </a:rPr>
              <a:t></a:t>
            </a:r>
            <a:endParaRPr lang="pt-BR" altLang="pt-BR" sz="1200" b="1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648200" y="3962400"/>
            <a:ext cx="2819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7543800" y="59436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400"/>
              <a:t>-</a:t>
            </a:r>
            <a:r>
              <a:rPr lang="pt-BR" altLang="pt-BR" sz="1400">
                <a:sym typeface="Symbol" panose="05050102010706020507" pitchFamily="18" charset="2"/>
              </a:rPr>
              <a:t></a:t>
            </a:r>
            <a:r>
              <a:rPr lang="pt-BR" altLang="pt-BR" sz="1400"/>
              <a:t>(</a:t>
            </a:r>
            <a:r>
              <a:rPr lang="pt-BR" altLang="pt-BR" sz="1400">
                <a:sym typeface="Symbol" panose="05050102010706020507" pitchFamily="18" charset="2"/>
              </a:rPr>
              <a:t></a:t>
            </a:r>
            <a:r>
              <a:rPr lang="pt-BR" altLang="pt-BR" sz="1400"/>
              <a:t> - </a:t>
            </a:r>
            <a:r>
              <a:rPr lang="pt-BR" altLang="pt-BR" sz="1400">
                <a:sym typeface="Symbol" panose="05050102010706020507" pitchFamily="18" charset="2"/>
              </a:rPr>
              <a:t></a:t>
            </a:r>
            <a:r>
              <a:rPr lang="pt-BR" altLang="pt-BR" sz="1400" baseline="-25000"/>
              <a:t>N</a:t>
            </a:r>
            <a:r>
              <a:rPr lang="pt-BR" altLang="pt-BR" sz="1400"/>
              <a:t>)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715000" y="533400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pt-BR" altLang="pt-BR" sz="1100">
                <a:sym typeface="Symbol" panose="05050102010706020507" pitchFamily="18" charset="2"/>
              </a:rPr>
              <a:t></a:t>
            </a:r>
            <a:r>
              <a:rPr lang="pt-BR" altLang="pt-BR" sz="1000" baseline="-25000"/>
              <a:t>N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59436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cxnSp>
        <p:nvCxnSpPr>
          <p:cNvPr id="3" name="Conector reto 2"/>
          <p:cNvCxnSpPr/>
          <p:nvPr/>
        </p:nvCxnSpPr>
        <p:spPr>
          <a:xfrm>
            <a:off x="5943600" y="3695700"/>
            <a:ext cx="108857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6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9" name="Rectangle 179"/>
          <p:cNvSpPr>
            <a:spLocks noGrp="1" noChangeArrowheads="1"/>
          </p:cNvSpPr>
          <p:nvPr>
            <p:ph type="body" idx="1"/>
          </p:nvPr>
        </p:nvSpPr>
        <p:spPr>
          <a:xfrm>
            <a:off x="2209800" y="685800"/>
            <a:ext cx="7772400" cy="5410200"/>
          </a:xfrm>
        </p:spPr>
        <p:txBody>
          <a:bodyPr/>
          <a:lstStyle/>
          <a:p>
            <a:r>
              <a:rPr lang="pt-BR" altLang="pt-BR" dirty="0"/>
              <a:t>Para torná-la compatível com a oferta agregada:</a:t>
            </a:r>
          </a:p>
          <a:p>
            <a:pPr lvl="1"/>
            <a:r>
              <a:rPr lang="pt-BR" altLang="pt-BR" dirty="0"/>
              <a:t>Incorporar termo para expectativas de preço:</a:t>
            </a:r>
          </a:p>
          <a:p>
            <a:pPr lvl="2"/>
            <a:r>
              <a:rPr lang="pt-BR" altLang="pt-BR" i="1" dirty="0"/>
              <a:t>Curva de Phillips Aumentada pelas Expectativas</a:t>
            </a:r>
          </a:p>
          <a:p>
            <a:pPr lvl="2" algn="ctr">
              <a:buFont typeface="Symbol" panose="05050102010706020507" pitchFamily="18" charset="2"/>
              <a:buChar char="p"/>
            </a:pPr>
            <a:r>
              <a:rPr lang="pt-BR" altLang="pt-BR" sz="2800" dirty="0" smtClean="0">
                <a:cs typeface="Times New Roman" panose="02020603050405020304" pitchFamily="18" charset="0"/>
              </a:rPr>
              <a:t>=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e</a:t>
            </a:r>
            <a:r>
              <a:rPr lang="pt-BR" altLang="pt-BR" sz="2800" dirty="0">
                <a:cs typeface="Times New Roman" panose="02020603050405020304" pitchFamily="18" charset="0"/>
              </a:rPr>
              <a:t>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sz="2800" dirty="0">
                <a:cs typeface="Times New Roman" panose="02020603050405020304" pitchFamily="18" charset="0"/>
              </a:rPr>
              <a:t> (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>
                <a:cs typeface="Times New Roman" panose="02020603050405020304" pitchFamily="18" charset="0"/>
              </a:rPr>
              <a:t>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N</a:t>
            </a:r>
            <a:r>
              <a:rPr lang="pt-BR" altLang="pt-BR" sz="2800" dirty="0">
                <a:cs typeface="Times New Roman" panose="02020603050405020304" pitchFamily="18" charset="0"/>
              </a:rPr>
              <a:t>)</a:t>
            </a:r>
            <a:r>
              <a:rPr lang="pt-BR" altLang="pt-BR" sz="2800" dirty="0"/>
              <a:t> </a:t>
            </a:r>
            <a:endParaRPr lang="pt-BR" altLang="pt-BR" sz="2800" dirty="0" smtClean="0"/>
          </a:p>
          <a:p>
            <a:pPr marL="914400" lvl="2" indent="0" algn="ctr">
              <a:buNone/>
            </a:pP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e</a:t>
            </a:r>
            <a:r>
              <a:rPr lang="pt-BR" altLang="pt-BR" sz="28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= 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sz="2800" dirty="0">
                <a:cs typeface="Times New Roman" panose="02020603050405020304" pitchFamily="18" charset="0"/>
              </a:rPr>
              <a:t> (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>
                <a:cs typeface="Times New Roman" panose="02020603050405020304" pitchFamily="18" charset="0"/>
              </a:rPr>
              <a:t>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N</a:t>
            </a:r>
            <a:r>
              <a:rPr lang="pt-BR" altLang="pt-BR" sz="2800" dirty="0">
                <a:cs typeface="Times New Roman" panose="02020603050405020304" pitchFamily="18" charset="0"/>
              </a:rPr>
              <a:t>)</a:t>
            </a:r>
            <a:endParaRPr lang="pt-BR" altLang="pt-BR" sz="2800" dirty="0" smtClean="0"/>
          </a:p>
        </p:txBody>
      </p:sp>
      <p:sp>
        <p:nvSpPr>
          <p:cNvPr id="51380" name="Line 180"/>
          <p:cNvSpPr>
            <a:spLocks noChangeShapeType="1"/>
          </p:cNvSpPr>
          <p:nvPr/>
        </p:nvSpPr>
        <p:spPr bwMode="auto">
          <a:xfrm flipV="1">
            <a:off x="4419600" y="3886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1" name="Line 181"/>
          <p:cNvSpPr>
            <a:spLocks noChangeShapeType="1"/>
          </p:cNvSpPr>
          <p:nvPr/>
        </p:nvSpPr>
        <p:spPr bwMode="auto">
          <a:xfrm>
            <a:off x="4419600" y="5029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2" name="Line 182"/>
          <p:cNvSpPr>
            <a:spLocks noChangeShapeType="1"/>
          </p:cNvSpPr>
          <p:nvPr/>
        </p:nvSpPr>
        <p:spPr bwMode="auto">
          <a:xfrm>
            <a:off x="4419600" y="5029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3" name="Line 183"/>
          <p:cNvSpPr>
            <a:spLocks noChangeShapeType="1"/>
          </p:cNvSpPr>
          <p:nvPr/>
        </p:nvSpPr>
        <p:spPr bwMode="auto">
          <a:xfrm>
            <a:off x="4876800" y="4114800"/>
            <a:ext cx="2362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4" name="Text Box 184"/>
          <p:cNvSpPr txBox="1">
            <a:spLocks noChangeArrowheads="1"/>
          </p:cNvSpPr>
          <p:nvPr/>
        </p:nvSpPr>
        <p:spPr bwMode="auto">
          <a:xfrm>
            <a:off x="7239000" y="56388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400">
                <a:sym typeface="Symbol" panose="05050102010706020507" pitchFamily="18" charset="2"/>
              </a:rPr>
              <a:t></a:t>
            </a:r>
            <a:r>
              <a:rPr lang="pt-BR" altLang="pt-BR" sz="1400" baseline="30000"/>
              <a:t>e</a:t>
            </a:r>
            <a:r>
              <a:rPr lang="pt-BR" altLang="pt-BR" sz="1400"/>
              <a:t>- </a:t>
            </a:r>
            <a:r>
              <a:rPr lang="pt-BR" altLang="pt-BR" sz="1400">
                <a:sym typeface="Symbol" panose="05050102010706020507" pitchFamily="18" charset="2"/>
              </a:rPr>
              <a:t></a:t>
            </a:r>
            <a:r>
              <a:rPr lang="pt-BR" altLang="pt-BR" sz="1400"/>
              <a:t>(</a:t>
            </a:r>
            <a:r>
              <a:rPr lang="pt-BR" altLang="pt-BR" sz="1400">
                <a:sym typeface="Symbol" panose="05050102010706020507" pitchFamily="18" charset="2"/>
              </a:rPr>
              <a:t></a:t>
            </a:r>
            <a:r>
              <a:rPr lang="pt-BR" altLang="pt-BR" sz="1400"/>
              <a:t> - </a:t>
            </a:r>
            <a:r>
              <a:rPr lang="pt-BR" altLang="pt-BR" sz="1400">
                <a:sym typeface="Symbol" panose="05050102010706020507" pitchFamily="18" charset="2"/>
              </a:rPr>
              <a:t></a:t>
            </a:r>
            <a:r>
              <a:rPr lang="pt-BR" altLang="pt-BR" sz="1400" baseline="-25000"/>
              <a:t>N</a:t>
            </a:r>
            <a:r>
              <a:rPr lang="pt-BR" altLang="pt-BR" sz="1400"/>
              <a:t>)</a:t>
            </a:r>
          </a:p>
        </p:txBody>
      </p:sp>
      <p:sp>
        <p:nvSpPr>
          <p:cNvPr id="51385" name="Line 185"/>
          <p:cNvSpPr>
            <a:spLocks noChangeShapeType="1"/>
          </p:cNvSpPr>
          <p:nvPr/>
        </p:nvSpPr>
        <p:spPr bwMode="auto">
          <a:xfrm>
            <a:off x="44196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6" name="Line 186"/>
          <p:cNvSpPr>
            <a:spLocks noChangeShapeType="1"/>
          </p:cNvSpPr>
          <p:nvPr/>
        </p:nvSpPr>
        <p:spPr bwMode="auto">
          <a:xfrm>
            <a:off x="5562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7" name="Text Box 187"/>
          <p:cNvSpPr txBox="1">
            <a:spLocks noChangeArrowheads="1"/>
          </p:cNvSpPr>
          <p:nvPr/>
        </p:nvSpPr>
        <p:spPr bwMode="auto">
          <a:xfrm>
            <a:off x="5257800" y="5105400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100"/>
              <a:t>     </a:t>
            </a:r>
            <a:r>
              <a:rPr lang="pt-BR" altLang="pt-BR" sz="1100">
                <a:sym typeface="Symbol" panose="05050102010706020507" pitchFamily="18" charset="2"/>
              </a:rPr>
              <a:t></a:t>
            </a:r>
            <a:r>
              <a:rPr lang="pt-BR" altLang="pt-BR" sz="1000" baseline="-25000"/>
              <a:t>N</a:t>
            </a:r>
          </a:p>
        </p:txBody>
      </p:sp>
      <p:sp>
        <p:nvSpPr>
          <p:cNvPr id="51388" name="Text Box 188"/>
          <p:cNvSpPr txBox="1">
            <a:spLocks noChangeArrowheads="1"/>
          </p:cNvSpPr>
          <p:nvPr/>
        </p:nvSpPr>
        <p:spPr bwMode="auto">
          <a:xfrm>
            <a:off x="4038600" y="38862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200" b="1">
                <a:sym typeface="Symbol" panose="05050102010706020507" pitchFamily="18" charset="2"/>
              </a:rPr>
              <a:t></a:t>
            </a:r>
            <a:endParaRPr lang="pt-BR" altLang="pt-BR" sz="1200" b="1"/>
          </a:p>
        </p:txBody>
      </p:sp>
      <p:sp>
        <p:nvSpPr>
          <p:cNvPr id="51389" name="Text Box 189"/>
          <p:cNvSpPr txBox="1">
            <a:spLocks noChangeArrowheads="1"/>
          </p:cNvSpPr>
          <p:nvPr/>
        </p:nvSpPr>
        <p:spPr bwMode="auto">
          <a:xfrm>
            <a:off x="7848600" y="510540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200" b="1">
                <a:sym typeface="Symbol" panose="05050102010706020507" pitchFamily="18" charset="2"/>
              </a:rPr>
              <a:t></a:t>
            </a:r>
            <a:endParaRPr lang="pt-BR" altLang="pt-BR" sz="1200" b="1"/>
          </a:p>
        </p:txBody>
      </p:sp>
      <p:sp>
        <p:nvSpPr>
          <p:cNvPr id="51390" name="Text Box 190"/>
          <p:cNvSpPr txBox="1">
            <a:spLocks noChangeArrowheads="1"/>
          </p:cNvSpPr>
          <p:nvPr/>
        </p:nvSpPr>
        <p:spPr bwMode="auto">
          <a:xfrm>
            <a:off x="6324600" y="3675682"/>
            <a:ext cx="3429000" cy="833438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dirty="0">
                <a:solidFill>
                  <a:schemeClr val="bg2"/>
                </a:solidFill>
              </a:rPr>
              <a:t>Incorporando choques de oferta:</a:t>
            </a:r>
          </a:p>
          <a:p>
            <a:pPr>
              <a:spcBef>
                <a:spcPct val="50000"/>
              </a:spcBef>
            </a:pP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</a:rPr>
              <a:t> = 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000" baseline="-30000" dirty="0">
                <a:solidFill>
                  <a:schemeClr val="bg2"/>
                </a:solidFill>
                <a:cs typeface="Times New Roman" panose="02020603050405020304" pitchFamily="18" charset="0"/>
              </a:rPr>
              <a:t>e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</a:rPr>
              <a:t> - 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</a:rPr>
              <a:t> (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</a:rPr>
              <a:t> - 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000" baseline="-30000" dirty="0">
                <a:solidFill>
                  <a:schemeClr val="bg2"/>
                </a:solidFill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</a:rPr>
              <a:t>) + 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pt-BR" altLang="pt-BR" sz="2000" dirty="0">
                <a:solidFill>
                  <a:schemeClr val="bg2"/>
                </a:solidFill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5562600" y="3544389"/>
            <a:ext cx="0" cy="2551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5068389" y="3675682"/>
            <a:ext cx="2534194" cy="1889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01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pt-BR" altLang="pt-BR" b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b="1" dirty="0" smtClean="0">
                <a:cs typeface="Times New Roman" panose="02020603050405020304" pitchFamily="18" charset="0"/>
              </a:rPr>
              <a:t> = - </a:t>
            </a:r>
            <a:r>
              <a:rPr lang="pt-BR" altLang="pt-BR" b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b="1" dirty="0" smtClean="0">
                <a:cs typeface="Times New Roman" panose="02020603050405020304" pitchFamily="18" charset="0"/>
              </a:rPr>
              <a:t> (</a:t>
            </a:r>
            <a:r>
              <a:rPr lang="pt-BR" altLang="pt-BR" b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b="1" dirty="0" smtClean="0">
                <a:cs typeface="Times New Roman" panose="02020603050405020304" pitchFamily="18" charset="0"/>
              </a:rPr>
              <a:t> - </a:t>
            </a:r>
            <a:r>
              <a:rPr lang="pt-BR" altLang="pt-BR" b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b="1" baseline="-30000" dirty="0" smtClean="0">
                <a:cs typeface="Times New Roman" panose="02020603050405020304" pitchFamily="18" charset="0"/>
              </a:rPr>
              <a:t>N</a:t>
            </a:r>
            <a:r>
              <a:rPr lang="pt-BR" altLang="pt-BR" b="1" dirty="0" smtClean="0">
                <a:cs typeface="Times New Roman" panose="02020603050405020304" pitchFamily="18" charset="0"/>
              </a:rPr>
              <a:t>)</a:t>
            </a:r>
            <a:r>
              <a:rPr lang="pt-BR" altLang="pt-BR" b="1" dirty="0" smtClean="0"/>
              <a:t> </a:t>
            </a:r>
            <a:r>
              <a:rPr lang="pt-BR" altLang="pt-BR" b="1" dirty="0" smtClean="0">
                <a:sym typeface="Wingdings" panose="05000000000000000000" pitchFamily="2" charset="2"/>
              </a:rPr>
              <a:t> Curva de Phillips</a:t>
            </a:r>
            <a:endParaRPr lang="pt-BR" altLang="pt-BR" b="1" dirty="0" smtClean="0"/>
          </a:p>
          <a:p>
            <a:pPr lvl="2"/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dirty="0" smtClean="0">
                <a:cs typeface="Times New Roman" panose="02020603050405020304" pitchFamily="18" charset="0"/>
              </a:rPr>
              <a:t> = taxa de inflação.</a:t>
            </a: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pt-BR" altLang="pt-BR" dirty="0" smtClean="0">
                <a:cs typeface="Times New Roman" panose="02020603050405020304" pitchFamily="18" charset="0"/>
              </a:rPr>
              <a:t> = parâmetro que nos dá a sensibilidade da inflação em relação aos desvios da taxa de desemprego.</a:t>
            </a: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pt-BR" altLang="pt-BR" dirty="0" smtClean="0">
                <a:cs typeface="Times New Roman" panose="02020603050405020304" pitchFamily="18" charset="0"/>
              </a:rPr>
              <a:t> = taxa de desemprego.</a:t>
            </a:r>
            <a:endParaRPr lang="pt-BR" alt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pt-BR" altLang="pt-BR" baseline="-30000" dirty="0" smtClean="0">
                <a:cs typeface="Times New Roman" panose="02020603050405020304" pitchFamily="18" charset="0"/>
              </a:rPr>
              <a:t>N </a:t>
            </a:r>
            <a:r>
              <a:rPr lang="pt-BR" altLang="pt-BR" dirty="0" smtClean="0">
                <a:cs typeface="Times New Roman" panose="02020603050405020304" pitchFamily="18" charset="0"/>
              </a:rPr>
              <a:t>=</a:t>
            </a:r>
            <a:r>
              <a:rPr lang="pt-BR" altLang="pt-BR" baseline="-30000" dirty="0" smtClean="0">
                <a:cs typeface="Times New Roman" panose="02020603050405020304" pitchFamily="18" charset="0"/>
              </a:rPr>
              <a:t> </a:t>
            </a:r>
            <a:r>
              <a:rPr lang="pt-BR" altLang="pt-BR" dirty="0" smtClean="0">
                <a:cs typeface="Times New Roman" panose="02020603050405020304" pitchFamily="18" charset="0"/>
              </a:rPr>
              <a:t>taxa natural de desemprego</a:t>
            </a:r>
          </a:p>
          <a:p>
            <a:pPr lvl="1"/>
            <a:r>
              <a:rPr lang="pt-BR" altLang="pt-BR" dirty="0" smtClean="0"/>
              <a:t>Incorporar termo para expectativas de preço:</a:t>
            </a:r>
          </a:p>
          <a:p>
            <a:pPr lvl="2"/>
            <a:r>
              <a:rPr lang="pt-BR" altLang="pt-BR" i="1" dirty="0" smtClean="0"/>
              <a:t>Curva de Phillips Aumentada pelas Expectativas</a:t>
            </a:r>
          </a:p>
          <a:p>
            <a:pPr lvl="2" algn="ctr">
              <a:buFontTx/>
              <a:buNone/>
            </a:pP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=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e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(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N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)</a:t>
            </a:r>
            <a:r>
              <a:rPr lang="pt-BR" altLang="pt-BR" sz="2800" dirty="0" smtClean="0"/>
              <a:t> </a:t>
            </a:r>
          </a:p>
          <a:p>
            <a:pPr lvl="2"/>
            <a:r>
              <a:rPr lang="pt-BR" altLang="pt-BR" sz="2800" i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Incorporando Choques de Oferta</a:t>
            </a:r>
          </a:p>
          <a:p>
            <a:pPr lvl="2"/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dirty="0">
                <a:cs typeface="Times New Roman" panose="02020603050405020304" pitchFamily="18" charset="0"/>
              </a:rPr>
              <a:t>=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e</a:t>
            </a:r>
            <a:r>
              <a:rPr lang="pt-BR" altLang="pt-BR" sz="2800" dirty="0">
                <a:cs typeface="Times New Roman" panose="02020603050405020304" pitchFamily="18" charset="0"/>
              </a:rPr>
              <a:t>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sz="2800" dirty="0">
                <a:cs typeface="Times New Roman" panose="02020603050405020304" pitchFamily="18" charset="0"/>
              </a:rPr>
              <a:t> (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>
                <a:cs typeface="Times New Roman" panose="02020603050405020304" pitchFamily="18" charset="0"/>
              </a:rPr>
              <a:t>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N</a:t>
            </a:r>
            <a:r>
              <a:rPr lang="pt-BR" altLang="pt-BR" sz="2800" dirty="0">
                <a:cs typeface="Times New Roman" panose="02020603050405020304" pitchFamily="18" charset="0"/>
              </a:rPr>
              <a:t>) +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pt-BR" altLang="pt-BR" sz="2800" dirty="0">
                <a:cs typeface="Times New Roman" panose="02020603050405020304" pitchFamily="18" charset="0"/>
              </a:rPr>
              <a:t> 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752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828800" y="304800"/>
            <a:ext cx="85344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000" dirty="0">
                <a:cs typeface="Times New Roman" panose="02020603050405020304" pitchFamily="18" charset="0"/>
              </a:rPr>
              <a:t>Três fontes que podem gerar inflação:</a:t>
            </a:r>
            <a:endParaRPr lang="pt-BR" altLang="pt-BR" sz="2000" dirty="0"/>
          </a:p>
          <a:p>
            <a:pPr lvl="1">
              <a:lnSpc>
                <a:spcPct val="90000"/>
              </a:lnSpc>
            </a:pPr>
            <a:r>
              <a:rPr lang="pt-BR" altLang="pt-BR" sz="2000" dirty="0">
                <a:cs typeface="Times New Roman" panose="02020603050405020304" pitchFamily="18" charset="0"/>
              </a:rPr>
              <a:t>Expectativa de inflação.</a:t>
            </a:r>
          </a:p>
          <a:p>
            <a:pPr lvl="1">
              <a:lnSpc>
                <a:spcPct val="90000"/>
              </a:lnSpc>
            </a:pPr>
            <a:r>
              <a:rPr lang="pt-BR" altLang="pt-BR" sz="2000" b="1" dirty="0">
                <a:cs typeface="Times New Roman" panose="02020603050405020304" pitchFamily="18" charset="0"/>
              </a:rPr>
              <a:t>Inflação de demanda</a:t>
            </a:r>
            <a:r>
              <a:rPr lang="pt-BR" altLang="pt-BR" sz="2000" dirty="0">
                <a:cs typeface="Times New Roman" panose="02020603050405020304" pitchFamily="18" charset="0"/>
              </a:rPr>
              <a:t> (que corresponde à diferença entre a taxa de desemprego e a taxa natural, ou entre o produto e o produto natural)</a:t>
            </a:r>
          </a:p>
          <a:p>
            <a:pPr lvl="1">
              <a:lnSpc>
                <a:spcPct val="90000"/>
              </a:lnSpc>
            </a:pPr>
            <a:r>
              <a:rPr lang="pt-BR" altLang="pt-BR" sz="2000" b="1" dirty="0">
                <a:cs typeface="Times New Roman" panose="02020603050405020304" pitchFamily="18" charset="0"/>
              </a:rPr>
              <a:t>Inflação de custos</a:t>
            </a:r>
            <a:r>
              <a:rPr lang="pt-BR" altLang="pt-BR" sz="2000" dirty="0">
                <a:cs typeface="Times New Roman" panose="02020603050405020304" pitchFamily="18" charset="0"/>
              </a:rPr>
              <a:t> (choques de oferta).</a:t>
            </a:r>
            <a:r>
              <a:rPr lang="pt-BR" altLang="pt-BR" sz="2000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sz="2000" dirty="0"/>
              <a:t>Expectativas:</a:t>
            </a:r>
          </a:p>
          <a:p>
            <a:pPr lvl="1">
              <a:lnSpc>
                <a:spcPct val="90000"/>
              </a:lnSpc>
            </a:pPr>
            <a:r>
              <a:rPr lang="pt-BR" altLang="pt-BR" sz="2000" dirty="0"/>
              <a:t>Adaptativas.</a:t>
            </a:r>
          </a:p>
          <a:p>
            <a:pPr lvl="2">
              <a:lnSpc>
                <a:spcPct val="90000"/>
              </a:lnSpc>
            </a:pPr>
            <a:r>
              <a:rPr lang="pt-BR" altLang="pt-BR" dirty="0">
                <a:cs typeface="Times New Roman" panose="02020603050405020304" pitchFamily="18" charset="0"/>
              </a:rPr>
              <a:t>Valor esperado de uma variável é a média ponderada dos valores observados no passado para essas variáveis.</a:t>
            </a:r>
          </a:p>
          <a:p>
            <a:pPr lvl="3"/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>
                <a:cs typeface="Times New Roman" panose="02020603050405020304" pitchFamily="18" charset="0"/>
              </a:rPr>
              <a:t>e</a:t>
            </a:r>
            <a:r>
              <a:rPr lang="pt-BR" altLang="pt-BR" baseline="-30000" dirty="0">
                <a:cs typeface="Times New Roman" panose="02020603050405020304" pitchFamily="18" charset="0"/>
              </a:rPr>
              <a:t>t</a:t>
            </a:r>
            <a:r>
              <a:rPr lang="pt-BR" altLang="pt-BR" baseline="30000" dirty="0">
                <a:cs typeface="Times New Roman" panose="02020603050405020304" pitchFamily="18" charset="0"/>
              </a:rPr>
              <a:t>  </a:t>
            </a:r>
            <a:r>
              <a:rPr lang="pt-BR" altLang="pt-BR" dirty="0">
                <a:cs typeface="Times New Roman" panose="02020603050405020304" pitchFamily="18" charset="0"/>
              </a:rPr>
              <a:t>=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>
                <a:cs typeface="Times New Roman" panose="02020603050405020304" pitchFamily="18" charset="0"/>
              </a:rPr>
              <a:t>e </a:t>
            </a:r>
            <a:r>
              <a:rPr lang="pt-BR" altLang="pt-BR" baseline="-30000" dirty="0">
                <a:cs typeface="Times New Roman" panose="02020603050405020304" pitchFamily="18" charset="0"/>
              </a:rPr>
              <a:t>t-1  </a:t>
            </a:r>
            <a:r>
              <a:rPr lang="pt-BR" altLang="pt-BR" dirty="0">
                <a:cs typeface="Times New Roman" panose="02020603050405020304" pitchFamily="18" charset="0"/>
              </a:rPr>
              <a:t>+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pt-BR" altLang="pt-BR" dirty="0">
                <a:cs typeface="Times New Roman" panose="02020603050405020304" pitchFamily="18" charset="0"/>
              </a:rPr>
              <a:t>(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dirty="0">
                <a:cs typeface="Times New Roman" panose="02020603050405020304" pitchFamily="18" charset="0"/>
              </a:rPr>
              <a:t> </a:t>
            </a:r>
            <a:r>
              <a:rPr lang="pt-BR" altLang="pt-BR" baseline="-30000" dirty="0">
                <a:cs typeface="Times New Roman" panose="02020603050405020304" pitchFamily="18" charset="0"/>
              </a:rPr>
              <a:t>t – 1 </a:t>
            </a:r>
            <a:r>
              <a:rPr lang="pt-BR" altLang="pt-BR" dirty="0">
                <a:cs typeface="Times New Roman" panose="02020603050405020304" pitchFamily="18" charset="0"/>
              </a:rPr>
              <a:t>-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>
                <a:cs typeface="Times New Roman" panose="02020603050405020304" pitchFamily="18" charset="0"/>
              </a:rPr>
              <a:t>e </a:t>
            </a:r>
            <a:r>
              <a:rPr lang="pt-BR" altLang="pt-BR" baseline="-30000" dirty="0">
                <a:cs typeface="Times New Roman" panose="02020603050405020304" pitchFamily="18" charset="0"/>
              </a:rPr>
              <a:t>t – 1</a:t>
            </a:r>
            <a:r>
              <a:rPr lang="pt-BR" altLang="pt-BR" dirty="0">
                <a:cs typeface="Times New Roman" panose="02020603050405020304" pitchFamily="18" charset="0"/>
              </a:rPr>
              <a:t>) </a:t>
            </a:r>
            <a:r>
              <a:rPr lang="pt-BR" altLang="pt-BR" dirty="0" smtClean="0">
                <a:cs typeface="Times New Roman" panose="02020603050405020304" pitchFamily="18" charset="0"/>
              </a:rPr>
              <a:t> se 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 = 1 ; </a:t>
            </a:r>
            <a:r>
              <a:rPr lang="pt-BR" altLang="pt-BR" baseline="30000" dirty="0">
                <a:cs typeface="Times New Roman" panose="02020603050405020304" pitchFamily="18" charset="0"/>
              </a:rPr>
              <a:t>e</a:t>
            </a:r>
            <a:r>
              <a:rPr lang="pt-BR" altLang="pt-BR" baseline="-30000" dirty="0">
                <a:cs typeface="Times New Roman" panose="02020603050405020304" pitchFamily="18" charset="0"/>
              </a:rPr>
              <a:t>t</a:t>
            </a:r>
            <a:r>
              <a:rPr lang="pt-BR" altLang="pt-BR" baseline="30000" dirty="0">
                <a:cs typeface="Times New Roman" panose="02020603050405020304" pitchFamily="18" charset="0"/>
              </a:rPr>
              <a:t>  </a:t>
            </a:r>
            <a:r>
              <a:rPr lang="pt-BR" altLang="pt-BR" dirty="0">
                <a:cs typeface="Times New Roman" panose="02020603050405020304" pitchFamily="18" charset="0"/>
              </a:rPr>
              <a:t>= </a:t>
            </a: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dirty="0">
                <a:cs typeface="Times New Roman" panose="02020603050405020304" pitchFamily="18" charset="0"/>
              </a:rPr>
              <a:t> </a:t>
            </a:r>
            <a:r>
              <a:rPr lang="pt-BR" altLang="pt-BR" baseline="-30000" dirty="0">
                <a:cs typeface="Times New Roman" panose="02020603050405020304" pitchFamily="18" charset="0"/>
              </a:rPr>
              <a:t>t – 1 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>
              <a:lnSpc>
                <a:spcPct val="90000"/>
              </a:lnSpc>
            </a:pP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>
                <a:cs typeface="Times New Roman" panose="02020603050405020304" pitchFamily="18" charset="0"/>
              </a:rPr>
              <a:t>e </a:t>
            </a:r>
            <a:r>
              <a:rPr lang="pt-BR" altLang="pt-BR" dirty="0">
                <a:cs typeface="Times New Roman" panose="02020603050405020304" pitchFamily="18" charset="0"/>
              </a:rPr>
              <a:t>=</a:t>
            </a:r>
            <a:r>
              <a:rPr lang="pt-BR" altLang="pt-BR" baseline="30000" dirty="0">
                <a:cs typeface="Times New Roman" panose="02020603050405020304" pitchFamily="18" charset="0"/>
              </a:rPr>
              <a:t> </a:t>
            </a:r>
            <a:r>
              <a:rPr lang="pt-BR" altLang="pt-BR" dirty="0">
                <a:cs typeface="Times New Roman" panose="02020603050405020304" pitchFamily="18" charset="0"/>
              </a:rPr>
              <a:t>taxa</a:t>
            </a:r>
            <a:r>
              <a:rPr lang="pt-BR" altLang="pt-BR" baseline="30000" dirty="0">
                <a:cs typeface="Times New Roman" panose="02020603050405020304" pitchFamily="18" charset="0"/>
              </a:rPr>
              <a:t> </a:t>
            </a:r>
            <a:r>
              <a:rPr lang="pt-BR" altLang="pt-BR" dirty="0">
                <a:cs typeface="Times New Roman" panose="02020603050405020304" pitchFamily="18" charset="0"/>
              </a:rPr>
              <a:t>de inflação esperada para o período t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>
              <a:lnSpc>
                <a:spcPct val="90000"/>
              </a:lnSpc>
            </a:pP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30000" dirty="0">
                <a:cs typeface="Times New Roman" panose="02020603050405020304" pitchFamily="18" charset="0"/>
              </a:rPr>
              <a:t>e </a:t>
            </a:r>
            <a:r>
              <a:rPr lang="pt-BR" altLang="pt-BR" baseline="-30000" dirty="0">
                <a:cs typeface="Times New Roman" panose="02020603050405020304" pitchFamily="18" charset="0"/>
              </a:rPr>
              <a:t>t – 1 </a:t>
            </a:r>
            <a:r>
              <a:rPr lang="pt-BR" altLang="pt-BR" dirty="0">
                <a:cs typeface="Times New Roman" panose="02020603050405020304" pitchFamily="18" charset="0"/>
              </a:rPr>
              <a:t>= taxa de inflação esperada para o período t – 1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>
              <a:lnSpc>
                <a:spcPct val="90000"/>
              </a:lnSpc>
            </a:pPr>
            <a:r>
              <a:rPr lang="pt-BR" altLang="pt-BR" dirty="0">
                <a:cs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pt-BR" altLang="pt-BR" dirty="0">
                <a:cs typeface="Times New Roman" panose="02020603050405020304" pitchFamily="18" charset="0"/>
              </a:rPr>
              <a:t> = velocidade de correção do erro anterior	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>
              <a:lnSpc>
                <a:spcPct val="90000"/>
              </a:lnSpc>
            </a:pPr>
            <a:r>
              <a:rPr lang="pt-BR" altLang="pt-BR" dirty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dirty="0">
                <a:cs typeface="Times New Roman" panose="02020603050405020304" pitchFamily="18" charset="0"/>
              </a:rPr>
              <a:t> </a:t>
            </a:r>
            <a:r>
              <a:rPr lang="pt-BR" altLang="pt-BR" baseline="-30000" dirty="0">
                <a:cs typeface="Times New Roman" panose="02020603050405020304" pitchFamily="18" charset="0"/>
              </a:rPr>
              <a:t>t – 1 </a:t>
            </a:r>
            <a:r>
              <a:rPr lang="pt-BR" altLang="pt-BR" dirty="0">
                <a:cs typeface="Times New Roman" panose="02020603050405020304" pitchFamily="18" charset="0"/>
              </a:rPr>
              <a:t>= taxa de inflação observada no período t – 1.</a:t>
            </a:r>
            <a:endParaRPr lang="pt-BR" altLang="pt-BR" dirty="0"/>
          </a:p>
          <a:p>
            <a:pPr lvl="2">
              <a:lnSpc>
                <a:spcPct val="90000"/>
              </a:lnSpc>
            </a:pPr>
            <a:r>
              <a:rPr lang="pt-BR" altLang="pt-BR" dirty="0"/>
              <a:t>Versão </a:t>
            </a:r>
            <a:r>
              <a:rPr lang="pt-BR" altLang="pt-BR" dirty="0" err="1"/>
              <a:t>aceleracionista</a:t>
            </a:r>
            <a:r>
              <a:rPr lang="pt-BR" altLang="pt-BR" dirty="0"/>
              <a:t> da Curva de Phillips</a:t>
            </a:r>
            <a:r>
              <a:rPr lang="pt-BR" altLang="pt-BR" dirty="0" smtClean="0"/>
              <a:t>. </a:t>
            </a:r>
            <a:endParaRPr lang="pt-BR" altLang="pt-BR" dirty="0"/>
          </a:p>
          <a:p>
            <a:pPr lvl="2"/>
            <a:r>
              <a:rPr lang="pt-BR" altLang="pt-BR" dirty="0"/>
              <a:t>Inflação inercial: n</a:t>
            </a:r>
            <a:r>
              <a:rPr lang="pt-BR" altLang="pt-BR" dirty="0">
                <a:cs typeface="Times New Roman" panose="02020603050405020304" pitchFamily="18" charset="0"/>
              </a:rPr>
              <a:t>a ausência de choques de demanda (que alterem a taxa de desemprego) e de choques de oferta, a taxa de inflação se perpetua em um patamar</a:t>
            </a:r>
            <a:r>
              <a:rPr lang="pt-BR" altLang="pt-BR" dirty="0" smtClean="0">
                <a:cs typeface="Times New Roman" panose="02020603050405020304" pitchFamily="18" charset="0"/>
              </a:rPr>
              <a:t>. 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baseline="-30000" dirty="0" smtClean="0">
                <a:cs typeface="Times New Roman" panose="02020603050405020304" pitchFamily="18" charset="0"/>
              </a:rPr>
              <a:t>t</a:t>
            </a:r>
            <a:r>
              <a:rPr lang="pt-BR" altLang="pt-BR" baseline="30000" dirty="0" smtClean="0">
                <a:cs typeface="Times New Roman" panose="02020603050405020304" pitchFamily="18" charset="0"/>
              </a:rPr>
              <a:t>  </a:t>
            </a:r>
            <a:r>
              <a:rPr lang="pt-BR" altLang="pt-BR" dirty="0">
                <a:cs typeface="Times New Roman" panose="02020603050405020304" pitchFamily="18" charset="0"/>
              </a:rPr>
              <a:t>= </a:t>
            </a:r>
            <a:r>
              <a:rPr lang="pt-BR" altLang="pt-BR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dirty="0" smtClean="0">
                <a:cs typeface="Times New Roman" panose="02020603050405020304" pitchFamily="18" charset="0"/>
              </a:rPr>
              <a:t> </a:t>
            </a:r>
            <a:r>
              <a:rPr lang="pt-BR" altLang="pt-BR" baseline="-30000" dirty="0">
                <a:cs typeface="Times New Roman" panose="02020603050405020304" pitchFamily="18" charset="0"/>
              </a:rPr>
              <a:t>t – 1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394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9" name="Rectangle 179"/>
          <p:cNvSpPr>
            <a:spLocks noGrp="1" noChangeArrowheads="1"/>
          </p:cNvSpPr>
          <p:nvPr>
            <p:ph type="body" idx="1"/>
          </p:nvPr>
        </p:nvSpPr>
        <p:spPr>
          <a:xfrm>
            <a:off x="2044337" y="633549"/>
            <a:ext cx="7772400" cy="5410200"/>
          </a:xfrm>
        </p:spPr>
        <p:txBody>
          <a:bodyPr/>
          <a:lstStyle/>
          <a:p>
            <a:r>
              <a:rPr lang="pt-BR" altLang="pt-BR" dirty="0" smtClean="0"/>
              <a:t>Versão </a:t>
            </a:r>
            <a:r>
              <a:rPr lang="pt-BR" altLang="pt-BR" dirty="0" err="1" smtClean="0"/>
              <a:t>Aceleracionista</a:t>
            </a:r>
            <a:endParaRPr lang="pt-BR" altLang="pt-BR" dirty="0" smtClean="0"/>
          </a:p>
          <a:p>
            <a:r>
              <a:rPr lang="pt-BR" altLang="pt-BR" dirty="0" smtClean="0"/>
              <a:t>NAIRU = Taxa de desemprego não aceleradora da inflação</a:t>
            </a:r>
            <a:endParaRPr lang="pt-BR" altLang="pt-BR" dirty="0"/>
          </a:p>
          <a:p>
            <a:pPr lvl="2"/>
            <a:r>
              <a:rPr lang="pt-BR" altLang="pt-BR" i="1" dirty="0"/>
              <a:t>Curva de Phillips Aumentada pelas Expectativas</a:t>
            </a:r>
          </a:p>
          <a:p>
            <a:pPr lvl="2" algn="ctr">
              <a:buFontTx/>
              <a:buNone/>
            </a:pP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400" baseline="-250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pt-BR" altLang="pt-BR" sz="2800" baseline="-25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dirty="0">
                <a:cs typeface="Times New Roman" panose="02020603050405020304" pitchFamily="18" charset="0"/>
              </a:rPr>
              <a:t>= </a:t>
            </a: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t-1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dirty="0">
                <a:cs typeface="Times New Roman" panose="02020603050405020304" pitchFamily="18" charset="0"/>
              </a:rPr>
              <a:t>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sz="2800" dirty="0">
                <a:cs typeface="Times New Roman" panose="02020603050405020304" pitchFamily="18" charset="0"/>
              </a:rPr>
              <a:t> (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>
                <a:cs typeface="Times New Roman" panose="02020603050405020304" pitchFamily="18" charset="0"/>
              </a:rPr>
              <a:t>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N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)</a:t>
            </a:r>
          </a:p>
          <a:p>
            <a:pPr lvl="2" algn="ctr">
              <a:buFontTx/>
              <a:buNone/>
            </a:pP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4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pt-BR" altLang="pt-BR" sz="2800" baseline="-250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>
                <a:cs typeface="Times New Roman" panose="02020603050405020304" pitchFamily="18" charset="0"/>
              </a:rPr>
              <a:t>= </a:t>
            </a:r>
            <a:r>
              <a:rPr lang="pt-BR" altLang="pt-BR" sz="2800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30000" dirty="0">
                <a:cs typeface="Times New Roman" panose="02020603050405020304" pitchFamily="18" charset="0"/>
              </a:rPr>
              <a:t> 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t-1</a:t>
            </a:r>
            <a:r>
              <a:rPr lang="pt-BR" altLang="pt-BR" sz="28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quando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=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N </a:t>
            </a:r>
            <a:endParaRPr lang="pt-BR" altLang="pt-BR" sz="2800" dirty="0" smtClean="0">
              <a:cs typeface="Times New Roman" panose="02020603050405020304" pitchFamily="18" charset="0"/>
            </a:endParaRPr>
          </a:p>
          <a:p>
            <a:pPr lvl="2" algn="ctr">
              <a:buFontTx/>
              <a:buNone/>
            </a:pP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4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pt-BR" altLang="pt-BR" sz="2800" baseline="-250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maior que </a:t>
            </a: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t-1</a:t>
            </a:r>
            <a:r>
              <a:rPr lang="pt-BR" altLang="pt-BR" sz="28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quando 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menor que-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N</a:t>
            </a:r>
            <a:r>
              <a:rPr lang="pt-BR" altLang="pt-BR" sz="2800" dirty="0" smtClean="0"/>
              <a:t> </a:t>
            </a:r>
          </a:p>
          <a:p>
            <a:pPr lvl="2" algn="ctr">
              <a:buFontTx/>
              <a:buNone/>
            </a:pP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pt-BR" altLang="pt-BR" sz="24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pt-BR" altLang="pt-BR" sz="2800" baseline="-250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menor </a:t>
            </a:r>
            <a:r>
              <a:rPr lang="pt-BR" altLang="pt-BR" sz="2800" dirty="0">
                <a:cs typeface="Times New Roman" panose="02020603050405020304" pitchFamily="18" charset="0"/>
              </a:rPr>
              <a:t>que </a:t>
            </a:r>
            <a:r>
              <a:rPr lang="pt-BR" altLang="pt-BR" sz="2800" dirty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30000" dirty="0">
                <a:cs typeface="Times New Roman" panose="02020603050405020304" pitchFamily="18" charset="0"/>
              </a:rPr>
              <a:t> 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t-1</a:t>
            </a:r>
            <a:r>
              <a:rPr lang="pt-BR" altLang="pt-BR" sz="2800" dirty="0">
                <a:cs typeface="Times New Roman" panose="02020603050405020304" pitchFamily="18" charset="0"/>
              </a:rPr>
              <a:t> quando 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maior </a:t>
            </a:r>
            <a:r>
              <a:rPr lang="pt-BR" altLang="pt-BR" sz="2800" dirty="0">
                <a:cs typeface="Times New Roman" panose="02020603050405020304" pitchFamily="18" charset="0"/>
              </a:rPr>
              <a:t>que-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>
                <a:cs typeface="Times New Roman" panose="02020603050405020304" pitchFamily="18" charset="0"/>
              </a:rPr>
              <a:t>N</a:t>
            </a:r>
            <a:endParaRPr lang="pt-BR" altLang="pt-BR" sz="2800" dirty="0"/>
          </a:p>
        </p:txBody>
      </p:sp>
      <p:sp>
        <p:nvSpPr>
          <p:cNvPr id="51380" name="Line 180"/>
          <p:cNvSpPr>
            <a:spLocks noChangeShapeType="1"/>
          </p:cNvSpPr>
          <p:nvPr/>
        </p:nvSpPr>
        <p:spPr bwMode="auto">
          <a:xfrm flipV="1">
            <a:off x="4419600" y="390144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1" name="Line 181"/>
          <p:cNvSpPr>
            <a:spLocks noChangeShapeType="1"/>
          </p:cNvSpPr>
          <p:nvPr/>
        </p:nvSpPr>
        <p:spPr bwMode="auto">
          <a:xfrm>
            <a:off x="4419600" y="5029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2" name="Line 182"/>
          <p:cNvSpPr>
            <a:spLocks noChangeShapeType="1"/>
          </p:cNvSpPr>
          <p:nvPr/>
        </p:nvSpPr>
        <p:spPr bwMode="auto">
          <a:xfrm>
            <a:off x="4419600" y="5029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3" name="Line 183"/>
          <p:cNvSpPr>
            <a:spLocks noChangeShapeType="1"/>
          </p:cNvSpPr>
          <p:nvPr/>
        </p:nvSpPr>
        <p:spPr bwMode="auto">
          <a:xfrm>
            <a:off x="4876800" y="4114800"/>
            <a:ext cx="2362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4" name="Text Box 184"/>
          <p:cNvSpPr txBox="1">
            <a:spLocks noChangeArrowheads="1"/>
          </p:cNvSpPr>
          <p:nvPr/>
        </p:nvSpPr>
        <p:spPr bwMode="auto">
          <a:xfrm>
            <a:off x="7239000" y="56388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400">
                <a:sym typeface="Symbol" panose="05050102010706020507" pitchFamily="18" charset="2"/>
              </a:rPr>
              <a:t></a:t>
            </a:r>
            <a:r>
              <a:rPr lang="pt-BR" altLang="pt-BR" sz="1400" baseline="30000"/>
              <a:t>e</a:t>
            </a:r>
            <a:r>
              <a:rPr lang="pt-BR" altLang="pt-BR" sz="1400"/>
              <a:t>- </a:t>
            </a:r>
            <a:r>
              <a:rPr lang="pt-BR" altLang="pt-BR" sz="1400">
                <a:sym typeface="Symbol" panose="05050102010706020507" pitchFamily="18" charset="2"/>
              </a:rPr>
              <a:t></a:t>
            </a:r>
            <a:r>
              <a:rPr lang="pt-BR" altLang="pt-BR" sz="1400"/>
              <a:t>(</a:t>
            </a:r>
            <a:r>
              <a:rPr lang="pt-BR" altLang="pt-BR" sz="1400">
                <a:sym typeface="Symbol" panose="05050102010706020507" pitchFamily="18" charset="2"/>
              </a:rPr>
              <a:t></a:t>
            </a:r>
            <a:r>
              <a:rPr lang="pt-BR" altLang="pt-BR" sz="1400"/>
              <a:t> - </a:t>
            </a:r>
            <a:r>
              <a:rPr lang="pt-BR" altLang="pt-BR" sz="1400">
                <a:sym typeface="Symbol" panose="05050102010706020507" pitchFamily="18" charset="2"/>
              </a:rPr>
              <a:t></a:t>
            </a:r>
            <a:r>
              <a:rPr lang="pt-BR" altLang="pt-BR" sz="1400" baseline="-25000"/>
              <a:t>N</a:t>
            </a:r>
            <a:r>
              <a:rPr lang="pt-BR" altLang="pt-BR" sz="1400"/>
              <a:t>)</a:t>
            </a:r>
          </a:p>
        </p:txBody>
      </p:sp>
      <p:sp>
        <p:nvSpPr>
          <p:cNvPr id="51385" name="Line 185"/>
          <p:cNvSpPr>
            <a:spLocks noChangeShapeType="1"/>
          </p:cNvSpPr>
          <p:nvPr/>
        </p:nvSpPr>
        <p:spPr bwMode="auto">
          <a:xfrm>
            <a:off x="44196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6" name="Line 186"/>
          <p:cNvSpPr>
            <a:spLocks noChangeShapeType="1"/>
          </p:cNvSpPr>
          <p:nvPr/>
        </p:nvSpPr>
        <p:spPr bwMode="auto">
          <a:xfrm>
            <a:off x="5562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87" name="Text Box 187"/>
          <p:cNvSpPr txBox="1">
            <a:spLocks noChangeArrowheads="1"/>
          </p:cNvSpPr>
          <p:nvPr/>
        </p:nvSpPr>
        <p:spPr bwMode="auto">
          <a:xfrm>
            <a:off x="5257800" y="5105400"/>
            <a:ext cx="571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100"/>
              <a:t>     </a:t>
            </a:r>
            <a:r>
              <a:rPr lang="pt-BR" altLang="pt-BR" sz="1100">
                <a:sym typeface="Symbol" panose="05050102010706020507" pitchFamily="18" charset="2"/>
              </a:rPr>
              <a:t></a:t>
            </a:r>
            <a:r>
              <a:rPr lang="pt-BR" altLang="pt-BR" sz="1000" baseline="-25000"/>
              <a:t>N</a:t>
            </a:r>
          </a:p>
        </p:txBody>
      </p:sp>
      <p:sp>
        <p:nvSpPr>
          <p:cNvPr id="51388" name="Text Box 188"/>
          <p:cNvSpPr txBox="1">
            <a:spLocks noChangeArrowheads="1"/>
          </p:cNvSpPr>
          <p:nvPr/>
        </p:nvSpPr>
        <p:spPr bwMode="auto">
          <a:xfrm>
            <a:off x="4038600" y="38862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200" b="1">
                <a:sym typeface="Symbol" panose="05050102010706020507" pitchFamily="18" charset="2"/>
              </a:rPr>
              <a:t></a:t>
            </a:r>
            <a:endParaRPr lang="pt-BR" altLang="pt-BR" sz="1200" b="1"/>
          </a:p>
        </p:txBody>
      </p:sp>
      <p:sp>
        <p:nvSpPr>
          <p:cNvPr id="51389" name="Text Box 189"/>
          <p:cNvSpPr txBox="1">
            <a:spLocks noChangeArrowheads="1"/>
          </p:cNvSpPr>
          <p:nvPr/>
        </p:nvSpPr>
        <p:spPr bwMode="auto">
          <a:xfrm>
            <a:off x="7848600" y="510540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pt-BR" altLang="pt-BR" sz="1200" b="1">
                <a:sym typeface="Symbol" panose="05050102010706020507" pitchFamily="18" charset="2"/>
              </a:rPr>
              <a:t></a:t>
            </a:r>
            <a:endParaRPr lang="pt-BR" altLang="pt-BR" sz="1200" b="1"/>
          </a:p>
        </p:txBody>
      </p:sp>
      <p:cxnSp>
        <p:nvCxnSpPr>
          <p:cNvPr id="3" name="Conector reto 2"/>
          <p:cNvCxnSpPr>
            <a:endCxn id="51386" idx="1"/>
          </p:cNvCxnSpPr>
          <p:nvPr/>
        </p:nvCxnSpPr>
        <p:spPr>
          <a:xfrm>
            <a:off x="5562600" y="3622766"/>
            <a:ext cx="1" cy="1406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5120640" y="3666309"/>
            <a:ext cx="34834" cy="1362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H="1">
            <a:off x="4419600" y="43434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4991100" y="3901440"/>
            <a:ext cx="2118360" cy="1652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419600" y="4001589"/>
            <a:ext cx="1510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876800" y="3516358"/>
            <a:ext cx="2232660" cy="1654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>
            <a:off x="6132466" y="3938451"/>
            <a:ext cx="0" cy="1231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05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 da Desinflação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156" y="1825625"/>
            <a:ext cx="6276781" cy="46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8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de </a:t>
            </a:r>
            <a:r>
              <a:rPr lang="pt-BR" dirty="0" err="1" smtClean="0"/>
              <a:t>Sacrificio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dirty="0"/>
          </a:p>
          <a:p>
            <a:r>
              <a:rPr lang="pt-BR" dirty="0"/>
              <a:t>A Taxa de </a:t>
            </a:r>
            <a:r>
              <a:rPr lang="pt-BR" dirty="0" smtClean="0"/>
              <a:t>Sacrifício - Perda </a:t>
            </a:r>
            <a:r>
              <a:rPr lang="pt-BR" dirty="0"/>
              <a:t>de produção anual, em pontos percentuais, medida no processo de redução da inflação em 1 ponto </a:t>
            </a:r>
            <a:r>
              <a:rPr lang="pt-BR" dirty="0" smtClean="0"/>
              <a:t>percentual </a:t>
            </a:r>
            <a:endParaRPr lang="pt-BR" dirty="0"/>
          </a:p>
          <a:p>
            <a:endParaRPr lang="pt-BR" dirty="0"/>
          </a:p>
          <a:p>
            <a:r>
              <a:rPr lang="pt-BR" dirty="0"/>
              <a:t>A Taxa de Sacrifício </a:t>
            </a:r>
            <a:r>
              <a:rPr lang="pt-BR" dirty="0" smtClean="0"/>
              <a:t>– Pontos Percentuais Anual de Desemprego Acima do Natural para a </a:t>
            </a:r>
            <a:r>
              <a:rPr lang="pt-BR" dirty="0"/>
              <a:t>redução da inflação em 1 ponto </a:t>
            </a:r>
            <a:r>
              <a:rPr lang="pt-BR" dirty="0" smtClean="0"/>
              <a:t>percentual</a:t>
            </a:r>
          </a:p>
          <a:p>
            <a:r>
              <a:rPr lang="pt-BR" dirty="0" smtClean="0"/>
              <a:t>OBS: A possibilidade de comparar a taxa de sacrifício em termos de PIB ou desemprego é que as duas variáveis estão relacionadas pela </a:t>
            </a:r>
            <a:r>
              <a:rPr lang="pt-BR" dirty="0" smtClean="0">
                <a:solidFill>
                  <a:srgbClr val="FF0000"/>
                </a:solidFill>
              </a:rPr>
              <a:t>Lei de </a:t>
            </a:r>
            <a:r>
              <a:rPr lang="pt-BR" dirty="0" err="1" smtClean="0">
                <a:solidFill>
                  <a:srgbClr val="FF0000"/>
                </a:solidFill>
              </a:rPr>
              <a:t>Okun</a:t>
            </a:r>
            <a:r>
              <a:rPr lang="pt-BR" dirty="0" smtClean="0">
                <a:solidFill>
                  <a:srgbClr val="FF0000"/>
                </a:solidFill>
              </a:rPr>
              <a:t> (comportamento do PIB e taxa de desemprego)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Curva de Phillips: inflação e desemprego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6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Desinflação – Taxa de </a:t>
            </a:r>
            <a:r>
              <a:rPr lang="pt-BR" dirty="0" err="1" smtClean="0"/>
              <a:t>Sacrificio</a:t>
            </a:r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t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= </a:t>
            </a: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t-1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(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N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) +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 sendo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 = 1; 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N</a:t>
            </a:r>
            <a:r>
              <a:rPr lang="pt-BR" altLang="pt-BR" sz="2800" dirty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= 6%;  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= 0</a:t>
            </a:r>
          </a:p>
          <a:p>
            <a:pPr marL="228600" lvl="2">
              <a:spcBef>
                <a:spcPts val="1000"/>
              </a:spcBef>
            </a:pP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t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= </a:t>
            </a:r>
            <a:r>
              <a:rPr lang="pt-BR" altLang="pt-BR" sz="2800" dirty="0" smtClean="0"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altLang="pt-BR" sz="2800" baseline="30000" dirty="0" smtClean="0">
                <a:cs typeface="Times New Roman" panose="02020603050405020304" pitchFamily="18" charset="0"/>
              </a:rPr>
              <a:t> </a:t>
            </a:r>
            <a:r>
              <a:rPr lang="pt-BR" altLang="pt-BR" sz="2800" baseline="-30000" dirty="0" smtClean="0">
                <a:cs typeface="Times New Roman" panose="02020603050405020304" pitchFamily="18" charset="0"/>
              </a:rPr>
              <a:t>t-1 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 (</a:t>
            </a:r>
            <a:r>
              <a:rPr lang="pt-BR" altLang="pt-BR" sz="28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 - </a:t>
            </a:r>
            <a:r>
              <a:rPr lang="pt-BR" altLang="pt-BR" sz="2800" dirty="0">
                <a:cs typeface="Times New Roman" panose="02020603050405020304" pitchFamily="18" charset="0"/>
                <a:sym typeface="Symbol" panose="05050102010706020507" pitchFamily="18" charset="2"/>
              </a:rPr>
              <a:t>6</a:t>
            </a:r>
            <a:r>
              <a:rPr lang="pt-BR" altLang="pt-BR" sz="2800" dirty="0" smtClean="0">
                <a:cs typeface="Times New Roman" panose="02020603050405020304" pitchFamily="18" charset="0"/>
              </a:rPr>
              <a:t>)</a:t>
            </a:r>
          </a:p>
          <a:p>
            <a:pPr marL="228600" lvl="2">
              <a:spcBef>
                <a:spcPts val="1000"/>
              </a:spcBef>
            </a:pPr>
            <a:r>
              <a:rPr lang="pt-BR" altLang="pt-BR" sz="2800" dirty="0" smtClean="0">
                <a:cs typeface="Times New Roman" panose="02020603050405020304" pitchFamily="18" charset="0"/>
              </a:rPr>
              <a:t>Estando estabilizada em 10%a.a. e o governo ter como objetivo reduzi-la para 4 em 3 anos; qual deve ser a trajetória do desemprego?</a:t>
            </a:r>
          </a:p>
          <a:p>
            <a:pPr marL="228600" lvl="2">
              <a:spcBef>
                <a:spcPts val="1000"/>
              </a:spcBef>
            </a:pPr>
            <a:endParaRPr lang="pt-BR" altLang="pt-BR" sz="2800" dirty="0" smtClean="0"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8442"/>
              </p:ext>
            </p:extLst>
          </p:nvPr>
        </p:nvGraphicFramePr>
        <p:xfrm>
          <a:off x="1428206" y="3796936"/>
          <a:ext cx="873179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948">
                  <a:extLst>
                    <a:ext uri="{9D8B030D-6E8A-4147-A177-3AD203B41FA5}">
                      <a16:colId xmlns:a16="http://schemas.microsoft.com/office/drawing/2014/main" val="1659956628"/>
                    </a:ext>
                  </a:extLst>
                </a:gridCol>
                <a:gridCol w="2182948">
                  <a:extLst>
                    <a:ext uri="{9D8B030D-6E8A-4147-A177-3AD203B41FA5}">
                      <a16:colId xmlns:a16="http://schemas.microsoft.com/office/drawing/2014/main" val="3264789184"/>
                    </a:ext>
                  </a:extLst>
                </a:gridCol>
                <a:gridCol w="2182948">
                  <a:extLst>
                    <a:ext uri="{9D8B030D-6E8A-4147-A177-3AD203B41FA5}">
                      <a16:colId xmlns:a16="http://schemas.microsoft.com/office/drawing/2014/main" val="1814784979"/>
                    </a:ext>
                  </a:extLst>
                </a:gridCol>
                <a:gridCol w="2182948">
                  <a:extLst>
                    <a:ext uri="{9D8B030D-6E8A-4147-A177-3AD203B41FA5}">
                      <a16:colId xmlns:a16="http://schemas.microsoft.com/office/drawing/2014/main" val="270827908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r>
                        <a:rPr lang="pt-BR" dirty="0" smtClean="0"/>
                        <a:t>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</a:t>
                      </a:r>
                      <a:r>
                        <a:rPr lang="pt-BR" altLang="pt-BR" sz="1800" baseline="-30000" dirty="0" smtClean="0"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altLang="pt-BR" sz="1800" baseline="30000" dirty="0" smtClean="0">
                          <a:cs typeface="Times New Roman" panose="02020603050405020304" pitchFamily="18" charset="0"/>
                        </a:rPr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dirty="0" smtClean="0"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</a:t>
                      </a:r>
                      <a:r>
                        <a:rPr lang="pt-BR" altLang="pt-BR" baseline="30000" dirty="0" smtClean="0"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altLang="pt-BR" baseline="-30000" dirty="0" smtClean="0"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altLang="pt-BR" baseline="30000" dirty="0" smtClean="0">
                          <a:cs typeface="Times New Roman" panose="02020603050405020304" pitchFamily="18" charset="0"/>
                        </a:rPr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pt-BR" sz="1800" dirty="0" smtClean="0"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55766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18076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38899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042319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61429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92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1358</Words>
  <Application>Microsoft Office PowerPoint</Application>
  <PresentationFormat>Widescreen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Tema do Office</vt:lpstr>
      <vt:lpstr>Curva de Phillips: desemprego e inflação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Custo da Desinflação</vt:lpstr>
      <vt:lpstr>Taxa de Sacrificio</vt:lpstr>
      <vt:lpstr>Desinflação – Taxa de Sacrificio  </vt:lpstr>
      <vt:lpstr>Apresentação do PowerPoint</vt:lpstr>
      <vt:lpstr>Desinflação: 10% para 4% em 3 anos</vt:lpstr>
      <vt:lpstr>Apresentação do PowerPoint</vt:lpstr>
      <vt:lpstr>O debate sobre a política econômica</vt:lpstr>
      <vt:lpstr>Apresentação do PowerPoint</vt:lpstr>
      <vt:lpstr>Apresentação do PowerPoint</vt:lpstr>
      <vt:lpstr>Estbilidade da Dívida Pública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19</cp:revision>
  <dcterms:created xsi:type="dcterms:W3CDTF">2020-11-19T13:04:26Z</dcterms:created>
  <dcterms:modified xsi:type="dcterms:W3CDTF">2020-11-26T14:36:06Z</dcterms:modified>
</cp:coreProperties>
</file>