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9" r:id="rId3"/>
    <p:sldId id="261" r:id="rId4"/>
    <p:sldId id="262" r:id="rId5"/>
    <p:sldId id="287" r:id="rId6"/>
    <p:sldId id="265" r:id="rId7"/>
    <p:sldId id="288" r:id="rId8"/>
    <p:sldId id="289" r:id="rId9"/>
    <p:sldId id="267" r:id="rId10"/>
    <p:sldId id="290" r:id="rId11"/>
    <p:sldId id="291" r:id="rId12"/>
    <p:sldId id="292" r:id="rId13"/>
    <p:sldId id="293" r:id="rId14"/>
    <p:sldId id="283" r:id="rId15"/>
    <p:sldId id="268" r:id="rId16"/>
    <p:sldId id="284" r:id="rId17"/>
    <p:sldId id="285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Produto W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'Custos Totais e Unitários_DRE'!$A$15:$A$20</c:f>
              <c:strCache>
                <c:ptCount val="6"/>
                <c:pt idx="0">
                  <c:v>Materiais Diretos</c:v>
                </c:pt>
                <c:pt idx="1">
                  <c:v>(+) Outros materiais diretos</c:v>
                </c:pt>
                <c:pt idx="2">
                  <c:v>(+) Energia elétrica direta</c:v>
                </c:pt>
                <c:pt idx="3">
                  <c:v>(+) MOD</c:v>
                </c:pt>
                <c:pt idx="4">
                  <c:v>(=) Total dos custos diretos</c:v>
                </c:pt>
                <c:pt idx="5">
                  <c:v>(+) Custos indiretos de fabricação</c:v>
                </c:pt>
              </c:strCache>
            </c:strRef>
          </c:cat>
          <c:val>
            <c:numRef>
              <c:f>'Custos Totais e Unitários_DRE'!$B$15:$B$20</c:f>
              <c:numCache>
                <c:formatCode>#,##0.00</c:formatCode>
                <c:ptCount val="6"/>
                <c:pt idx="0">
                  <c:v>31.050870901320899</c:v>
                </c:pt>
                <c:pt idx="1">
                  <c:v>2</c:v>
                </c:pt>
                <c:pt idx="2">
                  <c:v>1.6666666666666667</c:v>
                </c:pt>
                <c:pt idx="3">
                  <c:v>29.144701666666666</c:v>
                </c:pt>
                <c:pt idx="4">
                  <c:v>63.862239234654226</c:v>
                </c:pt>
                <c:pt idx="5">
                  <c:v>18.750932024070977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0-490D-B8C9-E7C644D483CC}"/>
            </c:ext>
          </c:extLst>
        </c:ser>
        <c:ser>
          <c:idx val="1"/>
          <c:order val="1"/>
          <c:tx>
            <c:v>Produto Z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'Custos Totais e Unitários_DRE'!$A$15:$A$20</c:f>
              <c:strCache>
                <c:ptCount val="6"/>
                <c:pt idx="0">
                  <c:v>Materiais Diretos</c:v>
                </c:pt>
                <c:pt idx="1">
                  <c:v>(+) Outros materiais diretos</c:v>
                </c:pt>
                <c:pt idx="2">
                  <c:v>(+) Energia elétrica direta</c:v>
                </c:pt>
                <c:pt idx="3">
                  <c:v>(+) MOD</c:v>
                </c:pt>
                <c:pt idx="4">
                  <c:v>(=) Total dos custos diretos</c:v>
                </c:pt>
                <c:pt idx="5">
                  <c:v>(+) Custos indiretos de fabricação</c:v>
                </c:pt>
              </c:strCache>
            </c:strRef>
          </c:cat>
          <c:val>
            <c:numRef>
              <c:f>'Custos Totais e Unitários_DRE'!$C$15:$C$20</c:f>
              <c:numCache>
                <c:formatCode>#,##0.00</c:formatCode>
                <c:ptCount val="6"/>
                <c:pt idx="0">
                  <c:v>52.913502536679005</c:v>
                </c:pt>
                <c:pt idx="1">
                  <c:v>1.6470588235294117</c:v>
                </c:pt>
                <c:pt idx="2">
                  <c:v>1.411764705882353</c:v>
                </c:pt>
                <c:pt idx="3">
                  <c:v>44.08442268907563</c:v>
                </c:pt>
                <c:pt idx="4">
                  <c:v>100.05674875516641</c:v>
                </c:pt>
                <c:pt idx="5">
                  <c:v>19.812451949395275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0-490D-B8C9-E7C644D48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9525512"/>
        <c:axId val="789532400"/>
      </c:barChart>
      <c:catAx>
        <c:axId val="78952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9532400"/>
        <c:crosses val="autoZero"/>
        <c:auto val="1"/>
        <c:lblAlgn val="ctr"/>
        <c:lblOffset val="100"/>
        <c:noMultiLvlLbl val="0"/>
      </c:catAx>
      <c:valAx>
        <c:axId val="78953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952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4228D-5955-41C2-A708-F2D57F0BB319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E900B-74B4-4028-B1C8-2EB7BBD746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26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6363" y="750888"/>
            <a:ext cx="6664325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EBA98-B212-404C-BC7C-666348A4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61BA6E-3504-4D12-B0A4-374067131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A633D7-893B-482C-B522-8A9E297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DEDDEA-7A05-489B-A184-19B0880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13ACB-995A-4150-A324-358D26A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C30D9-9AB3-4C43-8034-D5ACBCB9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D6C1EF-8F7E-473C-B975-BD55EB02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B51803-7896-4FD7-9C57-16E6CCAC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24C98F-E3A5-40DA-8235-24BD9F7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6F604-580D-4CCC-9F16-220AFF79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0A28D4-59EA-4E92-AE21-A5404DBE2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A66343-BEB5-4C48-806C-6E06D766D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9C8095-9AB4-44B3-BC26-F44889DD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303CD-A713-4448-8673-B87F3B40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A45B5C-A9CA-4F39-B742-5C3E205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077D1-5552-4A0E-BF5C-5C706DA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7ED2D4-52E9-4155-9F40-3A8F6A8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14B950-7D78-469B-914F-B67C39D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2A153C-0FAB-4667-BF71-A67A7F0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373105-DC8A-4967-B6DC-18C6E013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77534-F383-4136-A13C-6330577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EA38EB-1439-4F02-9AE7-A1FC7D22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9E3D42-AD02-4A2B-9E61-72E04A2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B56591-B386-4418-977E-B985C5F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75597E-2AFD-49DB-A351-D1FF74B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3898-2FB4-48E9-96A6-2C35715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B94C2-7EAC-47D4-9BCC-FDB43637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FB4E09-ABFE-4B4B-BCCA-5EBDD377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4D7E06-2CFD-4DB3-BE60-33D5F24C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F294C2-AE9D-43DA-960F-A50D8CD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AC72B6-353C-43C1-8F66-EBDFD95A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3F377-AC5D-4C85-A0CE-5EABAC2E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C840FB-CD6B-4958-B9CB-B77C10FE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0D3C3D-F85F-45BA-873D-EA29C6F74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5F71EC-980F-4054-97A2-CC0BD57C5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9C35BC-7DF5-4F10-B3A3-0318612D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54AADB-7DFE-47F7-93B0-10732C4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7565235-A608-4F39-A537-E351321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46890AC-530B-4F74-BA9C-08B0BF35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00E5A-86EC-4366-B462-5DF4FA1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3C165C-90DE-463C-818B-BD886EBF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531FD4-1943-43F7-B48C-8E43E1D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CA246E-C81D-46C0-B38D-DF4AE2D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174749-47E5-475F-8365-582D15E1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320A06-59B2-4F82-A260-40AB8AE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0A89C8-8056-456F-B004-AD03FB20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5616A-8FBF-409A-BB9E-57F28FA9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E50BB7-0B05-4344-B4BD-E4C1931C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399D6A-794A-40FD-B094-6EC32CA5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C8FA88-7435-4F23-920F-D2DFA1CF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70B49A-377B-4460-AFF3-3831E0D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E64673-C735-4940-B1E9-6511BCDB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120F6-1DE4-4ADF-96C5-2C1AFC29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6E823B7-6375-45AF-9F51-88CAED7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C56E6C-7522-4961-B020-96F8C4962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812241-4D73-41F9-B4FE-777F1EB8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898D1D-FF40-4AFA-B05D-2E07FD0C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69E46A-E790-4E15-8F0C-9EA4F63C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385762-26A3-42E3-9B9B-B788DF5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6C3110-5BF6-48F5-B579-B49A1039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76BF3D-0FA3-4CED-A193-37420CAA0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5285-9584-4C9D-B794-9D5A8337217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5A1AEB-FC2A-4321-9B5B-55524244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4455F-A085-47F1-BF39-DF3D2A48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1584" y="2276872"/>
            <a:ext cx="7543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500" b="1" dirty="0">
                <a:latin typeface="Times New Roman" pitchFamily="18" charset="0"/>
                <a:cs typeface="Times New Roman" pitchFamily="18" charset="0"/>
              </a:rPr>
              <a:t>Produção por Ordem e Produção Contínua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9038" y="4455659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53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C4978E4-1500-4E59-9919-1BE9172D472D}"/>
              </a:ext>
            </a:extLst>
          </p:cNvPr>
          <p:cNvSpPr/>
          <p:nvPr/>
        </p:nvSpPr>
        <p:spPr>
          <a:xfrm>
            <a:off x="351183" y="2080593"/>
            <a:ext cx="2173356" cy="11396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Materiais diretos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CIFs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B6881F3-EBE9-413D-8D54-A95ADF6FBBC4}"/>
              </a:ext>
            </a:extLst>
          </p:cNvPr>
          <p:cNvSpPr/>
          <p:nvPr/>
        </p:nvSpPr>
        <p:spPr>
          <a:xfrm>
            <a:off x="3922644" y="1126435"/>
            <a:ext cx="2173356" cy="675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100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9E4BF04-9267-4733-823F-47D4694B0D90}"/>
              </a:ext>
            </a:extLst>
          </p:cNvPr>
          <p:cNvSpPr/>
          <p:nvPr/>
        </p:nvSpPr>
        <p:spPr>
          <a:xfrm>
            <a:off x="3922644" y="2305878"/>
            <a:ext cx="2173356" cy="675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100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542F0ED-B116-41F6-B650-DCC65EAF5461}"/>
              </a:ext>
            </a:extLst>
          </p:cNvPr>
          <p:cNvSpPr/>
          <p:nvPr/>
        </p:nvSpPr>
        <p:spPr>
          <a:xfrm>
            <a:off x="3922644" y="3485321"/>
            <a:ext cx="2173356" cy="675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100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CA05B22-4749-467B-B589-73E60FB09607}"/>
              </a:ext>
            </a:extLst>
          </p:cNvPr>
          <p:cNvSpPr/>
          <p:nvPr/>
        </p:nvSpPr>
        <p:spPr>
          <a:xfrm>
            <a:off x="6934199" y="2080593"/>
            <a:ext cx="2173356" cy="1139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Produtos acabados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1860082-DE21-44D9-8368-22C9FC763DCE}"/>
              </a:ext>
            </a:extLst>
          </p:cNvPr>
          <p:cNvSpPr/>
          <p:nvPr/>
        </p:nvSpPr>
        <p:spPr>
          <a:xfrm>
            <a:off x="9813235" y="2080593"/>
            <a:ext cx="2173356" cy="11396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Custo do Produto Vendido (CPV)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8EDE670-AA11-4C74-AB1A-31E63316DBBD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2524539" y="1464366"/>
            <a:ext cx="1398105" cy="1186071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6ECB7F07-718A-4FA7-9162-F208E015ECCD}"/>
              </a:ext>
            </a:extLst>
          </p:cNvPr>
          <p:cNvCxnSpPr>
            <a:cxnSpLocks/>
          </p:cNvCxnSpPr>
          <p:nvPr/>
        </p:nvCxnSpPr>
        <p:spPr>
          <a:xfrm>
            <a:off x="2524539" y="2663691"/>
            <a:ext cx="1398105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662BB746-D6FB-4A3E-94D5-BF92FA4BFA46}"/>
              </a:ext>
            </a:extLst>
          </p:cNvPr>
          <p:cNvCxnSpPr>
            <a:stCxn id="4" idx="3"/>
          </p:cNvCxnSpPr>
          <p:nvPr/>
        </p:nvCxnSpPr>
        <p:spPr>
          <a:xfrm>
            <a:off x="2524539" y="2650437"/>
            <a:ext cx="1398105" cy="111318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2A51C21F-569A-4558-809E-4FA01E3791EA}"/>
              </a:ext>
            </a:extLst>
          </p:cNvPr>
          <p:cNvCxnSpPr>
            <a:stCxn id="6" idx="3"/>
          </p:cNvCxnSpPr>
          <p:nvPr/>
        </p:nvCxnSpPr>
        <p:spPr>
          <a:xfrm>
            <a:off x="6096000" y="1464366"/>
            <a:ext cx="838199" cy="105354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3458277B-25D5-420B-8BBD-1B845B6032B5}"/>
              </a:ext>
            </a:extLst>
          </p:cNvPr>
          <p:cNvCxnSpPr>
            <a:stCxn id="8" idx="3"/>
          </p:cNvCxnSpPr>
          <p:nvPr/>
        </p:nvCxnSpPr>
        <p:spPr>
          <a:xfrm>
            <a:off x="6096000" y="2643809"/>
            <a:ext cx="838199" cy="1988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84C9818A-D9F3-4F05-A3AD-82719F6BE6AD}"/>
              </a:ext>
            </a:extLst>
          </p:cNvPr>
          <p:cNvCxnSpPr>
            <a:stCxn id="10" idx="3"/>
          </p:cNvCxnSpPr>
          <p:nvPr/>
        </p:nvCxnSpPr>
        <p:spPr>
          <a:xfrm flipV="1">
            <a:off x="6096000" y="2835965"/>
            <a:ext cx="838199" cy="98728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10944D38-1D79-4B21-953C-A26A0D3FFF18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9107555" y="2650437"/>
            <a:ext cx="705680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E296739-8925-4BF4-A68F-7258EC19E711}"/>
              </a:ext>
            </a:extLst>
          </p:cNvPr>
          <p:cNvSpPr txBox="1"/>
          <p:nvPr/>
        </p:nvSpPr>
        <p:spPr>
          <a:xfrm>
            <a:off x="463825" y="265043"/>
            <a:ext cx="6029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Custeio por Ordem de Fabricação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E67E233-3AA3-4511-885F-204CC43F2228}"/>
              </a:ext>
            </a:extLst>
          </p:cNvPr>
          <p:cNvSpPr/>
          <p:nvPr/>
        </p:nvSpPr>
        <p:spPr>
          <a:xfrm>
            <a:off x="3922644" y="1146312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100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99ECE2F-67C6-4F90-80AF-0DC6F030E263}"/>
              </a:ext>
            </a:extLst>
          </p:cNvPr>
          <p:cNvSpPr/>
          <p:nvPr/>
        </p:nvSpPr>
        <p:spPr>
          <a:xfrm>
            <a:off x="3922644" y="2325755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101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BE9910D0-D663-4AE3-B656-C8BB848BE9D0}"/>
              </a:ext>
            </a:extLst>
          </p:cNvPr>
          <p:cNvSpPr/>
          <p:nvPr/>
        </p:nvSpPr>
        <p:spPr>
          <a:xfrm>
            <a:off x="3922644" y="3505198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Ordem 102</a:t>
            </a: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AAB56650-C6F4-4726-9C75-D145D03B0F8A}"/>
              </a:ext>
            </a:extLst>
          </p:cNvPr>
          <p:cNvCxnSpPr>
            <a:cxnSpLocks/>
          </p:cNvCxnSpPr>
          <p:nvPr/>
        </p:nvCxnSpPr>
        <p:spPr>
          <a:xfrm>
            <a:off x="1179443" y="5221357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987AC11D-44B9-437C-8198-D954328F6A7F}"/>
              </a:ext>
            </a:extLst>
          </p:cNvPr>
          <p:cNvCxnSpPr/>
          <p:nvPr/>
        </p:nvCxnSpPr>
        <p:spPr>
          <a:xfrm>
            <a:off x="2199861" y="5221357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7CDA2EBC-B2D2-431B-8244-595A789BA663}"/>
              </a:ext>
            </a:extLst>
          </p:cNvPr>
          <p:cNvCxnSpPr>
            <a:cxnSpLocks/>
          </p:cNvCxnSpPr>
          <p:nvPr/>
        </p:nvCxnSpPr>
        <p:spPr>
          <a:xfrm>
            <a:off x="4989443" y="5174975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8FFDC454-7BBF-418A-86DE-8E9C5F6EB065}"/>
              </a:ext>
            </a:extLst>
          </p:cNvPr>
          <p:cNvCxnSpPr/>
          <p:nvPr/>
        </p:nvCxnSpPr>
        <p:spPr>
          <a:xfrm>
            <a:off x="6009861" y="5174975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138006C7-300E-4462-8A65-5AAA3F1C6B42}"/>
              </a:ext>
            </a:extLst>
          </p:cNvPr>
          <p:cNvCxnSpPr>
            <a:cxnSpLocks/>
          </p:cNvCxnSpPr>
          <p:nvPr/>
        </p:nvCxnSpPr>
        <p:spPr>
          <a:xfrm>
            <a:off x="8541026" y="5155097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5A22451F-40DA-4DB5-BC39-A3CFAF41FBB9}"/>
              </a:ext>
            </a:extLst>
          </p:cNvPr>
          <p:cNvCxnSpPr/>
          <p:nvPr/>
        </p:nvCxnSpPr>
        <p:spPr>
          <a:xfrm>
            <a:off x="9561444" y="5155097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8D9F9E35-8B48-4E91-9C6A-557713D153B8}"/>
              </a:ext>
            </a:extLst>
          </p:cNvPr>
          <p:cNvSpPr txBox="1"/>
          <p:nvPr/>
        </p:nvSpPr>
        <p:spPr>
          <a:xfrm>
            <a:off x="1050235" y="4765022"/>
            <a:ext cx="247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em Fabricação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F647AC4-94D8-41B4-B60F-21AD1D09B614}"/>
              </a:ext>
            </a:extLst>
          </p:cNvPr>
          <p:cNvSpPr txBox="1"/>
          <p:nvPr/>
        </p:nvSpPr>
        <p:spPr>
          <a:xfrm>
            <a:off x="5009322" y="4765022"/>
            <a:ext cx="247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Acabados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3AAFEB8A-E1F2-4D28-9C39-ECC0EFC977F6}"/>
              </a:ext>
            </a:extLst>
          </p:cNvPr>
          <p:cNvSpPr txBox="1"/>
          <p:nvPr/>
        </p:nvSpPr>
        <p:spPr>
          <a:xfrm>
            <a:off x="8098738" y="4765022"/>
            <a:ext cx="292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Custo dos Produtos Vendidos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C85F857D-8F57-4E68-9D0F-AE3912599680}"/>
              </a:ext>
            </a:extLst>
          </p:cNvPr>
          <p:cNvSpPr txBox="1"/>
          <p:nvPr/>
        </p:nvSpPr>
        <p:spPr>
          <a:xfrm>
            <a:off x="1603512" y="5300870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A9A04E52-A185-4E0B-9F7B-F1AE5388FAD3}"/>
              </a:ext>
            </a:extLst>
          </p:cNvPr>
          <p:cNvSpPr txBox="1"/>
          <p:nvPr/>
        </p:nvSpPr>
        <p:spPr>
          <a:xfrm>
            <a:off x="2577545" y="5294244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8992348A-C1EA-40BB-9A4E-6824457E2B36}"/>
              </a:ext>
            </a:extLst>
          </p:cNvPr>
          <p:cNvSpPr txBox="1"/>
          <p:nvPr/>
        </p:nvSpPr>
        <p:spPr>
          <a:xfrm>
            <a:off x="5367131" y="5294243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11C36A82-80C8-4297-8D05-FA7F5A29E559}"/>
              </a:ext>
            </a:extLst>
          </p:cNvPr>
          <p:cNvSpPr txBox="1"/>
          <p:nvPr/>
        </p:nvSpPr>
        <p:spPr>
          <a:xfrm>
            <a:off x="5373755" y="570592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56" name="Seta: para a Direita 55">
            <a:extLst>
              <a:ext uri="{FF2B5EF4-FFF2-40B4-BE49-F238E27FC236}">
                <a16:creationId xmlns:a16="http://schemas.microsoft.com/office/drawing/2014/main" id="{F198913B-8E9B-4E38-BF7D-9D7CEF0DD5C5}"/>
              </a:ext>
            </a:extLst>
          </p:cNvPr>
          <p:cNvSpPr/>
          <p:nvPr/>
        </p:nvSpPr>
        <p:spPr>
          <a:xfrm>
            <a:off x="3432311" y="5688518"/>
            <a:ext cx="1424605" cy="284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28D4E6CD-44BE-4C27-B0BE-2262B295218F}"/>
              </a:ext>
            </a:extLst>
          </p:cNvPr>
          <p:cNvSpPr txBox="1"/>
          <p:nvPr/>
        </p:nvSpPr>
        <p:spPr>
          <a:xfrm>
            <a:off x="6341160" y="5282724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082B964D-B1A7-4137-A8A0-69FE50BDCFFD}"/>
              </a:ext>
            </a:extLst>
          </p:cNvPr>
          <p:cNvSpPr txBox="1"/>
          <p:nvPr/>
        </p:nvSpPr>
        <p:spPr>
          <a:xfrm>
            <a:off x="8832581" y="5276100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62" name="Seta: para a Direita 61">
            <a:extLst>
              <a:ext uri="{FF2B5EF4-FFF2-40B4-BE49-F238E27FC236}">
                <a16:creationId xmlns:a16="http://schemas.microsoft.com/office/drawing/2014/main" id="{8269FFAC-A09D-4BE0-9126-F3920B55C9CB}"/>
              </a:ext>
            </a:extLst>
          </p:cNvPr>
          <p:cNvSpPr/>
          <p:nvPr/>
        </p:nvSpPr>
        <p:spPr>
          <a:xfrm>
            <a:off x="7136294" y="5718317"/>
            <a:ext cx="1424605" cy="284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25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A4ED075-D25B-45F8-BF19-A737C7F91B78}"/>
              </a:ext>
            </a:extLst>
          </p:cNvPr>
          <p:cNvSpPr/>
          <p:nvPr/>
        </p:nvSpPr>
        <p:spPr>
          <a:xfrm>
            <a:off x="483705" y="2179984"/>
            <a:ext cx="2173356" cy="11396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Materiais diretos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CIFs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EC5425F-36B3-4196-8F9F-12003C4C86C1}"/>
              </a:ext>
            </a:extLst>
          </p:cNvPr>
          <p:cNvSpPr/>
          <p:nvPr/>
        </p:nvSpPr>
        <p:spPr>
          <a:xfrm>
            <a:off x="3472070" y="1227484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Processo 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BFAA5D1-906B-4618-9B37-E6A1B425B69B}"/>
              </a:ext>
            </a:extLst>
          </p:cNvPr>
          <p:cNvSpPr/>
          <p:nvPr/>
        </p:nvSpPr>
        <p:spPr>
          <a:xfrm>
            <a:off x="3472070" y="2411896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Processo B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48A46FD-DA66-4285-84C5-774FA1F89257}"/>
              </a:ext>
            </a:extLst>
          </p:cNvPr>
          <p:cNvSpPr/>
          <p:nvPr/>
        </p:nvSpPr>
        <p:spPr>
          <a:xfrm>
            <a:off x="3472070" y="3579743"/>
            <a:ext cx="2173356" cy="675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Processo C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11FA35F8-141D-450A-B514-CAB43CF34B30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2657061" y="1565415"/>
            <a:ext cx="815009" cy="1184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9CE2B970-E1FB-49B6-9E20-A2F39FBB9709}"/>
              </a:ext>
            </a:extLst>
          </p:cNvPr>
          <p:cNvCxnSpPr>
            <a:stCxn id="5" idx="3"/>
          </p:cNvCxnSpPr>
          <p:nvPr/>
        </p:nvCxnSpPr>
        <p:spPr>
          <a:xfrm flipV="1">
            <a:off x="2657061" y="2749827"/>
            <a:ext cx="8150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6B2BBBA-C481-46E9-A9F5-C95B6BB6482E}"/>
              </a:ext>
            </a:extLst>
          </p:cNvPr>
          <p:cNvCxnSpPr>
            <a:stCxn id="5" idx="3"/>
            <a:endCxn id="11" idx="1"/>
          </p:cNvCxnSpPr>
          <p:nvPr/>
        </p:nvCxnSpPr>
        <p:spPr>
          <a:xfrm>
            <a:off x="2657061" y="2749828"/>
            <a:ext cx="815009" cy="1167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C16FA025-F435-4A5A-B12A-C55BFE6A07EF}"/>
              </a:ext>
            </a:extLst>
          </p:cNvPr>
          <p:cNvCxnSpPr>
            <a:stCxn id="7" idx="2"/>
          </p:cNvCxnSpPr>
          <p:nvPr/>
        </p:nvCxnSpPr>
        <p:spPr>
          <a:xfrm>
            <a:off x="4558748" y="1903346"/>
            <a:ext cx="0" cy="50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FB4CED1-9921-4885-9A79-167C3861F051}"/>
              </a:ext>
            </a:extLst>
          </p:cNvPr>
          <p:cNvCxnSpPr>
            <a:stCxn id="9" idx="2"/>
            <a:endCxn id="11" idx="0"/>
          </p:cNvCxnSpPr>
          <p:nvPr/>
        </p:nvCxnSpPr>
        <p:spPr>
          <a:xfrm>
            <a:off x="4558748" y="3087758"/>
            <a:ext cx="0" cy="491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5C24BBF7-126D-4E15-8E7B-8439AF565F75}"/>
              </a:ext>
            </a:extLst>
          </p:cNvPr>
          <p:cNvSpPr/>
          <p:nvPr/>
        </p:nvSpPr>
        <p:spPr>
          <a:xfrm>
            <a:off x="6732104" y="3333750"/>
            <a:ext cx="2173356" cy="1139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Produtos acabados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93B0340B-453B-4E7B-BBF1-902BF10A470D}"/>
              </a:ext>
            </a:extLst>
          </p:cNvPr>
          <p:cNvSpPr/>
          <p:nvPr/>
        </p:nvSpPr>
        <p:spPr>
          <a:xfrm>
            <a:off x="9640957" y="3333750"/>
            <a:ext cx="2173356" cy="11396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Custo do Produto Vendido (CPV)</a:t>
            </a:r>
          </a:p>
        </p:txBody>
      </p: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EF475E47-1101-4E01-B6B8-6D57C2DE5281}"/>
              </a:ext>
            </a:extLst>
          </p:cNvPr>
          <p:cNvCxnSpPr>
            <a:stCxn id="11" idx="3"/>
          </p:cNvCxnSpPr>
          <p:nvPr/>
        </p:nvCxnSpPr>
        <p:spPr>
          <a:xfrm>
            <a:off x="5645426" y="3917674"/>
            <a:ext cx="10866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73F874A8-FEE6-4161-98CD-790E2460793D}"/>
              </a:ext>
            </a:extLst>
          </p:cNvPr>
          <p:cNvCxnSpPr>
            <a:stCxn id="29" idx="3"/>
            <a:endCxn id="31" idx="1"/>
          </p:cNvCxnSpPr>
          <p:nvPr/>
        </p:nvCxnSpPr>
        <p:spPr>
          <a:xfrm>
            <a:off x="8905460" y="3903594"/>
            <a:ext cx="7354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CC77B8AB-99BF-4356-A6D6-82502A26EDD0}"/>
              </a:ext>
            </a:extLst>
          </p:cNvPr>
          <p:cNvCxnSpPr>
            <a:cxnSpLocks/>
          </p:cNvCxnSpPr>
          <p:nvPr/>
        </p:nvCxnSpPr>
        <p:spPr>
          <a:xfrm>
            <a:off x="129208" y="5194852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80DCAB21-B05E-4E31-B53A-664025660BE7}"/>
              </a:ext>
            </a:extLst>
          </p:cNvPr>
          <p:cNvCxnSpPr/>
          <p:nvPr/>
        </p:nvCxnSpPr>
        <p:spPr>
          <a:xfrm>
            <a:off x="1149626" y="5194852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074BA66C-0002-46ED-B11D-2DD43916F0A0}"/>
              </a:ext>
            </a:extLst>
          </p:cNvPr>
          <p:cNvSpPr txBox="1"/>
          <p:nvPr/>
        </p:nvSpPr>
        <p:spPr>
          <a:xfrm>
            <a:off x="62952" y="4548520"/>
            <a:ext cx="247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em Fabricação</a:t>
            </a:r>
          </a:p>
          <a:p>
            <a:r>
              <a:rPr lang="pt-BR" dirty="0" err="1"/>
              <a:t>Dept</a:t>
            </a:r>
            <a:r>
              <a:rPr lang="pt-BR" dirty="0"/>
              <a:t>. A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DBCC2E55-8501-4BEF-ACC2-784CBB533709}"/>
              </a:ext>
            </a:extLst>
          </p:cNvPr>
          <p:cNvSpPr txBox="1"/>
          <p:nvPr/>
        </p:nvSpPr>
        <p:spPr>
          <a:xfrm>
            <a:off x="553277" y="527436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44C62F11-3987-410C-9036-1E3BB8D9F921}"/>
              </a:ext>
            </a:extLst>
          </p:cNvPr>
          <p:cNvSpPr txBox="1"/>
          <p:nvPr/>
        </p:nvSpPr>
        <p:spPr>
          <a:xfrm>
            <a:off x="1527310" y="5267739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FAF0BE49-02E9-42AD-BB93-483D53583BA1}"/>
              </a:ext>
            </a:extLst>
          </p:cNvPr>
          <p:cNvCxnSpPr>
            <a:cxnSpLocks/>
          </p:cNvCxnSpPr>
          <p:nvPr/>
        </p:nvCxnSpPr>
        <p:spPr>
          <a:xfrm>
            <a:off x="2471530" y="5194852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E71057AB-DDD0-4471-82F8-DE809F9A1796}"/>
              </a:ext>
            </a:extLst>
          </p:cNvPr>
          <p:cNvCxnSpPr/>
          <p:nvPr/>
        </p:nvCxnSpPr>
        <p:spPr>
          <a:xfrm>
            <a:off x="3491948" y="5194852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B4F2EF92-CEC8-4858-9082-C6A3371A1890}"/>
              </a:ext>
            </a:extLst>
          </p:cNvPr>
          <p:cNvSpPr txBox="1"/>
          <p:nvPr/>
        </p:nvSpPr>
        <p:spPr>
          <a:xfrm>
            <a:off x="2382078" y="4511574"/>
            <a:ext cx="247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em Fabricação</a:t>
            </a:r>
          </a:p>
          <a:p>
            <a:r>
              <a:rPr lang="pt-BR" dirty="0" err="1"/>
              <a:t>Dept</a:t>
            </a:r>
            <a:r>
              <a:rPr lang="pt-BR" dirty="0"/>
              <a:t>. B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8FD71A58-3002-4AF7-A856-C3758C555344}"/>
              </a:ext>
            </a:extLst>
          </p:cNvPr>
          <p:cNvSpPr txBox="1"/>
          <p:nvPr/>
        </p:nvSpPr>
        <p:spPr>
          <a:xfrm>
            <a:off x="2895599" y="527436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4545B1E4-E1B4-468A-8BB6-808C86D41E3E}"/>
              </a:ext>
            </a:extLst>
          </p:cNvPr>
          <p:cNvSpPr txBox="1"/>
          <p:nvPr/>
        </p:nvSpPr>
        <p:spPr>
          <a:xfrm>
            <a:off x="3869632" y="5267739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B63B6020-30FA-4CE0-9253-77ED8DB012BC}"/>
              </a:ext>
            </a:extLst>
          </p:cNvPr>
          <p:cNvCxnSpPr>
            <a:cxnSpLocks/>
          </p:cNvCxnSpPr>
          <p:nvPr/>
        </p:nvCxnSpPr>
        <p:spPr>
          <a:xfrm>
            <a:off x="4856920" y="5194852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DD4F9ABD-1652-4C71-B188-5A3E7F2DF3CB}"/>
              </a:ext>
            </a:extLst>
          </p:cNvPr>
          <p:cNvCxnSpPr/>
          <p:nvPr/>
        </p:nvCxnSpPr>
        <p:spPr>
          <a:xfrm>
            <a:off x="5877338" y="5194852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17E41215-91B7-4BE0-816C-00986A2B66BC}"/>
              </a:ext>
            </a:extLst>
          </p:cNvPr>
          <p:cNvSpPr txBox="1"/>
          <p:nvPr/>
        </p:nvSpPr>
        <p:spPr>
          <a:xfrm>
            <a:off x="4843671" y="4552949"/>
            <a:ext cx="247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em Fabricação</a:t>
            </a:r>
          </a:p>
          <a:p>
            <a:r>
              <a:rPr lang="pt-BR" dirty="0"/>
              <a:t>Dep. C</a:t>
            </a:r>
          </a:p>
          <a:p>
            <a:endParaRPr lang="pt-BR" dirty="0"/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B65AFA9A-48F0-46D0-989C-DCBF586A8437}"/>
              </a:ext>
            </a:extLst>
          </p:cNvPr>
          <p:cNvSpPr txBox="1"/>
          <p:nvPr/>
        </p:nvSpPr>
        <p:spPr>
          <a:xfrm>
            <a:off x="5280989" y="527436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75720748-1A28-4709-B31B-F51C7D493FD4}"/>
              </a:ext>
            </a:extLst>
          </p:cNvPr>
          <p:cNvSpPr txBox="1"/>
          <p:nvPr/>
        </p:nvSpPr>
        <p:spPr>
          <a:xfrm>
            <a:off x="6255022" y="5267739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6EAD94D7-A148-47C8-92EE-8B220F980EBA}"/>
              </a:ext>
            </a:extLst>
          </p:cNvPr>
          <p:cNvCxnSpPr>
            <a:cxnSpLocks/>
          </p:cNvCxnSpPr>
          <p:nvPr/>
        </p:nvCxnSpPr>
        <p:spPr>
          <a:xfrm>
            <a:off x="7288693" y="5194852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1BEC8A4A-975C-40A2-80A1-44783EC4FC9F}"/>
              </a:ext>
            </a:extLst>
          </p:cNvPr>
          <p:cNvCxnSpPr/>
          <p:nvPr/>
        </p:nvCxnSpPr>
        <p:spPr>
          <a:xfrm>
            <a:off x="8309111" y="5194852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7316363C-F9BA-41F0-AE1D-04770F8B4397}"/>
              </a:ext>
            </a:extLst>
          </p:cNvPr>
          <p:cNvSpPr txBox="1"/>
          <p:nvPr/>
        </p:nvSpPr>
        <p:spPr>
          <a:xfrm>
            <a:off x="7391396" y="4706232"/>
            <a:ext cx="207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Produtos Acabados</a:t>
            </a:r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E7A84DD1-38C1-428E-A44E-FB3528B55296}"/>
              </a:ext>
            </a:extLst>
          </p:cNvPr>
          <p:cNvSpPr txBox="1"/>
          <p:nvPr/>
        </p:nvSpPr>
        <p:spPr>
          <a:xfrm>
            <a:off x="7712762" y="527436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4B0B708F-0D61-4EA4-8C22-8C887466D7BD}"/>
              </a:ext>
            </a:extLst>
          </p:cNvPr>
          <p:cNvSpPr txBox="1"/>
          <p:nvPr/>
        </p:nvSpPr>
        <p:spPr>
          <a:xfrm>
            <a:off x="8686795" y="5267739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2B64AB22-6F02-412E-BC12-8D72B177EE53}"/>
              </a:ext>
            </a:extLst>
          </p:cNvPr>
          <p:cNvCxnSpPr>
            <a:cxnSpLocks/>
          </p:cNvCxnSpPr>
          <p:nvPr/>
        </p:nvCxnSpPr>
        <p:spPr>
          <a:xfrm>
            <a:off x="9674083" y="5194852"/>
            <a:ext cx="2213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686CD725-2777-4552-87CA-870FBD3859C4}"/>
              </a:ext>
            </a:extLst>
          </p:cNvPr>
          <p:cNvCxnSpPr/>
          <p:nvPr/>
        </p:nvCxnSpPr>
        <p:spPr>
          <a:xfrm>
            <a:off x="10694501" y="5194852"/>
            <a:ext cx="0" cy="13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E2D15C28-7357-49E5-BD30-FCFEB81250CF}"/>
              </a:ext>
            </a:extLst>
          </p:cNvPr>
          <p:cNvSpPr txBox="1"/>
          <p:nvPr/>
        </p:nvSpPr>
        <p:spPr>
          <a:xfrm>
            <a:off x="10402944" y="4713742"/>
            <a:ext cx="735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CPV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58C903AA-9EE0-4133-B5AB-841D7BD0B023}"/>
              </a:ext>
            </a:extLst>
          </p:cNvPr>
          <p:cNvSpPr txBox="1"/>
          <p:nvPr/>
        </p:nvSpPr>
        <p:spPr>
          <a:xfrm>
            <a:off x="10098152" y="5274365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3FAE5642-E8D7-46C5-836E-240CFB69E78A}"/>
              </a:ext>
            </a:extLst>
          </p:cNvPr>
          <p:cNvSpPr txBox="1"/>
          <p:nvPr/>
        </p:nvSpPr>
        <p:spPr>
          <a:xfrm>
            <a:off x="11072185" y="5267739"/>
            <a:ext cx="397565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84" name="Seta: para a Direita 83">
            <a:extLst>
              <a:ext uri="{FF2B5EF4-FFF2-40B4-BE49-F238E27FC236}">
                <a16:creationId xmlns:a16="http://schemas.microsoft.com/office/drawing/2014/main" id="{F833F0F4-53C9-4B3D-A43C-843D3C0A4C87}"/>
              </a:ext>
            </a:extLst>
          </p:cNvPr>
          <p:cNvSpPr/>
          <p:nvPr/>
        </p:nvSpPr>
        <p:spPr>
          <a:xfrm>
            <a:off x="4204252" y="5843415"/>
            <a:ext cx="930964" cy="304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Seta: para a Direita 85">
            <a:extLst>
              <a:ext uri="{FF2B5EF4-FFF2-40B4-BE49-F238E27FC236}">
                <a16:creationId xmlns:a16="http://schemas.microsoft.com/office/drawing/2014/main" id="{0622279C-32D8-4AF3-8B88-D8F5EB199474}"/>
              </a:ext>
            </a:extLst>
          </p:cNvPr>
          <p:cNvSpPr/>
          <p:nvPr/>
        </p:nvSpPr>
        <p:spPr>
          <a:xfrm>
            <a:off x="1878492" y="5904205"/>
            <a:ext cx="930964" cy="304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Seta: para a Direita 87">
            <a:extLst>
              <a:ext uri="{FF2B5EF4-FFF2-40B4-BE49-F238E27FC236}">
                <a16:creationId xmlns:a16="http://schemas.microsoft.com/office/drawing/2014/main" id="{4AAECE49-A2F8-4DD5-891C-80BFCA229984}"/>
              </a:ext>
            </a:extLst>
          </p:cNvPr>
          <p:cNvSpPr/>
          <p:nvPr/>
        </p:nvSpPr>
        <p:spPr>
          <a:xfrm>
            <a:off x="6650935" y="5820546"/>
            <a:ext cx="930964" cy="304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Seta: para a Direita 89">
            <a:extLst>
              <a:ext uri="{FF2B5EF4-FFF2-40B4-BE49-F238E27FC236}">
                <a16:creationId xmlns:a16="http://schemas.microsoft.com/office/drawing/2014/main" id="{928804D2-7DD6-437F-BD92-7F11191C8438}"/>
              </a:ext>
            </a:extLst>
          </p:cNvPr>
          <p:cNvSpPr/>
          <p:nvPr/>
        </p:nvSpPr>
        <p:spPr>
          <a:xfrm>
            <a:off x="9253328" y="5794403"/>
            <a:ext cx="930964" cy="304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id="{FEA0F31B-29F7-45D2-BCB8-626487DC2481}"/>
              </a:ext>
            </a:extLst>
          </p:cNvPr>
          <p:cNvSpPr txBox="1"/>
          <p:nvPr/>
        </p:nvSpPr>
        <p:spPr>
          <a:xfrm>
            <a:off x="129208" y="185530"/>
            <a:ext cx="44295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Custeio por Processo</a:t>
            </a:r>
          </a:p>
        </p:txBody>
      </p:sp>
    </p:spTree>
    <p:extLst>
      <p:ext uri="{BB962C8B-B14F-4D97-AF65-F5344CB8AC3E}">
        <p14:creationId xmlns:p14="http://schemas.microsoft.com/office/powerpoint/2010/main" val="328060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363E25A-7AB6-4535-A096-4193DA297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Questões Adicionais do Custeio por Ordem</a:t>
            </a:r>
          </a:p>
        </p:txBody>
      </p:sp>
    </p:spTree>
    <p:extLst>
      <p:ext uri="{BB962C8B-B14F-4D97-AF65-F5344CB8AC3E}">
        <p14:creationId xmlns:p14="http://schemas.microsoft.com/office/powerpoint/2010/main" val="408811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69C8212-CF91-410F-8DB6-1EBE18ECC5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089698"/>
              </p:ext>
            </p:extLst>
          </p:nvPr>
        </p:nvGraphicFramePr>
        <p:xfrm>
          <a:off x="304800" y="569843"/>
          <a:ext cx="11582400" cy="5989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7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Danificações em pedidos por ordem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70"/>
            <a:ext cx="10515600" cy="1442906"/>
          </a:xfrm>
        </p:spPr>
        <p:txBody>
          <a:bodyPr/>
          <a:lstStyle/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Danificação de materiais: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Apropriação à ordem que está sendo produzida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Rateio entre toda a produção do período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Apropriação no resultado do exercício</a:t>
            </a:r>
          </a:p>
          <a:p>
            <a:pPr marL="914400" lvl="2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33049298-54F4-4150-A63B-0CDE309EE9C7}"/>
              </a:ext>
            </a:extLst>
          </p:cNvPr>
          <p:cNvSpPr/>
          <p:nvPr/>
        </p:nvSpPr>
        <p:spPr>
          <a:xfrm>
            <a:off x="7580245" y="2279374"/>
            <a:ext cx="49430" cy="516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1008C90-DB05-42C8-A14B-7682C1D71A2B}"/>
              </a:ext>
            </a:extLst>
          </p:cNvPr>
          <p:cNvSpPr txBox="1"/>
          <p:nvPr/>
        </p:nvSpPr>
        <p:spPr>
          <a:xfrm>
            <a:off x="7659759" y="2213112"/>
            <a:ext cx="186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Incorridos na normalidade</a:t>
            </a:r>
          </a:p>
        </p:txBody>
      </p:sp>
      <p:sp>
        <p:nvSpPr>
          <p:cNvPr id="7" name="Chave Direita 6">
            <a:extLst>
              <a:ext uri="{FF2B5EF4-FFF2-40B4-BE49-F238E27FC236}">
                <a16:creationId xmlns:a16="http://schemas.microsoft.com/office/drawing/2014/main" id="{6B525AC9-844A-426D-B51D-9EA497B10E7D}"/>
              </a:ext>
            </a:extLst>
          </p:cNvPr>
          <p:cNvSpPr/>
          <p:nvPr/>
        </p:nvSpPr>
        <p:spPr>
          <a:xfrm>
            <a:off x="7583956" y="2931145"/>
            <a:ext cx="45719" cy="2489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3AA50BC-3913-4650-BE7A-6CBDA71DDD4F}"/>
              </a:ext>
            </a:extLst>
          </p:cNvPr>
          <p:cNvSpPr txBox="1"/>
          <p:nvPr/>
        </p:nvSpPr>
        <p:spPr>
          <a:xfrm>
            <a:off x="7667777" y="2859443"/>
            <a:ext cx="2720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 anormais 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B7C2305D-4C68-4DCE-9284-764B1D2F7167}"/>
              </a:ext>
            </a:extLst>
          </p:cNvPr>
          <p:cNvSpPr txBox="1">
            <a:spLocks/>
          </p:cNvSpPr>
          <p:nvPr/>
        </p:nvSpPr>
        <p:spPr>
          <a:xfrm>
            <a:off x="838200" y="3505774"/>
            <a:ext cx="10515600" cy="1442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Danificação de ordens inteiras:</a:t>
            </a:r>
          </a:p>
          <a:p>
            <a:pPr lvl="2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perda deve ter totalmente registrada no resultado do período, exceto se a perda for imaterial. Se a perda for imaterial, não existe essa necessidade e pode ser atribuída às ordens.</a:t>
            </a:r>
          </a:p>
        </p:txBody>
      </p:sp>
    </p:spTree>
    <p:extLst>
      <p:ext uri="{BB962C8B-B14F-4D97-AF65-F5344CB8AC3E}">
        <p14:creationId xmlns:p14="http://schemas.microsoft.com/office/powerpoint/2010/main" val="2240253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Encomendas de Longo Prazo de Execução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Problema: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produções por ordem de longo prazo. Não faz sentido apropriar todo o custo e toda a receita de uma vez só, pois isso pode distorcer muito o resultado.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empreiteiras.</a:t>
            </a:r>
          </a:p>
          <a:p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Regra: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receita deve ser reconhecida de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parcelada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durante o período de elaboração da Ordem. Empreiteiras, por exemplo, associam a receita à metragem cúbica construída no período, identificando a receita proporcional e lançando contra o custo incorrido no período.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7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Encomendas de Longo Prazo de Execução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32AF80E-5D27-4A64-97F3-BDC1E34BBD6C}"/>
              </a:ext>
            </a:extLst>
          </p:cNvPr>
          <p:cNvSpPr txBox="1">
            <a:spLocks/>
          </p:cNvSpPr>
          <p:nvPr/>
        </p:nvSpPr>
        <p:spPr>
          <a:xfrm>
            <a:off x="838199" y="1322041"/>
            <a:ext cx="10515600" cy="466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Outra forma de fazer este “rateio”/parcelamento das receitas é através da proporção entre custos realizados e total previsto para o projeto. Por exemplo, em um projeto com custo previsto de R$ 10.000.000,00, se em um período o custo realizado for de R$ 4.000.000,00, então a parcela da receita a ser reconhecida é de 40%.</a:t>
            </a:r>
          </a:p>
          <a:p>
            <a:pPr lvl="1" algn="just"/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Observação: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os custos podem não acontecer da forma como a empresa planejava. Por isso, o custo previsto do projeto deve ser reavaliado a cada período.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53FC9CA-B4AB-46AF-A57F-E8CA3C107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5954"/>
              </p:ext>
            </p:extLst>
          </p:nvPr>
        </p:nvGraphicFramePr>
        <p:xfrm>
          <a:off x="335996" y="5610513"/>
          <a:ext cx="2819400" cy="371475"/>
        </p:xfrm>
        <a:graphic>
          <a:graphicData uri="http://schemas.openxmlformats.org/drawingml/2006/table">
            <a:tbl>
              <a:tblPr/>
              <a:tblGrid>
                <a:gridCol w="1549400">
                  <a:extLst>
                    <a:ext uri="{9D8B030D-6E8A-4147-A177-3AD203B41FA5}">
                      <a16:colId xmlns:a16="http://schemas.microsoft.com/office/drawing/2014/main" val="313151537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113757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total previsto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10.000.000,00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1672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acordada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15.000.000,00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508747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A14437C6-BE01-47A5-9650-F2BDB3BBC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80011"/>
              </p:ext>
            </p:extLst>
          </p:nvPr>
        </p:nvGraphicFramePr>
        <p:xfrm>
          <a:off x="3410502" y="5062825"/>
          <a:ext cx="8445500" cy="1466850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83658867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52098008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95018066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20222091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7785448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01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previsto da obra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10.000.000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10.700.000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504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realizado da obra - do 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3.600.000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3.400.000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95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realizado da obra - acumulado ($)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7.600.000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0300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realizado da obra - acumulado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839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reconhecida no 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6.000.000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4.654.206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4.345.794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344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6.000.000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10.654.206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15.000.000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97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2.000.000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1.054.206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945.794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588665"/>
                  </a:ext>
                </a:extLst>
              </a:tr>
            </a:tbl>
          </a:graphicData>
        </a:graphic>
      </p:graphicFrame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FFFA780D-7FDF-4DCE-975A-29E0ED22CB62}"/>
              </a:ext>
            </a:extLst>
          </p:cNvPr>
          <p:cNvCxnSpPr>
            <a:cxnSpLocks/>
          </p:cNvCxnSpPr>
          <p:nvPr/>
        </p:nvCxnSpPr>
        <p:spPr>
          <a:xfrm flipV="1">
            <a:off x="2756452" y="6082748"/>
            <a:ext cx="5844209" cy="2650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DB1C29C-E3F6-47E4-AEE5-7265D015A5EA}"/>
              </a:ext>
            </a:extLst>
          </p:cNvPr>
          <p:cNvSpPr txBox="1"/>
          <p:nvPr/>
        </p:nvSpPr>
        <p:spPr>
          <a:xfrm>
            <a:off x="357806" y="6215270"/>
            <a:ext cx="257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71% de 15.000.000 – 6.000.000 (receita já reconhecida anteriormente)</a:t>
            </a:r>
          </a:p>
        </p:txBody>
      </p:sp>
    </p:spTree>
    <p:extLst>
      <p:ext uri="{BB962C8B-B14F-4D97-AF65-F5344CB8AC3E}">
        <p14:creationId xmlns:p14="http://schemas.microsoft.com/office/powerpoint/2010/main" val="6898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Encomendas de Longo Prazo de Execução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32AF80E-5D27-4A64-97F3-BDC1E34BBD6C}"/>
              </a:ext>
            </a:extLst>
          </p:cNvPr>
          <p:cNvSpPr txBox="1">
            <a:spLocks/>
          </p:cNvSpPr>
          <p:nvPr/>
        </p:nvSpPr>
        <p:spPr>
          <a:xfrm>
            <a:off x="838199" y="1322041"/>
            <a:ext cx="10515600" cy="466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Continuando o mesmo exemplo do exercício anterior, imagina agora que o cliente fez os seguintes pagamentos: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3C6C0CF-19F8-4844-A4F2-A6286C823D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87526"/>
              </p:ext>
            </p:extLst>
          </p:nvPr>
        </p:nvGraphicFramePr>
        <p:xfrm>
          <a:off x="3828220" y="2408134"/>
          <a:ext cx="4535557" cy="1114425"/>
        </p:xfrm>
        <a:graphic>
          <a:graphicData uri="http://schemas.openxmlformats.org/drawingml/2006/table">
            <a:tbl>
              <a:tblPr/>
              <a:tblGrid>
                <a:gridCol w="889810">
                  <a:extLst>
                    <a:ext uri="{9D8B030D-6E8A-4147-A177-3AD203B41FA5}">
                      <a16:colId xmlns:a16="http://schemas.microsoft.com/office/drawing/2014/main" val="2669481744"/>
                    </a:ext>
                  </a:extLst>
                </a:gridCol>
                <a:gridCol w="2002071">
                  <a:extLst>
                    <a:ext uri="{9D8B030D-6E8A-4147-A177-3AD203B41FA5}">
                      <a16:colId xmlns:a16="http://schemas.microsoft.com/office/drawing/2014/main" val="2019982143"/>
                    </a:ext>
                  </a:extLst>
                </a:gridCol>
                <a:gridCol w="1643676">
                  <a:extLst>
                    <a:ext uri="{9D8B030D-6E8A-4147-A177-3AD203B41FA5}">
                      <a16:colId xmlns:a16="http://schemas.microsoft.com/office/drawing/2014/main" val="3126930692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Agenda de recebimentos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9646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4.000.000,00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84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 30/06/2021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5.000.000,00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4188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entrega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6.000.000,00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1653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R$  15.000.000,00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47016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0392AB21-FFFC-4E5A-880D-4A4EDDE22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65965"/>
              </p:ext>
            </p:extLst>
          </p:nvPr>
        </p:nvGraphicFramePr>
        <p:xfrm>
          <a:off x="1618420" y="3972745"/>
          <a:ext cx="8955155" cy="1013460"/>
        </p:xfrm>
        <a:graphic>
          <a:graphicData uri="http://schemas.openxmlformats.org/drawingml/2006/table">
            <a:tbl>
              <a:tblPr/>
              <a:tblGrid>
                <a:gridCol w="2757465">
                  <a:extLst>
                    <a:ext uri="{9D8B030D-6E8A-4147-A177-3AD203B41FA5}">
                      <a16:colId xmlns:a16="http://schemas.microsoft.com/office/drawing/2014/main" val="2112699316"/>
                    </a:ext>
                  </a:extLst>
                </a:gridCol>
                <a:gridCol w="1917004">
                  <a:extLst>
                    <a:ext uri="{9D8B030D-6E8A-4147-A177-3AD203B41FA5}">
                      <a16:colId xmlns:a16="http://schemas.microsoft.com/office/drawing/2014/main" val="1295236778"/>
                    </a:ext>
                  </a:extLst>
                </a:gridCol>
                <a:gridCol w="2419518">
                  <a:extLst>
                    <a:ext uri="{9D8B030D-6E8A-4147-A177-3AD203B41FA5}">
                      <a16:colId xmlns:a16="http://schemas.microsoft.com/office/drawing/2014/main" val="490216649"/>
                    </a:ext>
                  </a:extLst>
                </a:gridCol>
                <a:gridCol w="1861168">
                  <a:extLst>
                    <a:ext uri="{9D8B030D-6E8A-4147-A177-3AD203B41FA5}">
                      <a16:colId xmlns:a16="http://schemas.microsoft.com/office/drawing/2014/main" val="28246917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ano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6841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reconhecida no 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6.000.000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4.654.206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4.345.794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7717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Pagamento recebido no 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4.000.000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5.000.000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6.000.000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490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Diferença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2.000.000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         (345.794)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(1.654.206)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369532"/>
                  </a:ext>
                </a:extLst>
              </a:tr>
            </a:tbl>
          </a:graphicData>
        </a:graphic>
      </p:graphicFrame>
      <p:sp>
        <p:nvSpPr>
          <p:cNvPr id="12" name="Chave Direita 11">
            <a:extLst>
              <a:ext uri="{FF2B5EF4-FFF2-40B4-BE49-F238E27FC236}">
                <a16:creationId xmlns:a16="http://schemas.microsoft.com/office/drawing/2014/main" id="{559B1C24-02E9-41C1-8727-6A0F37E2D8D1}"/>
              </a:ext>
            </a:extLst>
          </p:cNvPr>
          <p:cNvSpPr/>
          <p:nvPr/>
        </p:nvSpPr>
        <p:spPr>
          <a:xfrm rot="5400000">
            <a:off x="5303195" y="4080095"/>
            <a:ext cx="45719" cy="18579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DFBC4D4-A822-4AE4-9E75-B2ADC68DB52F}"/>
              </a:ext>
            </a:extLst>
          </p:cNvPr>
          <p:cNvSpPr txBox="1"/>
          <p:nvPr/>
        </p:nvSpPr>
        <p:spPr>
          <a:xfrm>
            <a:off x="4261577" y="5103674"/>
            <a:ext cx="2128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Ele reconheceu uma receita maior que o pagamento, logo, ele gera um “Clientes a receber”</a:t>
            </a:r>
          </a:p>
        </p:txBody>
      </p:sp>
      <p:sp>
        <p:nvSpPr>
          <p:cNvPr id="17" name="Chave Direita 16">
            <a:extLst>
              <a:ext uri="{FF2B5EF4-FFF2-40B4-BE49-F238E27FC236}">
                <a16:creationId xmlns:a16="http://schemas.microsoft.com/office/drawing/2014/main" id="{789748F2-E457-4DCF-86A1-6888474FEFB5}"/>
              </a:ext>
            </a:extLst>
          </p:cNvPr>
          <p:cNvSpPr/>
          <p:nvPr/>
        </p:nvSpPr>
        <p:spPr>
          <a:xfrm rot="5400000">
            <a:off x="7589195" y="4123045"/>
            <a:ext cx="45719" cy="18579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3F23792-8A8A-4CC9-AF9E-473C737EEF85}"/>
              </a:ext>
            </a:extLst>
          </p:cNvPr>
          <p:cNvSpPr txBox="1"/>
          <p:nvPr/>
        </p:nvSpPr>
        <p:spPr>
          <a:xfrm>
            <a:off x="6547577" y="5146624"/>
            <a:ext cx="212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recebimento dos clientes pagou a receita reconhecida no ano e a diferença é abatida no saldo de clientes a receber.</a:t>
            </a:r>
          </a:p>
        </p:txBody>
      </p:sp>
      <p:sp>
        <p:nvSpPr>
          <p:cNvPr id="21" name="Chave Direita 20">
            <a:extLst>
              <a:ext uri="{FF2B5EF4-FFF2-40B4-BE49-F238E27FC236}">
                <a16:creationId xmlns:a16="http://schemas.microsoft.com/office/drawing/2014/main" id="{622A64C7-7894-4AA3-9B5A-66BB65230EEA}"/>
              </a:ext>
            </a:extLst>
          </p:cNvPr>
          <p:cNvSpPr/>
          <p:nvPr/>
        </p:nvSpPr>
        <p:spPr>
          <a:xfrm rot="5400000">
            <a:off x="9718148" y="4143625"/>
            <a:ext cx="45719" cy="18579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6EDBA64-FF84-48AD-87EE-A82E07177421}"/>
              </a:ext>
            </a:extLst>
          </p:cNvPr>
          <p:cNvSpPr txBox="1"/>
          <p:nvPr/>
        </p:nvSpPr>
        <p:spPr>
          <a:xfrm>
            <a:off x="8676530" y="5167204"/>
            <a:ext cx="212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recebimento dos clientes pagou a receita reconhecida no ano e a diferença é abatida no saldo de clientes a receber.</a:t>
            </a:r>
          </a:p>
        </p:txBody>
      </p:sp>
    </p:spTree>
    <p:extLst>
      <p:ext uri="{BB962C8B-B14F-4D97-AF65-F5344CB8AC3E}">
        <p14:creationId xmlns:p14="http://schemas.microsoft.com/office/powerpoint/2010/main" val="1806945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42205-567B-413D-ACE0-A88C421F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487" y="1902377"/>
            <a:ext cx="10515600" cy="1325563"/>
          </a:xfrm>
        </p:spPr>
        <p:txBody>
          <a:bodyPr/>
          <a:lstStyle/>
          <a:p>
            <a:r>
              <a:rPr lang="pt-BR" dirty="0"/>
              <a:t>Questões Sobre Custeio por Processo (Produção Contínua)</a:t>
            </a:r>
          </a:p>
        </p:txBody>
      </p:sp>
    </p:spTree>
    <p:extLst>
      <p:ext uri="{BB962C8B-B14F-4D97-AF65-F5344CB8AC3E}">
        <p14:creationId xmlns:p14="http://schemas.microsoft.com/office/powerpoint/2010/main" val="359325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07FDC-7F36-4EF5-8471-5E91D9E2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Unidades Equivalentes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A8A157-C265-4782-B685-386CC2C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Definição: a quantidade efetivamente realizada em produtos, transposta ao trabalho requerido para completar um número igual de unidades completas.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dois estudantes que fazem metade dos créditos de um semestre são considerados EQUIVALENTES </a:t>
            </a:r>
          </a:p>
        </p:txBody>
      </p:sp>
    </p:spTree>
    <p:extLst>
      <p:ext uri="{BB962C8B-B14F-4D97-AF65-F5344CB8AC3E}">
        <p14:creationId xmlns:p14="http://schemas.microsoft.com/office/powerpoint/2010/main" val="49705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B8F5BCB-47BA-4226-B9F4-041A2108FE24}"/>
              </a:ext>
            </a:extLst>
          </p:cNvPr>
          <p:cNvSpPr/>
          <p:nvPr/>
        </p:nvSpPr>
        <p:spPr>
          <a:xfrm>
            <a:off x="1663147" y="439735"/>
            <a:ext cx="3935896" cy="11661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Por Ordem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8E5D5E56-C21C-4BD0-8BE9-4306939F13D0}"/>
              </a:ext>
            </a:extLst>
          </p:cNvPr>
          <p:cNvSpPr/>
          <p:nvPr/>
        </p:nvSpPr>
        <p:spPr>
          <a:xfrm>
            <a:off x="6248400" y="439735"/>
            <a:ext cx="3935896" cy="116619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Contínua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B24897-0FFA-4413-AE5C-E0BFAE21EC1F}"/>
              </a:ext>
            </a:extLst>
          </p:cNvPr>
          <p:cNvSpPr txBox="1"/>
          <p:nvPr/>
        </p:nvSpPr>
        <p:spPr>
          <a:xfrm>
            <a:off x="1616764" y="2023767"/>
            <a:ext cx="4028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encomenda: o produto final é diferenciado dos demais, com características específicas para cada cliente.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54664DB-89FB-41A7-8CC3-166222F233E0}"/>
              </a:ext>
            </a:extLst>
          </p:cNvPr>
          <p:cNvSpPr txBox="1"/>
          <p:nvPr/>
        </p:nvSpPr>
        <p:spPr>
          <a:xfrm>
            <a:off x="1616764" y="3510275"/>
            <a:ext cx="40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Volume produzido é menor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C666E-C44F-4A1C-809E-E8F5275C4D41}"/>
              </a:ext>
            </a:extLst>
          </p:cNvPr>
          <p:cNvSpPr txBox="1"/>
          <p:nvPr/>
        </p:nvSpPr>
        <p:spPr>
          <a:xfrm>
            <a:off x="6202017" y="2162266"/>
            <a:ext cx="4028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“Linha de produção”: produção ininterrupta de produtos iguais para manter em estoque.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7BCA7B-54B3-4919-BAE8-F74D1FDF954E}"/>
              </a:ext>
            </a:extLst>
          </p:cNvPr>
          <p:cNvSpPr txBox="1"/>
          <p:nvPr/>
        </p:nvSpPr>
        <p:spPr>
          <a:xfrm>
            <a:off x="6195392" y="3457269"/>
            <a:ext cx="40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Volume produzido é maior</a:t>
            </a:r>
          </a:p>
        </p:txBody>
      </p:sp>
      <p:pic>
        <p:nvPicPr>
          <p:cNvPr id="1026" name="Picture 2" descr="Custo de construção de uma casa. Saiba calcular - 44 ARQUITETURA">
            <a:extLst>
              <a:ext uri="{FF2B5EF4-FFF2-40B4-BE49-F238E27FC236}">
                <a16:creationId xmlns:a16="http://schemas.microsoft.com/office/drawing/2014/main" id="{E0D9B77C-BF47-4949-8966-C7AAC92EA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30" y="4197627"/>
            <a:ext cx="2928730" cy="21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ca-Cola ameaça deixar Brasil se não recuperar subsídio na Zona Franca -  Fato Amazônico">
            <a:extLst>
              <a:ext uri="{FF2B5EF4-FFF2-40B4-BE49-F238E27FC236}">
                <a16:creationId xmlns:a16="http://schemas.microsoft.com/office/drawing/2014/main" id="{52168323-CF0A-40C2-A4AE-C815D4D7A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392" y="4415611"/>
            <a:ext cx="3361911" cy="176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BC0FBC61-4E27-4788-9E7C-6EAF53F2BB6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3631095" y="1605927"/>
            <a:ext cx="0" cy="41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F40B8016-B374-4CAA-B1FE-4A02F40C26D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3631095" y="3224096"/>
            <a:ext cx="0" cy="28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D7EBBED5-A581-40AD-B072-54AF296940D4}"/>
              </a:ext>
            </a:extLst>
          </p:cNvPr>
          <p:cNvCxnSpPr>
            <a:cxnSpLocks/>
            <a:stCxn id="8" idx="2"/>
            <a:endCxn id="1026" idx="0"/>
          </p:cNvCxnSpPr>
          <p:nvPr/>
        </p:nvCxnSpPr>
        <p:spPr>
          <a:xfrm>
            <a:off x="3631095" y="3879607"/>
            <a:ext cx="0" cy="31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224E08F6-3BE6-43B9-802F-6C15BE716B83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8216348" y="1605927"/>
            <a:ext cx="0" cy="556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4320C71D-1CCC-44FE-8B3A-B88E71BCDA9B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8209723" y="3085596"/>
            <a:ext cx="6625" cy="37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FD197E7D-724B-4DC2-A906-21185AC4A375}"/>
              </a:ext>
            </a:extLst>
          </p:cNvPr>
          <p:cNvCxnSpPr>
            <a:cxnSpLocks/>
            <a:stCxn id="11" idx="2"/>
            <a:endCxn id="1028" idx="0"/>
          </p:cNvCxnSpPr>
          <p:nvPr/>
        </p:nvCxnSpPr>
        <p:spPr>
          <a:xfrm>
            <a:off x="8209723" y="3826601"/>
            <a:ext cx="6625" cy="58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46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B3995-59C6-4A98-9352-D04B5F47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processo: exemplo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EC189-B217-4547-8892-49670726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 </a:t>
            </a:r>
            <a:r>
              <a:rPr lang="pt-BR" dirty="0" err="1"/>
              <a:t>Spirit</a:t>
            </a:r>
            <a:r>
              <a:rPr lang="pt-BR" dirty="0"/>
              <a:t> </a:t>
            </a:r>
            <a:r>
              <a:rPr lang="pt-BR" dirty="0" err="1"/>
              <a:t>Beverages</a:t>
            </a:r>
            <a:r>
              <a:rPr lang="pt-BR" dirty="0"/>
              <a:t>, durante o mês de outubro, começou a trabalhar em 8.000 unidades de um determinado xarope. Essa empresa adota duas categorias de custos: materiais diretos e custos de conversão. Os custos de conversão representam a mão-de-obra direta e os custos indiretos de fabricação. Os custos de produção para o mês de outubro consiste, portanto, dos seguintes componentes e valores: 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Materiais diretos...............(16.000/8000)..................$2,00</a:t>
            </a:r>
          </a:p>
          <a:p>
            <a:pPr lvl="1" algn="just"/>
            <a:r>
              <a:rPr lang="pt-BR" dirty="0"/>
              <a:t>Custos de conversão.........(5.600/8000).....................$0,70</a:t>
            </a:r>
          </a:p>
          <a:p>
            <a:pPr lvl="1" algn="just"/>
            <a:r>
              <a:rPr lang="pt-BR" dirty="0"/>
              <a:t>Custo total.........................(21.600/8000)..................$2,70</a:t>
            </a:r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r>
              <a:rPr lang="pt-BR" dirty="0" err="1"/>
              <a:t>Obs</a:t>
            </a:r>
            <a:r>
              <a:rPr lang="pt-BR" dirty="0"/>
              <a:t>: considere que não exista estoque inicial para o xarope. Todas as unidades colocadas em produção em outubro encontravam-se concluídas no final do mês</a:t>
            </a:r>
          </a:p>
        </p:txBody>
      </p:sp>
    </p:spTree>
    <p:extLst>
      <p:ext uri="{BB962C8B-B14F-4D97-AF65-F5344CB8AC3E}">
        <p14:creationId xmlns:p14="http://schemas.microsoft.com/office/powerpoint/2010/main" val="162487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B3995-59C6-4A98-9352-D04B5F47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processo: 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EC189-B217-4547-8892-49670726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88694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Considere que a </a:t>
            </a:r>
            <a:r>
              <a:rPr lang="pt-BR" dirty="0" err="1"/>
              <a:t>Spirit</a:t>
            </a:r>
            <a:r>
              <a:rPr lang="pt-BR" dirty="0"/>
              <a:t> </a:t>
            </a:r>
            <a:r>
              <a:rPr lang="pt-BR" dirty="0" err="1"/>
              <a:t>Beverages</a:t>
            </a:r>
            <a:r>
              <a:rPr lang="pt-BR" dirty="0"/>
              <a:t> constatou que apenas 6.000 das 8.000 unidades foram concluídas. As 6.000 unidades concluídas foram vendidas ou transferidas para o almoxarifado de produtos acabados. Todos os materiais diretos já tinham sido adicionados às 2.000 unidades ainda em fabricação no final do mês; na média, contudo, apenas 20% dos custos de conversão tinham sido incorridos, nessas 2.000 unidades.</a:t>
            </a:r>
          </a:p>
          <a:p>
            <a:pPr algn="just"/>
            <a:endParaRPr lang="pt-BR" dirty="0"/>
          </a:p>
          <a:p>
            <a:pPr lvl="1" algn="just"/>
            <a:r>
              <a:rPr lang="pt-BR" sz="2600" dirty="0"/>
              <a:t>As Unidades Equivalentes (UE) de materiais totalizaram 8.000.</a:t>
            </a:r>
          </a:p>
          <a:p>
            <a:pPr lvl="1" algn="just"/>
            <a:endParaRPr lang="pt-BR" sz="2600" dirty="0"/>
          </a:p>
          <a:p>
            <a:pPr lvl="1" algn="just"/>
            <a:r>
              <a:rPr lang="pt-BR" sz="2600" dirty="0"/>
              <a:t>As Unidades Equivalentes (EU) de custos de conversão totalizaram 6.400 (6.000 completas e transferidas para produtos acabados. Outras 400 que permaneciam no estoque final de produtos em fabricação (400 = 2.000 X 20%)</a:t>
            </a:r>
          </a:p>
        </p:txBody>
      </p:sp>
    </p:spTree>
    <p:extLst>
      <p:ext uri="{BB962C8B-B14F-4D97-AF65-F5344CB8AC3E}">
        <p14:creationId xmlns:p14="http://schemas.microsoft.com/office/powerpoint/2010/main" val="800058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7D6DE-E2FE-4E95-B4A9-6693ED40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Exemplo 2: passos para o cálculo do estoque final de produtos em fabricação e das unidades concluídas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DE79A-6E89-42F0-9C6B-016EC8373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087"/>
            <a:ext cx="10515600" cy="412287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1) Faça um resumo do fluxo físico da produção;</a:t>
            </a:r>
          </a:p>
          <a:p>
            <a:pPr marL="0" indent="0" algn="just">
              <a:buNone/>
            </a:pPr>
            <a:r>
              <a:rPr lang="pt-BR" dirty="0"/>
              <a:t>2) Calcule as unidades equivalentes produzidas;</a:t>
            </a:r>
          </a:p>
          <a:p>
            <a:pPr marL="0" indent="0" algn="just">
              <a:buNone/>
            </a:pPr>
            <a:r>
              <a:rPr lang="pt-BR" dirty="0"/>
              <a:t>3) Faça um resumo dos custos a serem atribuídos aos produtos, isto é, a soma dos custos do estoque inicial e dos custos incorridos no departamento durante o período;</a:t>
            </a:r>
          </a:p>
          <a:p>
            <a:pPr marL="0" indent="0" algn="just">
              <a:buNone/>
            </a:pPr>
            <a:r>
              <a:rPr lang="pt-BR" dirty="0"/>
              <a:t>4) Calcule os custos por unidade equivalente;</a:t>
            </a:r>
          </a:p>
          <a:p>
            <a:pPr marL="0" indent="0" algn="just">
              <a:buNone/>
            </a:pPr>
            <a:r>
              <a:rPr lang="pt-BR" dirty="0"/>
              <a:t>5) Atribua custos às unidades concluídas e às unidades ainda em estoque.</a:t>
            </a:r>
          </a:p>
        </p:txBody>
      </p:sp>
    </p:spTree>
    <p:extLst>
      <p:ext uri="{BB962C8B-B14F-4D97-AF65-F5344CB8AC3E}">
        <p14:creationId xmlns:p14="http://schemas.microsoft.com/office/powerpoint/2010/main" val="3929614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6F15C7F-49E5-4FE6-9B42-D92E583B8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50384"/>
              </p:ext>
            </p:extLst>
          </p:nvPr>
        </p:nvGraphicFramePr>
        <p:xfrm>
          <a:off x="596348" y="138112"/>
          <a:ext cx="10999304" cy="542120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81011">
                  <a:extLst>
                    <a:ext uri="{9D8B030D-6E8A-4147-A177-3AD203B41FA5}">
                      <a16:colId xmlns:a16="http://schemas.microsoft.com/office/drawing/2014/main" val="2638791744"/>
                    </a:ext>
                  </a:extLst>
                </a:gridCol>
                <a:gridCol w="3299790">
                  <a:extLst>
                    <a:ext uri="{9D8B030D-6E8A-4147-A177-3AD203B41FA5}">
                      <a16:colId xmlns:a16="http://schemas.microsoft.com/office/drawing/2014/main" val="1417908234"/>
                    </a:ext>
                  </a:extLst>
                </a:gridCol>
                <a:gridCol w="1883631">
                  <a:extLst>
                    <a:ext uri="{9D8B030D-6E8A-4147-A177-3AD203B41FA5}">
                      <a16:colId xmlns:a16="http://schemas.microsoft.com/office/drawing/2014/main" val="1470723129"/>
                    </a:ext>
                  </a:extLst>
                </a:gridCol>
                <a:gridCol w="2034872">
                  <a:extLst>
                    <a:ext uri="{9D8B030D-6E8A-4147-A177-3AD203B41FA5}">
                      <a16:colId xmlns:a16="http://schemas.microsoft.com/office/drawing/2014/main" val="1545789005"/>
                    </a:ext>
                  </a:extLst>
                </a:gridCol>
              </a:tblGrid>
              <a:tr h="383763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(Passo 1) Unidades Físicas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Passo 2 (Unidades Equivalentes)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76172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Fluxo Físico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Unidades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Materiais Diretos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Custos de Conversão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765760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Unidadas a distribuir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8411174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Estoque inicial de produtos em fabricação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0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0620024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Unidades iniciadas no período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3395033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Total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423114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72105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Distribuição das unidades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5168502"/>
                  </a:ext>
                </a:extLst>
              </a:tr>
              <a:tr h="694611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Concluídas e transferidas para produtos acabados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025808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Estoque final de produtos em fabricação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400*</a:t>
                      </a:r>
                      <a:endParaRPr lang="pt-BR" sz="2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5268431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Total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6.400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57805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8402E8C-DCDA-491E-B259-DDF857ED77E1}"/>
              </a:ext>
            </a:extLst>
          </p:cNvPr>
          <p:cNvSpPr txBox="1"/>
          <p:nvPr/>
        </p:nvSpPr>
        <p:spPr>
          <a:xfrm>
            <a:off x="596347" y="5777948"/>
            <a:ext cx="579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*2.000 unidades X 20% concluídas (custos de conversão)</a:t>
            </a:r>
          </a:p>
        </p:txBody>
      </p:sp>
    </p:spTree>
    <p:extLst>
      <p:ext uri="{BB962C8B-B14F-4D97-AF65-F5344CB8AC3E}">
        <p14:creationId xmlns:p14="http://schemas.microsoft.com/office/powerpoint/2010/main" val="260178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5ECEB8-E262-45FC-9E5E-F320E51BF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70410"/>
              </p:ext>
            </p:extLst>
          </p:nvPr>
        </p:nvGraphicFramePr>
        <p:xfrm>
          <a:off x="609600" y="689113"/>
          <a:ext cx="11211340" cy="546219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902708">
                  <a:extLst>
                    <a:ext uri="{9D8B030D-6E8A-4147-A177-3AD203B41FA5}">
                      <a16:colId xmlns:a16="http://schemas.microsoft.com/office/drawing/2014/main" val="2112854612"/>
                    </a:ext>
                  </a:extLst>
                </a:gridCol>
                <a:gridCol w="2000969">
                  <a:extLst>
                    <a:ext uri="{9D8B030D-6E8A-4147-A177-3AD203B41FA5}">
                      <a16:colId xmlns:a16="http://schemas.microsoft.com/office/drawing/2014/main" val="507639446"/>
                    </a:ext>
                  </a:extLst>
                </a:gridCol>
                <a:gridCol w="2126679">
                  <a:extLst>
                    <a:ext uri="{9D8B030D-6E8A-4147-A177-3AD203B41FA5}">
                      <a16:colId xmlns:a16="http://schemas.microsoft.com/office/drawing/2014/main" val="4040703408"/>
                    </a:ext>
                  </a:extLst>
                </a:gridCol>
                <a:gridCol w="2180984">
                  <a:extLst>
                    <a:ext uri="{9D8B030D-6E8A-4147-A177-3AD203B41FA5}">
                      <a16:colId xmlns:a16="http://schemas.microsoft.com/office/drawing/2014/main" val="428185545"/>
                    </a:ext>
                  </a:extLst>
                </a:gridCol>
              </a:tblGrid>
              <a:tr h="4843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Fluxo de Custos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Total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Materiais Diretos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Custos de Conversão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306375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Custos a serem atribuídos (Passo 3)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061622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Estoque inicial de produtos em fabricação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984186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Custo do período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21,600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5,600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1943200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21,600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5,600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6083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Unidade Equivalente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8,000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6,400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2747684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Custo por Unidade Equivalente (Passo 4)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0.875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210708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Atribuição dos Custos (Passo 5)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111222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Custo das unidades transferidas para produtos acabados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17,250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12,000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5,250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424648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Estoque final de produtos em fabricação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4,350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4,000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0467443"/>
                  </a:ext>
                </a:extLst>
              </a:tr>
              <a:tr h="4843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21,600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16,000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5,600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081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8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E29054-8CA7-4CAD-B9BA-A2DD9074C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70B6DE6B-146B-4111-B80B-8E1593285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1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latin typeface="Arial" panose="020B0604020202020204" pitchFamily="34" charset="0"/>
              </a:rPr>
              <a:t>Sistemas</a:t>
            </a:r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90555F32-3309-4DB7-B904-5EB3ACBE7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67001"/>
            <a:ext cx="15541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1">
                <a:latin typeface="Arial" panose="020B0604020202020204" pitchFamily="34" charset="0"/>
              </a:rPr>
              <a:t>Características</a:t>
            </a:r>
            <a:endParaRPr lang="pt-BR" altLang="pt-BR" sz="1500" b="1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2F3B54C-F4E8-4EEC-AAB7-A6E695C25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098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6BA0B7D-DCDD-4755-8A89-51A1AB76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66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E4CEE20-06B5-4DA3-A51C-5121797EA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2098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A8117BEA-F404-44E9-BEA7-DE99EF0B3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622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Contínua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5092E68A-CC93-467F-BF82-6F3368E62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098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Ordem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9A873F30-3FCF-49D2-9DC0-042C0227F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209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</a:t>
            </a:r>
          </a:p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Encomenda</a:t>
            </a:r>
            <a:endParaRPr lang="pt-BR" altLang="pt-BR" sz="1800" b="1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AF907257-F348-4849-86CD-D64132392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8F1F6AB1-860B-4294-BA0A-DF067328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1"/>
            <a:ext cx="91440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Características dos Sistemas de Comercialização</a:t>
            </a:r>
          </a:p>
        </p:txBody>
      </p:sp>
      <p:sp>
        <p:nvSpPr>
          <p:cNvPr id="4109" name="Line 14">
            <a:extLst>
              <a:ext uri="{FF2B5EF4-FFF2-40B4-BE49-F238E27FC236}">
                <a16:creationId xmlns:a16="http://schemas.microsoft.com/office/drawing/2014/main" id="{E1E6786E-3B08-4422-8935-ADBB5F749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2098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110" name="Object 23">
            <a:extLst>
              <a:ext uri="{FF2B5EF4-FFF2-40B4-BE49-F238E27FC236}">
                <a16:creationId xmlns:a16="http://schemas.microsoft.com/office/drawing/2014/main" id="{E731148D-DC4A-481C-BC91-60D04B5A44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895601"/>
          <a:ext cx="913765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lanilha" r:id="rId3" imgW="9134972" imgH="3248507" progId="Excel.Sheet.8">
                  <p:embed/>
                </p:oleObj>
              </mc:Choice>
              <mc:Fallback>
                <p:oleObj name="Planilha" r:id="rId3" imgW="9134972" imgH="3248507" progId="Excel.Sheet.8">
                  <p:embed/>
                  <p:pic>
                    <p:nvPicPr>
                      <p:cNvPr id="4110" name="Object 23">
                        <a:extLst>
                          <a:ext uri="{FF2B5EF4-FFF2-40B4-BE49-F238E27FC236}">
                            <a16:creationId xmlns:a16="http://schemas.microsoft.com/office/drawing/2014/main" id="{E731148D-DC4A-481C-BC91-60D04B5A44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1"/>
                        <a:ext cx="9137650" cy="324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F55081-0095-4F55-9503-CCC0DAD4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E7B4E5BA-DF14-4640-9071-E8B9EC04F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1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latin typeface="Arial" panose="020B0604020202020204" pitchFamily="34" charset="0"/>
              </a:rPr>
              <a:t>Sistemas</a:t>
            </a:r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DCC1C16-5EED-47DE-B1F1-677A76145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67001"/>
            <a:ext cx="15541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1">
                <a:latin typeface="Arial" panose="020B0604020202020204" pitchFamily="34" charset="0"/>
              </a:rPr>
              <a:t>Características</a:t>
            </a:r>
            <a:endParaRPr lang="pt-BR" altLang="pt-BR" sz="1500" b="1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D96C6D6-357A-42F7-BC0C-46ECA9968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098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5CE2FB1-3A86-4792-86CC-2D6733B0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66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9B3CFCE-51DB-4FFA-9CC7-F689F6860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2098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9B92B056-DEFF-44C9-85C4-B5E99E8C8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622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Contínua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8B95D96-02B3-4171-B65B-044BA756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098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Ordem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57DAF19B-6147-4C5D-AF64-FC068BC59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209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</a:t>
            </a:r>
          </a:p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Encomenda</a:t>
            </a:r>
            <a:endParaRPr lang="pt-BR" altLang="pt-BR" sz="1800" b="1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B6C4BE5F-4182-40AE-B722-56C02F77E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266F0AE0-7398-4532-B265-77F47397F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1"/>
            <a:ext cx="91440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Características dos Sistemas de Produção</a:t>
            </a:r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9A6AF862-768B-4DF0-83E6-C254A7285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2098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5134" name="Object 18">
            <a:extLst>
              <a:ext uri="{FF2B5EF4-FFF2-40B4-BE49-F238E27FC236}">
                <a16:creationId xmlns:a16="http://schemas.microsoft.com/office/drawing/2014/main" id="{2612A3EB-BB82-4A3E-AFA7-292F93CAD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895601"/>
          <a:ext cx="913765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lanilha" r:id="rId3" imgW="9134972" imgH="3248507" progId="Excel.Sheet.8">
                  <p:embed/>
                </p:oleObj>
              </mc:Choice>
              <mc:Fallback>
                <p:oleObj name="Planilha" r:id="rId3" imgW="9134972" imgH="3248507" progId="Excel.Sheet.8">
                  <p:embed/>
                  <p:pic>
                    <p:nvPicPr>
                      <p:cNvPr id="5134" name="Object 18">
                        <a:extLst>
                          <a:ext uri="{FF2B5EF4-FFF2-40B4-BE49-F238E27FC236}">
                            <a16:creationId xmlns:a16="http://schemas.microsoft.com/office/drawing/2014/main" id="{2612A3EB-BB82-4A3E-AFA7-292F93CAD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1"/>
                        <a:ext cx="9137650" cy="324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6EB03CB-9DAA-4EC0-926F-01BB0282D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526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532D24A6-F4F5-4D30-8492-9B4DA030F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52601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latin typeface="Arial" panose="020B0604020202020204" pitchFamily="34" charset="0"/>
              </a:rPr>
              <a:t>Sistemas</a:t>
            </a:r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A07CC19-C7A3-45C6-9CCB-5B415959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209801"/>
            <a:ext cx="15541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1">
                <a:latin typeface="Arial" panose="020B0604020202020204" pitchFamily="34" charset="0"/>
              </a:rPr>
              <a:t>Características</a:t>
            </a:r>
            <a:endParaRPr lang="pt-BR" altLang="pt-BR" sz="1500" b="1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8BBBCA2-738E-4D64-BE9F-63C1BE84B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7526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A1C9DE7-C354-4E12-B7C5-D7B1EBC3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752600"/>
            <a:ext cx="266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2077FC2-F533-45CD-84A6-5C6BEDD3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7526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549F9E52-14C4-40D3-AFDC-206D0813A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Contínua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EC1E738-49E5-44D6-B206-DA8158109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7526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Ordem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D32EC658-66A9-401B-A82F-9AC6D02D8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752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Produção por </a:t>
            </a:r>
          </a:p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Encomenda</a:t>
            </a:r>
            <a:endParaRPr lang="pt-BR" altLang="pt-BR" sz="1800" b="1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7663CD7E-7D4C-45E0-8109-FA7D46E3C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387F43B9-055F-43EB-8A8F-7824E7A14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1"/>
            <a:ext cx="91440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Características dos Sistemas de Produção</a:t>
            </a:r>
          </a:p>
        </p:txBody>
      </p:sp>
      <p:sp>
        <p:nvSpPr>
          <p:cNvPr id="6157" name="Line 13">
            <a:extLst>
              <a:ext uri="{FF2B5EF4-FFF2-40B4-BE49-F238E27FC236}">
                <a16:creationId xmlns:a16="http://schemas.microsoft.com/office/drawing/2014/main" id="{37DCABA5-8C3D-46AF-BD4D-8BFD8DEDC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7526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58CB6AD3-F591-4089-8DC3-D75DF46674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E3A31DFD-E68F-4B44-8D12-EEF6ED26E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C6E179A9-BC1D-452B-9C8A-9F2582D15E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41BACA16-E43B-4F0B-8486-830EB00D4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105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F44FE212-9DA6-4BBE-A0AC-5D6CC8E5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38601"/>
            <a:ext cx="2680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P</a:t>
            </a:r>
          </a:p>
          <a:p>
            <a:r>
              <a:rPr lang="pt-BR" altLang="pt-BR" sz="900"/>
              <a:t>R</a:t>
            </a:r>
          </a:p>
          <a:p>
            <a:r>
              <a:rPr lang="pt-BR" altLang="pt-BR" sz="900"/>
              <a:t>O</a:t>
            </a:r>
          </a:p>
          <a:p>
            <a:r>
              <a:rPr lang="pt-BR" altLang="pt-BR" sz="900"/>
              <a:t>D</a:t>
            </a:r>
          </a:p>
          <a:p>
            <a:r>
              <a:rPr lang="pt-BR" altLang="pt-BR" sz="900"/>
              <a:t>U</a:t>
            </a:r>
          </a:p>
          <a:p>
            <a:r>
              <a:rPr lang="pt-BR" altLang="pt-BR" sz="900"/>
              <a:t>Ç</a:t>
            </a:r>
          </a:p>
          <a:p>
            <a:r>
              <a:rPr lang="pt-BR" altLang="pt-BR" sz="900"/>
              <a:t>Ã</a:t>
            </a:r>
          </a:p>
          <a:p>
            <a:r>
              <a:rPr lang="pt-BR" altLang="pt-BR" sz="900"/>
              <a:t>O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E401487A-2AA2-460C-9D12-B09B48B02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038601"/>
            <a:ext cx="2680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P</a:t>
            </a:r>
          </a:p>
          <a:p>
            <a:r>
              <a:rPr lang="pt-BR" altLang="pt-BR" sz="900"/>
              <a:t>R</a:t>
            </a:r>
          </a:p>
          <a:p>
            <a:r>
              <a:rPr lang="pt-BR" altLang="pt-BR" sz="900"/>
              <a:t>O</a:t>
            </a:r>
          </a:p>
          <a:p>
            <a:r>
              <a:rPr lang="pt-BR" altLang="pt-BR" sz="900"/>
              <a:t>D</a:t>
            </a:r>
          </a:p>
          <a:p>
            <a:r>
              <a:rPr lang="pt-BR" altLang="pt-BR" sz="900"/>
              <a:t>U</a:t>
            </a:r>
          </a:p>
          <a:p>
            <a:r>
              <a:rPr lang="pt-BR" altLang="pt-BR" sz="900"/>
              <a:t>Ç</a:t>
            </a:r>
          </a:p>
          <a:p>
            <a:r>
              <a:rPr lang="pt-BR" altLang="pt-BR" sz="900"/>
              <a:t>Ã</a:t>
            </a:r>
          </a:p>
          <a:p>
            <a:r>
              <a:rPr lang="pt-BR" altLang="pt-BR" sz="900"/>
              <a:t>O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32F95BFB-C97B-4817-8A48-77DE2772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026025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TEMPO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C26CD375-29E1-44B6-94E1-633B5D78C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029200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TEMPO</a:t>
            </a:r>
          </a:p>
        </p:txBody>
      </p:sp>
      <p:sp>
        <p:nvSpPr>
          <p:cNvPr id="6166" name="Line 23">
            <a:extLst>
              <a:ext uri="{FF2B5EF4-FFF2-40B4-BE49-F238E27FC236}">
                <a16:creationId xmlns:a16="http://schemas.microsoft.com/office/drawing/2014/main" id="{3D8E9DAF-1D19-4DA2-88AB-9E4CEC50D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7" name="Line 24">
            <a:extLst>
              <a:ext uri="{FF2B5EF4-FFF2-40B4-BE49-F238E27FC236}">
                <a16:creationId xmlns:a16="http://schemas.microsoft.com/office/drawing/2014/main" id="{CD8BA157-795A-4173-B764-9D7B833C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8" name="Text Box 25">
            <a:extLst>
              <a:ext uri="{FF2B5EF4-FFF2-40B4-BE49-F238E27FC236}">
                <a16:creationId xmlns:a16="http://schemas.microsoft.com/office/drawing/2014/main" id="{D5EE6DB7-C466-4D0B-A253-AF036A7E3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038601"/>
            <a:ext cx="2680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P</a:t>
            </a:r>
          </a:p>
          <a:p>
            <a:r>
              <a:rPr lang="pt-BR" altLang="pt-BR" sz="900"/>
              <a:t>R</a:t>
            </a:r>
          </a:p>
          <a:p>
            <a:r>
              <a:rPr lang="pt-BR" altLang="pt-BR" sz="900"/>
              <a:t>O</a:t>
            </a:r>
          </a:p>
          <a:p>
            <a:r>
              <a:rPr lang="pt-BR" altLang="pt-BR" sz="900"/>
              <a:t>D</a:t>
            </a:r>
          </a:p>
          <a:p>
            <a:r>
              <a:rPr lang="pt-BR" altLang="pt-BR" sz="900"/>
              <a:t>U</a:t>
            </a:r>
          </a:p>
          <a:p>
            <a:r>
              <a:rPr lang="pt-BR" altLang="pt-BR" sz="900"/>
              <a:t>Ç</a:t>
            </a:r>
          </a:p>
          <a:p>
            <a:r>
              <a:rPr lang="pt-BR" altLang="pt-BR" sz="900"/>
              <a:t>Ã</a:t>
            </a:r>
          </a:p>
          <a:p>
            <a:r>
              <a:rPr lang="pt-BR" altLang="pt-BR" sz="900"/>
              <a:t>O</a:t>
            </a:r>
          </a:p>
        </p:txBody>
      </p:sp>
      <p:sp>
        <p:nvSpPr>
          <p:cNvPr id="6169" name="Text Box 26">
            <a:extLst>
              <a:ext uri="{FF2B5EF4-FFF2-40B4-BE49-F238E27FC236}">
                <a16:creationId xmlns:a16="http://schemas.microsoft.com/office/drawing/2014/main" id="{DBD1B637-AE9C-4392-BFF8-492B8363E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0" y="5105400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/>
              <a:t>TEMPO</a:t>
            </a:r>
          </a:p>
        </p:txBody>
      </p:sp>
      <p:graphicFrame>
        <p:nvGraphicFramePr>
          <p:cNvPr id="6170" name="Object 27">
            <a:extLst>
              <a:ext uri="{FF2B5EF4-FFF2-40B4-BE49-F238E27FC236}">
                <a16:creationId xmlns:a16="http://schemas.microsoft.com/office/drawing/2014/main" id="{B0056F35-D408-4147-BF57-43223E1FD2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438401"/>
          <a:ext cx="9126538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Planilha" r:id="rId3" imgW="9125221" imgH="4181716" progId="Excel.Sheet.8">
                  <p:embed/>
                </p:oleObj>
              </mc:Choice>
              <mc:Fallback>
                <p:oleObj name="Planilha" r:id="rId3" imgW="9125221" imgH="4181716" progId="Excel.Sheet.8">
                  <p:embed/>
                  <p:pic>
                    <p:nvPicPr>
                      <p:cNvPr id="6170" name="Object 27">
                        <a:extLst>
                          <a:ext uri="{FF2B5EF4-FFF2-40B4-BE49-F238E27FC236}">
                            <a16:creationId xmlns:a16="http://schemas.microsoft.com/office/drawing/2014/main" id="{B0056F35-D408-4147-BF57-43223E1FD2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1"/>
                        <a:ext cx="9126538" cy="418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0AA3BA6E-F7FC-4936-8C2F-73204E467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32C5345-FE03-4218-B411-1F46BE260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1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latin typeface="Arial" panose="020B0604020202020204" pitchFamily="34" charset="0"/>
              </a:rPr>
              <a:t>Sistemas</a:t>
            </a:r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7D68DCF7-3A93-40FE-BFB0-C73D6409A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67001"/>
            <a:ext cx="15541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1">
                <a:latin typeface="Arial" panose="020B0604020202020204" pitchFamily="34" charset="0"/>
              </a:rPr>
              <a:t>Características</a:t>
            </a:r>
            <a:endParaRPr lang="pt-BR" altLang="pt-BR" sz="1500" b="1"/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77895037-6F4C-4229-82A4-DC31CFB22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098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94D7F101-40B4-48B9-B6F2-11F6FA1B4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66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2336EA81-1C58-46F1-B2C0-38FF4BD68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2098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7176" name="Text Box 9">
            <a:extLst>
              <a:ext uri="{FF2B5EF4-FFF2-40B4-BE49-F238E27FC236}">
                <a16:creationId xmlns:a16="http://schemas.microsoft.com/office/drawing/2014/main" id="{C93AD0EC-C7C5-4F95-816F-F2D4D744B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622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Custeio por Processo</a:t>
            </a:r>
          </a:p>
        </p:txBody>
      </p:sp>
      <p:sp>
        <p:nvSpPr>
          <p:cNvPr id="7177" name="Text Box 10">
            <a:extLst>
              <a:ext uri="{FF2B5EF4-FFF2-40B4-BE49-F238E27FC236}">
                <a16:creationId xmlns:a16="http://schemas.microsoft.com/office/drawing/2014/main" id="{2424CF97-4A23-476A-95DF-51CAD29E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Custeio por Ordem</a:t>
            </a:r>
          </a:p>
        </p:txBody>
      </p:sp>
      <p:sp>
        <p:nvSpPr>
          <p:cNvPr id="7178" name="Text Box 11">
            <a:extLst>
              <a:ext uri="{FF2B5EF4-FFF2-40B4-BE49-F238E27FC236}">
                <a16:creationId xmlns:a16="http://schemas.microsoft.com/office/drawing/2014/main" id="{2F8608E6-6C76-4DD1-928A-4B875AE6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209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Custeio por </a:t>
            </a:r>
          </a:p>
          <a:p>
            <a:pPr algn="ctr"/>
            <a:r>
              <a:rPr lang="pt-BR" altLang="pt-BR" sz="1800" b="1">
                <a:latin typeface="Arial" panose="020B0604020202020204" pitchFamily="34" charset="0"/>
              </a:rPr>
              <a:t>Encomenda</a:t>
            </a:r>
            <a:endParaRPr lang="pt-BR" altLang="pt-BR" sz="1800" b="1"/>
          </a:p>
        </p:txBody>
      </p:sp>
      <p:sp>
        <p:nvSpPr>
          <p:cNvPr id="7179" name="Text Box 12">
            <a:extLst>
              <a:ext uri="{FF2B5EF4-FFF2-40B4-BE49-F238E27FC236}">
                <a16:creationId xmlns:a16="http://schemas.microsoft.com/office/drawing/2014/main" id="{C7DC11A7-D3AE-4166-A262-6CBA73A5A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F0EA05B6-FCCB-4789-8893-25CC3FACA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1"/>
            <a:ext cx="91440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Características dos Sistemas de Custeamento</a:t>
            </a:r>
          </a:p>
        </p:txBody>
      </p:sp>
      <p:sp>
        <p:nvSpPr>
          <p:cNvPr id="7181" name="Line 14">
            <a:extLst>
              <a:ext uri="{FF2B5EF4-FFF2-40B4-BE49-F238E27FC236}">
                <a16:creationId xmlns:a16="http://schemas.microsoft.com/office/drawing/2014/main" id="{62A8EE13-9F95-453A-8A2B-A1D83FDA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2098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182" name="Object 20">
            <a:extLst>
              <a:ext uri="{FF2B5EF4-FFF2-40B4-BE49-F238E27FC236}">
                <a16:creationId xmlns:a16="http://schemas.microsoft.com/office/drawing/2014/main" id="{5304BDED-B73D-4198-8575-6A178147C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895601"/>
          <a:ext cx="9137650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Planilha" r:id="rId3" imgW="9134972" imgH="3572237" progId="Excel.Sheet.8">
                  <p:embed/>
                </p:oleObj>
              </mc:Choice>
              <mc:Fallback>
                <p:oleObj name="Planilha" r:id="rId3" imgW="9134972" imgH="3572237" progId="Excel.Sheet.8">
                  <p:embed/>
                  <p:pic>
                    <p:nvPicPr>
                      <p:cNvPr id="7182" name="Object 20">
                        <a:extLst>
                          <a:ext uri="{FF2B5EF4-FFF2-40B4-BE49-F238E27FC236}">
                            <a16:creationId xmlns:a16="http://schemas.microsoft.com/office/drawing/2014/main" id="{5304BDED-B73D-4198-8575-6A178147CC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1"/>
                        <a:ext cx="9137650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38714BF-A7D6-4B8D-82C0-B08AD5E01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281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Sistemas de Custeamento </a:t>
            </a:r>
          </a:p>
          <a:p>
            <a:pPr algn="ctr">
              <a:defRPr/>
            </a:pPr>
            <a:r>
              <a:rPr lang="pt-BR" altLang="pt-BR" sz="3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EXEMPLOS</a:t>
            </a:r>
            <a:endParaRPr lang="pt-BR" altLang="pt-BR" sz="4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49944007-BC2D-449B-A05E-A9D6E9EC7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1"/>
            <a:ext cx="8610600" cy="522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3200" b="1"/>
              <a:t>1. Custeamento por Ordem</a:t>
            </a:r>
            <a:endParaRPr lang="pt-BR" altLang="pt-BR" sz="32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	</a:t>
            </a:r>
            <a:r>
              <a:rPr lang="pt-BR" altLang="pt-BR" sz="3100" b="1">
                <a:latin typeface="Arial" panose="020B0604020202020204" pitchFamily="34" charset="0"/>
              </a:rPr>
              <a:t>Engenharia e 	Construção Civil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Auditoria e Consultoria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Indústria Naval e Aeronáutica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Indústria Gráfica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Confecções de moda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Móveis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Molas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Parafusos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Produção de Vinhos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Seda Natural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Etc.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B96550C7-6553-42E9-AF86-02656EF34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D14A4709-06FB-4208-AC91-18D1BD91C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257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25EF502B-4FE4-4137-8786-9AC6784FE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03514873-89C3-4CC7-BD57-95E95B04C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4E0E48F3-DCE8-4522-AD39-C5E65403E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572001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800">
                <a:latin typeface="Arial" panose="020B0604020202020204" pitchFamily="34" charset="0"/>
              </a:rPr>
              <a:t>ESPECIAIS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A59C3F6E-C08D-4725-9C27-B6CD17138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281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Sistemas de Custeamento </a:t>
            </a:r>
          </a:p>
          <a:p>
            <a:pPr algn="ctr">
              <a:defRPr/>
            </a:pPr>
            <a:r>
              <a:rPr lang="pt-BR" altLang="pt-BR" sz="3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EXEMPLOS</a:t>
            </a:r>
            <a:endParaRPr lang="pt-BR" altLang="pt-BR" sz="4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61426C3-769D-4F49-89AC-BF6123A60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2601"/>
            <a:ext cx="86106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3200" b="1"/>
              <a:t>2. Custeamento por Processo </a:t>
            </a:r>
            <a:endParaRPr lang="pt-BR" altLang="pt-BR" sz="32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	</a:t>
            </a:r>
            <a:r>
              <a:rPr lang="pt-BR" altLang="pt-BR" sz="3100" b="1">
                <a:latin typeface="Arial" panose="020B0604020202020204" pitchFamily="34" charset="0"/>
              </a:rPr>
              <a:t>Indústria Automobilística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Eletrodomésticos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Farmacêutica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Farinha de Trigo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Açúcar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Cimento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Cadernos</a:t>
            </a:r>
          </a:p>
          <a:p>
            <a:pPr>
              <a:lnSpc>
                <a:spcPct val="90000"/>
              </a:lnSpc>
            </a:pPr>
            <a:r>
              <a:rPr lang="pt-BR" altLang="pt-BR" sz="3100" b="1">
                <a:latin typeface="Arial" panose="020B0604020202020204" pitchFamily="34" charset="0"/>
              </a:rPr>
              <a:t>			Etc.</a:t>
            </a:r>
          </a:p>
          <a:p>
            <a:pPr>
              <a:lnSpc>
                <a:spcPct val="90000"/>
              </a:lnSpc>
            </a:pPr>
            <a:endParaRPr lang="pt-BR" altLang="pt-BR" sz="31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Tratamento contábil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Produção por Ordem: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os custos são acumulados numa conta específica para cada encomenda. Esta conta só para de receber custos quando a encomenda termina de ser produzida e, então, é transferida para o CPV ou estoque de produtos acabados.</a:t>
            </a:r>
          </a:p>
          <a:p>
            <a:pPr marL="457200" lvl="1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Produção Contínua: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os custos são acumulados em contas para cada linha de produção. As contas são encerradas todos os períodos.</a:t>
            </a:r>
          </a:p>
        </p:txBody>
      </p:sp>
    </p:spTree>
    <p:extLst>
      <p:ext uri="{BB962C8B-B14F-4D97-AF65-F5344CB8AC3E}">
        <p14:creationId xmlns:p14="http://schemas.microsoft.com/office/powerpoint/2010/main" val="1513552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1552</Words>
  <Application>Microsoft Office PowerPoint</Application>
  <PresentationFormat>Widescreen</PresentationFormat>
  <Paragraphs>329</Paragraphs>
  <Slides>24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2" baseType="lpstr">
      <vt:lpstr>ARIAL</vt:lpstr>
      <vt:lpstr>ARIAL</vt:lpstr>
      <vt:lpstr>Bookman Old Style</vt:lpstr>
      <vt:lpstr>Calibri</vt:lpstr>
      <vt:lpstr>Calibri Light</vt:lpstr>
      <vt:lpstr>Times New Roman</vt:lpstr>
      <vt:lpstr>Tema do Office</vt:lpstr>
      <vt:lpstr>Planilha</vt:lpstr>
      <vt:lpstr>Produção por Ordem e Produção Contínua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Tratamento contábil</vt:lpstr>
      <vt:lpstr>Apresentação do PowerPoint</vt:lpstr>
      <vt:lpstr>Apresentação do PowerPoint</vt:lpstr>
      <vt:lpstr>Questões Adicionais do Custeio por Ordem</vt:lpstr>
      <vt:lpstr>Apresentação do PowerPoint</vt:lpstr>
      <vt:lpstr>Danificações em pedidos por ordem</vt:lpstr>
      <vt:lpstr>Encomendas de Longo Prazo de Execução</vt:lpstr>
      <vt:lpstr>Encomendas de Longo Prazo de Execução</vt:lpstr>
      <vt:lpstr>Encomendas de Longo Prazo de Execução</vt:lpstr>
      <vt:lpstr>Questões Sobre Custeio por Processo (Produção Contínua)</vt:lpstr>
      <vt:lpstr>Unidades Equivalentes</vt:lpstr>
      <vt:lpstr>Custeio por processo: exemplo 1</vt:lpstr>
      <vt:lpstr>Custeio por processo: exemplo 2</vt:lpstr>
      <vt:lpstr>Exemplo 2: passos para o cálculo do estoque final de produtos em fabricação e das unidades concluídas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Pinheiro</dc:creator>
  <cp:lastModifiedBy>Usuário do Windows</cp:lastModifiedBy>
  <cp:revision>100</cp:revision>
  <dcterms:created xsi:type="dcterms:W3CDTF">2020-08-18T17:48:50Z</dcterms:created>
  <dcterms:modified xsi:type="dcterms:W3CDTF">2020-11-11T11:52:13Z</dcterms:modified>
</cp:coreProperties>
</file>