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8" d="100"/>
          <a:sy n="58" d="100"/>
        </p:scale>
        <p:origin x="6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854B2-B2F5-4C2A-A43B-6D98275CF64A}" type="datetimeFigureOut">
              <a:rPr lang="pt-BR" smtClean="0"/>
              <a:t>11/03/2016</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1BFA4F-F955-4E9E-B0A5-009CB7F06965}" type="slidenum">
              <a:rPr lang="pt-BR" smtClean="0"/>
              <a:t>‹nº›</a:t>
            </a:fld>
            <a:endParaRPr lang="pt-BR"/>
          </a:p>
        </p:txBody>
      </p:sp>
    </p:spTree>
    <p:extLst>
      <p:ext uri="{BB962C8B-B14F-4D97-AF65-F5344CB8AC3E}">
        <p14:creationId xmlns:p14="http://schemas.microsoft.com/office/powerpoint/2010/main" val="1075163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D21BFA4F-F955-4E9E-B0A5-009CB7F06965}" type="slidenum">
              <a:rPr lang="pt-BR" smtClean="0"/>
              <a:t>1</a:t>
            </a:fld>
            <a:endParaRPr lang="pt-BR"/>
          </a:p>
        </p:txBody>
      </p:sp>
    </p:spTree>
    <p:extLst>
      <p:ext uri="{BB962C8B-B14F-4D97-AF65-F5344CB8AC3E}">
        <p14:creationId xmlns:p14="http://schemas.microsoft.com/office/powerpoint/2010/main" val="388337805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CF4254B6-9F0E-427F-BB80-9A8D74A833CC}" type="datetime1">
              <a:rPr lang="pt-BR" smtClean="0"/>
              <a:t>11/03/2016</a:t>
            </a:fld>
            <a:endParaRPr lang="en-US" dirty="0"/>
          </a:p>
        </p:txBody>
      </p:sp>
      <p:sp>
        <p:nvSpPr>
          <p:cNvPr id="5" name="Footer Placeholder 4"/>
          <p:cNvSpPr>
            <a:spLocks noGrp="1"/>
          </p:cNvSpPr>
          <p:nvPr>
            <p:ph type="ftr" sz="quarter" idx="11"/>
          </p:nvPr>
        </p:nvSpPr>
        <p:spPr/>
        <p:txBody>
          <a:bodyPr/>
          <a:lstStyle/>
          <a:p>
            <a:r>
              <a:rPr lang="en-US" smtClean="0"/>
              <a:t>Autor: Discente Paula Elaine Sgobbi - Fund.Educ.Musical - FFCLR/USP-RP</a:t>
            </a:r>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7278E7C-BA3C-4BCA-8085-0C36D3545294}" type="datetime1">
              <a:rPr lang="pt-BR" smtClean="0"/>
              <a:t>11/03/2016</a:t>
            </a:fld>
            <a:endParaRPr lang="en-US" dirty="0"/>
          </a:p>
        </p:txBody>
      </p:sp>
      <p:sp>
        <p:nvSpPr>
          <p:cNvPr id="5" name="Footer Placeholder 4"/>
          <p:cNvSpPr>
            <a:spLocks noGrp="1"/>
          </p:cNvSpPr>
          <p:nvPr>
            <p:ph type="ftr" sz="quarter" idx="11"/>
          </p:nvPr>
        </p:nvSpPr>
        <p:spPr/>
        <p:txBody>
          <a:bodyPr/>
          <a:lstStyle/>
          <a:p>
            <a:r>
              <a:rPr lang="en-US" smtClean="0"/>
              <a:t>Autor: Discente Paula Elaine Sgobbi - Fund.Educ.Musical - FFCLR/USP-RP</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2464CAB1-EC1E-4786-9ECE-E26BFF70A97A}" type="datetime1">
              <a:rPr lang="pt-BR" smtClean="0"/>
              <a:t>11/03/2016</a:t>
            </a:fld>
            <a:endParaRPr lang="en-US" dirty="0"/>
          </a:p>
        </p:txBody>
      </p:sp>
      <p:sp>
        <p:nvSpPr>
          <p:cNvPr id="5" name="Footer Placeholder 4"/>
          <p:cNvSpPr>
            <a:spLocks noGrp="1"/>
          </p:cNvSpPr>
          <p:nvPr>
            <p:ph type="ftr" sz="quarter" idx="11"/>
          </p:nvPr>
        </p:nvSpPr>
        <p:spPr/>
        <p:txBody>
          <a:bodyPr/>
          <a:lstStyle/>
          <a:p>
            <a:r>
              <a:rPr lang="en-US" smtClean="0"/>
              <a:t>Autor: Discente Paula Elaine Sgobbi - Fund.Educ.Musical - FFCLR/USP-RP</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7AB14B1-7014-454A-8C15-C520D4052964}" type="datetime1">
              <a:rPr lang="pt-BR" smtClean="0"/>
              <a:t>11/03/2016</a:t>
            </a:fld>
            <a:endParaRPr lang="en-US" dirty="0"/>
          </a:p>
        </p:txBody>
      </p:sp>
      <p:sp>
        <p:nvSpPr>
          <p:cNvPr id="5" name="Footer Placeholder 4"/>
          <p:cNvSpPr>
            <a:spLocks noGrp="1"/>
          </p:cNvSpPr>
          <p:nvPr>
            <p:ph type="ftr" sz="quarter" idx="11"/>
          </p:nvPr>
        </p:nvSpPr>
        <p:spPr/>
        <p:txBody>
          <a:bodyPr/>
          <a:lstStyle/>
          <a:p>
            <a:r>
              <a:rPr lang="en-US" smtClean="0"/>
              <a:t>Autor: Discente Paula Elaine Sgobbi - Fund.Educ.Musical - FFCLR/USP-RP</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pt-BR" smtClean="0"/>
              <a:t>Clique para editar o título mestre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a:xfrm>
            <a:off x="8593667" y="6272784"/>
            <a:ext cx="2644309" cy="365125"/>
          </a:xfrm>
        </p:spPr>
        <p:txBody>
          <a:bodyPr/>
          <a:lstStyle/>
          <a:p>
            <a:fld id="{4042EF9C-1B3D-46EE-9F4A-5FC6DDEFF412}" type="datetime1">
              <a:rPr lang="pt-BR" smtClean="0"/>
              <a:t>11/03/2016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r>
              <a:rPr lang="en-US" smtClean="0"/>
              <a:t>Autor: Discente Paula Elaine Sgobbi - Fund.Educ.Musical - FFCLR/USP-RP</a:t>
            </a:r>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D6388AC8-CDCA-492B-96F9-1D2118E57A8C}" type="datetime1">
              <a:rPr lang="pt-BR" smtClean="0"/>
              <a:t>11/03/2016</a:t>
            </a:fld>
            <a:endParaRPr lang="en-US" dirty="0"/>
          </a:p>
        </p:txBody>
      </p:sp>
      <p:sp>
        <p:nvSpPr>
          <p:cNvPr id="6" name="Footer Placeholder 5"/>
          <p:cNvSpPr>
            <a:spLocks noGrp="1"/>
          </p:cNvSpPr>
          <p:nvPr>
            <p:ph type="ftr" sz="quarter" idx="11"/>
          </p:nvPr>
        </p:nvSpPr>
        <p:spPr/>
        <p:txBody>
          <a:bodyPr/>
          <a:lstStyle/>
          <a:p>
            <a:r>
              <a:rPr lang="en-US" smtClean="0"/>
              <a:t>Autor: Discente Paula Elaine Sgobbi - Fund.Educ.Musical - FFCLR/USP-RP</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AF7BA2FB-DF14-42F9-9622-D8FAC74CA6ED}" type="datetime1">
              <a:rPr lang="pt-BR" smtClean="0"/>
              <a:t>11/03/2016</a:t>
            </a:fld>
            <a:endParaRPr lang="en-US" dirty="0"/>
          </a:p>
        </p:txBody>
      </p:sp>
      <p:sp>
        <p:nvSpPr>
          <p:cNvPr id="8" name="Footer Placeholder 7"/>
          <p:cNvSpPr>
            <a:spLocks noGrp="1"/>
          </p:cNvSpPr>
          <p:nvPr>
            <p:ph type="ftr" sz="quarter" idx="11"/>
          </p:nvPr>
        </p:nvSpPr>
        <p:spPr/>
        <p:txBody>
          <a:bodyPr/>
          <a:lstStyle/>
          <a:p>
            <a:r>
              <a:rPr lang="en-US" smtClean="0"/>
              <a:t>Autor: Discente Paula Elaine Sgobbi - Fund.Educ.Musical - FFCLR/USP-RP</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CF5B7556-A33B-4336-9883-E7805CAB1C44}" type="datetime1">
              <a:rPr lang="pt-BR" smtClean="0"/>
              <a:t>11/03/2016</a:t>
            </a:fld>
            <a:endParaRPr lang="en-US" dirty="0"/>
          </a:p>
        </p:txBody>
      </p:sp>
      <p:sp>
        <p:nvSpPr>
          <p:cNvPr id="4" name="Footer Placeholder 3"/>
          <p:cNvSpPr>
            <a:spLocks noGrp="1"/>
          </p:cNvSpPr>
          <p:nvPr>
            <p:ph type="ftr" sz="quarter" idx="11"/>
          </p:nvPr>
        </p:nvSpPr>
        <p:spPr/>
        <p:txBody>
          <a:bodyPr/>
          <a:lstStyle/>
          <a:p>
            <a:r>
              <a:rPr lang="en-US" smtClean="0"/>
              <a:t>Autor: Discente Paula Elaine Sgobbi - Fund.Educ.Musical - FFCLR/USP-RP</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C21F6-9C84-4597-AA8C-1AA990595221}" type="datetime1">
              <a:rPr lang="pt-BR" smtClean="0"/>
              <a:t>11/03/2016</a:t>
            </a:fld>
            <a:endParaRPr lang="en-US" dirty="0"/>
          </a:p>
        </p:txBody>
      </p:sp>
      <p:sp>
        <p:nvSpPr>
          <p:cNvPr id="3" name="Footer Placeholder 2"/>
          <p:cNvSpPr>
            <a:spLocks noGrp="1"/>
          </p:cNvSpPr>
          <p:nvPr>
            <p:ph type="ftr" sz="quarter" idx="11"/>
          </p:nvPr>
        </p:nvSpPr>
        <p:spPr/>
        <p:txBody>
          <a:bodyPr/>
          <a:lstStyle/>
          <a:p>
            <a:r>
              <a:rPr lang="en-US" smtClean="0"/>
              <a:t>Autor: Discente Paula Elaine Sgobbi - Fund.Educ.Musical - FFCLR/USP-RP</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t-BR" smtClean="0"/>
              <a:t>Clique para editar o título mestre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D0FD2AE-FC1D-459D-90BB-1B4FC626B7C9}" type="datetime1">
              <a:rPr lang="pt-BR" smtClean="0"/>
              <a:t>11/03/2016</a:t>
            </a:fld>
            <a:endParaRPr lang="en-US" dirty="0"/>
          </a:p>
        </p:txBody>
      </p:sp>
      <p:sp>
        <p:nvSpPr>
          <p:cNvPr id="6" name="Footer Placeholder 5"/>
          <p:cNvSpPr>
            <a:spLocks noGrp="1"/>
          </p:cNvSpPr>
          <p:nvPr>
            <p:ph type="ftr" sz="quarter" idx="11"/>
          </p:nvPr>
        </p:nvSpPr>
        <p:spPr/>
        <p:txBody>
          <a:bodyPr/>
          <a:lstStyle/>
          <a:p>
            <a:r>
              <a:rPr lang="en-US" smtClean="0"/>
              <a:t>Autor: Discente Paula Elaine Sgobbi - Fund.Educ.Musical - FFCLR/USP-RP</a:t>
            </a:r>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2C10D8C-58A2-484B-93A1-DE4B0C9EDC8F}" type="datetime1">
              <a:rPr lang="pt-BR" smtClean="0"/>
              <a:t>11/03/2016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415A40F-BCED-4210-A853-5287F014FD5C}" type="datetime1">
              <a:rPr lang="pt-BR" smtClean="0"/>
              <a:t>11/03/2016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en-US" smtClean="0"/>
              <a:t>Autor: Discente Paula Elaine Sgobbi - Fund.Educ.Musical - FFCLR/USP-RP</a:t>
            </a:r>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youtube.com/watch?v=OjNnPjuasL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Panorama do ensino       musical</a:t>
            </a:r>
            <a:endParaRPr lang="pt-BR" dirty="0"/>
          </a:p>
        </p:txBody>
      </p:sp>
      <p:sp>
        <p:nvSpPr>
          <p:cNvPr id="3" name="Subtítulo 2"/>
          <p:cNvSpPr>
            <a:spLocks noGrp="1"/>
          </p:cNvSpPr>
          <p:nvPr>
            <p:ph type="subTitle" idx="1"/>
          </p:nvPr>
        </p:nvSpPr>
        <p:spPr>
          <a:xfrm>
            <a:off x="1069848" y="4389119"/>
            <a:ext cx="7891272" cy="1614115"/>
          </a:xfrm>
        </p:spPr>
        <p:txBody>
          <a:bodyPr>
            <a:normAutofit fontScale="25000" lnSpcReduction="20000"/>
          </a:bodyPr>
          <a:lstStyle/>
          <a:p>
            <a:r>
              <a:rPr lang="pt-BR" sz="5600" dirty="0"/>
              <a:t>5970542 Fundamentos da Educação Musical</a:t>
            </a:r>
          </a:p>
          <a:p>
            <a:r>
              <a:rPr lang="pt-BR" sz="5600" dirty="0"/>
              <a:t>1ºSemestre 2016 – Seminário</a:t>
            </a:r>
          </a:p>
          <a:p>
            <a:r>
              <a:rPr lang="pt-BR" sz="5600" dirty="0"/>
              <a:t>Docente: Marcos Câmara de Castro</a:t>
            </a:r>
          </a:p>
          <a:p>
            <a:r>
              <a:rPr lang="pt-BR" sz="5600" dirty="0"/>
              <a:t>Discente: Paula Elaine </a:t>
            </a:r>
            <a:r>
              <a:rPr lang="pt-BR" sz="5600" dirty="0" err="1"/>
              <a:t>Sgobbi</a:t>
            </a:r>
            <a:endParaRPr lang="pt-BR" sz="5600" dirty="0"/>
          </a:p>
          <a:p>
            <a:r>
              <a:rPr lang="pt-BR" dirty="0"/>
              <a:t>Nº USP 8527155</a:t>
            </a:r>
          </a:p>
          <a:p>
            <a:r>
              <a:rPr lang="pt-BR" dirty="0"/>
              <a:t> </a:t>
            </a:r>
            <a:r>
              <a:rPr lang="pt-BR" sz="3200" dirty="0" smtClean="0"/>
              <a:t>Ribeirão Preto 26 de fevereiro de 2016</a:t>
            </a:r>
            <a:endParaRPr lang="pt-BR" sz="3200" dirty="0"/>
          </a:p>
          <a:p>
            <a:r>
              <a:rPr lang="pt-BR" dirty="0"/>
              <a:t> </a:t>
            </a:r>
          </a:p>
          <a:p>
            <a:r>
              <a:rPr lang="pt-BR" dirty="0"/>
              <a:t> </a:t>
            </a:r>
          </a:p>
          <a:p>
            <a:endParaRPr lang="pt-BR" dirty="0"/>
          </a:p>
        </p:txBody>
      </p:sp>
      <p:sp>
        <p:nvSpPr>
          <p:cNvPr id="4" name="Espaço Reservado para Data 3"/>
          <p:cNvSpPr>
            <a:spLocks noGrp="1"/>
          </p:cNvSpPr>
          <p:nvPr>
            <p:ph type="dt" sz="half" idx="10"/>
          </p:nvPr>
        </p:nvSpPr>
        <p:spPr/>
        <p:txBody>
          <a:bodyPr/>
          <a:lstStyle/>
          <a:p>
            <a:fld id="{63756A37-167A-441D-9111-1358D77CB669}"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1205286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Nacionalismo	</a:t>
            </a:r>
            <a:endParaRPr lang="pt-BR" dirty="0"/>
          </a:p>
        </p:txBody>
      </p:sp>
      <p:sp>
        <p:nvSpPr>
          <p:cNvPr id="3" name="Espaço Reservado para Conteúdo 2"/>
          <p:cNvSpPr>
            <a:spLocks noGrp="1"/>
          </p:cNvSpPr>
          <p:nvPr>
            <p:ph idx="1"/>
          </p:nvPr>
        </p:nvSpPr>
        <p:spPr/>
        <p:txBody>
          <a:bodyPr/>
          <a:lstStyle/>
          <a:p>
            <a:r>
              <a:rPr lang="pt-BR" dirty="0"/>
              <a:t>Neste período da década de 1920, o Brasil vivia o ideal nacionalista em sua plenitude. O modernismo, que teve a figura de Mário de Andrade também como crítico musical, era uma corrente estética consolidada e que predominou no País até meados da década de 1940. Esse movimento, entre outras ideias, pregou a busca por uma identidade musical nacional.</a:t>
            </a:r>
          </a:p>
          <a:p>
            <a:endParaRPr lang="pt-BR" dirty="0"/>
          </a:p>
        </p:txBody>
      </p:sp>
      <p:sp>
        <p:nvSpPr>
          <p:cNvPr id="4" name="Espaço Reservado para Data 3"/>
          <p:cNvSpPr>
            <a:spLocks noGrp="1"/>
          </p:cNvSpPr>
          <p:nvPr>
            <p:ph type="dt" sz="half" idx="10"/>
          </p:nvPr>
        </p:nvSpPr>
        <p:spPr/>
        <p:txBody>
          <a:bodyPr/>
          <a:lstStyle/>
          <a:p>
            <a:fld id="{5B70B337-6336-4F81-A835-23D2D0AC0D39}"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657284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Heitor Villa-Lobos</a:t>
            </a:r>
            <a:br>
              <a:rPr lang="pt-BR" dirty="0"/>
            </a:br>
            <a:endParaRPr lang="pt-BR" dirty="0"/>
          </a:p>
        </p:txBody>
      </p:sp>
      <p:sp>
        <p:nvSpPr>
          <p:cNvPr id="3" name="Espaço Reservado para Conteúdo 2"/>
          <p:cNvSpPr>
            <a:spLocks noGrp="1"/>
          </p:cNvSpPr>
          <p:nvPr>
            <p:ph idx="1"/>
          </p:nvPr>
        </p:nvSpPr>
        <p:spPr/>
        <p:txBody>
          <a:bodyPr/>
          <a:lstStyle/>
          <a:p>
            <a:r>
              <a:rPr lang="pt-BR" dirty="0"/>
              <a:t>Nos meados de 1930 ao mesmo tempo do nacionalismo as iniciativas de canto orfeônico de Villa-Lobos começavam a ser conhecidas em São Paulo, cidade onde o compositor se instalou após a chegada de uma temporada na Europa. Juntamente com outros músicos com os quais compartilhava seus pensamentos como Guiomar Novaes, Souza Lima e Antonieta Rudge, Maurice </a:t>
            </a:r>
            <a:r>
              <a:rPr lang="pt-BR" dirty="0" err="1"/>
              <a:t>Raskin</a:t>
            </a:r>
            <a:r>
              <a:rPr lang="pt-BR" dirty="0"/>
              <a:t>, Nair Duarte e Lucília Villa-Lobos, pianista e sua esposa, Villa-Lobos realizou cerca de 50 apresentações em cidades do interior paulista, todos com o apoio do interventor João Alberto. Seus contatos políticos tiveram grande importância em sua trajetória profissional.</a:t>
            </a:r>
          </a:p>
          <a:p>
            <a:r>
              <a:rPr lang="pt-BR" dirty="0"/>
              <a:t>Nessas ocasiões, aconteciam palestras, concertos instrumentais e corais com a participação da população local. Tais sessões tinham a execução da música brasileira como eixo central e repertório de cunho cívico-patriótico, seguindo os princípios de Villa-Lobos em usar o canto orfeônico como instrumento de educação cívica.</a:t>
            </a:r>
          </a:p>
          <a:p>
            <a:endParaRPr lang="pt-BR" dirty="0"/>
          </a:p>
        </p:txBody>
      </p:sp>
      <p:sp>
        <p:nvSpPr>
          <p:cNvPr id="4" name="Espaço Reservado para Data 3"/>
          <p:cNvSpPr>
            <a:spLocks noGrp="1"/>
          </p:cNvSpPr>
          <p:nvPr>
            <p:ph type="dt" sz="half" idx="10"/>
          </p:nvPr>
        </p:nvSpPr>
        <p:spPr/>
        <p:txBody>
          <a:bodyPr/>
          <a:lstStyle/>
          <a:p>
            <a:fld id="{49CA121D-2A19-48F6-8CDF-48E2F67093D1}"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2435968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Heitor </a:t>
            </a:r>
            <a:r>
              <a:rPr lang="pt-BR" dirty="0" err="1" smtClean="0"/>
              <a:t>Villa-lobos</a:t>
            </a:r>
            <a:endParaRPr lang="pt-BR" dirty="0"/>
          </a:p>
        </p:txBody>
      </p:sp>
      <p:sp>
        <p:nvSpPr>
          <p:cNvPr id="3" name="Espaço Reservado para Conteúdo 2"/>
          <p:cNvSpPr>
            <a:spLocks noGrp="1"/>
          </p:cNvSpPr>
          <p:nvPr>
            <p:ph idx="1"/>
          </p:nvPr>
        </p:nvSpPr>
        <p:spPr/>
        <p:txBody>
          <a:bodyPr>
            <a:normAutofit lnSpcReduction="10000"/>
          </a:bodyPr>
          <a:lstStyle/>
          <a:p>
            <a:r>
              <a:rPr lang="pt-BR" dirty="0"/>
              <a:t>Uma das apresentações mais conhecidas da época aconteceu em 1931, no campo da Associação Atlética São Bento, com a reunião de 12 mil vozes de estudantes, operários e militares, o que Villa-Lobos definiu como “exortação cívica”.</a:t>
            </a:r>
          </a:p>
          <a:p>
            <a:r>
              <a:rPr lang="pt-BR" dirty="0"/>
              <a:t>Em 1932 Heitor passou a ser conhecido pelo secretário de educação da cidade do Rio de Janeiro Anísio Teixeira, que teria papel importante na história do compositor e da educação musical. E neste ano assina o Manifesto dos Pioneiros da Educação Nova, escrito por Fernando de Azevedo, que sugeria um novo modelo de educação nacional. </a:t>
            </a:r>
            <a:endParaRPr lang="pt-BR" dirty="0" smtClean="0"/>
          </a:p>
          <a:p>
            <a:r>
              <a:rPr lang="pt-BR" dirty="0" smtClean="0"/>
              <a:t>Tal </a:t>
            </a:r>
            <a:r>
              <a:rPr lang="pt-BR" dirty="0"/>
              <a:t>modelo valorizava o ensino das artes em razão do benefício social. “A arte e a literatura tem efetivamente uma significação social, profunda e múltipla; a aproximação dos homens, a sua organização em uma coletividade unânime, a difusão de tais ou quais ideais sociais, de uma maneira ‘imaginada’, e, portanto, eficaz, a extensão do raio visual do homem e o valor moral e educativo conferem certamente à arte uma enorme importância social”, dizia parte do documento. </a:t>
            </a:r>
          </a:p>
          <a:p>
            <a:endParaRPr lang="pt-BR" dirty="0"/>
          </a:p>
        </p:txBody>
      </p:sp>
      <p:sp>
        <p:nvSpPr>
          <p:cNvPr id="4" name="Espaço Reservado para Data 3"/>
          <p:cNvSpPr>
            <a:spLocks noGrp="1"/>
          </p:cNvSpPr>
          <p:nvPr>
            <p:ph type="dt" sz="half" idx="10"/>
          </p:nvPr>
        </p:nvSpPr>
        <p:spPr/>
        <p:txBody>
          <a:bodyPr/>
          <a:lstStyle/>
          <a:p>
            <a:fld id="{58D576C7-6B60-4954-A441-E403BE2297A4}"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3569545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Heitor </a:t>
            </a:r>
            <a:r>
              <a:rPr lang="pt-BR" dirty="0" err="1" smtClean="0"/>
              <a:t>villa-lobos</a:t>
            </a:r>
            <a:endParaRPr lang="pt-BR" dirty="0"/>
          </a:p>
        </p:txBody>
      </p:sp>
      <p:sp>
        <p:nvSpPr>
          <p:cNvPr id="3" name="Espaço Reservado para Conteúdo 2"/>
          <p:cNvSpPr>
            <a:spLocks noGrp="1"/>
          </p:cNvSpPr>
          <p:nvPr>
            <p:ph idx="1"/>
          </p:nvPr>
        </p:nvSpPr>
        <p:spPr/>
        <p:txBody>
          <a:bodyPr>
            <a:normAutofit lnSpcReduction="10000"/>
          </a:bodyPr>
          <a:lstStyle/>
          <a:p>
            <a:r>
              <a:rPr lang="pt-BR" dirty="0"/>
              <a:t>Foi nesse momento que ele entrou no cenário da educação. Anísio Teixeira propõem reformas no sistema educacional brasileiro, dizendo que só existiria democracia no Brasil no dia em que se montar no país a máquina que prepara as democracias. E que essa máquina é a da escola pública. Então com a chegada da era Vargas tem essa oportunidade de ser como no período colonial, através do Decreto 19.890 de 18 de abril de 1931 o canto orfeônico é instituído como ensino obrigatório no município do Rio de Janeiro. Em 1932 o secretário Anísio convida H. Villa-Lobos para o cargo de Diretor do (SEMA) Superintendência de Educação Musical e artística.</a:t>
            </a:r>
          </a:p>
          <a:p>
            <a:r>
              <a:rPr lang="pt-BR" dirty="0"/>
              <a:t> Assim foi necessário criar um curso para formação dos professores de música.</a:t>
            </a:r>
          </a:p>
          <a:p>
            <a:r>
              <a:rPr lang="pt-BR" dirty="0"/>
              <a:t>O curso tinha por objetivo estudar a música nos seus aspectos técnicos, sociais e artísticos, e tinha um currículo extenso: Canto orfeônico, regência, orientação prática, análise harmônica, teoria aplicada, solfejo e ditado, ritmo, técnica vocal e fisiologia da voz, história da música, estética musical, etnografia e folclore. </a:t>
            </a:r>
          </a:p>
          <a:p>
            <a:endParaRPr lang="pt-BR" dirty="0"/>
          </a:p>
        </p:txBody>
      </p:sp>
      <p:sp>
        <p:nvSpPr>
          <p:cNvPr id="4" name="Espaço Reservado para Data 3"/>
          <p:cNvSpPr>
            <a:spLocks noGrp="1"/>
          </p:cNvSpPr>
          <p:nvPr>
            <p:ph type="dt" sz="half" idx="10"/>
          </p:nvPr>
        </p:nvSpPr>
        <p:spPr/>
        <p:txBody>
          <a:bodyPr/>
          <a:lstStyle/>
          <a:p>
            <a:fld id="{FA9C3295-4C39-4B5C-BBE5-7EFA7B5075E9}"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19546584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Heitor </a:t>
            </a:r>
            <a:r>
              <a:rPr lang="pt-BR" dirty="0" err="1" smtClean="0"/>
              <a:t>villa-lobos</a:t>
            </a:r>
            <a:endParaRPr lang="pt-BR" dirty="0"/>
          </a:p>
        </p:txBody>
      </p:sp>
      <p:sp>
        <p:nvSpPr>
          <p:cNvPr id="3" name="Espaço Reservado para Conteúdo 2"/>
          <p:cNvSpPr>
            <a:spLocks noGrp="1"/>
          </p:cNvSpPr>
          <p:nvPr>
            <p:ph idx="1"/>
          </p:nvPr>
        </p:nvSpPr>
        <p:spPr/>
        <p:txBody>
          <a:bodyPr/>
          <a:lstStyle/>
          <a:p>
            <a:r>
              <a:rPr lang="pt-BR" dirty="0"/>
              <a:t>Para disseminar uma metodologia de educação musical própria, mas principalmente a formar um repertório adequado ao Brasil, baseado no folclore nacional e na preservação cultural do povo. </a:t>
            </a:r>
            <a:r>
              <a:rPr lang="pt-BR" dirty="0" err="1"/>
              <a:t>H.Villa</a:t>
            </a:r>
            <a:r>
              <a:rPr lang="pt-BR" dirty="0"/>
              <a:t>-Lobos criou o método “Guia Prático”, uma de suas principais obras, utilizada como material didático contendo 138 versões de cantigas infantis populares, editado pela primeira vez em 1938. É com ele que a ideia de disseminação da ideologia nacionalista de formação da consciência musical brasileira, formação moral e cívica das novas gerações, e conscientização do povo brasileiro de suas origens pelo folclore fica mais evidente. </a:t>
            </a:r>
          </a:p>
          <a:p>
            <a:r>
              <a:rPr lang="pt-BR" dirty="0"/>
              <a:t>Com a contribuição do maestro H. Villa-Lobos, se converte no maior movimento de Educação musical de massas ocorrido no Brasil. A imagem do movimento ficou profundamente ligada ao governo de Getúlio Vargas.</a:t>
            </a:r>
          </a:p>
          <a:p>
            <a:endParaRPr lang="pt-BR" dirty="0"/>
          </a:p>
        </p:txBody>
      </p:sp>
      <p:sp>
        <p:nvSpPr>
          <p:cNvPr id="4" name="Espaço Reservado para Data 3"/>
          <p:cNvSpPr>
            <a:spLocks noGrp="1"/>
          </p:cNvSpPr>
          <p:nvPr>
            <p:ph type="dt" sz="half" idx="10"/>
          </p:nvPr>
        </p:nvSpPr>
        <p:spPr/>
        <p:txBody>
          <a:bodyPr/>
          <a:lstStyle/>
          <a:p>
            <a:fld id="{FB58C49F-14DE-4828-8310-FED3F4401294}"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3389706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Música,educação</a:t>
            </a:r>
            <a:r>
              <a:rPr lang="pt-BR" dirty="0" smtClean="0"/>
              <a:t> e polivalência (p-24-26)</a:t>
            </a:r>
            <a:endParaRPr lang="pt-BR" dirty="0"/>
          </a:p>
        </p:txBody>
      </p:sp>
      <p:sp>
        <p:nvSpPr>
          <p:cNvPr id="3" name="Espaço Reservado para Conteúdo 2"/>
          <p:cNvSpPr>
            <a:spLocks noGrp="1"/>
          </p:cNvSpPr>
          <p:nvPr>
            <p:ph idx="1"/>
          </p:nvPr>
        </p:nvSpPr>
        <p:spPr/>
        <p:txBody>
          <a:bodyPr/>
          <a:lstStyle/>
          <a:p>
            <a:r>
              <a:rPr lang="pt-BR" dirty="0"/>
              <a:t>O canto orfeônico esteve presente nas escolas brasileiras até o final da década de 1960. E por meio da Lei de Diretrizes e Bases da Educação nº4.024, de 1961foi substituída pela disciplina educação musical.</a:t>
            </a:r>
          </a:p>
          <a:p>
            <a:r>
              <a:rPr lang="pt-BR" dirty="0"/>
              <a:t>O período militar ocorreu 1964 – 1984, e o canto orfeônico acabou desaparecendo gradativamente do currículo escolar. </a:t>
            </a:r>
            <a:endParaRPr lang="pt-BR" dirty="0" smtClean="0"/>
          </a:p>
          <a:p>
            <a:r>
              <a:rPr lang="pt-BR" dirty="0" smtClean="0"/>
              <a:t>Em </a:t>
            </a:r>
            <a:r>
              <a:rPr lang="pt-BR" dirty="0"/>
              <a:t>1971 houve a promulgação da Lei 5.692                                            &gt; Polivalência na disciplina Educação Artística em um único profissional, ensinando artes visuais, teatro, música e dança. Desaparecendo gradualmente da educação musical nas escolas. Com a inclusão da Licenciatura curta, uma visão tecnicista da década de 1970.</a:t>
            </a:r>
          </a:p>
          <a:p>
            <a:endParaRPr lang="pt-BR" dirty="0"/>
          </a:p>
        </p:txBody>
      </p:sp>
      <p:sp>
        <p:nvSpPr>
          <p:cNvPr id="4" name="Espaço Reservado para Data 3"/>
          <p:cNvSpPr>
            <a:spLocks noGrp="1"/>
          </p:cNvSpPr>
          <p:nvPr>
            <p:ph type="dt" sz="half" idx="10"/>
          </p:nvPr>
        </p:nvSpPr>
        <p:spPr/>
        <p:txBody>
          <a:bodyPr/>
          <a:lstStyle/>
          <a:p>
            <a:fld id="{713AA45E-3C38-4B01-BA45-5AD706F19A6C}"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42345661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Música,educação</a:t>
            </a:r>
            <a:r>
              <a:rPr lang="pt-BR" dirty="0"/>
              <a:t> e polivalência (p-24-26)</a:t>
            </a:r>
          </a:p>
        </p:txBody>
      </p:sp>
      <p:sp>
        <p:nvSpPr>
          <p:cNvPr id="3" name="Espaço Reservado para Conteúdo 2"/>
          <p:cNvSpPr>
            <a:spLocks noGrp="1"/>
          </p:cNvSpPr>
          <p:nvPr>
            <p:ph idx="1"/>
          </p:nvPr>
        </p:nvSpPr>
        <p:spPr/>
        <p:txBody>
          <a:bodyPr/>
          <a:lstStyle/>
          <a:p>
            <a:pPr lvl="0"/>
            <a:r>
              <a:rPr lang="pt-BR" dirty="0"/>
              <a:t>Lei de Diretrizes e Bases nº4.024 regulamenta a educação de um modo geral e tinha por objetivo proporcionar um ensino de música mais democrático e acessível. Isso se daria por meio da exploração de novos recursos e novas possibilidades de criação musical por parte dos alunos.</a:t>
            </a:r>
          </a:p>
          <a:p>
            <a:r>
              <a:rPr lang="pt-BR" dirty="0" smtClean="0"/>
              <a:t>Esse </a:t>
            </a:r>
            <a:r>
              <a:rPr lang="pt-BR" dirty="0"/>
              <a:t>movimento veio por reflexo de métodos já existentes na Europa pelo húngaro </a:t>
            </a:r>
            <a:r>
              <a:rPr lang="pt-BR" dirty="0" err="1"/>
              <a:t>Zoltan</a:t>
            </a:r>
            <a:r>
              <a:rPr lang="pt-BR" dirty="0"/>
              <a:t> </a:t>
            </a:r>
            <a:r>
              <a:rPr lang="pt-BR" dirty="0" err="1"/>
              <a:t>Kodály</a:t>
            </a:r>
            <a:r>
              <a:rPr lang="pt-BR" dirty="0"/>
              <a:t>, pelo alemão </a:t>
            </a:r>
            <a:r>
              <a:rPr lang="pt-BR" dirty="0" err="1"/>
              <a:t>Karll</a:t>
            </a:r>
            <a:r>
              <a:rPr lang="pt-BR" dirty="0"/>
              <a:t> </a:t>
            </a:r>
            <a:r>
              <a:rPr lang="pt-BR" dirty="0" err="1"/>
              <a:t>Orff</a:t>
            </a:r>
            <a:r>
              <a:rPr lang="pt-BR" dirty="0"/>
              <a:t> e pelo belga Edgard </a:t>
            </a:r>
            <a:r>
              <a:rPr lang="pt-BR" dirty="0" err="1"/>
              <a:t>Willems</a:t>
            </a:r>
            <a:r>
              <a:rPr lang="pt-BR" dirty="0"/>
              <a:t>. Neste mesmo sentido a música deveria ser sentida, tocada e dançada, além de somente cantada, como acontecia até então, na prática do canto orfeônico</a:t>
            </a:r>
            <a:r>
              <a:rPr lang="pt-BR" dirty="0" smtClean="0"/>
              <a:t>.</a:t>
            </a:r>
          </a:p>
          <a:p>
            <a:r>
              <a:rPr lang="pt-BR" dirty="0" smtClean="0"/>
              <a:t> </a:t>
            </a:r>
            <a:r>
              <a:rPr lang="pt-BR" dirty="0"/>
              <a:t>No Brasil as influências vinham de Antônio de Sá Pereira, </a:t>
            </a:r>
            <a:r>
              <a:rPr lang="pt-BR" dirty="0" err="1"/>
              <a:t>Liddy</a:t>
            </a:r>
            <a:r>
              <a:rPr lang="pt-BR" dirty="0"/>
              <a:t> </a:t>
            </a:r>
            <a:r>
              <a:rPr lang="pt-BR" dirty="0" err="1"/>
              <a:t>Chiaffarelli</a:t>
            </a:r>
            <a:r>
              <a:rPr lang="pt-BR" dirty="0"/>
              <a:t> Mignone, </a:t>
            </a:r>
            <a:r>
              <a:rPr lang="pt-BR" dirty="0" err="1"/>
              <a:t>Gazzy</a:t>
            </a:r>
            <a:r>
              <a:rPr lang="pt-BR" dirty="0"/>
              <a:t> de Sá e do alemão naturalizado brasileiro H.J. </a:t>
            </a:r>
            <a:r>
              <a:rPr lang="pt-BR" dirty="0" err="1"/>
              <a:t>Koellreutter</a:t>
            </a:r>
            <a:r>
              <a:rPr lang="pt-BR" dirty="0"/>
              <a:t>. </a:t>
            </a:r>
          </a:p>
          <a:p>
            <a:pPr marL="0" indent="0">
              <a:buNone/>
            </a:pPr>
            <a:r>
              <a:rPr lang="pt-BR" dirty="0"/>
              <a:t> </a:t>
            </a:r>
          </a:p>
          <a:p>
            <a:endParaRPr lang="pt-BR" dirty="0"/>
          </a:p>
        </p:txBody>
      </p:sp>
      <p:sp>
        <p:nvSpPr>
          <p:cNvPr id="4" name="Espaço Reservado para Data 3"/>
          <p:cNvSpPr>
            <a:spLocks noGrp="1"/>
          </p:cNvSpPr>
          <p:nvPr>
            <p:ph type="dt" sz="half" idx="10"/>
          </p:nvPr>
        </p:nvSpPr>
        <p:spPr/>
        <p:txBody>
          <a:bodyPr/>
          <a:lstStyle/>
          <a:p>
            <a:fld id="{0C0EBB82-F165-45E7-ADD3-2E9515526F47}"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2925239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Música,educação</a:t>
            </a:r>
            <a:r>
              <a:rPr lang="pt-BR" dirty="0"/>
              <a:t> e polivalência (p-24-26)</a:t>
            </a:r>
          </a:p>
        </p:txBody>
      </p:sp>
      <p:sp>
        <p:nvSpPr>
          <p:cNvPr id="3" name="Espaço Reservado para Conteúdo 2"/>
          <p:cNvSpPr>
            <a:spLocks noGrp="1"/>
          </p:cNvSpPr>
          <p:nvPr>
            <p:ph idx="1"/>
          </p:nvPr>
        </p:nvSpPr>
        <p:spPr/>
        <p:txBody>
          <a:bodyPr>
            <a:normAutofit/>
          </a:bodyPr>
          <a:lstStyle/>
          <a:p>
            <a:r>
              <a:rPr lang="pt-BR" dirty="0"/>
              <a:t>Para conseguir tais efeitos sensitivos, as aulas de música deviam utilizar jogos, instrumentos de percussão e até brincadeiras que proporcionassem o desenvolvimento corporal, auditivo, rítmico e também a socialização dos alunos que precisavam ser estimulados a improvisar e experimentar. </a:t>
            </a:r>
          </a:p>
          <a:p>
            <a:r>
              <a:rPr lang="pt-BR" dirty="0"/>
              <a:t>O que se viu na prática, porém, foi uma realidade diferente em cada região, para não dizer em cada escola, que compunha seu currículo de acordo com as possibilidades e os recursos materiais e humanos que possuíam</a:t>
            </a:r>
            <a:r>
              <a:rPr lang="pt-BR" dirty="0" smtClean="0"/>
              <a:t>.</a:t>
            </a:r>
            <a:endParaRPr lang="pt-BR" dirty="0"/>
          </a:p>
          <a:p>
            <a:r>
              <a:rPr lang="pt-BR" dirty="0"/>
              <a:t>Por esta razão, mesmo quem era professor tinha que ser diplomado em Educação Musical por exigência da LDB, mas enquanto isso quem tinha seu certificado emitido pelo Instituto Villa-Lobos, utilizava o canto orfeônico nas escolas. </a:t>
            </a:r>
          </a:p>
          <a:p>
            <a:r>
              <a:rPr lang="pt-BR" dirty="0"/>
              <a:t>Além desses professores, os formandos em nível superior em Música também começaram a lecionar.</a:t>
            </a:r>
          </a:p>
          <a:p>
            <a:pPr marL="0" indent="0">
              <a:buNone/>
            </a:pPr>
            <a:endParaRPr lang="pt-BR" dirty="0"/>
          </a:p>
        </p:txBody>
      </p:sp>
      <p:sp>
        <p:nvSpPr>
          <p:cNvPr id="4" name="Espaço Reservado para Data 3"/>
          <p:cNvSpPr>
            <a:spLocks noGrp="1"/>
          </p:cNvSpPr>
          <p:nvPr>
            <p:ph type="dt" sz="half" idx="10"/>
          </p:nvPr>
        </p:nvSpPr>
        <p:spPr/>
        <p:txBody>
          <a:bodyPr/>
          <a:lstStyle/>
          <a:p>
            <a:fld id="{97847008-C0CA-4352-8C88-67A9E5E86FFD}"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38746220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Música,educação</a:t>
            </a:r>
            <a:r>
              <a:rPr lang="pt-BR" dirty="0"/>
              <a:t> e polivalência (p-24-26)</a:t>
            </a:r>
          </a:p>
        </p:txBody>
      </p:sp>
      <p:sp>
        <p:nvSpPr>
          <p:cNvPr id="3" name="Espaço Reservado para Conteúdo 2"/>
          <p:cNvSpPr>
            <a:spLocks noGrp="1"/>
          </p:cNvSpPr>
          <p:nvPr>
            <p:ph idx="1"/>
          </p:nvPr>
        </p:nvSpPr>
        <p:spPr/>
        <p:txBody>
          <a:bodyPr>
            <a:normAutofit fontScale="92500" lnSpcReduction="20000"/>
          </a:bodyPr>
          <a:lstStyle/>
          <a:p>
            <a:pPr lvl="0"/>
            <a:r>
              <a:rPr lang="pt-BR" dirty="0"/>
              <a:t>Atendendo a recomendação do Conselho Federal de Educação pela portaria nº63 do Ministério da Educação, seu nome foi alterado para Licenciatura em Música em 1969.  </a:t>
            </a:r>
          </a:p>
          <a:p>
            <a:pPr lvl="0"/>
            <a:r>
              <a:rPr lang="pt-BR" dirty="0"/>
              <a:t>Em 1971, o presidente Médici sancionou a Lei de Diretrizes de Base nº5.692. Nela, a Educação Musical foi banida definitivamente, dos currículos escolares, sendo introduzida a atividade de Educação Artística.</a:t>
            </a:r>
          </a:p>
          <a:p>
            <a:pPr lvl="0"/>
            <a:r>
              <a:rPr lang="pt-BR" dirty="0"/>
              <a:t>O agrupamento dos conteúdos (artes cênicas, artes plásticas, música e desenho), não deveria privilegiar nenhuma das áreas do conhecimento artístico. Muito pelo contrário tinha por objetivo buscar a valorização de todas elas. </a:t>
            </a:r>
          </a:p>
          <a:p>
            <a:pPr lvl="0"/>
            <a:r>
              <a:rPr lang="pt-BR" dirty="0"/>
              <a:t>Segundo Magali, a proposta da polivalência foi o grande precipício para o ensino de música, e que lutam até hoje contra essa prática.</a:t>
            </a:r>
          </a:p>
          <a:p>
            <a:pPr lvl="0"/>
            <a:r>
              <a:rPr lang="pt-BR" dirty="0"/>
              <a:t>A música em sua esmagadora maioria, não fazia parte dos currículos escolares de Educação Artística ficando restrita às atividades do contra turno. Ela passou a ser utilizada com funções secundárias, nas festas, comemorações e formaturas. Com isso, deixou de ser explorada como linguagem artística e de proporcionar um contato com o verdadeiro conhecimento.</a:t>
            </a:r>
          </a:p>
          <a:p>
            <a:endParaRPr lang="pt-BR" dirty="0"/>
          </a:p>
        </p:txBody>
      </p:sp>
      <p:sp>
        <p:nvSpPr>
          <p:cNvPr id="4" name="Espaço Reservado para Data 3"/>
          <p:cNvSpPr>
            <a:spLocks noGrp="1"/>
          </p:cNvSpPr>
          <p:nvPr>
            <p:ph type="dt" sz="half" idx="10"/>
          </p:nvPr>
        </p:nvSpPr>
        <p:spPr/>
        <p:txBody>
          <a:bodyPr/>
          <a:lstStyle/>
          <a:p>
            <a:fld id="{FE1196CC-685E-493C-A263-31BACCE0C7B2}"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34036270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Música,educação</a:t>
            </a:r>
            <a:r>
              <a:rPr lang="pt-BR" dirty="0"/>
              <a:t> e polivalência (p-24-26)</a:t>
            </a:r>
          </a:p>
        </p:txBody>
      </p:sp>
      <p:sp>
        <p:nvSpPr>
          <p:cNvPr id="3" name="Espaço Reservado para Conteúdo 2"/>
          <p:cNvSpPr>
            <a:spLocks noGrp="1"/>
          </p:cNvSpPr>
          <p:nvPr>
            <p:ph idx="1"/>
          </p:nvPr>
        </p:nvSpPr>
        <p:spPr/>
        <p:txBody>
          <a:bodyPr>
            <a:normAutofit fontScale="92500" lnSpcReduction="10000"/>
          </a:bodyPr>
          <a:lstStyle/>
          <a:p>
            <a:pPr lvl="0"/>
            <a:r>
              <a:rPr lang="pt-BR" dirty="0"/>
              <a:t>A formação em educação artística surgiu em 1974, por meio da Resolução nº23, em duas modalidades: Licenciatura Curta com habilitação geral, para atuação no ensino de 1º grau, e Licenciatura Plena, com habilitação especificas em Artes Plásticas, Artes Cênicas, Música e Desenho, para trabalhos com alunos do ensino de 1º e 2º graus.</a:t>
            </a:r>
          </a:p>
          <a:p>
            <a:pPr lvl="0"/>
            <a:r>
              <a:rPr lang="pt-BR" dirty="0"/>
              <a:t>As faculdades não estavam preparadas para a formação sólida dos professores, limitavam-se ao ensino técnico e sem base conceitual. </a:t>
            </a:r>
          </a:p>
          <a:p>
            <a:pPr lvl="0"/>
            <a:r>
              <a:rPr lang="pt-BR" dirty="0"/>
              <a:t>Nesse período as artes não possuíam mais o status de disciplina na Educação Básica, apenas uma atividade artística.</a:t>
            </a:r>
          </a:p>
          <a:p>
            <a:pPr lvl="0"/>
            <a:r>
              <a:rPr lang="pt-BR" dirty="0"/>
              <a:t>Em 1996 o presidente Fernando Henrique Cardoso aprova a Lei 9.394 voltando as artes como componente curricular obrigatório nos diversos níveis da Educação Básica, de forma a promover o desenvolvimento da cultura dos alunos.</a:t>
            </a:r>
          </a:p>
          <a:p>
            <a:pPr lvl="0"/>
            <a:r>
              <a:rPr lang="pt-BR" dirty="0"/>
              <a:t>Foi lançado, Parâmetros Curriculares Nacionais (PCN), na tentativa de servir como uma referência para a atuação do professor em sala de aula.  Porém cada escola tinha autonomia para elaborar suas próprias propostas pedagógicas. </a:t>
            </a:r>
          </a:p>
          <a:p>
            <a:endParaRPr lang="pt-BR" dirty="0"/>
          </a:p>
        </p:txBody>
      </p:sp>
      <p:sp>
        <p:nvSpPr>
          <p:cNvPr id="4" name="Espaço Reservado para Data 3"/>
          <p:cNvSpPr>
            <a:spLocks noGrp="1"/>
          </p:cNvSpPr>
          <p:nvPr>
            <p:ph type="dt" sz="half" idx="10"/>
          </p:nvPr>
        </p:nvSpPr>
        <p:spPr/>
        <p:txBody>
          <a:bodyPr/>
          <a:lstStyle/>
          <a:p>
            <a:fld id="{3AB1C3D9-1CBD-4FED-B9C0-923DAAEEAD91}"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957383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Música educação e política.( p.19-23).</a:t>
            </a:r>
            <a:endParaRPr lang="pt-BR" dirty="0"/>
          </a:p>
        </p:txBody>
      </p:sp>
      <p:sp>
        <p:nvSpPr>
          <p:cNvPr id="3" name="Espaço Reservado para Conteúdo 2"/>
          <p:cNvSpPr>
            <a:spLocks noGrp="1"/>
          </p:cNvSpPr>
          <p:nvPr>
            <p:ph idx="1"/>
          </p:nvPr>
        </p:nvSpPr>
        <p:spPr/>
        <p:txBody>
          <a:bodyPr/>
          <a:lstStyle/>
          <a:p>
            <a:r>
              <a:rPr lang="pt-BR" sz="4000" b="1" dirty="0" smtClean="0"/>
              <a:t>1ºRegistro</a:t>
            </a:r>
            <a:r>
              <a:rPr lang="pt-BR" sz="4000" dirty="0" smtClean="0"/>
              <a:t>  -      </a:t>
            </a:r>
            <a:r>
              <a:rPr lang="pt-BR" dirty="0" smtClean="0"/>
              <a:t>   </a:t>
            </a:r>
          </a:p>
          <a:p>
            <a:pPr marL="0" indent="0">
              <a:buNone/>
            </a:pPr>
            <a:r>
              <a:rPr lang="pt-BR" sz="2400" dirty="0" smtClean="0"/>
              <a:t>Em </a:t>
            </a:r>
            <a:r>
              <a:rPr lang="pt-BR" sz="2400" dirty="0"/>
              <a:t>1658 e 1661, pela “Lei das Aldeias Indígenas”, foi ordenado o ensino de canto. Este foi o primeiro registro do encontro da música com a educação no </a:t>
            </a:r>
            <a:r>
              <a:rPr lang="pt-BR" sz="2400" dirty="0" smtClean="0"/>
              <a:t>Brasil. </a:t>
            </a:r>
            <a:r>
              <a:rPr lang="pt-BR" sz="2400" dirty="0"/>
              <a:t>Este não se restringia somente às músicas religiosas e incluía as canções populares como as “modinhas” portuguesas. De lá para cá, muitos são os registros de tentativas de inserção da música na educação, mas aparentemente nenhuma delas teve </a:t>
            </a:r>
            <a:r>
              <a:rPr lang="pt-BR" sz="2400" dirty="0" smtClean="0"/>
              <a:t>representação.</a:t>
            </a:r>
          </a:p>
          <a:p>
            <a:endParaRPr lang="pt-BR" dirty="0" smtClean="0"/>
          </a:p>
          <a:p>
            <a:endParaRPr lang="pt-BR" dirty="0"/>
          </a:p>
        </p:txBody>
      </p:sp>
      <p:sp>
        <p:nvSpPr>
          <p:cNvPr id="4" name="Espaço Reservado para Data 3"/>
          <p:cNvSpPr>
            <a:spLocks noGrp="1"/>
          </p:cNvSpPr>
          <p:nvPr>
            <p:ph type="dt" sz="half" idx="10"/>
          </p:nvPr>
        </p:nvSpPr>
        <p:spPr/>
        <p:txBody>
          <a:bodyPr/>
          <a:lstStyle/>
          <a:p>
            <a:fld id="{8877D893-2384-4E05-B047-CE9F129D36A4}"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14906391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Música,educação</a:t>
            </a:r>
            <a:r>
              <a:rPr lang="pt-BR" dirty="0"/>
              <a:t> e polivalência (p-24-26)</a:t>
            </a:r>
          </a:p>
        </p:txBody>
      </p:sp>
      <p:sp>
        <p:nvSpPr>
          <p:cNvPr id="3" name="Espaço Reservado para Conteúdo 2"/>
          <p:cNvSpPr>
            <a:spLocks noGrp="1"/>
          </p:cNvSpPr>
          <p:nvPr>
            <p:ph idx="1"/>
          </p:nvPr>
        </p:nvSpPr>
        <p:spPr/>
        <p:txBody>
          <a:bodyPr/>
          <a:lstStyle/>
          <a:p>
            <a:r>
              <a:rPr lang="pt-BR" dirty="0"/>
              <a:t>Por fim na transição democrática 1971- 2011, foram 40 anos de abandono da legislação que permitiu o desaparecimento da música artística nas escolas. A maioria dos brasileiros acabaram se tornando vítimas da manipulação musical, atuando como meros ouvintes passivos sem consciência musical crítica e se sentem incapazes de se expressarem com música.</a:t>
            </a:r>
          </a:p>
          <a:p>
            <a:pPr marL="0" indent="0">
              <a:buNone/>
            </a:pPr>
            <a:endParaRPr lang="pt-BR" dirty="0"/>
          </a:p>
        </p:txBody>
      </p:sp>
      <p:sp>
        <p:nvSpPr>
          <p:cNvPr id="4" name="Espaço Reservado para Data 3"/>
          <p:cNvSpPr>
            <a:spLocks noGrp="1"/>
          </p:cNvSpPr>
          <p:nvPr>
            <p:ph type="dt" sz="half" idx="10"/>
          </p:nvPr>
        </p:nvSpPr>
        <p:spPr/>
        <p:txBody>
          <a:bodyPr/>
          <a:lstStyle/>
          <a:p>
            <a:fld id="{577A06F2-13D5-4537-AB85-51FE765F004D}"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29029858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643658"/>
            <a:ext cx="10058400" cy="1609344"/>
          </a:xfrm>
        </p:spPr>
        <p:txBody>
          <a:bodyPr>
            <a:normAutofit fontScale="90000"/>
          </a:bodyPr>
          <a:lstStyle/>
          <a:p>
            <a:pPr lvl="0"/>
            <a:r>
              <a:rPr lang="pt-BR" dirty="0"/>
              <a:t>Música, Educação e Esperança (p. 26-28)</a:t>
            </a:r>
            <a:br>
              <a:rPr lang="pt-BR" dirty="0"/>
            </a:br>
            <a:endParaRPr lang="pt-BR" dirty="0"/>
          </a:p>
        </p:txBody>
      </p:sp>
      <p:sp>
        <p:nvSpPr>
          <p:cNvPr id="3" name="Espaço Reservado para Conteúdo 2"/>
          <p:cNvSpPr>
            <a:spLocks noGrp="1"/>
          </p:cNvSpPr>
          <p:nvPr>
            <p:ph idx="1"/>
          </p:nvPr>
        </p:nvSpPr>
        <p:spPr/>
        <p:txBody>
          <a:bodyPr/>
          <a:lstStyle/>
          <a:p>
            <a:r>
              <a:rPr lang="pt-BR" dirty="0"/>
              <a:t>O debate sobre a presença da música nos currículos escolares nunca foi silenciado. </a:t>
            </a:r>
          </a:p>
          <a:p>
            <a:pPr lvl="0"/>
            <a:r>
              <a:rPr lang="pt-BR" dirty="0"/>
              <a:t>2006 um grupo de pessoas da sociedade, que unindo-se formaram o grupo de articulação parlamentar pró-música, formado por 86 entidades do setor, entre elas Associação Brasileira de Educação Musical (ABEM), Associação Brasileira da Música (ABM), Associação Nacional de Pesquisa e Pós Graduação em Música (ANPPOM), Instituto Villa-Lobos, universidades, escolas de música, sindicatos, artistas e representantes da sociedade civil-  se reuniram e se organizaram e elaboraram um manifesto que solicitou às autoridades a implantação gradual, porém legal, do ensino de música nas escolas.</a:t>
            </a:r>
          </a:p>
          <a:p>
            <a:endParaRPr lang="pt-BR" dirty="0"/>
          </a:p>
        </p:txBody>
      </p:sp>
      <p:sp>
        <p:nvSpPr>
          <p:cNvPr id="4" name="Espaço Reservado para Data 3"/>
          <p:cNvSpPr>
            <a:spLocks noGrp="1"/>
          </p:cNvSpPr>
          <p:nvPr>
            <p:ph type="dt" sz="half" idx="10"/>
          </p:nvPr>
        </p:nvSpPr>
        <p:spPr/>
        <p:txBody>
          <a:bodyPr/>
          <a:lstStyle/>
          <a:p>
            <a:fld id="{A14F1F18-A1DE-48E2-9A79-210EBD936677}"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1662670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Música, Educação e Esperança (p. 26-28)</a:t>
            </a:r>
          </a:p>
        </p:txBody>
      </p:sp>
      <p:sp>
        <p:nvSpPr>
          <p:cNvPr id="3" name="Espaço Reservado para Conteúdo 2"/>
          <p:cNvSpPr>
            <a:spLocks noGrp="1"/>
          </p:cNvSpPr>
          <p:nvPr>
            <p:ph idx="1"/>
          </p:nvPr>
        </p:nvSpPr>
        <p:spPr/>
        <p:txBody>
          <a:bodyPr/>
          <a:lstStyle/>
          <a:p>
            <a:pPr lvl="0"/>
            <a:r>
              <a:rPr lang="pt-BR" dirty="0"/>
              <a:t>O conselho nacional de educação diz que acredita na música cumprindo o papel de mediadora entre a educação e a cultura no ambiente escolar. Então o pedido do grupo de articulação parlamentar pró-música, foi visto pela senadora Roseana Sarney que elaborou e encaminhou o projeto de Lei n°330, em que classifica ambíguo o texto da LDB nº 5.692 que segundo ela tem acarretado a manutenção de práticas polivalentes de educação artísticas e ausência do ensino de música nas escolas.</a:t>
            </a:r>
          </a:p>
          <a:p>
            <a:pPr lvl="0"/>
            <a:r>
              <a:rPr lang="pt-BR" dirty="0"/>
              <a:t>O texto ressalta ainda que os próprios mecanismos de contratação de educadores são incoerentes ao persistirem na admissão de professores de educação artística, enquanto o ensino superior forma profissionais em áreas específicas como artes visuais, música, teatro e dança.</a:t>
            </a:r>
          </a:p>
          <a:p>
            <a:endParaRPr lang="pt-BR" dirty="0"/>
          </a:p>
        </p:txBody>
      </p:sp>
      <p:sp>
        <p:nvSpPr>
          <p:cNvPr id="4" name="Espaço Reservado para Data 3"/>
          <p:cNvSpPr>
            <a:spLocks noGrp="1"/>
          </p:cNvSpPr>
          <p:nvPr>
            <p:ph type="dt" sz="half" idx="10"/>
          </p:nvPr>
        </p:nvSpPr>
        <p:spPr/>
        <p:txBody>
          <a:bodyPr/>
          <a:lstStyle/>
          <a:p>
            <a:fld id="{1F626F44-8677-4BDA-8286-02D7F1905B56}"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37332135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Música, Educação e Esperança (p. 26-28)</a:t>
            </a:r>
          </a:p>
        </p:txBody>
      </p:sp>
      <p:sp>
        <p:nvSpPr>
          <p:cNvPr id="3" name="Espaço Reservado para Conteúdo 2"/>
          <p:cNvSpPr>
            <a:spLocks noGrp="1"/>
          </p:cNvSpPr>
          <p:nvPr>
            <p:ph idx="1"/>
          </p:nvPr>
        </p:nvSpPr>
        <p:spPr/>
        <p:txBody>
          <a:bodyPr>
            <a:normAutofit fontScale="92500" lnSpcReduction="20000"/>
          </a:bodyPr>
          <a:lstStyle/>
          <a:p>
            <a:pPr lvl="0"/>
            <a:r>
              <a:rPr lang="pt-BR" dirty="0"/>
              <a:t>Em 2008 Frank Aguiar cria um novo projeto ressaltando a importância da música como instrumento de relevância no desenvolvimento global de crianças, jovens e adultos.</a:t>
            </a:r>
          </a:p>
          <a:p>
            <a:pPr lvl="0"/>
            <a:r>
              <a:rPr lang="pt-BR" dirty="0"/>
              <a:t>Em agosto de 2008, o projeto de lei foi sancionado pelo Presidente Luiz Inácio Lula da Silva, dando origem a Lei nº 11.769 b – alterando a LDB nº 9.394 – e que tornou a música componente curricular obrigatório, mas não exclusivo, na educação básica. “A lei na verdade veio garantir o que já devia acontecer; a presença da música nos currículos escolares”. Lembra Teca Alencar.   </a:t>
            </a:r>
          </a:p>
          <a:p>
            <a:pPr lvl="0"/>
            <a:r>
              <a:rPr lang="pt-BR" dirty="0"/>
              <a:t>Na aprovação da lei, o presidente vetou o artigo que defendia a exigência de um professor com formação específica. Para ele, a música é uma prática social, com vários profissionais, sem formação acadêmica, reconhecidos e atuantes na área. Estes ficariam impossibilitados de dar aulas com a aprovação do artigo.</a:t>
            </a:r>
          </a:p>
          <a:p>
            <a:pPr lvl="0"/>
            <a:r>
              <a:rPr lang="pt-BR" dirty="0"/>
              <a:t>Mas o código de profissões do ministério do trabalho não prevê regulamentação oficial para a atividade.</a:t>
            </a:r>
          </a:p>
          <a:p>
            <a:pPr marL="0" indent="0">
              <a:buNone/>
            </a:pPr>
            <a:r>
              <a:rPr lang="pt-BR" dirty="0"/>
              <a:t> </a:t>
            </a:r>
          </a:p>
          <a:p>
            <a:endParaRPr lang="pt-BR" dirty="0"/>
          </a:p>
        </p:txBody>
      </p:sp>
      <p:sp>
        <p:nvSpPr>
          <p:cNvPr id="4" name="Espaço Reservado para Data 3"/>
          <p:cNvSpPr>
            <a:spLocks noGrp="1"/>
          </p:cNvSpPr>
          <p:nvPr>
            <p:ph type="dt" sz="half" idx="10"/>
          </p:nvPr>
        </p:nvSpPr>
        <p:spPr/>
        <p:txBody>
          <a:bodyPr/>
          <a:lstStyle/>
          <a:p>
            <a:fld id="{712E9B2E-21AA-462F-B635-E2D9B1D4E22E}"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1204854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dirty="0"/>
              <a:t>O que diz o Conselho Nacional de Educação</a:t>
            </a:r>
            <a:r>
              <a:rPr lang="pt-BR" dirty="0" smtClean="0"/>
              <a:t>?    </a:t>
            </a:r>
            <a:r>
              <a:rPr lang="pt-BR" dirty="0"/>
              <a:t>(p. 26)</a:t>
            </a:r>
            <a:br>
              <a:rPr lang="pt-BR" dirty="0"/>
            </a:br>
            <a:endParaRPr lang="pt-BR" dirty="0"/>
          </a:p>
        </p:txBody>
      </p:sp>
      <p:sp>
        <p:nvSpPr>
          <p:cNvPr id="3" name="Espaço Reservado para Conteúdo 2"/>
          <p:cNvSpPr>
            <a:spLocks noGrp="1"/>
          </p:cNvSpPr>
          <p:nvPr>
            <p:ph idx="1"/>
          </p:nvPr>
        </p:nvSpPr>
        <p:spPr/>
        <p:txBody>
          <a:bodyPr/>
          <a:lstStyle/>
          <a:p>
            <a:r>
              <a:rPr lang="pt-BR" dirty="0"/>
              <a:t>A conselheira da Câmara Básica no Conselho Nacional de Educação, Célia Craveiro, acredita que a música está cumprindo seu papel de mediadora entre educação e cultura no ambiente escolar. </a:t>
            </a:r>
            <a:endParaRPr lang="pt-BR" dirty="0" smtClean="0"/>
          </a:p>
          <a:p>
            <a:r>
              <a:rPr lang="pt-BR" dirty="0" smtClean="0"/>
              <a:t>Que </a:t>
            </a:r>
            <a:r>
              <a:rPr lang="pt-BR" dirty="0"/>
              <a:t>as escolas podem aplicar a música de múltiplas formas no seu cotidiano, e que tem pelos princípios constitucionais o dever de elaborar suas propostas político pedagógicas estruturando seus currículos de artes pensando em facilitar o acesso dos alunos à música, incluindo de forma explícita o papel da música</a:t>
            </a:r>
            <a:r>
              <a:rPr lang="pt-BR" dirty="0" smtClean="0"/>
              <a:t>.</a:t>
            </a:r>
          </a:p>
          <a:p>
            <a:r>
              <a:rPr lang="pt-BR" dirty="0" smtClean="0"/>
              <a:t> </a:t>
            </a:r>
            <a:r>
              <a:rPr lang="pt-BR" dirty="0"/>
              <a:t>Para a conselheira a música é um importante instrumento transformador, que alia seu conteúdo exclusivo e a possibilidade de estabelecer novas relações como disciplina e sensibilidade.</a:t>
            </a:r>
          </a:p>
          <a:p>
            <a:endParaRPr lang="pt-BR" dirty="0"/>
          </a:p>
        </p:txBody>
      </p:sp>
      <p:sp>
        <p:nvSpPr>
          <p:cNvPr id="4" name="Espaço Reservado para Data 3"/>
          <p:cNvSpPr>
            <a:spLocks noGrp="1"/>
          </p:cNvSpPr>
          <p:nvPr>
            <p:ph type="dt" sz="half" idx="10"/>
          </p:nvPr>
        </p:nvSpPr>
        <p:spPr/>
        <p:txBody>
          <a:bodyPr/>
          <a:lstStyle/>
          <a:p>
            <a:fld id="{CEBF85D9-2173-4391-B714-05A34B5A45A1}"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41100508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conclusão</a:t>
            </a:r>
            <a:endParaRPr lang="pt-BR" dirty="0"/>
          </a:p>
        </p:txBody>
      </p:sp>
      <p:sp>
        <p:nvSpPr>
          <p:cNvPr id="3" name="Espaço Reservado para Conteúdo 2"/>
          <p:cNvSpPr>
            <a:spLocks noGrp="1"/>
          </p:cNvSpPr>
          <p:nvPr>
            <p:ph idx="1"/>
          </p:nvPr>
        </p:nvSpPr>
        <p:spPr/>
        <p:txBody>
          <a:bodyPr>
            <a:normAutofit fontScale="92500"/>
          </a:bodyPr>
          <a:lstStyle/>
          <a:p>
            <a:r>
              <a:rPr lang="pt-BR" dirty="0"/>
              <a:t>O ensino de música nas escolas foi deixando de ser disciplina obrigatória, passando para educação artística, até deixar de existir.  Hoje ela é obrigatória e cada escola elabora seu projeto pedagógico para ensiná-la. Porque o principal e importante é que o aluno consiga se expressar através da música.</a:t>
            </a:r>
          </a:p>
          <a:p>
            <a:r>
              <a:rPr lang="pt-BR" dirty="0"/>
              <a:t>Por isso quando o Presidente Luiz Inácio Lula da Silva sancionou a lei nº11.769 b – alterando a LDB nº9.394 – e que tornou a música componente curricular obrigatório, mas não exclusivo, na educação básica. A lei na verdade vem para garantir o que já devia acontecer: a presença da música nos currículos escolares, lembra Teca Alencar.</a:t>
            </a:r>
          </a:p>
          <a:p>
            <a:r>
              <a:rPr lang="pt-BR" dirty="0"/>
              <a:t>Na aprovação da lei, o presidente vetou o artigo que defendia a exigência de um professor com formação acadêmica, reconhecidos e atuantes na área. Estes ficaram impossibilitados de dar aulas com a aprovação do artigo. O código de Profissões do Ministério do Trabalho não prevê regulamentação oficial para a atividade. O músico é visto como aquele que canta, toca, compõe, faz arranjos ou atua em orquestras, bandas e corais.</a:t>
            </a:r>
          </a:p>
          <a:p>
            <a:endParaRPr lang="pt-BR" dirty="0"/>
          </a:p>
        </p:txBody>
      </p:sp>
      <p:sp>
        <p:nvSpPr>
          <p:cNvPr id="4" name="Espaço Reservado para Data 3"/>
          <p:cNvSpPr>
            <a:spLocks noGrp="1"/>
          </p:cNvSpPr>
          <p:nvPr>
            <p:ph type="dt" sz="half" idx="10"/>
          </p:nvPr>
        </p:nvSpPr>
        <p:spPr/>
        <p:txBody>
          <a:bodyPr/>
          <a:lstStyle/>
          <a:p>
            <a:fld id="{B962B4D5-D5C9-43A5-9378-FC2251373D9E}"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12675890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conclusão</a:t>
            </a:r>
            <a:endParaRPr lang="pt-BR" dirty="0"/>
          </a:p>
        </p:txBody>
      </p:sp>
      <p:sp>
        <p:nvSpPr>
          <p:cNvPr id="3" name="Espaço Reservado para Conteúdo 2"/>
          <p:cNvSpPr>
            <a:spLocks noGrp="1"/>
          </p:cNvSpPr>
          <p:nvPr>
            <p:ph idx="1"/>
          </p:nvPr>
        </p:nvSpPr>
        <p:spPr/>
        <p:txBody>
          <a:bodyPr/>
          <a:lstStyle/>
          <a:p>
            <a:r>
              <a:rPr lang="pt-BR" dirty="0"/>
              <a:t>Porém já existe uma matriz epistemológica de conhecimento produzido dentro da cultura brasileira em relação aos processos de ensino e aprendizagem de música. Agora o desafio é pensar em uma maneira de organizar este conhecimento.</a:t>
            </a:r>
          </a:p>
          <a:p>
            <a:r>
              <a:rPr lang="pt-BR" dirty="0"/>
              <a:t>Sejam as aulas ministradas por um profissional magistrado ou por um músico capacitado, o que não está em discussão é a importância da qualificação deste profissional responsável pela educação musical. Experiências anteriores de inserção da música na escola mostram que a falta de qualificação do professor foi o fator que mais contribuiu para o fracasso dessas iniciativas. Afirma Magali.</a:t>
            </a:r>
          </a:p>
          <a:p>
            <a:endParaRPr lang="pt-BR" dirty="0"/>
          </a:p>
        </p:txBody>
      </p:sp>
      <p:sp>
        <p:nvSpPr>
          <p:cNvPr id="4" name="Espaço Reservado para Data 3"/>
          <p:cNvSpPr>
            <a:spLocks noGrp="1"/>
          </p:cNvSpPr>
          <p:nvPr>
            <p:ph type="dt" sz="half" idx="10"/>
          </p:nvPr>
        </p:nvSpPr>
        <p:spPr/>
        <p:txBody>
          <a:bodyPr/>
          <a:lstStyle/>
          <a:p>
            <a:fld id="{ADD8CE12-E16A-46C4-9F13-61D972813A9B}"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4152551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conclusão</a:t>
            </a:r>
            <a:endParaRPr lang="pt-BR" dirty="0"/>
          </a:p>
        </p:txBody>
      </p:sp>
      <p:sp>
        <p:nvSpPr>
          <p:cNvPr id="3" name="Espaço Reservado para Conteúdo 2"/>
          <p:cNvSpPr>
            <a:spLocks noGrp="1"/>
          </p:cNvSpPr>
          <p:nvPr>
            <p:ph idx="1"/>
          </p:nvPr>
        </p:nvSpPr>
        <p:spPr/>
        <p:txBody>
          <a:bodyPr/>
          <a:lstStyle/>
          <a:p>
            <a:r>
              <a:rPr lang="pt-BR" dirty="0"/>
              <a:t>Para o professor </a:t>
            </a:r>
            <a:r>
              <a:rPr lang="pt-BR" dirty="0" err="1"/>
              <a:t>Jobert</a:t>
            </a:r>
            <a:r>
              <a:rPr lang="pt-BR" dirty="0"/>
              <a:t> </a:t>
            </a:r>
            <a:r>
              <a:rPr lang="pt-BR" dirty="0" err="1"/>
              <a:t>Gaigher</a:t>
            </a:r>
            <a:r>
              <a:rPr lang="pt-BR" dirty="0"/>
              <a:t>, que expondo, segundo a teoria da aprendizagem e desenvolvimento musical de Keith </a:t>
            </a:r>
            <a:r>
              <a:rPr lang="pt-BR" dirty="0" err="1"/>
              <a:t>Swanwick</a:t>
            </a:r>
            <a:r>
              <a:rPr lang="pt-BR" dirty="0"/>
              <a:t> – Apreciar, Executar e Compor -  e a teoria de Piaget – Ser, fazer e Conviver, hoje já existe ferramentas metodológicas ao alcance de todos, como os computadores e seus softwares de música. Como o programa </a:t>
            </a:r>
            <a:r>
              <a:rPr lang="pt-BR" dirty="0" err="1"/>
              <a:t>e-som</a:t>
            </a:r>
            <a:r>
              <a:rPr lang="pt-BR" dirty="0"/>
              <a:t> – educar, socializar, orientar e musicalizar. Podemos usar o computador como instrumento musical virtual, novo meio para pensar a música. Como uma ferramenta também para criar música, gravar, editar, manipular e postar na internet. </a:t>
            </a:r>
          </a:p>
          <a:p>
            <a:r>
              <a:rPr lang="pt-BR" dirty="0"/>
              <a:t>Assim, unindo e equilibrando o aprendizado de educação musical e tecnologias digitais, favorecendo aproximação dos recursos tecnológicos com a música apreciada, executada ou composta pelo aluno. Se relacionando enfim com a música e não somente com o conhecimento.</a:t>
            </a:r>
          </a:p>
          <a:p>
            <a:pPr marL="0" indent="0">
              <a:buNone/>
            </a:pPr>
            <a:endParaRPr lang="pt-BR" dirty="0"/>
          </a:p>
          <a:p>
            <a:endParaRPr lang="pt-BR" dirty="0"/>
          </a:p>
        </p:txBody>
      </p:sp>
      <p:sp>
        <p:nvSpPr>
          <p:cNvPr id="4" name="Espaço Reservado para Data 3"/>
          <p:cNvSpPr>
            <a:spLocks noGrp="1"/>
          </p:cNvSpPr>
          <p:nvPr>
            <p:ph type="dt" sz="half" idx="10"/>
          </p:nvPr>
        </p:nvSpPr>
        <p:spPr/>
        <p:txBody>
          <a:bodyPr/>
          <a:lstStyle/>
          <a:p>
            <a:fld id="{0728A1AA-B46C-4096-8C62-F5F1DA5958E1}"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27839070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Bibliografia </a:t>
            </a:r>
            <a:br>
              <a:rPr lang="pt-BR" dirty="0"/>
            </a:br>
            <a:endParaRPr lang="pt-BR" dirty="0"/>
          </a:p>
        </p:txBody>
      </p:sp>
      <p:sp>
        <p:nvSpPr>
          <p:cNvPr id="3" name="Espaço Reservado para Conteúdo 2"/>
          <p:cNvSpPr>
            <a:spLocks noGrp="1"/>
          </p:cNvSpPr>
          <p:nvPr>
            <p:ph idx="1"/>
          </p:nvPr>
        </p:nvSpPr>
        <p:spPr/>
        <p:txBody>
          <a:bodyPr>
            <a:normAutofit fontScale="62500" lnSpcReduction="20000"/>
          </a:bodyPr>
          <a:lstStyle/>
          <a:p>
            <a:r>
              <a:rPr lang="pt-BR" dirty="0"/>
              <a:t>Livro </a:t>
            </a:r>
          </a:p>
          <a:p>
            <a:r>
              <a:rPr lang="pt-BR" dirty="0"/>
              <a:t>“A música na escola”</a:t>
            </a:r>
          </a:p>
          <a:p>
            <a:r>
              <a:rPr lang="pt-BR" dirty="0"/>
              <a:t>Com explanação do texto “</a:t>
            </a:r>
            <a:r>
              <a:rPr lang="pt-BR" i="1" dirty="0"/>
              <a:t>Panorama do ensino Musical</a:t>
            </a:r>
            <a:r>
              <a:rPr lang="pt-BR" dirty="0"/>
              <a:t>”.</a:t>
            </a:r>
          </a:p>
          <a:p>
            <a:r>
              <a:rPr lang="pt-BR" dirty="0"/>
              <a:t>JORDÃO, Gisele</a:t>
            </a:r>
          </a:p>
          <a:p>
            <a:r>
              <a:rPr lang="pt-BR" dirty="0"/>
              <a:t>ALUCCI, Renata R.</a:t>
            </a:r>
          </a:p>
          <a:p>
            <a:r>
              <a:rPr lang="pt-BR" dirty="0"/>
              <a:t>MOLINA, Sérgio</a:t>
            </a:r>
          </a:p>
          <a:p>
            <a:r>
              <a:rPr lang="pt-BR" dirty="0"/>
              <a:t>TERAHATA, Adriana </a:t>
            </a:r>
            <a:r>
              <a:rPr lang="pt-BR" dirty="0" err="1"/>
              <a:t>Miritello</a:t>
            </a:r>
            <a:endParaRPr lang="pt-BR" dirty="0"/>
          </a:p>
          <a:p>
            <a:pPr marL="0" indent="0">
              <a:buNone/>
            </a:pPr>
            <a:r>
              <a:rPr lang="pt-BR" b="1" dirty="0"/>
              <a:t> </a:t>
            </a:r>
            <a:endParaRPr lang="pt-BR" dirty="0"/>
          </a:p>
          <a:p>
            <a:r>
              <a:rPr lang="pt-BR" dirty="0"/>
              <a:t>WEB</a:t>
            </a:r>
          </a:p>
          <a:p>
            <a:pPr marL="0" indent="0">
              <a:buNone/>
            </a:pPr>
            <a:r>
              <a:rPr lang="pt-BR" dirty="0"/>
              <a:t> </a:t>
            </a:r>
          </a:p>
          <a:p>
            <a:r>
              <a:rPr lang="pt-BR" dirty="0"/>
              <a:t>“Breve História da Educação Musical”</a:t>
            </a:r>
          </a:p>
          <a:p>
            <a:r>
              <a:rPr lang="pt-BR" u="sng" dirty="0">
                <a:hlinkClick r:id="rId2"/>
              </a:rPr>
              <a:t>https://www.youtube.com/watch?v=OjNnPjuasLc</a:t>
            </a:r>
            <a:endParaRPr lang="pt-BR" dirty="0"/>
          </a:p>
          <a:p>
            <a:pPr marL="0" indent="0">
              <a:buNone/>
            </a:pPr>
            <a:r>
              <a:rPr lang="pt-BR" dirty="0"/>
              <a:t>Acessado em 03 de março de 2016.</a:t>
            </a:r>
          </a:p>
          <a:p>
            <a:pPr marL="0" indent="0">
              <a:buNone/>
            </a:pPr>
            <a:r>
              <a:rPr lang="pt-BR" dirty="0"/>
              <a:t> </a:t>
            </a:r>
          </a:p>
          <a:p>
            <a:endParaRPr lang="pt-BR" dirty="0"/>
          </a:p>
        </p:txBody>
      </p:sp>
      <p:sp>
        <p:nvSpPr>
          <p:cNvPr id="4" name="Espaço Reservado para Data 3"/>
          <p:cNvSpPr>
            <a:spLocks noGrp="1"/>
          </p:cNvSpPr>
          <p:nvPr>
            <p:ph type="dt" sz="half" idx="10"/>
          </p:nvPr>
        </p:nvSpPr>
        <p:spPr/>
        <p:txBody>
          <a:bodyPr/>
          <a:lstStyle/>
          <a:p>
            <a:fld id="{4137DB9C-3F83-4C91-8471-50B0FC00F2B7}"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3643310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Primeiros professores de Música, e um pouco da sua trajetória no Brasil:</a:t>
            </a:r>
          </a:p>
        </p:txBody>
      </p:sp>
      <p:sp>
        <p:nvSpPr>
          <p:cNvPr id="3" name="Espaço Reservado para Conteúdo 2"/>
          <p:cNvSpPr>
            <a:spLocks noGrp="1"/>
          </p:cNvSpPr>
          <p:nvPr>
            <p:ph idx="1"/>
          </p:nvPr>
        </p:nvSpPr>
        <p:spPr/>
        <p:txBody>
          <a:bodyPr/>
          <a:lstStyle/>
          <a:p>
            <a:r>
              <a:rPr lang="pt-BR" dirty="0" smtClean="0"/>
              <a:t>Existiu cerca de cinco Milhões de índios no Brasil</a:t>
            </a:r>
          </a:p>
          <a:p>
            <a:r>
              <a:rPr lang="pt-BR" dirty="0" smtClean="0"/>
              <a:t>Hoje existem aproximadamente 200 mil.</a:t>
            </a:r>
          </a:p>
          <a:p>
            <a:pPr lvl="0"/>
            <a:r>
              <a:rPr lang="pt-BR" dirty="0"/>
              <a:t>1549 – Os Jesuítas, que chegaram com o I Governador Geral, Tomé de Souza.</a:t>
            </a:r>
          </a:p>
          <a:p>
            <a:pPr lvl="0"/>
            <a:r>
              <a:rPr lang="pt-BR" dirty="0" smtClean="0"/>
              <a:t> </a:t>
            </a:r>
            <a:r>
              <a:rPr lang="pt-BR" dirty="0"/>
              <a:t>1552 – Primeiros professores com especialidade em música, Francisco Vargas e José Anchieta, em 1555 fazem a apresentação do Auto da Pregação Universal musical brasileira.</a:t>
            </a:r>
          </a:p>
          <a:p>
            <a:pPr lvl="0"/>
            <a:r>
              <a:rPr lang="pt-BR" dirty="0"/>
              <a:t>1759 – Marques de Pombal expulsa os Jesuítas de Portugal e de suas colônias, e substitui seus colégios, inserindo o ensino de Grego, Filosofia e retórica, passando assim o controle da educação para o Estado, havendo uma secularização da Educação e padronização do currículo.</a:t>
            </a:r>
          </a:p>
          <a:p>
            <a:endParaRPr lang="pt-BR" dirty="0"/>
          </a:p>
        </p:txBody>
      </p:sp>
      <p:sp>
        <p:nvSpPr>
          <p:cNvPr id="4" name="Espaço Reservado para Data 3"/>
          <p:cNvSpPr>
            <a:spLocks noGrp="1"/>
          </p:cNvSpPr>
          <p:nvPr>
            <p:ph type="dt" sz="half" idx="10"/>
          </p:nvPr>
        </p:nvSpPr>
        <p:spPr/>
        <p:txBody>
          <a:bodyPr/>
          <a:lstStyle/>
          <a:p>
            <a:fld id="{96252617-960B-493C-AB5D-4E99FC7A6071}"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2273368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Primeiros professores de Música, e um pouco da sua trajetória no Brasil:</a:t>
            </a:r>
            <a:endParaRPr lang="pt-BR" dirty="0"/>
          </a:p>
        </p:txBody>
      </p:sp>
      <p:sp>
        <p:nvSpPr>
          <p:cNvPr id="3" name="Espaço Reservado para Conteúdo 2"/>
          <p:cNvSpPr>
            <a:spLocks noGrp="1"/>
          </p:cNvSpPr>
          <p:nvPr>
            <p:ph idx="1"/>
          </p:nvPr>
        </p:nvSpPr>
        <p:spPr/>
        <p:txBody>
          <a:bodyPr/>
          <a:lstStyle/>
          <a:p>
            <a:pPr lvl="0"/>
            <a:r>
              <a:rPr lang="pt-BR" b="1" dirty="0"/>
              <a:t>1808 – </a:t>
            </a:r>
            <a:r>
              <a:rPr lang="pt-BR" b="1" dirty="0" err="1"/>
              <a:t>D.João</a:t>
            </a:r>
            <a:r>
              <a:rPr lang="pt-BR" b="1" dirty="0"/>
              <a:t> VI</a:t>
            </a:r>
            <a:r>
              <a:rPr lang="pt-BR" dirty="0"/>
              <a:t> veio ao Brasil dando relevância para artes.</a:t>
            </a:r>
          </a:p>
          <a:p>
            <a:pPr lvl="0"/>
            <a:r>
              <a:rPr lang="pt-BR" b="1" dirty="0"/>
              <a:t>1813</a:t>
            </a:r>
            <a:r>
              <a:rPr lang="pt-BR" dirty="0"/>
              <a:t> – Dois músicos proeminentes estrangeiros chegam ao Brasil para ensinar os filhos dos nobres, </a:t>
            </a:r>
            <a:r>
              <a:rPr lang="pt-BR" b="1" dirty="0" err="1"/>
              <a:t>Sigismund</a:t>
            </a:r>
            <a:r>
              <a:rPr lang="pt-BR" b="1" dirty="0"/>
              <a:t> </a:t>
            </a:r>
            <a:r>
              <a:rPr lang="pt-BR" b="1" dirty="0" err="1"/>
              <a:t>Neukomm</a:t>
            </a:r>
            <a:r>
              <a:rPr lang="pt-BR" b="1" dirty="0"/>
              <a:t> </a:t>
            </a:r>
            <a:r>
              <a:rPr lang="pt-BR" dirty="0"/>
              <a:t>compositor e pianista e </a:t>
            </a:r>
            <a:r>
              <a:rPr lang="pt-BR" b="1" dirty="0"/>
              <a:t>Marcos Portugal</a:t>
            </a:r>
            <a:r>
              <a:rPr lang="pt-BR" dirty="0"/>
              <a:t> regente português.</a:t>
            </a:r>
          </a:p>
          <a:p>
            <a:pPr lvl="0"/>
            <a:r>
              <a:rPr lang="pt-BR" b="1" dirty="0"/>
              <a:t>1813</a:t>
            </a:r>
            <a:r>
              <a:rPr lang="pt-BR" dirty="0"/>
              <a:t> – Mestre da capela real Padre José Maurício Nunes Garcia escreveu o método para piano forte e um compendio de música.</a:t>
            </a:r>
          </a:p>
          <a:p>
            <a:pPr lvl="0"/>
            <a:r>
              <a:rPr lang="pt-BR" b="1" dirty="0"/>
              <a:t>1818</a:t>
            </a:r>
            <a:r>
              <a:rPr lang="pt-BR" dirty="0"/>
              <a:t> – Primeira lei Oficial criando um curso de música no Brasil. Era uma política educacional voltada à formação de pessoal de nível superior para suprir uma demanda do estado. Filhos da Nobreza e da Aristocracia, recebiam instrução a domicilio enquanto a grande massa de escravos e camponeses libertos permaneciam analfabetos. Em 1822 com a independência do Brasil, ainda não havia muitas mudanças nessa política.</a:t>
            </a:r>
          </a:p>
          <a:p>
            <a:endParaRPr lang="pt-BR" dirty="0"/>
          </a:p>
        </p:txBody>
      </p:sp>
      <p:sp>
        <p:nvSpPr>
          <p:cNvPr id="4" name="Espaço Reservado para Data 3"/>
          <p:cNvSpPr>
            <a:spLocks noGrp="1"/>
          </p:cNvSpPr>
          <p:nvPr>
            <p:ph type="dt" sz="half" idx="10"/>
          </p:nvPr>
        </p:nvSpPr>
        <p:spPr/>
        <p:txBody>
          <a:bodyPr/>
          <a:lstStyle/>
          <a:p>
            <a:fld id="{60FD2E6B-90BF-49ED-93F7-C65AA9FDE3F8}"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98506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Primeiros professores de Música, e um pouco da sua trajetória no Brasil:</a:t>
            </a:r>
          </a:p>
        </p:txBody>
      </p:sp>
      <p:sp>
        <p:nvSpPr>
          <p:cNvPr id="3" name="Espaço Reservado para Conteúdo 2"/>
          <p:cNvSpPr>
            <a:spLocks noGrp="1"/>
          </p:cNvSpPr>
          <p:nvPr>
            <p:ph idx="1"/>
          </p:nvPr>
        </p:nvSpPr>
        <p:spPr/>
        <p:txBody>
          <a:bodyPr>
            <a:normAutofit/>
          </a:bodyPr>
          <a:lstStyle/>
          <a:p>
            <a:pPr lvl="0"/>
            <a:r>
              <a:rPr lang="pt-BR" b="1" dirty="0"/>
              <a:t>1847 – Primeira Lei</a:t>
            </a:r>
            <a:r>
              <a:rPr lang="pt-BR" dirty="0"/>
              <a:t> estabelecendo conteúdo musical para formação musical: a) Princípios básicos de solfejos, b) voz, c) Instrumentos de corda, d) Instrumento de sopro, e) Harmonia </a:t>
            </a:r>
          </a:p>
          <a:p>
            <a:pPr lvl="0"/>
            <a:r>
              <a:rPr lang="pt-BR" b="1" dirty="0"/>
              <a:t>1851 – D. Pedro II, aprova lei 630</a:t>
            </a:r>
            <a:r>
              <a:rPr lang="pt-BR" dirty="0"/>
              <a:t> que estabelece o </a:t>
            </a:r>
            <a:r>
              <a:rPr lang="pt-BR" b="1" dirty="0"/>
              <a:t>conteúdo</a:t>
            </a:r>
            <a:r>
              <a:rPr lang="pt-BR" dirty="0"/>
              <a:t> de ensino de música para escolas primárias e secundárias.</a:t>
            </a:r>
          </a:p>
          <a:p>
            <a:pPr lvl="0"/>
            <a:r>
              <a:rPr lang="pt-BR" dirty="0"/>
              <a:t> Nos meados do século </a:t>
            </a:r>
            <a:r>
              <a:rPr lang="pt-BR" b="1" dirty="0"/>
              <a:t>XIX </a:t>
            </a:r>
            <a:r>
              <a:rPr lang="pt-BR" dirty="0"/>
              <a:t>a presença da música nos currículos escolares do ensino público aconteceu pelo </a:t>
            </a:r>
            <a:r>
              <a:rPr lang="pt-BR" b="1" dirty="0"/>
              <a:t>Decreto Federal nº 331ª, de 17 de novembro de 1854,</a:t>
            </a:r>
            <a:r>
              <a:rPr lang="pt-BR" dirty="0"/>
              <a:t> o documento estipulava a presença de </a:t>
            </a:r>
            <a:r>
              <a:rPr lang="pt-BR" b="1" dirty="0"/>
              <a:t>“noções de música” e “exercícios de canto”</a:t>
            </a:r>
            <a:r>
              <a:rPr lang="pt-BR" dirty="0"/>
              <a:t> em escolas primárias de 1º e de 2º graus e Normais (Magistério).</a:t>
            </a:r>
          </a:p>
          <a:p>
            <a:pPr marL="0" lvl="0" indent="0">
              <a:buNone/>
            </a:pPr>
            <a:endParaRPr lang="pt-BR" dirty="0"/>
          </a:p>
          <a:p>
            <a:endParaRPr lang="pt-BR" dirty="0"/>
          </a:p>
        </p:txBody>
      </p:sp>
      <p:sp>
        <p:nvSpPr>
          <p:cNvPr id="4" name="Espaço Reservado para Data 3"/>
          <p:cNvSpPr>
            <a:spLocks noGrp="1"/>
          </p:cNvSpPr>
          <p:nvPr>
            <p:ph type="dt" sz="half" idx="10"/>
          </p:nvPr>
        </p:nvSpPr>
        <p:spPr/>
        <p:txBody>
          <a:bodyPr/>
          <a:lstStyle/>
          <a:p>
            <a:fld id="{994CCEF2-90C0-4538-8D71-19896FF19BFE}"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1653273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Primeiros professores de Música, e um pouco da sua trajetória no Brasil:</a:t>
            </a:r>
          </a:p>
        </p:txBody>
      </p:sp>
      <p:sp>
        <p:nvSpPr>
          <p:cNvPr id="3" name="Espaço Reservado para Conteúdo 2"/>
          <p:cNvSpPr>
            <a:spLocks noGrp="1"/>
          </p:cNvSpPr>
          <p:nvPr>
            <p:ph idx="1"/>
          </p:nvPr>
        </p:nvSpPr>
        <p:spPr/>
        <p:txBody>
          <a:bodyPr>
            <a:normAutofit fontScale="92500" lnSpcReduction="10000"/>
          </a:bodyPr>
          <a:lstStyle/>
          <a:p>
            <a:pPr lvl="0"/>
            <a:r>
              <a:rPr lang="pt-BR" dirty="0"/>
              <a:t>Em São Paulo, o canto coral se tornou uma atividade obrigatória nas escolas públicas da então província de São Paulo, com a Reforma Rangel Pestana, pela</a:t>
            </a:r>
            <a:r>
              <a:rPr lang="pt-BR" b="1" dirty="0"/>
              <a:t> lei nº81, de 6 de abril de 1887.</a:t>
            </a:r>
          </a:p>
          <a:p>
            <a:pPr lvl="0"/>
            <a:r>
              <a:rPr lang="pt-BR" dirty="0"/>
              <a:t>O </a:t>
            </a:r>
            <a:r>
              <a:rPr lang="pt-BR" b="1" dirty="0"/>
              <a:t>decreto nº981, de 8 de novembro de 1890</a:t>
            </a:r>
            <a:r>
              <a:rPr lang="pt-BR" dirty="0"/>
              <a:t>, durante a Reforma Benjamin Constant, regulamenta a instituição primária e secundária e </a:t>
            </a:r>
            <a:r>
              <a:rPr lang="pt-BR" b="1" dirty="0"/>
              <a:t>institui o ensino de elementos de música,</a:t>
            </a:r>
            <a:r>
              <a:rPr lang="pt-BR" dirty="0"/>
              <a:t> que deveriam ser ministrados por professores especiais de música admitidos em concursos. Tal medida deveria ser aplicada em âmbito nacional.</a:t>
            </a:r>
          </a:p>
          <a:p>
            <a:pPr lvl="0"/>
            <a:r>
              <a:rPr lang="pt-BR" dirty="0"/>
              <a:t>Em geral a música </a:t>
            </a:r>
            <a:r>
              <a:rPr lang="pt-BR" b="1" dirty="0"/>
              <a:t>estagnou </a:t>
            </a:r>
            <a:r>
              <a:rPr lang="pt-BR" dirty="0"/>
              <a:t>e permaneceu até a virada do século XX – de 1889 – 1930 na primeira república.</a:t>
            </a:r>
          </a:p>
          <a:p>
            <a:pPr lvl="0"/>
            <a:r>
              <a:rPr lang="pt-BR" dirty="0"/>
              <a:t>Em 1912 -  João Gomes Junior cria o Método Analítico e também </a:t>
            </a:r>
            <a:r>
              <a:rPr lang="pt-BR" b="1" dirty="0"/>
              <a:t>introduz o canto </a:t>
            </a:r>
            <a:r>
              <a:rPr lang="pt-BR" dirty="0"/>
              <a:t>orfeônico na educação brasileira.</a:t>
            </a:r>
          </a:p>
          <a:p>
            <a:pPr lvl="0"/>
            <a:r>
              <a:rPr lang="pt-BR" dirty="0"/>
              <a:t>Em 1915 – No método de Gomes Junior ele faz um trabalho </a:t>
            </a:r>
            <a:r>
              <a:rPr lang="pt-BR" b="1" dirty="0"/>
              <a:t>pioneiro</a:t>
            </a:r>
            <a:r>
              <a:rPr lang="pt-BR" dirty="0"/>
              <a:t> baseado com movimento e improvisação. </a:t>
            </a:r>
          </a:p>
          <a:p>
            <a:endParaRPr lang="pt-BR" dirty="0"/>
          </a:p>
        </p:txBody>
      </p:sp>
      <p:sp>
        <p:nvSpPr>
          <p:cNvPr id="4" name="Espaço Reservado para Data 3"/>
          <p:cNvSpPr>
            <a:spLocks noGrp="1"/>
          </p:cNvSpPr>
          <p:nvPr>
            <p:ph type="dt" sz="half" idx="10"/>
          </p:nvPr>
        </p:nvSpPr>
        <p:spPr/>
        <p:txBody>
          <a:bodyPr/>
          <a:lstStyle/>
          <a:p>
            <a:fld id="{8E232D05-6678-48E4-92DB-409A4F540438}"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2667286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Música em todos os cursos</a:t>
            </a:r>
            <a:endParaRPr lang="pt-BR" dirty="0"/>
          </a:p>
        </p:txBody>
      </p:sp>
      <p:sp>
        <p:nvSpPr>
          <p:cNvPr id="3" name="Espaço Reservado para Conteúdo 2"/>
          <p:cNvSpPr>
            <a:spLocks noGrp="1"/>
          </p:cNvSpPr>
          <p:nvPr>
            <p:ph idx="1"/>
          </p:nvPr>
        </p:nvSpPr>
        <p:spPr/>
        <p:txBody>
          <a:bodyPr/>
          <a:lstStyle/>
          <a:p>
            <a:pPr lvl="0"/>
            <a:r>
              <a:rPr lang="pt-BR" dirty="0"/>
              <a:t>Enquanto isso no Rio de Janeiro, a reforma Fernando de Azevedo, promulgada pela lei nº 3.281, de 23 de janeiro de 1928, previa o ensino de música em todos os cursos de acordo com o 1º Programa de Música Vocal e Instrumental, elaborado por músicos como Eulina de Nazareth, Sylvio Salina Garção Ribeiro e Maestro Francisco Braga.</a:t>
            </a:r>
          </a:p>
          <a:p>
            <a:pPr lvl="0"/>
            <a:r>
              <a:rPr lang="pt-BR" dirty="0"/>
              <a:t>Mas foi durante a Segunda República nas décadas de 1910 e 1920, que puderam ser notadas, no Brasil, as primeiras manifestações de um ensino mais organizado, caracterizado como canto orfeônico.</a:t>
            </a:r>
          </a:p>
          <a:p>
            <a:pPr marL="0" indent="0">
              <a:buNone/>
            </a:pPr>
            <a:r>
              <a:rPr lang="pt-BR" dirty="0"/>
              <a:t> </a:t>
            </a:r>
          </a:p>
          <a:p>
            <a:endParaRPr lang="pt-BR" dirty="0"/>
          </a:p>
        </p:txBody>
      </p:sp>
      <p:sp>
        <p:nvSpPr>
          <p:cNvPr id="4" name="Espaço Reservado para Data 3"/>
          <p:cNvSpPr>
            <a:spLocks noGrp="1"/>
          </p:cNvSpPr>
          <p:nvPr>
            <p:ph type="dt" sz="half" idx="10"/>
          </p:nvPr>
        </p:nvSpPr>
        <p:spPr/>
        <p:txBody>
          <a:bodyPr/>
          <a:lstStyle/>
          <a:p>
            <a:fld id="{5E2B2282-558A-43DF-B659-1CC4607DD383}"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4110227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Pioneiros do canto orfeônico. </a:t>
            </a:r>
            <a:endParaRPr lang="pt-BR" dirty="0"/>
          </a:p>
        </p:txBody>
      </p:sp>
      <p:sp>
        <p:nvSpPr>
          <p:cNvPr id="3" name="Espaço Reservado para Conteúdo 2"/>
          <p:cNvSpPr>
            <a:spLocks noGrp="1"/>
          </p:cNvSpPr>
          <p:nvPr>
            <p:ph idx="1"/>
          </p:nvPr>
        </p:nvSpPr>
        <p:spPr/>
        <p:txBody>
          <a:bodyPr/>
          <a:lstStyle/>
          <a:p>
            <a:r>
              <a:rPr lang="pt-BR" dirty="0"/>
              <a:t>Muitos acreditam que Heitor Villa-Lobos foi pioneiro nesta prática no Brasil. Mas foram os educadores João Gomes Junior e Carlos Alberto Gomes Cardim, que atuaram Escola Caetano de Campos, na capital paulista, e os irmãos Lázaro e Fabiano Lozano, com atividades junto à Escola Complementar (posteriormente, Escola Normal) em Piracicaba, os primeiros a estabelecerem o canto orfeônico no ensino.   </a:t>
            </a:r>
          </a:p>
          <a:p>
            <a:r>
              <a:rPr lang="pt-BR" dirty="0"/>
              <a:t>O objetivo do método trabalhado por eles era renovar a educação musical oferecida pelos conservatórios e, por meio da inserção da música no sistema público de ensino, popularizar o saber musical. Essas iniciativas, de certa forma, introduziram o canto orfeônico na sociedade e fortaleceram o projeto de Villa-Lobos que aconteceria nos anos seguintes.</a:t>
            </a:r>
          </a:p>
          <a:p>
            <a:endParaRPr lang="pt-BR" dirty="0"/>
          </a:p>
        </p:txBody>
      </p:sp>
      <p:sp>
        <p:nvSpPr>
          <p:cNvPr id="4" name="Espaço Reservado para Data 3"/>
          <p:cNvSpPr>
            <a:spLocks noGrp="1"/>
          </p:cNvSpPr>
          <p:nvPr>
            <p:ph type="dt" sz="half" idx="10"/>
          </p:nvPr>
        </p:nvSpPr>
        <p:spPr/>
        <p:txBody>
          <a:bodyPr/>
          <a:lstStyle/>
          <a:p>
            <a:fld id="{2EBEB52B-0868-4C4F-A421-9AE6D84314F4}"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1997454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Canto Orfeônico</a:t>
            </a:r>
            <a:endParaRPr lang="pt-BR" dirty="0"/>
          </a:p>
        </p:txBody>
      </p:sp>
      <p:sp>
        <p:nvSpPr>
          <p:cNvPr id="3" name="Espaço Reservado para Conteúdo 2"/>
          <p:cNvSpPr>
            <a:spLocks noGrp="1"/>
          </p:cNvSpPr>
          <p:nvPr>
            <p:ph idx="1"/>
          </p:nvPr>
        </p:nvSpPr>
        <p:spPr/>
        <p:txBody>
          <a:bodyPr/>
          <a:lstStyle/>
          <a:p>
            <a:r>
              <a:rPr lang="pt-BR" dirty="0"/>
              <a:t>O termo “orfeão” (</a:t>
            </a:r>
            <a:r>
              <a:rPr lang="pt-BR" dirty="0" err="1"/>
              <a:t>orpheón</a:t>
            </a:r>
            <a:r>
              <a:rPr lang="pt-BR" dirty="0"/>
              <a:t>) foi utilizado pela primeira vez em 1833 por </a:t>
            </a:r>
            <a:r>
              <a:rPr lang="pt-BR" dirty="0" err="1"/>
              <a:t>Bouquillon-Wilhem</a:t>
            </a:r>
            <a:r>
              <a:rPr lang="pt-BR" dirty="0"/>
              <a:t>, orientador do ensino de canto nas escolas de Paris. O canto orfeônico tem características próprias que o distinguem do canto coral dos conjuntos eruditos. Trata-se de uma prática coletiva, onde não se exige um conhecimento musical ou treinamento vocal dos participantes</a:t>
            </a:r>
            <a:r>
              <a:rPr lang="pt-BR" dirty="0" smtClean="0"/>
              <a:t>.</a:t>
            </a:r>
          </a:p>
          <a:p>
            <a:r>
              <a:rPr lang="pt-BR" dirty="0" smtClean="0"/>
              <a:t> </a:t>
            </a:r>
            <a:r>
              <a:rPr lang="pt-BR" dirty="0"/>
              <a:t>Ao contrário do canto coral erudito que exige conhecimento musical, habilidade vocal, no canto coral livre as vozes não são distribuídas rigorosamente, nenhum rigor técnico interpretativo mais elevado é exigido, o ideal do canto orfeônico tem suas raízes na França no início do século XIX onde o canto coletivo propiciava grandes concentrações de pessoas que provocavam um entusiasmo geral, em todos querer se reunir para cantar. O canto orfeônico foi adotado pelas escolas de Paris oficialmente.</a:t>
            </a:r>
          </a:p>
          <a:p>
            <a:endParaRPr lang="pt-BR" dirty="0"/>
          </a:p>
        </p:txBody>
      </p:sp>
      <p:sp>
        <p:nvSpPr>
          <p:cNvPr id="4" name="Espaço Reservado para Data 3"/>
          <p:cNvSpPr>
            <a:spLocks noGrp="1"/>
          </p:cNvSpPr>
          <p:nvPr>
            <p:ph type="dt" sz="half" idx="10"/>
          </p:nvPr>
        </p:nvSpPr>
        <p:spPr/>
        <p:txBody>
          <a:bodyPr/>
          <a:lstStyle/>
          <a:p>
            <a:fld id="{3E8EBCB1-FE80-459E-859E-B7A6389BD954}" type="datetime1">
              <a:rPr lang="pt-BR" smtClean="0"/>
              <a:t>11/03/2016</a:t>
            </a:fld>
            <a:endParaRPr lang="en-US" dirty="0"/>
          </a:p>
        </p:txBody>
      </p:sp>
      <p:sp>
        <p:nvSpPr>
          <p:cNvPr id="5" name="Espaço Reservado para Rodapé 4"/>
          <p:cNvSpPr>
            <a:spLocks noGrp="1"/>
          </p:cNvSpPr>
          <p:nvPr>
            <p:ph type="ftr" sz="quarter" idx="11"/>
          </p:nvPr>
        </p:nvSpPr>
        <p:spPr/>
        <p:txBody>
          <a:bodyPr/>
          <a:lstStyle/>
          <a:p>
            <a:r>
              <a:rPr lang="en-US" smtClean="0"/>
              <a:t>Autor: Discente Paula Elaine Sgobbi - Fund.Educ.Musical - FFCLR/USP-RP</a:t>
            </a:r>
            <a:endParaRPr lang="en-US" dirty="0"/>
          </a:p>
        </p:txBody>
      </p:sp>
    </p:spTree>
    <p:extLst>
      <p:ext uri="{BB962C8B-B14F-4D97-AF65-F5344CB8AC3E}">
        <p14:creationId xmlns:p14="http://schemas.microsoft.com/office/powerpoint/2010/main" val="34598239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ir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TM03090434[[fn=Tipo de Madeira]]</Template>
  <TotalTime>124</TotalTime>
  <Words>4028</Words>
  <Application>Microsoft Office PowerPoint</Application>
  <PresentationFormat>Widescreen</PresentationFormat>
  <Paragraphs>185</Paragraphs>
  <Slides>28</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28</vt:i4>
      </vt:variant>
    </vt:vector>
  </HeadingPairs>
  <TitlesOfParts>
    <vt:vector size="33" baseType="lpstr">
      <vt:lpstr>Calibri</vt:lpstr>
      <vt:lpstr>Rockwell</vt:lpstr>
      <vt:lpstr>Rockwell Condensed</vt:lpstr>
      <vt:lpstr>Wingdings</vt:lpstr>
      <vt:lpstr>Tipo de Madeira</vt:lpstr>
      <vt:lpstr>Panorama do ensino       musical</vt:lpstr>
      <vt:lpstr>Música educação e política.( p.19-23).</vt:lpstr>
      <vt:lpstr>Primeiros professores de Música, e um pouco da sua trajetória no Brasil:</vt:lpstr>
      <vt:lpstr>Primeiros professores de Música, e um pouco da sua trajetória no Brasil:</vt:lpstr>
      <vt:lpstr>Primeiros professores de Música, e um pouco da sua trajetória no Brasil:</vt:lpstr>
      <vt:lpstr>Primeiros professores de Música, e um pouco da sua trajetória no Brasil:</vt:lpstr>
      <vt:lpstr>Música em todos os cursos</vt:lpstr>
      <vt:lpstr>Pioneiros do canto orfeônico. </vt:lpstr>
      <vt:lpstr>Canto Orfeônico</vt:lpstr>
      <vt:lpstr>Nacionalismo </vt:lpstr>
      <vt:lpstr>Heitor Villa-Lobos </vt:lpstr>
      <vt:lpstr>Heitor Villa-lobos</vt:lpstr>
      <vt:lpstr>Heitor villa-lobos</vt:lpstr>
      <vt:lpstr>Heitor villa-lobos</vt:lpstr>
      <vt:lpstr>Música,educação e polivalência (p-24-26)</vt:lpstr>
      <vt:lpstr>Música,educação e polivalência (p-24-26)</vt:lpstr>
      <vt:lpstr>Música,educação e polivalência (p-24-26)</vt:lpstr>
      <vt:lpstr>Música,educação e polivalência (p-24-26)</vt:lpstr>
      <vt:lpstr>Música,educação e polivalência (p-24-26)</vt:lpstr>
      <vt:lpstr>Música,educação e polivalência (p-24-26)</vt:lpstr>
      <vt:lpstr>Música, Educação e Esperança (p. 26-28) </vt:lpstr>
      <vt:lpstr>Música, Educação e Esperança (p. 26-28)</vt:lpstr>
      <vt:lpstr>Música, Educação e Esperança (p. 26-28)</vt:lpstr>
      <vt:lpstr>O que diz o Conselho Nacional de Educação?    (p. 26) </vt:lpstr>
      <vt:lpstr>conclusão</vt:lpstr>
      <vt:lpstr>conclusão</vt:lpstr>
      <vt:lpstr>conclusão</vt:lpstr>
      <vt:lpstr>Bibliografia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Panorama do ensino       musical</dc:title>
  <dc:creator>Paula</dc:creator>
  <cp:lastModifiedBy>Paula</cp:lastModifiedBy>
  <cp:revision>41</cp:revision>
  <dcterms:created xsi:type="dcterms:W3CDTF">2016-02-25T18:37:56Z</dcterms:created>
  <dcterms:modified xsi:type="dcterms:W3CDTF">2016-03-11T14:39:25Z</dcterms:modified>
</cp:coreProperties>
</file>