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70" r:id="rId4"/>
    <p:sldId id="264" r:id="rId5"/>
    <p:sldId id="271" r:id="rId6"/>
    <p:sldId id="257" r:id="rId7"/>
    <p:sldId id="259" r:id="rId8"/>
    <p:sldId id="272" r:id="rId9"/>
    <p:sldId id="262" r:id="rId10"/>
    <p:sldId id="273" r:id="rId11"/>
    <p:sldId id="265" r:id="rId12"/>
    <p:sldId id="274" r:id="rId13"/>
    <p:sldId id="266" r:id="rId14"/>
    <p:sldId id="267" r:id="rId15"/>
    <p:sldId id="268" r:id="rId16"/>
    <p:sldId id="275" r:id="rId17"/>
    <p:sldId id="269" r:id="rId18"/>
    <p:sldId id="258" r:id="rId19"/>
    <p:sldId id="276" r:id="rId20"/>
    <p:sldId id="260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427"/>
  </p:normalViewPr>
  <p:slideViewPr>
    <p:cSldViewPr snapToGrid="0" snapToObjects="1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2748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2025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3671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4777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5777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8594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455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0184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9061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0026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3599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15DA9F-D999-CD44-943D-5516080D08F4}" type="datetimeFigureOut">
              <a:rPr lang="en-BR" smtClean="0"/>
              <a:t>11/12/2020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87E0E78-74EF-B242-B302-134C61365E58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3209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6EBD-89A7-9344-AFD5-55D4B49EE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</a:t>
            </a:r>
            <a:r>
              <a:rPr lang="en-BR" sz="4800" dirty="0"/>
              <a:t>onviver com “o diferente”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5B899-1D5C-8B4D-83A4-F522E6163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29570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BR" dirty="0"/>
              <a:t>Prof. André Rolim Baby</a:t>
            </a:r>
          </a:p>
          <a:p>
            <a:pPr algn="r"/>
            <a:r>
              <a:rPr lang="en-BR" dirty="0"/>
              <a:t>Departamento de Farmácia</a:t>
            </a:r>
          </a:p>
          <a:p>
            <a:pPr algn="r"/>
            <a:r>
              <a:rPr lang="en-BR" dirty="0"/>
              <a:t>Faculdade de Ciências Farmacêuticas</a:t>
            </a:r>
          </a:p>
          <a:p>
            <a:pPr algn="r"/>
            <a:r>
              <a:rPr lang="en-BR" dirty="0"/>
              <a:t>Universidade de São Paulo</a:t>
            </a:r>
          </a:p>
        </p:txBody>
      </p:sp>
      <p:pic>
        <p:nvPicPr>
          <p:cNvPr id="4" name="Audio Recording 11 Nov 2020 15:21:43" descr="Audio Recording 11 Nov 2020 15:21:43">
            <a:hlinkClick r:id="" action="ppaction://media"/>
            <a:extLst>
              <a:ext uri="{FF2B5EF4-FFF2-40B4-BE49-F238E27FC236}">
                <a16:creationId xmlns:a16="http://schemas.microsoft.com/office/drawing/2014/main" id="{327024CC-5BF7-C641-A6B4-0ED092CD7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8648" y="8920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8497-2634-5848-A311-37A7F196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BR" dirty="0"/>
              <a:t>iversidade globalizada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80D1-4CB1-3440-9894-10F09576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Diferença e idade</a:t>
            </a:r>
          </a:p>
          <a:p>
            <a:pPr lvl="1" algn="just"/>
            <a:r>
              <a:rPr lang="pt-BR" dirty="0"/>
              <a:t>Colocar-se no lugar do outro, buscando o senso de responsabilidade de cada membro da sociedade, reconhecendo e respeitando limites e necessidade do/a próximo/a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Ainda, pode-se ampliar para a diferença e a linguagem, a arte e o compromisso social</a:t>
            </a:r>
          </a:p>
          <a:p>
            <a:pPr algn="just"/>
            <a:endParaRPr lang="pt-BR" dirty="0"/>
          </a:p>
        </p:txBody>
      </p:sp>
      <p:pic>
        <p:nvPicPr>
          <p:cNvPr id="4" name="Audio Recording 11 Nov 2020 16:04:46" descr="Audio Recording 11 Nov 2020 16:04:46">
            <a:hlinkClick r:id="" action="ppaction://media"/>
            <a:extLst>
              <a:ext uri="{FF2B5EF4-FFF2-40B4-BE49-F238E27FC236}">
                <a16:creationId xmlns:a16="http://schemas.microsoft.com/office/drawing/2014/main" id="{4EF451B4-B328-AD40-83F8-2805535A7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10694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4983-528B-7F45-A98B-22AEBBD2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BR" dirty="0"/>
              <a:t>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2BE3-4ECA-EC49-8509-23EEA57A1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É</a:t>
            </a:r>
            <a:r>
              <a:rPr lang="en-BR" dirty="0"/>
              <a:t> a capacidade de entender e reconhecer o outro e, desse modo, conviver e compartilhar com pessoas distintas ”diferentes”</a:t>
            </a:r>
          </a:p>
          <a:p>
            <a:pPr algn="just"/>
            <a:endParaRPr lang="en-BR" dirty="0"/>
          </a:p>
          <a:p>
            <a:pPr algn="just"/>
            <a:endParaRPr lang="en-BR" dirty="0"/>
          </a:p>
          <a:p>
            <a:pPr algn="just"/>
            <a:r>
              <a:rPr lang="en-US" dirty="0"/>
              <a:t>I</a:t>
            </a:r>
            <a:r>
              <a:rPr lang="en-BR" dirty="0"/>
              <a:t>nclusão não é aglomeração ou estar junto, ter rampas ou banheiros adaptados, mas, sim, interagir com o/a próximo/a “diferente”</a:t>
            </a:r>
          </a:p>
        </p:txBody>
      </p:sp>
      <p:pic>
        <p:nvPicPr>
          <p:cNvPr id="4" name="Audio Recording 11 Nov 2020 16:07:17" descr="Audio Recording 11 Nov 2020 16:07:17">
            <a:hlinkClick r:id="" action="ppaction://media"/>
            <a:extLst>
              <a:ext uri="{FF2B5EF4-FFF2-40B4-BE49-F238E27FC236}">
                <a16:creationId xmlns:a16="http://schemas.microsoft.com/office/drawing/2014/main" id="{8D736F1C-AE3C-A540-80E8-4566526879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990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4983-528B-7F45-A98B-22AEBBD2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BR" dirty="0"/>
              <a:t>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2BE3-4ECA-EC49-8509-23EEA57A1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BR" dirty="0"/>
              <a:t>A inclusão possibilita que “o diferente”, por direito, ocupe o seu espaço na sociedade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O</a:t>
            </a:r>
            <a:r>
              <a:rPr lang="en-BR" dirty="0"/>
              <a:t>s alicerces da inclusão estão apoiados em princípios básicos e não permitem nenhum modelo de isolameno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</a:t>
            </a:r>
            <a:r>
              <a:rPr lang="en-BR" dirty="0"/>
              <a:t>nclusão valoriza a cultura, a história e experiências acumuladas</a:t>
            </a:r>
          </a:p>
        </p:txBody>
      </p:sp>
      <p:pic>
        <p:nvPicPr>
          <p:cNvPr id="4" name="Audio Recording 11 Nov 2020 16:11:02" descr="Audio Recording 11 Nov 2020 16:11:02">
            <a:hlinkClick r:id="" action="ppaction://media"/>
            <a:extLst>
              <a:ext uri="{FF2B5EF4-FFF2-40B4-BE49-F238E27FC236}">
                <a16:creationId xmlns:a16="http://schemas.microsoft.com/office/drawing/2014/main" id="{FC2CFAAD-564C-694E-913C-C0046731D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5635" y="11238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382D-AE94-FC4A-AEAB-16C97FD2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BR" dirty="0"/>
              <a:t>ções para inclusão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B49C-695C-0E47-84B6-97578A7B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</a:t>
            </a:r>
            <a:r>
              <a:rPr lang="en-BR" dirty="0"/>
              <a:t>ais ações permitem a construção de acesso e permanência do/a próximo/a junto aos ambientes</a:t>
            </a:r>
          </a:p>
          <a:p>
            <a:pPr algn="just"/>
            <a:endParaRPr lang="en-BR" dirty="0"/>
          </a:p>
          <a:p>
            <a:pPr algn="just"/>
            <a:r>
              <a:rPr lang="pt-PT" dirty="0"/>
              <a:t>F</a:t>
            </a:r>
            <a:r>
              <a:rPr lang="en-BR" dirty="0"/>
              <a:t>irmam-se na proposta inovadora do paradigma da inclusão onde se dá visibilidade à difeferença e, consequentemente, valoriza-se o saber na perspectiva da diversidade cultural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E</a:t>
            </a:r>
            <a:r>
              <a:rPr lang="en-BR" dirty="0"/>
              <a:t>ste movimento indica a necessária superação das barreiras que se colocam nos caminhos das pessoas</a:t>
            </a:r>
          </a:p>
        </p:txBody>
      </p:sp>
      <p:pic>
        <p:nvPicPr>
          <p:cNvPr id="4" name="Audio Recording 11 Nov 2020 16:16:04" descr="Audio Recording 11 Nov 2020 16:16:04">
            <a:hlinkClick r:id="" action="ppaction://media"/>
            <a:extLst>
              <a:ext uri="{FF2B5EF4-FFF2-40B4-BE49-F238E27FC236}">
                <a16:creationId xmlns:a16="http://schemas.microsoft.com/office/drawing/2014/main" id="{0A9BAA02-E65F-C243-A1CD-2482EC826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864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03F4-5E7D-E248-9B50-87906AFC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BR" dirty="0"/>
              <a:t> romper de barreiras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4C0D-3E9F-1542-B6FE-95B67F074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S</a:t>
            </a:r>
            <a:r>
              <a:rPr lang="en-BR" dirty="0"/>
              <a:t>egundo Costa-Renders, 2007</a:t>
            </a:r>
          </a:p>
          <a:p>
            <a:pPr lvl="1" algn="just"/>
            <a:r>
              <a:rPr lang="en-BR" dirty="0"/>
              <a:t>“O rompimento de barreiras nos leva à clara percepção da incapacidade como algo compartilhado socialmente – eliminada a barreira, a pessoa é capaz”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</a:t>
            </a:r>
            <a:r>
              <a:rPr lang="en-BR" dirty="0"/>
              <a:t>ções que podem ser implementadas</a:t>
            </a:r>
          </a:p>
          <a:p>
            <a:pPr lvl="1" algn="just"/>
            <a:r>
              <a:rPr lang="en-US" dirty="0"/>
              <a:t>C</a:t>
            </a:r>
            <a:r>
              <a:rPr lang="en-BR" dirty="0"/>
              <a:t>onstrução de rampas e de sanitários acessíveis, instalação de elevadores, eliminação de pequenos degraus e reserva de vagas de estacionamento</a:t>
            </a:r>
          </a:p>
          <a:p>
            <a:pPr lvl="1" algn="just"/>
            <a:r>
              <a:rPr lang="en-US" dirty="0"/>
              <a:t>B</a:t>
            </a:r>
            <a:r>
              <a:rPr lang="en-BR" dirty="0"/>
              <a:t>alcões de atendimento, mobiliário e telefones em dimensões diferenciadas</a:t>
            </a:r>
          </a:p>
          <a:p>
            <a:pPr lvl="1" algn="just"/>
            <a:r>
              <a:rPr lang="en-US" dirty="0"/>
              <a:t>S</a:t>
            </a:r>
            <a:r>
              <a:rPr lang="en-BR" dirty="0"/>
              <a:t>inalização tátil e sonora para pessaos cegas, bem como ampliação e adequação de sinalização visual para pessoas com baixa visão</a:t>
            </a:r>
          </a:p>
          <a:p>
            <a:pPr lvl="1" algn="just"/>
            <a:r>
              <a:rPr lang="en-US" dirty="0"/>
              <a:t>E</a:t>
            </a:r>
            <a:r>
              <a:rPr lang="en-BR" dirty="0"/>
              <a:t>liminação de barreiras que possam causar acidentes</a:t>
            </a:r>
          </a:p>
        </p:txBody>
      </p:sp>
      <p:pic>
        <p:nvPicPr>
          <p:cNvPr id="4" name="Audio Recording 11 Nov 2020 16:18:58" descr="Audio Recording 11 Nov 2020 16:18:58">
            <a:hlinkClick r:id="" action="ppaction://media"/>
            <a:extLst>
              <a:ext uri="{FF2B5EF4-FFF2-40B4-BE49-F238E27FC236}">
                <a16:creationId xmlns:a16="http://schemas.microsoft.com/office/drawing/2014/main" id="{7F3212CC-8E48-464D-9CD2-3AA01DB70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1005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2EC2-02B8-7A47-989D-E30AF1DC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en-BR" sz="3200" dirty="0"/>
              <a:t>arreiras comunicacionais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77EB-0631-7847-9D88-0309146D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</a:t>
            </a:r>
            <a:r>
              <a:rPr lang="en-BR" dirty="0"/>
              <a:t>omunicar demanda conhecimento dos instrumentos mediadores entre emissores e receptores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Q</a:t>
            </a:r>
            <a:r>
              <a:rPr lang="en-BR" dirty="0"/>
              <a:t>uando se reconhece que somos todos diferentes, precisa reconhecer a existência de sistemas sígnicos diversos que permitem a comunicação em quaisquer situações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T</a:t>
            </a:r>
            <a:r>
              <a:rPr lang="en-BR" dirty="0"/>
              <a:t>al reconhecimento possibilita a valorização da diferença e a construção de abordagens no sentido de romper as barreiras da comunicação</a:t>
            </a:r>
          </a:p>
        </p:txBody>
      </p:sp>
      <p:pic>
        <p:nvPicPr>
          <p:cNvPr id="4" name="Audio Recording 11 Nov 2020 16:23:27" descr="Audio Recording 11 Nov 2020 16:23:27">
            <a:hlinkClick r:id="" action="ppaction://media"/>
            <a:extLst>
              <a:ext uri="{FF2B5EF4-FFF2-40B4-BE49-F238E27FC236}">
                <a16:creationId xmlns:a16="http://schemas.microsoft.com/office/drawing/2014/main" id="{2BEC3406-D86C-6947-9469-67321D53E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5486" y="8822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2EC2-02B8-7A47-989D-E30AF1DC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en-BR" sz="3200" dirty="0"/>
              <a:t>arreiras comunicacionais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77EB-0631-7847-9D88-0309146D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</a:t>
            </a:r>
            <a:r>
              <a:rPr lang="en-BR" dirty="0"/>
              <a:t> construção do processo de comunicação envolve a implementação de instrumentos e busca de apoios humanos</a:t>
            </a:r>
          </a:p>
          <a:p>
            <a:pPr algn="just"/>
            <a:endParaRPr lang="en-BR" dirty="0"/>
          </a:p>
          <a:p>
            <a:pPr lvl="1" algn="just"/>
            <a:r>
              <a:rPr lang="en-BR" dirty="0"/>
              <a:t>LIBRAS</a:t>
            </a:r>
          </a:p>
          <a:p>
            <a:pPr lvl="1" algn="just"/>
            <a:r>
              <a:rPr lang="en-BR" dirty="0"/>
              <a:t>Braille</a:t>
            </a:r>
          </a:p>
          <a:p>
            <a:pPr lvl="1" algn="just"/>
            <a:r>
              <a:rPr lang="en-BR" dirty="0"/>
              <a:t>Biblioteca Digital para pessoas cegas, bem como programas ledores de tela</a:t>
            </a:r>
          </a:p>
          <a:p>
            <a:pPr lvl="1" algn="just"/>
            <a:r>
              <a:rPr lang="en-BR" dirty="0"/>
              <a:t>Material ampliado para pessoas com baixa visão ou a disponibilização de equipamento que amplie textos</a:t>
            </a:r>
          </a:p>
          <a:p>
            <a:pPr lvl="1" algn="just"/>
            <a:r>
              <a:rPr lang="pt-PT" dirty="0"/>
              <a:t>S</a:t>
            </a:r>
            <a:r>
              <a:rPr lang="en-BR" dirty="0"/>
              <a:t>istema de comunicação </a:t>
            </a:r>
            <a:r>
              <a:rPr lang="en-BR" i="1" dirty="0"/>
              <a:t>on-line</a:t>
            </a:r>
          </a:p>
        </p:txBody>
      </p:sp>
      <p:pic>
        <p:nvPicPr>
          <p:cNvPr id="4" name="Audio Recording 11 Nov 2020 16:25:41" descr="Audio Recording 11 Nov 2020 16:25:41">
            <a:hlinkClick r:id="" action="ppaction://media"/>
            <a:extLst>
              <a:ext uri="{FF2B5EF4-FFF2-40B4-BE49-F238E27FC236}">
                <a16:creationId xmlns:a16="http://schemas.microsoft.com/office/drawing/2014/main" id="{A1B56DB6-FBF4-C845-ACE9-43A6D899C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1005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6648-1B6E-9343-9B77-ACF672CC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BR" dirty="0"/>
              <a:t>arreiras atitudinais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1B68-7610-2B4A-B509-FD2732C95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</a:t>
            </a:r>
            <a:r>
              <a:rPr lang="en-BR" dirty="0"/>
              <a:t>o se construir uma cultura das diferenças, há visibilidade das pessoas diversas e respeito a singularidade de cada um/a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R</a:t>
            </a:r>
            <a:r>
              <a:rPr lang="en-BR" dirty="0"/>
              <a:t>omper barreiras atitudinais exige o reconhecimento mútuo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R</a:t>
            </a:r>
            <a:r>
              <a:rPr lang="en-BR" dirty="0"/>
              <a:t>espeitar a diversidade e valorizar a singularidade se traduz na disposição de conhecer a pessoa e aprender com ela</a:t>
            </a:r>
          </a:p>
          <a:p>
            <a:pPr algn="just"/>
            <a:endParaRPr lang="en-BR" dirty="0"/>
          </a:p>
        </p:txBody>
      </p:sp>
      <p:pic>
        <p:nvPicPr>
          <p:cNvPr id="4" name="Audio Recording 11 Nov 2020 16:27:57" descr="Audio Recording 11 Nov 2020 16:27:57">
            <a:hlinkClick r:id="" action="ppaction://media"/>
            <a:extLst>
              <a:ext uri="{FF2B5EF4-FFF2-40B4-BE49-F238E27FC236}">
                <a16:creationId xmlns:a16="http://schemas.microsoft.com/office/drawing/2014/main" id="{31063144-21A2-954C-A1A3-EC441CB90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9257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F85D-7D53-4040-A949-4B5D65A2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Considerações finais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5CE6-87AC-8D42-894D-5470E0EC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</a:t>
            </a:r>
            <a:r>
              <a:rPr lang="en-BR" dirty="0"/>
              <a:t>abe ao indivíduo questionar a origem dos padrões estabelecidos para que haja respeito para com as diferenças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O</a:t>
            </a:r>
            <a:r>
              <a:rPr lang="en-BR" dirty="0"/>
              <a:t> conviver com o/a outro/a, muitas vezes chamado/a de “diferente”, nos conduz à saída do individualismo, proporcionando um universo novo a ser explorado</a:t>
            </a:r>
          </a:p>
        </p:txBody>
      </p:sp>
      <p:pic>
        <p:nvPicPr>
          <p:cNvPr id="4" name="Audio Recording 11 Nov 2020 16:30:18" descr="Audio Recording 11 Nov 2020 16:30:18">
            <a:hlinkClick r:id="" action="ppaction://media"/>
            <a:extLst>
              <a:ext uri="{FF2B5EF4-FFF2-40B4-BE49-F238E27FC236}">
                <a16:creationId xmlns:a16="http://schemas.microsoft.com/office/drawing/2014/main" id="{7180F383-9D0A-644C-93A2-111CCA4CA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8114" y="10930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F85D-7D53-4040-A949-4B5D65A2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Considerações finais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5CE6-87AC-8D42-894D-5470E0EC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</a:t>
            </a:r>
            <a:r>
              <a:rPr lang="en-BR" dirty="0"/>
              <a:t> diversidade torna-se um valor que, quando aceita, pode ser tornar fonte de mudança, e quando rejeitada, pode se tornar razão de fobias, agrassividades e discriminações</a:t>
            </a:r>
          </a:p>
          <a:p>
            <a:pPr algn="just"/>
            <a:endParaRPr lang="en-BR" dirty="0"/>
          </a:p>
          <a:p>
            <a:pPr algn="just"/>
            <a:r>
              <a:rPr lang="en-US" dirty="0"/>
              <a:t>A</a:t>
            </a:r>
            <a:r>
              <a:rPr lang="en-BR" dirty="0"/>
              <a:t> diversidade é, assim, uma realidade no convívio humano</a:t>
            </a:r>
          </a:p>
        </p:txBody>
      </p:sp>
      <p:pic>
        <p:nvPicPr>
          <p:cNvPr id="5" name="Audio Recording 11 Nov 2020 16:36:20" descr="Audio Recording 11 Nov 2020 16:36:20">
            <a:hlinkClick r:id="" action="ppaction://media"/>
            <a:extLst>
              <a:ext uri="{FF2B5EF4-FFF2-40B4-BE49-F238E27FC236}">
                <a16:creationId xmlns:a16="http://schemas.microsoft.com/office/drawing/2014/main" id="{65B5720F-D2BE-A347-BAD7-5A5A458FC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11238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622C-6F7B-8942-B7F5-586E9861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BR" dirty="0"/>
              <a:t>ntrodução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A868-19D0-E14E-99F2-4E6D339A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Aprender a viver em um ambiente de diversidade é um dos principais desafios do mundo contemporâneo e, portanto, da Educação.</a:t>
            </a:r>
          </a:p>
          <a:p>
            <a:pPr algn="just"/>
            <a:r>
              <a:rPr lang="pt-BR" dirty="0"/>
              <a:t>Os seres se distinguem por razões e constatações diversas e identificar tais amplitudes é de importância imensa, porém, ainda desafiador.</a:t>
            </a:r>
          </a:p>
        </p:txBody>
      </p:sp>
      <p:pic>
        <p:nvPicPr>
          <p:cNvPr id="4" name="Audio Recording 11 Nov 2020 15:30:31" descr="Audio Recording 11 Nov 2020 15:30:31">
            <a:hlinkClick r:id="" action="ppaction://media"/>
            <a:extLst>
              <a:ext uri="{FF2B5EF4-FFF2-40B4-BE49-F238E27FC236}">
                <a16:creationId xmlns:a16="http://schemas.microsoft.com/office/drawing/2014/main" id="{FE340BCD-5DE1-F84D-8C21-F4DD28D94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8387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7903-171F-1A43-992E-DC5F7287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Considerações finais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1273-46BB-3248-B213-830D12FA3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Somos seres de complexidade única, cada um/a possuindo sua singularidade e, por meio da diversidade, há incentivo para aprendizados novos, exercitando empatia e menos julgamento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partir da diversidade, ”neutralizando” a intolerância, a sociedade pode se tornar mais receptível/sensível para estimular a busca pelo novo (ou “o diferente”), promovendo o desenvolvimento de pessoas mais tolerantes</a:t>
            </a:r>
          </a:p>
        </p:txBody>
      </p:sp>
      <p:pic>
        <p:nvPicPr>
          <p:cNvPr id="4" name="Audio Recording 11 Nov 2020 16:37:33" descr="Audio Recording 11 Nov 2020 16:37:33">
            <a:hlinkClick r:id="" action="ppaction://media"/>
            <a:extLst>
              <a:ext uri="{FF2B5EF4-FFF2-40B4-BE49-F238E27FC236}">
                <a16:creationId xmlns:a16="http://schemas.microsoft.com/office/drawing/2014/main" id="{3A0E122F-56F9-AD45-9854-EC8C7E45D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8967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7903-171F-1A43-992E-DC5F7287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Considerações finais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1273-46BB-3248-B213-830D12FA3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formação crítico-reflexiva do profissional almeja sensibilizar para as diferenças, desenvolvendo meios novos de compreensão humanitária, com o olhar na diversidade socioeconômico-cultural e na singularidade do ser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respeito às diferenças reconhece a particularidade do/a próximo/a</a:t>
            </a:r>
          </a:p>
        </p:txBody>
      </p:sp>
      <p:pic>
        <p:nvPicPr>
          <p:cNvPr id="4" name="Audio Recording 11 Nov 2020 16:38:35" descr="Audio Recording 11 Nov 2020 16:38:35">
            <a:hlinkClick r:id="" action="ppaction://media"/>
            <a:extLst>
              <a:ext uri="{FF2B5EF4-FFF2-40B4-BE49-F238E27FC236}">
                <a16:creationId xmlns:a16="http://schemas.microsoft.com/office/drawing/2014/main" id="{56450494-1365-2143-B5EC-B9AAEA044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5658" y="9760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09FC82-5990-1A4B-805A-0B8EB7C0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Muito obrigado!</a:t>
            </a:r>
          </a:p>
        </p:txBody>
      </p:sp>
      <p:pic>
        <p:nvPicPr>
          <p:cNvPr id="6" name="Audio Recording 11 Nov 2020 16:49:28" descr="Audio Recording 11 Nov 2020 16:49:28">
            <a:hlinkClick r:id="" action="ppaction://media"/>
            <a:extLst>
              <a:ext uri="{FF2B5EF4-FFF2-40B4-BE49-F238E27FC236}">
                <a16:creationId xmlns:a16="http://schemas.microsoft.com/office/drawing/2014/main" id="{1EA75172-E79B-1444-B07D-84BAB9D0C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8920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622C-6F7B-8942-B7F5-586E9861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BR" dirty="0"/>
              <a:t>ntrodução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A868-19D0-E14E-99F2-4E6D339A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Pessoas se deparam com diferenças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O ser humano não é massificado, homogeneizado ou </a:t>
            </a:r>
            <a:r>
              <a:rPr lang="pt-BR" dirty="0" err="1"/>
              <a:t>assujeitado</a:t>
            </a:r>
            <a:r>
              <a:rPr lang="pt-BR" dirty="0"/>
              <a:t> a um único padrão ético-estético</a:t>
            </a:r>
          </a:p>
        </p:txBody>
      </p:sp>
      <p:pic>
        <p:nvPicPr>
          <p:cNvPr id="4" name="Audio Recording 11 Nov 2020 15:33:20" descr="Audio Recording 11 Nov 2020 15:33:20">
            <a:hlinkClick r:id="" action="ppaction://media"/>
            <a:extLst>
              <a:ext uri="{FF2B5EF4-FFF2-40B4-BE49-F238E27FC236}">
                <a16:creationId xmlns:a16="http://schemas.microsoft.com/office/drawing/2014/main" id="{B90191ED-1B20-5347-ACA5-BC38E50F2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864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622C-6F7B-8942-B7F5-586E9861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BR" dirty="0"/>
              <a:t>eações para com ”o diferente”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A868-19D0-E14E-99F2-4E6D339A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“falta de abertura” pode não significar, necessariamente, rejeição ao “diferente”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O/a próximo/a pode ser percebido com frieza, indiferença ou, mesmo, com desconfiança e temor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Sob esse ponto de vista, a reação da indiferença, ou até agressiva, àqueles que subvertem as convicções sobre o “verdadeiro modo de ser e se expressar” reflete uma forma de agir como autoproteção</a:t>
            </a:r>
          </a:p>
        </p:txBody>
      </p:sp>
      <p:pic>
        <p:nvPicPr>
          <p:cNvPr id="4" name="Audio Recording 11 Nov 2020 15:40:00" descr="Audio Recording 11 Nov 2020 15:40:00">
            <a:hlinkClick r:id="" action="ppaction://media"/>
            <a:extLst>
              <a:ext uri="{FF2B5EF4-FFF2-40B4-BE49-F238E27FC236}">
                <a16:creationId xmlns:a16="http://schemas.microsoft.com/office/drawing/2014/main" id="{29EFC704-50CA-1E4C-AD17-54C2BEE78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5658" y="864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622C-6F7B-8942-B7F5-586E9861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BR" dirty="0"/>
              <a:t>eações para com ”o diferente”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A868-19D0-E14E-99F2-4E6D339A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É necessário haver orientação para o indivíduo deixar o posicionamento de quem pensa estar sendo atacado/a nas suas certezas, passando a se relacionar com ”o diferente” por meio de uma perspectiva integradora e de acolhimento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processo de ensino-aprendizagem tem que instigar o questionamento sobre origens históricas dos padrões estabelecidos “do diferente”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Social, política, jurídica, econômica, cultural, médica </a:t>
            </a:r>
            <a:r>
              <a:rPr lang="pt-BR" i="1" dirty="0"/>
              <a:t>etc</a:t>
            </a:r>
            <a:r>
              <a:rPr lang="pt-BR" dirty="0"/>
              <a:t>.</a:t>
            </a:r>
          </a:p>
        </p:txBody>
      </p:sp>
      <p:pic>
        <p:nvPicPr>
          <p:cNvPr id="4" name="Audio Recording 11 Nov 2020 15:44:40" descr="Audio Recording 11 Nov 2020 15:44:40">
            <a:hlinkClick r:id="" action="ppaction://media"/>
            <a:extLst>
              <a:ext uri="{FF2B5EF4-FFF2-40B4-BE49-F238E27FC236}">
                <a16:creationId xmlns:a16="http://schemas.microsoft.com/office/drawing/2014/main" id="{5048D0C9-B6BE-284E-9C2A-71C872F1A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864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D96C-068B-5B42-B1CA-BC5942BF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BR" dirty="0"/>
              <a:t>onviver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BF04-C7DB-2F40-9A87-578129C5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</a:t>
            </a:r>
            <a:r>
              <a:rPr lang="en-BR" dirty="0"/>
              <a:t>egundo Eidt, 2012</a:t>
            </a:r>
          </a:p>
          <a:p>
            <a:pPr algn="just"/>
            <a:endParaRPr lang="en-BR" dirty="0"/>
          </a:p>
          <a:p>
            <a:pPr lvl="1" algn="just"/>
            <a:r>
              <a:rPr lang="en-BR" dirty="0"/>
              <a:t>“…no meu entender, conviver significa entrelaçar culturas, dividir formas de pensar, de ser, de agir, de crer, de perceber e encarar a própria vida, para criar, a partir deste convívio, algo diferente e novo em mim mesma e no outro”.</a:t>
            </a:r>
          </a:p>
        </p:txBody>
      </p:sp>
      <p:pic>
        <p:nvPicPr>
          <p:cNvPr id="4" name="Audio Recording 11 Nov 2020 15:47:35" descr="Audio Recording 11 Nov 2020 15:47:35">
            <a:hlinkClick r:id="" action="ppaction://media"/>
            <a:extLst>
              <a:ext uri="{FF2B5EF4-FFF2-40B4-BE49-F238E27FC236}">
                <a16:creationId xmlns:a16="http://schemas.microsoft.com/office/drawing/2014/main" id="{F7B4F186-8C06-0D4B-BFD6-B500A343E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10059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F4B8-DAFB-B240-8FF7-EE9F6CF4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BR" dirty="0"/>
              <a:t>iversidade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387DD-7F6B-1E47-BF63-AAA8BA3C7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</a:t>
            </a:r>
            <a:r>
              <a:rPr lang="en-BR" dirty="0"/>
              <a:t> diversidade pode ser considerada como sendo uma construção social</a:t>
            </a:r>
          </a:p>
          <a:p>
            <a:pPr algn="just"/>
            <a:endParaRPr lang="en-BR" dirty="0"/>
          </a:p>
          <a:p>
            <a:pPr algn="just"/>
            <a:endParaRPr lang="en-BR" dirty="0"/>
          </a:p>
          <a:p>
            <a:pPr algn="just"/>
            <a:r>
              <a:rPr lang="en-US" dirty="0"/>
              <a:t>A</a:t>
            </a:r>
            <a:r>
              <a:rPr lang="en-BR" dirty="0"/>
              <a:t>o se definir ”o diferente”, este foi comparado com parâmetros já estabelecidos</a:t>
            </a:r>
          </a:p>
        </p:txBody>
      </p:sp>
      <p:pic>
        <p:nvPicPr>
          <p:cNvPr id="4" name="Audio Recording 11 Nov 2020 15:51:44" descr="Audio Recording 11 Nov 2020 15:51:44">
            <a:hlinkClick r:id="" action="ppaction://media"/>
            <a:extLst>
              <a:ext uri="{FF2B5EF4-FFF2-40B4-BE49-F238E27FC236}">
                <a16:creationId xmlns:a16="http://schemas.microsoft.com/office/drawing/2014/main" id="{AEB6AF2C-6A24-4447-9441-E6C30A56C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990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F4B8-DAFB-B240-8FF7-EE9F6CF4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BR" dirty="0"/>
              <a:t>iversidade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387DD-7F6B-1E47-BF63-AAA8BA3C7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M</a:t>
            </a:r>
            <a:r>
              <a:rPr lang="en-BR" dirty="0"/>
              <a:t>as quem estabeleceu os parâmetros que definem o “normal, correto e direito”?</a:t>
            </a:r>
          </a:p>
          <a:p>
            <a:pPr algn="just"/>
            <a:endParaRPr lang="en-BR" dirty="0"/>
          </a:p>
          <a:p>
            <a:pPr lvl="1" algn="just"/>
            <a:r>
              <a:rPr lang="en-US" dirty="0"/>
              <a:t>P</a:t>
            </a:r>
            <a:r>
              <a:rPr lang="en-BR" dirty="0"/>
              <a:t>adrões culturais e normas são estabelecidos ou reforçados por grupos ou instituições que possuem a capacidade de influenciar a sociedade</a:t>
            </a:r>
          </a:p>
        </p:txBody>
      </p:sp>
      <p:pic>
        <p:nvPicPr>
          <p:cNvPr id="4" name="Audio Recording 11 Nov 2020 15:53:16" descr="Audio Recording 11 Nov 2020 15:53:16">
            <a:hlinkClick r:id="" action="ppaction://media"/>
            <a:extLst>
              <a:ext uri="{FF2B5EF4-FFF2-40B4-BE49-F238E27FC236}">
                <a16:creationId xmlns:a16="http://schemas.microsoft.com/office/drawing/2014/main" id="{19DA5F0C-23E9-8A4D-9C13-6DC50673D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10984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8497-2634-5848-A311-37A7F196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BR" dirty="0"/>
              <a:t>iversidade globalizada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80D1-4CB1-3440-9894-10F09576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Diferença e meio ambiente </a:t>
            </a:r>
          </a:p>
          <a:p>
            <a:pPr lvl="1" algn="just"/>
            <a:r>
              <a:rPr lang="pt-BR" dirty="0"/>
              <a:t>Cada ser tem sua importância e função em um todo que somente funciona se for diverso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Diferença e nutrição</a:t>
            </a:r>
          </a:p>
          <a:p>
            <a:pPr lvl="1" algn="just"/>
            <a:r>
              <a:rPr lang="pt-BR" dirty="0"/>
              <a:t>Culinária é um veículo de sensibilização do ser</a:t>
            </a:r>
          </a:p>
          <a:p>
            <a:pPr lvl="1" algn="just"/>
            <a:r>
              <a:rPr lang="pt-BR" dirty="0"/>
              <a:t>Estudar, cozinhar e provar são meios de ensino-aprendizagem para valorizar diferentes alimentos, que podem ser típicos, ressaltando uma cultura em particular e distinta</a:t>
            </a:r>
          </a:p>
        </p:txBody>
      </p:sp>
      <p:pic>
        <p:nvPicPr>
          <p:cNvPr id="4" name="Audio Recording 11 Nov 2020 16:02:30" descr="Audio Recording 11 Nov 2020 16:02:30">
            <a:hlinkClick r:id="" action="ppaction://media"/>
            <a:extLst>
              <a:ext uri="{FF2B5EF4-FFF2-40B4-BE49-F238E27FC236}">
                <a16:creationId xmlns:a16="http://schemas.microsoft.com/office/drawing/2014/main" id="{C7ADE079-D860-ED4E-B902-3A7FFB7BE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7601" y="8967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{D628518F-E1AB-C54C-8FE8-462F30BFF287}tf10001124</Template>
  <TotalTime>3133</TotalTime>
  <Words>1148</Words>
  <Application>Microsoft Office PowerPoint</Application>
  <PresentationFormat>Widescreen</PresentationFormat>
  <Paragraphs>115</Paragraphs>
  <Slides>22</Slides>
  <Notes>0</Notes>
  <HiddenSlides>0</HiddenSlides>
  <MMClips>22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Corbel</vt:lpstr>
      <vt:lpstr>Wingdings 2</vt:lpstr>
      <vt:lpstr>Frame</vt:lpstr>
      <vt:lpstr>Conviver com “o diferente”</vt:lpstr>
      <vt:lpstr>Introdução </vt:lpstr>
      <vt:lpstr>Introdução </vt:lpstr>
      <vt:lpstr>Reações para com ”o diferente”</vt:lpstr>
      <vt:lpstr>Reações para com ”o diferente”</vt:lpstr>
      <vt:lpstr>Conviver </vt:lpstr>
      <vt:lpstr>Diversidade </vt:lpstr>
      <vt:lpstr>Diversidade </vt:lpstr>
      <vt:lpstr>Diversidade globalizada</vt:lpstr>
      <vt:lpstr>Diversidade globalizada</vt:lpstr>
      <vt:lpstr>Inclusão</vt:lpstr>
      <vt:lpstr>Inclusão</vt:lpstr>
      <vt:lpstr>Ações para inclusão</vt:lpstr>
      <vt:lpstr>O romper de barreiras</vt:lpstr>
      <vt:lpstr>Barreiras comunicacionais</vt:lpstr>
      <vt:lpstr>Barreiras comunicacionais</vt:lpstr>
      <vt:lpstr>Barreiras atitudinais</vt:lpstr>
      <vt:lpstr>Considerações finais</vt:lpstr>
      <vt:lpstr>Considerações finais</vt:lpstr>
      <vt:lpstr>Considerações finais</vt:lpstr>
      <vt:lpstr>Considerações finais</vt:lpstr>
      <vt:lpstr>Muito 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Conviver com “o diferente”</dc:title>
  <dc:creator>Andre Baby</dc:creator>
  <cp:lastModifiedBy>Felipe Lourenço</cp:lastModifiedBy>
  <cp:revision>48</cp:revision>
  <dcterms:created xsi:type="dcterms:W3CDTF">2020-11-09T16:25:38Z</dcterms:created>
  <dcterms:modified xsi:type="dcterms:W3CDTF">2020-11-12T11:32:34Z</dcterms:modified>
</cp:coreProperties>
</file>