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1" r:id="rId3"/>
    <p:sldId id="273" r:id="rId4"/>
    <p:sldId id="257" r:id="rId5"/>
    <p:sldId id="278" r:id="rId6"/>
    <p:sldId id="282" r:id="rId7"/>
    <p:sldId id="279" r:id="rId8"/>
    <p:sldId id="272" r:id="rId9"/>
    <p:sldId id="277" r:id="rId10"/>
    <p:sldId id="283" r:id="rId11"/>
    <p:sldId id="284" r:id="rId12"/>
    <p:sldId id="275" r:id="rId13"/>
    <p:sldId id="276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7"/>
    <p:restoredTop sz="94631"/>
  </p:normalViewPr>
  <p:slideViewPr>
    <p:cSldViewPr snapToGrid="0" snapToObjects="1">
      <p:cViewPr varScale="1">
        <p:scale>
          <a:sx n="109" d="100"/>
          <a:sy n="109" d="100"/>
        </p:scale>
        <p:origin x="186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R.B.J. Walker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/>
      <dgm:spPr/>
      <dgm:t>
        <a:bodyPr/>
        <a:lstStyle/>
        <a:p>
          <a:r>
            <a:rPr lang="en-US" dirty="0" smtClean="0">
              <a:latin typeface="Cambria"/>
              <a:cs typeface="Cambria"/>
            </a:rPr>
            <a:t>1993 e 1998</a:t>
          </a:r>
          <a:endParaRPr lang="en-US" dirty="0">
            <a:latin typeface="Cambria"/>
            <a:cs typeface="Cambria"/>
          </a:endParaRPr>
        </a:p>
      </dgm:t>
    </dgm:pt>
    <dgm:pt modelId="{C4240A1F-9FEE-2F4E-ACDB-6CB60D6C8F02}">
      <dgm:prSet phldrT="[Text]" custT="1"/>
      <dgm:spPr/>
      <dgm:t>
        <a:bodyPr/>
        <a:lstStyle/>
        <a:p>
          <a:r>
            <a:rPr lang="en-US" sz="2800" dirty="0" smtClean="0"/>
            <a:t> </a:t>
          </a:r>
          <a:r>
            <a:rPr lang="en-US" sz="2800" dirty="0" smtClean="0">
              <a:latin typeface="Cambria"/>
              <a:cs typeface="Cambria"/>
            </a:rPr>
            <a:t>Richard Ashley </a:t>
          </a:r>
        </a:p>
      </dgm:t>
    </dgm:pt>
    <dgm:pt modelId="{B1E5058B-B3EF-534E-A692-A8357F7937C4}" type="sibTrans" cxnId="{90F098F4-65B7-2545-918D-F037F4492CE3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1989 e 1997</a:t>
          </a:r>
          <a:endParaRPr lang="en-US" sz="1800" dirty="0">
            <a:latin typeface="Cambria"/>
            <a:cs typeface="Cambria"/>
          </a:endParaRPr>
        </a:p>
      </dgm:t>
    </dgm:pt>
    <dgm:pt modelId="{CDD3A063-DADB-A948-AA7E-4C0EA2BA0ABF}" type="parTrans" cxnId="{90F098F4-65B7-2545-918D-F037F4492CE3}">
      <dgm:prSet/>
      <dgm:spPr/>
      <dgm:t>
        <a:bodyPr/>
        <a:lstStyle/>
        <a:p>
          <a:endParaRPr lang="en-US"/>
        </a:p>
      </dgm:t>
    </dgm:pt>
    <dgm:pt modelId="{19CBEED9-B3D1-8F46-BD20-BE22C1473876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James Der Derian</a:t>
          </a:r>
          <a:endParaRPr lang="en-US" sz="2800" dirty="0">
            <a:latin typeface="Cambria"/>
            <a:cs typeface="Cambria"/>
          </a:endParaRPr>
        </a:p>
      </dgm:t>
    </dgm:pt>
    <dgm:pt modelId="{E859EEAB-6DC3-A14A-ACB8-6B5D8E8F3AA6}" type="parTrans" cxnId="{B49130AB-6774-FB41-BDB3-10D4024A3554}">
      <dgm:prSet/>
      <dgm:spPr/>
    </dgm:pt>
    <dgm:pt modelId="{B40A70BB-D901-2145-9609-95B78A1D8257}" type="sibTrans" cxnId="{B49130AB-6774-FB41-BDB3-10D4024A3554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1988</a:t>
          </a:r>
          <a:endParaRPr lang="en-US" sz="18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Y="-2483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72038" custScaleY="110761" custLinFactNeighborX="23516" custLinFactNeighborY="315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2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BF9D6571-D197-4640-BF03-E68B9AAD31CF}" type="pres">
      <dgm:prSet presAssocID="{CDD3A063-DADB-A948-AA7E-4C0EA2BA0AB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ADFDE95-1987-0C41-B955-01B711612156}" type="pres">
      <dgm:prSet presAssocID="{C4240A1F-9FEE-2F4E-ACDB-6CB60D6C8F02}" presName="hierRoot2" presStyleCnt="0">
        <dgm:presLayoutVars>
          <dgm:hierBranch val="init"/>
        </dgm:presLayoutVars>
      </dgm:prSet>
      <dgm:spPr/>
    </dgm:pt>
    <dgm:pt modelId="{BB579F92-E13D-7F4B-84AD-9525AC79E985}" type="pres">
      <dgm:prSet presAssocID="{C4240A1F-9FEE-2F4E-ACDB-6CB60D6C8F02}" presName="rootComposite" presStyleCnt="0"/>
      <dgm:spPr/>
    </dgm:pt>
    <dgm:pt modelId="{1FDA1AA5-6BFB-2741-B106-84DBE39EA5B7}" type="pres">
      <dgm:prSet presAssocID="{C4240A1F-9FEE-2F4E-ACDB-6CB60D6C8F02}" presName="rootText" presStyleLbl="node1" presStyleIdx="0" presStyleCnt="2" custScaleX="110366" custLinFactNeighborX="120" custLinFactNeighborY="-305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505169-BD67-3843-991D-6BCC1915ADEE}" type="pres">
      <dgm:prSet presAssocID="{C4240A1F-9FEE-2F4E-ACDB-6CB60D6C8F02}" presName="titleText2" presStyleLbl="fgAcc1" presStyleIdx="0" presStyleCnt="2" custScaleX="73221" custScaleY="115430" custLinFactNeighborX="18315" custLinFactNeighborY="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6253BF4-21A5-2C40-9DD2-B7E4210BC0FA}" type="pres">
      <dgm:prSet presAssocID="{C4240A1F-9FEE-2F4E-ACDB-6CB60D6C8F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3893C6-DDA0-7145-B63A-94EFBCA6BB47}" type="pres">
      <dgm:prSet presAssocID="{C4240A1F-9FEE-2F4E-ACDB-6CB60D6C8F02}" presName="hierChild4" presStyleCnt="0"/>
      <dgm:spPr/>
    </dgm:pt>
    <dgm:pt modelId="{EB202BC4-9EC9-F74B-8272-91EEFB36BAEF}" type="pres">
      <dgm:prSet presAssocID="{C4240A1F-9FEE-2F4E-ACDB-6CB60D6C8F02}" presName="hierChild5" presStyleCnt="0"/>
      <dgm:spPr/>
    </dgm:pt>
    <dgm:pt modelId="{06373500-2B89-2D48-8F8A-09081CD323AE}" type="pres">
      <dgm:prSet presAssocID="{E859EEAB-6DC3-A14A-ACB8-6B5D8E8F3AA6}" presName="Name37" presStyleLbl="parChTrans1D2" presStyleIdx="1" presStyleCnt="2"/>
      <dgm:spPr/>
    </dgm:pt>
    <dgm:pt modelId="{3798AFD3-A5F7-1D42-B5A8-B88867A9C05A}" type="pres">
      <dgm:prSet presAssocID="{19CBEED9-B3D1-8F46-BD20-BE22C1473876}" presName="hierRoot2" presStyleCnt="0">
        <dgm:presLayoutVars>
          <dgm:hierBranch val="init"/>
        </dgm:presLayoutVars>
      </dgm:prSet>
      <dgm:spPr/>
    </dgm:pt>
    <dgm:pt modelId="{5633E025-ECD8-614C-8797-687C17508E78}" type="pres">
      <dgm:prSet presAssocID="{19CBEED9-B3D1-8F46-BD20-BE22C1473876}" presName="rootComposite" presStyleCnt="0"/>
      <dgm:spPr/>
    </dgm:pt>
    <dgm:pt modelId="{A6B2637D-F17C-9A4C-8ECF-BF55E141B646}" type="pres">
      <dgm:prSet presAssocID="{19CBEED9-B3D1-8F46-BD20-BE22C1473876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AA6AD4DA-38F5-B04A-8C8D-22F7A3053791}" type="pres">
      <dgm:prSet presAssocID="{19CBEED9-B3D1-8F46-BD20-BE22C1473876}" presName="titleText2" presStyleLbl="fgAcc1" presStyleIdx="1" presStyleCnt="2" custScaleX="7233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E02A227-1E30-A342-895D-BADE07379C5E}" type="pres">
      <dgm:prSet presAssocID="{19CBEED9-B3D1-8F46-BD20-BE22C1473876}" presName="rootConnector" presStyleLbl="node2" presStyleIdx="0" presStyleCnt="0"/>
      <dgm:spPr/>
      <dgm:t>
        <a:bodyPr/>
        <a:lstStyle/>
        <a:p>
          <a:endParaRPr lang="pt-BR"/>
        </a:p>
      </dgm:t>
    </dgm:pt>
    <dgm:pt modelId="{A75C0527-474A-A744-9B99-1697D8803304}" type="pres">
      <dgm:prSet presAssocID="{19CBEED9-B3D1-8F46-BD20-BE22C1473876}" presName="hierChild4" presStyleCnt="0"/>
      <dgm:spPr/>
    </dgm:pt>
    <dgm:pt modelId="{E1227A89-0C01-AA4A-8FA1-3B9D001B8119}" type="pres">
      <dgm:prSet presAssocID="{19CBEED9-B3D1-8F46-BD20-BE22C1473876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7A62DF63-3AF8-8444-9A84-2DDDFD0D5750}" type="presOf" srcId="{C4240A1F-9FEE-2F4E-ACDB-6CB60D6C8F02}" destId="{1FDA1AA5-6BFB-2741-B106-84DBE39EA5B7}" srcOrd="0" destOrd="0" presId="urn:microsoft.com/office/officeart/2008/layout/NameandTitleOrganizationalChart"/>
    <dgm:cxn modelId="{90F098F4-65B7-2545-918D-F037F4492CE3}" srcId="{02EED916-0F7C-DA46-A3CB-5C3ED56F2F32}" destId="{C4240A1F-9FEE-2F4E-ACDB-6CB60D6C8F02}" srcOrd="0" destOrd="0" parTransId="{CDD3A063-DADB-A948-AA7E-4C0EA2BA0ABF}" sibTransId="{B1E5058B-B3EF-534E-A692-A8357F7937C4}"/>
    <dgm:cxn modelId="{060DFF1C-A719-0E49-9195-1EC35CBC92DC}" type="presOf" srcId="{B1E5058B-B3EF-534E-A692-A8357F7937C4}" destId="{45505169-BD67-3843-991D-6BCC1915ADEE}" srcOrd="0" destOrd="0" presId="urn:microsoft.com/office/officeart/2008/layout/NameandTitleOrganizationalChart"/>
    <dgm:cxn modelId="{CBD0F1D2-2AA4-2A44-931E-E2B5812B6CC4}" type="presOf" srcId="{B40A70BB-D901-2145-9609-95B78A1D8257}" destId="{AA6AD4DA-38F5-B04A-8C8D-22F7A3053791}" srcOrd="0" destOrd="0" presId="urn:microsoft.com/office/officeart/2008/layout/NameandTitleOrganizationalChart"/>
    <dgm:cxn modelId="{EF1BE713-3DB1-1846-B431-F091A17FC8FB}" type="presOf" srcId="{19CBEED9-B3D1-8F46-BD20-BE22C1473876}" destId="{4E02A227-1E30-A342-895D-BADE07379C5E}" srcOrd="1" destOrd="0" presId="urn:microsoft.com/office/officeart/2008/layout/NameandTitleOrganizationalChart"/>
    <dgm:cxn modelId="{FB8A8059-EDE9-614A-9F56-56A6081758F8}" type="presOf" srcId="{E859EEAB-6DC3-A14A-ACB8-6B5D8E8F3AA6}" destId="{06373500-2B89-2D48-8F8A-09081CD323AE}" srcOrd="0" destOrd="0" presId="urn:microsoft.com/office/officeart/2008/layout/NameandTitleOrganizationalChart"/>
    <dgm:cxn modelId="{B49130AB-6774-FB41-BDB3-10D4024A3554}" srcId="{02EED916-0F7C-DA46-A3CB-5C3ED56F2F32}" destId="{19CBEED9-B3D1-8F46-BD20-BE22C1473876}" srcOrd="1" destOrd="0" parTransId="{E859EEAB-6DC3-A14A-ACB8-6B5D8E8F3AA6}" sibTransId="{B40A70BB-D901-2145-9609-95B78A1D8257}"/>
    <dgm:cxn modelId="{9E8C3AFD-A678-CA4B-B8CD-AE625B3D83AC}" type="presOf" srcId="{CDD3A063-DADB-A948-AA7E-4C0EA2BA0ABF}" destId="{BF9D6571-D197-4640-BF03-E68B9AAD31CF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2339A6E-884A-E742-8AC4-2D7438ED3DC5}" type="presOf" srcId="{C4240A1F-9FEE-2F4E-ACDB-6CB60D6C8F02}" destId="{46253BF4-21A5-2C40-9DD2-B7E4210BC0FA}" srcOrd="1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C50290C-3F48-C042-9D8A-C84056387C1E}" type="presOf" srcId="{19CBEED9-B3D1-8F46-BD20-BE22C1473876}" destId="{A6B2637D-F17C-9A4C-8ECF-BF55E141B646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B94375D0-317D-5447-99E6-E2BDF6194CB9}" type="presParOf" srcId="{ABB97714-D8D4-154D-B405-18B683FD12A4}" destId="{BF9D6571-D197-4640-BF03-E68B9AAD31CF}" srcOrd="0" destOrd="0" presId="urn:microsoft.com/office/officeart/2008/layout/NameandTitleOrganizationalChart"/>
    <dgm:cxn modelId="{9F08054C-2EA6-F145-BA4A-0C95991D4DDC}" type="presParOf" srcId="{ABB97714-D8D4-154D-B405-18B683FD12A4}" destId="{8ADFDE95-1987-0C41-B955-01B711612156}" srcOrd="1" destOrd="0" presId="urn:microsoft.com/office/officeart/2008/layout/NameandTitleOrganizationalChart"/>
    <dgm:cxn modelId="{9808D2C2-0FFE-9845-8978-92B19EB0F55B}" type="presParOf" srcId="{8ADFDE95-1987-0C41-B955-01B711612156}" destId="{BB579F92-E13D-7F4B-84AD-9525AC79E985}" srcOrd="0" destOrd="0" presId="urn:microsoft.com/office/officeart/2008/layout/NameandTitleOrganizationalChart"/>
    <dgm:cxn modelId="{47F278D1-C630-3840-BEF8-4BF00870E44D}" type="presParOf" srcId="{BB579F92-E13D-7F4B-84AD-9525AC79E985}" destId="{1FDA1AA5-6BFB-2741-B106-84DBE39EA5B7}" srcOrd="0" destOrd="0" presId="urn:microsoft.com/office/officeart/2008/layout/NameandTitleOrganizationalChart"/>
    <dgm:cxn modelId="{A0B7F570-F19F-CF4C-91C2-EF218585FCB1}" type="presParOf" srcId="{BB579F92-E13D-7F4B-84AD-9525AC79E985}" destId="{45505169-BD67-3843-991D-6BCC1915ADEE}" srcOrd="1" destOrd="0" presId="urn:microsoft.com/office/officeart/2008/layout/NameandTitleOrganizationalChart"/>
    <dgm:cxn modelId="{97FA51D7-B734-344E-BDD2-45F166494EB5}" type="presParOf" srcId="{BB579F92-E13D-7F4B-84AD-9525AC79E985}" destId="{46253BF4-21A5-2C40-9DD2-B7E4210BC0FA}" srcOrd="2" destOrd="0" presId="urn:microsoft.com/office/officeart/2008/layout/NameandTitleOrganizationalChart"/>
    <dgm:cxn modelId="{CD92CC6E-01CF-AD48-AE31-C28EB39F4F0C}" type="presParOf" srcId="{8ADFDE95-1987-0C41-B955-01B711612156}" destId="{CC3893C6-DDA0-7145-B63A-94EFBCA6BB47}" srcOrd="1" destOrd="0" presId="urn:microsoft.com/office/officeart/2008/layout/NameandTitleOrganizationalChart"/>
    <dgm:cxn modelId="{BEDF443F-E732-4348-8842-2A6D7BD9111D}" type="presParOf" srcId="{8ADFDE95-1987-0C41-B955-01B711612156}" destId="{EB202BC4-9EC9-F74B-8272-91EEFB36BAEF}" srcOrd="2" destOrd="0" presId="urn:microsoft.com/office/officeart/2008/layout/NameandTitleOrganizationalChart"/>
    <dgm:cxn modelId="{B5BA4B39-D2A6-0741-AF3F-FD736BCD4976}" type="presParOf" srcId="{ABB97714-D8D4-154D-B405-18B683FD12A4}" destId="{06373500-2B89-2D48-8F8A-09081CD323AE}" srcOrd="2" destOrd="0" presId="urn:microsoft.com/office/officeart/2008/layout/NameandTitleOrganizationalChart"/>
    <dgm:cxn modelId="{C6D3DA92-193E-964E-AE42-E79429BEA823}" type="presParOf" srcId="{ABB97714-D8D4-154D-B405-18B683FD12A4}" destId="{3798AFD3-A5F7-1D42-B5A8-B88867A9C05A}" srcOrd="3" destOrd="0" presId="urn:microsoft.com/office/officeart/2008/layout/NameandTitleOrganizationalChart"/>
    <dgm:cxn modelId="{7C3DD621-2F09-1F4B-BC71-27D2AC7AD875}" type="presParOf" srcId="{3798AFD3-A5F7-1D42-B5A8-B88867A9C05A}" destId="{5633E025-ECD8-614C-8797-687C17508E78}" srcOrd="0" destOrd="0" presId="urn:microsoft.com/office/officeart/2008/layout/NameandTitleOrganizationalChart"/>
    <dgm:cxn modelId="{9A142B1B-B2F7-8F46-80A7-B7C80919BB5B}" type="presParOf" srcId="{5633E025-ECD8-614C-8797-687C17508E78}" destId="{A6B2637D-F17C-9A4C-8ECF-BF55E141B646}" srcOrd="0" destOrd="0" presId="urn:microsoft.com/office/officeart/2008/layout/NameandTitleOrganizationalChart"/>
    <dgm:cxn modelId="{49AB50DB-B6C5-A34F-A590-8BF8F7B83BD6}" type="presParOf" srcId="{5633E025-ECD8-614C-8797-687C17508E78}" destId="{AA6AD4DA-38F5-B04A-8C8D-22F7A3053791}" srcOrd="1" destOrd="0" presId="urn:microsoft.com/office/officeart/2008/layout/NameandTitleOrganizationalChart"/>
    <dgm:cxn modelId="{5A7700C1-1751-4F4A-B685-ABFC495890AA}" type="presParOf" srcId="{5633E025-ECD8-614C-8797-687C17508E78}" destId="{4E02A227-1E30-A342-895D-BADE07379C5E}" srcOrd="2" destOrd="0" presId="urn:microsoft.com/office/officeart/2008/layout/NameandTitleOrganizationalChart"/>
    <dgm:cxn modelId="{268D0170-0F44-A742-B017-46820D2796DA}" type="presParOf" srcId="{3798AFD3-A5F7-1D42-B5A8-B88867A9C05A}" destId="{A75C0527-474A-A744-9B99-1697D8803304}" srcOrd="1" destOrd="0" presId="urn:microsoft.com/office/officeart/2008/layout/NameandTitleOrganizationalChart"/>
    <dgm:cxn modelId="{B4947A76-072A-574F-A1A8-E20D1055F81E}" type="presParOf" srcId="{3798AFD3-A5F7-1D42-B5A8-B88867A9C05A}" destId="{E1227A89-0C01-AA4A-8FA1-3B9D001B8119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/>
            <a:t>Pós-Modernismo nas RI</a:t>
          </a:r>
          <a:endParaRPr lang="pt-BR" noProof="0" dirty="0"/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39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73500-2B89-2D48-8F8A-09081CD323AE}">
      <dsp:nvSpPr>
        <dsp:cNvPr id="0" name=""/>
        <dsp:cNvSpPr/>
      </dsp:nvSpPr>
      <dsp:spPr>
        <a:xfrm>
          <a:off x="4572000" y="1183733"/>
          <a:ext cx="1621596" cy="777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887"/>
              </a:lnTo>
              <a:lnTo>
                <a:pt x="1621596" y="485887"/>
              </a:lnTo>
              <a:lnTo>
                <a:pt x="1621596" y="777134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D6571-D197-4640-BF03-E68B9AAD31CF}">
      <dsp:nvSpPr>
        <dsp:cNvPr id="0" name=""/>
        <dsp:cNvSpPr/>
      </dsp:nvSpPr>
      <dsp:spPr>
        <a:xfrm>
          <a:off x="3078248" y="1183733"/>
          <a:ext cx="1493751" cy="739064"/>
        </a:xfrm>
        <a:custGeom>
          <a:avLst/>
          <a:gdLst/>
          <a:ahLst/>
          <a:cxnLst/>
          <a:rect l="0" t="0" r="0" b="0"/>
          <a:pathLst>
            <a:path>
              <a:moveTo>
                <a:pt x="1493751" y="0"/>
              </a:moveTo>
              <a:lnTo>
                <a:pt x="1493751" y="447817"/>
              </a:lnTo>
              <a:lnTo>
                <a:pt x="0" y="447817"/>
              </a:lnTo>
              <a:lnTo>
                <a:pt x="0" y="739064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057008" y="0"/>
          <a:ext cx="3029983" cy="118373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R.B.J. Walker </a:t>
          </a:r>
        </a:p>
      </dsp:txBody>
      <dsp:txXfrm>
        <a:off x="3057008" y="0"/>
        <a:ext cx="3029983" cy="1183733"/>
      </dsp:txXfrm>
    </dsp:sp>
    <dsp:sp modelId="{536F01F4-C83A-4B42-9630-C5AE781FF344}">
      <dsp:nvSpPr>
        <dsp:cNvPr id="0" name=""/>
        <dsp:cNvSpPr/>
      </dsp:nvSpPr>
      <dsp:spPr>
        <a:xfrm>
          <a:off x="4662339" y="930642"/>
          <a:ext cx="1563019" cy="460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/>
              <a:cs typeface="Cambria"/>
            </a:rPr>
            <a:t>1993 e 1998</a:t>
          </a:r>
          <a:endParaRPr lang="en-US" sz="2100" kern="1200" dirty="0">
            <a:latin typeface="Cambria"/>
            <a:cs typeface="Cambria"/>
          </a:endParaRPr>
        </a:p>
      </dsp:txBody>
      <dsp:txXfrm>
        <a:off x="4662339" y="930642"/>
        <a:ext cx="1563019" cy="460840"/>
      </dsp:txXfrm>
    </dsp:sp>
    <dsp:sp modelId="{1FDA1AA5-6BFB-2741-B106-84DBE39EA5B7}">
      <dsp:nvSpPr>
        <dsp:cNvPr id="0" name=""/>
        <dsp:cNvSpPr/>
      </dsp:nvSpPr>
      <dsp:spPr>
        <a:xfrm>
          <a:off x="1747898" y="1922797"/>
          <a:ext cx="2660698" cy="124820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</a:t>
          </a:r>
          <a:r>
            <a:rPr lang="en-US" sz="2800" kern="1200" dirty="0" smtClean="0">
              <a:latin typeface="Cambria"/>
              <a:cs typeface="Cambria"/>
            </a:rPr>
            <a:t>Richard Ashley </a:t>
          </a:r>
        </a:p>
      </dsp:txBody>
      <dsp:txXfrm>
        <a:off x="1747898" y="1922797"/>
        <a:ext cx="2660698" cy="1248202"/>
      </dsp:txXfrm>
    </dsp:sp>
    <dsp:sp modelId="{45505169-BD67-3843-991D-6BCC1915ADEE}">
      <dsp:nvSpPr>
        <dsp:cNvPr id="0" name=""/>
        <dsp:cNvSpPr/>
      </dsp:nvSpPr>
      <dsp:spPr>
        <a:xfrm>
          <a:off x="3040014" y="2900922"/>
          <a:ext cx="1588687" cy="480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1989 e 1997</a:t>
          </a:r>
          <a:endParaRPr lang="en-US" sz="1800" kern="1200" dirty="0">
            <a:latin typeface="Cambria"/>
            <a:cs typeface="Cambria"/>
          </a:endParaRPr>
        </a:p>
      </dsp:txBody>
      <dsp:txXfrm>
        <a:off x="3040014" y="2900922"/>
        <a:ext cx="1588687" cy="480266"/>
      </dsp:txXfrm>
    </dsp:sp>
    <dsp:sp modelId="{A6B2637D-F17C-9A4C-8ECF-BF55E141B646}">
      <dsp:nvSpPr>
        <dsp:cNvPr id="0" name=""/>
        <dsp:cNvSpPr/>
      </dsp:nvSpPr>
      <dsp:spPr>
        <a:xfrm>
          <a:off x="4988198" y="1960867"/>
          <a:ext cx="2410795" cy="124820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James Der Derian</a:t>
          </a:r>
          <a:endParaRPr lang="en-US" sz="2800" kern="1200" dirty="0">
            <a:latin typeface="Cambria"/>
            <a:cs typeface="Cambria"/>
          </a:endParaRPr>
        </a:p>
      </dsp:txBody>
      <dsp:txXfrm>
        <a:off x="4988198" y="1960867"/>
        <a:ext cx="2410795" cy="1248202"/>
      </dsp:txXfrm>
    </dsp:sp>
    <dsp:sp modelId="{AA6AD4DA-38F5-B04A-8C8D-22F7A3053791}">
      <dsp:nvSpPr>
        <dsp:cNvPr id="0" name=""/>
        <dsp:cNvSpPr/>
      </dsp:nvSpPr>
      <dsp:spPr>
        <a:xfrm>
          <a:off x="5770440" y="2931692"/>
          <a:ext cx="1569550" cy="4160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1988</a:t>
          </a:r>
          <a:endParaRPr lang="en-US" sz="1800" kern="1200" dirty="0">
            <a:latin typeface="Cambria"/>
            <a:cs typeface="Cambria"/>
          </a:endParaRPr>
        </a:p>
      </dsp:txBody>
      <dsp:txXfrm>
        <a:off x="5770440" y="2931692"/>
        <a:ext cx="1569550" cy="416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104118"/>
          <a:ext cx="2653226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22059"/>
          <a:ext cx="217388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Pós-Modernismo nas RI</a:t>
          </a:r>
          <a:endParaRPr lang="pt-BR" sz="1500" kern="1200" noProof="0" dirty="0"/>
        </a:p>
      </dsp:txBody>
      <dsp:txXfrm>
        <a:off x="214019" y="322059"/>
        <a:ext cx="217388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00839670"/>
              </p:ext>
            </p:extLst>
          </p:nvPr>
        </p:nvGraphicFramePr>
        <p:xfrm>
          <a:off x="0" y="3197595"/>
          <a:ext cx="9144000" cy="338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75042693"/>
              </p:ext>
            </p:extLst>
          </p:nvPr>
        </p:nvGraphicFramePr>
        <p:xfrm>
          <a:off x="284482" y="3803518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2937708" y="793750"/>
            <a:ext cx="3202168" cy="1724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dirty="0" smtClean="0">
                <a:solidFill>
                  <a:srgbClr val="000000"/>
                </a:solidFill>
                <a:latin typeface="Cambria"/>
                <a:cs typeface="Cambria"/>
              </a:rPr>
              <a:t>Michel Foucault</a:t>
            </a:r>
            <a:endParaRPr lang="en-US" sz="4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34366" y="2318628"/>
            <a:ext cx="2305510" cy="460840"/>
            <a:chOff x="4662339" y="930642"/>
            <a:chExt cx="1563019" cy="460840"/>
          </a:xfrm>
        </p:grpSpPr>
        <p:sp>
          <p:nvSpPr>
            <p:cNvPr id="10" name="Rectangle 9"/>
            <p:cNvSpPr/>
            <p:nvPr/>
          </p:nvSpPr>
          <p:spPr>
            <a:xfrm>
              <a:off x="4662339" y="930642"/>
              <a:ext cx="1563019" cy="46084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662339" y="930642"/>
              <a:ext cx="1563019" cy="460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45720" bIns="11430" numCol="1" spcCol="1270" anchor="ctr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latin typeface="Cambria"/>
                  <a:cs typeface="Cambria"/>
                </a:rPr>
                <a:t>1971, 1975 e 1979</a:t>
              </a:r>
              <a:endParaRPr lang="en-US" sz="1800" kern="1200" dirty="0">
                <a:latin typeface="Cambria"/>
                <a:cs typeface="Cambr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 anchor="ctr"/>
          <a:lstStyle/>
          <a:p>
            <a:r>
              <a:rPr lang="en-GB" sz="2400" dirty="0" smtClean="0">
                <a:latin typeface="Cambria"/>
                <a:cs typeface="Cambria"/>
              </a:rPr>
              <a:t>The Ambassadors by Hans Holbein (1533)</a:t>
            </a:r>
            <a:endParaRPr lang="en-GB" sz="24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5"/>
            <a:ext cx="8042276" cy="57238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900" dirty="0" smtClean="0">
              <a:solidFill>
                <a:srgbClr val="000000"/>
              </a:solidFill>
            </a:endParaRP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Hans_Holbein_the_Younger_-_The_Ambassadors_-_Google_Art_Projec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31" y="822686"/>
            <a:ext cx="6960081" cy="586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17222"/>
            <a:ext cx="8042276" cy="556976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 proposta de Walker no livro “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Inside</a:t>
            </a:r>
            <a:r>
              <a:rPr lang="pt-BR" sz="2000" i="1" dirty="0">
                <a:solidFill>
                  <a:srgbClr val="000000"/>
                </a:solidFill>
                <a:latin typeface="Cambria"/>
                <a:cs typeface="Cambria"/>
              </a:rPr>
              <a:t>/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Ouside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: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international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relations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as a political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theory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” (1993)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é desconstruir o discurso tradicional das RI, tendo como alvo principal a soberania.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invés de escrever sobre o mundo, Walker escreve sobre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como outros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escrevem sobre o mundo e sobre como eles acham que o mundo deveria ser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Walker as teorias de RI são marcadas pelo “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iron</a:t>
            </a:r>
            <a:r>
              <a:rPr lang="pt-BR" sz="2000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cage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” da modernidade que limita a possibilidade de imaginar mudanças radicais.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autor questiona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as dicotomias nas quais as teorias dominantes se baseiam para construir sua representação da política mundial: anarquia/soberania, guerra/paz, etc.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o autor as teorias dominantes conseguem transformar esse ordenamento dos valores em verdades auto-evidentes, fundamentos de toda a ação política razoável, responsável e prudente.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334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78321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Rob Walker se propõe a refletir sobre as teorias de RI como teorias políticas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Walker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aponta o paradoxo de uma disciplina que insiste na recorrência da política de poder como traço marcante das RI, em um contexto cuja característica principal é a velocidade dos processos que compõe o que se convencionou chamar de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globalização,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 a fluidez territorial resultante das mudanças na relação espaço-tempo.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Walker entende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que se deve avaliar as teorias de RI como discursos de poder ou modos de interpretação sem os quais o poder não pode ser exercido, e não como representações de um mundo real, externo a esses discursos.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Walker,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delimitar o mundo em duas esferas – o internacional e o doméstico – separados no espaço e diferenciadas em natureza, a disciplina de RI desempenha um papel crucial na constituição da política moderna em torno do eixo soberania-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anarquia.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588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foco da análise de Walker se volta para a separação entre as duas esferas da política – a nacional e a internacional, dentro e fora – como traço constitutivo do pensamento político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moderno.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Na visão do autor, ao contrário do que se pensa, a política moderna não se trata, essencialmente, do movimento de atores e processos políticos no tempo, ou seja, da sucessão de formas de organização do Estado e tipos de ordenamento constitucional, ao longo da história, com vistas à evolução futura. </a:t>
            </a:r>
            <a:endParaRPr lang="pt-BR" sz="22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que caracteriza a política moderna é ser, fundamentalmente, voltada para a organização do espaço que constroem uma identidade comum a partir de uma experiência histórica coletiva e de uma concepção compartilhada de seu projeto de nação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Para Walker, as teorias de RI adquirem importância porque expressam com clareza o lugar onde a vida política deve ocorrer: no interior das fronteiras do Estado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territorial. 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universalismo das teorias de RI é um problema e não uma solução. </a:t>
            </a:r>
            <a:r>
              <a:rPr lang="en-US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2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Ashley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58847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Richard Ashley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publica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em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1988 o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artigo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“</a:t>
            </a:r>
            <a:r>
              <a:rPr lang="en-US" sz="2000" i="1" dirty="0" smtClean="0">
                <a:solidFill>
                  <a:schemeClr val="tx1"/>
                </a:solidFill>
                <a:latin typeface="Cambria"/>
                <a:cs typeface="Cambria"/>
              </a:rPr>
              <a:t>Untying </a:t>
            </a:r>
            <a:r>
              <a:rPr lang="en-US" sz="2000" i="1" dirty="0">
                <a:solidFill>
                  <a:schemeClr val="tx1"/>
                </a:solidFill>
                <a:latin typeface="Cambria"/>
                <a:cs typeface="Cambria"/>
              </a:rPr>
              <a:t>the Sovereign State: A Double Reading of the Anarchy </a:t>
            </a:r>
            <a:r>
              <a:rPr lang="en-US" sz="2000" i="1" dirty="0" err="1" smtClean="0">
                <a:solidFill>
                  <a:schemeClr val="tx1"/>
                </a:solidFill>
                <a:latin typeface="Cambria"/>
                <a:cs typeface="Cambria"/>
              </a:rPr>
              <a:t>Problematique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”.  </a:t>
            </a:r>
            <a:endParaRPr lang="pt-BR" sz="20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Ashley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chama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representação das RI a partir da dicotomia anarquia/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soberania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de “prática heroica”, porque a sobrevivência e a afirmação do Estado no mundo perigoso e irracional da anarquia só podem se alcançadas por intermédio de um verdadeiro ato de heroísmo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Ashley não pensa em poder como algo que se possui, mas sim algo que se constrói nas “micro-fundações dos discursos”.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Por influência de Foucault a abordagem de Ashley sobre o poder não o encara como algo fungível que pode ser transferido de um ator a outro, mas algo que se constrói em uma rede de práticas discursivas que constroem a realidade, as práticas, as identidades e os próprios indivíduos. 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Foucault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829109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Principais obras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de Foucault para pensar as RI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: “A Arqueologia do Saber” (1969), “A Ordem do Discurso” (1970), “Microfísica do Poder” (1979). 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Dizer que a ciência é neutra serve à necessidade do poder de esconder suas origens e ocultar a ilegitimidade que ronda sua fundação.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Para Foucault a “teoria do conhecimento” representa o poder político e impõe princípios políticos e sociais para a construção da realidade.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Foucault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toda a forma de dominação depende de uma articulação entre conhecimento e poder.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Foucault o poder precisa do conhecimento para operar e o conhecimento é produzido na âmbito das redes de poder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Os poderes se exercem em vários níveis que não estão necessariamente ligados ao Estado (complexos de micro-poderes). </a:t>
            </a:r>
          </a:p>
        </p:txBody>
      </p:sp>
    </p:spTree>
    <p:extLst>
      <p:ext uri="{BB962C8B-B14F-4D97-AF65-F5344CB8AC3E}">
        <p14:creationId xmlns:p14="http://schemas.microsoft.com/office/powerpoint/2010/main" val="3917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Foucault (II)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82910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poder é algo que se exerce em rede. Os poderes periféricos e moleculares não são absorvidos pelo Estado.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poder não é algo fungível, mas algo que se exerce por meio de práticas de poder construídas pelo conhecimento.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Onde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há poder há resistência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tarefa do intelectual é identificar como o poder se enquadra e opera nas matrizes sociais e políticas do mundo moderno. 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filosofia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política de Foucault inspirou autores como Richard Ashley e R.B.J. Walker a problematizar a relação entre o saber teórico das RI e o exercício do poder pelo Estado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1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432777"/>
          </a:xfrm>
        </p:spPr>
        <p:txBody>
          <a:bodyPr>
            <a:noAutofit/>
          </a:bodyPr>
          <a:lstStyle/>
          <a:p>
            <a:pPr algn="just"/>
            <a:r>
              <a:rPr lang="pt-BR" sz="1900" dirty="0">
                <a:solidFill>
                  <a:schemeClr val="tx1"/>
                </a:solidFill>
                <a:latin typeface="Cambria"/>
                <a:cs typeface="Cambria"/>
              </a:rPr>
              <a:t>Os pensadores pós-modernos </a:t>
            </a:r>
            <a:r>
              <a:rPr lang="pt-BR" sz="1900" dirty="0" smtClean="0">
                <a:solidFill>
                  <a:schemeClr val="tx1"/>
                </a:solidFill>
                <a:latin typeface="Cambria"/>
                <a:cs typeface="Cambria"/>
              </a:rPr>
              <a:t>em RI se </a:t>
            </a:r>
            <a:r>
              <a:rPr lang="pt-BR" sz="1900" dirty="0">
                <a:solidFill>
                  <a:schemeClr val="tx1"/>
                </a:solidFill>
                <a:latin typeface="Cambria"/>
                <a:cs typeface="Cambria"/>
              </a:rPr>
              <a:t>caracterizam pela desconfiança </a:t>
            </a:r>
            <a:r>
              <a:rPr lang="pt-BR" sz="1900" dirty="0" smtClean="0">
                <a:solidFill>
                  <a:schemeClr val="tx1"/>
                </a:solidFill>
                <a:latin typeface="Cambria"/>
                <a:cs typeface="Cambria"/>
              </a:rPr>
              <a:t>e descrença </a:t>
            </a:r>
            <a:r>
              <a:rPr lang="pt-BR" sz="1900" dirty="0">
                <a:solidFill>
                  <a:schemeClr val="tx1"/>
                </a:solidFill>
                <a:latin typeface="Cambria"/>
                <a:cs typeface="Cambria"/>
              </a:rPr>
              <a:t>na possibilidade de reformar o projeto iluminista e recuperar seu compromisso com a autonomia e a liberdade humanas. </a:t>
            </a:r>
            <a:endParaRPr lang="pt-BR" sz="19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1900" dirty="0" smtClean="0">
                <a:solidFill>
                  <a:schemeClr val="tx1"/>
                </a:solidFill>
                <a:latin typeface="Cambria"/>
                <a:cs typeface="Cambria"/>
              </a:rPr>
              <a:t>Esse </a:t>
            </a:r>
            <a:r>
              <a:rPr lang="pt-BR" sz="1900" dirty="0">
                <a:solidFill>
                  <a:schemeClr val="tx1"/>
                </a:solidFill>
                <a:latin typeface="Cambria"/>
                <a:cs typeface="Cambria"/>
              </a:rPr>
              <a:t>ceticismo se baseia na convicção de que não podemos separar a razão das relações de poder que possibilitam falar em “verdades </a:t>
            </a:r>
            <a:r>
              <a:rPr lang="pt-BR" sz="1900" dirty="0" smtClean="0">
                <a:solidFill>
                  <a:schemeClr val="tx1"/>
                </a:solidFill>
                <a:latin typeface="Cambria"/>
                <a:cs typeface="Cambria"/>
              </a:rPr>
              <a:t>científicas</a:t>
            </a:r>
            <a:r>
              <a:rPr lang="pt-BR" sz="1900" dirty="0">
                <a:solidFill>
                  <a:schemeClr val="tx1"/>
                </a:solidFill>
                <a:latin typeface="Cambria"/>
                <a:cs typeface="Cambria"/>
              </a:rPr>
              <a:t>”</a:t>
            </a:r>
            <a:r>
              <a:rPr lang="pt-BR" sz="19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problema com as teorias positivistas é que partem de pressupostos que são colocados fora de qualquer debate </a:t>
            </a:r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normativo e </a:t>
            </a:r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tratados como dados. </a:t>
            </a:r>
            <a:endParaRPr lang="pt-BR" sz="19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O centro da crítica pós-moderna está na acusação de que teorias como o neorrealismo não refletem o real, mas sim o produzem por meio de representações do real baseados no discurso científico</a:t>
            </a:r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1900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sz="1900" dirty="0">
                <a:solidFill>
                  <a:srgbClr val="000000"/>
                </a:solidFill>
                <a:latin typeface="Cambria"/>
                <a:cs typeface="Cambria"/>
              </a:rPr>
              <a:t>pós-modernos denunciam essa naturalização dos pressupostos da atividade científica como um movimento para silenciar e excluir formas alternativas de produção do conhecimento e reproduzir relações de dominação. </a:t>
            </a:r>
            <a:endParaRPr lang="pt-BR" sz="19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Cambria"/>
                <a:cs typeface="Cambria"/>
              </a:rPr>
              <a:t>Para os pós-modernos, toda a verdade é a afirmação de uma posição de poder e reflete estruturas de dominação que pretendem, por meio do discurso cientifico, apresentar-se com neutras</a:t>
            </a:r>
            <a:r>
              <a:rPr lang="pt-BR" sz="20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Pós-modernismo em RI está preocupado com as formas pelas quais as representações políticas são criadas e mantidas, atingindo a dominação e o monopólio da legitimidade, marginalizando, ao mesmo tempo, outras formas de representações.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 RI são um campo de conhecimento e, portanto, não está imune às várias batalhas de poder e regimes da verdade.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Pós-modernismo não traz uma “verdadeira” representação das RI, mas permite uma crítica sobre como as representações políticas circulam e engendram efeitos políticos práticos.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análise pós-moderna das RI se preocupa em expor “a interação textual por detrás da política de poder”. </a:t>
            </a:r>
          </a:p>
        </p:txBody>
      </p:sp>
    </p:spTree>
    <p:extLst>
      <p:ext uri="{BB962C8B-B14F-4D97-AF65-F5344CB8AC3E}">
        <p14:creationId xmlns:p14="http://schemas.microsoft.com/office/powerpoint/2010/main" val="4944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Em “</a:t>
            </a:r>
            <a:r>
              <a:rPr lang="en-US" i="1" dirty="0">
                <a:solidFill>
                  <a:srgbClr val="000000"/>
                </a:solidFill>
                <a:latin typeface="Cambria"/>
                <a:cs typeface="Cambria"/>
              </a:rPr>
              <a:t>International Theory, Balkanization and the New World Order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” (1991) 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Der Derian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afirma que 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única maneira de se analisar as RI é a desconstrução dos discursos que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legitima.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Isso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ocorre porque vivemos a “crise da modernidade”. Uma situação em que a realidade objetiva é substituída pela textualidade, os modos de produção pelos modos de informação, a representação pela simulação, o imperialismo pelo império dos signos.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legitimidade da tradição sofre em vários níveis. A crença unificadora do progresso se fragmentou e o conhecimento convencional se tornou apenas um dos muitos rituais de poder usados para disciplinar a sociedade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25937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estratégia de exposição é baseada na “desconstrução” e “dupla leitura”.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Desconstrução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significa desestruturar radicalmente conceitos estáveis e oposições conceituais que aparentemente são neutras.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Dupla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leitura significa expor os efeitos da estabilidade ao ler o texto duas vezes, sendo a primeira tal qual a dominação se coloca e a segunda como ela se constrói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Pós-modernistas em RI a distinção moderna entre teoria e prática deve ser substituída por “discursos”, um termo que apaga a dicotomia entre a realidade e a explicação textual das teorias. </a:t>
            </a:r>
          </a:p>
        </p:txBody>
      </p:sp>
    </p:spTree>
    <p:extLst>
      <p:ext uri="{BB962C8B-B14F-4D97-AF65-F5344CB8AC3E}">
        <p14:creationId xmlns:p14="http://schemas.microsoft.com/office/powerpoint/2010/main" val="13955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60778"/>
            <a:ext cx="8042276" cy="5806722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Conceitos clássicos em RI que foram alvo da estratégia pós-moderna de leitura intertextual: violência, formação estatal, soberania, fronteiras, identidades, grupos étnicos, etc.     </a:t>
            </a:r>
            <a:endParaRPr lang="pt-BR" sz="20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teóricos pós-modernos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veem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nas RI um espaço privilegiado de produção de uma visão política essencialmente moderna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pós-modernistas entendem que as relações internacionais contribuem para a construção de visão de mundo que separa o espaço doméstico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do internacional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que está na base de toda a reflexão moderna sobre 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política.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RI tem um papel fundamental na produção do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discurso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da soberania, que é constitutivo da concepção moderna do sujeito e do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Estado.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RI são responsáveis pela formulação do discurso da anarquia como uma esfera da incerteza que se contrapõe à esfera do sentido e do progresso na esfera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doméstica.</a:t>
            </a: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5"/>
            <a:ext cx="8042276" cy="5723819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Na visão de seus teóricos análise pós-moderna não representa uma teoria alternativa das RI, mas um certo </a:t>
            </a:r>
            <a:r>
              <a:rPr lang="pt-BR" sz="2200" i="1" dirty="0" err="1" smtClean="0">
                <a:solidFill>
                  <a:srgbClr val="000000"/>
                </a:solidFill>
                <a:latin typeface="Cambria"/>
                <a:cs typeface="Cambria"/>
              </a:rPr>
              <a:t>ethos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de ação e análise que não busca contribuir com determinado grupo de princípios morais e políticos que governam a conduta humana nas RI.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abordagem pós-modernista é conhecida como </a:t>
            </a:r>
            <a:r>
              <a:rPr lang="pt-BR" sz="2200" u="sng" dirty="0">
                <a:solidFill>
                  <a:srgbClr val="000000"/>
                </a:solidFill>
                <a:latin typeface="Cambria"/>
                <a:cs typeface="Cambria"/>
              </a:rPr>
              <a:t>relativista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, pois argumenta que toda a afirmação sobre a verdade é feita a partir de uma perspectiva que não é única e, portanto, é sempre relativa ao lugar do qual parte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Cambria"/>
                <a:cs typeface="Cambria"/>
              </a:rPr>
              <a:t>Os autores pós-modernos se distanciam de seus parceiros de combate ao positivismo – os teóricos críticos – na medida em que rejeitam a busca de novas fundações para o conhecimento sobre as quais basear as análises do real e julgamentos sobre o que é justo ou injusto.</a:t>
            </a:r>
            <a:endParaRPr lang="pt-BR" sz="22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sz="1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sz="1900" dirty="0" smtClean="0">
              <a:solidFill>
                <a:srgbClr val="000000"/>
              </a:solidFill>
            </a:endParaRP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2275</TotalTime>
  <Words>1724</Words>
  <Application>Microsoft Office PowerPoint</Application>
  <PresentationFormat>Apresentação na tela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Cambria</vt:lpstr>
      <vt:lpstr>News Gothic MT</vt:lpstr>
      <vt:lpstr>Wingdings 2</vt:lpstr>
      <vt:lpstr>Breeze</vt:lpstr>
      <vt:lpstr>Apresentação do PowerPoint</vt:lpstr>
      <vt:lpstr>Foucault (I)</vt:lpstr>
      <vt:lpstr>Foucault (II)</vt:lpstr>
      <vt:lpstr>Pós-modernismo e as RI (I)</vt:lpstr>
      <vt:lpstr>Pós-modernismo e as RI (II)</vt:lpstr>
      <vt:lpstr>Pós-modernismo e as RI (III)</vt:lpstr>
      <vt:lpstr>Pós-modernismo e as RI (IV)</vt:lpstr>
      <vt:lpstr>Pós-modernismo e as RI (V)</vt:lpstr>
      <vt:lpstr>Pós-modernismo e as RI (VI)</vt:lpstr>
      <vt:lpstr>The Ambassadors by Hans Holbein (1533)</vt:lpstr>
      <vt:lpstr>Pós-modernismo de Walker (I)</vt:lpstr>
      <vt:lpstr>Pós-modernismo de Walker (II)</vt:lpstr>
      <vt:lpstr>Pós-modernismo de Walker (III)</vt:lpstr>
      <vt:lpstr>Pós-modernismo de Ashley</vt:lpstr>
    </vt:vector>
  </TitlesOfParts>
  <Company>ESPM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Feliciano</cp:lastModifiedBy>
  <cp:revision>268</cp:revision>
  <dcterms:created xsi:type="dcterms:W3CDTF">2014-02-19T17:44:12Z</dcterms:created>
  <dcterms:modified xsi:type="dcterms:W3CDTF">2018-11-06T12:15:05Z</dcterms:modified>
</cp:coreProperties>
</file>