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332" r:id="rId2"/>
    <p:sldId id="257" r:id="rId3"/>
    <p:sldId id="264" r:id="rId4"/>
    <p:sldId id="267" r:id="rId5"/>
    <p:sldId id="328" r:id="rId6"/>
    <p:sldId id="329" r:id="rId7"/>
    <p:sldId id="330" r:id="rId8"/>
    <p:sldId id="331" r:id="rId9"/>
    <p:sldId id="265" r:id="rId10"/>
    <p:sldId id="288" r:id="rId11"/>
    <p:sldId id="297" r:id="rId12"/>
    <p:sldId id="290" r:id="rId13"/>
    <p:sldId id="337" r:id="rId14"/>
    <p:sldId id="323" r:id="rId15"/>
    <p:sldId id="338" r:id="rId16"/>
    <p:sldId id="342" r:id="rId17"/>
    <p:sldId id="309" r:id="rId18"/>
    <p:sldId id="341" r:id="rId19"/>
    <p:sldId id="340" r:id="rId20"/>
    <p:sldId id="343" r:id="rId21"/>
    <p:sldId id="259" r:id="rId22"/>
    <p:sldId id="326" r:id="rId23"/>
    <p:sldId id="317" r:id="rId24"/>
    <p:sldId id="339" r:id="rId25"/>
  </p:sldIdLst>
  <p:sldSz cx="12192000" cy="6858000"/>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4119B2A4-A82B-44C9-B390-0B3100254EE5}">
          <p14:sldIdLst>
            <p14:sldId id="332"/>
            <p14:sldId id="257"/>
          </p14:sldIdLst>
        </p14:section>
        <p14:section name="Cultura e Midia digital, estado de arte" id="{DB902D43-18C8-4351-B80F-6893DB03B711}">
          <p14:sldIdLst>
            <p14:sldId id="264"/>
            <p14:sldId id="267"/>
            <p14:sldId id="328"/>
            <p14:sldId id="329"/>
            <p14:sldId id="330"/>
            <p14:sldId id="331"/>
            <p14:sldId id="265"/>
          </p14:sldIdLst>
        </p14:section>
        <p14:section name="Organizaçao da Informação e comunicação" id="{D132134A-5313-4D2F-831C-2DA06D81EE2D}">
          <p14:sldIdLst>
            <p14:sldId id="288"/>
            <p14:sldId id="297"/>
          </p14:sldIdLst>
        </p14:section>
        <p14:section name="Midia digital e arquitetura" id="{B7241327-FE11-4124-9EF5-BDBC2C7AECF4}">
          <p14:sldIdLst>
            <p14:sldId id="290"/>
          </p14:sldIdLst>
        </p14:section>
        <p14:section name="Baukunst, ou a Arte+Construção" id="{AA5A77C7-7F89-4BC2-B190-057ECC8EAA1D}">
          <p14:sldIdLst>
            <p14:sldId id="337"/>
            <p14:sldId id="323"/>
            <p14:sldId id="338"/>
            <p14:sldId id="342"/>
            <p14:sldId id="309"/>
            <p14:sldId id="341"/>
            <p14:sldId id="340"/>
            <p14:sldId id="343"/>
          </p14:sldIdLst>
        </p14:section>
        <p14:section name="consideraçoes" id="{F2CD4DC0-77EF-4CB2-8A94-87EF3F71FCE6}">
          <p14:sldIdLst>
            <p14:sldId id="259"/>
            <p14:sldId id="326"/>
          </p14:sldIdLst>
        </p14:section>
        <p14:section name="Referências" id="{A469034B-DD2D-47DE-9757-69A966FE95A9}">
          <p14:sldIdLst>
            <p14:sldId id="317"/>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51"/>
    <a:srgbClr val="D49A06"/>
    <a:srgbClr val="D49D15"/>
    <a:srgbClr val="151515"/>
    <a:srgbClr val="FFFFFF"/>
    <a:srgbClr val="FFA615"/>
    <a:srgbClr val="9F7603"/>
    <a:srgbClr val="B68704"/>
    <a:srgbClr val="C59303"/>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0" autoAdjust="0"/>
    <p:restoredTop sz="88558" autoAdjust="0"/>
  </p:normalViewPr>
  <p:slideViewPr>
    <p:cSldViewPr snapToGrid="0">
      <p:cViewPr varScale="1">
        <p:scale>
          <a:sx n="76" d="100"/>
          <a:sy n="76" d="100"/>
        </p:scale>
        <p:origin x="874" y="58"/>
      </p:cViewPr>
      <p:guideLst/>
    </p:cSldViewPr>
  </p:slideViewPr>
  <p:notesTextViewPr>
    <p:cViewPr>
      <p:scale>
        <a:sx n="1" d="1"/>
        <a:sy n="1" d="1"/>
      </p:scale>
      <p:origin x="0" y="0"/>
    </p:cViewPr>
  </p:notesTextViewPr>
  <p:sorterViewPr>
    <p:cViewPr>
      <p:scale>
        <a:sx n="100" d="100"/>
        <a:sy n="100" d="100"/>
      </p:scale>
      <p:origin x="0" y="-7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8BFE54C-8790-4D52-8350-597FE32517CF}"/>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74D3348-5E28-4E4C-8DDF-3297C8E61CE6}"/>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87DD9C5-B75F-4A3A-8F09-D142AD6DF5F4}" type="datetimeFigureOut">
              <a:rPr lang="pt-BR" smtClean="0"/>
              <a:t>22/03/2019</a:t>
            </a:fld>
            <a:endParaRPr lang="pt-BR"/>
          </a:p>
        </p:txBody>
      </p:sp>
      <p:sp>
        <p:nvSpPr>
          <p:cNvPr id="4" name="Espaço Reservado para Rodapé 3">
            <a:extLst>
              <a:ext uri="{FF2B5EF4-FFF2-40B4-BE49-F238E27FC236}">
                <a16:creationId xmlns:a16="http://schemas.microsoft.com/office/drawing/2014/main" id="{247D9B39-E7F1-48C4-89C1-5BDF24D602E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7CA7FA96-2AE5-41D8-B9DA-C8FB03A3FE1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A1B0C48-7AC3-40F8-8207-2D2C50532322}" type="slidenum">
              <a:rPr lang="pt-BR" smtClean="0"/>
              <a:t>‹nº›</a:t>
            </a:fld>
            <a:endParaRPr lang="pt-BR"/>
          </a:p>
        </p:txBody>
      </p:sp>
    </p:spTree>
    <p:extLst>
      <p:ext uri="{BB962C8B-B14F-4D97-AF65-F5344CB8AC3E}">
        <p14:creationId xmlns:p14="http://schemas.microsoft.com/office/powerpoint/2010/main" val="4403296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4695C3-15F4-47E4-90C6-5F1ADCEEEE76}" type="datetimeFigureOut">
              <a:rPr lang="pt-BR" smtClean="0"/>
              <a:t>22/03/2019</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8526DFC-841C-49AF-A526-618CD29E1CB7}" type="slidenum">
              <a:rPr lang="pt-BR" smtClean="0"/>
              <a:t>‹nº›</a:t>
            </a:fld>
            <a:endParaRPr lang="pt-BR"/>
          </a:p>
        </p:txBody>
      </p:sp>
    </p:spTree>
    <p:extLst>
      <p:ext uri="{BB962C8B-B14F-4D97-AF65-F5344CB8AC3E}">
        <p14:creationId xmlns:p14="http://schemas.microsoft.com/office/powerpoint/2010/main" val="15869344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a:t>
            </a:fld>
            <a:endParaRPr lang="pt-BR"/>
          </a:p>
        </p:txBody>
      </p:sp>
    </p:spTree>
    <p:extLst>
      <p:ext uri="{BB962C8B-B14F-4D97-AF65-F5344CB8AC3E}">
        <p14:creationId xmlns:p14="http://schemas.microsoft.com/office/powerpoint/2010/main" val="401777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spcAft>
                <a:spcPts val="600"/>
              </a:spcAft>
            </a:pPr>
            <a:r>
              <a:rPr lang="pt-BR" sz="1200" kern="1200" dirty="0">
                <a:solidFill>
                  <a:schemeClr val="tx1"/>
                </a:solidFill>
                <a:effectLst/>
                <a:latin typeface="+mn-lt"/>
                <a:ea typeface="+mn-ea"/>
                <a:cs typeface="+mn-cs"/>
              </a:rPr>
              <a:t>“ </a:t>
            </a:r>
            <a:r>
              <a:rPr lang="pt-BR" sz="1200" u="sng" kern="1200" dirty="0">
                <a:solidFill>
                  <a:schemeClr val="tx1"/>
                </a:solidFill>
                <a:effectLst/>
                <a:latin typeface="+mn-lt"/>
                <a:ea typeface="+mn-ea"/>
                <a:cs typeface="+mn-cs"/>
              </a:rPr>
              <a:t>Cultura Digital</a:t>
            </a:r>
            <a:r>
              <a:rPr lang="pt-BR" sz="1200" kern="1200" dirty="0">
                <a:solidFill>
                  <a:schemeClr val="tx1"/>
                </a:solidFill>
                <a:effectLst/>
                <a:latin typeface="+mn-lt"/>
                <a:ea typeface="+mn-ea"/>
                <a:cs typeface="+mn-cs"/>
              </a:rPr>
              <a:t> representa a fase contemporânea das tecnologias de comunicação, que segue a </a:t>
            </a:r>
            <a:r>
              <a:rPr lang="pt-BR" sz="1200" u="sng" kern="1200" dirty="0">
                <a:solidFill>
                  <a:schemeClr val="tx1"/>
                </a:solidFill>
                <a:effectLst/>
                <a:latin typeface="+mn-lt"/>
                <a:ea typeface="+mn-ea"/>
                <a:cs typeface="+mn-cs"/>
              </a:rPr>
              <a:t>cultura impressa</a:t>
            </a:r>
            <a:r>
              <a:rPr lang="pt-BR" sz="1200" kern="1200" dirty="0">
                <a:solidFill>
                  <a:schemeClr val="tx1"/>
                </a:solidFill>
                <a:effectLst/>
                <a:latin typeface="+mn-lt"/>
                <a:ea typeface="+mn-ea"/>
                <a:cs typeface="+mn-cs"/>
              </a:rPr>
              <a:t> do século 19 e a </a:t>
            </a:r>
            <a:r>
              <a:rPr lang="pt-BR" sz="1200" u="sng" kern="1200" dirty="0">
                <a:solidFill>
                  <a:schemeClr val="tx1"/>
                </a:solidFill>
                <a:effectLst/>
                <a:latin typeface="+mn-lt"/>
                <a:ea typeface="+mn-ea"/>
                <a:cs typeface="+mn-cs"/>
              </a:rPr>
              <a:t>cultura de transmissão eletrônica</a:t>
            </a:r>
            <a:r>
              <a:rPr lang="pt-BR" sz="1200" kern="1200" dirty="0">
                <a:solidFill>
                  <a:schemeClr val="tx1"/>
                </a:solidFill>
                <a:effectLst/>
                <a:latin typeface="+mn-lt"/>
                <a:ea typeface="+mn-ea"/>
                <a:cs typeface="+mn-cs"/>
              </a:rPr>
              <a:t> do século XX, e que é profundamente amplificada e acelerada pela popularidade de computadores em rede, tecnologias personalizadas e imagens digitais.</a:t>
            </a:r>
          </a:p>
          <a:p>
            <a:pPr>
              <a:spcAft>
                <a:spcPts val="600"/>
              </a:spcAft>
            </a:pPr>
            <a:endParaRPr lang="pt-BR" sz="1200" kern="1200" dirty="0">
              <a:solidFill>
                <a:schemeClr val="tx1"/>
              </a:solidFill>
              <a:effectLst/>
              <a:latin typeface="+mn-lt"/>
              <a:ea typeface="+mn-ea"/>
              <a:cs typeface="+mn-cs"/>
            </a:endParaRPr>
          </a:p>
          <a:p>
            <a:pPr>
              <a:spcAft>
                <a:spcPts val="600"/>
              </a:spcAft>
            </a:pPr>
            <a:endParaRPr lang="pt-BR" sz="1200" kern="1200" dirty="0">
              <a:solidFill>
                <a:schemeClr val="tx1"/>
              </a:solidFill>
              <a:effectLst/>
              <a:latin typeface="+mn-lt"/>
              <a:ea typeface="+mn-ea"/>
              <a:cs typeface="+mn-cs"/>
            </a:endParaRPr>
          </a:p>
          <a:p>
            <a:pPr>
              <a:spcAft>
                <a:spcPts val="600"/>
              </a:spcAft>
            </a:pPr>
            <a:r>
              <a:rPr lang="en-US" dirty="0"/>
              <a:t>Any given mental process produces a social process when the individual brain’s barriers, where creativity occurs, are crossed. This frontier crossing is known as “communication”. It could be said that “crossing the barriers” means “crossing the barriers between our brain and the social context or environment”. Therefore, communication is the cornerstone of social life and, consequently, human since the human life is social and is the element that characterizes our species.</a:t>
            </a:r>
            <a:endParaRPr lang="pt-BR" dirty="0"/>
          </a:p>
          <a:p>
            <a:r>
              <a:rPr lang="en-US" dirty="0"/>
              <a:t>So, communication builds a culture in forms of values and believes, providing information about the </a:t>
            </a:r>
            <a:r>
              <a:rPr lang="en-US" dirty="0" err="1"/>
              <a:t>behaviour</a:t>
            </a:r>
            <a:r>
              <a:rPr lang="en-US" dirty="0"/>
              <a:t> and are institutionalized in our society normally in a conflictive manner. If we look into the meaning in the different communication processes, we will </a:t>
            </a:r>
            <a:r>
              <a:rPr lang="en-US" dirty="0" err="1"/>
              <a:t>realise</a:t>
            </a:r>
            <a:r>
              <a:rPr lang="en-US" dirty="0"/>
              <a:t> that they depend on several aspects: the characteristics of the speaker and the recipient of the message, both in the same context of the process, and technology that is used in communication, which is the physical process through which signs are produced, transmitted, received and interpreted.</a:t>
            </a:r>
            <a:endParaRPr lang="pt-BR" dirty="0"/>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10</a:t>
            </a:fld>
            <a:endParaRPr lang="pt-BR"/>
          </a:p>
        </p:txBody>
      </p:sp>
    </p:spTree>
    <p:extLst>
      <p:ext uri="{BB962C8B-B14F-4D97-AF65-F5344CB8AC3E}">
        <p14:creationId xmlns:p14="http://schemas.microsoft.com/office/powerpoint/2010/main" val="1680897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spcAft>
                <a:spcPts val="600"/>
              </a:spcAft>
            </a:pPr>
            <a:r>
              <a:rPr lang="pt-BR" dirty="0" err="1">
                <a:latin typeface="Arial" charset="0"/>
                <a:ea typeface="Arial" charset="0"/>
                <a:cs typeface="Arial" charset="0"/>
              </a:rPr>
              <a:t>Luhmann</a:t>
            </a:r>
            <a:r>
              <a:rPr lang="pt-BR" dirty="0">
                <a:latin typeface="Arial" charset="0"/>
                <a:ea typeface="Arial" charset="0"/>
                <a:cs typeface="Arial" charset="0"/>
              </a:rPr>
              <a:t> argumenta que as sociedades devem ser concebidas como sistemas, dos quais o elemento básico é a comunicação ou, mais propriamente, o evento comunicativo. </a:t>
            </a:r>
          </a:p>
          <a:p>
            <a:pPr>
              <a:spcAft>
                <a:spcPts val="600"/>
              </a:spcAft>
            </a:pPr>
            <a:r>
              <a:rPr lang="pt-BR" dirty="0">
                <a:latin typeface="Arial" charset="0"/>
                <a:ea typeface="Arial" charset="0"/>
                <a:cs typeface="Arial" charset="0"/>
              </a:rPr>
              <a:t>Influência do biológico evolutivo H. </a:t>
            </a:r>
            <a:r>
              <a:rPr lang="pt-BR" dirty="0" err="1">
                <a:latin typeface="Arial" charset="0"/>
                <a:ea typeface="Arial" charset="0"/>
                <a:cs typeface="Arial" charset="0"/>
              </a:rPr>
              <a:t>Maturana</a:t>
            </a:r>
            <a:r>
              <a:rPr lang="pt-BR" dirty="0">
                <a:latin typeface="Arial" charset="0"/>
                <a:ea typeface="Arial" charset="0"/>
                <a:cs typeface="Arial" charset="0"/>
              </a:rPr>
              <a:t> e F. Varela, conceito de </a:t>
            </a:r>
            <a:r>
              <a:rPr lang="pt-BR" dirty="0" err="1">
                <a:latin typeface="Arial" charset="0"/>
                <a:ea typeface="Arial" charset="0"/>
                <a:cs typeface="Arial" charset="0"/>
              </a:rPr>
              <a:t>autopoeisis</a:t>
            </a:r>
            <a:r>
              <a:rPr lang="pt-BR" dirty="0">
                <a:latin typeface="Arial" charset="0"/>
                <a:ea typeface="Arial" charset="0"/>
                <a:cs typeface="Arial" charset="0"/>
              </a:rPr>
              <a:t>, </a:t>
            </a:r>
            <a:r>
              <a:rPr lang="pt-BR" dirty="0" err="1">
                <a:latin typeface="Arial" charset="0"/>
                <a:ea typeface="Arial" charset="0"/>
                <a:cs typeface="Arial" charset="0"/>
              </a:rPr>
              <a:t>coevolução</a:t>
            </a:r>
            <a:r>
              <a:rPr lang="pt-BR" dirty="0">
                <a:latin typeface="Arial" charset="0"/>
                <a:ea typeface="Arial" charset="0"/>
                <a:cs typeface="Arial" charset="0"/>
              </a:rPr>
              <a:t> sistema-ambiente, observação construtiva. [ver também Marshall Mc </a:t>
            </a:r>
            <a:r>
              <a:rPr lang="pt-BR" dirty="0" err="1">
                <a:latin typeface="Arial" charset="0"/>
                <a:ea typeface="Arial" charset="0"/>
                <a:cs typeface="Arial" charset="0"/>
              </a:rPr>
              <a:t>Luhan</a:t>
            </a:r>
            <a:r>
              <a:rPr lang="pt-BR" dirty="0">
                <a:latin typeface="Arial" charset="0"/>
                <a:ea typeface="Arial" charset="0"/>
                <a:cs typeface="Arial" charset="0"/>
              </a:rPr>
              <a:t>]</a:t>
            </a:r>
          </a:p>
          <a:p>
            <a:endParaRPr lang="pt-BR" dirty="0"/>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11</a:t>
            </a:fld>
            <a:endParaRPr lang="pt-BR"/>
          </a:p>
        </p:txBody>
      </p:sp>
    </p:spTree>
    <p:extLst>
      <p:ext uri="{BB962C8B-B14F-4D97-AF65-F5344CB8AC3E}">
        <p14:creationId xmlns:p14="http://schemas.microsoft.com/office/powerpoint/2010/main" val="386099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12</a:t>
            </a:fld>
            <a:endParaRPr lang="pt-BR"/>
          </a:p>
        </p:txBody>
      </p:sp>
    </p:spTree>
    <p:extLst>
      <p:ext uri="{BB962C8B-B14F-4D97-AF65-F5344CB8AC3E}">
        <p14:creationId xmlns:p14="http://schemas.microsoft.com/office/powerpoint/2010/main" val="605149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13</a:t>
            </a:fld>
            <a:endParaRPr lang="pt-BR"/>
          </a:p>
        </p:txBody>
      </p:sp>
    </p:spTree>
    <p:extLst>
      <p:ext uri="{BB962C8B-B14F-4D97-AF65-F5344CB8AC3E}">
        <p14:creationId xmlns:p14="http://schemas.microsoft.com/office/powerpoint/2010/main" val="1657045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REVER TEXTO? Visualizar ou vivenciar?</a:t>
            </a:r>
          </a:p>
          <a:p>
            <a:r>
              <a:rPr lang="pt-BR"/>
              <a:t>REFERÊNCIA UN STUDIO</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14</a:t>
            </a:fld>
            <a:endParaRPr lang="pt-BR"/>
          </a:p>
        </p:txBody>
      </p:sp>
    </p:spTree>
    <p:extLst>
      <p:ext uri="{BB962C8B-B14F-4D97-AF65-F5344CB8AC3E}">
        <p14:creationId xmlns:p14="http://schemas.microsoft.com/office/powerpoint/2010/main" val="171575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REVER TEXTO? Visualizar ou vivenciar?</a:t>
            </a:r>
          </a:p>
          <a:p>
            <a:r>
              <a:rPr lang="pt-BR"/>
              <a:t>REFERÊNCIA UN STUDIO</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15</a:t>
            </a:fld>
            <a:endParaRPr lang="pt-BR"/>
          </a:p>
        </p:txBody>
      </p:sp>
    </p:spTree>
    <p:extLst>
      <p:ext uri="{BB962C8B-B14F-4D97-AF65-F5344CB8AC3E}">
        <p14:creationId xmlns:p14="http://schemas.microsoft.com/office/powerpoint/2010/main" val="1236480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REFERÊNCIA CONSUL</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16</a:t>
            </a:fld>
            <a:endParaRPr lang="pt-BR"/>
          </a:p>
        </p:txBody>
      </p:sp>
    </p:spTree>
    <p:extLst>
      <p:ext uri="{BB962C8B-B14F-4D97-AF65-F5344CB8AC3E}">
        <p14:creationId xmlns:p14="http://schemas.microsoft.com/office/powerpoint/2010/main" val="3887930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17</a:t>
            </a:fld>
            <a:endParaRPr lang="pt-BR"/>
          </a:p>
        </p:txBody>
      </p:sp>
    </p:spTree>
    <p:extLst>
      <p:ext uri="{BB962C8B-B14F-4D97-AF65-F5344CB8AC3E}">
        <p14:creationId xmlns:p14="http://schemas.microsoft.com/office/powerpoint/2010/main" val="1110846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Organizaçao</a:t>
            </a:r>
            <a:r>
              <a:rPr lang="pt-BR" dirty="0"/>
              <a:t> da informação e </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18</a:t>
            </a:fld>
            <a:endParaRPr lang="pt-BR"/>
          </a:p>
        </p:txBody>
      </p:sp>
    </p:spTree>
    <p:extLst>
      <p:ext uri="{BB962C8B-B14F-4D97-AF65-F5344CB8AC3E}">
        <p14:creationId xmlns:p14="http://schemas.microsoft.com/office/powerpoint/2010/main" val="260606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Critérios de decisão durante o projeto: performance [sol, luz, vento, vistas], cooperação com fabricantes </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19</a:t>
            </a:fld>
            <a:endParaRPr lang="pt-BR"/>
          </a:p>
        </p:txBody>
      </p:sp>
    </p:spTree>
    <p:extLst>
      <p:ext uri="{BB962C8B-B14F-4D97-AF65-F5344CB8AC3E}">
        <p14:creationId xmlns:p14="http://schemas.microsoft.com/office/powerpoint/2010/main" val="127998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a:t>
            </a:fld>
            <a:endParaRPr lang="pt-BR"/>
          </a:p>
        </p:txBody>
      </p:sp>
    </p:spTree>
    <p:extLst>
      <p:ext uri="{BB962C8B-B14F-4D97-AF65-F5344CB8AC3E}">
        <p14:creationId xmlns:p14="http://schemas.microsoft.com/office/powerpoint/2010/main" val="1589302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Critérios de decisão durante o projeto: performance [sol, luz, vento, vistas], cooperação com fabricantes </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20</a:t>
            </a:fld>
            <a:endParaRPr lang="pt-BR"/>
          </a:p>
        </p:txBody>
      </p:sp>
    </p:spTree>
    <p:extLst>
      <p:ext uri="{BB962C8B-B14F-4D97-AF65-F5344CB8AC3E}">
        <p14:creationId xmlns:p14="http://schemas.microsoft.com/office/powerpoint/2010/main" val="1911781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mídia influencia a cultura / inclusive a cultura construtiva/ </a:t>
            </a:r>
          </a:p>
          <a:p>
            <a:r>
              <a:rPr lang="pt-BR" dirty="0"/>
              <a:t>Sem integração plena em educação e trabalho, em processos criativos, usamos as técnicas sem seu potencial de transformação e revisão de procedimentos técnicos e conceituais.</a:t>
            </a:r>
          </a:p>
          <a:p>
            <a:pPr eaLnBrk="1" hangingPunct="1">
              <a:buFontTx/>
              <a:buNone/>
            </a:pPr>
            <a:r>
              <a:rPr lang="pt-BR" altLang="pt-BR" sz="1200" dirty="0" err="1"/>
              <a:t>re-conectar</a:t>
            </a:r>
            <a:r>
              <a:rPr lang="pt-BR" altLang="pt-BR" sz="1200" i="1" dirty="0"/>
              <a:t> </a:t>
            </a:r>
          </a:p>
          <a:p>
            <a:pPr eaLnBrk="1" hangingPunct="1">
              <a:buFontTx/>
              <a:buNone/>
            </a:pPr>
            <a:r>
              <a:rPr lang="pt-BR" altLang="pt-BR" sz="1200" dirty="0"/>
              <a:t>a</a:t>
            </a:r>
            <a:r>
              <a:rPr lang="pt-BR" altLang="pt-BR" sz="1200" b="1" dirty="0"/>
              <a:t> </a:t>
            </a:r>
            <a:r>
              <a:rPr lang="pt-BR" altLang="pt-BR" sz="1200" b="1" i="1" dirty="0"/>
              <a:t>práxis </a:t>
            </a:r>
            <a:r>
              <a:rPr lang="pt-BR" altLang="pt-BR" sz="1200" dirty="0"/>
              <a:t>[prática, material, história ]</a:t>
            </a:r>
            <a:r>
              <a:rPr lang="pt-BR" altLang="pt-BR" sz="1200" b="1" i="1" dirty="0"/>
              <a:t> </a:t>
            </a:r>
          </a:p>
          <a:p>
            <a:pPr eaLnBrk="1" hangingPunct="1">
              <a:buFontTx/>
              <a:buNone/>
            </a:pPr>
            <a:r>
              <a:rPr lang="pt-BR" altLang="pt-BR" sz="1200" dirty="0"/>
              <a:t>com a</a:t>
            </a:r>
            <a:r>
              <a:rPr lang="pt-BR" altLang="pt-BR" sz="1200" b="1" i="1" dirty="0"/>
              <a:t> </a:t>
            </a:r>
            <a:r>
              <a:rPr lang="pt-BR" altLang="pt-BR" sz="1200" b="1" i="1" dirty="0" err="1"/>
              <a:t>techné</a:t>
            </a:r>
            <a:r>
              <a:rPr lang="pt-BR" altLang="pt-BR" sz="1200" b="1" i="1" dirty="0"/>
              <a:t> </a:t>
            </a:r>
            <a:r>
              <a:rPr lang="pt-BR" altLang="pt-BR" sz="1200" dirty="0"/>
              <a:t>[conhecimento </a:t>
            </a:r>
            <a:r>
              <a:rPr lang="pt-BR" altLang="pt-BR" sz="1200" dirty="0">
                <a:hlinkClick r:id="" action="ppaction://hlinkshowjump?jump=lastslide"/>
              </a:rPr>
              <a:t>sistemático</a:t>
            </a:r>
            <a:r>
              <a:rPr lang="pt-BR" altLang="pt-BR" sz="1200" dirty="0"/>
              <a:t>]</a:t>
            </a:r>
            <a:endParaRPr lang="pt-BR" altLang="pt-BR" sz="1200" b="1" i="1" dirty="0"/>
          </a:p>
          <a:p>
            <a:endParaRPr lang="pt-BR" dirty="0"/>
          </a:p>
          <a:p>
            <a:r>
              <a:rPr lang="pt-BR" dirty="0"/>
              <a:t>Diversas teorias oriundas do desenvolvimento computacional, auxiliam na criação de agendas, conceitos e desafios:</a:t>
            </a:r>
          </a:p>
          <a:p>
            <a:r>
              <a:rPr lang="pt-BR" dirty="0"/>
              <a:t>Ross </a:t>
            </a:r>
            <a:r>
              <a:rPr lang="pt-BR" dirty="0" err="1"/>
              <a:t>Ashby</a:t>
            </a:r>
            <a:r>
              <a:rPr lang="pt-BR" dirty="0"/>
              <a:t>, </a:t>
            </a:r>
            <a:r>
              <a:rPr lang="pt-BR" dirty="0" err="1"/>
              <a:t>The</a:t>
            </a:r>
            <a:r>
              <a:rPr lang="pt-BR" dirty="0"/>
              <a:t> ideal </a:t>
            </a:r>
            <a:r>
              <a:rPr lang="pt-BR" dirty="0" err="1"/>
              <a:t>machine</a:t>
            </a:r>
            <a:r>
              <a:rPr lang="pt-BR" dirty="0"/>
              <a:t> / </a:t>
            </a:r>
            <a:r>
              <a:rPr lang="pt-BR" dirty="0" err="1"/>
              <a:t>Beer</a:t>
            </a:r>
            <a:r>
              <a:rPr lang="pt-BR" dirty="0"/>
              <a:t> </a:t>
            </a:r>
            <a:r>
              <a:rPr lang="pt-BR" dirty="0" err="1"/>
              <a:t>Viable</a:t>
            </a:r>
            <a:r>
              <a:rPr lang="pt-BR" dirty="0"/>
              <a:t> system </a:t>
            </a:r>
            <a:r>
              <a:rPr lang="pt-BR" dirty="0" err="1"/>
              <a:t>model</a:t>
            </a:r>
            <a:r>
              <a:rPr lang="pt-BR" dirty="0"/>
              <a:t>/ </a:t>
            </a:r>
            <a:r>
              <a:rPr lang="pt-BR" dirty="0" err="1"/>
              <a:t>Pask</a:t>
            </a:r>
            <a:r>
              <a:rPr lang="pt-BR" dirty="0"/>
              <a:t>, </a:t>
            </a:r>
            <a:r>
              <a:rPr lang="pt-BR" dirty="0" err="1"/>
              <a:t>Conversation</a:t>
            </a:r>
            <a:r>
              <a:rPr lang="pt-BR" dirty="0"/>
              <a:t> </a:t>
            </a:r>
            <a:r>
              <a:rPr lang="pt-BR" dirty="0" err="1"/>
              <a:t>theory</a:t>
            </a:r>
            <a:r>
              <a:rPr lang="pt-BR" dirty="0"/>
              <a:t>/ </a:t>
            </a:r>
            <a:r>
              <a:rPr lang="pt-BR" dirty="0" err="1"/>
              <a:t>Bateson</a:t>
            </a:r>
            <a:r>
              <a:rPr lang="pt-BR" dirty="0"/>
              <a:t> </a:t>
            </a:r>
            <a:r>
              <a:rPr lang="pt-BR" dirty="0" err="1"/>
              <a:t>systemic</a:t>
            </a:r>
            <a:r>
              <a:rPr lang="pt-BR" dirty="0"/>
              <a:t> </a:t>
            </a:r>
            <a:r>
              <a:rPr lang="pt-BR" dirty="0" err="1"/>
              <a:t>ecology</a:t>
            </a:r>
            <a:r>
              <a:rPr lang="pt-BR" dirty="0"/>
              <a:t> / </a:t>
            </a:r>
            <a:r>
              <a:rPr lang="pt-BR" dirty="0" err="1"/>
              <a:t>Burnham</a:t>
            </a:r>
            <a:r>
              <a:rPr lang="pt-BR" dirty="0"/>
              <a:t>, </a:t>
            </a:r>
            <a:r>
              <a:rPr lang="pt-BR" dirty="0" err="1"/>
              <a:t>Systemic</a:t>
            </a:r>
            <a:r>
              <a:rPr lang="pt-BR" dirty="0"/>
              <a:t> </a:t>
            </a:r>
            <a:r>
              <a:rPr lang="pt-BR" dirty="0" err="1"/>
              <a:t>esthetics</a:t>
            </a:r>
            <a:r>
              <a:rPr lang="pt-BR" dirty="0"/>
              <a:t> / </a:t>
            </a:r>
            <a:r>
              <a:rPr lang="pt-BR" dirty="0" err="1"/>
              <a:t>relational</a:t>
            </a:r>
            <a:r>
              <a:rPr lang="pt-BR" dirty="0"/>
              <a:t> </a:t>
            </a:r>
            <a:r>
              <a:rPr lang="pt-BR" dirty="0" err="1"/>
              <a:t>architecture</a:t>
            </a:r>
            <a:r>
              <a:rPr lang="pt-BR" dirty="0"/>
              <a:t>.</a:t>
            </a: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21</a:t>
            </a:fld>
            <a:endParaRPr lang="pt-BR"/>
          </a:p>
        </p:txBody>
      </p:sp>
    </p:spTree>
    <p:extLst>
      <p:ext uri="{BB962C8B-B14F-4D97-AF65-F5344CB8AC3E}">
        <p14:creationId xmlns:p14="http://schemas.microsoft.com/office/powerpoint/2010/main" val="3048376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ltLang="pt-BR" sz="1200" dirty="0"/>
              <a:t>Pensamento sistêmico presente na obra de arquitetos brasileiros. Produziram</a:t>
            </a:r>
            <a:r>
              <a:rPr lang="pt-BR" altLang="pt-BR" sz="1200" baseline="0" dirty="0"/>
              <a:t> uma arquitetura absolutamente brasileira. Inovação em processos, programas e produtos. Potencialização possível pelo digital.</a:t>
            </a:r>
          </a:p>
          <a:p>
            <a:endParaRPr lang="pt-BR" altLang="pt-BR" sz="1200" baseline="0" dirty="0"/>
          </a:p>
          <a:p>
            <a:r>
              <a:rPr lang="pt-BR" altLang="pt-BR" sz="1200" dirty="0"/>
              <a:t>Modelo único, a comunicação na era digital, uma outra cultura de fazer arquitetura, automação de processos de decisões através de simulações de subsistemas. Colaboração entre competências desde o inicio do projeto.</a:t>
            </a:r>
          </a:p>
          <a:p>
            <a:r>
              <a:rPr lang="pt-BR" dirty="0"/>
              <a:t>Origem Platão, Sistemas de Objetos</a:t>
            </a:r>
          </a:p>
          <a:p>
            <a:r>
              <a:rPr lang="pt-BR" dirty="0"/>
              <a:t>Anos 1960 : </a:t>
            </a:r>
          </a:p>
          <a:p>
            <a:pPr lvl="2"/>
            <a:r>
              <a:rPr lang="pt-BR" dirty="0" err="1"/>
              <a:t>Burnham</a:t>
            </a:r>
            <a:r>
              <a:rPr lang="pt-BR" dirty="0"/>
              <a:t>, system </a:t>
            </a:r>
            <a:r>
              <a:rPr lang="pt-BR" dirty="0" err="1"/>
              <a:t>estetics</a:t>
            </a:r>
            <a:endParaRPr lang="pt-BR" dirty="0"/>
          </a:p>
          <a:p>
            <a:pPr lvl="2"/>
            <a:r>
              <a:rPr lang="pt-BR" dirty="0"/>
              <a:t>Jean Baudrillard, </a:t>
            </a:r>
            <a:r>
              <a:rPr lang="pt-BR" dirty="0" err="1"/>
              <a:t>le</a:t>
            </a:r>
            <a:r>
              <a:rPr lang="pt-BR" dirty="0"/>
              <a:t> </a:t>
            </a:r>
            <a:r>
              <a:rPr lang="pt-BR" dirty="0" err="1"/>
              <a:t>Système</a:t>
            </a:r>
            <a:r>
              <a:rPr lang="pt-BR" dirty="0"/>
              <a:t> </a:t>
            </a:r>
            <a:r>
              <a:rPr lang="pt-BR" dirty="0" err="1"/>
              <a:t>des</a:t>
            </a:r>
            <a:r>
              <a:rPr lang="pt-BR" dirty="0"/>
              <a:t> </a:t>
            </a:r>
            <a:r>
              <a:rPr lang="pt-BR" dirty="0" err="1"/>
              <a:t>objets</a:t>
            </a:r>
            <a:r>
              <a:rPr lang="pt-BR" dirty="0"/>
              <a:t> </a:t>
            </a:r>
          </a:p>
          <a:p>
            <a:pPr lvl="2"/>
            <a:r>
              <a:rPr lang="pt-BR" dirty="0"/>
              <a:t>Revisão da teoria de sistemas e cibernética, para 2. ordem .....</a:t>
            </a:r>
          </a:p>
          <a:p>
            <a:pPr lvl="2"/>
            <a:r>
              <a:rPr lang="pt-BR" dirty="0" err="1"/>
              <a:t>Archigram</a:t>
            </a:r>
            <a:r>
              <a:rPr lang="pt-BR" dirty="0"/>
              <a:t>, </a:t>
            </a:r>
            <a:r>
              <a:rPr lang="pt-BR" dirty="0" err="1"/>
              <a:t>Metabolistas</a:t>
            </a:r>
            <a:r>
              <a:rPr lang="pt-BR" dirty="0"/>
              <a:t>, Cedric </a:t>
            </a:r>
            <a:r>
              <a:rPr lang="pt-BR" dirty="0" err="1"/>
              <a:t>Price</a:t>
            </a:r>
            <a:r>
              <a:rPr lang="pt-BR" dirty="0"/>
              <a:t>, </a:t>
            </a:r>
            <a:r>
              <a:rPr lang="pt-BR" dirty="0" err="1"/>
              <a:t>Yona</a:t>
            </a:r>
            <a:r>
              <a:rPr lang="pt-BR" dirty="0"/>
              <a:t> Friedman, Christopher Alexander, </a:t>
            </a:r>
            <a:r>
              <a:rPr lang="pt-BR" dirty="0" err="1"/>
              <a:t>Buckminster</a:t>
            </a:r>
            <a:r>
              <a:rPr lang="pt-BR" dirty="0"/>
              <a:t> </a:t>
            </a:r>
            <a:r>
              <a:rPr lang="pt-BR" dirty="0" err="1"/>
              <a:t>Fuller</a:t>
            </a:r>
            <a:r>
              <a:rPr lang="pt-BR" dirty="0"/>
              <a:t>, Nicholas </a:t>
            </a:r>
            <a:r>
              <a:rPr lang="pt-BR" dirty="0" err="1"/>
              <a:t>Negroponte</a:t>
            </a:r>
            <a:r>
              <a:rPr lang="pt-BR" dirty="0"/>
              <a:t>, .....</a:t>
            </a:r>
          </a:p>
          <a:p>
            <a:pPr lvl="2"/>
            <a:endParaRPr lang="pt-BR" dirty="0"/>
          </a:p>
          <a:p>
            <a:pPr lvl="2"/>
            <a:r>
              <a:rPr lang="pt-BR" dirty="0"/>
              <a:t>Hoje: programas computacionais  auxiliam ao arquiteto de entender seu trabalho dentro de um sistema.</a:t>
            </a:r>
          </a:p>
          <a:p>
            <a:endParaRPr lang="pt-BR" dirty="0"/>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22</a:t>
            </a:fld>
            <a:endParaRPr lang="pt-BR"/>
          </a:p>
        </p:txBody>
      </p:sp>
    </p:spTree>
    <p:extLst>
      <p:ext uri="{BB962C8B-B14F-4D97-AF65-F5344CB8AC3E}">
        <p14:creationId xmlns:p14="http://schemas.microsoft.com/office/powerpoint/2010/main" val="1029234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23</a:t>
            </a:fld>
            <a:endParaRPr lang="pt-BR"/>
          </a:p>
        </p:txBody>
      </p:sp>
    </p:spTree>
    <p:extLst>
      <p:ext uri="{BB962C8B-B14F-4D97-AF65-F5344CB8AC3E}">
        <p14:creationId xmlns:p14="http://schemas.microsoft.com/office/powerpoint/2010/main" val="173622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24</a:t>
            </a:fld>
            <a:endParaRPr lang="pt-BR"/>
          </a:p>
        </p:txBody>
      </p:sp>
    </p:spTree>
    <p:extLst>
      <p:ext uri="{BB962C8B-B14F-4D97-AF65-F5344CB8AC3E}">
        <p14:creationId xmlns:p14="http://schemas.microsoft.com/office/powerpoint/2010/main" val="365070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solidFill>
                  <a:schemeClr val="bg1"/>
                </a:solidFill>
                <a:latin typeface="Arial" panose="020B0604020202020204" pitchFamily="34" charset="0"/>
                <a:ea typeface="Arial" charset="0"/>
                <a:cs typeface="Arial" panose="020B0604020202020204" pitchFamily="34" charset="0"/>
              </a:rPr>
              <a:t>“</a:t>
            </a:r>
            <a:r>
              <a:rPr lang="pt-BR" dirty="0">
                <a:solidFill>
                  <a:schemeClr val="bg1"/>
                </a:solidFill>
                <a:latin typeface="Arial" panose="020B0604020202020204" pitchFamily="34" charset="0"/>
                <a:ea typeface="Arial" charset="0"/>
                <a:cs typeface="Arial" panose="020B0604020202020204" pitchFamily="34" charset="0"/>
              </a:rPr>
              <a:t> </a:t>
            </a:r>
            <a:r>
              <a:rPr lang="pt-BR" sz="1600" dirty="0">
                <a:solidFill>
                  <a:srgbClr val="FFAE51"/>
                </a:solidFill>
                <a:latin typeface="Arial" panose="020B0604020202020204" pitchFamily="34" charset="0"/>
                <a:cs typeface="Arial" panose="020B0604020202020204" pitchFamily="34" charset="0"/>
              </a:rPr>
              <a:t>Cultura Digital </a:t>
            </a:r>
            <a:r>
              <a:rPr lang="pt-BR" dirty="0">
                <a:solidFill>
                  <a:schemeClr val="bg1"/>
                </a:solidFill>
                <a:latin typeface="Arial" panose="020B0604020202020204" pitchFamily="34" charset="0"/>
                <a:cs typeface="Arial" panose="020B0604020202020204" pitchFamily="34" charset="0"/>
              </a:rPr>
              <a:t>representa a fase contemporânea das tecnologias de comunicação, que segue a </a:t>
            </a:r>
            <a:r>
              <a:rPr lang="pt-BR" sz="1600" dirty="0">
                <a:solidFill>
                  <a:srgbClr val="FFAE51"/>
                </a:solidFill>
                <a:latin typeface="Arial" panose="020B0604020202020204" pitchFamily="34" charset="0"/>
                <a:cs typeface="Arial" panose="020B0604020202020204" pitchFamily="34" charset="0"/>
              </a:rPr>
              <a:t>cultura impressa </a:t>
            </a:r>
            <a:r>
              <a:rPr lang="pt-BR" dirty="0">
                <a:solidFill>
                  <a:schemeClr val="bg1"/>
                </a:solidFill>
                <a:latin typeface="Arial" panose="020B0604020202020204" pitchFamily="34" charset="0"/>
                <a:cs typeface="Arial" panose="020B0604020202020204" pitchFamily="34" charset="0"/>
              </a:rPr>
              <a:t>do século 19 e a </a:t>
            </a:r>
            <a:r>
              <a:rPr lang="pt-BR" sz="1600" dirty="0">
                <a:solidFill>
                  <a:srgbClr val="FFAE51"/>
                </a:solidFill>
                <a:latin typeface="Arial" panose="020B0604020202020204" pitchFamily="34" charset="0"/>
                <a:cs typeface="Arial" panose="020B0604020202020204" pitchFamily="34" charset="0"/>
              </a:rPr>
              <a:t>cultura de transmissão eletrônica</a:t>
            </a:r>
            <a:r>
              <a:rPr lang="pt-BR" dirty="0">
                <a:solidFill>
                  <a:schemeClr val="bg1"/>
                </a:solidFill>
                <a:latin typeface="Arial" panose="020B0604020202020204" pitchFamily="34" charset="0"/>
                <a:cs typeface="Arial" panose="020B0604020202020204" pitchFamily="34" charset="0"/>
              </a:rPr>
              <a:t> do século XX, e que é profundamente amplificada e acelerada pela popularidade de computadores em rede, tecnologias personalizadas e imagens digitais</a:t>
            </a:r>
            <a:r>
              <a:rPr lang="pt-BR" sz="1600" dirty="0">
                <a:solidFill>
                  <a:schemeClr val="bg1"/>
                </a:solidFill>
                <a:latin typeface="Arial" panose="020B0604020202020204" pitchFamily="34" charset="0"/>
                <a:cs typeface="Arial" panose="020B0604020202020204" pitchFamily="34" charset="0"/>
              </a:rPr>
              <a:t>.”</a:t>
            </a:r>
            <a:endParaRPr lang="pt-BR" sz="1600" dirty="0">
              <a:solidFill>
                <a:schemeClr val="bg1"/>
              </a:solidFill>
              <a:latin typeface="Arial" panose="020B0604020202020204" pitchFamily="34" charset="0"/>
              <a:ea typeface="Arial" charset="0"/>
              <a:cs typeface="Arial" panose="020B0604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3</a:t>
            </a:fld>
            <a:endParaRPr lang="pt-BR"/>
          </a:p>
        </p:txBody>
      </p:sp>
    </p:spTree>
    <p:extLst>
      <p:ext uri="{BB962C8B-B14F-4D97-AF65-F5344CB8AC3E}">
        <p14:creationId xmlns:p14="http://schemas.microsoft.com/office/powerpoint/2010/main" val="10005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4</a:t>
            </a:fld>
            <a:endParaRPr lang="pt-BR"/>
          </a:p>
        </p:txBody>
      </p:sp>
    </p:spTree>
    <p:extLst>
      <p:ext uri="{BB962C8B-B14F-4D97-AF65-F5344CB8AC3E}">
        <p14:creationId xmlns:p14="http://schemas.microsoft.com/office/powerpoint/2010/main" val="206946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pt-BR" dirty="0" err="1"/>
              <a:t>computação</a:t>
            </a:r>
            <a:r>
              <a:rPr lang="en-US" altLang="pt-BR" dirty="0"/>
              <a:t> ? </a:t>
            </a:r>
            <a:r>
              <a:rPr lang="en-US" altLang="pt-BR" dirty="0" err="1"/>
              <a:t>não</a:t>
            </a:r>
            <a:r>
              <a:rPr lang="en-US" altLang="pt-BR" dirty="0"/>
              <a:t> é </a:t>
            </a:r>
            <a:r>
              <a:rPr lang="en-US" altLang="pt-BR" dirty="0" err="1"/>
              <a:t>uma</a:t>
            </a:r>
            <a:r>
              <a:rPr lang="en-US" altLang="pt-BR" dirty="0"/>
              <a:t> </a:t>
            </a:r>
            <a:r>
              <a:rPr lang="en-US" altLang="pt-BR" dirty="0" err="1"/>
              <a:t>técnica</a:t>
            </a:r>
            <a:r>
              <a:rPr lang="en-US" altLang="pt-BR" dirty="0"/>
              <a:t> </a:t>
            </a:r>
            <a:r>
              <a:rPr lang="en-US" altLang="pt-BR" dirty="0" err="1"/>
              <a:t>definida</a:t>
            </a:r>
            <a:r>
              <a:rPr lang="en-US" altLang="pt-BR" dirty="0"/>
              <a:t>!</a:t>
            </a:r>
          </a:p>
          <a:p>
            <a:endParaRPr lang="en-US" altLang="pt-BR" sz="900" u="sng" dirty="0"/>
          </a:p>
          <a:p>
            <a:r>
              <a:rPr lang="en-US" altLang="pt-BR" dirty="0"/>
              <a:t>&gt; </a:t>
            </a:r>
            <a:r>
              <a:rPr lang="en-US" altLang="pt-BR" dirty="0" err="1"/>
              <a:t>processo</a:t>
            </a:r>
            <a:r>
              <a:rPr lang="en-US" altLang="pt-BR" dirty="0"/>
              <a:t> de </a:t>
            </a:r>
            <a:r>
              <a:rPr lang="en-US" altLang="pt-BR" dirty="0" err="1"/>
              <a:t>numerização</a:t>
            </a:r>
            <a:r>
              <a:rPr lang="en-US" altLang="pt-BR" dirty="0"/>
              <a:t> da </a:t>
            </a:r>
            <a:r>
              <a:rPr lang="en-US" altLang="pt-BR" dirty="0" err="1"/>
              <a:t>comunicação</a:t>
            </a:r>
            <a:endParaRPr lang="en-US" altLang="pt-BR" dirty="0"/>
          </a:p>
          <a:p>
            <a:r>
              <a:rPr lang="en-US" altLang="pt-BR" dirty="0"/>
              <a:t>&gt; </a:t>
            </a:r>
            <a:r>
              <a:rPr lang="en-US" altLang="pt-BR" dirty="0" err="1"/>
              <a:t>processo</a:t>
            </a:r>
            <a:r>
              <a:rPr lang="en-US" altLang="pt-BR" dirty="0"/>
              <a:t> de </a:t>
            </a:r>
            <a:r>
              <a:rPr lang="en-US" altLang="pt-BR" dirty="0" err="1"/>
              <a:t>interconexão</a:t>
            </a:r>
            <a:r>
              <a:rPr lang="en-US" altLang="pt-BR" dirty="0"/>
              <a:t> de </a:t>
            </a:r>
            <a:r>
              <a:rPr lang="en-US" altLang="pt-BR" dirty="0" err="1"/>
              <a:t>todos</a:t>
            </a:r>
            <a:r>
              <a:rPr lang="en-US" altLang="pt-BR" dirty="0"/>
              <a:t> </a:t>
            </a:r>
            <a:r>
              <a:rPr lang="en-US" altLang="pt-BR" dirty="0" err="1"/>
              <a:t>os</a:t>
            </a:r>
            <a:r>
              <a:rPr lang="en-US" altLang="pt-BR" dirty="0"/>
              <a:t> </a:t>
            </a:r>
            <a:r>
              <a:rPr lang="en-US" altLang="pt-BR" dirty="0" err="1"/>
              <a:t>suportes</a:t>
            </a:r>
            <a:r>
              <a:rPr lang="en-US" altLang="pt-BR" dirty="0"/>
              <a:t> de </a:t>
            </a:r>
            <a:r>
              <a:rPr lang="en-US" altLang="pt-BR" dirty="0" err="1"/>
              <a:t>memória</a:t>
            </a:r>
            <a:endParaRPr lang="en-US" altLang="pt-BR" dirty="0"/>
          </a:p>
          <a:p>
            <a:r>
              <a:rPr lang="en-US" altLang="pt-BR" dirty="0"/>
              <a:t>&gt; </a:t>
            </a:r>
            <a:r>
              <a:rPr lang="en-US" altLang="pt-BR" dirty="0" err="1"/>
              <a:t>processo</a:t>
            </a:r>
            <a:r>
              <a:rPr lang="en-US" altLang="pt-BR" dirty="0"/>
              <a:t> de </a:t>
            </a:r>
            <a:r>
              <a:rPr lang="en-US" altLang="pt-BR" dirty="0" err="1"/>
              <a:t>artificialização</a:t>
            </a:r>
            <a:r>
              <a:rPr lang="en-US" altLang="pt-BR" dirty="0"/>
              <a:t> </a:t>
            </a:r>
            <a:r>
              <a:rPr lang="en-US" altLang="pt-BR" dirty="0" err="1"/>
              <a:t>geral</a:t>
            </a:r>
            <a:r>
              <a:rPr lang="en-US" altLang="pt-BR" dirty="0"/>
              <a:t> da rede global de </a:t>
            </a:r>
            <a:r>
              <a:rPr lang="en-US" altLang="pt-BR" dirty="0" err="1"/>
              <a:t>comunicação</a:t>
            </a:r>
            <a:endParaRPr lang="en-US" altLang="pt-BR" dirty="0"/>
          </a:p>
          <a:p>
            <a:r>
              <a:rPr lang="en-US" altLang="pt-BR" sz="1400" dirty="0"/>
              <a:t>&gt; </a:t>
            </a:r>
            <a:r>
              <a:rPr lang="en-US" altLang="pt-BR" sz="1400" dirty="0" err="1"/>
              <a:t>computador</a:t>
            </a:r>
            <a:r>
              <a:rPr lang="en-US" altLang="pt-BR" sz="1400" dirty="0"/>
              <a:t> </a:t>
            </a:r>
            <a:r>
              <a:rPr lang="en-US" altLang="pt-BR" sz="1400" dirty="0" err="1"/>
              <a:t>não</a:t>
            </a:r>
            <a:r>
              <a:rPr lang="en-US" altLang="pt-BR" sz="1400" dirty="0"/>
              <a:t> = </a:t>
            </a:r>
            <a:r>
              <a:rPr lang="en-US" altLang="pt-BR" sz="1400" dirty="0" err="1"/>
              <a:t>coisa</a:t>
            </a:r>
            <a:r>
              <a:rPr lang="en-US" altLang="pt-BR" sz="1400" dirty="0"/>
              <a:t>, mas conjunto de </a:t>
            </a:r>
            <a:r>
              <a:rPr lang="en-US" altLang="pt-BR" sz="1400" dirty="0" err="1"/>
              <a:t>elementos</a:t>
            </a:r>
            <a:r>
              <a:rPr lang="en-US" altLang="pt-BR" sz="1400" dirty="0"/>
              <a:t> de um </a:t>
            </a:r>
            <a:r>
              <a:rPr lang="en-US" altLang="pt-BR" sz="1400" dirty="0" err="1"/>
              <a:t>processo</a:t>
            </a:r>
            <a:endParaRPr lang="en-US" altLang="pt-BR" sz="1400" dirty="0"/>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5</a:t>
            </a:fld>
            <a:endParaRPr lang="pt-BR"/>
          </a:p>
        </p:txBody>
      </p:sp>
    </p:spTree>
    <p:extLst>
      <p:ext uri="{BB962C8B-B14F-4D97-AF65-F5344CB8AC3E}">
        <p14:creationId xmlns:p14="http://schemas.microsoft.com/office/powerpoint/2010/main" val="1316932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6</a:t>
            </a:fld>
            <a:endParaRPr lang="pt-BR"/>
          </a:p>
        </p:txBody>
      </p:sp>
    </p:spTree>
    <p:extLst>
      <p:ext uri="{BB962C8B-B14F-4D97-AF65-F5344CB8AC3E}">
        <p14:creationId xmlns:p14="http://schemas.microsoft.com/office/powerpoint/2010/main" val="614312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7</a:t>
            </a:fld>
            <a:endParaRPr lang="pt-BR"/>
          </a:p>
        </p:txBody>
      </p:sp>
    </p:spTree>
    <p:extLst>
      <p:ext uri="{BB962C8B-B14F-4D97-AF65-F5344CB8AC3E}">
        <p14:creationId xmlns:p14="http://schemas.microsoft.com/office/powerpoint/2010/main" val="402665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8</a:t>
            </a:fld>
            <a:endParaRPr lang="pt-BR"/>
          </a:p>
        </p:txBody>
      </p:sp>
    </p:spTree>
    <p:extLst>
      <p:ext uri="{BB962C8B-B14F-4D97-AF65-F5344CB8AC3E}">
        <p14:creationId xmlns:p14="http://schemas.microsoft.com/office/powerpoint/2010/main" val="2456033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Definir a cultura digital em relação a criatividade em seis tópicos (condições):  Manuel </a:t>
            </a:r>
            <a:r>
              <a:rPr lang="pt-BR" dirty="0" err="1"/>
              <a:t>castells</a:t>
            </a:r>
            <a:r>
              <a:rPr lang="pt-BR" dirty="0"/>
              <a:t>, 2009</a:t>
            </a:r>
          </a:p>
          <a:p>
            <a:endParaRPr lang="pt-BR" dirty="0"/>
          </a:p>
          <a:p>
            <a:r>
              <a:rPr lang="pt-BR" sz="1200" b="0" i="0" kern="1200" dirty="0">
                <a:solidFill>
                  <a:schemeClr val="tx1"/>
                </a:solidFill>
                <a:effectLst/>
                <a:latin typeface="+mn-lt"/>
                <a:ea typeface="+mn-ea"/>
                <a:cs typeface="+mn-cs"/>
              </a:rPr>
              <a:t>O surgimento da cultura digital é geralmente associado a um conjunto de práticas baseadas no uso cada vez mais intensivo das tecnologias de comunicação. Esses usos implicam comportamentos mais participativos do lado do usuário, um ambiente cada vez mais rico e recursos de conexão que superam as dimensões pessoais. A cultura digital se destaca em primeiro lugar pelas mudanças trazidas pelo surgimento da mídia digital, em rede e personalizada em nossa sociedade e pela passagem das fases de comunicação centradas em mídia impressa e broadcast, para mídias mais personalizadas e em rede, que usam compactação e processamento digital. capacidades em seu núcleo. As </a:t>
            </a:r>
            <a:r>
              <a:rPr lang="pt-BR" sz="1200" b="0" i="0" kern="1200" dirty="0" err="1">
                <a:solidFill>
                  <a:schemeClr val="tx1"/>
                </a:solidFill>
                <a:effectLst/>
                <a:latin typeface="+mn-lt"/>
                <a:ea typeface="+mn-ea"/>
                <a:cs typeface="+mn-cs"/>
              </a:rPr>
              <a:t>conseqüências</a:t>
            </a:r>
            <a:r>
              <a:rPr lang="pt-BR" sz="1200" b="0" i="0" kern="1200" dirty="0">
                <a:solidFill>
                  <a:schemeClr val="tx1"/>
                </a:solidFill>
                <a:effectLst/>
                <a:latin typeface="+mn-lt"/>
                <a:ea typeface="+mn-ea"/>
                <a:cs typeface="+mn-cs"/>
              </a:rPr>
              <a:t> de tais processos em termos societários e os meios pelos quais as tecnologias de mídia transformam nossos modos de interação e representação, constituem amplamente o que é chamado de “cultura digital”.</a:t>
            </a:r>
            <a:endParaRPr lang="pt-BR" dirty="0"/>
          </a:p>
        </p:txBody>
      </p:sp>
      <p:sp>
        <p:nvSpPr>
          <p:cNvPr id="4" name="Espaço Reservado para Número de Slide 3"/>
          <p:cNvSpPr>
            <a:spLocks noGrp="1"/>
          </p:cNvSpPr>
          <p:nvPr>
            <p:ph type="sldNum" sz="quarter" idx="10"/>
          </p:nvPr>
        </p:nvSpPr>
        <p:spPr/>
        <p:txBody>
          <a:bodyPr/>
          <a:lstStyle/>
          <a:p>
            <a:fld id="{B8526DFC-841C-49AF-A526-618CD29E1CB7}" type="slidenum">
              <a:rPr lang="pt-BR" smtClean="0"/>
              <a:t>9</a:t>
            </a:fld>
            <a:endParaRPr lang="pt-BR"/>
          </a:p>
        </p:txBody>
      </p:sp>
    </p:spTree>
    <p:extLst>
      <p:ext uri="{BB962C8B-B14F-4D97-AF65-F5344CB8AC3E}">
        <p14:creationId xmlns:p14="http://schemas.microsoft.com/office/powerpoint/2010/main" val="382454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20214-DFD5-436F-8FC5-B6642FAACA6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A75912B-3D04-451F-AB2A-D4E878BD8E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89D93D93-8F0F-4F5F-88D7-E556673A2280}"/>
              </a:ext>
            </a:extLst>
          </p:cNvPr>
          <p:cNvSpPr>
            <a:spLocks noGrp="1"/>
          </p:cNvSpPr>
          <p:nvPr>
            <p:ph type="dt" sz="half" idx="10"/>
          </p:nvPr>
        </p:nvSpPr>
        <p:spPr/>
        <p:txBody>
          <a:bodyPr/>
          <a:lstStyle/>
          <a:p>
            <a:fld id="{90BABC65-5CFE-4AC3-9813-F4CDE327120A}" type="datetime1">
              <a:rPr lang="pt-BR" smtClean="0"/>
              <a:t>22/03/2019</a:t>
            </a:fld>
            <a:endParaRPr lang="pt-BR"/>
          </a:p>
        </p:txBody>
      </p:sp>
      <p:sp>
        <p:nvSpPr>
          <p:cNvPr id="5" name="Espaço Reservado para Rodapé 4">
            <a:extLst>
              <a:ext uri="{FF2B5EF4-FFF2-40B4-BE49-F238E27FC236}">
                <a16:creationId xmlns:a16="http://schemas.microsoft.com/office/drawing/2014/main" id="{ECE5EB78-AD97-486A-A340-548FF5F06B9D}"/>
              </a:ext>
            </a:extLst>
          </p:cNvPr>
          <p:cNvSpPr>
            <a:spLocks noGrp="1"/>
          </p:cNvSpPr>
          <p:nvPr>
            <p:ph type="ftr" sz="quarter" idx="11"/>
          </p:nvPr>
        </p:nvSpPr>
        <p:spPr/>
        <p:txBody>
          <a:bodyPr/>
          <a:lstStyle/>
          <a:p>
            <a:r>
              <a:rPr lang="pt-BR"/>
              <a:t>cultura e mídia digital, anja pratschke, iau-usp, setembro 2018</a:t>
            </a:r>
          </a:p>
        </p:txBody>
      </p:sp>
      <p:sp>
        <p:nvSpPr>
          <p:cNvPr id="6" name="Espaço Reservado para Número de Slide 5">
            <a:extLst>
              <a:ext uri="{FF2B5EF4-FFF2-40B4-BE49-F238E27FC236}">
                <a16:creationId xmlns:a16="http://schemas.microsoft.com/office/drawing/2014/main" id="{97EDBB9C-BFAE-4D85-A975-A4F9CD5940E1}"/>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3490494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F6A6A-352B-4D65-86FE-A0142BC76E9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8CB40A9-26AA-48AE-B7AE-9BFDD046E848}"/>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972E1D0-8A0C-42F3-AF84-EFE8D7BC73A4}"/>
              </a:ext>
            </a:extLst>
          </p:cNvPr>
          <p:cNvSpPr>
            <a:spLocks noGrp="1"/>
          </p:cNvSpPr>
          <p:nvPr>
            <p:ph type="dt" sz="half" idx="10"/>
          </p:nvPr>
        </p:nvSpPr>
        <p:spPr/>
        <p:txBody>
          <a:bodyPr/>
          <a:lstStyle/>
          <a:p>
            <a:fld id="{9307C43C-BAB7-4B97-91FF-16AC230F97D6}" type="datetime1">
              <a:rPr lang="pt-BR" smtClean="0"/>
              <a:t>22/03/2019</a:t>
            </a:fld>
            <a:endParaRPr lang="pt-BR"/>
          </a:p>
        </p:txBody>
      </p:sp>
      <p:sp>
        <p:nvSpPr>
          <p:cNvPr id="5" name="Espaço Reservado para Rodapé 4">
            <a:extLst>
              <a:ext uri="{FF2B5EF4-FFF2-40B4-BE49-F238E27FC236}">
                <a16:creationId xmlns:a16="http://schemas.microsoft.com/office/drawing/2014/main" id="{0AF0FB8F-4CCD-429B-8752-81626C146958}"/>
              </a:ext>
            </a:extLst>
          </p:cNvPr>
          <p:cNvSpPr>
            <a:spLocks noGrp="1"/>
          </p:cNvSpPr>
          <p:nvPr>
            <p:ph type="ftr" sz="quarter" idx="11"/>
          </p:nvPr>
        </p:nvSpPr>
        <p:spPr/>
        <p:txBody>
          <a:bodyPr/>
          <a:lstStyle/>
          <a:p>
            <a:r>
              <a:rPr lang="pt-BR"/>
              <a:t>cultura e mídia digital, anja pratschke, iau-usp, setembro 2018</a:t>
            </a:r>
          </a:p>
        </p:txBody>
      </p:sp>
      <p:sp>
        <p:nvSpPr>
          <p:cNvPr id="6" name="Espaço Reservado para Número de Slide 5">
            <a:extLst>
              <a:ext uri="{FF2B5EF4-FFF2-40B4-BE49-F238E27FC236}">
                <a16:creationId xmlns:a16="http://schemas.microsoft.com/office/drawing/2014/main" id="{F9845793-7801-46FD-A3C0-103B4E4A75A9}"/>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40540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30EBFFD-DF98-4342-AD73-6AE9ACC75CA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64CC6EE-EE04-4C22-8542-E14D16F5C8B9}"/>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BB9A2A0-1BC6-4C36-ADE8-FE8CE1F3B733}"/>
              </a:ext>
            </a:extLst>
          </p:cNvPr>
          <p:cNvSpPr>
            <a:spLocks noGrp="1"/>
          </p:cNvSpPr>
          <p:nvPr>
            <p:ph type="dt" sz="half" idx="10"/>
          </p:nvPr>
        </p:nvSpPr>
        <p:spPr/>
        <p:txBody>
          <a:bodyPr/>
          <a:lstStyle/>
          <a:p>
            <a:fld id="{E9A01393-174A-4606-9189-1943298E4D86}" type="datetime1">
              <a:rPr lang="pt-BR" smtClean="0"/>
              <a:t>22/03/2019</a:t>
            </a:fld>
            <a:endParaRPr lang="pt-BR"/>
          </a:p>
        </p:txBody>
      </p:sp>
      <p:sp>
        <p:nvSpPr>
          <p:cNvPr id="5" name="Espaço Reservado para Rodapé 4">
            <a:extLst>
              <a:ext uri="{FF2B5EF4-FFF2-40B4-BE49-F238E27FC236}">
                <a16:creationId xmlns:a16="http://schemas.microsoft.com/office/drawing/2014/main" id="{6B2D4765-B5D1-487F-81E4-9DD02CEA64D0}"/>
              </a:ext>
            </a:extLst>
          </p:cNvPr>
          <p:cNvSpPr>
            <a:spLocks noGrp="1"/>
          </p:cNvSpPr>
          <p:nvPr>
            <p:ph type="ftr" sz="quarter" idx="11"/>
          </p:nvPr>
        </p:nvSpPr>
        <p:spPr/>
        <p:txBody>
          <a:bodyPr/>
          <a:lstStyle/>
          <a:p>
            <a:r>
              <a:rPr lang="pt-BR"/>
              <a:t>cultura e mídia digital, anja pratschke, iau-usp, setembro 2018</a:t>
            </a:r>
          </a:p>
        </p:txBody>
      </p:sp>
      <p:sp>
        <p:nvSpPr>
          <p:cNvPr id="6" name="Espaço Reservado para Número de Slide 5">
            <a:extLst>
              <a:ext uri="{FF2B5EF4-FFF2-40B4-BE49-F238E27FC236}">
                <a16:creationId xmlns:a16="http://schemas.microsoft.com/office/drawing/2014/main" id="{F66D23BD-24C2-4B3D-8E67-4C888B6C567B}"/>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298810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0" y="274638"/>
            <a:ext cx="109728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609600" y="1600200"/>
            <a:ext cx="53848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09600" y="3938589"/>
            <a:ext cx="53848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6197600" y="3938589"/>
            <a:ext cx="5384800" cy="2187575"/>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609600" y="6245225"/>
            <a:ext cx="2844800" cy="476250"/>
          </a:xfrm>
        </p:spPr>
        <p:txBody>
          <a:bodyPr/>
          <a:lstStyle>
            <a:lvl1pPr>
              <a:defRPr/>
            </a:lvl1pPr>
          </a:lstStyle>
          <a:p>
            <a:fld id="{9B9386CC-8265-49CB-BBEB-3DFB5CC921D3}" type="datetime1">
              <a:rPr lang="pt-BR" smtClean="0"/>
              <a:t>22/03/2019</a:t>
            </a:fld>
            <a:endParaRPr lang="en-US"/>
          </a:p>
        </p:txBody>
      </p:sp>
      <p:sp>
        <p:nvSpPr>
          <p:cNvPr id="8" name="Espaço Reservado para Rodapé 7"/>
          <p:cNvSpPr>
            <a:spLocks noGrp="1"/>
          </p:cNvSpPr>
          <p:nvPr>
            <p:ph type="ftr" sz="quarter" idx="11"/>
          </p:nvPr>
        </p:nvSpPr>
        <p:spPr>
          <a:xfrm>
            <a:off x="4165600" y="6245225"/>
            <a:ext cx="3860800" cy="476250"/>
          </a:xfrm>
        </p:spPr>
        <p:txBody>
          <a:bodyPr/>
          <a:lstStyle>
            <a:lvl1pPr>
              <a:defRPr/>
            </a:lvl1pPr>
          </a:lstStyle>
          <a:p>
            <a:r>
              <a:rPr lang="pt-BR"/>
              <a:t>cultura e mídia digital, anja pratschke, iau-usp, setembro 2018</a:t>
            </a:r>
            <a:endParaRPr lang="en-US"/>
          </a:p>
        </p:txBody>
      </p:sp>
      <p:sp>
        <p:nvSpPr>
          <p:cNvPr id="9" name="Espaço Reservado para Número de Slide 8"/>
          <p:cNvSpPr>
            <a:spLocks noGrp="1"/>
          </p:cNvSpPr>
          <p:nvPr>
            <p:ph type="sldNum" sz="quarter" idx="12"/>
          </p:nvPr>
        </p:nvSpPr>
        <p:spPr>
          <a:xfrm>
            <a:off x="8737600" y="6245225"/>
            <a:ext cx="2844800" cy="476250"/>
          </a:xfrm>
        </p:spPr>
        <p:txBody>
          <a:bodyPr/>
          <a:lstStyle>
            <a:lvl1pPr>
              <a:defRPr/>
            </a:lvl1pPr>
          </a:lstStyle>
          <a:p>
            <a:fld id="{F331C604-7300-450D-A407-F47769A61AF3}" type="slidenum">
              <a:rPr lang="en-US"/>
              <a:pPr/>
              <a:t>‹nº›</a:t>
            </a:fld>
            <a:endParaRPr lang="en-US"/>
          </a:p>
        </p:txBody>
      </p:sp>
    </p:spTree>
    <p:extLst>
      <p:ext uri="{BB962C8B-B14F-4D97-AF65-F5344CB8AC3E}">
        <p14:creationId xmlns:p14="http://schemas.microsoft.com/office/powerpoint/2010/main" val="13592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3F79C8-218F-43F7-8126-D77DD62C588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0785D7F-2741-42DC-A142-659B1F770E5A}"/>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053C2AC-1144-47E3-8DB4-6FD1A9766850}"/>
              </a:ext>
            </a:extLst>
          </p:cNvPr>
          <p:cNvSpPr>
            <a:spLocks noGrp="1"/>
          </p:cNvSpPr>
          <p:nvPr>
            <p:ph type="dt" sz="half" idx="10"/>
          </p:nvPr>
        </p:nvSpPr>
        <p:spPr/>
        <p:txBody>
          <a:bodyPr/>
          <a:lstStyle/>
          <a:p>
            <a:fld id="{58098807-0FB5-4A65-B5B3-CBF5611BBCAE}" type="datetime1">
              <a:rPr lang="pt-BR" smtClean="0"/>
              <a:t>22/03/2019</a:t>
            </a:fld>
            <a:endParaRPr lang="pt-BR"/>
          </a:p>
        </p:txBody>
      </p:sp>
      <p:sp>
        <p:nvSpPr>
          <p:cNvPr id="5" name="Espaço Reservado para Rodapé 4">
            <a:extLst>
              <a:ext uri="{FF2B5EF4-FFF2-40B4-BE49-F238E27FC236}">
                <a16:creationId xmlns:a16="http://schemas.microsoft.com/office/drawing/2014/main" id="{33618548-20BB-44AB-9FEE-779147058D41}"/>
              </a:ext>
            </a:extLst>
          </p:cNvPr>
          <p:cNvSpPr>
            <a:spLocks noGrp="1"/>
          </p:cNvSpPr>
          <p:nvPr>
            <p:ph type="ftr" sz="quarter" idx="11"/>
          </p:nvPr>
        </p:nvSpPr>
        <p:spPr/>
        <p:txBody>
          <a:bodyPr/>
          <a:lstStyle/>
          <a:p>
            <a:r>
              <a:rPr lang="pt-BR"/>
              <a:t>cultura e mídia digital, anja pratschke, iau-usp, setembro 2018</a:t>
            </a:r>
          </a:p>
        </p:txBody>
      </p:sp>
      <p:sp>
        <p:nvSpPr>
          <p:cNvPr id="6" name="Espaço Reservado para Número de Slide 5">
            <a:extLst>
              <a:ext uri="{FF2B5EF4-FFF2-40B4-BE49-F238E27FC236}">
                <a16:creationId xmlns:a16="http://schemas.microsoft.com/office/drawing/2014/main" id="{839D4C80-D1DF-4180-B29A-4CCD2CD00EA3}"/>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314782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A3F7C-0B91-4BAE-9BC4-64E73B60249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5727654-8BD7-41FE-9837-318AEDEFEB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A428BBBE-EDBC-47F3-80F1-B88F36017195}"/>
              </a:ext>
            </a:extLst>
          </p:cNvPr>
          <p:cNvSpPr>
            <a:spLocks noGrp="1"/>
          </p:cNvSpPr>
          <p:nvPr>
            <p:ph type="dt" sz="half" idx="10"/>
          </p:nvPr>
        </p:nvSpPr>
        <p:spPr/>
        <p:txBody>
          <a:bodyPr/>
          <a:lstStyle/>
          <a:p>
            <a:fld id="{B47EEA7C-120A-4C2E-BD29-B302B3C1DF10}" type="datetime1">
              <a:rPr lang="pt-BR" smtClean="0"/>
              <a:t>22/03/2019</a:t>
            </a:fld>
            <a:endParaRPr lang="pt-BR"/>
          </a:p>
        </p:txBody>
      </p:sp>
      <p:sp>
        <p:nvSpPr>
          <p:cNvPr id="5" name="Espaço Reservado para Rodapé 4">
            <a:extLst>
              <a:ext uri="{FF2B5EF4-FFF2-40B4-BE49-F238E27FC236}">
                <a16:creationId xmlns:a16="http://schemas.microsoft.com/office/drawing/2014/main" id="{C6D1296D-11BC-43B2-A137-E1A0E3DC5939}"/>
              </a:ext>
            </a:extLst>
          </p:cNvPr>
          <p:cNvSpPr>
            <a:spLocks noGrp="1"/>
          </p:cNvSpPr>
          <p:nvPr>
            <p:ph type="ftr" sz="quarter" idx="11"/>
          </p:nvPr>
        </p:nvSpPr>
        <p:spPr/>
        <p:txBody>
          <a:bodyPr/>
          <a:lstStyle/>
          <a:p>
            <a:r>
              <a:rPr lang="pt-BR"/>
              <a:t>cultura e mídia digital, anja pratschke, iau-usp, setembro 2018</a:t>
            </a:r>
          </a:p>
        </p:txBody>
      </p:sp>
      <p:sp>
        <p:nvSpPr>
          <p:cNvPr id="6" name="Espaço Reservado para Número de Slide 5">
            <a:extLst>
              <a:ext uri="{FF2B5EF4-FFF2-40B4-BE49-F238E27FC236}">
                <a16:creationId xmlns:a16="http://schemas.microsoft.com/office/drawing/2014/main" id="{41B4E8DB-3147-47DB-9350-C8D5FC85C023}"/>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257511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7FB90A-1D5B-4E6B-8127-C438ECCA954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56DCFBD-C94A-4DEB-9EC0-32AFC7A9BD2D}"/>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F5BB26A-08F4-4366-8867-E99DADAD4311}"/>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B63B12D-DD5B-4292-8533-C1CB5DB46C7F}"/>
              </a:ext>
            </a:extLst>
          </p:cNvPr>
          <p:cNvSpPr>
            <a:spLocks noGrp="1"/>
          </p:cNvSpPr>
          <p:nvPr>
            <p:ph type="dt" sz="half" idx="10"/>
          </p:nvPr>
        </p:nvSpPr>
        <p:spPr/>
        <p:txBody>
          <a:bodyPr/>
          <a:lstStyle/>
          <a:p>
            <a:fld id="{FF7467D8-8BC8-459D-968C-67DAE3D2B378}" type="datetime1">
              <a:rPr lang="pt-BR" smtClean="0"/>
              <a:t>22/03/2019</a:t>
            </a:fld>
            <a:endParaRPr lang="pt-BR"/>
          </a:p>
        </p:txBody>
      </p:sp>
      <p:sp>
        <p:nvSpPr>
          <p:cNvPr id="6" name="Espaço Reservado para Rodapé 5">
            <a:extLst>
              <a:ext uri="{FF2B5EF4-FFF2-40B4-BE49-F238E27FC236}">
                <a16:creationId xmlns:a16="http://schemas.microsoft.com/office/drawing/2014/main" id="{7B8DC144-E102-4787-9B36-0830C57F0819}"/>
              </a:ext>
            </a:extLst>
          </p:cNvPr>
          <p:cNvSpPr>
            <a:spLocks noGrp="1"/>
          </p:cNvSpPr>
          <p:nvPr>
            <p:ph type="ftr" sz="quarter" idx="11"/>
          </p:nvPr>
        </p:nvSpPr>
        <p:spPr/>
        <p:txBody>
          <a:bodyPr/>
          <a:lstStyle/>
          <a:p>
            <a:r>
              <a:rPr lang="pt-BR"/>
              <a:t>cultura e mídia digital, anja pratschke, iau-usp, setembro 2018</a:t>
            </a:r>
          </a:p>
        </p:txBody>
      </p:sp>
      <p:sp>
        <p:nvSpPr>
          <p:cNvPr id="7" name="Espaço Reservado para Número de Slide 6">
            <a:extLst>
              <a:ext uri="{FF2B5EF4-FFF2-40B4-BE49-F238E27FC236}">
                <a16:creationId xmlns:a16="http://schemas.microsoft.com/office/drawing/2014/main" id="{BB358D70-F8CB-48A5-B52E-2A3CBD2B9D26}"/>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290419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2C5AC6-B47C-4B0F-9284-9EF43E544E2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6318410E-0067-42C6-9F5C-22ADE1E77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41A3A9F-76E0-40C9-A5A0-2C548C6006E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62E5D1A-B842-4318-8A5F-0C5A2A6FA6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28D426D-F913-4E44-9A51-C9856C5B5CF5}"/>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8B1BBA7-D08E-4C8B-8454-A1FEFE90132C}"/>
              </a:ext>
            </a:extLst>
          </p:cNvPr>
          <p:cNvSpPr>
            <a:spLocks noGrp="1"/>
          </p:cNvSpPr>
          <p:nvPr>
            <p:ph type="dt" sz="half" idx="10"/>
          </p:nvPr>
        </p:nvSpPr>
        <p:spPr/>
        <p:txBody>
          <a:bodyPr/>
          <a:lstStyle/>
          <a:p>
            <a:fld id="{E53D49DB-9A90-4C50-A7B7-0FA053E8D499}" type="datetime1">
              <a:rPr lang="pt-BR" smtClean="0"/>
              <a:t>22/03/2019</a:t>
            </a:fld>
            <a:endParaRPr lang="pt-BR"/>
          </a:p>
        </p:txBody>
      </p:sp>
      <p:sp>
        <p:nvSpPr>
          <p:cNvPr id="8" name="Espaço Reservado para Rodapé 7">
            <a:extLst>
              <a:ext uri="{FF2B5EF4-FFF2-40B4-BE49-F238E27FC236}">
                <a16:creationId xmlns:a16="http://schemas.microsoft.com/office/drawing/2014/main" id="{4CA2BC50-AEFC-4301-94B6-246EEC5FE20D}"/>
              </a:ext>
            </a:extLst>
          </p:cNvPr>
          <p:cNvSpPr>
            <a:spLocks noGrp="1"/>
          </p:cNvSpPr>
          <p:nvPr>
            <p:ph type="ftr" sz="quarter" idx="11"/>
          </p:nvPr>
        </p:nvSpPr>
        <p:spPr/>
        <p:txBody>
          <a:bodyPr/>
          <a:lstStyle/>
          <a:p>
            <a:r>
              <a:rPr lang="pt-BR"/>
              <a:t>cultura e mídia digital, anja pratschke, iau-usp, setembro 2018</a:t>
            </a:r>
          </a:p>
        </p:txBody>
      </p:sp>
      <p:sp>
        <p:nvSpPr>
          <p:cNvPr id="9" name="Espaço Reservado para Número de Slide 8">
            <a:extLst>
              <a:ext uri="{FF2B5EF4-FFF2-40B4-BE49-F238E27FC236}">
                <a16:creationId xmlns:a16="http://schemas.microsoft.com/office/drawing/2014/main" id="{E31ECA00-4812-4FDE-B3E8-3ABEA927F727}"/>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96789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3552DB-83EB-4D44-924E-BF0C32677D8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A289114-60D1-4DCF-A7D4-201B175EDEE8}"/>
              </a:ext>
            </a:extLst>
          </p:cNvPr>
          <p:cNvSpPr>
            <a:spLocks noGrp="1"/>
          </p:cNvSpPr>
          <p:nvPr>
            <p:ph type="dt" sz="half" idx="10"/>
          </p:nvPr>
        </p:nvSpPr>
        <p:spPr/>
        <p:txBody>
          <a:bodyPr/>
          <a:lstStyle/>
          <a:p>
            <a:fld id="{A4B72EC9-29E7-4928-932E-10FFE008CE82}" type="datetime1">
              <a:rPr lang="pt-BR" smtClean="0"/>
              <a:t>22/03/2019</a:t>
            </a:fld>
            <a:endParaRPr lang="pt-BR"/>
          </a:p>
        </p:txBody>
      </p:sp>
      <p:sp>
        <p:nvSpPr>
          <p:cNvPr id="4" name="Espaço Reservado para Rodapé 3">
            <a:extLst>
              <a:ext uri="{FF2B5EF4-FFF2-40B4-BE49-F238E27FC236}">
                <a16:creationId xmlns:a16="http://schemas.microsoft.com/office/drawing/2014/main" id="{BC95F367-0E73-4970-BF5C-21793C38E4AA}"/>
              </a:ext>
            </a:extLst>
          </p:cNvPr>
          <p:cNvSpPr>
            <a:spLocks noGrp="1"/>
          </p:cNvSpPr>
          <p:nvPr>
            <p:ph type="ftr" sz="quarter" idx="11"/>
          </p:nvPr>
        </p:nvSpPr>
        <p:spPr/>
        <p:txBody>
          <a:bodyPr/>
          <a:lstStyle/>
          <a:p>
            <a:r>
              <a:rPr lang="pt-BR"/>
              <a:t>cultura e mídia digital, anja pratschke, iau-usp, setembro 2018</a:t>
            </a:r>
          </a:p>
        </p:txBody>
      </p:sp>
      <p:sp>
        <p:nvSpPr>
          <p:cNvPr id="5" name="Espaço Reservado para Número de Slide 4">
            <a:extLst>
              <a:ext uri="{FF2B5EF4-FFF2-40B4-BE49-F238E27FC236}">
                <a16:creationId xmlns:a16="http://schemas.microsoft.com/office/drawing/2014/main" id="{CD1CEE5B-FBF8-4542-86C7-C7C11EA1BE3E}"/>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2164400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AF0D007-64D8-47A6-8DA3-4716CD7AF71D}"/>
              </a:ext>
            </a:extLst>
          </p:cNvPr>
          <p:cNvSpPr>
            <a:spLocks noGrp="1"/>
          </p:cNvSpPr>
          <p:nvPr>
            <p:ph type="dt" sz="half" idx="10"/>
          </p:nvPr>
        </p:nvSpPr>
        <p:spPr/>
        <p:txBody>
          <a:bodyPr/>
          <a:lstStyle/>
          <a:p>
            <a:fld id="{EA7C0DE2-A028-4C9D-A371-19DBB06667D6}" type="datetime1">
              <a:rPr lang="pt-BR" smtClean="0"/>
              <a:t>22/03/2019</a:t>
            </a:fld>
            <a:endParaRPr lang="pt-BR"/>
          </a:p>
        </p:txBody>
      </p:sp>
      <p:sp>
        <p:nvSpPr>
          <p:cNvPr id="3" name="Espaço Reservado para Rodapé 2">
            <a:extLst>
              <a:ext uri="{FF2B5EF4-FFF2-40B4-BE49-F238E27FC236}">
                <a16:creationId xmlns:a16="http://schemas.microsoft.com/office/drawing/2014/main" id="{690E8F90-1220-4FF3-992B-E3DB4599F67D}"/>
              </a:ext>
            </a:extLst>
          </p:cNvPr>
          <p:cNvSpPr>
            <a:spLocks noGrp="1"/>
          </p:cNvSpPr>
          <p:nvPr>
            <p:ph type="ftr" sz="quarter" idx="11"/>
          </p:nvPr>
        </p:nvSpPr>
        <p:spPr/>
        <p:txBody>
          <a:bodyPr/>
          <a:lstStyle/>
          <a:p>
            <a:r>
              <a:rPr lang="pt-BR"/>
              <a:t>cultura e mídia digital, anja pratschke, iau-usp, setembro 2018</a:t>
            </a:r>
          </a:p>
        </p:txBody>
      </p:sp>
      <p:sp>
        <p:nvSpPr>
          <p:cNvPr id="4" name="Espaço Reservado para Número de Slide 3">
            <a:extLst>
              <a:ext uri="{FF2B5EF4-FFF2-40B4-BE49-F238E27FC236}">
                <a16:creationId xmlns:a16="http://schemas.microsoft.com/office/drawing/2014/main" id="{18A517ED-B95E-4050-B934-A4A0450720D0}"/>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73564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2C2A4-2383-4736-B5BE-B5196645247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9043239-670D-4C53-B525-5664D8FC79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81F38DFA-4692-43E9-A243-99BCBD255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5F64FDAD-326C-4C50-A02A-85B354156F50}"/>
              </a:ext>
            </a:extLst>
          </p:cNvPr>
          <p:cNvSpPr>
            <a:spLocks noGrp="1"/>
          </p:cNvSpPr>
          <p:nvPr>
            <p:ph type="dt" sz="half" idx="10"/>
          </p:nvPr>
        </p:nvSpPr>
        <p:spPr/>
        <p:txBody>
          <a:bodyPr/>
          <a:lstStyle/>
          <a:p>
            <a:fld id="{CF3D42BB-46A3-44AD-AF3D-CE7B1486E700}" type="datetime1">
              <a:rPr lang="pt-BR" smtClean="0"/>
              <a:t>22/03/2019</a:t>
            </a:fld>
            <a:endParaRPr lang="pt-BR"/>
          </a:p>
        </p:txBody>
      </p:sp>
      <p:sp>
        <p:nvSpPr>
          <p:cNvPr id="6" name="Espaço Reservado para Rodapé 5">
            <a:extLst>
              <a:ext uri="{FF2B5EF4-FFF2-40B4-BE49-F238E27FC236}">
                <a16:creationId xmlns:a16="http://schemas.microsoft.com/office/drawing/2014/main" id="{10E01D06-9603-4F4E-9386-4B05746554A7}"/>
              </a:ext>
            </a:extLst>
          </p:cNvPr>
          <p:cNvSpPr>
            <a:spLocks noGrp="1"/>
          </p:cNvSpPr>
          <p:nvPr>
            <p:ph type="ftr" sz="quarter" idx="11"/>
          </p:nvPr>
        </p:nvSpPr>
        <p:spPr/>
        <p:txBody>
          <a:bodyPr/>
          <a:lstStyle/>
          <a:p>
            <a:r>
              <a:rPr lang="pt-BR"/>
              <a:t>cultura e mídia digital, anja pratschke, iau-usp, setembro 2018</a:t>
            </a:r>
          </a:p>
        </p:txBody>
      </p:sp>
      <p:sp>
        <p:nvSpPr>
          <p:cNvPr id="7" name="Espaço Reservado para Número de Slide 6">
            <a:extLst>
              <a:ext uri="{FF2B5EF4-FFF2-40B4-BE49-F238E27FC236}">
                <a16:creationId xmlns:a16="http://schemas.microsoft.com/office/drawing/2014/main" id="{F3A10BB5-A4A4-46B2-A804-0F5348CCCFC4}"/>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590712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882B28-3B11-4063-950A-74252C22F9B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7EB6BF7-2228-4B8F-9F7E-6CC0947C86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32E986F-DE23-4504-B8BE-6B8A67A82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F5E597E1-B909-4A9B-8505-ABD4F2D66FF8}"/>
              </a:ext>
            </a:extLst>
          </p:cNvPr>
          <p:cNvSpPr>
            <a:spLocks noGrp="1"/>
          </p:cNvSpPr>
          <p:nvPr>
            <p:ph type="dt" sz="half" idx="10"/>
          </p:nvPr>
        </p:nvSpPr>
        <p:spPr/>
        <p:txBody>
          <a:bodyPr/>
          <a:lstStyle/>
          <a:p>
            <a:fld id="{816F7167-F82D-424D-B8B1-2A5DB533779F}" type="datetime1">
              <a:rPr lang="pt-BR" smtClean="0"/>
              <a:t>22/03/2019</a:t>
            </a:fld>
            <a:endParaRPr lang="pt-BR"/>
          </a:p>
        </p:txBody>
      </p:sp>
      <p:sp>
        <p:nvSpPr>
          <p:cNvPr id="6" name="Espaço Reservado para Rodapé 5">
            <a:extLst>
              <a:ext uri="{FF2B5EF4-FFF2-40B4-BE49-F238E27FC236}">
                <a16:creationId xmlns:a16="http://schemas.microsoft.com/office/drawing/2014/main" id="{35B879E5-CDC9-4C87-A4A1-658F6C950095}"/>
              </a:ext>
            </a:extLst>
          </p:cNvPr>
          <p:cNvSpPr>
            <a:spLocks noGrp="1"/>
          </p:cNvSpPr>
          <p:nvPr>
            <p:ph type="ftr" sz="quarter" idx="11"/>
          </p:nvPr>
        </p:nvSpPr>
        <p:spPr/>
        <p:txBody>
          <a:bodyPr/>
          <a:lstStyle/>
          <a:p>
            <a:r>
              <a:rPr lang="pt-BR"/>
              <a:t>cultura e mídia digital, anja pratschke, iau-usp, setembro 2018</a:t>
            </a:r>
          </a:p>
        </p:txBody>
      </p:sp>
      <p:sp>
        <p:nvSpPr>
          <p:cNvPr id="7" name="Espaço Reservado para Número de Slide 6">
            <a:extLst>
              <a:ext uri="{FF2B5EF4-FFF2-40B4-BE49-F238E27FC236}">
                <a16:creationId xmlns:a16="http://schemas.microsoft.com/office/drawing/2014/main" id="{CAA37CD8-607A-4670-9889-92E17BDA1F5F}"/>
              </a:ext>
            </a:extLst>
          </p:cNvPr>
          <p:cNvSpPr>
            <a:spLocks noGrp="1"/>
          </p:cNvSpPr>
          <p:nvPr>
            <p:ph type="sldNum" sz="quarter" idx="12"/>
          </p:nvPr>
        </p:nvSpPr>
        <p:spPr/>
        <p:txBody>
          <a:bodyPr/>
          <a:lstStyle/>
          <a:p>
            <a:fld id="{550F72A9-E282-4034-8622-9B2C1A3D18AA}" type="slidenum">
              <a:rPr lang="pt-BR" smtClean="0"/>
              <a:t>‹nº›</a:t>
            </a:fld>
            <a:endParaRPr lang="pt-BR"/>
          </a:p>
        </p:txBody>
      </p:sp>
    </p:spTree>
    <p:extLst>
      <p:ext uri="{BB962C8B-B14F-4D97-AF65-F5344CB8AC3E}">
        <p14:creationId xmlns:p14="http://schemas.microsoft.com/office/powerpoint/2010/main" val="61921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2092C9C-7BDA-4D46-A174-8306F9096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6D8246D-139C-427C-88D7-B31E6DCB8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D1B0CB9-087B-400B-866E-C3151D1886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D9D85-44CA-4EB5-AC57-94DCA44F7593}" type="datetime1">
              <a:rPr lang="pt-BR" smtClean="0"/>
              <a:t>22/03/2019</a:t>
            </a:fld>
            <a:endParaRPr lang="pt-BR"/>
          </a:p>
        </p:txBody>
      </p:sp>
      <p:sp>
        <p:nvSpPr>
          <p:cNvPr id="5" name="Espaço Reservado para Rodapé 4">
            <a:extLst>
              <a:ext uri="{FF2B5EF4-FFF2-40B4-BE49-F238E27FC236}">
                <a16:creationId xmlns:a16="http://schemas.microsoft.com/office/drawing/2014/main" id="{B3B3D3D1-AD4F-4660-A200-82D7311F1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t>cultura e mídia digital, anja pratschke, iau-usp, setembro 2018</a:t>
            </a:r>
          </a:p>
        </p:txBody>
      </p:sp>
      <p:sp>
        <p:nvSpPr>
          <p:cNvPr id="6" name="Espaço Reservado para Número de Slide 5">
            <a:extLst>
              <a:ext uri="{FF2B5EF4-FFF2-40B4-BE49-F238E27FC236}">
                <a16:creationId xmlns:a16="http://schemas.microsoft.com/office/drawing/2014/main" id="{40125667-EF6B-4BFA-9834-4D3464FCBB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F72A9-E282-4034-8622-9B2C1A3D18AA}" type="slidenum">
              <a:rPr lang="pt-BR" smtClean="0"/>
              <a:t>‹nº›</a:t>
            </a:fld>
            <a:endParaRPr lang="pt-BR"/>
          </a:p>
        </p:txBody>
      </p:sp>
    </p:spTree>
    <p:extLst>
      <p:ext uri="{BB962C8B-B14F-4D97-AF65-F5344CB8AC3E}">
        <p14:creationId xmlns:p14="http://schemas.microsoft.com/office/powerpoint/2010/main" val="2589967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4.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1026" name="Picture 2" descr="http://container.zkm.de/presse/YOUserII/LiquidViews-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1000" contrast="21000"/>
                    </a14:imgEffect>
                  </a14:imgLayer>
                </a14:imgProps>
              </a:ext>
              <a:ext uri="{28A0092B-C50C-407E-A947-70E740481C1C}">
                <a14:useLocalDpi xmlns:a14="http://schemas.microsoft.com/office/drawing/2010/main" val="0"/>
              </a:ext>
            </a:extLst>
          </a:blip>
          <a:srcRect t="39681"/>
          <a:stretch/>
        </p:blipFill>
        <p:spPr bwMode="auto">
          <a:xfrm>
            <a:off x="0" y="1"/>
            <a:ext cx="12206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07431" y="3259724"/>
            <a:ext cx="11791950" cy="338554"/>
          </a:xfrm>
          <a:prstGeom prst="rect">
            <a:avLst/>
          </a:prstGeom>
          <a:noFill/>
          <a:ln>
            <a:solidFill>
              <a:schemeClr val="bg1"/>
            </a:solidFill>
          </a:ln>
        </p:spPr>
        <p:txBody>
          <a:bodyPr wrap="square" rtlCol="0">
            <a:spAutoFit/>
          </a:bodyPr>
          <a:lstStyle/>
          <a:p>
            <a:pPr algn="ctr"/>
            <a:r>
              <a:rPr lang="pt-BR" sz="1600" b="1" cap="all" spc="160">
                <a:solidFill>
                  <a:schemeClr val="bg1"/>
                </a:solidFill>
                <a:latin typeface="Arial" charset="0"/>
                <a:ea typeface="Arial" charset="0"/>
                <a:cs typeface="Arial" charset="0"/>
              </a:rPr>
              <a:t>Cultura e mídia digital </a:t>
            </a:r>
            <a:r>
              <a:rPr lang="pt-BR" sz="1600" cap="all" spc="160">
                <a:solidFill>
                  <a:schemeClr val="bg1"/>
                </a:solidFill>
                <a:latin typeface="Arial" charset="0"/>
                <a:ea typeface="Arial" charset="0"/>
                <a:cs typeface="Arial" charset="0"/>
              </a:rPr>
              <a:t>do objeto ao sistema </a:t>
            </a:r>
            <a:r>
              <a:rPr lang="pt-BR" sz="1600" cap="all" spc="160">
                <a:solidFill>
                  <a:schemeClr val="bg1">
                    <a:lumMod val="75000"/>
                  </a:schemeClr>
                </a:solidFill>
                <a:latin typeface="Arial" charset="0"/>
                <a:ea typeface="Arial" charset="0"/>
                <a:cs typeface="Arial" charset="0"/>
              </a:rPr>
              <a:t>ProfA. DrA. Anja Pratschke</a:t>
            </a:r>
          </a:p>
        </p:txBody>
      </p:sp>
    </p:spTree>
    <p:extLst>
      <p:ext uri="{BB962C8B-B14F-4D97-AF65-F5344CB8AC3E}">
        <p14:creationId xmlns:p14="http://schemas.microsoft.com/office/powerpoint/2010/main" val="8910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CaixaDeTexto 4"/>
          <p:cNvSpPr txBox="1"/>
          <p:nvPr/>
        </p:nvSpPr>
        <p:spPr>
          <a:xfrm>
            <a:off x="0" y="0"/>
            <a:ext cx="12187410" cy="307777"/>
          </a:xfrm>
          <a:prstGeom prst="rect">
            <a:avLst/>
          </a:prstGeom>
          <a:noFill/>
        </p:spPr>
        <p:txBody>
          <a:bodyPr wrap="square" rtlCol="0">
            <a:spAutoFit/>
          </a:bodyPr>
          <a:lstStyle/>
          <a:p>
            <a:pPr algn="r"/>
            <a:r>
              <a:rPr lang="pt-BR" sz="1400" dirty="0">
                <a:solidFill>
                  <a:schemeClr val="bg1">
                    <a:lumMod val="65000"/>
                  </a:schemeClr>
                </a:solidFill>
                <a:latin typeface="Arial" charset="0"/>
                <a:ea typeface="Arial" charset="0"/>
                <a:cs typeface="Arial" charset="0"/>
              </a:rPr>
              <a:t>02	</a:t>
            </a:r>
            <a:r>
              <a:rPr lang="pt-BR" sz="1400" cap="all" dirty="0">
                <a:solidFill>
                  <a:schemeClr val="bg1">
                    <a:lumMod val="65000"/>
                  </a:schemeClr>
                </a:solidFill>
                <a:latin typeface="Arial" charset="0"/>
                <a:ea typeface="Arial" charset="0"/>
                <a:cs typeface="Arial" charset="0"/>
              </a:rPr>
              <a:t>Organização da informação e comunicação na cultura digital</a:t>
            </a:r>
          </a:p>
        </p:txBody>
      </p:sp>
      <p:sp>
        <p:nvSpPr>
          <p:cNvPr id="6" name="CaixaDeTexto 5"/>
          <p:cNvSpPr txBox="1"/>
          <p:nvPr/>
        </p:nvSpPr>
        <p:spPr>
          <a:xfrm>
            <a:off x="0" y="896400"/>
            <a:ext cx="12192000" cy="584775"/>
          </a:xfrm>
          <a:prstGeom prst="rect">
            <a:avLst/>
          </a:prstGeom>
          <a:noFill/>
        </p:spPr>
        <p:txBody>
          <a:bodyPr wrap="square" rtlCol="0">
            <a:spAutoFit/>
          </a:bodyPr>
          <a:lstStyle/>
          <a:p>
            <a:pPr lvl="2"/>
            <a:r>
              <a:rPr lang="pt-BR" sz="3200" dirty="0">
                <a:solidFill>
                  <a:schemeClr val="bg1">
                    <a:lumMod val="65000"/>
                  </a:schemeClr>
                </a:solidFill>
                <a:latin typeface="Arial" charset="0"/>
                <a:ea typeface="Arial" charset="0"/>
                <a:cs typeface="Arial" charset="0"/>
              </a:rPr>
              <a:t>Cultura e comunicação</a:t>
            </a:r>
            <a:endParaRPr lang="pt-BR" sz="3200">
              <a:solidFill>
                <a:schemeClr val="bg1">
                  <a:lumMod val="65000"/>
                </a:schemeClr>
              </a:solidFill>
              <a:latin typeface="Arial" charset="0"/>
              <a:ea typeface="Arial" charset="0"/>
              <a:cs typeface="Arial" charset="0"/>
            </a:endParaRPr>
          </a:p>
        </p:txBody>
      </p:sp>
      <p:sp>
        <p:nvSpPr>
          <p:cNvPr id="7" name="CaixaDeTexto 6"/>
          <p:cNvSpPr txBox="1"/>
          <p:nvPr/>
        </p:nvSpPr>
        <p:spPr>
          <a:xfrm>
            <a:off x="0" y="1563529"/>
            <a:ext cx="11405062" cy="4247317"/>
          </a:xfrm>
          <a:prstGeom prst="rect">
            <a:avLst/>
          </a:prstGeom>
          <a:noFill/>
        </p:spPr>
        <p:txBody>
          <a:bodyPr wrap="square" rtlCol="0">
            <a:spAutoFit/>
          </a:bodyPr>
          <a:lstStyle/>
          <a:p>
            <a:pPr marL="914400" lvl="4" algn="just">
              <a:spcAft>
                <a:spcPts val="1800"/>
              </a:spcAft>
            </a:pPr>
            <a:r>
              <a:rPr lang="pt-BR" sz="3600" dirty="0">
                <a:solidFill>
                  <a:schemeClr val="bg1">
                    <a:lumMod val="50000"/>
                  </a:schemeClr>
                </a:solidFill>
                <a:latin typeface="Arial" charset="0"/>
                <a:ea typeface="Arial" charset="0"/>
                <a:cs typeface="Arial" charset="0"/>
              </a:rPr>
              <a:t>“</a:t>
            </a:r>
            <a:r>
              <a:rPr lang="en-US" dirty="0">
                <a:latin typeface="Arial" charset="0"/>
                <a:ea typeface="Arial" charset="0"/>
                <a:cs typeface="Arial" charset="0"/>
              </a:rPr>
              <a:t>Todo </a:t>
            </a:r>
            <a:r>
              <a:rPr lang="en-US" b="1" dirty="0">
                <a:latin typeface="Arial" charset="0"/>
                <a:ea typeface="Arial" charset="0"/>
                <a:cs typeface="Arial" charset="0"/>
              </a:rPr>
              <a:t>processo mental </a:t>
            </a:r>
            <a:r>
              <a:rPr lang="en-US" dirty="0">
                <a:latin typeface="Arial" charset="0"/>
                <a:ea typeface="Arial" charset="0"/>
                <a:cs typeface="Arial" charset="0"/>
              </a:rPr>
              <a:t>produz um </a:t>
            </a:r>
            <a:r>
              <a:rPr lang="en-US" sz="2400" dirty="0">
                <a:solidFill>
                  <a:schemeClr val="bg1"/>
                </a:solidFill>
                <a:latin typeface="Arial" charset="0"/>
                <a:ea typeface="Arial" charset="0"/>
                <a:cs typeface="Arial" charset="0"/>
              </a:rPr>
              <a:t>processo</a:t>
            </a:r>
            <a:r>
              <a:rPr lang="en-US" dirty="0">
                <a:solidFill>
                  <a:schemeClr val="bg1"/>
                </a:solidFill>
                <a:latin typeface="Arial" charset="0"/>
                <a:ea typeface="Arial" charset="0"/>
                <a:cs typeface="Arial" charset="0"/>
              </a:rPr>
              <a:t> </a:t>
            </a:r>
            <a:r>
              <a:rPr lang="en-US" sz="2400" dirty="0">
                <a:solidFill>
                  <a:schemeClr val="bg1"/>
                </a:solidFill>
                <a:latin typeface="Arial" charset="0"/>
                <a:ea typeface="Arial" charset="0"/>
                <a:cs typeface="Arial" charset="0"/>
              </a:rPr>
              <a:t>social</a:t>
            </a:r>
            <a:r>
              <a:rPr lang="en-US" dirty="0">
                <a:solidFill>
                  <a:schemeClr val="bg1"/>
                </a:solidFill>
                <a:latin typeface="Arial" charset="0"/>
                <a:ea typeface="Arial" charset="0"/>
                <a:cs typeface="Arial" charset="0"/>
              </a:rPr>
              <a:t> </a:t>
            </a:r>
            <a:r>
              <a:rPr lang="en-US" dirty="0">
                <a:latin typeface="Arial" charset="0"/>
                <a:ea typeface="Arial" charset="0"/>
                <a:cs typeface="Arial" charset="0"/>
              </a:rPr>
              <a:t>quando as </a:t>
            </a:r>
            <a:r>
              <a:rPr lang="en-US" b="1" dirty="0">
                <a:latin typeface="Arial" charset="0"/>
                <a:ea typeface="Arial" charset="0"/>
                <a:cs typeface="Arial" charset="0"/>
              </a:rPr>
              <a:t>barreiras individuais </a:t>
            </a:r>
            <a:r>
              <a:rPr lang="en-US" dirty="0">
                <a:latin typeface="Arial" charset="0"/>
                <a:ea typeface="Arial" charset="0"/>
                <a:cs typeface="Arial" charset="0"/>
              </a:rPr>
              <a:t>do cérebro, onde a </a:t>
            </a:r>
            <a:r>
              <a:rPr lang="en-US" b="1" dirty="0">
                <a:latin typeface="Arial" charset="0"/>
                <a:ea typeface="Arial" charset="0"/>
                <a:cs typeface="Arial" charset="0"/>
              </a:rPr>
              <a:t>criatividade</a:t>
            </a:r>
            <a:r>
              <a:rPr lang="en-US" dirty="0">
                <a:latin typeface="Arial" charset="0"/>
                <a:ea typeface="Arial" charset="0"/>
                <a:cs typeface="Arial" charset="0"/>
              </a:rPr>
              <a:t> ocorre, são atravessadas. Esse </a:t>
            </a:r>
            <a:r>
              <a:rPr lang="en-US" sz="2400" dirty="0">
                <a:solidFill>
                  <a:schemeClr val="bg1"/>
                </a:solidFill>
                <a:latin typeface="Arial" charset="0"/>
                <a:ea typeface="Arial" charset="0"/>
                <a:cs typeface="Arial" charset="0"/>
              </a:rPr>
              <a:t>cruzamento de fronteira </a:t>
            </a:r>
            <a:r>
              <a:rPr lang="en-US" dirty="0">
                <a:latin typeface="Arial" charset="0"/>
                <a:ea typeface="Arial" charset="0"/>
                <a:cs typeface="Arial" charset="0"/>
              </a:rPr>
              <a:t>é conhecido como “</a:t>
            </a:r>
            <a:r>
              <a:rPr lang="en-US" sz="2400" dirty="0">
                <a:solidFill>
                  <a:schemeClr val="bg1"/>
                </a:solidFill>
                <a:latin typeface="Arial" charset="0"/>
                <a:ea typeface="Arial" charset="0"/>
                <a:cs typeface="Arial" charset="0"/>
              </a:rPr>
              <a:t>comunicação</a:t>
            </a:r>
            <a:r>
              <a:rPr lang="en-US" dirty="0">
                <a:latin typeface="Arial" charset="0"/>
                <a:ea typeface="Arial" charset="0"/>
                <a:cs typeface="Arial" charset="0"/>
              </a:rPr>
              <a:t>”. Pode-se dizer que “</a:t>
            </a:r>
            <a:r>
              <a:rPr lang="en-US" b="1" dirty="0">
                <a:latin typeface="Arial" charset="0"/>
                <a:ea typeface="Arial" charset="0"/>
                <a:cs typeface="Arial" charset="0"/>
              </a:rPr>
              <a:t>atravessar as barreiras</a:t>
            </a:r>
            <a:r>
              <a:rPr lang="en-US" dirty="0">
                <a:latin typeface="Arial" charset="0"/>
                <a:ea typeface="Arial" charset="0"/>
                <a:cs typeface="Arial" charset="0"/>
              </a:rPr>
              <a:t>” significa “atravessar as barreiras </a:t>
            </a:r>
            <a:r>
              <a:rPr lang="en-US" sz="2400" dirty="0">
                <a:solidFill>
                  <a:schemeClr val="bg1"/>
                </a:solidFill>
                <a:latin typeface="Arial" charset="0"/>
                <a:ea typeface="Arial" charset="0"/>
                <a:cs typeface="Arial" charset="0"/>
              </a:rPr>
              <a:t>entre o nosso cérebro e o contexto social ou ambiente</a:t>
            </a:r>
            <a:r>
              <a:rPr lang="en-US" dirty="0">
                <a:latin typeface="Arial" charset="0"/>
                <a:ea typeface="Arial" charset="0"/>
                <a:cs typeface="Arial" charset="0"/>
              </a:rPr>
              <a:t>”.</a:t>
            </a:r>
          </a:p>
          <a:p>
            <a:pPr marL="914400" lvl="4" algn="just">
              <a:spcAft>
                <a:spcPts val="1800"/>
              </a:spcAft>
            </a:pPr>
            <a:r>
              <a:rPr lang="en-US" dirty="0">
                <a:latin typeface="Arial" charset="0"/>
                <a:ea typeface="Arial" charset="0"/>
                <a:cs typeface="Arial" charset="0"/>
              </a:rPr>
              <a:t>Portanto, a </a:t>
            </a:r>
            <a:r>
              <a:rPr lang="en-US" b="1" dirty="0">
                <a:latin typeface="Arial" charset="0"/>
                <a:ea typeface="Arial" charset="0"/>
                <a:cs typeface="Arial" charset="0"/>
              </a:rPr>
              <a:t>comunicação</a:t>
            </a:r>
            <a:r>
              <a:rPr lang="en-US" dirty="0">
                <a:latin typeface="Arial" charset="0"/>
                <a:ea typeface="Arial" charset="0"/>
                <a:cs typeface="Arial" charset="0"/>
              </a:rPr>
              <a:t> é a </a:t>
            </a:r>
            <a:r>
              <a:rPr lang="en-US" sz="2400" dirty="0">
                <a:solidFill>
                  <a:schemeClr val="bg1"/>
                </a:solidFill>
                <a:latin typeface="Arial" charset="0"/>
                <a:ea typeface="Arial" charset="0"/>
                <a:cs typeface="Arial" charset="0"/>
              </a:rPr>
              <a:t>pedra angular da vida social </a:t>
            </a:r>
            <a:r>
              <a:rPr lang="en-US" dirty="0">
                <a:latin typeface="Arial" charset="0"/>
                <a:ea typeface="Arial" charset="0"/>
                <a:cs typeface="Arial" charset="0"/>
              </a:rPr>
              <a:t>e, conseqüentemente, </a:t>
            </a:r>
            <a:r>
              <a:rPr lang="en-US" b="1" dirty="0">
                <a:latin typeface="Arial" charset="0"/>
                <a:ea typeface="Arial" charset="0"/>
                <a:cs typeface="Arial" charset="0"/>
              </a:rPr>
              <a:t>humana</a:t>
            </a:r>
            <a:r>
              <a:rPr lang="en-US" dirty="0">
                <a:latin typeface="Arial" charset="0"/>
                <a:ea typeface="Arial" charset="0"/>
                <a:cs typeface="Arial" charset="0"/>
              </a:rPr>
              <a:t>, pois </a:t>
            </a:r>
            <a:r>
              <a:rPr lang="en-US" b="1" dirty="0">
                <a:latin typeface="Arial" charset="0"/>
                <a:ea typeface="Arial" charset="0"/>
                <a:cs typeface="Arial" charset="0"/>
              </a:rPr>
              <a:t>a vida humana é social</a:t>
            </a:r>
            <a:r>
              <a:rPr lang="en-US" dirty="0">
                <a:latin typeface="Arial" charset="0"/>
                <a:ea typeface="Arial" charset="0"/>
                <a:cs typeface="Arial" charset="0"/>
              </a:rPr>
              <a:t>, e é o elemento que </a:t>
            </a:r>
            <a:r>
              <a:rPr lang="en-US" sz="2400" dirty="0">
                <a:solidFill>
                  <a:schemeClr val="bg1"/>
                </a:solidFill>
                <a:latin typeface="Arial" charset="0"/>
                <a:ea typeface="Arial" charset="0"/>
                <a:cs typeface="Arial" charset="0"/>
              </a:rPr>
              <a:t>caracteriza nossa espécie</a:t>
            </a:r>
            <a:r>
              <a:rPr lang="en-US" dirty="0">
                <a:latin typeface="Arial" charset="0"/>
                <a:ea typeface="Arial" charset="0"/>
                <a:cs typeface="Arial" charset="0"/>
              </a:rPr>
              <a:t>.</a:t>
            </a:r>
          </a:p>
          <a:p>
            <a:pPr marL="914400" lvl="4" algn="just">
              <a:spcAft>
                <a:spcPts val="1800"/>
              </a:spcAft>
            </a:pPr>
            <a:r>
              <a:rPr lang="en-US" dirty="0">
                <a:latin typeface="Arial" charset="0"/>
                <a:ea typeface="Arial" charset="0"/>
                <a:cs typeface="Arial" charset="0"/>
              </a:rPr>
              <a:t>Assim, a comunicação </a:t>
            </a:r>
            <a:r>
              <a:rPr lang="en-US" sz="2400" dirty="0">
                <a:solidFill>
                  <a:schemeClr val="bg1"/>
                </a:solidFill>
                <a:latin typeface="Arial" charset="0"/>
                <a:ea typeface="Arial" charset="0"/>
                <a:cs typeface="Arial" charset="0"/>
              </a:rPr>
              <a:t>constrói uma cultura </a:t>
            </a:r>
            <a:r>
              <a:rPr lang="en-US" dirty="0">
                <a:latin typeface="Arial" charset="0"/>
                <a:ea typeface="Arial" charset="0"/>
                <a:cs typeface="Arial" charset="0"/>
              </a:rPr>
              <a:t>em forma de </a:t>
            </a:r>
            <a:r>
              <a:rPr lang="en-US" sz="2400" dirty="0">
                <a:solidFill>
                  <a:schemeClr val="bg1"/>
                </a:solidFill>
                <a:latin typeface="Arial" charset="0"/>
                <a:ea typeface="Arial" charset="0"/>
                <a:cs typeface="Arial" charset="0"/>
              </a:rPr>
              <a:t>valores</a:t>
            </a:r>
            <a:r>
              <a:rPr lang="en-US" dirty="0">
                <a:solidFill>
                  <a:schemeClr val="bg1"/>
                </a:solidFill>
                <a:latin typeface="Arial" charset="0"/>
                <a:ea typeface="Arial" charset="0"/>
                <a:cs typeface="Arial" charset="0"/>
              </a:rPr>
              <a:t> e </a:t>
            </a:r>
            <a:r>
              <a:rPr lang="en-US" sz="2400" dirty="0">
                <a:solidFill>
                  <a:schemeClr val="bg1"/>
                </a:solidFill>
                <a:latin typeface="Arial" charset="0"/>
                <a:ea typeface="Arial" charset="0"/>
                <a:cs typeface="Arial" charset="0"/>
              </a:rPr>
              <a:t>crenças</a:t>
            </a:r>
            <a:r>
              <a:rPr lang="en-US" dirty="0">
                <a:latin typeface="Arial" charset="0"/>
                <a:ea typeface="Arial" charset="0"/>
                <a:cs typeface="Arial" charset="0"/>
              </a:rPr>
              <a:t>, fornecendo </a:t>
            </a:r>
            <a:r>
              <a:rPr lang="en-US" b="1" dirty="0">
                <a:latin typeface="Arial" charset="0"/>
                <a:ea typeface="Arial" charset="0"/>
                <a:cs typeface="Arial" charset="0"/>
              </a:rPr>
              <a:t>informações</a:t>
            </a:r>
            <a:r>
              <a:rPr lang="en-US" dirty="0">
                <a:latin typeface="Arial" charset="0"/>
                <a:ea typeface="Arial" charset="0"/>
                <a:cs typeface="Arial" charset="0"/>
              </a:rPr>
              <a:t> sobre o </a:t>
            </a:r>
            <a:r>
              <a:rPr lang="en-US" sz="2400" dirty="0">
                <a:solidFill>
                  <a:schemeClr val="bg1"/>
                </a:solidFill>
                <a:latin typeface="Arial" charset="0"/>
                <a:ea typeface="Arial" charset="0"/>
                <a:cs typeface="Arial" charset="0"/>
              </a:rPr>
              <a:t>comportamento</a:t>
            </a:r>
            <a:r>
              <a:rPr lang="en-US" dirty="0">
                <a:latin typeface="Arial" charset="0"/>
                <a:ea typeface="Arial" charset="0"/>
                <a:cs typeface="Arial" charset="0"/>
              </a:rPr>
              <a:t>, que se institucionalizam em nossa </a:t>
            </a:r>
            <a:r>
              <a:rPr lang="en-US" b="1" dirty="0">
                <a:latin typeface="Arial" charset="0"/>
                <a:ea typeface="Arial" charset="0"/>
                <a:cs typeface="Arial" charset="0"/>
              </a:rPr>
              <a:t>sociedade</a:t>
            </a:r>
            <a:r>
              <a:rPr lang="en-US" dirty="0">
                <a:latin typeface="Arial" charset="0"/>
                <a:ea typeface="Arial" charset="0"/>
                <a:cs typeface="Arial" charset="0"/>
              </a:rPr>
              <a:t> de maneira, em geral, </a:t>
            </a:r>
            <a:r>
              <a:rPr lang="en-US" sz="2400" dirty="0">
                <a:solidFill>
                  <a:schemeClr val="bg1"/>
                </a:solidFill>
                <a:latin typeface="Arial" charset="0"/>
                <a:ea typeface="Arial" charset="0"/>
                <a:cs typeface="Arial" charset="0"/>
              </a:rPr>
              <a:t>conflituosa</a:t>
            </a:r>
            <a:r>
              <a:rPr lang="en-US" dirty="0">
                <a:latin typeface="Arial" charset="0"/>
                <a:ea typeface="Arial" charset="0"/>
                <a:cs typeface="Arial" charset="0"/>
              </a:rPr>
              <a:t>.</a:t>
            </a:r>
            <a:r>
              <a:rPr lang="en-US" sz="3600" dirty="0">
                <a:solidFill>
                  <a:schemeClr val="bg1">
                    <a:lumMod val="50000"/>
                  </a:schemeClr>
                </a:solidFill>
                <a:latin typeface="Arial" charset="0"/>
                <a:ea typeface="Arial" charset="0"/>
                <a:cs typeface="Arial" charset="0"/>
              </a:rPr>
              <a:t>”</a:t>
            </a:r>
            <a:endParaRPr lang="pt-BR" sz="3600" dirty="0">
              <a:solidFill>
                <a:schemeClr val="bg1">
                  <a:lumMod val="50000"/>
                </a:schemeClr>
              </a:solidFill>
              <a:latin typeface="Arial" charset="0"/>
              <a:ea typeface="Arial" charset="0"/>
              <a:cs typeface="Arial" charset="0"/>
            </a:endParaRPr>
          </a:p>
        </p:txBody>
      </p:sp>
      <p:sp>
        <p:nvSpPr>
          <p:cNvPr id="8" name="CaixaDeTexto 7"/>
          <p:cNvSpPr txBox="1"/>
          <p:nvPr/>
        </p:nvSpPr>
        <p:spPr>
          <a:xfrm>
            <a:off x="0" y="5893200"/>
            <a:ext cx="12192000" cy="307777"/>
          </a:xfrm>
          <a:prstGeom prst="rect">
            <a:avLst/>
          </a:prstGeom>
          <a:noFill/>
        </p:spPr>
        <p:txBody>
          <a:bodyPr wrap="square" rtlCol="0">
            <a:spAutoFit/>
          </a:bodyPr>
          <a:lstStyle/>
          <a:p>
            <a:pPr lvl="2"/>
            <a:r>
              <a:rPr lang="pt-BR" sz="1400" dirty="0">
                <a:solidFill>
                  <a:schemeClr val="bg1">
                    <a:lumMod val="65000"/>
                  </a:schemeClr>
                </a:solidFill>
                <a:latin typeface="Arial" charset="0"/>
                <a:ea typeface="Arial" charset="0"/>
                <a:cs typeface="Arial" charset="0"/>
              </a:rPr>
              <a:t>[</a:t>
            </a:r>
            <a:r>
              <a:rPr lang="pt-BR" sz="1400" b="1" dirty="0">
                <a:solidFill>
                  <a:schemeClr val="bg1">
                    <a:lumMod val="65000"/>
                  </a:schemeClr>
                </a:solidFill>
                <a:latin typeface="Arial" charset="0"/>
                <a:ea typeface="Arial" charset="0"/>
                <a:cs typeface="Arial" charset="0"/>
              </a:rPr>
              <a:t>Manuel Castells</a:t>
            </a:r>
            <a:r>
              <a:rPr lang="pt-BR" sz="1400" dirty="0">
                <a:solidFill>
                  <a:schemeClr val="bg1">
                    <a:lumMod val="65000"/>
                  </a:schemeClr>
                </a:solidFill>
                <a:latin typeface="Arial" charset="0"/>
                <a:ea typeface="Arial" charset="0"/>
                <a:cs typeface="Arial" charset="0"/>
              </a:rPr>
              <a:t>, 2009]</a:t>
            </a:r>
          </a:p>
        </p:txBody>
      </p:sp>
    </p:spTree>
    <p:extLst>
      <p:ext uri="{BB962C8B-B14F-4D97-AF65-F5344CB8AC3E}">
        <p14:creationId xmlns:p14="http://schemas.microsoft.com/office/powerpoint/2010/main" val="215681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CaixaDeTexto 3"/>
          <p:cNvSpPr txBox="1"/>
          <p:nvPr/>
        </p:nvSpPr>
        <p:spPr>
          <a:xfrm>
            <a:off x="0" y="896400"/>
            <a:ext cx="12192000" cy="584775"/>
          </a:xfrm>
          <a:prstGeom prst="rect">
            <a:avLst/>
          </a:prstGeom>
          <a:noFill/>
        </p:spPr>
        <p:txBody>
          <a:bodyPr wrap="square" rtlCol="0">
            <a:spAutoFit/>
          </a:bodyPr>
          <a:lstStyle/>
          <a:p>
            <a:pPr lvl="2"/>
            <a:r>
              <a:rPr lang="pt-BR" sz="3200" dirty="0">
                <a:solidFill>
                  <a:schemeClr val="bg1">
                    <a:lumMod val="65000"/>
                  </a:schemeClr>
                </a:solidFill>
                <a:latin typeface="Arial" charset="0"/>
                <a:ea typeface="Arial" charset="0"/>
                <a:cs typeface="Arial" charset="0"/>
              </a:rPr>
              <a:t>Comunicação e sistemas</a:t>
            </a:r>
            <a:endParaRPr lang="pt-BR" sz="3200">
              <a:solidFill>
                <a:schemeClr val="bg1">
                  <a:lumMod val="65000"/>
                </a:schemeClr>
              </a:solidFill>
              <a:latin typeface="Arial" charset="0"/>
              <a:ea typeface="Arial" charset="0"/>
              <a:cs typeface="Arial" charset="0"/>
            </a:endParaRPr>
          </a:p>
        </p:txBody>
      </p:sp>
      <p:sp>
        <p:nvSpPr>
          <p:cNvPr id="5" name="CaixaDeTexto 4"/>
          <p:cNvSpPr txBox="1"/>
          <p:nvPr/>
        </p:nvSpPr>
        <p:spPr>
          <a:xfrm>
            <a:off x="0" y="1632779"/>
            <a:ext cx="11277600" cy="4108817"/>
          </a:xfrm>
          <a:prstGeom prst="rect">
            <a:avLst/>
          </a:prstGeom>
          <a:noFill/>
        </p:spPr>
        <p:txBody>
          <a:bodyPr wrap="square" rtlCol="0">
            <a:spAutoFit/>
          </a:bodyPr>
          <a:lstStyle/>
          <a:p>
            <a:pPr lvl="2" algn="just">
              <a:spcAft>
                <a:spcPts val="1800"/>
              </a:spcAft>
            </a:pPr>
            <a:r>
              <a:rPr lang="pt-BR" dirty="0" err="1">
                <a:latin typeface="Arial" charset="0"/>
                <a:ea typeface="Arial" charset="0"/>
                <a:cs typeface="Arial" charset="0"/>
              </a:rPr>
              <a:t>Niklas Luhmann</a:t>
            </a:r>
            <a:r>
              <a:rPr lang="pt-BR" b="1" dirty="0">
                <a:latin typeface="Arial" charset="0"/>
                <a:ea typeface="Arial" charset="0"/>
                <a:cs typeface="Arial" charset="0"/>
              </a:rPr>
              <a:t> </a:t>
            </a:r>
            <a:r>
              <a:rPr lang="pt-BR" dirty="0">
                <a:latin typeface="Arial" charset="0"/>
                <a:ea typeface="Arial" charset="0"/>
                <a:cs typeface="Arial" charset="0"/>
              </a:rPr>
              <a:t>dá ênfase à </a:t>
            </a:r>
            <a:r>
              <a:rPr lang="pt-BR" sz="2400" dirty="0">
                <a:solidFill>
                  <a:schemeClr val="bg1"/>
                </a:solidFill>
                <a:latin typeface="Arial" charset="0"/>
                <a:ea typeface="Arial" charset="0"/>
                <a:cs typeface="Arial" charset="0"/>
              </a:rPr>
              <a:t>temporalidade</a:t>
            </a:r>
            <a:r>
              <a:rPr lang="pt-BR" b="1" dirty="0">
                <a:solidFill>
                  <a:schemeClr val="bg1"/>
                </a:solidFill>
                <a:latin typeface="Arial" charset="0"/>
                <a:ea typeface="Arial" charset="0"/>
                <a:cs typeface="Arial" charset="0"/>
              </a:rPr>
              <a:t> </a:t>
            </a:r>
            <a:r>
              <a:rPr lang="pt-BR" dirty="0">
                <a:latin typeface="Arial" charset="0"/>
                <a:ea typeface="Arial" charset="0"/>
                <a:cs typeface="Arial" charset="0"/>
              </a:rPr>
              <a:t>e a </a:t>
            </a:r>
            <a:r>
              <a:rPr lang="pt-BR" sz="2400" dirty="0">
                <a:solidFill>
                  <a:schemeClr val="bg1"/>
                </a:solidFill>
                <a:latin typeface="Arial" charset="0"/>
                <a:ea typeface="Arial" charset="0"/>
                <a:cs typeface="Arial" charset="0"/>
              </a:rPr>
              <a:t>natureza dinâmica </a:t>
            </a:r>
            <a:r>
              <a:rPr lang="pt-BR" dirty="0">
                <a:latin typeface="Arial" charset="0"/>
                <a:ea typeface="Arial" charset="0"/>
                <a:cs typeface="Arial" charset="0"/>
              </a:rPr>
              <a:t>da </a:t>
            </a:r>
            <a:r>
              <a:rPr lang="pt-BR" b="1" dirty="0">
                <a:latin typeface="Arial" charset="0"/>
                <a:ea typeface="Arial" charset="0"/>
                <a:cs typeface="Arial" charset="0"/>
              </a:rPr>
              <a:t>comunicação</a:t>
            </a:r>
            <a:r>
              <a:rPr lang="pt-BR" dirty="0">
                <a:latin typeface="Arial" charset="0"/>
                <a:ea typeface="Arial" charset="0"/>
                <a:cs typeface="Arial" charset="0"/>
              </a:rPr>
              <a:t>. Esta última consiste em </a:t>
            </a:r>
            <a:r>
              <a:rPr lang="pt-BR" sz="2400" dirty="0">
                <a:solidFill>
                  <a:schemeClr val="bg1"/>
                </a:solidFill>
                <a:latin typeface="Arial" charset="0"/>
                <a:ea typeface="Arial" charset="0"/>
                <a:cs typeface="Arial" charset="0"/>
              </a:rPr>
              <a:t>declarações efêmeras</a:t>
            </a:r>
            <a:r>
              <a:rPr lang="pt-BR" b="1" dirty="0">
                <a:latin typeface="Arial" charset="0"/>
                <a:ea typeface="Arial" charset="0"/>
                <a:cs typeface="Arial" charset="0"/>
              </a:rPr>
              <a:t>, </a:t>
            </a:r>
            <a:r>
              <a:rPr lang="pt-BR" sz="2400" dirty="0">
                <a:latin typeface="Arial" charset="0"/>
                <a:ea typeface="Arial" charset="0"/>
                <a:cs typeface="Arial" charset="0"/>
              </a:rPr>
              <a:t>“</a:t>
            </a:r>
            <a:r>
              <a:rPr lang="pt-BR" sz="2400" dirty="0">
                <a:solidFill>
                  <a:schemeClr val="bg1"/>
                </a:solidFill>
                <a:latin typeface="Arial" charset="0"/>
                <a:ea typeface="Arial" charset="0"/>
                <a:cs typeface="Arial" charset="0"/>
              </a:rPr>
              <a:t>eventos do sistema [que] desaparecem de momento a momento</a:t>
            </a:r>
            <a:r>
              <a:rPr lang="pt-BR" sz="2400" dirty="0">
                <a:latin typeface="Arial" charset="0"/>
                <a:ea typeface="Arial" charset="0"/>
                <a:cs typeface="Arial" charset="0"/>
              </a:rPr>
              <a:t>”</a:t>
            </a:r>
            <a:r>
              <a:rPr lang="pt-BR" b="1" dirty="0">
                <a:latin typeface="Arial" charset="0"/>
                <a:ea typeface="Arial" charset="0"/>
                <a:cs typeface="Arial" charset="0"/>
              </a:rPr>
              <a:t>.</a:t>
            </a:r>
            <a:endParaRPr lang="pt-BR" dirty="0">
              <a:latin typeface="Arial" charset="0"/>
              <a:ea typeface="Arial" charset="0"/>
              <a:cs typeface="Arial" charset="0"/>
            </a:endParaRPr>
          </a:p>
          <a:p>
            <a:pPr lvl="2" algn="just">
              <a:spcAft>
                <a:spcPts val="1800"/>
              </a:spcAft>
            </a:pPr>
            <a:r>
              <a:rPr lang="pt-BR" b="1" dirty="0">
                <a:latin typeface="Arial" charset="0"/>
                <a:ea typeface="Arial" charset="0"/>
                <a:cs typeface="Arial" charset="0"/>
              </a:rPr>
              <a:t>Como a vida </a:t>
            </a:r>
            <a:r>
              <a:rPr lang="pt-BR" dirty="0">
                <a:latin typeface="Arial" charset="0"/>
                <a:ea typeface="Arial" charset="0"/>
                <a:cs typeface="Arial" charset="0"/>
              </a:rPr>
              <a:t>e a </a:t>
            </a:r>
            <a:r>
              <a:rPr lang="pt-BR" b="1" dirty="0">
                <a:latin typeface="Arial" charset="0"/>
                <a:ea typeface="Arial" charset="0"/>
                <a:cs typeface="Arial" charset="0"/>
              </a:rPr>
              <a:t>consciência</a:t>
            </a:r>
            <a:r>
              <a:rPr lang="pt-BR" dirty="0">
                <a:latin typeface="Arial" charset="0"/>
                <a:ea typeface="Arial" charset="0"/>
                <a:cs typeface="Arial" charset="0"/>
              </a:rPr>
              <a:t>, a</a:t>
            </a:r>
            <a:r>
              <a:rPr lang="pt-BR" sz="2400" dirty="0">
                <a:latin typeface="Arial" charset="0"/>
                <a:ea typeface="Arial" charset="0"/>
                <a:cs typeface="Arial" charset="0"/>
              </a:rPr>
              <a:t> </a:t>
            </a:r>
            <a:r>
              <a:rPr lang="pt-BR" sz="2400" dirty="0">
                <a:solidFill>
                  <a:schemeClr val="bg1"/>
                </a:solidFill>
                <a:latin typeface="Arial" charset="0"/>
                <a:ea typeface="Arial" charset="0"/>
                <a:cs typeface="Arial" charset="0"/>
              </a:rPr>
              <a:t>comunicação</a:t>
            </a:r>
            <a:r>
              <a:rPr lang="pt-BR" sz="2400" dirty="0">
                <a:latin typeface="Arial" charset="0"/>
                <a:ea typeface="Arial" charset="0"/>
                <a:cs typeface="Arial" charset="0"/>
              </a:rPr>
              <a:t> </a:t>
            </a:r>
            <a:r>
              <a:rPr lang="pt-BR" dirty="0">
                <a:latin typeface="Arial" charset="0"/>
                <a:ea typeface="Arial" charset="0"/>
                <a:cs typeface="Arial" charset="0"/>
              </a:rPr>
              <a:t>é</a:t>
            </a:r>
            <a:r>
              <a:rPr lang="pt-BR" sz="2400" dirty="0">
                <a:latin typeface="Arial" charset="0"/>
                <a:ea typeface="Arial" charset="0"/>
                <a:cs typeface="Arial" charset="0"/>
              </a:rPr>
              <a:t> </a:t>
            </a:r>
            <a:r>
              <a:rPr lang="pt-BR" dirty="0">
                <a:latin typeface="Arial" charset="0"/>
                <a:ea typeface="Arial" charset="0"/>
                <a:cs typeface="Arial" charset="0"/>
              </a:rPr>
              <a:t>também </a:t>
            </a:r>
            <a:r>
              <a:rPr lang="pt-BR" sz="2400" dirty="0">
                <a:solidFill>
                  <a:schemeClr val="bg1"/>
                </a:solidFill>
                <a:latin typeface="Arial" charset="0"/>
                <a:ea typeface="Arial" charset="0"/>
                <a:cs typeface="Arial" charset="0"/>
              </a:rPr>
              <a:t>uma realidade emergente</a:t>
            </a:r>
            <a:r>
              <a:rPr lang="pt-BR" dirty="0">
                <a:latin typeface="Arial" charset="0"/>
                <a:ea typeface="Arial" charset="0"/>
                <a:cs typeface="Arial" charset="0"/>
              </a:rPr>
              <a:t>, um </a:t>
            </a:r>
            <a:r>
              <a:rPr lang="pt-BR" sz="2400" dirty="0">
                <a:solidFill>
                  <a:schemeClr val="bg1"/>
                </a:solidFill>
                <a:latin typeface="Arial" charset="0"/>
                <a:ea typeface="Arial" charset="0"/>
                <a:cs typeface="Arial" charset="0"/>
              </a:rPr>
              <a:t>estado de coisas autogerado</a:t>
            </a:r>
            <a:r>
              <a:rPr lang="pt-BR" dirty="0">
                <a:latin typeface="Arial" charset="0"/>
                <a:ea typeface="Arial" charset="0"/>
                <a:cs typeface="Arial" charset="0"/>
              </a:rPr>
              <a:t>. </a:t>
            </a:r>
          </a:p>
          <a:p>
            <a:pPr lvl="2" algn="just">
              <a:spcAft>
                <a:spcPts val="600"/>
              </a:spcAft>
            </a:pPr>
            <a:r>
              <a:rPr lang="pt-BR" dirty="0">
                <a:latin typeface="Arial" charset="0"/>
                <a:ea typeface="Arial" charset="0"/>
                <a:cs typeface="Arial" charset="0"/>
              </a:rPr>
              <a:t>Ela ocorre através de uma </a:t>
            </a:r>
            <a:r>
              <a:rPr lang="pt-BR" sz="2400" dirty="0">
                <a:solidFill>
                  <a:schemeClr val="bg1"/>
                </a:solidFill>
                <a:latin typeface="Arial" charset="0"/>
                <a:ea typeface="Arial" charset="0"/>
                <a:cs typeface="Arial" charset="0"/>
              </a:rPr>
              <a:t>síntese de três seleções </a:t>
            </a:r>
            <a:r>
              <a:rPr lang="pt-BR" dirty="0">
                <a:latin typeface="Arial" charset="0"/>
                <a:ea typeface="Arial" charset="0"/>
                <a:cs typeface="Arial" charset="0"/>
              </a:rPr>
              <a:t>diferentes, a saber, </a:t>
            </a:r>
          </a:p>
          <a:p>
            <a:pPr lvl="3" algn="just">
              <a:spcAft>
                <a:spcPts val="600"/>
              </a:spcAft>
            </a:pPr>
            <a:r>
              <a:rPr lang="pt-BR" dirty="0">
                <a:latin typeface="Arial" charset="0"/>
                <a:ea typeface="Arial" charset="0"/>
                <a:cs typeface="Arial" charset="0"/>
              </a:rPr>
              <a:t>a seleção da </a:t>
            </a:r>
            <a:r>
              <a:rPr lang="pt-BR" sz="2400" dirty="0">
                <a:solidFill>
                  <a:schemeClr val="bg1"/>
                </a:solidFill>
                <a:latin typeface="Arial" charset="0"/>
                <a:ea typeface="Arial" charset="0"/>
                <a:cs typeface="Arial" charset="0"/>
              </a:rPr>
              <a:t>informação</a:t>
            </a:r>
            <a:r>
              <a:rPr lang="pt-BR" dirty="0">
                <a:latin typeface="Arial" charset="0"/>
                <a:ea typeface="Arial" charset="0"/>
                <a:cs typeface="Arial" charset="0"/>
              </a:rPr>
              <a:t>, </a:t>
            </a:r>
          </a:p>
          <a:p>
            <a:pPr lvl="3" algn="just">
              <a:spcAft>
                <a:spcPts val="600"/>
              </a:spcAft>
            </a:pPr>
            <a:r>
              <a:rPr lang="pt-BR" dirty="0">
                <a:latin typeface="Arial" charset="0"/>
                <a:ea typeface="Arial" charset="0"/>
                <a:cs typeface="Arial" charset="0"/>
              </a:rPr>
              <a:t>a seleção da </a:t>
            </a:r>
            <a:r>
              <a:rPr lang="pt-BR" sz="2400" dirty="0">
                <a:solidFill>
                  <a:schemeClr val="bg1"/>
                </a:solidFill>
                <a:latin typeface="Arial" charset="0"/>
                <a:ea typeface="Arial" charset="0"/>
                <a:cs typeface="Arial" charset="0"/>
              </a:rPr>
              <a:t>expressão</a:t>
            </a:r>
            <a:r>
              <a:rPr lang="pt-BR" dirty="0">
                <a:solidFill>
                  <a:schemeClr val="bg1"/>
                </a:solidFill>
                <a:latin typeface="Arial" charset="0"/>
                <a:ea typeface="Arial" charset="0"/>
                <a:cs typeface="Arial" charset="0"/>
              </a:rPr>
              <a:t> </a:t>
            </a:r>
            <a:r>
              <a:rPr lang="pt-BR" dirty="0">
                <a:latin typeface="Arial" charset="0"/>
                <a:ea typeface="Arial" charset="0"/>
                <a:cs typeface="Arial" charset="0"/>
              </a:rPr>
              <a:t>[</a:t>
            </a:r>
            <a:r>
              <a:rPr lang="pt-BR" i="1" dirty="0" err="1">
                <a:latin typeface="Arial" charset="0"/>
                <a:ea typeface="Arial" charset="0"/>
                <a:cs typeface="Arial" charset="0"/>
              </a:rPr>
              <a:t>Mitteilung</a:t>
            </a:r>
            <a:r>
              <a:rPr lang="pt-BR" dirty="0">
                <a:latin typeface="Arial" charset="0"/>
                <a:ea typeface="Arial" charset="0"/>
                <a:cs typeface="Arial" charset="0"/>
              </a:rPr>
              <a:t>] </a:t>
            </a:r>
            <a:r>
              <a:rPr lang="pt-BR" sz="2400" dirty="0">
                <a:solidFill>
                  <a:schemeClr val="bg1"/>
                </a:solidFill>
                <a:latin typeface="Arial" charset="0"/>
                <a:ea typeface="Arial" charset="0"/>
                <a:cs typeface="Arial" charset="0"/>
              </a:rPr>
              <a:t>desta informação</a:t>
            </a:r>
            <a:r>
              <a:rPr lang="pt-BR" dirty="0">
                <a:latin typeface="Arial" charset="0"/>
                <a:ea typeface="Arial" charset="0"/>
                <a:cs typeface="Arial" charset="0"/>
              </a:rPr>
              <a:t>, e </a:t>
            </a:r>
          </a:p>
          <a:p>
            <a:pPr lvl="3" algn="just">
              <a:spcAft>
                <a:spcPts val="1800"/>
              </a:spcAft>
            </a:pPr>
            <a:r>
              <a:rPr lang="pt-BR" dirty="0">
                <a:latin typeface="Arial" charset="0"/>
                <a:ea typeface="Arial" charset="0"/>
                <a:cs typeface="Arial" charset="0"/>
              </a:rPr>
              <a:t>a </a:t>
            </a:r>
            <a:r>
              <a:rPr lang="pt-BR" sz="2400" dirty="0">
                <a:solidFill>
                  <a:schemeClr val="bg1"/>
                </a:solidFill>
                <a:latin typeface="Arial" charset="0"/>
                <a:ea typeface="Arial" charset="0"/>
                <a:cs typeface="Arial" charset="0"/>
              </a:rPr>
              <a:t>compreensão</a:t>
            </a:r>
            <a:r>
              <a:rPr lang="pt-BR" dirty="0">
                <a:solidFill>
                  <a:schemeClr val="bg1"/>
                </a:solidFill>
                <a:latin typeface="Arial" charset="0"/>
                <a:ea typeface="Arial" charset="0"/>
                <a:cs typeface="Arial" charset="0"/>
              </a:rPr>
              <a:t> </a:t>
            </a:r>
            <a:r>
              <a:rPr lang="pt-BR" dirty="0">
                <a:latin typeface="Arial" charset="0"/>
                <a:ea typeface="Arial" charset="0"/>
                <a:cs typeface="Arial" charset="0"/>
              </a:rPr>
              <a:t>seletiva ou mal-entendida </a:t>
            </a:r>
            <a:r>
              <a:rPr lang="pt-BR" sz="2400" dirty="0">
                <a:solidFill>
                  <a:schemeClr val="bg1"/>
                </a:solidFill>
                <a:latin typeface="Arial" charset="0"/>
                <a:ea typeface="Arial" charset="0"/>
                <a:cs typeface="Arial" charset="0"/>
              </a:rPr>
              <a:t>deste</a:t>
            </a:r>
            <a:r>
              <a:rPr lang="pt-BR" dirty="0">
                <a:solidFill>
                  <a:schemeClr val="bg1"/>
                </a:solidFill>
                <a:latin typeface="Arial" charset="0"/>
                <a:ea typeface="Arial" charset="0"/>
                <a:cs typeface="Arial" charset="0"/>
              </a:rPr>
              <a:t> </a:t>
            </a:r>
            <a:r>
              <a:rPr lang="pt-BR" sz="2400" dirty="0">
                <a:solidFill>
                  <a:schemeClr val="bg1"/>
                </a:solidFill>
                <a:latin typeface="Arial" charset="0"/>
                <a:ea typeface="Arial" charset="0"/>
                <a:cs typeface="Arial" charset="0"/>
              </a:rPr>
              <a:t>enunciado</a:t>
            </a:r>
            <a:r>
              <a:rPr lang="pt-BR" dirty="0">
                <a:solidFill>
                  <a:schemeClr val="bg1"/>
                </a:solidFill>
                <a:latin typeface="Arial" charset="0"/>
                <a:ea typeface="Arial" charset="0"/>
                <a:cs typeface="Arial" charset="0"/>
              </a:rPr>
              <a:t> </a:t>
            </a:r>
            <a:r>
              <a:rPr lang="pt-BR" dirty="0">
                <a:latin typeface="Arial" charset="0"/>
                <a:ea typeface="Arial" charset="0"/>
                <a:cs typeface="Arial" charset="0"/>
              </a:rPr>
              <a:t>e sua informação.</a:t>
            </a:r>
          </a:p>
        </p:txBody>
      </p:sp>
      <p:sp>
        <p:nvSpPr>
          <p:cNvPr id="6" name="CaixaDeTexto 5"/>
          <p:cNvSpPr txBox="1"/>
          <p:nvPr/>
        </p:nvSpPr>
        <p:spPr>
          <a:xfrm>
            <a:off x="0" y="0"/>
            <a:ext cx="12187410" cy="307777"/>
          </a:xfrm>
          <a:prstGeom prst="rect">
            <a:avLst/>
          </a:prstGeom>
          <a:noFill/>
        </p:spPr>
        <p:txBody>
          <a:bodyPr wrap="square" rtlCol="0">
            <a:spAutoFit/>
          </a:bodyPr>
          <a:lstStyle/>
          <a:p>
            <a:pPr algn="r"/>
            <a:r>
              <a:rPr lang="pt-BR" sz="1400">
                <a:solidFill>
                  <a:schemeClr val="bg1">
                    <a:lumMod val="65000"/>
                  </a:schemeClr>
                </a:solidFill>
                <a:latin typeface="Arial" charset="0"/>
                <a:ea typeface="Arial" charset="0"/>
                <a:cs typeface="Arial" charset="0"/>
              </a:rPr>
              <a:t>02	</a:t>
            </a:r>
            <a:r>
              <a:rPr lang="pt-BR" sz="1400" cap="all">
                <a:solidFill>
                  <a:schemeClr val="bg1">
                    <a:lumMod val="65000"/>
                  </a:schemeClr>
                </a:solidFill>
                <a:latin typeface="Arial" charset="0"/>
                <a:ea typeface="Arial" charset="0"/>
                <a:cs typeface="Arial" charset="0"/>
              </a:rPr>
              <a:t>Organização da informação e comunicação na cultura digital</a:t>
            </a:r>
          </a:p>
        </p:txBody>
      </p:sp>
      <p:sp>
        <p:nvSpPr>
          <p:cNvPr id="7" name="CaixaDeTexto 6"/>
          <p:cNvSpPr txBox="1"/>
          <p:nvPr/>
        </p:nvSpPr>
        <p:spPr>
          <a:xfrm>
            <a:off x="0" y="5893200"/>
            <a:ext cx="12192000" cy="307777"/>
          </a:xfrm>
          <a:prstGeom prst="rect">
            <a:avLst/>
          </a:prstGeom>
          <a:noFill/>
        </p:spPr>
        <p:txBody>
          <a:bodyPr wrap="square" rtlCol="0">
            <a:spAutoFit/>
          </a:bodyPr>
          <a:lstStyle/>
          <a:p>
            <a:pPr lvl="2"/>
            <a:r>
              <a:rPr lang="pt-BR" sz="1400" dirty="0">
                <a:solidFill>
                  <a:schemeClr val="bg1">
                    <a:lumMod val="65000"/>
                  </a:schemeClr>
                </a:solidFill>
                <a:latin typeface="Arial" charset="0"/>
                <a:ea typeface="Arial" charset="0"/>
                <a:cs typeface="Arial" charset="0"/>
              </a:rPr>
              <a:t>[</a:t>
            </a:r>
            <a:r>
              <a:rPr lang="pt-BR" sz="1400" b="1" dirty="0">
                <a:solidFill>
                  <a:schemeClr val="bg1">
                    <a:lumMod val="65000"/>
                  </a:schemeClr>
                </a:solidFill>
                <a:latin typeface="Arial" charset="0"/>
                <a:ea typeface="Arial" charset="0"/>
                <a:cs typeface="Arial" charset="0"/>
              </a:rPr>
              <a:t>Niklas Luhmann</a:t>
            </a:r>
            <a:r>
              <a:rPr lang="pt-BR" sz="1400" dirty="0">
                <a:solidFill>
                  <a:schemeClr val="bg1">
                    <a:lumMod val="65000"/>
                  </a:schemeClr>
                </a:solidFill>
                <a:latin typeface="Arial" charset="0"/>
                <a:ea typeface="Arial" charset="0"/>
                <a:cs typeface="Arial" charset="0"/>
              </a:rPr>
              <a:t>, 2002]</a:t>
            </a:r>
          </a:p>
        </p:txBody>
      </p:sp>
    </p:spTree>
    <p:extLst>
      <p:ext uri="{BB962C8B-B14F-4D97-AF65-F5344CB8AC3E}">
        <p14:creationId xmlns:p14="http://schemas.microsoft.com/office/powerpoint/2010/main" val="176748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615"/>
        </a:solidFill>
        <a:effectLst/>
      </p:bgPr>
    </p:bg>
    <p:spTree>
      <p:nvGrpSpPr>
        <p:cNvPr id="1" name=""/>
        <p:cNvGrpSpPr/>
        <p:nvPr/>
      </p:nvGrpSpPr>
      <p:grpSpPr>
        <a:xfrm>
          <a:off x="0" y="0"/>
          <a:ext cx="0" cy="0"/>
          <a:chOff x="0" y="0"/>
          <a:chExt cx="0" cy="0"/>
        </a:xfrm>
      </p:grpSpPr>
      <p:sp>
        <p:nvSpPr>
          <p:cNvPr id="4" name="CaixaDeTexto 3"/>
          <p:cNvSpPr txBox="1"/>
          <p:nvPr/>
        </p:nvSpPr>
        <p:spPr>
          <a:xfrm>
            <a:off x="0" y="896400"/>
            <a:ext cx="12192000" cy="584775"/>
          </a:xfrm>
          <a:prstGeom prst="rect">
            <a:avLst/>
          </a:prstGeom>
          <a:noFill/>
        </p:spPr>
        <p:txBody>
          <a:bodyPr wrap="square" rtlCol="0">
            <a:spAutoFit/>
          </a:bodyPr>
          <a:lstStyle/>
          <a:p>
            <a:pPr lvl="2"/>
            <a:r>
              <a:rPr lang="pt-BR" sz="3200" dirty="0">
                <a:solidFill>
                  <a:schemeClr val="bg1">
                    <a:lumMod val="50000"/>
                  </a:schemeClr>
                </a:solidFill>
                <a:latin typeface="Arial" charset="0"/>
                <a:ea typeface="Arial" charset="0"/>
                <a:cs typeface="Arial" charset="0"/>
              </a:rPr>
              <a:t>Da representação à performance</a:t>
            </a:r>
            <a:endParaRPr lang="pt-BR" sz="3200">
              <a:solidFill>
                <a:schemeClr val="bg1">
                  <a:lumMod val="50000"/>
                </a:schemeClr>
              </a:solidFill>
              <a:latin typeface="Arial" charset="0"/>
              <a:ea typeface="Arial" charset="0"/>
              <a:cs typeface="Arial" charset="0"/>
            </a:endParaRPr>
          </a:p>
        </p:txBody>
      </p:sp>
      <p:cxnSp>
        <p:nvCxnSpPr>
          <p:cNvPr id="7" name="Conector Reto 6"/>
          <p:cNvCxnSpPr/>
          <p:nvPr/>
        </p:nvCxnSpPr>
        <p:spPr>
          <a:xfrm>
            <a:off x="0" y="2909459"/>
            <a:ext cx="12192000"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upo 1"/>
          <p:cNvGrpSpPr/>
          <p:nvPr/>
        </p:nvGrpSpPr>
        <p:grpSpPr>
          <a:xfrm>
            <a:off x="644125" y="2395316"/>
            <a:ext cx="2096588" cy="3346752"/>
            <a:chOff x="644125" y="2395316"/>
            <a:chExt cx="2096588" cy="3346752"/>
          </a:xfrm>
        </p:grpSpPr>
        <p:sp>
          <p:nvSpPr>
            <p:cNvPr id="9" name="CaixaDeTexto 8"/>
            <p:cNvSpPr txBox="1"/>
            <p:nvPr/>
          </p:nvSpPr>
          <p:spPr>
            <a:xfrm>
              <a:off x="1026214" y="2395316"/>
              <a:ext cx="1332411" cy="380351"/>
            </a:xfrm>
            <a:prstGeom prst="rect">
              <a:avLst/>
            </a:prstGeom>
            <a:noFill/>
            <a:ln>
              <a:solidFill>
                <a:schemeClr val="bg1"/>
              </a:solidFill>
            </a:ln>
          </p:spPr>
          <p:txBody>
            <a:bodyPr wrap="square" rtlCol="0">
              <a:spAutoFit/>
            </a:bodyPr>
            <a:lstStyle/>
            <a:p>
              <a:pPr algn="ctr"/>
              <a:r>
                <a:rPr lang="pt-BR">
                  <a:solidFill>
                    <a:schemeClr val="bg1"/>
                  </a:solidFill>
                </a:rPr>
                <a:t>anos 1980</a:t>
              </a:r>
            </a:p>
          </p:txBody>
        </p:sp>
        <p:sp>
          <p:nvSpPr>
            <p:cNvPr id="12" name="CaixaDeTexto 11"/>
            <p:cNvSpPr txBox="1"/>
            <p:nvPr/>
          </p:nvSpPr>
          <p:spPr>
            <a:xfrm>
              <a:off x="644125" y="3033634"/>
              <a:ext cx="2096588" cy="2708434"/>
            </a:xfrm>
            <a:prstGeom prst="rect">
              <a:avLst/>
            </a:prstGeom>
            <a:noFill/>
          </p:spPr>
          <p:txBody>
            <a:bodyPr wrap="square" rtlCol="0">
              <a:spAutoFit/>
            </a:bodyPr>
            <a:lstStyle/>
            <a:p>
              <a:pPr algn="ctr"/>
              <a:r>
                <a:rPr lang="pt-BR" sz="1600" dirty="0">
                  <a:latin typeface="Arial" charset="0"/>
                  <a:ea typeface="Arial" charset="0"/>
                  <a:cs typeface="Arial" charset="0"/>
                </a:rPr>
                <a:t>REPRESENTAÇÃO</a:t>
              </a:r>
            </a:p>
            <a:p>
              <a:pPr marL="12700" lvl="1" algn="ctr"/>
              <a:r>
                <a:rPr lang="pt-BR" sz="1400" dirty="0">
                  <a:latin typeface="Arial" charset="0"/>
                  <a:ea typeface="Arial" charset="0"/>
                  <a:cs typeface="Arial" charset="0"/>
                </a:rPr>
                <a:t>Computadores </a:t>
              </a:r>
              <a:r>
                <a:rPr lang="pt-BR" sz="1400" i="1" dirty="0" err="1">
                  <a:latin typeface="Arial" charset="0"/>
                  <a:ea typeface="Arial" charset="0"/>
                  <a:cs typeface="Arial" charset="0"/>
                </a:rPr>
                <a:t>standalone</a:t>
              </a:r>
              <a:r>
                <a:rPr lang="pt-BR" sz="1400" dirty="0">
                  <a:latin typeface="Arial" charset="0"/>
                  <a:ea typeface="Arial" charset="0"/>
                  <a:cs typeface="Arial" charset="0"/>
                </a:rPr>
                <a:t>, aproximações entre arquitetura e computação, demandas para desenvolvimento de </a:t>
              </a:r>
              <a:r>
                <a:rPr lang="pt-BR" sz="1400" i="1" dirty="0">
                  <a:latin typeface="Arial" charset="0"/>
                  <a:ea typeface="Arial" charset="0"/>
                  <a:cs typeface="Arial" charset="0"/>
                </a:rPr>
                <a:t>software</a:t>
              </a:r>
            </a:p>
            <a:p>
              <a:pPr marL="12700" lvl="1" algn="ctr"/>
              <a:endParaRPr lang="pt-BR" sz="1400" b="1" dirty="0">
                <a:latin typeface="Arial" charset="0"/>
                <a:ea typeface="Arial" charset="0"/>
                <a:cs typeface="Arial" charset="0"/>
              </a:endParaRPr>
            </a:p>
            <a:p>
              <a:pPr marL="12700" lvl="1" algn="ctr"/>
              <a:endParaRPr lang="pt-BR" sz="1400" b="1" dirty="0">
                <a:latin typeface="Arial" charset="0"/>
                <a:ea typeface="Arial" charset="0"/>
                <a:cs typeface="Arial" charset="0"/>
              </a:endParaRPr>
            </a:p>
            <a:p>
              <a:pPr marL="12700" lvl="1" algn="ctr"/>
              <a:r>
                <a:rPr lang="pt-BR" sz="1400" b="1" dirty="0">
                  <a:latin typeface="Arial" charset="0"/>
                  <a:ea typeface="Arial" charset="0"/>
                  <a:cs typeface="Arial" charset="0"/>
                </a:rPr>
                <a:t>Objeto, conceitos, desconstrução</a:t>
              </a:r>
            </a:p>
          </p:txBody>
        </p:sp>
      </p:grpSp>
      <p:grpSp>
        <p:nvGrpSpPr>
          <p:cNvPr id="3" name="Grupo 2"/>
          <p:cNvGrpSpPr/>
          <p:nvPr/>
        </p:nvGrpSpPr>
        <p:grpSpPr>
          <a:xfrm>
            <a:off x="3611607" y="2395310"/>
            <a:ext cx="2096588" cy="3377535"/>
            <a:chOff x="3611607" y="2395310"/>
            <a:chExt cx="2096588" cy="3377535"/>
          </a:xfrm>
        </p:grpSpPr>
        <p:sp>
          <p:nvSpPr>
            <p:cNvPr id="10" name="CaixaDeTexto 9"/>
            <p:cNvSpPr txBox="1"/>
            <p:nvPr/>
          </p:nvSpPr>
          <p:spPr>
            <a:xfrm>
              <a:off x="3993696" y="2395310"/>
              <a:ext cx="1332411" cy="380351"/>
            </a:xfrm>
            <a:prstGeom prst="rect">
              <a:avLst/>
            </a:prstGeom>
            <a:noFill/>
            <a:ln>
              <a:solidFill>
                <a:schemeClr val="bg1"/>
              </a:solidFill>
            </a:ln>
          </p:spPr>
          <p:txBody>
            <a:bodyPr wrap="square" rtlCol="0">
              <a:spAutoFit/>
            </a:bodyPr>
            <a:lstStyle/>
            <a:p>
              <a:pPr algn="ctr"/>
              <a:r>
                <a:rPr lang="pt-BR">
                  <a:solidFill>
                    <a:schemeClr val="bg1"/>
                  </a:solidFill>
                </a:rPr>
                <a:t>anos 1990</a:t>
              </a:r>
            </a:p>
          </p:txBody>
        </p:sp>
        <p:sp>
          <p:nvSpPr>
            <p:cNvPr id="13" name="CaixaDeTexto 12"/>
            <p:cNvSpPr txBox="1"/>
            <p:nvPr/>
          </p:nvSpPr>
          <p:spPr>
            <a:xfrm>
              <a:off x="3611607" y="3033634"/>
              <a:ext cx="2096588" cy="2739211"/>
            </a:xfrm>
            <a:prstGeom prst="rect">
              <a:avLst/>
            </a:prstGeom>
            <a:noFill/>
          </p:spPr>
          <p:txBody>
            <a:bodyPr wrap="square" rtlCol="0">
              <a:spAutoFit/>
            </a:bodyPr>
            <a:lstStyle/>
            <a:p>
              <a:pPr algn="ctr"/>
              <a:r>
                <a:rPr lang="pt-BR" sz="1600" cap="all" dirty="0">
                  <a:latin typeface="Arial" charset="0"/>
                  <a:ea typeface="Arial" charset="0"/>
                  <a:cs typeface="Arial" charset="0"/>
                </a:rPr>
                <a:t>interatividade, conectividade</a:t>
              </a:r>
            </a:p>
            <a:p>
              <a:pPr marL="0" lvl="1" algn="ctr"/>
              <a:r>
                <a:rPr lang="pt-BR" sz="1400" dirty="0">
                  <a:latin typeface="Arial" charset="0"/>
                  <a:ea typeface="Arial" charset="0"/>
                  <a:cs typeface="Arial" charset="0"/>
                </a:rPr>
                <a:t>Design de interface, visualização, organização da informação, integração</a:t>
              </a:r>
            </a:p>
            <a:p>
              <a:pPr marL="0" lvl="1" algn="ctr"/>
              <a:endParaRPr lang="pt-BR" sz="1400" dirty="0">
                <a:latin typeface="Arial" charset="0"/>
                <a:ea typeface="Arial" charset="0"/>
                <a:cs typeface="Arial" charset="0"/>
              </a:endParaRPr>
            </a:p>
            <a:p>
              <a:pPr marL="0" lvl="1" algn="ctr"/>
              <a:endParaRPr lang="pt-BR" sz="1400" dirty="0">
                <a:latin typeface="Arial" charset="0"/>
                <a:ea typeface="Arial" charset="0"/>
                <a:cs typeface="Arial" charset="0"/>
              </a:endParaRPr>
            </a:p>
            <a:p>
              <a:pPr marL="0" lvl="1" algn="ctr"/>
              <a:endParaRPr lang="pt-BR" sz="1400" dirty="0">
                <a:latin typeface="Arial" charset="0"/>
                <a:ea typeface="Arial" charset="0"/>
                <a:cs typeface="Arial" charset="0"/>
              </a:endParaRPr>
            </a:p>
            <a:p>
              <a:pPr marL="0" lvl="1" algn="ctr"/>
              <a:endParaRPr lang="pt-BR" sz="1200" dirty="0">
                <a:latin typeface="Arial" charset="0"/>
                <a:ea typeface="Arial" charset="0"/>
                <a:cs typeface="Arial" charset="0"/>
              </a:endParaRPr>
            </a:p>
            <a:p>
              <a:pPr marL="0" lvl="1" algn="ctr"/>
              <a:r>
                <a:rPr lang="pt-BR" sz="1400" b="1" dirty="0">
                  <a:latin typeface="Arial" charset="0"/>
                  <a:ea typeface="Arial" charset="0"/>
                  <a:cs typeface="Arial" charset="0"/>
                </a:rPr>
                <a:t>Objeto, ampliação de referências, glocal</a:t>
              </a:r>
              <a:endParaRPr lang="pt-BR" b="1" dirty="0">
                <a:latin typeface="Arial" charset="0"/>
                <a:ea typeface="Arial" charset="0"/>
                <a:cs typeface="Arial" charset="0"/>
              </a:endParaRPr>
            </a:p>
          </p:txBody>
        </p:sp>
      </p:grpSp>
      <p:grpSp>
        <p:nvGrpSpPr>
          <p:cNvPr id="5" name="Grupo 4"/>
          <p:cNvGrpSpPr/>
          <p:nvPr/>
        </p:nvGrpSpPr>
        <p:grpSpPr>
          <a:xfrm>
            <a:off x="6517094" y="2395313"/>
            <a:ext cx="2096588" cy="3592976"/>
            <a:chOff x="6517094" y="2395313"/>
            <a:chExt cx="2096588" cy="3592976"/>
          </a:xfrm>
        </p:grpSpPr>
        <p:sp>
          <p:nvSpPr>
            <p:cNvPr id="11" name="CaixaDeTexto 10"/>
            <p:cNvSpPr txBox="1"/>
            <p:nvPr/>
          </p:nvSpPr>
          <p:spPr>
            <a:xfrm>
              <a:off x="6899184" y="2395313"/>
              <a:ext cx="1332411" cy="380351"/>
            </a:xfrm>
            <a:prstGeom prst="rect">
              <a:avLst/>
            </a:prstGeom>
            <a:noFill/>
            <a:ln>
              <a:solidFill>
                <a:schemeClr val="bg1"/>
              </a:solidFill>
            </a:ln>
          </p:spPr>
          <p:txBody>
            <a:bodyPr wrap="square" rtlCol="0">
              <a:spAutoFit/>
            </a:bodyPr>
            <a:lstStyle/>
            <a:p>
              <a:pPr algn="ctr"/>
              <a:r>
                <a:rPr lang="pt-BR">
                  <a:solidFill>
                    <a:schemeClr val="bg1"/>
                  </a:solidFill>
                </a:rPr>
                <a:t>anos 2000</a:t>
              </a:r>
            </a:p>
          </p:txBody>
        </p:sp>
        <p:sp>
          <p:nvSpPr>
            <p:cNvPr id="14" name="CaixaDeTexto 13"/>
            <p:cNvSpPr txBox="1"/>
            <p:nvPr/>
          </p:nvSpPr>
          <p:spPr>
            <a:xfrm>
              <a:off x="6517094" y="3033634"/>
              <a:ext cx="2096588" cy="2954655"/>
            </a:xfrm>
            <a:prstGeom prst="rect">
              <a:avLst/>
            </a:prstGeom>
            <a:noFill/>
          </p:spPr>
          <p:txBody>
            <a:bodyPr wrap="square" rtlCol="0">
              <a:spAutoFit/>
            </a:bodyPr>
            <a:lstStyle/>
            <a:p>
              <a:pPr algn="ctr"/>
              <a:r>
                <a:rPr lang="pt-BR" sz="1600" cap="all" dirty="0">
                  <a:latin typeface="Arial" charset="0"/>
                  <a:ea typeface="Arial" charset="0"/>
                  <a:cs typeface="Arial" charset="0"/>
                </a:rPr>
                <a:t>Hibridização,</a:t>
              </a:r>
            </a:p>
            <a:p>
              <a:pPr algn="ctr"/>
              <a:r>
                <a:rPr lang="pt-BR" sz="1600" cap="all" dirty="0">
                  <a:latin typeface="Arial" charset="0"/>
                  <a:ea typeface="Arial" charset="0"/>
                  <a:cs typeface="Arial" charset="0"/>
                </a:rPr>
                <a:t>Virtualização</a:t>
              </a:r>
            </a:p>
            <a:p>
              <a:pPr marL="50800" lvl="1" algn="ctr"/>
              <a:r>
                <a:rPr lang="pt-BR" sz="1400" dirty="0">
                  <a:latin typeface="Arial" charset="0"/>
                  <a:ea typeface="Arial" charset="0"/>
                  <a:cs typeface="Arial" charset="0"/>
                </a:rPr>
                <a:t>Desenvolvimento computacional: redes, distribuição, mobilidade, do </a:t>
              </a:r>
              <a:r>
                <a:rPr lang="pt-BR" sz="1400" i="1" dirty="0">
                  <a:latin typeface="Arial" charset="0"/>
                  <a:ea typeface="Arial" charset="0"/>
                  <a:cs typeface="Arial" charset="0"/>
                </a:rPr>
                <a:t>desktop</a:t>
              </a:r>
              <a:r>
                <a:rPr lang="pt-BR" sz="1400" dirty="0">
                  <a:latin typeface="Arial" charset="0"/>
                  <a:ea typeface="Arial" charset="0"/>
                  <a:cs typeface="Arial" charset="0"/>
                </a:rPr>
                <a:t> ao </a:t>
              </a:r>
              <a:r>
                <a:rPr lang="pt-BR" sz="1400" i="1" dirty="0">
                  <a:latin typeface="Arial" charset="0"/>
                  <a:ea typeface="Arial" charset="0"/>
                  <a:cs typeface="Arial" charset="0"/>
                </a:rPr>
                <a:t>laptop</a:t>
              </a:r>
              <a:r>
                <a:rPr lang="pt-BR" sz="1400" dirty="0">
                  <a:latin typeface="Arial" charset="0"/>
                  <a:ea typeface="Arial" charset="0"/>
                  <a:cs typeface="Arial" charset="0"/>
                </a:rPr>
                <a:t>, compatibilidade entre </a:t>
              </a:r>
              <a:r>
                <a:rPr lang="pt-BR" sz="1400" i="1" dirty="0">
                  <a:latin typeface="Arial" charset="0"/>
                  <a:ea typeface="Arial" charset="0"/>
                  <a:cs typeface="Arial" charset="0"/>
                </a:rPr>
                <a:t>software</a:t>
              </a:r>
              <a:r>
                <a:rPr lang="pt-BR" sz="1400" dirty="0">
                  <a:latin typeface="Arial" charset="0"/>
                  <a:ea typeface="Arial" charset="0"/>
                  <a:cs typeface="Arial" charset="0"/>
                </a:rPr>
                <a:t>, 3D</a:t>
              </a:r>
            </a:p>
            <a:p>
              <a:pPr marL="50800" lvl="1" algn="ctr"/>
              <a:endParaRPr lang="pt-BR" sz="1200" dirty="0">
                <a:latin typeface="Arial" charset="0"/>
                <a:ea typeface="Arial" charset="0"/>
                <a:cs typeface="Arial" charset="0"/>
              </a:endParaRPr>
            </a:p>
            <a:p>
              <a:pPr marL="50800" lvl="1" algn="ctr"/>
              <a:r>
                <a:rPr lang="pt-BR" sz="1400" b="1" dirty="0">
                  <a:latin typeface="Arial" charset="0"/>
                  <a:ea typeface="Arial" charset="0"/>
                  <a:cs typeface="Arial" charset="0"/>
                </a:rPr>
                <a:t>Complexidade, biologia, geometria complexa</a:t>
              </a:r>
            </a:p>
          </p:txBody>
        </p:sp>
      </p:grpSp>
      <p:sp>
        <p:nvSpPr>
          <p:cNvPr id="15" name="CaixaDeTexto 14"/>
          <p:cNvSpPr txBox="1"/>
          <p:nvPr/>
        </p:nvSpPr>
        <p:spPr>
          <a:xfrm>
            <a:off x="0" y="0"/>
            <a:ext cx="12187410" cy="307777"/>
          </a:xfrm>
          <a:prstGeom prst="rect">
            <a:avLst/>
          </a:prstGeom>
          <a:noFill/>
        </p:spPr>
        <p:txBody>
          <a:bodyPr wrap="square" rtlCol="0">
            <a:spAutoFit/>
          </a:bodyPr>
          <a:lstStyle/>
          <a:p>
            <a:pPr algn="r"/>
            <a:r>
              <a:rPr lang="pt-BR" sz="1400" dirty="0">
                <a:solidFill>
                  <a:schemeClr val="bg1">
                    <a:lumMod val="50000"/>
                  </a:schemeClr>
                </a:solidFill>
                <a:latin typeface="Arial" charset="0"/>
                <a:ea typeface="Arial" charset="0"/>
                <a:cs typeface="Arial" charset="0"/>
              </a:rPr>
              <a:t>03	</a:t>
            </a:r>
            <a:r>
              <a:rPr lang="pt-BR" sz="1400" cap="all" dirty="0">
                <a:solidFill>
                  <a:schemeClr val="bg1">
                    <a:lumMod val="50000"/>
                  </a:schemeClr>
                </a:solidFill>
                <a:latin typeface="Arial" charset="0"/>
                <a:ea typeface="Arial" charset="0"/>
                <a:cs typeface="Arial" charset="0"/>
              </a:rPr>
              <a:t>Mídia digital e arquitetura</a:t>
            </a:r>
          </a:p>
        </p:txBody>
      </p:sp>
      <p:grpSp>
        <p:nvGrpSpPr>
          <p:cNvPr id="6" name="Grupo 5"/>
          <p:cNvGrpSpPr/>
          <p:nvPr/>
        </p:nvGrpSpPr>
        <p:grpSpPr>
          <a:xfrm>
            <a:off x="9422581" y="2395310"/>
            <a:ext cx="2096588" cy="3377532"/>
            <a:chOff x="9422581" y="2395310"/>
            <a:chExt cx="2096588" cy="3377532"/>
          </a:xfrm>
        </p:grpSpPr>
        <p:sp>
          <p:nvSpPr>
            <p:cNvPr id="16" name="CaixaDeTexto 15"/>
            <p:cNvSpPr txBox="1"/>
            <p:nvPr/>
          </p:nvSpPr>
          <p:spPr>
            <a:xfrm>
              <a:off x="9804671" y="2395310"/>
              <a:ext cx="1332411" cy="380351"/>
            </a:xfrm>
            <a:prstGeom prst="rect">
              <a:avLst/>
            </a:prstGeom>
            <a:noFill/>
            <a:ln>
              <a:solidFill>
                <a:schemeClr val="bg1"/>
              </a:solidFill>
            </a:ln>
          </p:spPr>
          <p:txBody>
            <a:bodyPr wrap="square" rtlCol="0">
              <a:spAutoFit/>
            </a:bodyPr>
            <a:lstStyle/>
            <a:p>
              <a:pPr algn="ctr"/>
              <a:r>
                <a:rPr lang="pt-BR">
                  <a:solidFill>
                    <a:schemeClr val="bg1"/>
                  </a:solidFill>
                </a:rPr>
                <a:t>anos 2010</a:t>
              </a:r>
            </a:p>
          </p:txBody>
        </p:sp>
        <p:sp>
          <p:nvSpPr>
            <p:cNvPr id="17" name="CaixaDeTexto 16"/>
            <p:cNvSpPr txBox="1"/>
            <p:nvPr/>
          </p:nvSpPr>
          <p:spPr>
            <a:xfrm>
              <a:off x="9422581" y="3033631"/>
              <a:ext cx="2096588" cy="2739211"/>
            </a:xfrm>
            <a:prstGeom prst="rect">
              <a:avLst/>
            </a:prstGeom>
            <a:noFill/>
          </p:spPr>
          <p:txBody>
            <a:bodyPr wrap="square" rtlCol="0">
              <a:spAutoFit/>
            </a:bodyPr>
            <a:lstStyle/>
            <a:p>
              <a:pPr algn="ctr"/>
              <a:r>
                <a:rPr lang="pt-BR" sz="1600" cap="all" dirty="0">
                  <a:latin typeface="Arial" charset="0"/>
                  <a:ea typeface="Arial" charset="0"/>
                  <a:cs typeface="Arial" charset="0"/>
                </a:rPr>
                <a:t>performance </a:t>
              </a:r>
              <a:r>
                <a:rPr lang="pt-BR" sz="1400" dirty="0">
                  <a:latin typeface="Arial" charset="0"/>
                  <a:ea typeface="Arial" charset="0"/>
                  <a:cs typeface="Arial" charset="0"/>
                </a:rPr>
                <a:t>Simulação, </a:t>
              </a:r>
            </a:p>
            <a:p>
              <a:pPr algn="ctr"/>
              <a:r>
                <a:rPr lang="pt-BR" sz="1400" dirty="0">
                  <a:latin typeface="Arial" charset="0"/>
                  <a:ea typeface="Arial" charset="0"/>
                  <a:cs typeface="Arial" charset="0"/>
                </a:rPr>
                <a:t>automação, otimização, adaptação, inteligência artificial, GIS, BIM, design paramétrico, fabricação digital</a:t>
              </a:r>
            </a:p>
            <a:p>
              <a:pPr marL="50800" lvl="1" algn="ctr"/>
              <a:endParaRPr lang="pt-BR" sz="1400" dirty="0">
                <a:latin typeface="Arial" charset="0"/>
                <a:ea typeface="Arial" charset="0"/>
                <a:cs typeface="Arial" charset="0"/>
              </a:endParaRPr>
            </a:p>
            <a:p>
              <a:pPr marL="50800" lvl="1" algn="ctr"/>
              <a:endParaRPr lang="pt-BR" sz="1400" dirty="0">
                <a:latin typeface="Arial" charset="0"/>
                <a:ea typeface="Arial" charset="0"/>
                <a:cs typeface="Arial" charset="0"/>
              </a:endParaRPr>
            </a:p>
            <a:p>
              <a:pPr marL="50800" lvl="1" algn="ctr"/>
              <a:endParaRPr lang="pt-BR" sz="1300" dirty="0">
                <a:latin typeface="Arial" charset="0"/>
                <a:ea typeface="Arial" charset="0"/>
                <a:cs typeface="Arial" charset="0"/>
              </a:endParaRPr>
            </a:p>
            <a:p>
              <a:pPr marL="50800" lvl="1" algn="ctr"/>
              <a:r>
                <a:rPr lang="pt-BR" sz="1400" b="1" dirty="0">
                  <a:latin typeface="Arial" charset="0"/>
                  <a:ea typeface="Arial" charset="0"/>
                  <a:cs typeface="Arial" charset="0"/>
                </a:rPr>
                <a:t>Orientado ao sistema, ecologia</a:t>
              </a:r>
            </a:p>
          </p:txBody>
        </p:sp>
      </p:grpSp>
    </p:spTree>
    <p:extLst>
      <p:ext uri="{BB962C8B-B14F-4D97-AF65-F5344CB8AC3E}">
        <p14:creationId xmlns:p14="http://schemas.microsoft.com/office/powerpoint/2010/main" val="25732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6000"/>
                    </a14:imgEffect>
                    <a14:imgEffect>
                      <a14:brightnessContrast bright="13000" contrast="16000"/>
                    </a14:imgEffect>
                  </a14:imgLayer>
                </a14:imgProps>
              </a:ext>
              <a:ext uri="{28A0092B-C50C-407E-A947-70E740481C1C}">
                <a14:useLocalDpi xmlns:a14="http://schemas.microsoft.com/office/drawing/2010/main" val="0"/>
              </a:ext>
            </a:extLst>
          </a:blip>
          <a:srcRect l="2905" r="1699"/>
          <a:stretch/>
        </p:blipFill>
        <p:spPr>
          <a:xfrm>
            <a:off x="0" y="0"/>
            <a:ext cx="12187410" cy="6858000"/>
          </a:xfrm>
          <a:prstGeom prst="rect">
            <a:avLst/>
          </a:prstGeom>
        </p:spPr>
      </p:pic>
      <p:sp>
        <p:nvSpPr>
          <p:cNvPr id="13" name="Retângulo 12"/>
          <p:cNvSpPr/>
          <p:nvPr/>
        </p:nvSpPr>
        <p:spPr>
          <a:xfrm>
            <a:off x="0" y="0"/>
            <a:ext cx="12192000" cy="6858001"/>
          </a:xfrm>
          <a:prstGeom prst="rect">
            <a:avLst/>
          </a:prstGeom>
          <a:gradFill flip="none" rotWithShape="1">
            <a:gsLst>
              <a:gs pos="0">
                <a:schemeClr val="tx1">
                  <a:alpha val="0"/>
                </a:schemeClr>
              </a:gs>
              <a:gs pos="60000">
                <a:schemeClr val="tx1">
                  <a:alpha val="37000"/>
                </a:schemeClr>
              </a:gs>
              <a:gs pos="100000">
                <a:schemeClr val="tx1">
                  <a:alpha val="7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0" y="0"/>
            <a:ext cx="12187410" cy="307777"/>
          </a:xfrm>
          <a:prstGeom prst="rect">
            <a:avLst/>
          </a:prstGeom>
          <a:noFill/>
        </p:spPr>
        <p:txBody>
          <a:bodyPr wrap="square" rtlCol="0">
            <a:spAutoFit/>
          </a:bodyPr>
          <a:lstStyle/>
          <a:p>
            <a:pPr algn="r"/>
            <a:r>
              <a:rPr lang="pt-BR" sz="1400">
                <a:solidFill>
                  <a:schemeClr val="bg1">
                    <a:lumMod val="85000"/>
                  </a:schemeClr>
                </a:solidFill>
                <a:latin typeface="Arial" charset="0"/>
                <a:ea typeface="Arial" charset="0"/>
                <a:cs typeface="Arial" charset="0"/>
              </a:rPr>
              <a:t>05	</a:t>
            </a:r>
            <a:r>
              <a:rPr lang="pt-BR" sz="1400" cap="all">
                <a:solidFill>
                  <a:schemeClr val="bg1">
                    <a:lumMod val="85000"/>
                  </a:schemeClr>
                </a:solidFill>
                <a:latin typeface="Arial" charset="0"/>
                <a:ea typeface="Arial" charset="0"/>
                <a:cs typeface="Arial" charset="0"/>
              </a:rPr>
              <a:t>BAUKUNST, OU ARTE+CONSTRUÇÃO</a:t>
            </a:r>
          </a:p>
        </p:txBody>
      </p:sp>
      <p:sp>
        <p:nvSpPr>
          <p:cNvPr id="11" name="CaixaDeTexto 10"/>
          <p:cNvSpPr txBox="1"/>
          <p:nvPr/>
        </p:nvSpPr>
        <p:spPr>
          <a:xfrm>
            <a:off x="0" y="896400"/>
            <a:ext cx="12192000" cy="584775"/>
          </a:xfrm>
          <a:prstGeom prst="rect">
            <a:avLst/>
          </a:prstGeom>
          <a:noFill/>
        </p:spPr>
        <p:txBody>
          <a:bodyPr wrap="square" rtlCol="0">
            <a:spAutoFit/>
          </a:bodyPr>
          <a:lstStyle/>
          <a:p>
            <a:pPr lvl="2"/>
            <a:r>
              <a:rPr lang="pt-BR" sz="3200" dirty="0">
                <a:solidFill>
                  <a:srgbClr val="FFC000"/>
                </a:solidFill>
                <a:latin typeface="Arial" charset="0"/>
                <a:ea typeface="Arial" charset="0"/>
                <a:cs typeface="Arial" charset="0"/>
              </a:rPr>
              <a:t>Hibridização </a:t>
            </a:r>
          </a:p>
        </p:txBody>
      </p:sp>
      <p:sp>
        <p:nvSpPr>
          <p:cNvPr id="12" name="CaixaDeTexto 11"/>
          <p:cNvSpPr txBox="1"/>
          <p:nvPr/>
        </p:nvSpPr>
        <p:spPr>
          <a:xfrm>
            <a:off x="0" y="5893200"/>
            <a:ext cx="12192001" cy="307777"/>
          </a:xfrm>
          <a:prstGeom prst="rect">
            <a:avLst/>
          </a:prstGeom>
          <a:noFill/>
        </p:spPr>
        <p:txBody>
          <a:bodyPr wrap="square" lIns="0" rtlCol="0">
            <a:spAutoFit/>
          </a:bodyPr>
          <a:lstStyle/>
          <a:p>
            <a:pPr marL="995363" lvl="2"/>
            <a:r>
              <a:rPr lang="pt-BR" sz="1400" dirty="0">
                <a:solidFill>
                  <a:schemeClr val="bg1">
                    <a:lumMod val="75000"/>
                  </a:schemeClr>
                </a:solidFill>
                <a:latin typeface="Arial" charset="0"/>
                <a:ea typeface="Arial" charset="0"/>
                <a:cs typeface="Arial" charset="0"/>
              </a:rPr>
              <a:t>[Imagens ©2018 </a:t>
            </a:r>
            <a:r>
              <a:rPr lang="pt-BR" sz="1400" b="1" dirty="0">
                <a:solidFill>
                  <a:schemeClr val="bg1">
                    <a:lumMod val="75000"/>
                  </a:schemeClr>
                </a:solidFill>
                <a:latin typeface="Arial" charset="0"/>
                <a:ea typeface="Arial" charset="0"/>
                <a:cs typeface="Arial" charset="0"/>
              </a:rPr>
              <a:t>Google</a:t>
            </a:r>
            <a:r>
              <a:rPr lang="pt-BR" sz="1400" dirty="0">
                <a:solidFill>
                  <a:schemeClr val="bg1">
                    <a:lumMod val="75000"/>
                  </a:schemeClr>
                </a:solidFill>
                <a:latin typeface="Arial" charset="0"/>
                <a:ea typeface="Arial" charset="0"/>
                <a:cs typeface="Arial" charset="0"/>
              </a:rPr>
              <a:t> Dados do mapa ©2018 </a:t>
            </a:r>
            <a:r>
              <a:rPr lang="pt-BR" sz="1400" b="1" dirty="0">
                <a:solidFill>
                  <a:schemeClr val="bg1">
                    <a:lumMod val="75000"/>
                  </a:schemeClr>
                </a:solidFill>
                <a:latin typeface="Arial" charset="0"/>
                <a:ea typeface="Arial" charset="0"/>
                <a:cs typeface="Arial" charset="0"/>
              </a:rPr>
              <a:t>Google</a:t>
            </a:r>
            <a:r>
              <a:rPr lang="pt-BR" sz="1400" dirty="0">
                <a:solidFill>
                  <a:schemeClr val="bg1">
                    <a:lumMod val="75000"/>
                  </a:schemeClr>
                </a:solidFill>
                <a:latin typeface="Arial" charset="0"/>
                <a:ea typeface="Arial" charset="0"/>
                <a:cs typeface="Arial" charset="0"/>
              </a:rPr>
              <a:t>]</a:t>
            </a:r>
          </a:p>
        </p:txBody>
      </p:sp>
      <p:sp>
        <p:nvSpPr>
          <p:cNvPr id="2" name="CaixaDeTexto 1"/>
          <p:cNvSpPr txBox="1"/>
          <p:nvPr/>
        </p:nvSpPr>
        <p:spPr>
          <a:xfrm>
            <a:off x="0" y="1877786"/>
            <a:ext cx="4629600" cy="3693319"/>
          </a:xfrm>
          <a:prstGeom prst="rect">
            <a:avLst/>
          </a:prstGeom>
          <a:noFill/>
        </p:spPr>
        <p:txBody>
          <a:bodyPr wrap="square" rtlCol="0">
            <a:spAutoFit/>
          </a:bodyPr>
          <a:lstStyle/>
          <a:p>
            <a:pPr marL="933450" lvl="4" algn="thaiDist"/>
            <a:r>
              <a:rPr lang="pt-BR" dirty="0">
                <a:solidFill>
                  <a:schemeClr val="bg1"/>
                </a:solidFill>
                <a:latin typeface="Arial" charset="0"/>
                <a:ea typeface="Arial" charset="0"/>
                <a:cs typeface="Arial" charset="0"/>
              </a:rPr>
              <a:t>“O uso pleno da </a:t>
            </a:r>
            <a:r>
              <a:rPr lang="pt-BR" b="1" dirty="0">
                <a:solidFill>
                  <a:schemeClr val="bg1"/>
                </a:solidFill>
                <a:latin typeface="Arial" charset="0"/>
                <a:ea typeface="Arial" charset="0"/>
                <a:cs typeface="Arial" charset="0"/>
              </a:rPr>
              <a:t>Internet</a:t>
            </a:r>
            <a:r>
              <a:rPr lang="pt-BR" dirty="0">
                <a:solidFill>
                  <a:schemeClr val="bg1"/>
                </a:solidFill>
                <a:latin typeface="Arial" charset="0"/>
                <a:ea typeface="Arial" charset="0"/>
                <a:cs typeface="Arial" charset="0"/>
              </a:rPr>
              <a:t> e do </a:t>
            </a:r>
            <a:r>
              <a:rPr lang="pt-BR" b="1" i="1" dirty="0">
                <a:solidFill>
                  <a:schemeClr val="bg1"/>
                </a:solidFill>
                <a:latin typeface="Arial" charset="0"/>
                <a:ea typeface="Arial" charset="0"/>
                <a:cs typeface="Arial" charset="0"/>
              </a:rPr>
              <a:t>software</a:t>
            </a:r>
            <a:r>
              <a:rPr lang="pt-BR" b="1" dirty="0">
                <a:solidFill>
                  <a:schemeClr val="bg1"/>
                </a:solidFill>
                <a:latin typeface="Arial" charset="0"/>
                <a:ea typeface="Arial" charset="0"/>
                <a:cs typeface="Arial" charset="0"/>
              </a:rPr>
              <a:t> livre </a:t>
            </a:r>
            <a:r>
              <a:rPr lang="pt-BR" dirty="0">
                <a:solidFill>
                  <a:schemeClr val="bg1"/>
                </a:solidFill>
                <a:latin typeface="Arial" charset="0"/>
                <a:ea typeface="Arial" charset="0"/>
                <a:cs typeface="Arial" charset="0"/>
              </a:rPr>
              <a:t>cria fantásticas possibilidades de </a:t>
            </a:r>
            <a:r>
              <a:rPr lang="pt-BR" b="1" dirty="0">
                <a:solidFill>
                  <a:schemeClr val="bg1"/>
                </a:solidFill>
                <a:latin typeface="Arial" charset="0"/>
                <a:ea typeface="Arial" charset="0"/>
                <a:cs typeface="Arial" charset="0"/>
              </a:rPr>
              <a:t>democratizar</a:t>
            </a:r>
            <a:r>
              <a:rPr lang="pt-BR" dirty="0">
                <a:solidFill>
                  <a:schemeClr val="bg1"/>
                </a:solidFill>
                <a:latin typeface="Arial" charset="0"/>
                <a:ea typeface="Arial" charset="0"/>
                <a:cs typeface="Arial" charset="0"/>
              </a:rPr>
              <a:t> os acessos à informação e ao conhecimento, maximizar os potenciais dos </a:t>
            </a:r>
            <a:r>
              <a:rPr lang="pt-BR" b="1" dirty="0">
                <a:solidFill>
                  <a:schemeClr val="bg1"/>
                </a:solidFill>
                <a:latin typeface="Arial" charset="0"/>
                <a:ea typeface="Arial" charset="0"/>
                <a:cs typeface="Arial" charset="0"/>
              </a:rPr>
              <a:t>bens e serviços culturais</a:t>
            </a:r>
            <a:r>
              <a:rPr lang="pt-BR" dirty="0">
                <a:solidFill>
                  <a:schemeClr val="bg1"/>
                </a:solidFill>
                <a:latin typeface="Arial" charset="0"/>
                <a:ea typeface="Arial" charset="0"/>
                <a:cs typeface="Arial" charset="0"/>
              </a:rPr>
              <a:t>, amplificar os </a:t>
            </a:r>
            <a:r>
              <a:rPr lang="pt-BR" b="1" dirty="0">
                <a:solidFill>
                  <a:schemeClr val="bg1"/>
                </a:solidFill>
                <a:latin typeface="Arial" charset="0"/>
                <a:ea typeface="Arial" charset="0"/>
                <a:cs typeface="Arial" charset="0"/>
              </a:rPr>
              <a:t>valores</a:t>
            </a:r>
            <a:r>
              <a:rPr lang="pt-BR" dirty="0">
                <a:solidFill>
                  <a:schemeClr val="bg1"/>
                </a:solidFill>
                <a:latin typeface="Arial" charset="0"/>
                <a:ea typeface="Arial" charset="0"/>
                <a:cs typeface="Arial" charset="0"/>
              </a:rPr>
              <a:t> que formam o </a:t>
            </a:r>
            <a:r>
              <a:rPr lang="pt-BR" b="1" dirty="0">
                <a:solidFill>
                  <a:schemeClr val="bg1"/>
                </a:solidFill>
                <a:latin typeface="Arial" charset="0"/>
                <a:ea typeface="Arial" charset="0"/>
                <a:cs typeface="Arial" charset="0"/>
              </a:rPr>
              <a:t>nosso repertório comum </a:t>
            </a:r>
            <a:r>
              <a:rPr lang="pt-BR" dirty="0">
                <a:solidFill>
                  <a:schemeClr val="bg1"/>
                </a:solidFill>
                <a:latin typeface="Arial" charset="0"/>
                <a:ea typeface="Arial" charset="0"/>
                <a:cs typeface="Arial" charset="0"/>
              </a:rPr>
              <a:t>e, portanto, a nossa </a:t>
            </a:r>
            <a:r>
              <a:rPr lang="pt-BR" b="1" dirty="0">
                <a:solidFill>
                  <a:schemeClr val="bg1"/>
                </a:solidFill>
                <a:latin typeface="Arial" charset="0"/>
                <a:ea typeface="Arial" charset="0"/>
                <a:cs typeface="Arial" charset="0"/>
              </a:rPr>
              <a:t>cultura</a:t>
            </a:r>
            <a:r>
              <a:rPr lang="pt-BR" dirty="0">
                <a:solidFill>
                  <a:schemeClr val="bg1"/>
                </a:solidFill>
                <a:latin typeface="Arial" charset="0"/>
                <a:ea typeface="Arial" charset="0"/>
                <a:cs typeface="Arial" charset="0"/>
              </a:rPr>
              <a:t>, e potencializar também a </a:t>
            </a:r>
            <a:r>
              <a:rPr lang="pt-BR" b="1" dirty="0">
                <a:solidFill>
                  <a:schemeClr val="bg1"/>
                </a:solidFill>
                <a:latin typeface="Arial" charset="0"/>
                <a:ea typeface="Arial" charset="0"/>
                <a:cs typeface="Arial" charset="0"/>
              </a:rPr>
              <a:t>produção cultural</a:t>
            </a:r>
            <a:r>
              <a:rPr lang="pt-BR" dirty="0">
                <a:solidFill>
                  <a:schemeClr val="bg1"/>
                </a:solidFill>
                <a:latin typeface="Arial" charset="0"/>
                <a:ea typeface="Arial" charset="0"/>
                <a:cs typeface="Arial" charset="0"/>
              </a:rPr>
              <a:t>, criando inclusive </a:t>
            </a:r>
            <a:r>
              <a:rPr lang="pt-BR" b="1" dirty="0">
                <a:solidFill>
                  <a:schemeClr val="bg1"/>
                </a:solidFill>
                <a:latin typeface="Arial" charset="0"/>
                <a:ea typeface="Arial" charset="0"/>
                <a:cs typeface="Arial" charset="0"/>
              </a:rPr>
              <a:t>novas formas de arte.</a:t>
            </a:r>
            <a:r>
              <a:rPr lang="pt-BR" dirty="0">
                <a:solidFill>
                  <a:schemeClr val="bg1"/>
                </a:solidFill>
                <a:latin typeface="Arial" charset="0"/>
                <a:ea typeface="Arial" charset="0"/>
                <a:cs typeface="Arial" charset="0"/>
              </a:rPr>
              <a:t>”</a:t>
            </a:r>
          </a:p>
          <a:p>
            <a:pPr marL="1390650" lvl="5" algn="r"/>
            <a:r>
              <a:rPr lang="pt-BR" sz="1400" dirty="0">
                <a:solidFill>
                  <a:prstClr val="white">
                    <a:lumMod val="85000"/>
                  </a:prstClr>
                </a:solidFill>
                <a:latin typeface="Arial" charset="0"/>
                <a:ea typeface="Arial" charset="0"/>
                <a:cs typeface="Arial" charset="0"/>
              </a:rPr>
              <a:t>GIL, G., 2004</a:t>
            </a:r>
          </a:p>
        </p:txBody>
      </p:sp>
    </p:spTree>
    <p:extLst>
      <p:ext uri="{BB962C8B-B14F-4D97-AF65-F5344CB8AC3E}">
        <p14:creationId xmlns:p14="http://schemas.microsoft.com/office/powerpoint/2010/main" val="72189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s://www.unstudio.com/image/2017/3/9/20160804_145415_cropped.jpg%281000x%29%2800D1C8F0CD8EFC0AE545888D7D43C2B4%29.jpg">
            <a:extLst>
              <a:ext uri="{FF2B5EF4-FFF2-40B4-BE49-F238E27FC236}">
                <a16:creationId xmlns:a16="http://schemas.microsoft.com/office/drawing/2014/main" id="{A313CBE5-CEF8-4B1E-BFE5-CF39A24F78F0}"/>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contrast="19000"/>
                    </a14:imgEffect>
                  </a14:imgLayer>
                </a14:imgProps>
              </a:ext>
              <a:ext uri="{28A0092B-C50C-407E-A947-70E740481C1C}">
                <a14:useLocalDpi xmlns:a14="http://schemas.microsoft.com/office/drawing/2010/main" val="0"/>
              </a:ext>
            </a:extLst>
          </a:blip>
          <a:srcRect l="32" t="11078" b="10467"/>
          <a:stretch/>
        </p:blipFill>
        <p:spPr bwMode="auto">
          <a:xfrm>
            <a:off x="-2" y="-1"/>
            <a:ext cx="1218741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0" y="-1"/>
            <a:ext cx="12192000" cy="6858001"/>
          </a:xfrm>
          <a:prstGeom prst="rect">
            <a:avLst/>
          </a:prstGeom>
          <a:gradFill flip="none" rotWithShape="1">
            <a:gsLst>
              <a:gs pos="0">
                <a:schemeClr val="tx1">
                  <a:alpha val="0"/>
                </a:schemeClr>
              </a:gs>
              <a:gs pos="39000">
                <a:schemeClr val="tx1">
                  <a:alpha val="32000"/>
                </a:schemeClr>
              </a:gs>
              <a:gs pos="100000">
                <a:schemeClr val="tx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0" y="896400"/>
            <a:ext cx="12192000" cy="584775"/>
          </a:xfrm>
          <a:prstGeom prst="rect">
            <a:avLst/>
          </a:prstGeom>
          <a:noFill/>
        </p:spPr>
        <p:txBody>
          <a:bodyPr wrap="square" rtlCol="0">
            <a:spAutoFit/>
          </a:bodyPr>
          <a:lstStyle/>
          <a:p>
            <a:pPr lvl="2"/>
            <a:r>
              <a:rPr lang="pt-BR" sz="3200" dirty="0">
                <a:solidFill>
                  <a:schemeClr val="bg1">
                    <a:lumMod val="85000"/>
                  </a:schemeClr>
                </a:solidFill>
                <a:latin typeface="Arial" charset="0"/>
                <a:ea typeface="Arial" charset="0"/>
                <a:cs typeface="Arial" charset="0"/>
              </a:rPr>
              <a:t>Realidade virtual e aumentada</a:t>
            </a:r>
          </a:p>
        </p:txBody>
      </p:sp>
      <p:sp>
        <p:nvSpPr>
          <p:cNvPr id="10" name="CaixaDeTexto 9"/>
          <p:cNvSpPr txBox="1"/>
          <p:nvPr/>
        </p:nvSpPr>
        <p:spPr>
          <a:xfrm>
            <a:off x="0" y="0"/>
            <a:ext cx="12187410" cy="307777"/>
          </a:xfrm>
          <a:prstGeom prst="rect">
            <a:avLst/>
          </a:prstGeom>
          <a:noFill/>
        </p:spPr>
        <p:txBody>
          <a:bodyPr wrap="square" rtlCol="0">
            <a:spAutoFit/>
          </a:bodyPr>
          <a:lstStyle/>
          <a:p>
            <a:pPr algn="r"/>
            <a:r>
              <a:rPr lang="pt-BR" sz="1400">
                <a:solidFill>
                  <a:schemeClr val="bg1">
                    <a:lumMod val="65000"/>
                  </a:schemeClr>
                </a:solidFill>
                <a:latin typeface="Arial" charset="0"/>
                <a:ea typeface="Arial" charset="0"/>
                <a:cs typeface="Arial" charset="0"/>
              </a:rPr>
              <a:t>05	</a:t>
            </a:r>
            <a:r>
              <a:rPr lang="pt-BR" sz="1400" cap="all">
                <a:solidFill>
                  <a:schemeClr val="bg1">
                    <a:lumMod val="65000"/>
                  </a:schemeClr>
                </a:solidFill>
                <a:latin typeface="Arial" charset="0"/>
                <a:ea typeface="Arial" charset="0"/>
                <a:cs typeface="Arial" charset="0"/>
              </a:rPr>
              <a:t>BAUKUNST, OU ARTE+CONSTRUÇÃO</a:t>
            </a:r>
          </a:p>
        </p:txBody>
      </p:sp>
      <p:sp>
        <p:nvSpPr>
          <p:cNvPr id="11" name="CaixaDeTexto 10"/>
          <p:cNvSpPr txBox="1"/>
          <p:nvPr/>
        </p:nvSpPr>
        <p:spPr>
          <a:xfrm>
            <a:off x="0" y="5893200"/>
            <a:ext cx="12192001" cy="307777"/>
          </a:xfrm>
          <a:prstGeom prst="rect">
            <a:avLst/>
          </a:prstGeom>
          <a:noFill/>
        </p:spPr>
        <p:txBody>
          <a:bodyPr wrap="square" lIns="0" rtlCol="0">
            <a:spAutoFit/>
          </a:bodyPr>
          <a:lstStyle/>
          <a:p>
            <a:pPr marL="1022350" lvl="2"/>
            <a:r>
              <a:rPr lang="pt-BR" sz="1400" dirty="0">
                <a:solidFill>
                  <a:schemeClr val="bg1">
                    <a:lumMod val="75000"/>
                  </a:schemeClr>
                </a:solidFill>
                <a:latin typeface="Arial" charset="0"/>
                <a:ea typeface="Arial" charset="0"/>
                <a:cs typeface="Arial" charset="0"/>
              </a:rPr>
              <a:t>[UN Studio United Network Studio, 2018]</a:t>
            </a:r>
          </a:p>
        </p:txBody>
      </p:sp>
      <p:sp>
        <p:nvSpPr>
          <p:cNvPr id="12" name="CaixaDeTexto 11"/>
          <p:cNvSpPr txBox="1"/>
          <p:nvPr/>
        </p:nvSpPr>
        <p:spPr>
          <a:xfrm>
            <a:off x="0" y="2117527"/>
            <a:ext cx="4492487" cy="3139321"/>
          </a:xfrm>
          <a:prstGeom prst="rect">
            <a:avLst/>
          </a:prstGeom>
          <a:noFill/>
        </p:spPr>
        <p:txBody>
          <a:bodyPr wrap="square" rtlCol="0">
            <a:spAutoFit/>
          </a:bodyPr>
          <a:lstStyle/>
          <a:p>
            <a:pPr lvl="2" algn="thaiDist"/>
            <a:r>
              <a:rPr lang="pt-BR" dirty="0">
                <a:solidFill>
                  <a:schemeClr val="bg1"/>
                </a:solidFill>
                <a:latin typeface="Arial" charset="0"/>
                <a:ea typeface="Arial" charset="0"/>
                <a:cs typeface="Arial" charset="0"/>
              </a:rPr>
              <a:t>RE:PRE:SENTAR</a:t>
            </a:r>
            <a:r>
              <a:rPr lang="pt-BR" dirty="0">
                <a:solidFill>
                  <a:schemeClr val="bg1">
                    <a:lumMod val="85000"/>
                  </a:schemeClr>
                </a:solidFill>
                <a:latin typeface="Arial" charset="0"/>
                <a:ea typeface="Arial" charset="0"/>
                <a:cs typeface="Arial" charset="0"/>
              </a:rPr>
              <a:t> [</a:t>
            </a:r>
            <a:r>
              <a:rPr lang="pt-BR" sz="1600">
                <a:solidFill>
                  <a:schemeClr val="bg1">
                    <a:lumMod val="85000"/>
                  </a:schemeClr>
                </a:solidFill>
                <a:latin typeface="Arial" charset="0"/>
                <a:ea typeface="Arial" charset="0"/>
                <a:cs typeface="Arial" charset="0"/>
              </a:rPr>
              <a:t>do latim </a:t>
            </a:r>
            <a:r>
              <a:rPr lang="pt-BR" sz="1600" i="1">
                <a:solidFill>
                  <a:schemeClr val="bg1">
                    <a:lumMod val="85000"/>
                  </a:schemeClr>
                </a:solidFill>
                <a:latin typeface="Arial" charset="0"/>
                <a:ea typeface="Arial" charset="0"/>
                <a:cs typeface="Arial" charset="0"/>
              </a:rPr>
              <a:t>repraesentare</a:t>
            </a:r>
            <a:r>
              <a:rPr lang="pt-BR">
                <a:solidFill>
                  <a:schemeClr val="bg1">
                    <a:lumMod val="85000"/>
                  </a:schemeClr>
                </a:solidFill>
                <a:latin typeface="Arial" charset="0"/>
                <a:ea typeface="Arial" charset="0"/>
                <a:cs typeface="Arial" charset="0"/>
              </a:rPr>
              <a:t>] contém os prefixos </a:t>
            </a:r>
            <a:r>
              <a:rPr lang="pt-BR" b="1" i="1">
                <a:solidFill>
                  <a:schemeClr val="bg1"/>
                </a:solidFill>
                <a:latin typeface="Arial" charset="0"/>
                <a:ea typeface="Arial" charset="0"/>
                <a:cs typeface="Arial" charset="0"/>
              </a:rPr>
              <a:t>re-</a:t>
            </a:r>
            <a:r>
              <a:rPr lang="pt-BR">
                <a:solidFill>
                  <a:schemeClr val="bg1">
                    <a:lumMod val="85000"/>
                  </a:schemeClr>
                </a:solidFill>
                <a:latin typeface="Arial" charset="0"/>
                <a:ea typeface="Arial" charset="0"/>
                <a:cs typeface="Arial" charset="0"/>
              </a:rPr>
              <a:t>, (</a:t>
            </a:r>
            <a:r>
              <a:rPr lang="pt-BR" b="1">
                <a:solidFill>
                  <a:schemeClr val="bg1">
                    <a:lumMod val="85000"/>
                  </a:schemeClr>
                </a:solidFill>
                <a:latin typeface="Arial" charset="0"/>
                <a:ea typeface="Arial" charset="0"/>
                <a:cs typeface="Arial" charset="0"/>
              </a:rPr>
              <a:t>'para trás</a:t>
            </a:r>
            <a:r>
              <a:rPr lang="pt-BR">
                <a:solidFill>
                  <a:schemeClr val="bg1">
                    <a:lumMod val="85000"/>
                  </a:schemeClr>
                </a:solidFill>
                <a:latin typeface="Arial" charset="0"/>
                <a:ea typeface="Arial" charset="0"/>
                <a:cs typeface="Arial" charset="0"/>
              </a:rPr>
              <a:t>’), sugerindo a reiteração de algo, e </a:t>
            </a:r>
            <a:r>
              <a:rPr lang="pt-BR" b="1" i="1">
                <a:solidFill>
                  <a:schemeClr val="bg1"/>
                </a:solidFill>
                <a:latin typeface="Arial" charset="0"/>
                <a:ea typeface="Arial" charset="0"/>
                <a:cs typeface="Arial" charset="0"/>
              </a:rPr>
              <a:t>prae-</a:t>
            </a:r>
            <a:r>
              <a:rPr lang="pt-BR">
                <a:solidFill>
                  <a:schemeClr val="bg1">
                    <a:lumMod val="85000"/>
                  </a:schemeClr>
                </a:solidFill>
                <a:latin typeface="Arial" charset="0"/>
                <a:ea typeface="Arial" charset="0"/>
                <a:cs typeface="Arial" charset="0"/>
              </a:rPr>
              <a:t>, (</a:t>
            </a:r>
            <a:r>
              <a:rPr lang="pt-BR" b="1">
                <a:solidFill>
                  <a:schemeClr val="bg1">
                    <a:lumMod val="85000"/>
                  </a:schemeClr>
                </a:solidFill>
                <a:latin typeface="Arial" charset="0"/>
                <a:ea typeface="Arial" charset="0"/>
                <a:cs typeface="Arial" charset="0"/>
              </a:rPr>
              <a:t>adiante</a:t>
            </a:r>
            <a:r>
              <a:rPr lang="pt-BR">
                <a:solidFill>
                  <a:schemeClr val="bg1">
                    <a:lumMod val="85000"/>
                  </a:schemeClr>
                </a:solidFill>
                <a:latin typeface="Arial" charset="0"/>
                <a:ea typeface="Arial" charset="0"/>
                <a:cs typeface="Arial" charset="0"/>
              </a:rPr>
              <a:t>, </a:t>
            </a:r>
            <a:r>
              <a:rPr lang="pt-BR" b="1">
                <a:solidFill>
                  <a:schemeClr val="bg1">
                    <a:lumMod val="85000"/>
                  </a:schemeClr>
                </a:solidFill>
                <a:latin typeface="Arial" charset="0"/>
                <a:ea typeface="Arial" charset="0"/>
                <a:cs typeface="Arial" charset="0"/>
              </a:rPr>
              <a:t>antes de)</a:t>
            </a:r>
            <a:r>
              <a:rPr lang="pt-BR">
                <a:solidFill>
                  <a:schemeClr val="bg1">
                    <a:lumMod val="85000"/>
                  </a:schemeClr>
                </a:solidFill>
                <a:latin typeface="Arial" charset="0"/>
                <a:ea typeface="Arial" charset="0"/>
                <a:cs typeface="Arial" charset="0"/>
              </a:rPr>
              <a:t> que remete a algo que ainda estaria por vir. Os dois prefixos são ligados ao verbo </a:t>
            </a:r>
            <a:r>
              <a:rPr lang="pt-BR" b="1" i="1">
                <a:solidFill>
                  <a:schemeClr val="bg1"/>
                </a:solidFill>
                <a:latin typeface="Arial" charset="0"/>
                <a:ea typeface="Arial" charset="0"/>
                <a:cs typeface="Arial" charset="0"/>
              </a:rPr>
              <a:t>sedere</a:t>
            </a:r>
            <a:r>
              <a:rPr lang="pt-BR">
                <a:solidFill>
                  <a:schemeClr val="bg1">
                    <a:lumMod val="85000"/>
                  </a:schemeClr>
                </a:solidFill>
                <a:latin typeface="Arial" charset="0"/>
                <a:ea typeface="Arial" charset="0"/>
                <a:cs typeface="Arial" charset="0"/>
              </a:rPr>
              <a:t> (</a:t>
            </a:r>
            <a:r>
              <a:rPr lang="pt-BR" b="1">
                <a:solidFill>
                  <a:schemeClr val="bg1">
                    <a:lumMod val="85000"/>
                  </a:schemeClr>
                </a:solidFill>
                <a:latin typeface="Arial" charset="0"/>
                <a:ea typeface="Arial" charset="0"/>
                <a:cs typeface="Arial" charset="0"/>
              </a:rPr>
              <a:t>assentar</a:t>
            </a:r>
            <a:r>
              <a:rPr lang="pt-BR">
                <a:solidFill>
                  <a:schemeClr val="bg1">
                    <a:lumMod val="85000"/>
                  </a:schemeClr>
                </a:solidFill>
                <a:latin typeface="Arial" charset="0"/>
                <a:ea typeface="Arial" charset="0"/>
                <a:cs typeface="Arial" charset="0"/>
              </a:rPr>
              <a:t>, </a:t>
            </a:r>
            <a:r>
              <a:rPr lang="pt-BR" b="1">
                <a:solidFill>
                  <a:schemeClr val="bg1">
                    <a:lumMod val="85000"/>
                  </a:schemeClr>
                </a:solidFill>
                <a:latin typeface="Arial" charset="0"/>
                <a:ea typeface="Arial" charset="0"/>
                <a:cs typeface="Arial" charset="0"/>
              </a:rPr>
              <a:t>sentar</a:t>
            </a:r>
            <a:r>
              <a:rPr lang="pt-BR">
                <a:solidFill>
                  <a:schemeClr val="bg1">
                    <a:lumMod val="85000"/>
                  </a:schemeClr>
                </a:solidFill>
                <a:latin typeface="Arial" charset="0"/>
                <a:ea typeface="Arial" charset="0"/>
                <a:cs typeface="Arial" charset="0"/>
              </a:rPr>
              <a:t>), designando </a:t>
            </a:r>
            <a:r>
              <a:rPr lang="pt-BR" b="1">
                <a:solidFill>
                  <a:schemeClr val="bg1">
                    <a:lumMod val="85000"/>
                  </a:schemeClr>
                </a:solidFill>
                <a:latin typeface="Arial" charset="0"/>
                <a:ea typeface="Arial" charset="0"/>
                <a:cs typeface="Arial" charset="0"/>
              </a:rPr>
              <a:t>o que se estabelece</a:t>
            </a:r>
            <a:r>
              <a:rPr lang="pt-BR">
                <a:solidFill>
                  <a:schemeClr val="bg1">
                    <a:lumMod val="85000"/>
                  </a:schemeClr>
                </a:solidFill>
                <a:latin typeface="Arial" charset="0"/>
                <a:ea typeface="Arial" charset="0"/>
                <a:cs typeface="Arial" charset="0"/>
              </a:rPr>
              <a:t>, </a:t>
            </a:r>
            <a:r>
              <a:rPr lang="pt-BR" b="1">
                <a:solidFill>
                  <a:schemeClr val="bg1">
                    <a:lumMod val="85000"/>
                  </a:schemeClr>
                </a:solidFill>
                <a:latin typeface="Arial" charset="0"/>
                <a:ea typeface="Arial" charset="0"/>
                <a:cs typeface="Arial" charset="0"/>
              </a:rPr>
              <a:t>o que se define</a:t>
            </a:r>
            <a:r>
              <a:rPr lang="pt-BR">
                <a:solidFill>
                  <a:schemeClr val="bg1">
                    <a:lumMod val="85000"/>
                  </a:schemeClr>
                </a:solidFill>
                <a:latin typeface="Arial" charset="0"/>
                <a:ea typeface="Arial" charset="0"/>
                <a:cs typeface="Arial" charset="0"/>
              </a:rPr>
              <a:t>.         </a:t>
            </a:r>
            <a:r>
              <a:rPr lang="pt-BR" sz="1400">
                <a:solidFill>
                  <a:schemeClr val="bg1">
                    <a:lumMod val="85000"/>
                  </a:schemeClr>
                </a:solidFill>
                <a:latin typeface="Arial" charset="0"/>
                <a:ea typeface="Arial" charset="0"/>
                <a:cs typeface="Arial" charset="0"/>
              </a:rPr>
              <a:t>Editorial revista V!RUS 08</a:t>
            </a:r>
          </a:p>
        </p:txBody>
      </p:sp>
    </p:spTree>
    <p:extLst>
      <p:ext uri="{BB962C8B-B14F-4D97-AF65-F5344CB8AC3E}">
        <p14:creationId xmlns:p14="http://schemas.microsoft.com/office/powerpoint/2010/main" val="45089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www.dg.architektur.tu-darmstadt.de/media/architektur/fachgruppe_b/ika/projekte_12/2003_petersdom/09_Carlo_Maderno_1603-1629_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38" t="2709" r="-38" b="22263"/>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etângulo 15"/>
          <p:cNvSpPr/>
          <p:nvPr/>
        </p:nvSpPr>
        <p:spPr>
          <a:xfrm>
            <a:off x="0" y="-1"/>
            <a:ext cx="12192000" cy="6858001"/>
          </a:xfrm>
          <a:prstGeom prst="rect">
            <a:avLst/>
          </a:prstGeom>
          <a:gradFill flip="none" rotWithShape="1">
            <a:gsLst>
              <a:gs pos="0">
                <a:schemeClr val="tx1">
                  <a:alpha val="0"/>
                </a:schemeClr>
              </a:gs>
              <a:gs pos="48000">
                <a:schemeClr val="tx1">
                  <a:alpha val="42000"/>
                </a:schemeClr>
              </a:gs>
              <a:gs pos="100000">
                <a:schemeClr val="tx1">
                  <a:alpha val="72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0" y="896400"/>
            <a:ext cx="12192000" cy="584775"/>
          </a:xfrm>
          <a:prstGeom prst="rect">
            <a:avLst/>
          </a:prstGeom>
          <a:noFill/>
        </p:spPr>
        <p:txBody>
          <a:bodyPr wrap="square" rtlCol="0">
            <a:spAutoFit/>
          </a:bodyPr>
          <a:lstStyle/>
          <a:p>
            <a:pPr lvl="2"/>
            <a:r>
              <a:rPr lang="pt-BR" sz="3200" dirty="0">
                <a:solidFill>
                  <a:schemeClr val="bg1">
                    <a:lumMod val="85000"/>
                  </a:schemeClr>
                </a:solidFill>
                <a:latin typeface="Arial" charset="0"/>
                <a:ea typeface="Arial" charset="0"/>
                <a:cs typeface="Arial" charset="0"/>
              </a:rPr>
              <a:t>Realidade virtual e aumentada</a:t>
            </a:r>
          </a:p>
        </p:txBody>
      </p:sp>
      <p:sp>
        <p:nvSpPr>
          <p:cNvPr id="10" name="CaixaDeTexto 9"/>
          <p:cNvSpPr txBox="1"/>
          <p:nvPr/>
        </p:nvSpPr>
        <p:spPr>
          <a:xfrm>
            <a:off x="0" y="0"/>
            <a:ext cx="12187410" cy="307777"/>
          </a:xfrm>
          <a:prstGeom prst="rect">
            <a:avLst/>
          </a:prstGeom>
          <a:noFill/>
        </p:spPr>
        <p:txBody>
          <a:bodyPr wrap="square" rtlCol="0">
            <a:spAutoFit/>
          </a:bodyPr>
          <a:lstStyle/>
          <a:p>
            <a:pPr algn="r"/>
            <a:r>
              <a:rPr lang="pt-BR" sz="1400">
                <a:solidFill>
                  <a:schemeClr val="bg1">
                    <a:lumMod val="65000"/>
                  </a:schemeClr>
                </a:solidFill>
                <a:latin typeface="Arial" charset="0"/>
                <a:ea typeface="Arial" charset="0"/>
                <a:cs typeface="Arial" charset="0"/>
              </a:rPr>
              <a:t>05	</a:t>
            </a:r>
            <a:r>
              <a:rPr lang="pt-BR" sz="1400" cap="all">
                <a:solidFill>
                  <a:schemeClr val="bg1">
                    <a:lumMod val="65000"/>
                  </a:schemeClr>
                </a:solidFill>
                <a:latin typeface="Arial" charset="0"/>
                <a:ea typeface="Arial" charset="0"/>
                <a:cs typeface="Arial" charset="0"/>
              </a:rPr>
              <a:t>BAUKUNST, OU ARTE+CONSTRUÇÃO</a:t>
            </a:r>
          </a:p>
        </p:txBody>
      </p:sp>
      <p:sp>
        <p:nvSpPr>
          <p:cNvPr id="11" name="CaixaDeTexto 10"/>
          <p:cNvSpPr txBox="1"/>
          <p:nvPr/>
        </p:nvSpPr>
        <p:spPr>
          <a:xfrm>
            <a:off x="0" y="5893200"/>
            <a:ext cx="12192001" cy="307777"/>
          </a:xfrm>
          <a:prstGeom prst="rect">
            <a:avLst/>
          </a:prstGeom>
          <a:noFill/>
        </p:spPr>
        <p:txBody>
          <a:bodyPr wrap="square" lIns="0" rtlCol="0">
            <a:spAutoFit/>
          </a:bodyPr>
          <a:lstStyle/>
          <a:p>
            <a:pPr marL="1022350" lvl="2"/>
            <a:r>
              <a:rPr lang="pt-BR" sz="1400" dirty="0">
                <a:solidFill>
                  <a:schemeClr val="bg1">
                    <a:lumMod val="75000"/>
                  </a:schemeClr>
                </a:solidFill>
                <a:latin typeface="Arial" charset="0"/>
                <a:ea typeface="Arial" charset="0"/>
                <a:cs typeface="Arial" charset="0"/>
              </a:rPr>
              <a:t>[Technisch Universität Darmstadt </a:t>
            </a:r>
            <a:r>
              <a:rPr lang="pt-BR" sz="1400" b="1" dirty="0">
                <a:solidFill>
                  <a:schemeClr val="bg1">
                    <a:lumMod val="75000"/>
                  </a:schemeClr>
                </a:solidFill>
                <a:latin typeface="Arial" charset="0"/>
                <a:ea typeface="Arial" charset="0"/>
                <a:cs typeface="Arial" charset="0"/>
              </a:rPr>
              <a:t>Prof. Dr. Manfred Koob</a:t>
            </a:r>
            <a:r>
              <a:rPr lang="pt-BR" sz="1400" dirty="0">
                <a:solidFill>
                  <a:schemeClr val="bg1">
                    <a:lumMod val="75000"/>
                  </a:schemeClr>
                </a:solidFill>
                <a:latin typeface="Arial" charset="0"/>
                <a:ea typeface="Arial" charset="0"/>
                <a:cs typeface="Arial" charset="0"/>
              </a:rPr>
              <a:t>]</a:t>
            </a:r>
          </a:p>
        </p:txBody>
      </p:sp>
      <p:sp>
        <p:nvSpPr>
          <p:cNvPr id="13" name="Retângulo 12"/>
          <p:cNvSpPr/>
          <p:nvPr/>
        </p:nvSpPr>
        <p:spPr>
          <a:xfrm>
            <a:off x="0" y="2148304"/>
            <a:ext cx="4508375" cy="3077766"/>
          </a:xfrm>
          <a:prstGeom prst="rect">
            <a:avLst/>
          </a:prstGeom>
        </p:spPr>
        <p:txBody>
          <a:bodyPr wrap="square">
            <a:spAutoFit/>
          </a:bodyPr>
          <a:lstStyle/>
          <a:p>
            <a:pPr marL="933450" lvl="4" algn="thaiDist"/>
            <a:r>
              <a:rPr lang="pt-BR">
                <a:solidFill>
                  <a:schemeClr val="bg1"/>
                </a:solidFill>
                <a:latin typeface="Arial" charset="0"/>
                <a:ea typeface="Arial" charset="0"/>
                <a:cs typeface="Arial" charset="0"/>
              </a:rPr>
              <a:t>RE:PRE:SENTAR</a:t>
            </a:r>
            <a:r>
              <a:rPr lang="pt-BR">
                <a:solidFill>
                  <a:schemeClr val="bg1">
                    <a:lumMod val="85000"/>
                  </a:schemeClr>
                </a:solidFill>
                <a:latin typeface="Arial" charset="0"/>
                <a:ea typeface="Arial" charset="0"/>
                <a:cs typeface="Arial" charset="0"/>
              </a:rPr>
              <a:t> envolve, ao mesmo tempo, um gesto relacionado à </a:t>
            </a:r>
            <a:r>
              <a:rPr lang="pt-BR" b="1">
                <a:solidFill>
                  <a:schemeClr val="bg1"/>
                </a:solidFill>
                <a:latin typeface="Arial" charset="0"/>
                <a:ea typeface="Arial" charset="0"/>
                <a:cs typeface="Arial" charset="0"/>
              </a:rPr>
              <a:t>pré-existência</a:t>
            </a:r>
            <a:r>
              <a:rPr lang="pt-BR">
                <a:solidFill>
                  <a:schemeClr val="bg1">
                    <a:lumMod val="85000"/>
                  </a:schemeClr>
                </a:solidFill>
                <a:latin typeface="Arial" charset="0"/>
                <a:ea typeface="Arial" charset="0"/>
                <a:cs typeface="Arial" charset="0"/>
              </a:rPr>
              <a:t>, </a:t>
            </a:r>
            <a:r>
              <a:rPr lang="pt-BR" b="1">
                <a:solidFill>
                  <a:schemeClr val="bg1"/>
                </a:solidFill>
                <a:latin typeface="Arial" charset="0"/>
                <a:ea typeface="Arial" charset="0"/>
                <a:cs typeface="Arial" charset="0"/>
              </a:rPr>
              <a:t>ao que já havia</a:t>
            </a:r>
            <a:r>
              <a:rPr lang="pt-BR">
                <a:solidFill>
                  <a:schemeClr val="bg1">
                    <a:lumMod val="85000"/>
                  </a:schemeClr>
                </a:solidFill>
                <a:latin typeface="Arial" charset="0"/>
                <a:ea typeface="Arial" charset="0"/>
                <a:cs typeface="Arial" charset="0"/>
              </a:rPr>
              <a:t> ou </a:t>
            </a:r>
            <a:r>
              <a:rPr lang="pt-BR" b="1">
                <a:solidFill>
                  <a:schemeClr val="bg1"/>
                </a:solidFill>
                <a:latin typeface="Arial" charset="0"/>
                <a:ea typeface="Arial" charset="0"/>
                <a:cs typeface="Arial" charset="0"/>
              </a:rPr>
              <a:t>que já foi</a:t>
            </a:r>
            <a:r>
              <a:rPr lang="pt-BR">
                <a:solidFill>
                  <a:schemeClr val="bg1">
                    <a:lumMod val="85000"/>
                  </a:schemeClr>
                </a:solidFill>
                <a:latin typeface="Arial" charset="0"/>
                <a:ea typeface="Arial" charset="0"/>
                <a:cs typeface="Arial" charset="0"/>
              </a:rPr>
              <a:t> </a:t>
            </a:r>
            <a:r>
              <a:rPr lang="pt-BR" i="1">
                <a:solidFill>
                  <a:schemeClr val="bg1">
                    <a:lumMod val="85000"/>
                  </a:schemeClr>
                </a:solidFill>
                <a:latin typeface="Arial" charset="0"/>
                <a:ea typeface="Arial" charset="0"/>
                <a:cs typeface="Arial" charset="0"/>
              </a:rPr>
              <a:t>(re-)</a:t>
            </a:r>
            <a:r>
              <a:rPr lang="pt-BR">
                <a:solidFill>
                  <a:schemeClr val="bg1">
                    <a:lumMod val="85000"/>
                  </a:schemeClr>
                </a:solidFill>
                <a:latin typeface="Arial" charset="0"/>
                <a:ea typeface="Arial" charset="0"/>
                <a:cs typeface="Arial" charset="0"/>
              </a:rPr>
              <a:t>, associa-o a um olhar sobre </a:t>
            </a:r>
            <a:r>
              <a:rPr lang="pt-BR" b="1">
                <a:solidFill>
                  <a:schemeClr val="bg1"/>
                </a:solidFill>
                <a:latin typeface="Arial" charset="0"/>
                <a:ea typeface="Arial" charset="0"/>
                <a:cs typeface="Arial" charset="0"/>
              </a:rPr>
              <a:t>o que ainda não é</a:t>
            </a:r>
            <a:r>
              <a:rPr lang="pt-BR">
                <a:solidFill>
                  <a:schemeClr val="bg1">
                    <a:lumMod val="85000"/>
                  </a:schemeClr>
                </a:solidFill>
                <a:latin typeface="Arial" charset="0"/>
                <a:ea typeface="Arial" charset="0"/>
                <a:cs typeface="Arial" charset="0"/>
              </a:rPr>
              <a:t>, ao </a:t>
            </a:r>
            <a:r>
              <a:rPr lang="pt-BR" b="1">
                <a:solidFill>
                  <a:schemeClr val="bg1"/>
                </a:solidFill>
                <a:latin typeface="Arial" charset="0"/>
                <a:ea typeface="Arial" charset="0"/>
                <a:cs typeface="Arial" charset="0"/>
              </a:rPr>
              <a:t>que pode vir a ser</a:t>
            </a:r>
            <a:r>
              <a:rPr lang="pt-BR">
                <a:solidFill>
                  <a:schemeClr val="bg1">
                    <a:lumMod val="85000"/>
                  </a:schemeClr>
                </a:solidFill>
                <a:latin typeface="Arial" charset="0"/>
                <a:ea typeface="Arial" charset="0"/>
                <a:cs typeface="Arial" charset="0"/>
              </a:rPr>
              <a:t> </a:t>
            </a:r>
            <a:r>
              <a:rPr lang="pt-BR" i="1">
                <a:solidFill>
                  <a:schemeClr val="bg1">
                    <a:lumMod val="85000"/>
                  </a:schemeClr>
                </a:solidFill>
                <a:latin typeface="Arial" charset="0"/>
                <a:ea typeface="Arial" charset="0"/>
                <a:cs typeface="Arial" charset="0"/>
              </a:rPr>
              <a:t>(pre-)</a:t>
            </a:r>
            <a:r>
              <a:rPr lang="pt-BR">
                <a:solidFill>
                  <a:schemeClr val="bg1">
                    <a:lumMod val="85000"/>
                  </a:schemeClr>
                </a:solidFill>
                <a:latin typeface="Arial" charset="0"/>
                <a:ea typeface="Arial" charset="0"/>
                <a:cs typeface="Arial" charset="0"/>
              </a:rPr>
              <a:t>, e </a:t>
            </a:r>
            <a:r>
              <a:rPr lang="pt-BR" b="1">
                <a:solidFill>
                  <a:schemeClr val="bg1"/>
                </a:solidFill>
                <a:latin typeface="Arial" charset="0"/>
                <a:ea typeface="Arial" charset="0"/>
                <a:cs typeface="Arial" charset="0"/>
              </a:rPr>
              <a:t>transforma</a:t>
            </a:r>
            <a:r>
              <a:rPr lang="pt-BR">
                <a:solidFill>
                  <a:schemeClr val="bg1"/>
                </a:solidFill>
                <a:latin typeface="Arial" charset="0"/>
                <a:ea typeface="Arial" charset="0"/>
                <a:cs typeface="Arial" charset="0"/>
              </a:rPr>
              <a:t> </a:t>
            </a:r>
            <a:r>
              <a:rPr lang="pt-BR">
                <a:solidFill>
                  <a:schemeClr val="bg1">
                    <a:lumMod val="85000"/>
                  </a:schemeClr>
                </a:solidFill>
                <a:latin typeface="Arial" charset="0"/>
                <a:ea typeface="Arial" charset="0"/>
                <a:cs typeface="Arial" charset="0"/>
              </a:rPr>
              <a:t>o </a:t>
            </a:r>
            <a:r>
              <a:rPr lang="pt-BR" b="1">
                <a:solidFill>
                  <a:schemeClr val="bg1"/>
                </a:solidFill>
                <a:latin typeface="Arial" charset="0"/>
                <a:ea typeface="Arial" charset="0"/>
                <a:cs typeface="Arial" charset="0"/>
              </a:rPr>
              <a:t>ato</a:t>
            </a:r>
            <a:r>
              <a:rPr lang="pt-BR">
                <a:solidFill>
                  <a:schemeClr val="bg1"/>
                </a:solidFill>
                <a:latin typeface="Arial" charset="0"/>
                <a:ea typeface="Arial" charset="0"/>
                <a:cs typeface="Arial" charset="0"/>
              </a:rPr>
              <a:t> </a:t>
            </a:r>
            <a:r>
              <a:rPr lang="pt-BR">
                <a:solidFill>
                  <a:schemeClr val="bg1">
                    <a:lumMod val="85000"/>
                  </a:schemeClr>
                </a:solidFill>
                <a:latin typeface="Arial" charset="0"/>
                <a:ea typeface="Arial" charset="0"/>
                <a:cs typeface="Arial" charset="0"/>
              </a:rPr>
              <a:t>de </a:t>
            </a:r>
            <a:r>
              <a:rPr lang="pt-BR" b="1">
                <a:solidFill>
                  <a:schemeClr val="bg1"/>
                </a:solidFill>
                <a:latin typeface="Arial" charset="0"/>
                <a:ea typeface="Arial" charset="0"/>
                <a:cs typeface="Arial" charset="0"/>
              </a:rPr>
              <a:t>definição</a:t>
            </a:r>
            <a:r>
              <a:rPr lang="pt-BR">
                <a:solidFill>
                  <a:schemeClr val="bg1">
                    <a:lumMod val="85000"/>
                  </a:schemeClr>
                </a:solidFill>
                <a:latin typeface="Arial" charset="0"/>
                <a:ea typeface="Arial" charset="0"/>
                <a:cs typeface="Arial" charset="0"/>
              </a:rPr>
              <a:t>, de </a:t>
            </a:r>
            <a:r>
              <a:rPr lang="pt-BR" b="1">
                <a:solidFill>
                  <a:schemeClr val="bg1"/>
                </a:solidFill>
                <a:latin typeface="Arial" charset="0"/>
                <a:ea typeface="Arial" charset="0"/>
                <a:cs typeface="Arial" charset="0"/>
              </a:rPr>
              <a:t>estabelecimento</a:t>
            </a:r>
            <a:r>
              <a:rPr lang="pt-BR">
                <a:solidFill>
                  <a:schemeClr val="bg1">
                    <a:lumMod val="85000"/>
                  </a:schemeClr>
                </a:solidFill>
                <a:latin typeface="Arial" charset="0"/>
                <a:ea typeface="Arial" charset="0"/>
                <a:cs typeface="Arial" charset="0"/>
              </a:rPr>
              <a:t>, de </a:t>
            </a:r>
            <a:r>
              <a:rPr lang="pt-BR" b="1">
                <a:solidFill>
                  <a:schemeClr val="bg1"/>
                </a:solidFill>
                <a:latin typeface="Arial" charset="0"/>
                <a:ea typeface="Arial" charset="0"/>
                <a:cs typeface="Arial" charset="0"/>
              </a:rPr>
              <a:t>permanência</a:t>
            </a:r>
            <a:r>
              <a:rPr lang="pt-BR">
                <a:solidFill>
                  <a:schemeClr val="bg1">
                    <a:lumMod val="85000"/>
                  </a:schemeClr>
                </a:solidFill>
                <a:latin typeface="Arial" charset="0"/>
                <a:ea typeface="Arial" charset="0"/>
                <a:cs typeface="Arial" charset="0"/>
              </a:rPr>
              <a:t> </a:t>
            </a:r>
            <a:r>
              <a:rPr lang="pt-BR" i="1">
                <a:solidFill>
                  <a:schemeClr val="bg1">
                    <a:lumMod val="85000"/>
                  </a:schemeClr>
                </a:solidFill>
                <a:latin typeface="Arial" charset="0"/>
                <a:ea typeface="Arial" charset="0"/>
                <a:cs typeface="Arial" charset="0"/>
              </a:rPr>
              <a:t>(sentar)</a:t>
            </a:r>
            <a:r>
              <a:rPr lang="pt-BR">
                <a:solidFill>
                  <a:schemeClr val="bg1">
                    <a:lumMod val="85000"/>
                  </a:schemeClr>
                </a:solidFill>
                <a:latin typeface="Arial" charset="0"/>
                <a:ea typeface="Arial" charset="0"/>
                <a:cs typeface="Arial" charset="0"/>
              </a:rPr>
              <a:t>.</a:t>
            </a:r>
          </a:p>
          <a:p>
            <a:pPr marL="19050" lvl="2" algn="r"/>
            <a:r>
              <a:rPr lang="pt-BR" sz="1400" dirty="0">
                <a:solidFill>
                  <a:schemeClr val="bg1">
                    <a:lumMod val="85000"/>
                  </a:schemeClr>
                </a:solidFill>
                <a:latin typeface="Arial" charset="0"/>
                <a:ea typeface="Arial" charset="0"/>
                <a:cs typeface="Arial" charset="0"/>
              </a:rPr>
              <a:t>Editorial revista V!RUS 08</a:t>
            </a:r>
          </a:p>
        </p:txBody>
      </p:sp>
    </p:spTree>
    <p:extLst>
      <p:ext uri="{BB962C8B-B14F-4D97-AF65-F5344CB8AC3E}">
        <p14:creationId xmlns:p14="http://schemas.microsoft.com/office/powerpoint/2010/main" val="165051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3869CEF2-F70D-4EE8-92EB-0F9AE6A55ECC}"/>
              </a:ext>
            </a:extLst>
          </p:cNvPr>
          <p:cNvPicPr>
            <a:picLocks noChangeAspect="1"/>
          </p:cNvPicPr>
          <p:nvPr/>
        </p:nvPicPr>
        <p:blipFill>
          <a:blip r:embed="rId3">
            <a:grayscl/>
            <a:extLst>
              <a:ext uri="{BEBA8EAE-BF5A-486C-A8C5-ECC9F3942E4B}">
                <a14:imgProps xmlns:a14="http://schemas.microsoft.com/office/drawing/2010/main">
                  <a14:imgLayer r:embed="rId4">
                    <a14:imgEffect>
                      <a14:colorTemperature colorTemp="6391"/>
                    </a14:imgEffect>
                    <a14:imgEffect>
                      <a14:saturation sat="35000"/>
                    </a14:imgEffect>
                    <a14:imgEffect>
                      <a14:brightnessContrast contrast="32000"/>
                    </a14:imgEffect>
                  </a14:imgLayer>
                </a14:imgProps>
              </a:ext>
            </a:extLst>
          </a:blip>
          <a:stretch>
            <a:fillRect/>
          </a:stretch>
        </p:blipFill>
        <p:spPr>
          <a:xfrm>
            <a:off x="4308634" y="1475484"/>
            <a:ext cx="7863841" cy="4423409"/>
          </a:xfrm>
          <a:prstGeom prst="rect">
            <a:avLst/>
          </a:prstGeom>
        </p:spPr>
      </p:pic>
      <p:sp>
        <p:nvSpPr>
          <p:cNvPr id="7" name="CaixaDeTexto 6"/>
          <p:cNvSpPr txBox="1"/>
          <p:nvPr/>
        </p:nvSpPr>
        <p:spPr>
          <a:xfrm>
            <a:off x="0" y="0"/>
            <a:ext cx="12187410" cy="307777"/>
          </a:xfrm>
          <a:prstGeom prst="rect">
            <a:avLst/>
          </a:prstGeom>
          <a:solidFill>
            <a:srgbClr val="FFFFFF">
              <a:alpha val="87000"/>
            </a:srgbClr>
          </a:solidFill>
        </p:spPr>
        <p:txBody>
          <a:bodyPr wrap="square" rtlCol="0">
            <a:spAutoFit/>
          </a:bodyPr>
          <a:lstStyle/>
          <a:p>
            <a:pPr algn="r"/>
            <a:r>
              <a:rPr lang="pt-BR" sz="1400">
                <a:solidFill>
                  <a:schemeClr val="bg1">
                    <a:lumMod val="65000"/>
                  </a:schemeClr>
                </a:solidFill>
                <a:latin typeface="Arial" charset="0"/>
                <a:ea typeface="Arial" charset="0"/>
                <a:cs typeface="Arial" charset="0"/>
              </a:rPr>
              <a:t>05	</a:t>
            </a:r>
            <a:r>
              <a:rPr lang="pt-BR" sz="1400" cap="all">
                <a:solidFill>
                  <a:schemeClr val="bg1">
                    <a:lumMod val="65000"/>
                  </a:schemeClr>
                </a:solidFill>
                <a:latin typeface="Arial" charset="0"/>
                <a:ea typeface="Arial" charset="0"/>
                <a:cs typeface="Arial" charset="0"/>
              </a:rPr>
              <a:t>BAUKUNST, OU ARTE+CONSTRUÇÃO</a:t>
            </a:r>
          </a:p>
        </p:txBody>
      </p:sp>
      <p:sp>
        <p:nvSpPr>
          <p:cNvPr id="8" name="CaixaDeTexto 7"/>
          <p:cNvSpPr txBox="1"/>
          <p:nvPr/>
        </p:nvSpPr>
        <p:spPr>
          <a:xfrm>
            <a:off x="0" y="896400"/>
            <a:ext cx="12192000" cy="584775"/>
          </a:xfrm>
          <a:prstGeom prst="rect">
            <a:avLst/>
          </a:prstGeom>
          <a:noFill/>
        </p:spPr>
        <p:txBody>
          <a:bodyPr wrap="square" rtlCol="0">
            <a:spAutoFit/>
          </a:bodyPr>
          <a:lstStyle/>
          <a:p>
            <a:pPr lvl="2"/>
            <a:r>
              <a:rPr lang="pt-BR" sz="3200" dirty="0">
                <a:solidFill>
                  <a:srgbClr val="FFAE51"/>
                </a:solidFill>
                <a:latin typeface="Arial" charset="0"/>
                <a:ea typeface="Arial" charset="0"/>
                <a:cs typeface="Arial" charset="0"/>
              </a:rPr>
              <a:t>Plataformas: comunicação e processos decisórios</a:t>
            </a:r>
          </a:p>
        </p:txBody>
      </p:sp>
      <p:sp>
        <p:nvSpPr>
          <p:cNvPr id="10" name="CaixaDeTexto 9"/>
          <p:cNvSpPr txBox="1"/>
          <p:nvPr/>
        </p:nvSpPr>
        <p:spPr>
          <a:xfrm>
            <a:off x="0" y="5893201"/>
            <a:ext cx="12192001" cy="307777"/>
          </a:xfrm>
          <a:prstGeom prst="rect">
            <a:avLst/>
          </a:prstGeom>
          <a:noFill/>
        </p:spPr>
        <p:txBody>
          <a:bodyPr wrap="square" lIns="0" rtlCol="0">
            <a:spAutoFit/>
          </a:bodyPr>
          <a:lstStyle/>
          <a:p>
            <a:pPr marL="977900" lvl="2"/>
            <a:r>
              <a:rPr lang="pt-BR" sz="1400" dirty="0">
                <a:solidFill>
                  <a:schemeClr val="bg1">
                    <a:lumMod val="65000"/>
                  </a:schemeClr>
                </a:solidFill>
                <a:latin typeface="Arial" charset="0"/>
                <a:ea typeface="Arial" charset="0"/>
                <a:cs typeface="Arial" charset="0"/>
              </a:rPr>
              <a:t>[</a:t>
            </a:r>
            <a:r>
              <a:rPr lang="pt-BR" sz="1400" b="1" dirty="0">
                <a:solidFill>
                  <a:schemeClr val="bg1">
                    <a:lumMod val="65000"/>
                  </a:schemeClr>
                </a:solidFill>
                <a:latin typeface="Arial" charset="0"/>
                <a:ea typeface="Arial" charset="0"/>
                <a:cs typeface="Arial" charset="0"/>
              </a:rPr>
              <a:t>Consul</a:t>
            </a:r>
            <a:r>
              <a:rPr lang="pt-BR" sz="1400" dirty="0">
                <a:solidFill>
                  <a:schemeClr val="bg1">
                    <a:lumMod val="65000"/>
                  </a:schemeClr>
                </a:solidFill>
                <a:latin typeface="Arial" charset="0"/>
                <a:ea typeface="Arial" charset="0"/>
                <a:cs typeface="Arial" charset="0"/>
              </a:rPr>
              <a:t> free software for citizen participation. Madrid City Council, 2018]</a:t>
            </a:r>
          </a:p>
        </p:txBody>
      </p:sp>
      <p:sp>
        <p:nvSpPr>
          <p:cNvPr id="11" name="CaixaDeTexto 10"/>
          <p:cNvSpPr txBox="1"/>
          <p:nvPr/>
        </p:nvSpPr>
        <p:spPr>
          <a:xfrm>
            <a:off x="0" y="2840802"/>
            <a:ext cx="4081670" cy="1692771"/>
          </a:xfrm>
          <a:prstGeom prst="rect">
            <a:avLst/>
          </a:prstGeom>
          <a:noFill/>
        </p:spPr>
        <p:txBody>
          <a:bodyPr wrap="square" rtlCol="0">
            <a:spAutoFit/>
          </a:bodyPr>
          <a:lstStyle/>
          <a:p>
            <a:pPr lvl="2" algn="thaiDist"/>
            <a:r>
              <a:rPr lang="pt-BR" dirty="0">
                <a:latin typeface="Arial" charset="0"/>
                <a:ea typeface="Arial" charset="0"/>
                <a:cs typeface="Arial" charset="0"/>
              </a:rPr>
              <a:t>”Como a </a:t>
            </a:r>
            <a:r>
              <a:rPr lang="pt-BR" b="1" dirty="0">
                <a:latin typeface="Arial" charset="0"/>
                <a:ea typeface="Arial" charset="0"/>
                <a:cs typeface="Arial" charset="0"/>
              </a:rPr>
              <a:t>vida</a:t>
            </a:r>
            <a:r>
              <a:rPr lang="pt-BR" dirty="0">
                <a:latin typeface="Arial" charset="0"/>
                <a:ea typeface="Arial" charset="0"/>
                <a:cs typeface="Arial" charset="0"/>
              </a:rPr>
              <a:t> e a consciência, a comunicação é também uma</a:t>
            </a:r>
            <a:r>
              <a:rPr lang="pt-BR" b="1" dirty="0">
                <a:latin typeface="Arial" charset="0"/>
                <a:ea typeface="Arial" charset="0"/>
                <a:cs typeface="Arial" charset="0"/>
              </a:rPr>
              <a:t> realidade emergente</a:t>
            </a:r>
            <a:r>
              <a:rPr lang="pt-BR" dirty="0">
                <a:latin typeface="Arial" charset="0"/>
                <a:ea typeface="Arial" charset="0"/>
                <a:cs typeface="Arial" charset="0"/>
              </a:rPr>
              <a:t>, um </a:t>
            </a:r>
            <a:r>
              <a:rPr lang="pt-BR" b="1" dirty="0">
                <a:latin typeface="Arial" charset="0"/>
                <a:ea typeface="Arial" charset="0"/>
                <a:cs typeface="Arial" charset="0"/>
              </a:rPr>
              <a:t>estado de coisas autogerado</a:t>
            </a:r>
            <a:r>
              <a:rPr lang="pt-BR" dirty="0">
                <a:latin typeface="Arial" charset="0"/>
                <a:ea typeface="Arial" charset="0"/>
                <a:cs typeface="Arial" charset="0"/>
              </a:rPr>
              <a:t>.”</a:t>
            </a:r>
          </a:p>
          <a:p>
            <a:pPr lvl="2" algn="r"/>
            <a:r>
              <a:rPr lang="pt-BR" sz="1400" dirty="0" err="1">
                <a:latin typeface="Arial" charset="0"/>
                <a:ea typeface="Arial" charset="0"/>
                <a:cs typeface="Arial" charset="0"/>
              </a:rPr>
              <a:t>Niklas</a:t>
            </a:r>
            <a:r>
              <a:rPr lang="pt-BR" sz="1400" dirty="0">
                <a:latin typeface="Arial" charset="0"/>
                <a:ea typeface="Arial" charset="0"/>
                <a:cs typeface="Arial" charset="0"/>
              </a:rPr>
              <a:t> </a:t>
            </a:r>
            <a:r>
              <a:rPr lang="pt-BR" sz="1400" dirty="0" err="1">
                <a:latin typeface="Arial" charset="0"/>
                <a:ea typeface="Arial" charset="0"/>
                <a:cs typeface="Arial" charset="0"/>
              </a:rPr>
              <a:t>Luhmann</a:t>
            </a:r>
            <a:endParaRPr lang="pt-BR" sz="1400" dirty="0">
              <a:latin typeface="Arial" charset="0"/>
              <a:ea typeface="Arial" charset="0"/>
              <a:cs typeface="Arial" charset="0"/>
            </a:endParaRPr>
          </a:p>
        </p:txBody>
      </p:sp>
    </p:spTree>
    <p:extLst>
      <p:ext uri="{BB962C8B-B14F-4D97-AF65-F5344CB8AC3E}">
        <p14:creationId xmlns:p14="http://schemas.microsoft.com/office/powerpoint/2010/main" val="193942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cdn-images-1.medium.com/max/1200/1*3uuWsWjJtjuo0U2h85NMcg.jpeg">
            <a:extLst>
              <a:ext uri="{FF2B5EF4-FFF2-40B4-BE49-F238E27FC236}">
                <a16:creationId xmlns:a16="http://schemas.microsoft.com/office/drawing/2014/main" id="{5DA36F2E-97F0-4C62-84C3-1990E4A9786F}"/>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rcRect l="18125" t="19858" r="13987" b="22913"/>
          <a:stretch/>
        </p:blipFill>
        <p:spPr bwMode="auto">
          <a:xfrm>
            <a:off x="0" y="-1"/>
            <a:ext cx="1218741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0" y="-1"/>
            <a:ext cx="12192000" cy="6858001"/>
          </a:xfrm>
          <a:prstGeom prst="rect">
            <a:avLst/>
          </a:prstGeom>
          <a:gradFill flip="none" rotWithShape="1">
            <a:gsLst>
              <a:gs pos="0">
                <a:schemeClr val="tx1">
                  <a:alpha val="0"/>
                </a:schemeClr>
              </a:gs>
              <a:gs pos="39000">
                <a:schemeClr val="tx1">
                  <a:alpha val="32000"/>
                </a:schemeClr>
              </a:gs>
              <a:gs pos="100000">
                <a:schemeClr val="tx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0" y="0"/>
            <a:ext cx="12187410" cy="307777"/>
          </a:xfrm>
          <a:prstGeom prst="rect">
            <a:avLst/>
          </a:prstGeom>
          <a:noFill/>
        </p:spPr>
        <p:txBody>
          <a:bodyPr wrap="square" rtlCol="0">
            <a:spAutoFit/>
          </a:bodyPr>
          <a:lstStyle/>
          <a:p>
            <a:pPr algn="r"/>
            <a:r>
              <a:rPr lang="pt-BR" sz="1400">
                <a:solidFill>
                  <a:schemeClr val="bg1">
                    <a:lumMod val="75000"/>
                  </a:schemeClr>
                </a:solidFill>
                <a:latin typeface="Arial" charset="0"/>
                <a:ea typeface="Arial" charset="0"/>
                <a:cs typeface="Arial" charset="0"/>
              </a:rPr>
              <a:t>05	</a:t>
            </a:r>
            <a:r>
              <a:rPr lang="pt-BR" sz="1400" cap="all">
                <a:solidFill>
                  <a:schemeClr val="bg1">
                    <a:lumMod val="75000"/>
                  </a:schemeClr>
                </a:solidFill>
                <a:latin typeface="Arial" charset="0"/>
                <a:ea typeface="Arial" charset="0"/>
                <a:cs typeface="Arial" charset="0"/>
              </a:rPr>
              <a:t>BAUKUNST, OU ARTE+CONSTRUÇÃO</a:t>
            </a:r>
          </a:p>
        </p:txBody>
      </p:sp>
      <p:sp>
        <p:nvSpPr>
          <p:cNvPr id="9" name="CaixaDeTexto 8"/>
          <p:cNvSpPr txBox="1"/>
          <p:nvPr/>
        </p:nvSpPr>
        <p:spPr>
          <a:xfrm>
            <a:off x="0" y="5893201"/>
            <a:ext cx="12192001" cy="307777"/>
          </a:xfrm>
          <a:prstGeom prst="rect">
            <a:avLst/>
          </a:prstGeom>
          <a:noFill/>
        </p:spPr>
        <p:txBody>
          <a:bodyPr wrap="square" lIns="0" rtlCol="0">
            <a:spAutoFit/>
          </a:bodyPr>
          <a:lstStyle/>
          <a:p>
            <a:pPr marL="989013" lvl="2"/>
            <a:r>
              <a:rPr lang="pt-BR" sz="1400" dirty="0">
                <a:solidFill>
                  <a:schemeClr val="bg1">
                    <a:lumMod val="75000"/>
                  </a:schemeClr>
                </a:solidFill>
                <a:latin typeface="Arial" charset="0"/>
                <a:ea typeface="Arial" charset="0"/>
                <a:cs typeface="Arial" charset="0"/>
              </a:rPr>
              <a:t>[Urban Simulation Platform Space. HafenCity Universität, </a:t>
            </a:r>
            <a:r>
              <a:rPr lang="pt-BR" sz="1400" b="1" dirty="0">
                <a:solidFill>
                  <a:schemeClr val="bg1">
                    <a:lumMod val="75000"/>
                  </a:schemeClr>
                </a:solidFill>
                <a:latin typeface="Arial" charset="0"/>
                <a:ea typeface="Arial" charset="0"/>
                <a:cs typeface="Arial" charset="0"/>
              </a:rPr>
              <a:t>City Science Lab </a:t>
            </a:r>
            <a:r>
              <a:rPr lang="pt-BR" sz="1400" dirty="0">
                <a:solidFill>
                  <a:schemeClr val="bg1">
                    <a:lumMod val="75000"/>
                  </a:schemeClr>
                </a:solidFill>
                <a:latin typeface="Arial" charset="0"/>
                <a:ea typeface="Arial" charset="0"/>
                <a:cs typeface="Arial" charset="0"/>
              </a:rPr>
              <a:t>+ MIT </a:t>
            </a:r>
            <a:r>
              <a:rPr lang="pt-BR" sz="1400" b="1" dirty="0">
                <a:solidFill>
                  <a:schemeClr val="bg1">
                    <a:lumMod val="75000"/>
                  </a:schemeClr>
                </a:solidFill>
                <a:latin typeface="Arial" charset="0"/>
                <a:ea typeface="Arial" charset="0"/>
                <a:cs typeface="Arial" charset="0"/>
              </a:rPr>
              <a:t>CityScope</a:t>
            </a:r>
            <a:r>
              <a:rPr lang="pt-BR" sz="1400" dirty="0">
                <a:solidFill>
                  <a:schemeClr val="bg1">
                    <a:lumMod val="75000"/>
                  </a:schemeClr>
                </a:solidFill>
                <a:latin typeface="Arial" charset="0"/>
                <a:ea typeface="Arial" charset="0"/>
                <a:cs typeface="Arial" charset="0"/>
              </a:rPr>
              <a:t>, 2015]</a:t>
            </a:r>
          </a:p>
        </p:txBody>
      </p:sp>
      <p:sp>
        <p:nvSpPr>
          <p:cNvPr id="10" name="CaixaDeTexto 9"/>
          <p:cNvSpPr txBox="1"/>
          <p:nvPr/>
        </p:nvSpPr>
        <p:spPr>
          <a:xfrm>
            <a:off x="0" y="896400"/>
            <a:ext cx="12192000" cy="584775"/>
          </a:xfrm>
          <a:prstGeom prst="rect">
            <a:avLst/>
          </a:prstGeom>
          <a:noFill/>
        </p:spPr>
        <p:txBody>
          <a:bodyPr wrap="square" rtlCol="0">
            <a:spAutoFit/>
          </a:bodyPr>
          <a:lstStyle/>
          <a:p>
            <a:pPr lvl="2"/>
            <a:r>
              <a:rPr lang="pt-BR" sz="3200" dirty="0">
                <a:solidFill>
                  <a:schemeClr val="bg1">
                    <a:lumMod val="85000"/>
                  </a:schemeClr>
                </a:solidFill>
                <a:latin typeface="Arial" charset="0"/>
                <a:ea typeface="Arial" charset="0"/>
                <a:cs typeface="Arial" charset="0"/>
              </a:rPr>
              <a:t>Plataformas: metadados e processos decisórios</a:t>
            </a:r>
          </a:p>
        </p:txBody>
      </p:sp>
      <p:sp>
        <p:nvSpPr>
          <p:cNvPr id="11" name="CaixaDeTexto 10"/>
          <p:cNvSpPr txBox="1"/>
          <p:nvPr/>
        </p:nvSpPr>
        <p:spPr>
          <a:xfrm>
            <a:off x="0" y="2979302"/>
            <a:ext cx="4629600" cy="1415772"/>
          </a:xfrm>
          <a:prstGeom prst="rect">
            <a:avLst/>
          </a:prstGeom>
          <a:noFill/>
        </p:spPr>
        <p:txBody>
          <a:bodyPr wrap="square" rtlCol="0">
            <a:spAutoFit/>
          </a:bodyPr>
          <a:lstStyle/>
          <a:p>
            <a:pPr lvl="2" algn="thaiDist"/>
            <a:r>
              <a:rPr lang="pt-BR" dirty="0">
                <a:solidFill>
                  <a:schemeClr val="bg1"/>
                </a:solidFill>
                <a:latin typeface="Arial" charset="0"/>
                <a:ea typeface="Arial" charset="0"/>
                <a:cs typeface="Arial" charset="0"/>
              </a:rPr>
              <a:t>“Constituição gradual da </a:t>
            </a:r>
            <a:r>
              <a:rPr lang="pt-BR" b="1" dirty="0">
                <a:solidFill>
                  <a:schemeClr val="bg1"/>
                </a:solidFill>
                <a:latin typeface="Arial" charset="0"/>
                <a:ea typeface="Arial" charset="0"/>
                <a:cs typeface="Arial" charset="0"/>
              </a:rPr>
              <a:t>mente coletiva</a:t>
            </a:r>
            <a:r>
              <a:rPr lang="pt-BR" dirty="0">
                <a:solidFill>
                  <a:schemeClr val="bg1"/>
                </a:solidFill>
                <a:latin typeface="Arial" charset="0"/>
                <a:ea typeface="Arial" charset="0"/>
                <a:cs typeface="Arial" charset="0"/>
              </a:rPr>
              <a:t> pelo </a:t>
            </a:r>
            <a:r>
              <a:rPr lang="pt-BR" b="1" dirty="0">
                <a:solidFill>
                  <a:schemeClr val="bg1"/>
                </a:solidFill>
                <a:latin typeface="Arial" charset="0"/>
                <a:ea typeface="Arial" charset="0"/>
                <a:cs typeface="Arial" charset="0"/>
              </a:rPr>
              <a:t>trabalho em rede</a:t>
            </a:r>
            <a:r>
              <a:rPr lang="pt-BR" dirty="0">
                <a:solidFill>
                  <a:schemeClr val="bg1"/>
                </a:solidFill>
                <a:latin typeface="Arial" charset="0"/>
                <a:ea typeface="Arial" charset="0"/>
                <a:cs typeface="Arial" charset="0"/>
              </a:rPr>
              <a:t>, mediante um conjunto de cérebros [...].”</a:t>
            </a:r>
          </a:p>
          <a:p>
            <a:pPr lvl="2" algn="r"/>
            <a:r>
              <a:rPr lang="pt-BR" sz="1400" dirty="0">
                <a:solidFill>
                  <a:schemeClr val="bg1"/>
                </a:solidFill>
                <a:latin typeface="Arial" charset="0"/>
                <a:ea typeface="Arial" charset="0"/>
                <a:cs typeface="Arial" charset="0"/>
              </a:rPr>
              <a:t>Manuel </a:t>
            </a:r>
            <a:r>
              <a:rPr lang="pt-BR" sz="1400" dirty="0" err="1">
                <a:solidFill>
                  <a:schemeClr val="bg1"/>
                </a:solidFill>
                <a:latin typeface="Arial" charset="0"/>
                <a:ea typeface="Arial" charset="0"/>
                <a:cs typeface="Arial" charset="0"/>
              </a:rPr>
              <a:t>Castells</a:t>
            </a:r>
            <a:endParaRPr lang="pt-BR" sz="1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342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9A06"/>
        </a:solidFill>
        <a:effectLst/>
      </p:bgPr>
    </p:bg>
    <p:spTree>
      <p:nvGrpSpPr>
        <p:cNvPr id="1" name=""/>
        <p:cNvGrpSpPr/>
        <p:nvPr/>
      </p:nvGrpSpPr>
      <p:grpSpPr>
        <a:xfrm>
          <a:off x="0" y="0"/>
          <a:ext cx="0" cy="0"/>
          <a:chOff x="0" y="0"/>
          <a:chExt cx="0" cy="0"/>
        </a:xfrm>
      </p:grpSpPr>
      <p:sp>
        <p:nvSpPr>
          <p:cNvPr id="8" name="CaixaDeTexto 7"/>
          <p:cNvSpPr txBox="1"/>
          <p:nvPr/>
        </p:nvSpPr>
        <p:spPr>
          <a:xfrm>
            <a:off x="0" y="0"/>
            <a:ext cx="12187410" cy="307777"/>
          </a:xfrm>
          <a:prstGeom prst="rect">
            <a:avLst/>
          </a:prstGeom>
          <a:noFill/>
        </p:spPr>
        <p:txBody>
          <a:bodyPr wrap="square" rtlCol="0">
            <a:spAutoFit/>
          </a:bodyPr>
          <a:lstStyle/>
          <a:p>
            <a:pPr algn="r"/>
            <a:r>
              <a:rPr lang="pt-BR" sz="1400">
                <a:solidFill>
                  <a:schemeClr val="bg1">
                    <a:lumMod val="50000"/>
                  </a:schemeClr>
                </a:solidFill>
                <a:latin typeface="Arial" charset="0"/>
                <a:ea typeface="Arial" charset="0"/>
                <a:cs typeface="Arial" charset="0"/>
              </a:rPr>
              <a:t>05	</a:t>
            </a:r>
            <a:r>
              <a:rPr lang="pt-BR" sz="1400" cap="all">
                <a:solidFill>
                  <a:schemeClr val="bg1">
                    <a:lumMod val="50000"/>
                  </a:schemeClr>
                </a:solidFill>
                <a:latin typeface="Arial" charset="0"/>
                <a:ea typeface="Arial" charset="0"/>
                <a:cs typeface="Arial" charset="0"/>
              </a:rPr>
              <a:t>BAUKUNST, OU ARTE+CONSTRUÇÃO</a:t>
            </a:r>
          </a:p>
        </p:txBody>
      </p:sp>
      <p:sp>
        <p:nvSpPr>
          <p:cNvPr id="9" name="CaixaDeTexto 8"/>
          <p:cNvSpPr txBox="1"/>
          <p:nvPr/>
        </p:nvSpPr>
        <p:spPr>
          <a:xfrm>
            <a:off x="0" y="896400"/>
            <a:ext cx="12192000" cy="584775"/>
          </a:xfrm>
          <a:prstGeom prst="rect">
            <a:avLst/>
          </a:prstGeom>
          <a:noFill/>
        </p:spPr>
        <p:txBody>
          <a:bodyPr wrap="square" rtlCol="0">
            <a:spAutoFit/>
          </a:bodyPr>
          <a:lstStyle/>
          <a:p>
            <a:pPr lvl="1"/>
            <a:r>
              <a:rPr lang="pt-BR" sz="3200" dirty="0">
                <a:solidFill>
                  <a:schemeClr val="tx1">
                    <a:lumMod val="65000"/>
                    <a:lumOff val="35000"/>
                  </a:schemeClr>
                </a:solidFill>
                <a:latin typeface="Arial" charset="0"/>
                <a:ea typeface="Arial" charset="0"/>
                <a:cs typeface="Arial" charset="0"/>
              </a:rPr>
              <a:t>Plataformas e performance: colaboração e processos de projeto</a:t>
            </a:r>
          </a:p>
        </p:txBody>
      </p:sp>
      <p:sp>
        <p:nvSpPr>
          <p:cNvPr id="13" name="CaixaDeTexto 12"/>
          <p:cNvSpPr txBox="1"/>
          <p:nvPr/>
        </p:nvSpPr>
        <p:spPr>
          <a:xfrm>
            <a:off x="0" y="2743847"/>
            <a:ext cx="4629875" cy="2031325"/>
          </a:xfrm>
          <a:prstGeom prst="rect">
            <a:avLst/>
          </a:prstGeom>
          <a:noFill/>
        </p:spPr>
        <p:txBody>
          <a:bodyPr wrap="square" rtlCol="0">
            <a:spAutoFit/>
          </a:bodyPr>
          <a:lstStyle/>
          <a:p>
            <a:pPr lvl="1" algn="just">
              <a:spcAft>
                <a:spcPts val="1800"/>
              </a:spcAft>
            </a:pPr>
            <a:r>
              <a:rPr lang="pt-BR" dirty="0" err="1">
                <a:latin typeface="Arial" charset="0"/>
                <a:ea typeface="Arial" charset="0"/>
                <a:cs typeface="Arial" charset="0"/>
              </a:rPr>
              <a:t>Niklas</a:t>
            </a:r>
            <a:r>
              <a:rPr lang="pt-BR" dirty="0">
                <a:latin typeface="Arial" charset="0"/>
                <a:ea typeface="Arial" charset="0"/>
                <a:cs typeface="Arial" charset="0"/>
              </a:rPr>
              <a:t> </a:t>
            </a:r>
            <a:r>
              <a:rPr lang="pt-BR" dirty="0" err="1">
                <a:latin typeface="Arial" charset="0"/>
                <a:ea typeface="Arial" charset="0"/>
                <a:cs typeface="Arial" charset="0"/>
              </a:rPr>
              <a:t>Luhmann</a:t>
            </a:r>
            <a:r>
              <a:rPr lang="pt-BR" b="1" dirty="0">
                <a:latin typeface="Arial" charset="0"/>
                <a:ea typeface="Arial" charset="0"/>
                <a:cs typeface="Arial" charset="0"/>
              </a:rPr>
              <a:t> </a:t>
            </a:r>
            <a:r>
              <a:rPr lang="pt-BR" dirty="0">
                <a:latin typeface="Arial" charset="0"/>
                <a:ea typeface="Arial" charset="0"/>
                <a:cs typeface="Arial" charset="0"/>
              </a:rPr>
              <a:t>dá ênfase à </a:t>
            </a:r>
            <a:r>
              <a:rPr lang="pt-BR" b="1" dirty="0">
                <a:latin typeface="Arial" charset="0"/>
                <a:ea typeface="Arial" charset="0"/>
                <a:cs typeface="Arial" charset="0"/>
              </a:rPr>
              <a:t>temporalidade </a:t>
            </a:r>
            <a:r>
              <a:rPr lang="pt-BR" dirty="0">
                <a:latin typeface="Arial" charset="0"/>
                <a:ea typeface="Arial" charset="0"/>
                <a:cs typeface="Arial" charset="0"/>
              </a:rPr>
              <a:t>e a </a:t>
            </a:r>
            <a:r>
              <a:rPr lang="pt-BR" b="1" dirty="0">
                <a:latin typeface="Arial" charset="0"/>
                <a:ea typeface="Arial" charset="0"/>
                <a:cs typeface="Arial" charset="0"/>
              </a:rPr>
              <a:t>natureza dinâmica </a:t>
            </a:r>
            <a:r>
              <a:rPr lang="pt-BR" dirty="0">
                <a:latin typeface="Arial" charset="0"/>
                <a:ea typeface="Arial" charset="0"/>
                <a:cs typeface="Arial" charset="0"/>
              </a:rPr>
              <a:t>da </a:t>
            </a:r>
            <a:r>
              <a:rPr lang="pt-BR" b="1" dirty="0">
                <a:latin typeface="Arial" charset="0"/>
                <a:ea typeface="Arial" charset="0"/>
                <a:cs typeface="Arial" charset="0"/>
              </a:rPr>
              <a:t>comunicação</a:t>
            </a:r>
            <a:r>
              <a:rPr lang="pt-BR" dirty="0">
                <a:latin typeface="Arial" charset="0"/>
                <a:ea typeface="Arial" charset="0"/>
                <a:cs typeface="Arial" charset="0"/>
              </a:rPr>
              <a:t>. Esta última consiste em declarações efêmeras</a:t>
            </a:r>
            <a:r>
              <a:rPr lang="pt-BR" b="1" dirty="0">
                <a:latin typeface="Arial" charset="0"/>
                <a:ea typeface="Arial" charset="0"/>
                <a:cs typeface="Arial" charset="0"/>
              </a:rPr>
              <a:t>, </a:t>
            </a:r>
            <a:r>
              <a:rPr lang="pt-BR" dirty="0">
                <a:latin typeface="Arial" charset="0"/>
                <a:ea typeface="Arial" charset="0"/>
                <a:cs typeface="Arial" charset="0"/>
              </a:rPr>
              <a:t>“</a:t>
            </a:r>
            <a:r>
              <a:rPr lang="pt-BR" b="1" dirty="0">
                <a:latin typeface="Arial" charset="0"/>
                <a:ea typeface="Arial" charset="0"/>
                <a:cs typeface="Arial" charset="0"/>
              </a:rPr>
              <a:t>eventos do sistema [que] desaparecem de momento a momento</a:t>
            </a:r>
            <a:r>
              <a:rPr lang="pt-BR" dirty="0">
                <a:latin typeface="Arial" charset="0"/>
                <a:ea typeface="Arial" charset="0"/>
                <a:cs typeface="Arial" charset="0"/>
              </a:rPr>
              <a:t>”</a:t>
            </a:r>
            <a:r>
              <a:rPr lang="pt-BR" b="1" dirty="0">
                <a:latin typeface="Arial" charset="0"/>
                <a:ea typeface="Arial" charset="0"/>
                <a:cs typeface="Arial" charset="0"/>
              </a:rPr>
              <a:t>.</a:t>
            </a:r>
          </a:p>
        </p:txBody>
      </p:sp>
      <p:pic>
        <p:nvPicPr>
          <p:cNvPr id="5" name="Imagem 4" descr="Uma imagem contendo interior, mesa, texto&#10;&#10;Descrição gerada com alta confiança">
            <a:extLst>
              <a:ext uri="{FF2B5EF4-FFF2-40B4-BE49-F238E27FC236}">
                <a16:creationId xmlns:a16="http://schemas.microsoft.com/office/drawing/2014/main" id="{6E1B4C50-81FD-49D2-BEC0-2BEE6BBC9AD2}"/>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39000"/>
                    </a14:imgEffect>
                    <a14:imgEffect>
                      <a14:brightnessContrast contrast="21000"/>
                    </a14:imgEffect>
                  </a14:imgLayer>
                </a14:imgProps>
              </a:ext>
              <a:ext uri="{28A0092B-C50C-407E-A947-70E740481C1C}">
                <a14:useLocalDpi xmlns:a14="http://schemas.microsoft.com/office/drawing/2010/main" val="0"/>
              </a:ext>
            </a:extLst>
          </a:blip>
          <a:srcRect l="102" t="2027" b="1"/>
          <a:stretch/>
        </p:blipFill>
        <p:spPr>
          <a:xfrm>
            <a:off x="4865914" y="1688123"/>
            <a:ext cx="7321496" cy="5169877"/>
          </a:xfrm>
          <a:prstGeom prst="rect">
            <a:avLst/>
          </a:prstGeom>
          <a:ln>
            <a:noFill/>
          </a:ln>
          <a:effectLst>
            <a:outerShdw blurRad="50800" dist="50800" dir="5400000" algn="ctr" rotWithShape="0">
              <a:srgbClr val="000000">
                <a:alpha val="20000"/>
              </a:srgbClr>
            </a:outerShdw>
          </a:effectLst>
        </p:spPr>
      </p:pic>
    </p:spTree>
    <p:extLst>
      <p:ext uri="{BB962C8B-B14F-4D97-AF65-F5344CB8AC3E}">
        <p14:creationId xmlns:p14="http://schemas.microsoft.com/office/powerpoint/2010/main" val="26548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58CD0969-E9AC-4227-A17E-D770D4F59105}"/>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3000"/>
                    </a14:imgEffect>
                    <a14:imgEffect>
                      <a14:brightnessContrast contrast="41000"/>
                    </a14:imgEffect>
                  </a14:imgLayer>
                </a14:imgProps>
              </a:ext>
            </a:extLst>
          </a:blip>
          <a:srcRect l="3980" t="37143" r="38813" b="12656"/>
          <a:stretch/>
        </p:blipFill>
        <p:spPr>
          <a:xfrm>
            <a:off x="0" y="0"/>
            <a:ext cx="12192000" cy="6858000"/>
          </a:xfrm>
          <a:prstGeom prst="rect">
            <a:avLst/>
          </a:prstGeom>
        </p:spPr>
      </p:pic>
      <p:sp>
        <p:nvSpPr>
          <p:cNvPr id="8" name="CaixaDeTexto 7"/>
          <p:cNvSpPr txBox="1"/>
          <p:nvPr/>
        </p:nvSpPr>
        <p:spPr>
          <a:xfrm>
            <a:off x="0" y="0"/>
            <a:ext cx="12187410" cy="307777"/>
          </a:xfrm>
          <a:prstGeom prst="rect">
            <a:avLst/>
          </a:prstGeom>
          <a:noFill/>
        </p:spPr>
        <p:txBody>
          <a:bodyPr wrap="square" rtlCol="0">
            <a:spAutoFit/>
          </a:bodyPr>
          <a:lstStyle/>
          <a:p>
            <a:pPr algn="r"/>
            <a:r>
              <a:rPr lang="pt-BR" sz="1400">
                <a:solidFill>
                  <a:schemeClr val="tx1">
                    <a:lumMod val="65000"/>
                    <a:lumOff val="35000"/>
                  </a:schemeClr>
                </a:solidFill>
                <a:latin typeface="Arial" charset="0"/>
                <a:ea typeface="Arial" charset="0"/>
                <a:cs typeface="Arial" charset="0"/>
              </a:rPr>
              <a:t>05	</a:t>
            </a:r>
            <a:r>
              <a:rPr lang="pt-BR" sz="1400" cap="all">
                <a:solidFill>
                  <a:schemeClr val="tx1">
                    <a:lumMod val="65000"/>
                    <a:lumOff val="35000"/>
                  </a:schemeClr>
                </a:solidFill>
                <a:latin typeface="Arial" charset="0"/>
                <a:ea typeface="Arial" charset="0"/>
                <a:cs typeface="Arial" charset="0"/>
              </a:rPr>
              <a:t>BAUKUNST, OU ARTE+CONSTRUÇÃO</a:t>
            </a:r>
          </a:p>
        </p:txBody>
      </p:sp>
      <p:sp>
        <p:nvSpPr>
          <p:cNvPr id="9" name="CaixaDeTexto 8"/>
          <p:cNvSpPr txBox="1"/>
          <p:nvPr/>
        </p:nvSpPr>
        <p:spPr>
          <a:xfrm>
            <a:off x="0" y="896400"/>
            <a:ext cx="12192000" cy="584775"/>
          </a:xfrm>
          <a:prstGeom prst="rect">
            <a:avLst/>
          </a:prstGeom>
          <a:noFill/>
        </p:spPr>
        <p:txBody>
          <a:bodyPr wrap="square" rtlCol="0">
            <a:spAutoFit/>
          </a:bodyPr>
          <a:lstStyle/>
          <a:p>
            <a:pPr lvl="2"/>
            <a:r>
              <a:rPr lang="pt-BR" sz="3200" dirty="0">
                <a:latin typeface="Arial" charset="0"/>
                <a:ea typeface="Arial" charset="0"/>
                <a:cs typeface="Arial" charset="0"/>
              </a:rPr>
              <a:t>Desenvolvimento e fabricação digital</a:t>
            </a:r>
          </a:p>
        </p:txBody>
      </p:sp>
      <p:sp>
        <p:nvSpPr>
          <p:cNvPr id="12" name="CaixaDeTexto 11"/>
          <p:cNvSpPr txBox="1"/>
          <p:nvPr/>
        </p:nvSpPr>
        <p:spPr>
          <a:xfrm>
            <a:off x="0" y="5893200"/>
            <a:ext cx="12192001" cy="307777"/>
          </a:xfrm>
          <a:prstGeom prst="rect">
            <a:avLst/>
          </a:prstGeom>
          <a:noFill/>
        </p:spPr>
        <p:txBody>
          <a:bodyPr wrap="square" lIns="0" rtlCol="0">
            <a:spAutoFit/>
          </a:bodyPr>
          <a:lstStyle/>
          <a:p>
            <a:pPr marL="1022350" lvl="2"/>
            <a:r>
              <a:rPr lang="pt-BR" sz="1400" dirty="0">
                <a:solidFill>
                  <a:schemeClr val="bg1">
                    <a:lumMod val="85000"/>
                  </a:schemeClr>
                </a:solidFill>
                <a:latin typeface="Arial" charset="0"/>
                <a:ea typeface="Arial" charset="0"/>
                <a:cs typeface="Arial" charset="0"/>
              </a:rPr>
              <a:t>[</a:t>
            </a:r>
            <a:r>
              <a:rPr lang="pt-BR" sz="1400" b="1" dirty="0">
                <a:solidFill>
                  <a:schemeClr val="bg1">
                    <a:lumMod val="85000"/>
                  </a:schemeClr>
                </a:solidFill>
                <a:latin typeface="Arial" charset="0"/>
                <a:ea typeface="Arial" charset="0"/>
                <a:cs typeface="Arial" charset="0"/>
              </a:rPr>
              <a:t>UNStudio</a:t>
            </a:r>
            <a:r>
              <a:rPr lang="pt-BR" sz="1400" dirty="0">
                <a:solidFill>
                  <a:schemeClr val="bg1">
                    <a:lumMod val="85000"/>
                  </a:schemeClr>
                </a:solidFill>
                <a:latin typeface="Arial" charset="0"/>
                <a:ea typeface="Arial" charset="0"/>
                <a:cs typeface="Arial" charset="0"/>
              </a:rPr>
              <a:t>, Singapore University of Technology and Design, Singapura, 2010-2015]</a:t>
            </a:r>
          </a:p>
        </p:txBody>
      </p:sp>
      <p:sp>
        <p:nvSpPr>
          <p:cNvPr id="10" name="CaixaDeTexto 9"/>
          <p:cNvSpPr txBox="1"/>
          <p:nvPr/>
        </p:nvSpPr>
        <p:spPr>
          <a:xfrm>
            <a:off x="-1" y="2554050"/>
            <a:ext cx="4816929" cy="1754326"/>
          </a:xfrm>
          <a:prstGeom prst="rect">
            <a:avLst/>
          </a:prstGeom>
          <a:solidFill>
            <a:srgbClr val="FFFFFF">
              <a:alpha val="50196"/>
            </a:srgbClr>
          </a:solidFill>
          <a:ln>
            <a:noFill/>
          </a:ln>
        </p:spPr>
        <p:txBody>
          <a:bodyPr wrap="square" rtlCol="0">
            <a:spAutoFit/>
          </a:bodyPr>
          <a:lstStyle/>
          <a:p>
            <a:pPr lvl="2" algn="thaiDist"/>
            <a:r>
              <a:rPr lang="pt-BR" dirty="0">
                <a:latin typeface="Arial" charset="0"/>
                <a:ea typeface="Arial" charset="0"/>
                <a:cs typeface="Arial" charset="0"/>
              </a:rPr>
              <a:t>Parametrização, simulação, automação, otimização, adaptação</a:t>
            </a:r>
            <a:endParaRPr lang="pt-BR" dirty="0"/>
          </a:p>
          <a:p>
            <a:pPr lvl="2" algn="thaiDist"/>
            <a:endParaRPr lang="pt-BR" dirty="0">
              <a:latin typeface="Arial" charset="0"/>
              <a:ea typeface="Arial" charset="0"/>
              <a:cs typeface="Arial" charset="0"/>
            </a:endParaRPr>
          </a:p>
          <a:p>
            <a:pPr lvl="2" algn="thaiDist"/>
            <a:r>
              <a:rPr lang="pt-BR" dirty="0">
                <a:latin typeface="Arial" charset="0"/>
                <a:ea typeface="Arial" charset="0"/>
                <a:cs typeface="Arial" charset="0"/>
              </a:rPr>
              <a:t>Produtos </a:t>
            </a:r>
          </a:p>
          <a:p>
            <a:pPr lvl="2" algn="thaiDist"/>
            <a:r>
              <a:rPr lang="pt-BR" dirty="0">
                <a:latin typeface="Arial" charset="0"/>
                <a:ea typeface="Arial" charset="0"/>
                <a:cs typeface="Arial" charset="0"/>
              </a:rPr>
              <a:t>Programas arquitetônicos e urbanos </a:t>
            </a:r>
          </a:p>
          <a:p>
            <a:pPr lvl="2" algn="thaiDist"/>
            <a:r>
              <a:rPr lang="pt-BR" dirty="0">
                <a:latin typeface="Arial" charset="0"/>
                <a:ea typeface="Arial" charset="0"/>
                <a:cs typeface="Arial" charset="0"/>
              </a:rPr>
              <a:t>Processos</a:t>
            </a:r>
          </a:p>
        </p:txBody>
      </p:sp>
    </p:spTree>
    <p:extLst>
      <p:ext uri="{BB962C8B-B14F-4D97-AF65-F5344CB8AC3E}">
        <p14:creationId xmlns:p14="http://schemas.microsoft.com/office/powerpoint/2010/main" val="7102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ontainer.zkm.de/presse/YOUserII/LiquidViews-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5000" contrast="21000"/>
                    </a14:imgEffect>
                  </a14:imgLayer>
                </a14:imgProps>
              </a:ext>
              <a:ext uri="{28A0092B-C50C-407E-A947-70E740481C1C}">
                <a14:useLocalDpi xmlns:a14="http://schemas.microsoft.com/office/drawing/2010/main" val="0"/>
              </a:ext>
            </a:extLst>
          </a:blip>
          <a:srcRect t="39681"/>
          <a:stretch/>
        </p:blipFill>
        <p:spPr bwMode="auto">
          <a:xfrm>
            <a:off x="0" y="1"/>
            <a:ext cx="12206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 y="2151728"/>
            <a:ext cx="12192001" cy="2062103"/>
          </a:xfrm>
          <a:prstGeom prst="rect">
            <a:avLst/>
          </a:prstGeom>
          <a:noFill/>
        </p:spPr>
        <p:txBody>
          <a:bodyPr wrap="square" rtlCol="0">
            <a:spAutoFit/>
          </a:bodyPr>
          <a:lstStyle/>
          <a:p>
            <a:pPr lvl="4">
              <a:lnSpc>
                <a:spcPct val="200000"/>
              </a:lnSpc>
            </a:pPr>
            <a:r>
              <a:rPr lang="pt-BR" sz="1600" cap="all" dirty="0">
                <a:solidFill>
                  <a:schemeClr val="bg1">
                    <a:lumMod val="75000"/>
                  </a:schemeClr>
                </a:solidFill>
                <a:latin typeface="Arial" charset="0"/>
                <a:ea typeface="Arial" charset="0"/>
                <a:cs typeface="Arial" charset="0"/>
              </a:rPr>
              <a:t>01</a:t>
            </a:r>
            <a:r>
              <a:rPr lang="pt-BR" sz="1600" cap="all" dirty="0">
                <a:solidFill>
                  <a:schemeClr val="bg1"/>
                </a:solidFill>
                <a:latin typeface="Arial" charset="0"/>
                <a:ea typeface="Arial" charset="0"/>
                <a:cs typeface="Arial" charset="0"/>
              </a:rPr>
              <a:t>	Cultura [na era] digital</a:t>
            </a:r>
          </a:p>
          <a:p>
            <a:pPr lvl="4">
              <a:lnSpc>
                <a:spcPct val="200000"/>
              </a:lnSpc>
            </a:pPr>
            <a:r>
              <a:rPr lang="pt-BR" sz="1600" cap="all" dirty="0">
                <a:solidFill>
                  <a:schemeClr val="bg1">
                    <a:lumMod val="75000"/>
                  </a:schemeClr>
                </a:solidFill>
                <a:latin typeface="Arial" charset="0"/>
                <a:ea typeface="Arial" charset="0"/>
                <a:cs typeface="Arial" charset="0"/>
              </a:rPr>
              <a:t>02</a:t>
            </a:r>
            <a:r>
              <a:rPr lang="pt-BR" sz="1600" cap="all" dirty="0">
                <a:solidFill>
                  <a:schemeClr val="bg1"/>
                </a:solidFill>
                <a:latin typeface="Arial" charset="0"/>
                <a:ea typeface="Arial" charset="0"/>
                <a:cs typeface="Arial" charset="0"/>
              </a:rPr>
              <a:t>	Organização da informação e comunicação na cultura digital</a:t>
            </a:r>
          </a:p>
          <a:p>
            <a:pPr lvl="4">
              <a:lnSpc>
                <a:spcPct val="200000"/>
              </a:lnSpc>
            </a:pPr>
            <a:r>
              <a:rPr lang="pt-BR" sz="1600" cap="all" dirty="0">
                <a:solidFill>
                  <a:schemeClr val="bg1">
                    <a:lumMod val="75000"/>
                  </a:schemeClr>
                </a:solidFill>
                <a:latin typeface="Arial" charset="0"/>
                <a:ea typeface="Arial" charset="0"/>
                <a:cs typeface="Arial" charset="0"/>
              </a:rPr>
              <a:t>03</a:t>
            </a:r>
            <a:r>
              <a:rPr lang="pt-BR" sz="1600" cap="all" dirty="0">
                <a:solidFill>
                  <a:schemeClr val="bg1"/>
                </a:solidFill>
                <a:latin typeface="Arial" charset="0"/>
                <a:ea typeface="Arial" charset="0"/>
                <a:cs typeface="Arial" charset="0"/>
              </a:rPr>
              <a:t>	Mídia digital e arquitetura</a:t>
            </a:r>
          </a:p>
          <a:p>
            <a:pPr lvl="4">
              <a:lnSpc>
                <a:spcPct val="200000"/>
              </a:lnSpc>
            </a:pPr>
            <a:r>
              <a:rPr lang="pt-BR" sz="1600" cap="all" dirty="0">
                <a:solidFill>
                  <a:schemeClr val="bg1">
                    <a:lumMod val="75000"/>
                  </a:schemeClr>
                </a:solidFill>
                <a:latin typeface="Arial" charset="0"/>
                <a:ea typeface="Arial" charset="0"/>
                <a:cs typeface="Arial" charset="0"/>
              </a:rPr>
              <a:t>04</a:t>
            </a:r>
            <a:r>
              <a:rPr lang="pt-BR" sz="1600" cap="all" dirty="0">
                <a:solidFill>
                  <a:schemeClr val="bg1"/>
                </a:solidFill>
                <a:latin typeface="Arial" charset="0"/>
                <a:ea typeface="Arial" charset="0"/>
                <a:cs typeface="Arial" charset="0"/>
              </a:rPr>
              <a:t>	</a:t>
            </a:r>
            <a:r>
              <a:rPr lang="pt-BR" sz="1600" i="1" cap="all" dirty="0" err="1">
                <a:solidFill>
                  <a:schemeClr val="bg1"/>
                </a:solidFill>
                <a:latin typeface="Arial" charset="0"/>
                <a:ea typeface="Arial" charset="0"/>
                <a:cs typeface="Arial" charset="0"/>
              </a:rPr>
              <a:t>Baukunst</a:t>
            </a:r>
            <a:r>
              <a:rPr lang="pt-BR" sz="1600" cap="all" dirty="0">
                <a:solidFill>
                  <a:schemeClr val="bg1"/>
                </a:solidFill>
                <a:latin typeface="Arial" charset="0"/>
                <a:ea typeface="Arial" charset="0"/>
                <a:cs typeface="Arial" charset="0"/>
              </a:rPr>
              <a:t>, ou </a:t>
            </a:r>
            <a:r>
              <a:rPr lang="pt-BR" sz="1600" cap="all" dirty="0" err="1">
                <a:solidFill>
                  <a:schemeClr val="bg1"/>
                </a:solidFill>
                <a:latin typeface="Arial" charset="0"/>
                <a:ea typeface="Arial" charset="0"/>
                <a:cs typeface="Arial" charset="0"/>
              </a:rPr>
              <a:t>arte+construção</a:t>
            </a:r>
            <a:r>
              <a:rPr lang="pt-BR" sz="1600" cap="all" dirty="0">
                <a:solidFill>
                  <a:schemeClr val="bg1"/>
                </a:solidFill>
                <a:latin typeface="Arial" charset="0"/>
                <a:ea typeface="Arial" charset="0"/>
                <a:cs typeface="Arial" charset="0"/>
              </a:rPr>
              <a:t> </a:t>
            </a:r>
          </a:p>
        </p:txBody>
      </p:sp>
    </p:spTree>
    <p:extLst>
      <p:ext uri="{BB962C8B-B14F-4D97-AF65-F5344CB8AC3E}">
        <p14:creationId xmlns:p14="http://schemas.microsoft.com/office/powerpoint/2010/main" val="266398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58CD0969-E9AC-4227-A17E-D770D4F59105}"/>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3000"/>
                    </a14:imgEffect>
                    <a14:imgEffect>
                      <a14:brightnessContrast contrast="41000"/>
                    </a14:imgEffect>
                  </a14:imgLayer>
                </a14:imgProps>
              </a:ext>
            </a:extLst>
          </a:blip>
          <a:srcRect l="3980" t="37143" r="38813" b="12656"/>
          <a:stretch/>
        </p:blipFill>
        <p:spPr>
          <a:xfrm>
            <a:off x="0" y="0"/>
            <a:ext cx="12192000" cy="6858000"/>
          </a:xfrm>
          <a:prstGeom prst="rect">
            <a:avLst/>
          </a:prstGeom>
        </p:spPr>
      </p:pic>
      <p:sp>
        <p:nvSpPr>
          <p:cNvPr id="8" name="CaixaDeTexto 7"/>
          <p:cNvSpPr txBox="1"/>
          <p:nvPr/>
        </p:nvSpPr>
        <p:spPr>
          <a:xfrm>
            <a:off x="0" y="0"/>
            <a:ext cx="12187410" cy="307777"/>
          </a:xfrm>
          <a:prstGeom prst="rect">
            <a:avLst/>
          </a:prstGeom>
          <a:noFill/>
        </p:spPr>
        <p:txBody>
          <a:bodyPr wrap="square" rtlCol="0">
            <a:spAutoFit/>
          </a:bodyPr>
          <a:lstStyle/>
          <a:p>
            <a:pPr algn="r"/>
            <a:r>
              <a:rPr lang="pt-BR" sz="1400">
                <a:solidFill>
                  <a:schemeClr val="tx1">
                    <a:lumMod val="65000"/>
                    <a:lumOff val="35000"/>
                  </a:schemeClr>
                </a:solidFill>
                <a:latin typeface="Arial" charset="0"/>
                <a:ea typeface="Arial" charset="0"/>
                <a:cs typeface="Arial" charset="0"/>
              </a:rPr>
              <a:t>05	</a:t>
            </a:r>
            <a:r>
              <a:rPr lang="pt-BR" sz="1400" cap="all">
                <a:solidFill>
                  <a:schemeClr val="tx1">
                    <a:lumMod val="65000"/>
                    <a:lumOff val="35000"/>
                  </a:schemeClr>
                </a:solidFill>
                <a:latin typeface="Arial" charset="0"/>
                <a:ea typeface="Arial" charset="0"/>
                <a:cs typeface="Arial" charset="0"/>
              </a:rPr>
              <a:t>BAUKUNST, OU ARTE+CONSTRUÇÃO</a:t>
            </a:r>
          </a:p>
        </p:txBody>
      </p:sp>
      <p:sp>
        <p:nvSpPr>
          <p:cNvPr id="12" name="CaixaDeTexto 11"/>
          <p:cNvSpPr txBox="1"/>
          <p:nvPr/>
        </p:nvSpPr>
        <p:spPr>
          <a:xfrm>
            <a:off x="0" y="5893200"/>
            <a:ext cx="12192001" cy="307777"/>
          </a:xfrm>
          <a:prstGeom prst="rect">
            <a:avLst/>
          </a:prstGeom>
          <a:noFill/>
        </p:spPr>
        <p:txBody>
          <a:bodyPr wrap="square" lIns="0" rtlCol="0">
            <a:spAutoFit/>
          </a:bodyPr>
          <a:lstStyle/>
          <a:p>
            <a:pPr marL="1022350" lvl="2"/>
            <a:r>
              <a:rPr lang="pt-BR" sz="1400" dirty="0">
                <a:solidFill>
                  <a:schemeClr val="bg1">
                    <a:lumMod val="85000"/>
                  </a:schemeClr>
                </a:solidFill>
                <a:latin typeface="Arial" charset="0"/>
                <a:ea typeface="Arial" charset="0"/>
                <a:cs typeface="Arial" charset="0"/>
              </a:rPr>
              <a:t>[</a:t>
            </a:r>
            <a:r>
              <a:rPr lang="pt-BR" sz="1400" b="1" dirty="0">
                <a:solidFill>
                  <a:schemeClr val="bg1">
                    <a:lumMod val="85000"/>
                  </a:schemeClr>
                </a:solidFill>
                <a:latin typeface="Arial" charset="0"/>
                <a:ea typeface="Arial" charset="0"/>
                <a:cs typeface="Arial" charset="0"/>
              </a:rPr>
              <a:t>UNStudio</a:t>
            </a:r>
            <a:r>
              <a:rPr lang="pt-BR" sz="1400" dirty="0">
                <a:solidFill>
                  <a:schemeClr val="bg1">
                    <a:lumMod val="85000"/>
                  </a:schemeClr>
                </a:solidFill>
                <a:latin typeface="Arial" charset="0"/>
                <a:ea typeface="Arial" charset="0"/>
                <a:cs typeface="Arial" charset="0"/>
              </a:rPr>
              <a:t>, Singapore University of Technology and Design, Singapura, 2010-2015]</a:t>
            </a:r>
          </a:p>
        </p:txBody>
      </p:sp>
      <p:pic>
        <p:nvPicPr>
          <p:cNvPr id="14" name="Imagem 13">
            <a:extLst>
              <a:ext uri="{FF2B5EF4-FFF2-40B4-BE49-F238E27FC236}">
                <a16:creationId xmlns:a16="http://schemas.microsoft.com/office/drawing/2014/main" id="{9C450DA5-0443-4DA3-AA99-78A09DE003CF}"/>
              </a:ext>
            </a:extLst>
          </p:cNvPr>
          <p:cNvPicPr>
            <a:picLocks noChangeAspect="1"/>
          </p:cNvPicPr>
          <p:nvPr/>
        </p:nvPicPr>
        <p:blipFill rotWithShape="1">
          <a:blip r:embed="rId5">
            <a:alphaModFix amt="81000"/>
            <a:grayscl/>
            <a:extLst>
              <a:ext uri="{BEBA8EAE-BF5A-486C-A8C5-ECC9F3942E4B}">
                <a14:imgProps xmlns:a14="http://schemas.microsoft.com/office/drawing/2010/main">
                  <a14:imgLayer r:embed="rId6">
                    <a14:imgEffect>
                      <a14:sharpenSoften amount="35000"/>
                    </a14:imgEffect>
                    <a14:imgEffect>
                      <a14:brightnessContrast contrast="-35000"/>
                    </a14:imgEffect>
                  </a14:imgLayer>
                </a14:imgProps>
              </a:ext>
            </a:extLst>
          </a:blip>
          <a:srcRect t="15034" r="40433" b="34450"/>
          <a:stretch/>
        </p:blipFill>
        <p:spPr>
          <a:xfrm>
            <a:off x="4972043" y="1986162"/>
            <a:ext cx="7219958" cy="3444100"/>
          </a:xfrm>
          <a:prstGeom prst="rect">
            <a:avLst/>
          </a:prstGeom>
          <a:ln w="19050">
            <a:solidFill>
              <a:schemeClr val="bg1">
                <a:lumMod val="65000"/>
              </a:schemeClr>
            </a:solidFill>
          </a:ln>
        </p:spPr>
      </p:pic>
      <p:sp>
        <p:nvSpPr>
          <p:cNvPr id="15" name="CaixaDeTexto 14"/>
          <p:cNvSpPr txBox="1"/>
          <p:nvPr/>
        </p:nvSpPr>
        <p:spPr>
          <a:xfrm>
            <a:off x="0" y="896400"/>
            <a:ext cx="12192000" cy="584775"/>
          </a:xfrm>
          <a:prstGeom prst="rect">
            <a:avLst/>
          </a:prstGeom>
          <a:noFill/>
        </p:spPr>
        <p:txBody>
          <a:bodyPr wrap="square" rtlCol="0">
            <a:spAutoFit/>
          </a:bodyPr>
          <a:lstStyle/>
          <a:p>
            <a:pPr lvl="2"/>
            <a:r>
              <a:rPr lang="pt-BR" sz="3200" dirty="0">
                <a:latin typeface="Arial" charset="0"/>
                <a:ea typeface="Arial" charset="0"/>
                <a:cs typeface="Arial" charset="0"/>
              </a:rPr>
              <a:t>Desenvolvimento e fabricação digital</a:t>
            </a:r>
          </a:p>
        </p:txBody>
      </p:sp>
      <p:sp>
        <p:nvSpPr>
          <p:cNvPr id="18" name="CaixaDeTexto 17"/>
          <p:cNvSpPr txBox="1"/>
          <p:nvPr/>
        </p:nvSpPr>
        <p:spPr>
          <a:xfrm>
            <a:off x="-1" y="2554050"/>
            <a:ext cx="4816929" cy="1754326"/>
          </a:xfrm>
          <a:prstGeom prst="rect">
            <a:avLst/>
          </a:prstGeom>
          <a:solidFill>
            <a:srgbClr val="FFFFFF">
              <a:alpha val="50196"/>
            </a:srgbClr>
          </a:solidFill>
          <a:ln>
            <a:noFill/>
          </a:ln>
        </p:spPr>
        <p:txBody>
          <a:bodyPr wrap="square" rtlCol="0">
            <a:spAutoFit/>
          </a:bodyPr>
          <a:lstStyle/>
          <a:p>
            <a:pPr lvl="2" algn="thaiDist"/>
            <a:r>
              <a:rPr lang="pt-BR" dirty="0">
                <a:latin typeface="Arial" charset="0"/>
                <a:ea typeface="Arial" charset="0"/>
                <a:cs typeface="Arial" charset="0"/>
              </a:rPr>
              <a:t>Parametrização, simulação, automação, otimização, adaptação</a:t>
            </a:r>
            <a:endParaRPr lang="pt-BR" dirty="0"/>
          </a:p>
          <a:p>
            <a:pPr lvl="2" algn="thaiDist"/>
            <a:endParaRPr lang="pt-BR" dirty="0">
              <a:latin typeface="Arial" charset="0"/>
              <a:ea typeface="Arial" charset="0"/>
              <a:cs typeface="Arial" charset="0"/>
            </a:endParaRPr>
          </a:p>
          <a:p>
            <a:pPr lvl="2" algn="thaiDist"/>
            <a:r>
              <a:rPr lang="pt-BR" dirty="0">
                <a:latin typeface="Arial" charset="0"/>
                <a:ea typeface="Arial" charset="0"/>
                <a:cs typeface="Arial" charset="0"/>
              </a:rPr>
              <a:t>Produtos </a:t>
            </a:r>
          </a:p>
          <a:p>
            <a:pPr lvl="2" algn="thaiDist"/>
            <a:r>
              <a:rPr lang="pt-BR" dirty="0">
                <a:latin typeface="Arial" charset="0"/>
                <a:ea typeface="Arial" charset="0"/>
                <a:cs typeface="Arial" charset="0"/>
              </a:rPr>
              <a:t>Programas arquitetônicos e urbanos </a:t>
            </a:r>
          </a:p>
          <a:p>
            <a:pPr lvl="2" algn="thaiDist"/>
            <a:r>
              <a:rPr lang="pt-BR" dirty="0">
                <a:latin typeface="Arial" charset="0"/>
                <a:ea typeface="Arial" charset="0"/>
                <a:cs typeface="Arial" charset="0"/>
              </a:rPr>
              <a:t>Processos</a:t>
            </a:r>
          </a:p>
        </p:txBody>
      </p:sp>
    </p:spTree>
    <p:extLst>
      <p:ext uri="{BB962C8B-B14F-4D97-AF65-F5344CB8AC3E}">
        <p14:creationId xmlns:p14="http://schemas.microsoft.com/office/powerpoint/2010/main" val="2196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m 3" descr="BIM-@BIMnCAD4_ campus de intervenção.jpg">
            <a:extLst>
              <a:ext uri="{FF2B5EF4-FFF2-40B4-BE49-F238E27FC236}">
                <a16:creationId xmlns:a16="http://schemas.microsoft.com/office/drawing/2014/main" id="{D7CE14A3-2F35-4FE0-927D-910EBC82D9C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5000"/>
                    </a14:imgEffect>
                    <a14:imgEffect>
                      <a14:colorTemperature colorTemp="11500"/>
                    </a14:imgEffect>
                    <a14:imgEffect>
                      <a14:saturation sat="161000"/>
                    </a14:imgEffect>
                    <a14:imgEffect>
                      <a14:brightnessContrast contrast="10000"/>
                    </a14:imgEffect>
                  </a14:imgLayer>
                </a14:imgProps>
              </a:ext>
              <a:ext uri="{28A0092B-C50C-407E-A947-70E740481C1C}">
                <a14:useLocalDpi xmlns:a14="http://schemas.microsoft.com/office/drawing/2010/main" val="0"/>
              </a:ext>
            </a:extLst>
          </a:blip>
          <a:srcRect l="1487" t="34480" r="18928" b="1963"/>
          <a:stretch/>
        </p:blipFill>
        <p:spPr bwMode="auto">
          <a:xfrm>
            <a:off x="5292757" y="330915"/>
            <a:ext cx="6899243" cy="652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0" y="897011"/>
            <a:ext cx="12192000" cy="584775"/>
          </a:xfrm>
          <a:prstGeom prst="rect">
            <a:avLst/>
          </a:prstGeom>
          <a:noFill/>
        </p:spPr>
        <p:txBody>
          <a:bodyPr wrap="square" rtlCol="0">
            <a:spAutoFit/>
          </a:bodyPr>
          <a:lstStyle/>
          <a:p>
            <a:pPr lvl="2"/>
            <a:r>
              <a:rPr lang="pt-BR" sz="3200" i="1" dirty="0" err="1">
                <a:solidFill>
                  <a:schemeClr val="bg1">
                    <a:lumMod val="50000"/>
                  </a:schemeClr>
                </a:solidFill>
                <a:latin typeface="Arial" charset="0"/>
                <a:ea typeface="Arial" charset="0"/>
                <a:cs typeface="Arial" charset="0"/>
              </a:rPr>
              <a:t>Baukunst</a:t>
            </a:r>
            <a:r>
              <a:rPr lang="pt-BR" sz="3200" dirty="0">
                <a:solidFill>
                  <a:schemeClr val="bg1">
                    <a:lumMod val="50000"/>
                  </a:schemeClr>
                </a:solidFill>
                <a:latin typeface="Arial" charset="0"/>
                <a:ea typeface="Arial" charset="0"/>
                <a:cs typeface="Arial" charset="0"/>
              </a:rPr>
              <a:t>, comunicação entre partes</a:t>
            </a:r>
          </a:p>
        </p:txBody>
      </p:sp>
      <p:grpSp>
        <p:nvGrpSpPr>
          <p:cNvPr id="3" name="Grupo 2"/>
          <p:cNvGrpSpPr/>
          <p:nvPr/>
        </p:nvGrpSpPr>
        <p:grpSpPr>
          <a:xfrm>
            <a:off x="0" y="1979333"/>
            <a:ext cx="6146375" cy="3416320"/>
            <a:chOff x="0" y="2004981"/>
            <a:chExt cx="6146375" cy="3416320"/>
          </a:xfrm>
        </p:grpSpPr>
        <p:sp>
          <p:nvSpPr>
            <p:cNvPr id="2" name="Retângulo 1"/>
            <p:cNvSpPr/>
            <p:nvPr/>
          </p:nvSpPr>
          <p:spPr>
            <a:xfrm>
              <a:off x="2832531" y="2004981"/>
              <a:ext cx="3313844" cy="3365024"/>
            </a:xfrm>
            <a:prstGeom prst="rect">
              <a:avLst/>
            </a:prstGeom>
          </p:spPr>
          <p:txBody>
            <a:bodyPr wrap="square">
              <a:spAutoFit/>
            </a:bodyPr>
            <a:lstStyle/>
            <a:p>
              <a:pPr marL="15875" lvl="2">
                <a:lnSpc>
                  <a:spcPct val="150000"/>
                </a:lnSpc>
              </a:pPr>
              <a:r>
                <a:rPr lang="pt-BR" b="1" dirty="0">
                  <a:latin typeface="Arial" charset="0"/>
                  <a:ea typeface="Arial" charset="0"/>
                  <a:cs typeface="Arial" charset="0"/>
                </a:rPr>
                <a:t>Estética dos Sistemas</a:t>
              </a:r>
              <a:endParaRPr lang="pt-BR" dirty="0">
                <a:latin typeface="Arial" charset="0"/>
                <a:ea typeface="Arial" charset="0"/>
                <a:cs typeface="Arial" charset="0"/>
              </a:endParaRPr>
            </a:p>
            <a:p>
              <a:pPr marL="15875" lvl="2">
                <a:lnSpc>
                  <a:spcPct val="150000"/>
                </a:lnSpc>
              </a:pPr>
              <a:r>
                <a:rPr lang="pt-BR" b="1" dirty="0">
                  <a:latin typeface="Arial" charset="0"/>
                  <a:ea typeface="Arial" charset="0"/>
                  <a:cs typeface="Arial" charset="0"/>
                </a:rPr>
                <a:t>.....</a:t>
              </a:r>
            </a:p>
            <a:p>
              <a:pPr marL="15875" lvl="2">
                <a:lnSpc>
                  <a:spcPct val="150000"/>
                </a:lnSpc>
              </a:pPr>
              <a:r>
                <a:rPr lang="pt-BR" b="1" dirty="0">
                  <a:latin typeface="Arial" charset="0"/>
                  <a:ea typeface="Arial" charset="0"/>
                  <a:cs typeface="Arial" charset="0"/>
                </a:rPr>
                <a:t>A Máquina Ideal</a:t>
              </a:r>
            </a:p>
            <a:p>
              <a:pPr marL="15875" lvl="2">
                <a:lnSpc>
                  <a:spcPct val="150000"/>
                </a:lnSpc>
              </a:pPr>
              <a:r>
                <a:rPr lang="pt-BR" b="1" dirty="0" err="1">
                  <a:latin typeface="Arial" charset="0"/>
                  <a:ea typeface="Arial" charset="0"/>
                  <a:cs typeface="Arial" charset="0"/>
                </a:rPr>
                <a:t>Modelo de Sistema Viável</a:t>
              </a:r>
            </a:p>
            <a:p>
              <a:pPr marL="15875" lvl="2">
                <a:lnSpc>
                  <a:spcPct val="150000"/>
                </a:lnSpc>
              </a:pPr>
              <a:r>
                <a:rPr lang="pt-BR" b="1" dirty="0" err="1">
                  <a:latin typeface="Arial" charset="0"/>
                  <a:ea typeface="Arial" charset="0"/>
                  <a:cs typeface="Arial" charset="0"/>
                </a:rPr>
                <a:t>Teoria da Conversação</a:t>
              </a:r>
            </a:p>
            <a:p>
              <a:pPr marL="15875" lvl="2">
                <a:lnSpc>
                  <a:spcPct val="150000"/>
                </a:lnSpc>
              </a:pPr>
              <a:r>
                <a:rPr lang="pt-BR" b="1" dirty="0">
                  <a:latin typeface="Arial" charset="0"/>
                  <a:ea typeface="Arial" charset="0"/>
                  <a:cs typeface="Arial" charset="0"/>
                </a:rPr>
                <a:t>Ecologia Sistêmica</a:t>
              </a:r>
            </a:p>
            <a:p>
              <a:pPr marL="15875" lvl="2">
                <a:lnSpc>
                  <a:spcPct val="150000"/>
                </a:lnSpc>
              </a:pPr>
              <a:r>
                <a:rPr lang="pt-BR" b="1" dirty="0">
                  <a:latin typeface="Arial" charset="0"/>
                  <a:ea typeface="Arial" charset="0"/>
                  <a:cs typeface="Arial" charset="0"/>
                </a:rPr>
                <a:t>.....</a:t>
              </a:r>
            </a:p>
            <a:p>
              <a:pPr marL="15875" lvl="2">
                <a:lnSpc>
                  <a:spcPct val="150000"/>
                </a:lnSpc>
              </a:pPr>
              <a:r>
                <a:rPr lang="pt-BR" b="1" dirty="0">
                  <a:latin typeface="Arial" charset="0"/>
                  <a:ea typeface="Arial" charset="0"/>
                  <a:cs typeface="Arial" charset="0"/>
                </a:rPr>
                <a:t>Estética Relacional</a:t>
              </a:r>
            </a:p>
          </p:txBody>
        </p:sp>
        <p:sp>
          <p:nvSpPr>
            <p:cNvPr id="8" name="Retângulo 7"/>
            <p:cNvSpPr/>
            <p:nvPr/>
          </p:nvSpPr>
          <p:spPr>
            <a:xfrm>
              <a:off x="0" y="2004981"/>
              <a:ext cx="2832530" cy="3416320"/>
            </a:xfrm>
            <a:prstGeom prst="rect">
              <a:avLst/>
            </a:prstGeom>
          </p:spPr>
          <p:txBody>
            <a:bodyPr wrap="square">
              <a:spAutoFit/>
            </a:bodyPr>
            <a:lstStyle/>
            <a:p>
              <a:pPr marL="98425" lvl="2" algn="r">
                <a:lnSpc>
                  <a:spcPct val="150000"/>
                </a:lnSpc>
              </a:pPr>
              <a:r>
                <a:rPr lang="pt-BR" dirty="0">
                  <a:latin typeface="Arial" charset="0"/>
                  <a:ea typeface="Arial" charset="0"/>
                  <a:cs typeface="Arial" charset="0"/>
                </a:rPr>
                <a:t>Jack </a:t>
              </a:r>
              <a:r>
                <a:rPr lang="pt-BR" dirty="0" err="1">
                  <a:latin typeface="Arial" charset="0"/>
                  <a:ea typeface="Arial" charset="0"/>
                  <a:cs typeface="Arial" charset="0"/>
                </a:rPr>
                <a:t>Burnham</a:t>
              </a:r>
              <a:endParaRPr lang="pt-BR" dirty="0">
                <a:latin typeface="Arial" charset="0"/>
                <a:ea typeface="Arial" charset="0"/>
                <a:cs typeface="Arial" charset="0"/>
              </a:endParaRPr>
            </a:p>
            <a:p>
              <a:pPr marL="98425" lvl="2" algn="r">
                <a:lnSpc>
                  <a:spcPct val="150000"/>
                </a:lnSpc>
              </a:pPr>
              <a:r>
                <a:rPr lang="pt-BR" dirty="0">
                  <a:latin typeface="Arial" charset="0"/>
                  <a:ea typeface="Arial" charset="0"/>
                  <a:cs typeface="Arial" charset="0"/>
                </a:rPr>
                <a:t>....</a:t>
              </a:r>
            </a:p>
            <a:p>
              <a:pPr marL="98425" lvl="2" algn="r">
                <a:lnSpc>
                  <a:spcPct val="150000"/>
                </a:lnSpc>
              </a:pPr>
              <a:r>
                <a:rPr lang="pt-BR" dirty="0">
                  <a:latin typeface="Arial" charset="0"/>
                  <a:ea typeface="Arial" charset="0"/>
                  <a:cs typeface="Arial" charset="0"/>
                </a:rPr>
                <a:t>Ross </a:t>
              </a:r>
              <a:r>
                <a:rPr lang="pt-BR" dirty="0" err="1">
                  <a:latin typeface="Arial" charset="0"/>
                  <a:ea typeface="Arial" charset="0"/>
                  <a:cs typeface="Arial" charset="0"/>
                </a:rPr>
                <a:t>Ashby</a:t>
              </a:r>
              <a:endParaRPr lang="pt-BR" dirty="0">
                <a:latin typeface="Arial" charset="0"/>
                <a:ea typeface="Arial" charset="0"/>
                <a:cs typeface="Arial" charset="0"/>
              </a:endParaRPr>
            </a:p>
            <a:p>
              <a:pPr marL="98425" lvl="2" algn="r">
                <a:lnSpc>
                  <a:spcPct val="150000"/>
                </a:lnSpc>
              </a:pPr>
              <a:r>
                <a:rPr lang="pt-BR" dirty="0" err="1">
                  <a:latin typeface="Arial" charset="0"/>
                  <a:ea typeface="Arial" charset="0"/>
                  <a:cs typeface="Arial" charset="0"/>
                </a:rPr>
                <a:t>Stafford Beer</a:t>
              </a:r>
              <a:endParaRPr lang="pt-BR" dirty="0">
                <a:latin typeface="Arial" charset="0"/>
                <a:ea typeface="Arial" charset="0"/>
                <a:cs typeface="Arial" charset="0"/>
              </a:endParaRPr>
            </a:p>
            <a:p>
              <a:pPr marL="98425" lvl="2" algn="r">
                <a:lnSpc>
                  <a:spcPct val="150000"/>
                </a:lnSpc>
              </a:pPr>
              <a:r>
                <a:rPr lang="pt-BR" dirty="0" err="1">
                  <a:latin typeface="Arial" charset="0"/>
                  <a:ea typeface="Arial" charset="0"/>
                  <a:cs typeface="Arial" charset="0"/>
                </a:rPr>
                <a:t>Gordon Pask</a:t>
              </a:r>
              <a:endParaRPr lang="pt-BR" b="1" dirty="0" err="1">
                <a:latin typeface="Arial" charset="0"/>
                <a:ea typeface="Arial" charset="0"/>
                <a:cs typeface="Arial" charset="0"/>
              </a:endParaRPr>
            </a:p>
            <a:p>
              <a:pPr marL="98425" lvl="2" algn="r">
                <a:lnSpc>
                  <a:spcPct val="150000"/>
                </a:lnSpc>
              </a:pPr>
              <a:r>
                <a:rPr lang="pt-BR" dirty="0">
                  <a:latin typeface="Arial" charset="0"/>
                  <a:ea typeface="Arial" charset="0"/>
                  <a:cs typeface="Arial" charset="0"/>
                </a:rPr>
                <a:t>Gregory </a:t>
              </a:r>
              <a:r>
                <a:rPr lang="pt-BR" dirty="0" err="1">
                  <a:latin typeface="Arial" charset="0"/>
                  <a:ea typeface="Arial" charset="0"/>
                  <a:cs typeface="Arial" charset="0"/>
                </a:rPr>
                <a:t>Bateson</a:t>
              </a:r>
              <a:endParaRPr lang="pt-BR" dirty="0">
                <a:latin typeface="Arial" charset="0"/>
                <a:ea typeface="Arial" charset="0"/>
                <a:cs typeface="Arial" charset="0"/>
              </a:endParaRPr>
            </a:p>
            <a:p>
              <a:pPr marL="98425" lvl="2" algn="r">
                <a:lnSpc>
                  <a:spcPct val="150000"/>
                </a:lnSpc>
              </a:pPr>
              <a:r>
                <a:rPr lang="pt-BR" b="1" dirty="0">
                  <a:latin typeface="Arial" charset="0"/>
                  <a:ea typeface="Arial" charset="0"/>
                  <a:cs typeface="Arial" charset="0"/>
                </a:rPr>
                <a:t>.....</a:t>
              </a:r>
            </a:p>
            <a:p>
              <a:pPr marL="98425" lvl="2" algn="r">
                <a:lnSpc>
                  <a:spcPct val="150000"/>
                </a:lnSpc>
              </a:pPr>
              <a:r>
                <a:rPr lang="pt-BR" dirty="0">
                  <a:latin typeface="Arial" charset="0"/>
                  <a:ea typeface="Arial" charset="0"/>
                  <a:cs typeface="Arial" charset="0"/>
                </a:rPr>
                <a:t>Nicolas Bourriaud</a:t>
              </a:r>
              <a:endParaRPr lang="pt-BR" b="1" dirty="0">
                <a:latin typeface="Arial" charset="0"/>
                <a:ea typeface="Arial" charset="0"/>
                <a:cs typeface="Arial" charset="0"/>
              </a:endParaRPr>
            </a:p>
          </p:txBody>
        </p:sp>
      </p:grpSp>
      <p:sp>
        <p:nvSpPr>
          <p:cNvPr id="9" name="CaixaDeTexto 8"/>
          <p:cNvSpPr txBox="1"/>
          <p:nvPr/>
        </p:nvSpPr>
        <p:spPr>
          <a:xfrm>
            <a:off x="0" y="5893200"/>
            <a:ext cx="12192001" cy="307777"/>
          </a:xfrm>
          <a:prstGeom prst="rect">
            <a:avLst/>
          </a:prstGeom>
          <a:noFill/>
        </p:spPr>
        <p:txBody>
          <a:bodyPr wrap="square" lIns="0" rtlCol="0">
            <a:spAutoFit/>
          </a:bodyPr>
          <a:lstStyle/>
          <a:p>
            <a:pPr marL="2989263" lvl="7"/>
            <a:r>
              <a:rPr lang="pt-BR" sz="1400" dirty="0">
                <a:solidFill>
                  <a:schemeClr val="tx1">
                    <a:lumMod val="50000"/>
                    <a:lumOff val="50000"/>
                  </a:schemeClr>
                </a:solidFill>
                <a:latin typeface="Arial" charset="0"/>
                <a:ea typeface="Arial" charset="0"/>
                <a:cs typeface="Arial" charset="0"/>
              </a:rPr>
              <a:t>[</a:t>
            </a:r>
            <a:r>
              <a:rPr lang="pt-BR" sz="1400" b="1" dirty="0">
                <a:solidFill>
                  <a:schemeClr val="tx1">
                    <a:lumMod val="50000"/>
                    <a:lumOff val="50000"/>
                  </a:schemeClr>
                </a:solidFill>
                <a:latin typeface="Arial" charset="0"/>
                <a:ea typeface="Arial" charset="0"/>
                <a:cs typeface="Arial" charset="0"/>
              </a:rPr>
              <a:t>Bilal Succar</a:t>
            </a:r>
            <a:r>
              <a:rPr lang="pt-BR" sz="1400" dirty="0">
                <a:solidFill>
                  <a:schemeClr val="tx1">
                    <a:lumMod val="50000"/>
                    <a:lumOff val="50000"/>
                  </a:schemeClr>
                </a:solidFill>
                <a:latin typeface="Arial" charset="0"/>
                <a:ea typeface="Arial" charset="0"/>
                <a:cs typeface="Arial" charset="0"/>
              </a:rPr>
              <a:t>, 2008]</a:t>
            </a:r>
          </a:p>
        </p:txBody>
      </p:sp>
      <p:sp>
        <p:nvSpPr>
          <p:cNvPr id="10" name="CaixaDeTexto 9"/>
          <p:cNvSpPr txBox="1"/>
          <p:nvPr/>
        </p:nvSpPr>
        <p:spPr>
          <a:xfrm>
            <a:off x="0" y="0"/>
            <a:ext cx="12187410" cy="307777"/>
          </a:xfrm>
          <a:prstGeom prst="rect">
            <a:avLst/>
          </a:prstGeom>
          <a:noFill/>
        </p:spPr>
        <p:txBody>
          <a:bodyPr wrap="square" rtlCol="0">
            <a:spAutoFit/>
          </a:bodyPr>
          <a:lstStyle/>
          <a:p>
            <a:pPr algn="r"/>
            <a:r>
              <a:rPr lang="pt-BR" sz="1400" cap="all">
                <a:solidFill>
                  <a:schemeClr val="bg1">
                    <a:lumMod val="50000"/>
                  </a:schemeClr>
                </a:solidFill>
                <a:latin typeface="Arial" charset="0"/>
                <a:ea typeface="Arial" charset="0"/>
                <a:cs typeface="Arial" charset="0"/>
              </a:rPr>
              <a:t>CONSIDERAÇÕES FINAIS</a:t>
            </a:r>
          </a:p>
        </p:txBody>
      </p:sp>
    </p:spTree>
    <p:extLst>
      <p:ext uri="{BB962C8B-B14F-4D97-AF65-F5344CB8AC3E}">
        <p14:creationId xmlns:p14="http://schemas.microsoft.com/office/powerpoint/2010/main" val="16329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arqguia.com/wp-content/uploads/2015/02/18312PR100508_002D.jp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500"/>
                    </a14:imgEffect>
                    <a14:imgEffect>
                      <a14:brightnessContrast bright="9000"/>
                    </a14:imgEffect>
                  </a14:imgLayer>
                </a14:imgProps>
              </a:ext>
              <a:ext uri="{28A0092B-C50C-407E-A947-70E740481C1C}">
                <a14:useLocalDpi xmlns:a14="http://schemas.microsoft.com/office/drawing/2010/main" val="0"/>
              </a:ext>
            </a:extLst>
          </a:blip>
          <a:srcRect l="-38" t="10393" r="38" b="5176"/>
          <a:stretch/>
        </p:blipFill>
        <p:spPr bwMode="auto">
          <a:xfrm>
            <a:off x="459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0"/>
            <a:ext cx="12187410" cy="307777"/>
          </a:xfrm>
          <a:prstGeom prst="rect">
            <a:avLst/>
          </a:prstGeom>
          <a:noFill/>
        </p:spPr>
        <p:txBody>
          <a:bodyPr wrap="square" rtlCol="0">
            <a:spAutoFit/>
          </a:bodyPr>
          <a:lstStyle/>
          <a:p>
            <a:pPr algn="r"/>
            <a:r>
              <a:rPr lang="pt-BR" sz="1400" cap="all">
                <a:solidFill>
                  <a:schemeClr val="bg1">
                    <a:lumMod val="65000"/>
                  </a:schemeClr>
                </a:solidFill>
                <a:latin typeface="Arial" charset="0"/>
                <a:ea typeface="Arial" charset="0"/>
                <a:cs typeface="Arial" charset="0"/>
              </a:rPr>
              <a:t>CONSIDERAÇÕES FINAIS</a:t>
            </a:r>
          </a:p>
        </p:txBody>
      </p:sp>
      <p:sp>
        <p:nvSpPr>
          <p:cNvPr id="6" name="CaixaDeTexto 5"/>
          <p:cNvSpPr txBox="1"/>
          <p:nvPr/>
        </p:nvSpPr>
        <p:spPr>
          <a:xfrm>
            <a:off x="0" y="896400"/>
            <a:ext cx="12192000" cy="584775"/>
          </a:xfrm>
          <a:prstGeom prst="rect">
            <a:avLst/>
          </a:prstGeom>
          <a:noFill/>
        </p:spPr>
        <p:txBody>
          <a:bodyPr wrap="square" rtlCol="0">
            <a:spAutoFit/>
          </a:bodyPr>
          <a:lstStyle/>
          <a:p>
            <a:pPr lvl="2"/>
            <a:r>
              <a:rPr lang="pt-BR" sz="3200" dirty="0">
                <a:solidFill>
                  <a:schemeClr val="bg1"/>
                </a:solidFill>
                <a:latin typeface="Arial" charset="0"/>
                <a:ea typeface="Arial" charset="0"/>
                <a:cs typeface="Arial" charset="0"/>
              </a:rPr>
              <a:t>Inovação</a:t>
            </a:r>
          </a:p>
        </p:txBody>
      </p:sp>
      <p:sp>
        <p:nvSpPr>
          <p:cNvPr id="9" name="CaixaDeTexto 8"/>
          <p:cNvSpPr txBox="1"/>
          <p:nvPr/>
        </p:nvSpPr>
        <p:spPr>
          <a:xfrm>
            <a:off x="0" y="5893200"/>
            <a:ext cx="12192001" cy="307777"/>
          </a:xfrm>
          <a:prstGeom prst="rect">
            <a:avLst/>
          </a:prstGeom>
          <a:noFill/>
        </p:spPr>
        <p:txBody>
          <a:bodyPr wrap="square" lIns="0" rtlCol="0">
            <a:spAutoFit/>
          </a:bodyPr>
          <a:lstStyle/>
          <a:p>
            <a:pPr marL="1022350" lvl="2"/>
            <a:r>
              <a:rPr lang="pt-BR" sz="1400" dirty="0">
                <a:solidFill>
                  <a:schemeClr val="bg1">
                    <a:lumMod val="85000"/>
                  </a:schemeClr>
                </a:solidFill>
                <a:latin typeface="Arial" charset="0"/>
                <a:ea typeface="Arial" charset="0"/>
                <a:cs typeface="Arial" charset="0"/>
              </a:rPr>
              <a:t>[</a:t>
            </a:r>
            <a:r>
              <a:rPr lang="pt-BR" sz="1400" b="1" dirty="0">
                <a:solidFill>
                  <a:schemeClr val="bg1">
                    <a:lumMod val="85000"/>
                  </a:schemeClr>
                </a:solidFill>
                <a:latin typeface="Arial" charset="0"/>
                <a:ea typeface="Arial" charset="0"/>
                <a:cs typeface="Arial" charset="0"/>
              </a:rPr>
              <a:t>João Filgueiras de Lima Lelé</a:t>
            </a:r>
            <a:r>
              <a:rPr lang="pt-BR" sz="1400" dirty="0">
                <a:solidFill>
                  <a:schemeClr val="bg1">
                    <a:lumMod val="85000"/>
                  </a:schemeClr>
                </a:solidFill>
                <a:latin typeface="Arial" charset="0"/>
                <a:ea typeface="Arial" charset="0"/>
                <a:cs typeface="Arial" charset="0"/>
              </a:rPr>
              <a:t>, Hospital Rede Sarah, Brasilia, 2010-2015]</a:t>
            </a:r>
          </a:p>
        </p:txBody>
      </p:sp>
      <p:sp>
        <p:nvSpPr>
          <p:cNvPr id="10" name="CaixaDeTexto 9"/>
          <p:cNvSpPr txBox="1"/>
          <p:nvPr/>
        </p:nvSpPr>
        <p:spPr>
          <a:xfrm>
            <a:off x="0" y="3374755"/>
            <a:ext cx="4972043" cy="923330"/>
          </a:xfrm>
          <a:prstGeom prst="rect">
            <a:avLst/>
          </a:prstGeom>
          <a:noFill/>
        </p:spPr>
        <p:txBody>
          <a:bodyPr wrap="square" rtlCol="0">
            <a:spAutoFit/>
          </a:bodyPr>
          <a:lstStyle/>
          <a:p>
            <a:pPr lvl="2" algn="thaiDist"/>
            <a:r>
              <a:rPr lang="pt-BR" dirty="0">
                <a:solidFill>
                  <a:schemeClr val="bg1">
                    <a:lumMod val="95000"/>
                  </a:schemeClr>
                </a:solidFill>
                <a:latin typeface="Arial" charset="0"/>
                <a:ea typeface="Arial" charset="0"/>
                <a:cs typeface="Arial" charset="0"/>
              </a:rPr>
              <a:t>Produtos </a:t>
            </a:r>
          </a:p>
          <a:p>
            <a:pPr lvl="2" algn="thaiDist"/>
            <a:r>
              <a:rPr lang="pt-BR" dirty="0">
                <a:solidFill>
                  <a:schemeClr val="bg1">
                    <a:lumMod val="95000"/>
                  </a:schemeClr>
                </a:solidFill>
                <a:latin typeface="Arial" charset="0"/>
                <a:ea typeface="Arial" charset="0"/>
                <a:cs typeface="Arial" charset="0"/>
              </a:rPr>
              <a:t>Programas arquitetônicos e urbanos </a:t>
            </a:r>
          </a:p>
          <a:p>
            <a:pPr lvl="2" algn="thaiDist"/>
            <a:r>
              <a:rPr lang="pt-BR" dirty="0">
                <a:solidFill>
                  <a:schemeClr val="bg1">
                    <a:lumMod val="95000"/>
                  </a:schemeClr>
                </a:solidFill>
                <a:latin typeface="Arial" charset="0"/>
                <a:ea typeface="Arial" charset="0"/>
                <a:cs typeface="Arial" charset="0"/>
              </a:rPr>
              <a:t>Processos</a:t>
            </a:r>
          </a:p>
        </p:txBody>
      </p:sp>
    </p:spTree>
    <p:extLst>
      <p:ext uri="{BB962C8B-B14F-4D97-AF65-F5344CB8AC3E}">
        <p14:creationId xmlns:p14="http://schemas.microsoft.com/office/powerpoint/2010/main" val="47448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5" name="CaixaDeTexto 4"/>
          <p:cNvSpPr txBox="1"/>
          <p:nvPr/>
        </p:nvSpPr>
        <p:spPr>
          <a:xfrm>
            <a:off x="0" y="896400"/>
            <a:ext cx="12192000" cy="584775"/>
          </a:xfrm>
          <a:prstGeom prst="rect">
            <a:avLst/>
          </a:prstGeom>
          <a:noFill/>
        </p:spPr>
        <p:txBody>
          <a:bodyPr wrap="square" rtlCol="0">
            <a:spAutoFit/>
          </a:bodyPr>
          <a:lstStyle/>
          <a:p>
            <a:pPr lvl="2"/>
            <a:r>
              <a:rPr lang="pt-BR" altLang="pt-BR" sz="3200" dirty="0">
                <a:solidFill>
                  <a:srgbClr val="FFC000"/>
                </a:solidFill>
                <a:latin typeface="Arial" charset="0"/>
                <a:ea typeface="Arial" charset="0"/>
                <a:cs typeface="Arial" charset="0"/>
              </a:rPr>
              <a:t>Referências</a:t>
            </a:r>
            <a:endParaRPr lang="pt-BR" sz="3200">
              <a:solidFill>
                <a:srgbClr val="FFC000"/>
              </a:solidFill>
              <a:latin typeface="Arial" charset="0"/>
              <a:ea typeface="Arial" charset="0"/>
              <a:cs typeface="Arial" charset="0"/>
            </a:endParaRPr>
          </a:p>
        </p:txBody>
      </p:sp>
      <p:sp>
        <p:nvSpPr>
          <p:cNvPr id="6" name="CaixaDeTexto 5"/>
          <p:cNvSpPr txBox="1"/>
          <p:nvPr/>
        </p:nvSpPr>
        <p:spPr>
          <a:xfrm>
            <a:off x="0" y="1920299"/>
            <a:ext cx="11068050" cy="3893374"/>
          </a:xfrm>
          <a:prstGeom prst="rect">
            <a:avLst/>
          </a:prstGeom>
          <a:noFill/>
        </p:spPr>
        <p:txBody>
          <a:bodyPr wrap="square" rtlCol="0">
            <a:spAutoFit/>
          </a:bodyPr>
          <a:lstStyle/>
          <a:p>
            <a:pPr lvl="2">
              <a:spcAft>
                <a:spcPts val="600"/>
              </a:spcAft>
            </a:pPr>
            <a:r>
              <a:rPr lang="fr-FR" sz="1200" dirty="0">
                <a:solidFill>
                  <a:schemeClr val="bg1">
                    <a:lumMod val="85000"/>
                  </a:schemeClr>
                </a:solidFill>
                <a:latin typeface="Arial" panose="020B0604020202020204" pitchFamily="34" charset="0"/>
                <a:cs typeface="Arial" panose="020B0604020202020204" pitchFamily="34" charset="0"/>
              </a:rPr>
              <a:t>BAUDRILLARD, J. </a:t>
            </a:r>
            <a:r>
              <a:rPr lang="fr-FR" sz="1200" b="1" dirty="0">
                <a:solidFill>
                  <a:schemeClr val="bg1">
                    <a:lumMod val="85000"/>
                  </a:schemeClr>
                </a:solidFill>
                <a:latin typeface="Arial" panose="020B0604020202020204" pitchFamily="34" charset="0"/>
                <a:cs typeface="Arial" panose="020B0604020202020204" pitchFamily="34" charset="0"/>
              </a:rPr>
              <a:t>Le système des objets</a:t>
            </a:r>
            <a:r>
              <a:rPr lang="fr-FR" sz="1200" dirty="0">
                <a:solidFill>
                  <a:schemeClr val="bg1">
                    <a:lumMod val="85000"/>
                  </a:schemeClr>
                </a:solidFill>
                <a:latin typeface="Arial" panose="020B0604020202020204" pitchFamily="34" charset="0"/>
                <a:cs typeface="Arial" panose="020B0604020202020204" pitchFamily="34" charset="0"/>
              </a:rPr>
              <a:t>. Paris: Gallimard, 1968.</a:t>
            </a:r>
            <a:endParaRPr lang="pt-BR" sz="1200" dirty="0">
              <a:solidFill>
                <a:schemeClr val="bg1">
                  <a:lumMod val="85000"/>
                </a:schemeClr>
              </a:solidFill>
              <a:latin typeface="Arial" panose="020B0604020202020204" pitchFamily="34" charset="0"/>
              <a:cs typeface="Arial" panose="020B0604020202020204" pitchFamily="34" charset="0"/>
            </a:endParaRPr>
          </a:p>
          <a:p>
            <a:pPr lvl="2">
              <a:spcAft>
                <a:spcPts val="600"/>
              </a:spcAft>
            </a:pPr>
            <a:r>
              <a:rPr lang="en-US" sz="1200" dirty="0">
                <a:solidFill>
                  <a:schemeClr val="bg1">
                    <a:lumMod val="85000"/>
                  </a:schemeClr>
                </a:solidFill>
                <a:latin typeface="Arial" panose="020B0604020202020204" pitchFamily="34" charset="0"/>
                <a:cs typeface="Arial" panose="020B0604020202020204" pitchFamily="34" charset="0"/>
              </a:rPr>
              <a:t>BURNHAM, J. Systems Esthetics. </a:t>
            </a:r>
            <a:r>
              <a:rPr lang="en-US" sz="1200" b="1" dirty="0" err="1">
                <a:solidFill>
                  <a:schemeClr val="bg1">
                    <a:lumMod val="85000"/>
                  </a:schemeClr>
                </a:solidFill>
                <a:latin typeface="Arial" panose="020B0604020202020204" pitchFamily="34" charset="0"/>
                <a:cs typeface="Arial" panose="020B0604020202020204" pitchFamily="34" charset="0"/>
              </a:rPr>
              <a:t>Artforum VIII</a:t>
            </a:r>
            <a:r>
              <a:rPr lang="en-US" sz="1200" dirty="0">
                <a:solidFill>
                  <a:schemeClr val="bg1">
                    <a:lumMod val="85000"/>
                  </a:schemeClr>
                </a:solidFill>
                <a:latin typeface="Arial" panose="020B0604020202020204" pitchFamily="34" charset="0"/>
                <a:cs typeface="Arial" panose="020B0604020202020204" pitchFamily="34" charset="0"/>
              </a:rPr>
              <a:t>, set. 1968, p. 31-35.</a:t>
            </a:r>
            <a:endParaRPr lang="pt-BR" sz="1200" dirty="0">
              <a:solidFill>
                <a:schemeClr val="bg1">
                  <a:lumMod val="85000"/>
                </a:schemeClr>
              </a:solidFill>
              <a:latin typeface="Arial" panose="020B0604020202020204" pitchFamily="34" charset="0"/>
              <a:cs typeface="Arial" panose="020B0604020202020204" pitchFamily="34" charset="0"/>
            </a:endParaRPr>
          </a:p>
          <a:p>
            <a:pPr marL="1168400" lvl="1" indent="-254000" algn="just" eaLnBrk="0" fontAlgn="base" hangingPunct="0">
              <a:spcBef>
                <a:spcPct val="0"/>
              </a:spcBef>
              <a:spcAft>
                <a:spcPts val="600"/>
              </a:spcAft>
            </a:pPr>
            <a:r>
              <a:rPr lang="en-US" altLang="pt-BR" sz="1200" dirty="0">
                <a:solidFill>
                  <a:schemeClr val="bg1">
                    <a:lumMod val="85000"/>
                  </a:schemeClr>
                </a:solidFill>
                <a:latin typeface="Arial" charset="0"/>
                <a:ea typeface="Arial" charset="0"/>
                <a:cs typeface="Arial" charset="0"/>
              </a:rPr>
              <a:t>CASTELLS, M. Creativity, Innovation and Digital Culture: </a:t>
            </a:r>
            <a:r>
              <a:rPr lang="pt-BR" altLang="pt-BR" sz="1200" dirty="0">
                <a:solidFill>
                  <a:schemeClr val="bg1">
                    <a:lumMod val="85000"/>
                  </a:schemeClr>
                </a:solidFill>
                <a:latin typeface="Arial" charset="0"/>
                <a:ea typeface="Arial" charset="0"/>
                <a:cs typeface="Arial" charset="0"/>
              </a:rPr>
              <a:t>A Map </a:t>
            </a:r>
            <a:r>
              <a:rPr lang="pt-BR" altLang="pt-BR" sz="1200" dirty="0" err="1">
                <a:solidFill>
                  <a:schemeClr val="bg1">
                    <a:lumMod val="85000"/>
                  </a:schemeClr>
                </a:solidFill>
                <a:latin typeface="Arial" charset="0"/>
                <a:ea typeface="Arial" charset="0"/>
                <a:cs typeface="Arial" charset="0"/>
              </a:rPr>
              <a:t>of</a:t>
            </a:r>
            <a:r>
              <a:rPr lang="pt-BR" altLang="pt-BR" sz="1200" dirty="0">
                <a:solidFill>
                  <a:schemeClr val="bg1">
                    <a:lumMod val="85000"/>
                  </a:schemeClr>
                </a:solidFill>
                <a:latin typeface="Arial" charset="0"/>
                <a:ea typeface="Arial" charset="0"/>
                <a:cs typeface="Arial" charset="0"/>
              </a:rPr>
              <a:t> </a:t>
            </a:r>
            <a:r>
              <a:rPr lang="pt-BR" altLang="pt-BR" sz="1200" dirty="0" err="1">
                <a:solidFill>
                  <a:schemeClr val="bg1">
                    <a:lumMod val="85000"/>
                  </a:schemeClr>
                </a:solidFill>
                <a:latin typeface="Arial" charset="0"/>
                <a:ea typeface="Arial" charset="0"/>
                <a:cs typeface="Arial" charset="0"/>
              </a:rPr>
              <a:t>Interactions</a:t>
            </a:r>
            <a:r>
              <a:rPr lang="pt-BR" altLang="pt-BR" sz="1200" dirty="0">
                <a:solidFill>
                  <a:schemeClr val="bg1">
                    <a:lumMod val="85000"/>
                  </a:schemeClr>
                </a:solidFill>
                <a:latin typeface="Arial" charset="0"/>
                <a:ea typeface="Arial" charset="0"/>
                <a:cs typeface="Arial" charset="0"/>
              </a:rPr>
              <a:t>. </a:t>
            </a:r>
            <a:r>
              <a:rPr lang="pt-BR" altLang="pt-BR" sz="1200" b="1" dirty="0" err="1">
                <a:solidFill>
                  <a:schemeClr val="bg1">
                    <a:lumMod val="85000"/>
                  </a:schemeClr>
                </a:solidFill>
                <a:latin typeface="Arial" charset="0"/>
                <a:ea typeface="Arial" charset="0"/>
                <a:cs typeface="Arial" charset="0"/>
              </a:rPr>
              <a:t>Investigación</a:t>
            </a:r>
            <a:r>
              <a:rPr lang="pt-BR" altLang="pt-BR" sz="1200" b="1" dirty="0">
                <a:solidFill>
                  <a:schemeClr val="bg1">
                    <a:lumMod val="85000"/>
                  </a:schemeClr>
                </a:solidFill>
                <a:latin typeface="Arial" charset="0"/>
                <a:ea typeface="Arial" charset="0"/>
                <a:cs typeface="Arial" charset="0"/>
              </a:rPr>
              <a:t>:</a:t>
            </a:r>
            <a:r>
              <a:rPr lang="pt-BR" altLang="pt-BR" sz="1200" dirty="0">
                <a:solidFill>
                  <a:schemeClr val="bg1">
                    <a:lumMod val="85000"/>
                  </a:schemeClr>
                </a:solidFill>
                <a:latin typeface="Arial" charset="0"/>
                <a:ea typeface="Arial" charset="0"/>
                <a:cs typeface="Arial" charset="0"/>
              </a:rPr>
              <a:t> </a:t>
            </a:r>
            <a:r>
              <a:rPr lang="pt-BR" altLang="pt-BR" sz="1200" dirty="0" err="1">
                <a:solidFill>
                  <a:schemeClr val="bg1">
                    <a:lumMod val="85000"/>
                  </a:schemeClr>
                </a:solidFill>
                <a:latin typeface="Arial" charset="0"/>
                <a:ea typeface="Arial" charset="0"/>
                <a:cs typeface="Arial" charset="0"/>
              </a:rPr>
              <a:t>Dossie</a:t>
            </a:r>
            <a:r>
              <a:rPr lang="pt-BR" altLang="pt-BR" sz="1200" dirty="0">
                <a:solidFill>
                  <a:schemeClr val="bg1">
                    <a:lumMod val="85000"/>
                  </a:schemeClr>
                </a:solidFill>
                <a:latin typeface="Arial" charset="0"/>
                <a:ea typeface="Arial" charset="0"/>
                <a:cs typeface="Arial" charset="0"/>
              </a:rPr>
              <a:t> Teles, 2009. </a:t>
            </a:r>
            <a:r>
              <a:rPr lang="pt-BR" altLang="pt-BR" sz="1200" dirty="0" err="1">
                <a:solidFill>
                  <a:schemeClr val="bg1">
                    <a:lumMod val="85000"/>
                  </a:schemeClr>
                </a:solidFill>
                <a:latin typeface="Arial" charset="0"/>
                <a:ea typeface="Arial" charset="0"/>
                <a:cs typeface="Arial" charset="0"/>
              </a:rPr>
              <a:t>Disponivel</a:t>
            </a:r>
            <a:r>
              <a:rPr lang="pt-BR" altLang="pt-BR" sz="1200" dirty="0">
                <a:solidFill>
                  <a:schemeClr val="bg1">
                    <a:lumMod val="85000"/>
                  </a:schemeClr>
                </a:solidFill>
                <a:latin typeface="Arial" charset="0"/>
                <a:ea typeface="Arial" charset="0"/>
                <a:cs typeface="Arial" charset="0"/>
              </a:rPr>
              <a:t> em: https://bit.ly/2NlBzxM. Acesso em: 05 set. 2018.</a:t>
            </a:r>
          </a:p>
          <a:p>
            <a:pPr marL="1168400" lvl="1" indent="-254000" algn="just" eaLnBrk="0" fontAlgn="base" hangingPunct="0">
              <a:spcBef>
                <a:spcPct val="0"/>
              </a:spcBef>
              <a:spcAft>
                <a:spcPts val="600"/>
              </a:spcAft>
            </a:pPr>
            <a:r>
              <a:rPr lang="pt-BR" altLang="pt-BR" sz="1200" dirty="0">
                <a:solidFill>
                  <a:schemeClr val="bg1">
                    <a:lumMod val="85000"/>
                  </a:schemeClr>
                </a:solidFill>
                <a:latin typeface="Arial" charset="0"/>
                <a:ea typeface="Arial" charset="0"/>
                <a:cs typeface="Arial" charset="0"/>
              </a:rPr>
              <a:t>GIL, G. Aula Magna na Universidade de São Paulo: Hacker em espírito e vontade. </a:t>
            </a:r>
            <a:r>
              <a:rPr lang="pt-BR" altLang="pt-BR" sz="1200" b="1" dirty="0" err="1">
                <a:solidFill>
                  <a:schemeClr val="bg1">
                    <a:lumMod val="85000"/>
                  </a:schemeClr>
                </a:solidFill>
                <a:latin typeface="Arial" charset="0"/>
                <a:ea typeface="Arial" charset="0"/>
                <a:cs typeface="Arial" charset="0"/>
              </a:rPr>
              <a:t>Ministerio</a:t>
            </a:r>
            <a:r>
              <a:rPr lang="pt-BR" altLang="pt-BR" sz="1200" b="1" dirty="0">
                <a:solidFill>
                  <a:schemeClr val="bg1">
                    <a:lumMod val="85000"/>
                  </a:schemeClr>
                </a:solidFill>
                <a:latin typeface="Arial" charset="0"/>
                <a:ea typeface="Arial" charset="0"/>
                <a:cs typeface="Arial" charset="0"/>
              </a:rPr>
              <a:t> da Cultura</a:t>
            </a:r>
            <a:r>
              <a:rPr lang="pt-BR" altLang="pt-BR" sz="1200" dirty="0">
                <a:solidFill>
                  <a:schemeClr val="bg1">
                    <a:lumMod val="85000"/>
                  </a:schemeClr>
                </a:solidFill>
                <a:latin typeface="Arial" charset="0"/>
                <a:ea typeface="Arial" charset="0"/>
                <a:cs typeface="Arial" charset="0"/>
              </a:rPr>
              <a:t>, 2004. </a:t>
            </a:r>
            <a:r>
              <a:rPr lang="pt-BR" altLang="pt-BR" sz="1200" dirty="0" err="1">
                <a:solidFill>
                  <a:schemeClr val="bg1">
                    <a:lumMod val="85000"/>
                  </a:schemeClr>
                </a:solidFill>
                <a:latin typeface="Arial" charset="0"/>
                <a:ea typeface="Arial" charset="0"/>
                <a:cs typeface="Arial" charset="0"/>
              </a:rPr>
              <a:t>Disponivel</a:t>
            </a:r>
            <a:r>
              <a:rPr lang="pt-BR" altLang="pt-BR" sz="1200" dirty="0">
                <a:solidFill>
                  <a:schemeClr val="bg1">
                    <a:lumMod val="85000"/>
                  </a:schemeClr>
                </a:solidFill>
                <a:latin typeface="Arial" charset="0"/>
                <a:ea typeface="Arial" charset="0"/>
                <a:cs typeface="Arial" charset="0"/>
              </a:rPr>
              <a:t> em: https://bit.ly/2MUBkdK. </a:t>
            </a:r>
            <a:r>
              <a:rPr lang="en-US" altLang="pt-BR" sz="1200" dirty="0" err="1">
                <a:solidFill>
                  <a:schemeClr val="bg1">
                    <a:lumMod val="85000"/>
                  </a:schemeClr>
                </a:solidFill>
                <a:latin typeface="Arial" charset="0"/>
                <a:ea typeface="Arial" charset="0"/>
                <a:cs typeface="Arial" charset="0"/>
              </a:rPr>
              <a:t>Acesso</a:t>
            </a:r>
            <a:r>
              <a:rPr lang="en-US" altLang="pt-BR" sz="1200" dirty="0">
                <a:solidFill>
                  <a:schemeClr val="bg1">
                    <a:lumMod val="85000"/>
                  </a:schemeClr>
                </a:solidFill>
                <a:latin typeface="Arial" charset="0"/>
                <a:ea typeface="Arial" charset="0"/>
                <a:cs typeface="Arial" charset="0"/>
              </a:rPr>
              <a:t> </a:t>
            </a:r>
            <a:r>
              <a:rPr lang="en-US" altLang="pt-BR" sz="1200" dirty="0" err="1">
                <a:solidFill>
                  <a:schemeClr val="bg1">
                    <a:lumMod val="85000"/>
                  </a:schemeClr>
                </a:solidFill>
                <a:latin typeface="Arial" charset="0"/>
                <a:ea typeface="Arial" charset="0"/>
                <a:cs typeface="Arial" charset="0"/>
              </a:rPr>
              <a:t>em</a:t>
            </a:r>
            <a:r>
              <a:rPr lang="en-US" altLang="pt-BR" sz="1200" dirty="0">
                <a:solidFill>
                  <a:schemeClr val="bg1">
                    <a:lumMod val="85000"/>
                  </a:schemeClr>
                </a:solidFill>
                <a:latin typeface="Arial" charset="0"/>
                <a:ea typeface="Arial" charset="0"/>
                <a:cs typeface="Arial" charset="0"/>
              </a:rPr>
              <a:t>: 05 set. 2018.</a:t>
            </a:r>
          </a:p>
          <a:p>
            <a:pPr marL="1168400" lvl="1" indent="-254000" algn="just" eaLnBrk="0" fontAlgn="base" hangingPunct="0">
              <a:spcBef>
                <a:spcPct val="0"/>
              </a:spcBef>
              <a:spcAft>
                <a:spcPts val="600"/>
              </a:spcAft>
            </a:pPr>
            <a:r>
              <a:rPr lang="pt-BR" altLang="pt-BR" sz="1200" dirty="0">
                <a:solidFill>
                  <a:schemeClr val="bg1">
                    <a:lumMod val="85000"/>
                  </a:schemeClr>
                </a:solidFill>
                <a:latin typeface="Arial" charset="0"/>
                <a:ea typeface="Arial" charset="0"/>
                <a:cs typeface="Arial" charset="0"/>
              </a:rPr>
              <a:t>LEVY, P., FERNANDES JR., F. </a:t>
            </a:r>
            <a:r>
              <a:rPr lang="pt-BR" altLang="pt-BR" sz="1200" b="1" dirty="0">
                <a:solidFill>
                  <a:schemeClr val="bg1">
                    <a:lumMod val="85000"/>
                  </a:schemeClr>
                </a:solidFill>
                <a:latin typeface="Arial" charset="0"/>
                <a:ea typeface="Arial" charset="0"/>
                <a:cs typeface="Arial" charset="0"/>
              </a:rPr>
              <a:t>As formas do saber</a:t>
            </a:r>
            <a:r>
              <a:rPr lang="pt-BR" altLang="pt-BR" sz="1200" dirty="0">
                <a:solidFill>
                  <a:schemeClr val="bg1">
                    <a:lumMod val="85000"/>
                  </a:schemeClr>
                </a:solidFill>
                <a:latin typeface="Arial" charset="0"/>
                <a:ea typeface="Arial" charset="0"/>
                <a:cs typeface="Arial" charset="0"/>
              </a:rPr>
              <a:t>: Arte e Pensamento. Vídeo. São Paulo: Franmi, 2000.</a:t>
            </a:r>
          </a:p>
          <a:p>
            <a:pPr marL="1168400" lvl="1" indent="-254000" algn="just" eaLnBrk="0" fontAlgn="base" hangingPunct="0">
              <a:spcBef>
                <a:spcPct val="0"/>
              </a:spcBef>
              <a:spcAft>
                <a:spcPts val="600"/>
              </a:spcAft>
            </a:pPr>
            <a:r>
              <a:rPr lang="pt-BR" altLang="pt-BR" sz="1200" dirty="0">
                <a:solidFill>
                  <a:schemeClr val="bg1">
                    <a:lumMod val="85000"/>
                  </a:schemeClr>
                </a:solidFill>
                <a:latin typeface="Arial" charset="0"/>
                <a:ea typeface="Arial" charset="0"/>
                <a:cs typeface="Arial" charset="0"/>
              </a:rPr>
              <a:t>LEVY, P., FERNANDES JR., F. </a:t>
            </a:r>
            <a:r>
              <a:rPr lang="pt-BR" altLang="pt-BR" sz="1200" b="1" dirty="0">
                <a:solidFill>
                  <a:schemeClr val="bg1">
                    <a:lumMod val="85000"/>
                  </a:schemeClr>
                </a:solidFill>
                <a:latin typeface="Arial" charset="0"/>
                <a:ea typeface="Arial" charset="0"/>
                <a:cs typeface="Arial" charset="0"/>
              </a:rPr>
              <a:t>As formas do saber</a:t>
            </a:r>
            <a:r>
              <a:rPr lang="pt-BR" altLang="pt-BR" sz="1200" dirty="0">
                <a:solidFill>
                  <a:schemeClr val="bg1">
                    <a:lumMod val="85000"/>
                  </a:schemeClr>
                </a:solidFill>
                <a:latin typeface="Arial" charset="0"/>
                <a:ea typeface="Arial" charset="0"/>
                <a:cs typeface="Arial" charset="0"/>
              </a:rPr>
              <a:t>: Educação. Vídeo. São Paulo: Franmi, 2000.</a:t>
            </a:r>
          </a:p>
          <a:p>
            <a:pPr marL="1168400" lvl="1" indent="-254000" algn="just" eaLnBrk="0" fontAlgn="base" hangingPunct="0">
              <a:spcBef>
                <a:spcPct val="0"/>
              </a:spcBef>
              <a:spcAft>
                <a:spcPts val="600"/>
              </a:spcAft>
            </a:pPr>
            <a:r>
              <a:rPr lang="pt-BR" altLang="pt-BR" sz="1200" dirty="0">
                <a:solidFill>
                  <a:schemeClr val="bg1">
                    <a:lumMod val="85000"/>
                  </a:schemeClr>
                </a:solidFill>
                <a:latin typeface="Arial" charset="0"/>
                <a:ea typeface="Arial" charset="0"/>
                <a:cs typeface="Arial" charset="0"/>
              </a:rPr>
              <a:t>LEVY, P., FERNANDES JR., F. </a:t>
            </a:r>
            <a:r>
              <a:rPr lang="pt-BR" altLang="pt-BR" sz="1200" b="1" dirty="0">
                <a:solidFill>
                  <a:schemeClr val="bg1">
                    <a:lumMod val="85000"/>
                  </a:schemeClr>
                </a:solidFill>
                <a:latin typeface="Arial" charset="0"/>
                <a:ea typeface="Arial" charset="0"/>
                <a:cs typeface="Arial" charset="0"/>
              </a:rPr>
              <a:t>As formas do saber</a:t>
            </a:r>
            <a:r>
              <a:rPr lang="pt-BR" altLang="pt-BR" sz="1200" dirty="0">
                <a:solidFill>
                  <a:schemeClr val="bg1">
                    <a:lumMod val="85000"/>
                  </a:schemeClr>
                </a:solidFill>
                <a:latin typeface="Arial" charset="0"/>
                <a:ea typeface="Arial" charset="0"/>
                <a:cs typeface="Arial" charset="0"/>
              </a:rPr>
              <a:t>: Tecnologia. Vídeo. São Paulo: Franmi, 2000.</a:t>
            </a:r>
          </a:p>
          <a:p>
            <a:pPr marL="1168400" lvl="1" indent="-254000" algn="just" eaLnBrk="0" fontAlgn="base" hangingPunct="0">
              <a:spcBef>
                <a:spcPct val="0"/>
              </a:spcBef>
              <a:spcAft>
                <a:spcPts val="600"/>
              </a:spcAft>
            </a:pPr>
            <a:r>
              <a:rPr lang="pt-BR" altLang="pt-BR" sz="1200" dirty="0">
                <a:solidFill>
                  <a:schemeClr val="bg1">
                    <a:lumMod val="85000"/>
                  </a:schemeClr>
                </a:solidFill>
                <a:latin typeface="Arial" charset="0"/>
                <a:ea typeface="Arial" charset="0"/>
                <a:cs typeface="Arial" charset="0"/>
              </a:rPr>
              <a:t>LEVY, P., FERNANDES JR., F. </a:t>
            </a:r>
            <a:r>
              <a:rPr lang="pt-BR" altLang="pt-BR" sz="1200" b="1" dirty="0">
                <a:solidFill>
                  <a:schemeClr val="bg1">
                    <a:lumMod val="85000"/>
                  </a:schemeClr>
                </a:solidFill>
                <a:latin typeface="Arial" charset="0"/>
                <a:ea typeface="Arial" charset="0"/>
                <a:cs typeface="Arial" charset="0"/>
              </a:rPr>
              <a:t>As formas do saber</a:t>
            </a:r>
            <a:r>
              <a:rPr lang="pt-BR" altLang="pt-BR" sz="1200" dirty="0">
                <a:solidFill>
                  <a:schemeClr val="bg1">
                    <a:lumMod val="85000"/>
                  </a:schemeClr>
                </a:solidFill>
                <a:latin typeface="Arial" charset="0"/>
                <a:ea typeface="Arial" charset="0"/>
                <a:cs typeface="Arial" charset="0"/>
              </a:rPr>
              <a:t>: Trabalho. Vídeo. São Paulo: Franmi, 2000.</a:t>
            </a:r>
          </a:p>
          <a:p>
            <a:pPr marL="1168400" lvl="1" indent="-254000" algn="just" eaLnBrk="0" fontAlgn="base" hangingPunct="0">
              <a:spcBef>
                <a:spcPct val="0"/>
              </a:spcBef>
              <a:spcAft>
                <a:spcPts val="600"/>
              </a:spcAft>
            </a:pPr>
            <a:r>
              <a:rPr lang="en-US" altLang="pt-BR" sz="1200" dirty="0">
                <a:solidFill>
                  <a:schemeClr val="bg1">
                    <a:lumMod val="85000"/>
                  </a:schemeClr>
                </a:solidFill>
                <a:latin typeface="Arial" charset="0"/>
                <a:ea typeface="Arial" charset="0"/>
                <a:cs typeface="Arial" charset="0"/>
              </a:rPr>
              <a:t>LUHMANN, N. </a:t>
            </a:r>
            <a:r>
              <a:rPr lang="en-US" altLang="pt-BR" sz="1200" b="1" dirty="0">
                <a:solidFill>
                  <a:schemeClr val="bg1">
                    <a:lumMod val="85000"/>
                  </a:schemeClr>
                </a:solidFill>
                <a:latin typeface="Arial" charset="0"/>
                <a:ea typeface="Arial" charset="0"/>
                <a:cs typeface="Arial" charset="0"/>
              </a:rPr>
              <a:t>Theories of distinction:</a:t>
            </a:r>
            <a:r>
              <a:rPr lang="en-US" altLang="pt-BR" sz="1200" dirty="0">
                <a:solidFill>
                  <a:schemeClr val="bg1">
                    <a:lumMod val="85000"/>
                  </a:schemeClr>
                </a:solidFill>
                <a:latin typeface="Arial" charset="0"/>
                <a:ea typeface="Arial" charset="0"/>
                <a:cs typeface="Arial" charset="0"/>
              </a:rPr>
              <a:t> </a:t>
            </a:r>
            <a:r>
              <a:rPr lang="en-US" altLang="pt-BR" sz="1200" dirty="0" err="1">
                <a:solidFill>
                  <a:schemeClr val="bg1">
                    <a:lumMod val="85000"/>
                  </a:schemeClr>
                </a:solidFill>
                <a:latin typeface="Arial" charset="0"/>
                <a:ea typeface="Arial" charset="0"/>
                <a:cs typeface="Arial" charset="0"/>
              </a:rPr>
              <a:t>Redescribing</a:t>
            </a:r>
            <a:r>
              <a:rPr lang="en-US" altLang="pt-BR" sz="1200" dirty="0">
                <a:solidFill>
                  <a:schemeClr val="bg1">
                    <a:lumMod val="85000"/>
                  </a:schemeClr>
                </a:solidFill>
                <a:latin typeface="Arial" charset="0"/>
                <a:ea typeface="Arial" charset="0"/>
                <a:cs typeface="Arial" charset="0"/>
              </a:rPr>
              <a:t> the descriptions of modernity. Stanford: Stanford University Press, 2002.</a:t>
            </a:r>
          </a:p>
          <a:p>
            <a:pPr marL="1168400" lvl="1" indent="-254000" algn="just" eaLnBrk="0" fontAlgn="base" hangingPunct="0">
              <a:spcBef>
                <a:spcPct val="0"/>
              </a:spcBef>
              <a:spcAft>
                <a:spcPts val="600"/>
              </a:spcAft>
            </a:pPr>
            <a:r>
              <a:rPr lang="en-US" altLang="pt-BR" sz="1200" dirty="0">
                <a:solidFill>
                  <a:schemeClr val="bg1">
                    <a:lumMod val="85000"/>
                  </a:schemeClr>
                </a:solidFill>
                <a:latin typeface="Arial" charset="0"/>
                <a:ea typeface="Arial" charset="0"/>
                <a:cs typeface="Arial" charset="0"/>
              </a:rPr>
              <a:t>SHINER, L. </a:t>
            </a:r>
            <a:r>
              <a:rPr lang="en-US" altLang="pt-BR" sz="1200" b="1" dirty="0">
                <a:solidFill>
                  <a:schemeClr val="bg1">
                    <a:lumMod val="85000"/>
                  </a:schemeClr>
                </a:solidFill>
                <a:latin typeface="Arial" charset="0"/>
                <a:ea typeface="Arial" charset="0"/>
                <a:cs typeface="Arial" charset="0"/>
              </a:rPr>
              <a:t>The Invention of Art</a:t>
            </a:r>
            <a:r>
              <a:rPr lang="en-US" altLang="pt-BR" sz="1200" dirty="0">
                <a:solidFill>
                  <a:schemeClr val="bg1">
                    <a:lumMod val="85000"/>
                  </a:schemeClr>
                </a:solidFill>
                <a:latin typeface="Arial" charset="0"/>
                <a:ea typeface="Arial" charset="0"/>
                <a:cs typeface="Arial" charset="0"/>
              </a:rPr>
              <a:t>: A cultural History. Chicago: The University of Chicago Press, 2001.</a:t>
            </a:r>
            <a:endParaRPr lang="pt-BR" altLang="pt-BR" sz="1200" dirty="0">
              <a:solidFill>
                <a:schemeClr val="bg1">
                  <a:lumMod val="85000"/>
                </a:schemeClr>
              </a:solidFill>
              <a:latin typeface="Arial" charset="0"/>
              <a:ea typeface="Arial" charset="0"/>
              <a:cs typeface="Arial" charset="0"/>
            </a:endParaRPr>
          </a:p>
          <a:p>
            <a:pPr marL="1168400" lvl="1" indent="-254000" algn="just" eaLnBrk="0" fontAlgn="base" hangingPunct="0">
              <a:spcBef>
                <a:spcPct val="0"/>
              </a:spcBef>
              <a:spcAft>
                <a:spcPts val="600"/>
              </a:spcAft>
            </a:pPr>
            <a:r>
              <a:rPr lang="en-US" altLang="pt-BR" sz="1200" dirty="0">
                <a:solidFill>
                  <a:schemeClr val="bg1">
                    <a:lumMod val="85000"/>
                  </a:schemeClr>
                </a:solidFill>
                <a:latin typeface="Arial" charset="0"/>
                <a:ea typeface="Arial" charset="0"/>
                <a:cs typeface="Arial" charset="0"/>
              </a:rPr>
              <a:t>SUCCAR, B. Building Information Modelling framework: A research and delivery foundation for. </a:t>
            </a:r>
            <a:r>
              <a:rPr lang="en-US" altLang="pt-BR" sz="1200" b="1" dirty="0">
                <a:solidFill>
                  <a:schemeClr val="bg1">
                    <a:lumMod val="85000"/>
                  </a:schemeClr>
                </a:solidFill>
                <a:latin typeface="Arial" charset="0"/>
                <a:ea typeface="Arial" charset="0"/>
                <a:cs typeface="Arial" charset="0"/>
              </a:rPr>
              <a:t>Automation in Construction</a:t>
            </a:r>
            <a:r>
              <a:rPr lang="en-US" altLang="pt-BR" sz="1200" dirty="0">
                <a:solidFill>
                  <a:schemeClr val="bg1">
                    <a:lumMod val="85000"/>
                  </a:schemeClr>
                </a:solidFill>
                <a:latin typeface="Arial" charset="0"/>
                <a:ea typeface="Arial" charset="0"/>
                <a:cs typeface="Arial" charset="0"/>
              </a:rPr>
              <a:t>, Newcastle, Australia, 10 out. 2009. 357–375.</a:t>
            </a:r>
            <a:endParaRPr lang="pt-BR" altLang="pt-BR" sz="1200" dirty="0">
              <a:solidFill>
                <a:schemeClr val="bg1">
                  <a:lumMod val="85000"/>
                </a:schemeClr>
              </a:solidFill>
              <a:latin typeface="Arial" charset="0"/>
              <a:ea typeface="Arial" charset="0"/>
              <a:cs typeface="Arial" charset="0"/>
            </a:endParaRPr>
          </a:p>
          <a:p>
            <a:pPr marL="1168400" lvl="1" indent="-254000" algn="just" eaLnBrk="0" fontAlgn="base" hangingPunct="0">
              <a:spcBef>
                <a:spcPct val="0"/>
              </a:spcBef>
              <a:spcAft>
                <a:spcPts val="600"/>
              </a:spcAft>
            </a:pPr>
            <a:r>
              <a:rPr lang="en-US" altLang="pt-BR" sz="1200" dirty="0">
                <a:solidFill>
                  <a:schemeClr val="bg1">
                    <a:lumMod val="85000"/>
                  </a:schemeClr>
                </a:solidFill>
                <a:latin typeface="Arial" charset="0"/>
                <a:ea typeface="Arial" charset="0"/>
                <a:cs typeface="Arial" charset="0"/>
              </a:rPr>
              <a:t>UNSTUDIO. </a:t>
            </a:r>
            <a:r>
              <a:rPr lang="fr-FR" sz="1200" dirty="0" err="1">
                <a:solidFill>
                  <a:schemeClr val="bg1">
                    <a:lumMod val="85000"/>
                  </a:schemeClr>
                </a:solidFill>
                <a:latin typeface="Arial" panose="020B0604020202020204" pitchFamily="34" charset="0"/>
                <a:cs typeface="Arial" panose="020B0604020202020204" pitchFamily="34" charset="0"/>
              </a:rPr>
              <a:t>Optimização</a:t>
            </a:r>
            <a:r>
              <a:rPr lang="fr-FR" sz="1200" dirty="0">
                <a:solidFill>
                  <a:schemeClr val="bg1">
                    <a:lumMod val="85000"/>
                  </a:schemeClr>
                </a:solidFill>
                <a:latin typeface="Arial" panose="020B0604020202020204" pitchFamily="34" charset="0"/>
                <a:cs typeface="Arial" panose="020B0604020202020204" pitchFamily="34" charset="0"/>
              </a:rPr>
              <a:t> versus </a:t>
            </a:r>
            <a:r>
              <a:rPr lang="fr-FR" sz="1200" dirty="0" err="1">
                <a:solidFill>
                  <a:schemeClr val="bg1">
                    <a:lumMod val="85000"/>
                  </a:schemeClr>
                </a:solidFill>
                <a:latin typeface="Arial" panose="020B0604020202020204" pitchFamily="34" charset="0"/>
                <a:cs typeface="Arial" panose="020B0604020202020204" pitchFamily="34" charset="0"/>
              </a:rPr>
              <a:t>adaptação</a:t>
            </a:r>
            <a:r>
              <a:rPr lang="fr-FR" sz="1200" dirty="0">
                <a:solidFill>
                  <a:schemeClr val="bg1">
                    <a:lumMod val="85000"/>
                  </a:schemeClr>
                </a:solidFill>
                <a:latin typeface="Arial" panose="020B0604020202020204" pitchFamily="34" charset="0"/>
                <a:cs typeface="Arial" panose="020B0604020202020204" pitchFamily="34" charset="0"/>
              </a:rPr>
              <a:t>,  </a:t>
            </a:r>
            <a:r>
              <a:rPr lang="pt-BR" sz="1200" dirty="0" err="1">
                <a:solidFill>
                  <a:schemeClr val="bg1">
                    <a:lumMod val="85000"/>
                  </a:schemeClr>
                </a:solidFill>
                <a:latin typeface="Arial" panose="020B0604020202020204" pitchFamily="34" charset="0"/>
                <a:cs typeface="Arial" panose="020B0604020202020204" pitchFamily="34" charset="0"/>
              </a:rPr>
              <a:t>Singapor</a:t>
            </a:r>
            <a:r>
              <a:rPr lang="pt-BR" sz="1200" dirty="0">
                <a:solidFill>
                  <a:schemeClr val="bg1">
                    <a:lumMod val="85000"/>
                  </a:schemeClr>
                </a:solidFill>
                <a:latin typeface="Arial" panose="020B0604020202020204" pitchFamily="34" charset="0"/>
                <a:cs typeface="Arial" panose="020B0604020202020204" pitchFamily="34" charset="0"/>
              </a:rPr>
              <a:t> </a:t>
            </a:r>
            <a:r>
              <a:rPr lang="pt-BR" sz="1200" dirty="0" err="1">
                <a:solidFill>
                  <a:schemeClr val="bg1">
                    <a:lumMod val="85000"/>
                  </a:schemeClr>
                </a:solidFill>
                <a:latin typeface="Arial" panose="020B0604020202020204" pitchFamily="34" charset="0"/>
                <a:cs typeface="Arial" panose="020B0604020202020204" pitchFamily="34" charset="0"/>
              </a:rPr>
              <a:t>University</a:t>
            </a:r>
            <a:r>
              <a:rPr lang="pt-BR" sz="1200" dirty="0">
                <a:solidFill>
                  <a:schemeClr val="bg1">
                    <a:lumMod val="85000"/>
                  </a:schemeClr>
                </a:solidFill>
                <a:latin typeface="Arial" panose="020B0604020202020204" pitchFamily="34" charset="0"/>
                <a:cs typeface="Arial" panose="020B0604020202020204" pitchFamily="34" charset="0"/>
              </a:rPr>
              <a:t> </a:t>
            </a:r>
            <a:r>
              <a:rPr lang="pt-BR" sz="1200" dirty="0" err="1">
                <a:solidFill>
                  <a:schemeClr val="bg1">
                    <a:lumMod val="85000"/>
                  </a:schemeClr>
                </a:solidFill>
                <a:latin typeface="Arial" panose="020B0604020202020204" pitchFamily="34" charset="0"/>
                <a:cs typeface="Arial" panose="020B0604020202020204" pitchFamily="34" charset="0"/>
              </a:rPr>
              <a:t>of</a:t>
            </a:r>
            <a:r>
              <a:rPr lang="pt-BR" sz="1200" dirty="0">
                <a:solidFill>
                  <a:schemeClr val="bg1">
                    <a:lumMod val="85000"/>
                  </a:schemeClr>
                </a:solidFill>
                <a:latin typeface="Arial" panose="020B0604020202020204" pitchFamily="34" charset="0"/>
                <a:cs typeface="Arial" panose="020B0604020202020204" pitchFamily="34" charset="0"/>
              </a:rPr>
              <a:t> Technology </a:t>
            </a:r>
            <a:r>
              <a:rPr lang="pt-BR" sz="1200" dirty="0" err="1">
                <a:solidFill>
                  <a:schemeClr val="bg1">
                    <a:lumMod val="85000"/>
                  </a:schemeClr>
                </a:solidFill>
                <a:latin typeface="Arial" panose="020B0604020202020204" pitchFamily="34" charset="0"/>
                <a:cs typeface="Arial" panose="020B0604020202020204" pitchFamily="34" charset="0"/>
              </a:rPr>
              <a:t>and</a:t>
            </a:r>
            <a:r>
              <a:rPr lang="pt-BR" sz="1200" dirty="0">
                <a:solidFill>
                  <a:schemeClr val="bg1">
                    <a:lumMod val="85000"/>
                  </a:schemeClr>
                </a:solidFill>
                <a:latin typeface="Arial" panose="020B0604020202020204" pitchFamily="34" charset="0"/>
                <a:cs typeface="Arial" panose="020B0604020202020204" pitchFamily="34" charset="0"/>
              </a:rPr>
              <a:t> Design, </a:t>
            </a:r>
            <a:r>
              <a:rPr lang="en-US" altLang="pt-BR" sz="1200" b="1" dirty="0">
                <a:solidFill>
                  <a:schemeClr val="bg1">
                    <a:lumMod val="85000"/>
                  </a:schemeClr>
                </a:solidFill>
                <a:latin typeface="Arial" charset="0"/>
                <a:ea typeface="Arial" charset="0"/>
                <a:cs typeface="Arial" charset="0"/>
              </a:rPr>
              <a:t>Un Studio</a:t>
            </a:r>
            <a:r>
              <a:rPr lang="en-US" altLang="pt-BR" sz="1200" dirty="0">
                <a:solidFill>
                  <a:schemeClr val="bg1">
                    <a:lumMod val="85000"/>
                  </a:schemeClr>
                </a:solidFill>
                <a:latin typeface="Arial" charset="0"/>
                <a:ea typeface="Arial" charset="0"/>
                <a:cs typeface="Arial" charset="0"/>
              </a:rPr>
              <a:t>. </a:t>
            </a:r>
            <a:r>
              <a:rPr lang="pt-BR" altLang="pt-BR" sz="1200" dirty="0" err="1">
                <a:solidFill>
                  <a:schemeClr val="bg1">
                    <a:lumMod val="85000"/>
                  </a:schemeClr>
                </a:solidFill>
                <a:latin typeface="Arial" charset="0"/>
                <a:ea typeface="Arial" charset="0"/>
                <a:cs typeface="Arial" charset="0"/>
              </a:rPr>
              <a:t>Disponivel</a:t>
            </a:r>
            <a:r>
              <a:rPr lang="pt-BR" altLang="pt-BR" sz="1200" dirty="0">
                <a:solidFill>
                  <a:schemeClr val="bg1">
                    <a:lumMod val="85000"/>
                  </a:schemeClr>
                </a:solidFill>
                <a:latin typeface="Arial" charset="0"/>
                <a:ea typeface="Arial" charset="0"/>
                <a:cs typeface="Arial" charset="0"/>
              </a:rPr>
              <a:t> em: </a:t>
            </a:r>
            <a:r>
              <a:rPr lang="pt-BR" sz="1200" dirty="0">
                <a:solidFill>
                  <a:schemeClr val="bg1">
                    <a:lumMod val="85000"/>
                  </a:schemeClr>
                </a:solidFill>
                <a:latin typeface="Arial" panose="020B0604020202020204" pitchFamily="34" charset="0"/>
                <a:cs typeface="Arial" panose="020B0604020202020204" pitchFamily="34" charset="0"/>
              </a:rPr>
              <a:t>https://bit.ly/2oPFx40 </a:t>
            </a:r>
            <a:r>
              <a:rPr lang="pt-BR" altLang="pt-BR" sz="1200" dirty="0">
                <a:solidFill>
                  <a:schemeClr val="bg1">
                    <a:lumMod val="85000"/>
                  </a:schemeClr>
                </a:solidFill>
                <a:latin typeface="Arial" charset="0"/>
                <a:ea typeface="Arial" charset="0"/>
                <a:cs typeface="Arial" charset="0"/>
              </a:rPr>
              <a:t>Acesso em: 05 set. 2018.</a:t>
            </a:r>
          </a:p>
        </p:txBody>
      </p:sp>
    </p:spTree>
    <p:extLst>
      <p:ext uri="{BB962C8B-B14F-4D97-AF65-F5344CB8AC3E}">
        <p14:creationId xmlns:p14="http://schemas.microsoft.com/office/powerpoint/2010/main" val="39787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ntainer.zkm.de/presse/YOUserII/LiquidViews-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1000" contrast="21000"/>
                    </a14:imgEffect>
                  </a14:imgLayer>
                </a14:imgProps>
              </a:ext>
              <a:ext uri="{28A0092B-C50C-407E-A947-70E740481C1C}">
                <a14:useLocalDpi xmlns:a14="http://schemas.microsoft.com/office/drawing/2010/main" val="0"/>
              </a:ext>
            </a:extLst>
          </a:blip>
          <a:srcRect t="39681"/>
          <a:stretch/>
        </p:blipFill>
        <p:spPr bwMode="auto">
          <a:xfrm>
            <a:off x="0" y="1"/>
            <a:ext cx="12206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07431" y="3259724"/>
            <a:ext cx="11791950" cy="338554"/>
          </a:xfrm>
          <a:prstGeom prst="rect">
            <a:avLst/>
          </a:prstGeom>
          <a:noFill/>
          <a:ln>
            <a:solidFill>
              <a:schemeClr val="bg1"/>
            </a:solidFill>
          </a:ln>
        </p:spPr>
        <p:txBody>
          <a:bodyPr wrap="square" rtlCol="0">
            <a:spAutoFit/>
          </a:bodyPr>
          <a:lstStyle/>
          <a:p>
            <a:pPr algn="ctr"/>
            <a:r>
              <a:rPr lang="pt-BR" sz="1600" b="1" cap="all" spc="160">
                <a:solidFill>
                  <a:schemeClr val="bg1"/>
                </a:solidFill>
                <a:latin typeface="Arial" charset="0"/>
                <a:ea typeface="Arial" charset="0"/>
                <a:cs typeface="Arial" charset="0"/>
              </a:rPr>
              <a:t>Cultura e mídia digital </a:t>
            </a:r>
            <a:r>
              <a:rPr lang="pt-BR" sz="1600" cap="all" spc="160">
                <a:solidFill>
                  <a:schemeClr val="bg1"/>
                </a:solidFill>
                <a:latin typeface="Arial" charset="0"/>
                <a:ea typeface="Arial" charset="0"/>
                <a:cs typeface="Arial" charset="0"/>
              </a:rPr>
              <a:t>do objeto ao sistema </a:t>
            </a:r>
            <a:r>
              <a:rPr lang="pt-BR" sz="1600" cap="all" spc="160">
                <a:solidFill>
                  <a:schemeClr val="bg1">
                    <a:lumMod val="85000"/>
                  </a:schemeClr>
                </a:solidFill>
                <a:latin typeface="Arial" charset="0"/>
                <a:ea typeface="Arial" charset="0"/>
                <a:cs typeface="Arial" charset="0"/>
              </a:rPr>
              <a:t>ProfA. DrA. Anja Pratschke</a:t>
            </a:r>
          </a:p>
        </p:txBody>
      </p:sp>
    </p:spTree>
    <p:extLst>
      <p:ext uri="{BB962C8B-B14F-4D97-AF65-F5344CB8AC3E}">
        <p14:creationId xmlns:p14="http://schemas.microsoft.com/office/powerpoint/2010/main" val="169163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rtve.es/i/?w=1180&amp;i=147462043091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953"/>
                    </a14:imgEffect>
                    <a14:imgEffect>
                      <a14:saturation sat="0"/>
                    </a14:imgEffect>
                    <a14:imgEffect>
                      <a14:brightnessContrast bright="-1000" contrast="-45000"/>
                    </a14:imgEffect>
                  </a14:imgLayer>
                </a14:imgProps>
              </a:ext>
              <a:ext uri="{28A0092B-C50C-407E-A947-70E740481C1C}">
                <a14:useLocalDpi xmlns:a14="http://schemas.microsoft.com/office/drawing/2010/main" val="0"/>
              </a:ext>
            </a:extLst>
          </a:blip>
          <a:srcRect/>
          <a:stretch>
            <a:fillRect/>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4590" y="1582340"/>
            <a:ext cx="10802319" cy="3785652"/>
          </a:xfrm>
          <a:prstGeom prst="rect">
            <a:avLst/>
          </a:prstGeom>
          <a:noFill/>
        </p:spPr>
        <p:txBody>
          <a:bodyPr wrap="square" rtlCol="0">
            <a:spAutoFit/>
          </a:bodyPr>
          <a:lstStyle/>
          <a:p>
            <a:pPr lvl="3" algn="just"/>
            <a:r>
              <a:rPr lang="pt-BR" sz="3600" dirty="0">
                <a:solidFill>
                  <a:schemeClr val="bg1"/>
                </a:solidFill>
                <a:latin typeface="Arial" charset="0"/>
                <a:ea typeface="Arial" charset="0"/>
                <a:cs typeface="Arial" charset="0"/>
              </a:rPr>
              <a:t>“</a:t>
            </a:r>
            <a:r>
              <a:rPr lang="pt-BR" sz="2400" dirty="0">
                <a:solidFill>
                  <a:srgbClr val="FFC000"/>
                </a:solidFill>
                <a:latin typeface="Arial" charset="0"/>
                <a:ea typeface="Arial" charset="0"/>
                <a:cs typeface="Arial" charset="0"/>
              </a:rPr>
              <a:t>Cultura digital </a:t>
            </a:r>
            <a:r>
              <a:rPr lang="pt-BR" dirty="0">
                <a:solidFill>
                  <a:schemeClr val="bg1"/>
                </a:solidFill>
                <a:latin typeface="Arial" charset="0"/>
                <a:ea typeface="Arial" charset="0"/>
                <a:cs typeface="Arial" charset="0"/>
              </a:rPr>
              <a:t>é um conceito novo. </a:t>
            </a:r>
          </a:p>
          <a:p>
            <a:pPr lvl="3" algn="just"/>
            <a:r>
              <a:rPr lang="pt-BR" dirty="0">
                <a:solidFill>
                  <a:schemeClr val="bg1"/>
                </a:solidFill>
                <a:latin typeface="Arial" charset="0"/>
                <a:ea typeface="Arial" charset="0"/>
                <a:cs typeface="Arial" charset="0"/>
              </a:rPr>
              <a:t>Parte da ideia de que a </a:t>
            </a:r>
            <a:r>
              <a:rPr lang="pt-BR" b="1" dirty="0">
                <a:solidFill>
                  <a:schemeClr val="bg1"/>
                </a:solidFill>
                <a:latin typeface="Arial" charset="0"/>
                <a:ea typeface="Arial" charset="0"/>
                <a:cs typeface="Arial" charset="0"/>
              </a:rPr>
              <a:t>revolução das tecnologias digitais </a:t>
            </a:r>
            <a:r>
              <a:rPr lang="pt-BR" dirty="0">
                <a:solidFill>
                  <a:schemeClr val="bg1"/>
                </a:solidFill>
                <a:latin typeface="Arial" charset="0"/>
                <a:ea typeface="Arial" charset="0"/>
                <a:cs typeface="Arial" charset="0"/>
              </a:rPr>
              <a:t>é, </a:t>
            </a:r>
            <a:r>
              <a:rPr lang="pt-BR" sz="2400" dirty="0">
                <a:solidFill>
                  <a:srgbClr val="FFC000"/>
                </a:solidFill>
                <a:latin typeface="Arial" charset="0"/>
                <a:ea typeface="Arial" charset="0"/>
                <a:cs typeface="Arial" charset="0"/>
              </a:rPr>
              <a:t>em essência</a:t>
            </a:r>
            <a:r>
              <a:rPr lang="pt-BR" dirty="0">
                <a:solidFill>
                  <a:schemeClr val="bg1"/>
                </a:solidFill>
                <a:latin typeface="Arial" charset="0"/>
                <a:ea typeface="Arial" charset="0"/>
                <a:cs typeface="Arial" charset="0"/>
              </a:rPr>
              <a:t>, </a:t>
            </a:r>
            <a:r>
              <a:rPr lang="pt-BR" b="1" dirty="0">
                <a:solidFill>
                  <a:schemeClr val="bg1"/>
                </a:solidFill>
                <a:latin typeface="Arial" charset="0"/>
                <a:ea typeface="Arial" charset="0"/>
                <a:cs typeface="Arial" charset="0"/>
              </a:rPr>
              <a:t>cultural</a:t>
            </a:r>
            <a:r>
              <a:rPr lang="pt-BR" dirty="0">
                <a:solidFill>
                  <a:schemeClr val="bg1"/>
                </a:solidFill>
                <a:latin typeface="Arial" charset="0"/>
                <a:ea typeface="Arial" charset="0"/>
                <a:cs typeface="Arial" charset="0"/>
              </a:rPr>
              <a:t>. O que está implicado aqui é que o </a:t>
            </a:r>
            <a:r>
              <a:rPr lang="pt-BR" b="1" dirty="0">
                <a:solidFill>
                  <a:schemeClr val="bg1"/>
                </a:solidFill>
                <a:latin typeface="Arial" charset="0"/>
                <a:ea typeface="Arial" charset="0"/>
                <a:cs typeface="Arial" charset="0"/>
              </a:rPr>
              <a:t>uso de </a:t>
            </a:r>
            <a:r>
              <a:rPr lang="pt-BR" sz="2400" dirty="0">
                <a:solidFill>
                  <a:schemeClr val="bg1"/>
                </a:solidFill>
                <a:latin typeface="Arial" charset="0"/>
                <a:ea typeface="Arial" charset="0"/>
                <a:cs typeface="Arial" charset="0"/>
              </a:rPr>
              <a:t>tecnologia digital </a:t>
            </a:r>
            <a:r>
              <a:rPr lang="pt-BR" dirty="0">
                <a:solidFill>
                  <a:schemeClr val="bg1"/>
                </a:solidFill>
                <a:latin typeface="Arial" charset="0"/>
                <a:ea typeface="Arial" charset="0"/>
                <a:cs typeface="Arial" charset="0"/>
              </a:rPr>
              <a:t>muda os </a:t>
            </a:r>
            <a:r>
              <a:rPr lang="pt-BR" sz="2400" dirty="0">
                <a:solidFill>
                  <a:srgbClr val="FFC000"/>
                </a:solidFill>
                <a:latin typeface="Arial" charset="0"/>
                <a:ea typeface="Arial" charset="0"/>
                <a:cs typeface="Arial" charset="0"/>
              </a:rPr>
              <a:t>comportamentos</a:t>
            </a:r>
            <a:r>
              <a:rPr lang="pt-BR" dirty="0">
                <a:solidFill>
                  <a:schemeClr val="bg1"/>
                </a:solidFill>
                <a:latin typeface="Arial" charset="0"/>
                <a:ea typeface="Arial" charset="0"/>
                <a:cs typeface="Arial" charset="0"/>
              </a:rPr>
              <a:t>. O uso </a:t>
            </a:r>
            <a:r>
              <a:rPr lang="pt-BR" sz="2400" dirty="0">
                <a:solidFill>
                  <a:schemeClr val="bg1"/>
                </a:solidFill>
                <a:latin typeface="Arial" charset="0"/>
                <a:ea typeface="Arial" charset="0"/>
                <a:cs typeface="Arial" charset="0"/>
              </a:rPr>
              <a:t>pleno</a:t>
            </a:r>
            <a:r>
              <a:rPr lang="pt-BR" dirty="0">
                <a:solidFill>
                  <a:schemeClr val="bg1"/>
                </a:solidFill>
                <a:latin typeface="Arial" charset="0"/>
                <a:ea typeface="Arial" charset="0"/>
                <a:cs typeface="Arial" charset="0"/>
              </a:rPr>
              <a:t> da </a:t>
            </a:r>
            <a:r>
              <a:rPr lang="pt-BR" b="1" dirty="0">
                <a:solidFill>
                  <a:schemeClr val="bg1"/>
                </a:solidFill>
                <a:latin typeface="Arial" charset="0"/>
                <a:ea typeface="Arial" charset="0"/>
                <a:cs typeface="Arial" charset="0"/>
              </a:rPr>
              <a:t>Internet</a:t>
            </a:r>
            <a:r>
              <a:rPr lang="pt-BR" dirty="0">
                <a:solidFill>
                  <a:schemeClr val="bg1"/>
                </a:solidFill>
                <a:latin typeface="Arial" charset="0"/>
                <a:ea typeface="Arial" charset="0"/>
                <a:cs typeface="Arial" charset="0"/>
              </a:rPr>
              <a:t> e do </a:t>
            </a:r>
            <a:r>
              <a:rPr lang="pt-BR" b="1" i="1" dirty="0">
                <a:solidFill>
                  <a:schemeClr val="bg1"/>
                </a:solidFill>
                <a:latin typeface="Arial" charset="0"/>
                <a:ea typeface="Arial" charset="0"/>
                <a:cs typeface="Arial" charset="0"/>
              </a:rPr>
              <a:t>software</a:t>
            </a:r>
            <a:r>
              <a:rPr lang="pt-BR" b="1" dirty="0">
                <a:solidFill>
                  <a:schemeClr val="bg1"/>
                </a:solidFill>
                <a:latin typeface="Arial" charset="0"/>
                <a:ea typeface="Arial" charset="0"/>
                <a:cs typeface="Arial" charset="0"/>
              </a:rPr>
              <a:t> livre </a:t>
            </a:r>
            <a:r>
              <a:rPr lang="pt-BR" dirty="0">
                <a:solidFill>
                  <a:schemeClr val="bg1"/>
                </a:solidFill>
                <a:latin typeface="Arial" charset="0"/>
                <a:ea typeface="Arial" charset="0"/>
                <a:cs typeface="Arial" charset="0"/>
              </a:rPr>
              <a:t>cria fantásticas possibilidades de </a:t>
            </a:r>
            <a:r>
              <a:rPr lang="pt-BR" sz="2400" dirty="0">
                <a:solidFill>
                  <a:srgbClr val="FFC000"/>
                </a:solidFill>
                <a:latin typeface="Arial" charset="0"/>
                <a:ea typeface="Arial" charset="0"/>
                <a:cs typeface="Arial" charset="0"/>
              </a:rPr>
              <a:t>democratizar</a:t>
            </a:r>
            <a:r>
              <a:rPr lang="pt-BR" sz="2400" dirty="0">
                <a:solidFill>
                  <a:schemeClr val="bg1"/>
                </a:solidFill>
                <a:latin typeface="Arial" charset="0"/>
                <a:ea typeface="Arial" charset="0"/>
                <a:cs typeface="Arial" charset="0"/>
              </a:rPr>
              <a:t> os acessos à informação e ao conhecimento</a:t>
            </a:r>
            <a:r>
              <a:rPr lang="pt-BR" dirty="0">
                <a:solidFill>
                  <a:schemeClr val="bg1"/>
                </a:solidFill>
                <a:latin typeface="Arial" charset="0"/>
                <a:ea typeface="Arial" charset="0"/>
                <a:cs typeface="Arial" charset="0"/>
              </a:rPr>
              <a:t>, maximizar os </a:t>
            </a:r>
            <a:r>
              <a:rPr lang="pt-BR" sz="2400" dirty="0">
                <a:solidFill>
                  <a:schemeClr val="bg1"/>
                </a:solidFill>
                <a:latin typeface="Arial" charset="0"/>
                <a:ea typeface="Arial" charset="0"/>
                <a:cs typeface="Arial" charset="0"/>
              </a:rPr>
              <a:t>potenciais</a:t>
            </a:r>
            <a:r>
              <a:rPr lang="pt-BR" dirty="0">
                <a:solidFill>
                  <a:schemeClr val="bg1"/>
                </a:solidFill>
                <a:latin typeface="Arial" charset="0"/>
                <a:ea typeface="Arial" charset="0"/>
                <a:cs typeface="Arial" charset="0"/>
              </a:rPr>
              <a:t> dos </a:t>
            </a:r>
            <a:r>
              <a:rPr lang="pt-BR" b="1" dirty="0">
                <a:solidFill>
                  <a:schemeClr val="bg1"/>
                </a:solidFill>
                <a:latin typeface="Arial" charset="0"/>
                <a:ea typeface="Arial" charset="0"/>
                <a:cs typeface="Arial" charset="0"/>
              </a:rPr>
              <a:t>bens e serviços culturais</a:t>
            </a:r>
            <a:r>
              <a:rPr lang="pt-BR" dirty="0">
                <a:solidFill>
                  <a:schemeClr val="bg1"/>
                </a:solidFill>
                <a:latin typeface="Arial" charset="0"/>
                <a:ea typeface="Arial" charset="0"/>
                <a:cs typeface="Arial" charset="0"/>
              </a:rPr>
              <a:t>, amplificar os </a:t>
            </a:r>
            <a:r>
              <a:rPr lang="pt-BR" sz="2400" dirty="0">
                <a:solidFill>
                  <a:srgbClr val="FFC000"/>
                </a:solidFill>
                <a:latin typeface="Arial" charset="0"/>
                <a:ea typeface="Arial" charset="0"/>
                <a:cs typeface="Arial" charset="0"/>
              </a:rPr>
              <a:t>valores</a:t>
            </a:r>
            <a:r>
              <a:rPr lang="pt-BR" dirty="0">
                <a:solidFill>
                  <a:srgbClr val="FFC000"/>
                </a:solidFill>
                <a:latin typeface="Arial" charset="0"/>
                <a:ea typeface="Arial" charset="0"/>
                <a:cs typeface="Arial" charset="0"/>
              </a:rPr>
              <a:t> </a:t>
            </a:r>
            <a:r>
              <a:rPr lang="pt-BR" dirty="0">
                <a:solidFill>
                  <a:schemeClr val="bg1"/>
                </a:solidFill>
                <a:latin typeface="Arial" charset="0"/>
                <a:ea typeface="Arial" charset="0"/>
                <a:cs typeface="Arial" charset="0"/>
              </a:rPr>
              <a:t>que formam o </a:t>
            </a:r>
            <a:r>
              <a:rPr lang="pt-BR" sz="2400" dirty="0">
                <a:solidFill>
                  <a:srgbClr val="FFC000"/>
                </a:solidFill>
                <a:latin typeface="Arial" charset="0"/>
                <a:ea typeface="Arial" charset="0"/>
                <a:cs typeface="Arial" charset="0"/>
              </a:rPr>
              <a:t>nosso repertório comum </a:t>
            </a:r>
            <a:r>
              <a:rPr lang="pt-BR" dirty="0">
                <a:solidFill>
                  <a:schemeClr val="bg1"/>
                </a:solidFill>
                <a:latin typeface="Arial" charset="0"/>
                <a:ea typeface="Arial" charset="0"/>
                <a:cs typeface="Arial" charset="0"/>
              </a:rPr>
              <a:t>e, portanto, a nossa </a:t>
            </a:r>
            <a:r>
              <a:rPr lang="pt-BR" b="1" dirty="0">
                <a:solidFill>
                  <a:schemeClr val="bg1"/>
                </a:solidFill>
                <a:latin typeface="Arial" charset="0"/>
                <a:ea typeface="Arial" charset="0"/>
                <a:cs typeface="Arial" charset="0"/>
              </a:rPr>
              <a:t>cultura</a:t>
            </a:r>
            <a:r>
              <a:rPr lang="pt-BR" dirty="0">
                <a:solidFill>
                  <a:schemeClr val="bg1"/>
                </a:solidFill>
                <a:latin typeface="Arial" charset="0"/>
                <a:ea typeface="Arial" charset="0"/>
                <a:cs typeface="Arial" charset="0"/>
              </a:rPr>
              <a:t>, e </a:t>
            </a:r>
            <a:r>
              <a:rPr lang="pt-BR" sz="2400" dirty="0">
                <a:solidFill>
                  <a:schemeClr val="bg1"/>
                </a:solidFill>
                <a:latin typeface="Arial" charset="0"/>
                <a:ea typeface="Arial" charset="0"/>
                <a:cs typeface="Arial" charset="0"/>
              </a:rPr>
              <a:t>potencializar</a:t>
            </a:r>
            <a:r>
              <a:rPr lang="pt-BR" dirty="0">
                <a:solidFill>
                  <a:schemeClr val="bg1"/>
                </a:solidFill>
                <a:latin typeface="Arial" charset="0"/>
                <a:ea typeface="Arial" charset="0"/>
                <a:cs typeface="Arial" charset="0"/>
              </a:rPr>
              <a:t> também a </a:t>
            </a:r>
            <a:r>
              <a:rPr lang="pt-BR" b="1" dirty="0">
                <a:solidFill>
                  <a:schemeClr val="bg1"/>
                </a:solidFill>
                <a:latin typeface="Arial" charset="0"/>
                <a:ea typeface="Arial" charset="0"/>
                <a:cs typeface="Arial" charset="0"/>
              </a:rPr>
              <a:t>produção cultural</a:t>
            </a:r>
            <a:r>
              <a:rPr lang="pt-BR" dirty="0">
                <a:solidFill>
                  <a:schemeClr val="bg1"/>
                </a:solidFill>
                <a:latin typeface="Arial" charset="0"/>
                <a:ea typeface="Arial" charset="0"/>
                <a:cs typeface="Arial" charset="0"/>
              </a:rPr>
              <a:t>, criando inclusive </a:t>
            </a:r>
            <a:r>
              <a:rPr lang="pt-BR" b="1" dirty="0">
                <a:solidFill>
                  <a:schemeClr val="bg1"/>
                </a:solidFill>
                <a:latin typeface="Arial" charset="0"/>
                <a:ea typeface="Arial" charset="0"/>
                <a:cs typeface="Arial" charset="0"/>
              </a:rPr>
              <a:t>novas formas de </a:t>
            </a:r>
            <a:r>
              <a:rPr lang="pt-BR" sz="2400" dirty="0">
                <a:solidFill>
                  <a:srgbClr val="FFC000"/>
                </a:solidFill>
                <a:latin typeface="Arial" charset="0"/>
                <a:ea typeface="Arial" charset="0"/>
                <a:cs typeface="Arial" charset="0"/>
              </a:rPr>
              <a:t>arte</a:t>
            </a:r>
            <a:r>
              <a:rPr lang="pt-BR" b="1" dirty="0">
                <a:solidFill>
                  <a:schemeClr val="bg1"/>
                </a:solidFill>
                <a:latin typeface="Arial" charset="0"/>
                <a:ea typeface="Arial" charset="0"/>
                <a:cs typeface="Arial" charset="0"/>
              </a:rPr>
              <a:t>.</a:t>
            </a:r>
            <a:r>
              <a:rPr lang="pt-BR" sz="3600" dirty="0">
                <a:solidFill>
                  <a:schemeClr val="bg1"/>
                </a:solidFill>
                <a:latin typeface="Arial" charset="0"/>
                <a:ea typeface="Arial" charset="0"/>
                <a:cs typeface="Arial" charset="0"/>
              </a:rPr>
              <a:t>”</a:t>
            </a:r>
          </a:p>
        </p:txBody>
      </p:sp>
      <p:sp>
        <p:nvSpPr>
          <p:cNvPr id="4" name="CaixaDeTexto 3"/>
          <p:cNvSpPr txBox="1"/>
          <p:nvPr/>
        </p:nvSpPr>
        <p:spPr>
          <a:xfrm>
            <a:off x="0" y="5893200"/>
            <a:ext cx="12192000" cy="307777"/>
          </a:xfrm>
          <a:prstGeom prst="rect">
            <a:avLst/>
          </a:prstGeom>
          <a:noFill/>
        </p:spPr>
        <p:txBody>
          <a:bodyPr wrap="square" rtlCol="0">
            <a:spAutoFit/>
          </a:bodyPr>
          <a:lstStyle/>
          <a:p>
            <a:pPr lvl="3"/>
            <a:r>
              <a:rPr lang="pt-BR" sz="1400" dirty="0">
                <a:solidFill>
                  <a:schemeClr val="bg1">
                    <a:lumMod val="85000"/>
                  </a:schemeClr>
                </a:solidFill>
                <a:latin typeface="Arial" charset="0"/>
                <a:ea typeface="Arial" charset="0"/>
                <a:cs typeface="Arial" charset="0"/>
              </a:rPr>
              <a:t>[Ministro da Cultura </a:t>
            </a:r>
            <a:r>
              <a:rPr lang="pt-BR" sz="1400" b="1" dirty="0">
                <a:solidFill>
                  <a:schemeClr val="bg1">
                    <a:lumMod val="85000"/>
                  </a:schemeClr>
                </a:solidFill>
                <a:latin typeface="Arial" charset="0"/>
                <a:ea typeface="Arial" charset="0"/>
                <a:cs typeface="Arial" charset="0"/>
              </a:rPr>
              <a:t>Gilberto Gil</a:t>
            </a:r>
            <a:r>
              <a:rPr lang="pt-BR" sz="1400" dirty="0">
                <a:solidFill>
                  <a:schemeClr val="bg1">
                    <a:lumMod val="85000"/>
                  </a:schemeClr>
                </a:solidFill>
                <a:latin typeface="Arial" charset="0"/>
                <a:ea typeface="Arial" charset="0"/>
                <a:cs typeface="Arial" charset="0"/>
              </a:rPr>
              <a:t>, aula magna na USP, em 2004]</a:t>
            </a:r>
          </a:p>
        </p:txBody>
      </p:sp>
      <p:sp>
        <p:nvSpPr>
          <p:cNvPr id="5" name="CaixaDeTexto 4"/>
          <p:cNvSpPr txBox="1"/>
          <p:nvPr/>
        </p:nvSpPr>
        <p:spPr>
          <a:xfrm>
            <a:off x="0" y="0"/>
            <a:ext cx="12187410" cy="307777"/>
          </a:xfrm>
          <a:prstGeom prst="rect">
            <a:avLst/>
          </a:prstGeom>
          <a:noFill/>
        </p:spPr>
        <p:txBody>
          <a:bodyPr wrap="square" rtlCol="0">
            <a:spAutoFit/>
          </a:bodyPr>
          <a:lstStyle/>
          <a:p>
            <a:pPr algn="r"/>
            <a:r>
              <a:rPr lang="pt-BR" sz="1400">
                <a:solidFill>
                  <a:schemeClr val="bg1">
                    <a:lumMod val="75000"/>
                  </a:schemeClr>
                </a:solidFill>
                <a:latin typeface="Arial" charset="0"/>
                <a:ea typeface="Arial" charset="0"/>
                <a:cs typeface="Arial" charset="0"/>
              </a:rPr>
              <a:t>01	CULTURA [NA ERA] DIGITAL</a:t>
            </a:r>
          </a:p>
        </p:txBody>
      </p:sp>
    </p:spTree>
    <p:extLst>
      <p:ext uri="{BB962C8B-B14F-4D97-AF65-F5344CB8AC3E}">
        <p14:creationId xmlns:p14="http://schemas.microsoft.com/office/powerpoint/2010/main" val="179546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g.rtve.es/i/?w=1180&amp;i=147462043091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953"/>
                    </a14:imgEffect>
                    <a14:imgEffect>
                      <a14:saturation sat="0"/>
                    </a14:imgEffect>
                    <a14:imgEffect>
                      <a14:brightnessContrast bright="-3000" contrast="12000"/>
                    </a14:imgEffect>
                  </a14:imgLayer>
                </a14:imgProps>
              </a:ext>
              <a:ext uri="{28A0092B-C50C-407E-A947-70E740481C1C}">
                <a14:useLocalDpi xmlns:a14="http://schemas.microsoft.com/office/drawing/2010/main" val="0"/>
              </a:ext>
            </a:extLst>
          </a:blip>
          <a:srcRect/>
          <a:stretch>
            <a:fillRect/>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4590" y="0"/>
            <a:ext cx="12187410" cy="6858000"/>
          </a:xfrm>
          <a:prstGeom prst="rect">
            <a:avLst/>
          </a:prstGeom>
          <a:solidFill>
            <a:srgbClr val="E8AF0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4590" y="2309078"/>
            <a:ext cx="12192000" cy="2308324"/>
          </a:xfrm>
          <a:prstGeom prst="rect">
            <a:avLst/>
          </a:prstGeom>
          <a:noFill/>
        </p:spPr>
        <p:txBody>
          <a:bodyPr wrap="square" rtlCol="0">
            <a:spAutoFit/>
          </a:bodyPr>
          <a:lstStyle/>
          <a:p>
            <a:pPr lvl="3">
              <a:lnSpc>
                <a:spcPct val="150000"/>
              </a:lnSpc>
            </a:pPr>
            <a:r>
              <a:rPr lang="pt-BR" sz="2400" dirty="0">
                <a:solidFill>
                  <a:schemeClr val="bg1"/>
                </a:solidFill>
                <a:latin typeface="Arial" charset="0"/>
                <a:ea typeface="Arial" charset="0"/>
                <a:cs typeface="Arial" charset="0"/>
              </a:rPr>
              <a:t>tecnologia </a:t>
            </a:r>
            <a:br>
              <a:rPr lang="pt-BR" sz="2400" dirty="0">
                <a:solidFill>
                  <a:schemeClr val="bg1"/>
                </a:solidFill>
                <a:latin typeface="Arial" charset="0"/>
                <a:ea typeface="Arial" charset="0"/>
                <a:cs typeface="Arial" charset="0"/>
              </a:rPr>
            </a:br>
            <a:r>
              <a:rPr lang="pt-BR" sz="2400" dirty="0">
                <a:solidFill>
                  <a:schemeClr val="bg1"/>
                </a:solidFill>
                <a:latin typeface="Arial" charset="0"/>
                <a:ea typeface="Arial" charset="0"/>
                <a:cs typeface="Arial" charset="0"/>
              </a:rPr>
              <a:t>educação </a:t>
            </a:r>
            <a:br>
              <a:rPr lang="pt-BR" sz="2400" dirty="0">
                <a:solidFill>
                  <a:schemeClr val="bg1"/>
                </a:solidFill>
                <a:latin typeface="Arial" charset="0"/>
                <a:ea typeface="Arial" charset="0"/>
                <a:cs typeface="Arial" charset="0"/>
              </a:rPr>
            </a:br>
            <a:r>
              <a:rPr lang="pt-BR" sz="2400" dirty="0">
                <a:solidFill>
                  <a:schemeClr val="bg1"/>
                </a:solidFill>
                <a:latin typeface="Arial" charset="0"/>
                <a:ea typeface="Arial" charset="0"/>
                <a:cs typeface="Arial" charset="0"/>
              </a:rPr>
              <a:t>trabalho </a:t>
            </a:r>
            <a:br>
              <a:rPr lang="pt-BR" sz="2400" dirty="0">
                <a:solidFill>
                  <a:schemeClr val="bg1"/>
                </a:solidFill>
                <a:latin typeface="Arial" charset="0"/>
                <a:ea typeface="Arial" charset="0"/>
                <a:cs typeface="Arial" charset="0"/>
              </a:rPr>
            </a:br>
            <a:r>
              <a:rPr lang="pt-BR" sz="2400" dirty="0">
                <a:solidFill>
                  <a:schemeClr val="bg1"/>
                </a:solidFill>
                <a:latin typeface="Arial" charset="0"/>
                <a:ea typeface="Arial" charset="0"/>
                <a:cs typeface="Arial" charset="0"/>
              </a:rPr>
              <a:t>arte e pensamento</a:t>
            </a:r>
          </a:p>
        </p:txBody>
      </p:sp>
      <p:sp>
        <p:nvSpPr>
          <p:cNvPr id="5" name="CaixaDeTexto 4"/>
          <p:cNvSpPr txBox="1"/>
          <p:nvPr/>
        </p:nvSpPr>
        <p:spPr>
          <a:xfrm>
            <a:off x="4590" y="5893200"/>
            <a:ext cx="12192000" cy="307777"/>
          </a:xfrm>
          <a:prstGeom prst="rect">
            <a:avLst/>
          </a:prstGeom>
          <a:noFill/>
        </p:spPr>
        <p:txBody>
          <a:bodyPr wrap="square" rtlCol="0">
            <a:spAutoFit/>
          </a:bodyPr>
          <a:lstStyle/>
          <a:p>
            <a:pPr lvl="3"/>
            <a:r>
              <a:rPr lang="pt-BR" sz="1400" dirty="0">
                <a:solidFill>
                  <a:schemeClr val="bg1">
                    <a:lumMod val="85000"/>
                  </a:schemeClr>
                </a:solidFill>
                <a:latin typeface="Arial" charset="0"/>
                <a:ea typeface="Arial" charset="0"/>
                <a:cs typeface="Arial" charset="0"/>
              </a:rPr>
              <a:t>[Entrevistas de </a:t>
            </a:r>
            <a:r>
              <a:rPr lang="pt-BR" sz="1400" b="1" dirty="0">
                <a:solidFill>
                  <a:schemeClr val="bg1">
                    <a:lumMod val="85000"/>
                  </a:schemeClr>
                </a:solidFill>
                <a:latin typeface="Arial" charset="0"/>
                <a:ea typeface="Arial" charset="0"/>
                <a:cs typeface="Arial" charset="0"/>
              </a:rPr>
              <a:t>Pierre Lévy </a:t>
            </a:r>
            <a:r>
              <a:rPr lang="pt-BR" sz="1400" dirty="0">
                <a:solidFill>
                  <a:schemeClr val="bg1">
                    <a:lumMod val="85000"/>
                  </a:schemeClr>
                </a:solidFill>
                <a:latin typeface="Arial" charset="0"/>
                <a:ea typeface="Arial" charset="0"/>
                <a:cs typeface="Arial" charset="0"/>
              </a:rPr>
              <a:t>a Florestan Fernandes Junior. As formas do saber. São Paulo: Franmi, Vídeo, 2000.]</a:t>
            </a:r>
          </a:p>
        </p:txBody>
      </p:sp>
      <p:sp>
        <p:nvSpPr>
          <p:cNvPr id="6" name="CaixaDeTexto 5"/>
          <p:cNvSpPr txBox="1"/>
          <p:nvPr/>
        </p:nvSpPr>
        <p:spPr>
          <a:xfrm>
            <a:off x="0" y="0"/>
            <a:ext cx="12187410" cy="307777"/>
          </a:xfrm>
          <a:prstGeom prst="rect">
            <a:avLst/>
          </a:prstGeom>
          <a:noFill/>
        </p:spPr>
        <p:txBody>
          <a:bodyPr wrap="square" rtlCol="0">
            <a:spAutoFit/>
          </a:bodyPr>
          <a:lstStyle/>
          <a:p>
            <a:pPr algn="r"/>
            <a:r>
              <a:rPr lang="pt-BR" sz="1400">
                <a:solidFill>
                  <a:schemeClr val="bg1">
                    <a:lumMod val="85000"/>
                  </a:schemeClr>
                </a:solidFill>
                <a:latin typeface="Arial" charset="0"/>
                <a:ea typeface="Arial" charset="0"/>
                <a:cs typeface="Arial" charset="0"/>
              </a:rPr>
              <a:t>01	CULTURA [NA ERA] DIGITAL</a:t>
            </a:r>
          </a:p>
        </p:txBody>
      </p:sp>
      <p:sp>
        <p:nvSpPr>
          <p:cNvPr id="9" name="CaixaDeTexto 8"/>
          <p:cNvSpPr txBox="1"/>
          <p:nvPr/>
        </p:nvSpPr>
        <p:spPr>
          <a:xfrm>
            <a:off x="0" y="1370675"/>
            <a:ext cx="12187410" cy="584775"/>
          </a:xfrm>
          <a:prstGeom prst="rect">
            <a:avLst/>
          </a:prstGeom>
          <a:noFill/>
        </p:spPr>
        <p:txBody>
          <a:bodyPr wrap="square" rtlCol="0">
            <a:spAutoFit/>
          </a:bodyPr>
          <a:lstStyle/>
          <a:p>
            <a:pPr lvl="3"/>
            <a:r>
              <a:rPr lang="pt-BR" sz="3200" dirty="0">
                <a:solidFill>
                  <a:prstClr val="white"/>
                </a:solidFill>
                <a:latin typeface="Arial" charset="0"/>
                <a:ea typeface="Arial" charset="0"/>
                <a:cs typeface="Arial" charset="0"/>
              </a:rPr>
              <a:t>O que se altera na cultura digital?</a:t>
            </a:r>
            <a:endParaRPr lang="pt-BR"/>
          </a:p>
        </p:txBody>
      </p:sp>
    </p:spTree>
    <p:extLst>
      <p:ext uri="{BB962C8B-B14F-4D97-AF65-F5344CB8AC3E}">
        <p14:creationId xmlns:p14="http://schemas.microsoft.com/office/powerpoint/2010/main" val="16906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g.rtve.es/i/?w=1180&amp;i=147462043091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953"/>
                    </a14:imgEffect>
                    <a14:imgEffect>
                      <a14:saturation sat="0"/>
                    </a14:imgEffect>
                    <a14:imgEffect>
                      <a14:brightnessContrast bright="-18000" contrast="12000"/>
                    </a14:imgEffect>
                  </a14:imgLayer>
                </a14:imgProps>
              </a:ext>
              <a:ext uri="{28A0092B-C50C-407E-A947-70E740481C1C}">
                <a14:useLocalDpi xmlns:a14="http://schemas.microsoft.com/office/drawing/2010/main" val="0"/>
              </a:ext>
            </a:extLst>
          </a:blip>
          <a:srcRect/>
          <a:stretch>
            <a:fillRect/>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4590" y="0"/>
            <a:ext cx="12187410" cy="6858000"/>
          </a:xfrm>
          <a:prstGeom prst="rect">
            <a:avLst/>
          </a:prstGeom>
          <a:solidFill>
            <a:srgbClr val="9F760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4590" y="2309078"/>
            <a:ext cx="12192000" cy="2308324"/>
          </a:xfrm>
          <a:prstGeom prst="rect">
            <a:avLst/>
          </a:prstGeom>
          <a:noFill/>
        </p:spPr>
        <p:txBody>
          <a:bodyPr wrap="square" rtlCol="0">
            <a:spAutoFit/>
          </a:bodyPr>
          <a:lstStyle/>
          <a:p>
            <a:pPr lvl="3">
              <a:lnSpc>
                <a:spcPct val="150000"/>
              </a:lnSpc>
            </a:pPr>
            <a:r>
              <a:rPr lang="pt-BR" sz="2400" dirty="0">
                <a:solidFill>
                  <a:srgbClr val="FFC000"/>
                </a:solidFill>
                <a:latin typeface="Arial" charset="0"/>
                <a:ea typeface="Arial" charset="0"/>
                <a:cs typeface="Arial" charset="0"/>
              </a:rPr>
              <a:t>tecnologia</a:t>
            </a:r>
            <a:r>
              <a:rPr lang="pt-BR" sz="2400" dirty="0">
                <a:solidFill>
                  <a:schemeClr val="bg1"/>
                </a:solidFill>
                <a:latin typeface="Arial" charset="0"/>
                <a:ea typeface="Arial" charset="0"/>
                <a:cs typeface="Arial" charset="0"/>
              </a:rPr>
              <a:t> </a:t>
            </a:r>
            <a:br>
              <a:rPr lang="pt-BR" sz="2400" dirty="0">
                <a:solidFill>
                  <a:schemeClr val="bg1"/>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educação </a:t>
            </a:r>
            <a:br>
              <a:rPr lang="pt-BR" sz="2400" dirty="0">
                <a:solidFill>
                  <a:schemeClr val="bg1">
                    <a:lumMod val="85000"/>
                  </a:schemeClr>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trabalho </a:t>
            </a:r>
            <a:br>
              <a:rPr lang="pt-BR" sz="2400" dirty="0">
                <a:solidFill>
                  <a:schemeClr val="bg1">
                    <a:lumMod val="85000"/>
                  </a:schemeClr>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arte e pensamento</a:t>
            </a:r>
            <a:endParaRPr lang="pt-BR" sz="2400">
              <a:solidFill>
                <a:schemeClr val="bg1">
                  <a:lumMod val="85000"/>
                </a:schemeClr>
              </a:solidFill>
              <a:latin typeface="Arial" charset="0"/>
              <a:ea typeface="Arial" charset="0"/>
              <a:cs typeface="Arial" charset="0"/>
            </a:endParaRPr>
          </a:p>
        </p:txBody>
      </p:sp>
      <p:sp>
        <p:nvSpPr>
          <p:cNvPr id="5" name="CaixaDeTexto 4"/>
          <p:cNvSpPr txBox="1"/>
          <p:nvPr/>
        </p:nvSpPr>
        <p:spPr>
          <a:xfrm>
            <a:off x="4590" y="5893200"/>
            <a:ext cx="12192000" cy="307777"/>
          </a:xfrm>
          <a:prstGeom prst="rect">
            <a:avLst/>
          </a:prstGeom>
          <a:noFill/>
        </p:spPr>
        <p:txBody>
          <a:bodyPr wrap="square" rtlCol="0">
            <a:spAutoFit/>
          </a:bodyPr>
          <a:lstStyle/>
          <a:p>
            <a:pPr lvl="3"/>
            <a:r>
              <a:rPr lang="pt-BR" sz="1400" dirty="0">
                <a:solidFill>
                  <a:schemeClr val="bg1">
                    <a:lumMod val="85000"/>
                  </a:schemeClr>
                </a:solidFill>
                <a:latin typeface="Arial" charset="0"/>
                <a:ea typeface="Arial" charset="0"/>
                <a:cs typeface="Arial" charset="0"/>
              </a:rPr>
              <a:t>[Entrevistas de </a:t>
            </a:r>
            <a:r>
              <a:rPr lang="pt-BR" sz="1400" b="1" dirty="0">
                <a:solidFill>
                  <a:schemeClr val="bg1">
                    <a:lumMod val="85000"/>
                  </a:schemeClr>
                </a:solidFill>
                <a:latin typeface="Arial" charset="0"/>
                <a:ea typeface="Arial" charset="0"/>
                <a:cs typeface="Arial" charset="0"/>
              </a:rPr>
              <a:t>Pierre Lévy </a:t>
            </a:r>
            <a:r>
              <a:rPr lang="pt-BR" sz="1400" dirty="0">
                <a:solidFill>
                  <a:schemeClr val="bg1">
                    <a:lumMod val="85000"/>
                  </a:schemeClr>
                </a:solidFill>
                <a:latin typeface="Arial" charset="0"/>
                <a:ea typeface="Arial" charset="0"/>
                <a:cs typeface="Arial" charset="0"/>
              </a:rPr>
              <a:t>a Florestan Fernandes Junior. As formas do saber. São Paulo: Franmi, Vídeo, 2000.]</a:t>
            </a:r>
          </a:p>
        </p:txBody>
      </p:sp>
      <p:sp>
        <p:nvSpPr>
          <p:cNvPr id="6" name="CaixaDeTexto 5"/>
          <p:cNvSpPr txBox="1"/>
          <p:nvPr/>
        </p:nvSpPr>
        <p:spPr>
          <a:xfrm>
            <a:off x="0" y="0"/>
            <a:ext cx="12187410" cy="307777"/>
          </a:xfrm>
          <a:prstGeom prst="rect">
            <a:avLst/>
          </a:prstGeom>
          <a:noFill/>
        </p:spPr>
        <p:txBody>
          <a:bodyPr wrap="square" rtlCol="0">
            <a:spAutoFit/>
          </a:bodyPr>
          <a:lstStyle/>
          <a:p>
            <a:pPr algn="r"/>
            <a:r>
              <a:rPr lang="pt-BR" sz="1400">
                <a:solidFill>
                  <a:schemeClr val="bg1">
                    <a:lumMod val="75000"/>
                  </a:schemeClr>
                </a:solidFill>
                <a:latin typeface="Arial" charset="0"/>
                <a:ea typeface="Arial" charset="0"/>
                <a:cs typeface="Arial" charset="0"/>
              </a:rPr>
              <a:t>01	CULTURA [NA ERA] DIGITAL</a:t>
            </a:r>
          </a:p>
        </p:txBody>
      </p:sp>
      <p:sp>
        <p:nvSpPr>
          <p:cNvPr id="9" name="CaixaDeTexto 8"/>
          <p:cNvSpPr txBox="1"/>
          <p:nvPr/>
        </p:nvSpPr>
        <p:spPr>
          <a:xfrm>
            <a:off x="0" y="1370675"/>
            <a:ext cx="12187410" cy="584775"/>
          </a:xfrm>
          <a:prstGeom prst="rect">
            <a:avLst/>
          </a:prstGeom>
          <a:noFill/>
        </p:spPr>
        <p:txBody>
          <a:bodyPr wrap="square" rtlCol="0">
            <a:spAutoFit/>
          </a:bodyPr>
          <a:lstStyle/>
          <a:p>
            <a:pPr lvl="3"/>
            <a:r>
              <a:rPr lang="pt-BR" sz="3200" dirty="0">
                <a:solidFill>
                  <a:prstClr val="white"/>
                </a:solidFill>
                <a:latin typeface="Arial" charset="0"/>
                <a:ea typeface="Arial" charset="0"/>
                <a:cs typeface="Arial" charset="0"/>
              </a:rPr>
              <a:t>O que se altera na cultura digital?</a:t>
            </a:r>
            <a:endParaRPr lang="pt-BR" dirty="0"/>
          </a:p>
        </p:txBody>
      </p:sp>
      <p:sp>
        <p:nvSpPr>
          <p:cNvPr id="2" name="CaixaDeTexto 1"/>
          <p:cNvSpPr txBox="1"/>
          <p:nvPr/>
        </p:nvSpPr>
        <p:spPr>
          <a:xfrm>
            <a:off x="4641273" y="2103976"/>
            <a:ext cx="7546137" cy="1200329"/>
          </a:xfrm>
          <a:prstGeom prst="rect">
            <a:avLst/>
          </a:prstGeom>
          <a:noFill/>
        </p:spPr>
        <p:txBody>
          <a:bodyPr wrap="square" rtlCol="0">
            <a:spAutoFit/>
          </a:bodyPr>
          <a:lstStyle/>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processo</a:t>
            </a:r>
            <a:r>
              <a:rPr lang="en-US" altLang="pt-BR" dirty="0">
                <a:solidFill>
                  <a:srgbClr val="FFC000"/>
                </a:solidFill>
                <a:latin typeface="Arial" charset="0"/>
                <a:ea typeface="Arial" charset="0"/>
                <a:cs typeface="Arial" charset="0"/>
              </a:rPr>
              <a:t> de </a:t>
            </a:r>
            <a:r>
              <a:rPr lang="en-US" altLang="pt-BR" dirty="0" err="1">
                <a:solidFill>
                  <a:srgbClr val="FFC000"/>
                </a:solidFill>
                <a:latin typeface="Arial" charset="0"/>
                <a:ea typeface="Arial" charset="0"/>
                <a:cs typeface="Arial" charset="0"/>
              </a:rPr>
              <a:t>digitalização </a:t>
            </a:r>
            <a:r>
              <a:rPr lang="en-US" altLang="pt-BR" dirty="0">
                <a:solidFill>
                  <a:srgbClr val="FFC000"/>
                </a:solidFill>
                <a:latin typeface="Arial" charset="0"/>
                <a:ea typeface="Arial" charset="0"/>
                <a:cs typeface="Arial" charset="0"/>
              </a:rPr>
              <a:t>da </a:t>
            </a:r>
            <a:r>
              <a:rPr lang="en-US" altLang="pt-BR" dirty="0" err="1">
                <a:solidFill>
                  <a:srgbClr val="FFC000"/>
                </a:solidFill>
                <a:latin typeface="Arial" charset="0"/>
                <a:ea typeface="Arial" charset="0"/>
                <a:cs typeface="Arial" charset="0"/>
              </a:rPr>
              <a:t>comunicação</a:t>
            </a:r>
            <a:endParaRPr lang="en-US" altLang="pt-BR" dirty="0">
              <a:solidFill>
                <a:srgbClr val="FFC000"/>
              </a:solidFill>
              <a:latin typeface="Arial" charset="0"/>
              <a:ea typeface="Arial" charset="0"/>
              <a:cs typeface="Arial" charset="0"/>
            </a:endParaRP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processo</a:t>
            </a:r>
            <a:r>
              <a:rPr lang="en-US" altLang="pt-BR" dirty="0">
                <a:solidFill>
                  <a:srgbClr val="FFC000"/>
                </a:solidFill>
                <a:latin typeface="Arial" charset="0"/>
                <a:ea typeface="Arial" charset="0"/>
                <a:cs typeface="Arial" charset="0"/>
              </a:rPr>
              <a:t> de </a:t>
            </a:r>
            <a:r>
              <a:rPr lang="en-US" altLang="pt-BR" dirty="0" err="1">
                <a:solidFill>
                  <a:srgbClr val="FFC000"/>
                </a:solidFill>
                <a:latin typeface="Arial" charset="0"/>
                <a:ea typeface="Arial" charset="0"/>
                <a:cs typeface="Arial" charset="0"/>
              </a:rPr>
              <a:t>interconexão</a:t>
            </a:r>
            <a:r>
              <a:rPr lang="en-US" altLang="pt-BR" dirty="0">
                <a:solidFill>
                  <a:srgbClr val="FFC000"/>
                </a:solidFill>
                <a:latin typeface="Arial" charset="0"/>
                <a:ea typeface="Arial" charset="0"/>
                <a:cs typeface="Arial" charset="0"/>
              </a:rPr>
              <a:t> de [</a:t>
            </a:r>
            <a:r>
              <a:rPr lang="en-US" altLang="pt-BR" dirty="0" err="1">
                <a:solidFill>
                  <a:srgbClr val="FFC000"/>
                </a:solidFill>
                <a:latin typeface="Arial" charset="0"/>
                <a:ea typeface="Arial" charset="0"/>
                <a:cs typeface="Arial" charset="0"/>
              </a:rPr>
              <a:t>todos</a:t>
            </a:r>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os]</a:t>
            </a:r>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suportes</a:t>
            </a:r>
            <a:r>
              <a:rPr lang="en-US" altLang="pt-BR" dirty="0">
                <a:solidFill>
                  <a:srgbClr val="FFC000"/>
                </a:solidFill>
                <a:latin typeface="Arial" charset="0"/>
                <a:ea typeface="Arial" charset="0"/>
                <a:cs typeface="Arial" charset="0"/>
              </a:rPr>
              <a:t> de </a:t>
            </a:r>
            <a:r>
              <a:rPr lang="en-US" altLang="pt-BR" dirty="0" err="1">
                <a:solidFill>
                  <a:srgbClr val="FFC000"/>
                </a:solidFill>
                <a:latin typeface="Arial" charset="0"/>
                <a:ea typeface="Arial" charset="0"/>
                <a:cs typeface="Arial" charset="0"/>
              </a:rPr>
              <a:t>memória</a:t>
            </a:r>
            <a:endParaRPr lang="en-US" altLang="pt-BR" dirty="0">
              <a:solidFill>
                <a:srgbClr val="FFC000"/>
              </a:solidFill>
              <a:latin typeface="Arial" charset="0"/>
              <a:ea typeface="Arial" charset="0"/>
              <a:cs typeface="Arial" charset="0"/>
            </a:endParaRP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processo</a:t>
            </a:r>
            <a:r>
              <a:rPr lang="en-US" altLang="pt-BR" dirty="0">
                <a:solidFill>
                  <a:srgbClr val="FFC000"/>
                </a:solidFill>
                <a:latin typeface="Arial" charset="0"/>
                <a:ea typeface="Arial" charset="0"/>
                <a:cs typeface="Arial" charset="0"/>
              </a:rPr>
              <a:t> de </a:t>
            </a:r>
            <a:r>
              <a:rPr lang="en-US" altLang="pt-BR" dirty="0" err="1">
                <a:solidFill>
                  <a:srgbClr val="FFC000"/>
                </a:solidFill>
                <a:latin typeface="Arial" charset="0"/>
                <a:ea typeface="Arial" charset="0"/>
                <a:cs typeface="Arial" charset="0"/>
              </a:rPr>
              <a:t>artificialização</a:t>
            </a:r>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geral</a:t>
            </a:r>
            <a:r>
              <a:rPr lang="en-US" altLang="pt-BR" dirty="0">
                <a:solidFill>
                  <a:srgbClr val="FFC000"/>
                </a:solidFill>
                <a:latin typeface="Arial" charset="0"/>
                <a:ea typeface="Arial" charset="0"/>
                <a:cs typeface="Arial" charset="0"/>
              </a:rPr>
              <a:t> da rede global de </a:t>
            </a:r>
            <a:r>
              <a:rPr lang="en-US" altLang="pt-BR" dirty="0" err="1">
                <a:solidFill>
                  <a:srgbClr val="FFC000"/>
                </a:solidFill>
                <a:latin typeface="Arial" charset="0"/>
                <a:ea typeface="Arial" charset="0"/>
                <a:cs typeface="Arial" charset="0"/>
              </a:rPr>
              <a:t>comunicação</a:t>
            </a:r>
            <a:endParaRPr lang="en-US" altLang="pt-BR" dirty="0">
              <a:solidFill>
                <a:srgbClr val="FFC000"/>
              </a:solidFill>
              <a:latin typeface="Arial" charset="0"/>
              <a:ea typeface="Arial" charset="0"/>
              <a:cs typeface="Arial" charset="0"/>
            </a:endParaRP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computador</a:t>
            </a:r>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é parte de um </a:t>
            </a:r>
            <a:r>
              <a:rPr lang="en-US" altLang="pt-BR" dirty="0">
                <a:solidFill>
                  <a:srgbClr val="FFC000"/>
                </a:solidFill>
                <a:latin typeface="Arial" charset="0"/>
                <a:ea typeface="Arial" charset="0"/>
                <a:cs typeface="Arial" charset="0"/>
              </a:rPr>
              <a:t>conjunto de </a:t>
            </a:r>
            <a:r>
              <a:rPr lang="en-US" altLang="pt-BR" dirty="0" err="1">
                <a:solidFill>
                  <a:srgbClr val="FFC000"/>
                </a:solidFill>
                <a:latin typeface="Arial" charset="0"/>
                <a:ea typeface="Arial" charset="0"/>
                <a:cs typeface="Arial" charset="0"/>
              </a:rPr>
              <a:t>elementos</a:t>
            </a:r>
            <a:r>
              <a:rPr lang="en-US" altLang="pt-BR" dirty="0">
                <a:solidFill>
                  <a:srgbClr val="FFC000"/>
                </a:solidFill>
                <a:latin typeface="Arial" charset="0"/>
                <a:ea typeface="Arial" charset="0"/>
                <a:cs typeface="Arial" charset="0"/>
              </a:rPr>
              <a:t> de um </a:t>
            </a:r>
            <a:r>
              <a:rPr lang="en-US" altLang="pt-BR" dirty="0" err="1">
                <a:solidFill>
                  <a:srgbClr val="FFC000"/>
                </a:solidFill>
                <a:latin typeface="Arial" charset="0"/>
                <a:ea typeface="Arial" charset="0"/>
                <a:cs typeface="Arial" charset="0"/>
              </a:rPr>
              <a:t>processo</a:t>
            </a:r>
            <a:endParaRPr lang="en-US" altLang="pt-BR"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65678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g.rtve.es/i/?w=1180&amp;i=147462043091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953"/>
                    </a14:imgEffect>
                    <a14:imgEffect>
                      <a14:saturation sat="0"/>
                    </a14:imgEffect>
                    <a14:imgEffect>
                      <a14:brightnessContrast bright="-18000" contrast="12000"/>
                    </a14:imgEffect>
                  </a14:imgLayer>
                </a14:imgProps>
              </a:ext>
              <a:ext uri="{28A0092B-C50C-407E-A947-70E740481C1C}">
                <a14:useLocalDpi xmlns:a14="http://schemas.microsoft.com/office/drawing/2010/main" val="0"/>
              </a:ext>
            </a:extLst>
          </a:blip>
          <a:srcRect/>
          <a:stretch>
            <a:fillRect/>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4590" y="0"/>
            <a:ext cx="12187410" cy="6858000"/>
          </a:xfrm>
          <a:prstGeom prst="rect">
            <a:avLst/>
          </a:prstGeom>
          <a:solidFill>
            <a:srgbClr val="9F760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4590" y="2309078"/>
            <a:ext cx="12192000" cy="2308324"/>
          </a:xfrm>
          <a:prstGeom prst="rect">
            <a:avLst/>
          </a:prstGeom>
          <a:noFill/>
        </p:spPr>
        <p:txBody>
          <a:bodyPr wrap="square" rtlCol="0">
            <a:spAutoFit/>
          </a:bodyPr>
          <a:lstStyle/>
          <a:p>
            <a:pPr lvl="3">
              <a:lnSpc>
                <a:spcPct val="150000"/>
              </a:lnSpc>
            </a:pPr>
            <a:r>
              <a:rPr lang="pt-BR" sz="2400" dirty="0">
                <a:solidFill>
                  <a:schemeClr val="bg1">
                    <a:lumMod val="85000"/>
                  </a:schemeClr>
                </a:solidFill>
                <a:latin typeface="Arial" charset="0"/>
                <a:ea typeface="Arial" charset="0"/>
                <a:cs typeface="Arial" charset="0"/>
              </a:rPr>
              <a:t>tecnologia </a:t>
            </a:r>
            <a:br>
              <a:rPr lang="pt-BR" sz="2400" dirty="0">
                <a:solidFill>
                  <a:schemeClr val="bg1"/>
                </a:solidFill>
                <a:latin typeface="Arial" charset="0"/>
                <a:ea typeface="Arial" charset="0"/>
                <a:cs typeface="Arial" charset="0"/>
              </a:rPr>
            </a:br>
            <a:r>
              <a:rPr lang="pt-BR" sz="2400" dirty="0">
                <a:solidFill>
                  <a:srgbClr val="FFC000"/>
                </a:solidFill>
                <a:latin typeface="Arial" charset="0"/>
                <a:ea typeface="Arial" charset="0"/>
                <a:cs typeface="Arial" charset="0"/>
              </a:rPr>
              <a:t>educação</a:t>
            </a:r>
            <a:r>
              <a:rPr lang="pt-BR" sz="2400" dirty="0">
                <a:solidFill>
                  <a:schemeClr val="bg1">
                    <a:lumMod val="85000"/>
                  </a:schemeClr>
                </a:solidFill>
                <a:latin typeface="Arial" charset="0"/>
                <a:ea typeface="Arial" charset="0"/>
                <a:cs typeface="Arial" charset="0"/>
              </a:rPr>
              <a:t> </a:t>
            </a:r>
            <a:br>
              <a:rPr lang="pt-BR" sz="2400" dirty="0">
                <a:solidFill>
                  <a:schemeClr val="bg1">
                    <a:lumMod val="85000"/>
                  </a:schemeClr>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trabalho </a:t>
            </a:r>
            <a:br>
              <a:rPr lang="pt-BR" sz="2400" dirty="0">
                <a:solidFill>
                  <a:schemeClr val="bg1">
                    <a:lumMod val="85000"/>
                  </a:schemeClr>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arte e pensamento</a:t>
            </a:r>
            <a:endParaRPr lang="pt-BR" sz="2400">
              <a:solidFill>
                <a:schemeClr val="bg1">
                  <a:lumMod val="85000"/>
                </a:schemeClr>
              </a:solidFill>
              <a:latin typeface="Arial" charset="0"/>
              <a:ea typeface="Arial" charset="0"/>
              <a:cs typeface="Arial" charset="0"/>
            </a:endParaRPr>
          </a:p>
        </p:txBody>
      </p:sp>
      <p:sp>
        <p:nvSpPr>
          <p:cNvPr id="5" name="CaixaDeTexto 4"/>
          <p:cNvSpPr txBox="1"/>
          <p:nvPr/>
        </p:nvSpPr>
        <p:spPr>
          <a:xfrm>
            <a:off x="4590" y="5893200"/>
            <a:ext cx="12192000" cy="307777"/>
          </a:xfrm>
          <a:prstGeom prst="rect">
            <a:avLst/>
          </a:prstGeom>
          <a:noFill/>
        </p:spPr>
        <p:txBody>
          <a:bodyPr wrap="square" rtlCol="0">
            <a:spAutoFit/>
          </a:bodyPr>
          <a:lstStyle/>
          <a:p>
            <a:pPr lvl="3"/>
            <a:r>
              <a:rPr lang="pt-BR" sz="1400" dirty="0">
                <a:solidFill>
                  <a:schemeClr val="bg1">
                    <a:lumMod val="85000"/>
                  </a:schemeClr>
                </a:solidFill>
                <a:latin typeface="Arial" charset="0"/>
                <a:ea typeface="Arial" charset="0"/>
                <a:cs typeface="Arial" charset="0"/>
              </a:rPr>
              <a:t>[Entrevistas de </a:t>
            </a:r>
            <a:r>
              <a:rPr lang="pt-BR" sz="1400" b="1" dirty="0">
                <a:solidFill>
                  <a:schemeClr val="bg1">
                    <a:lumMod val="85000"/>
                  </a:schemeClr>
                </a:solidFill>
                <a:latin typeface="Arial" charset="0"/>
                <a:ea typeface="Arial" charset="0"/>
                <a:cs typeface="Arial" charset="0"/>
              </a:rPr>
              <a:t>Pierre Lévy </a:t>
            </a:r>
            <a:r>
              <a:rPr lang="pt-BR" sz="1400" dirty="0">
                <a:solidFill>
                  <a:schemeClr val="bg1">
                    <a:lumMod val="85000"/>
                  </a:schemeClr>
                </a:solidFill>
                <a:latin typeface="Arial" charset="0"/>
                <a:ea typeface="Arial" charset="0"/>
                <a:cs typeface="Arial" charset="0"/>
              </a:rPr>
              <a:t>a Florestan Fernandes Junior. As formas do saber. São Paulo: Franmi, Vídeo, 2000.]</a:t>
            </a:r>
          </a:p>
        </p:txBody>
      </p:sp>
      <p:sp>
        <p:nvSpPr>
          <p:cNvPr id="6" name="CaixaDeTexto 5"/>
          <p:cNvSpPr txBox="1"/>
          <p:nvPr/>
        </p:nvSpPr>
        <p:spPr>
          <a:xfrm>
            <a:off x="0" y="0"/>
            <a:ext cx="12187410" cy="307777"/>
          </a:xfrm>
          <a:prstGeom prst="rect">
            <a:avLst/>
          </a:prstGeom>
          <a:noFill/>
        </p:spPr>
        <p:txBody>
          <a:bodyPr wrap="square" rtlCol="0">
            <a:spAutoFit/>
          </a:bodyPr>
          <a:lstStyle/>
          <a:p>
            <a:pPr algn="r"/>
            <a:r>
              <a:rPr lang="pt-BR" sz="1400">
                <a:solidFill>
                  <a:schemeClr val="bg1">
                    <a:lumMod val="75000"/>
                  </a:schemeClr>
                </a:solidFill>
                <a:latin typeface="Arial" charset="0"/>
                <a:ea typeface="Arial" charset="0"/>
                <a:cs typeface="Arial" charset="0"/>
              </a:rPr>
              <a:t>01	CULTURA [NA ERA] DIGITAL</a:t>
            </a:r>
          </a:p>
        </p:txBody>
      </p:sp>
      <p:sp>
        <p:nvSpPr>
          <p:cNvPr id="9" name="CaixaDeTexto 8"/>
          <p:cNvSpPr txBox="1"/>
          <p:nvPr/>
        </p:nvSpPr>
        <p:spPr>
          <a:xfrm>
            <a:off x="0" y="1370675"/>
            <a:ext cx="12187410" cy="584775"/>
          </a:xfrm>
          <a:prstGeom prst="rect">
            <a:avLst/>
          </a:prstGeom>
          <a:noFill/>
        </p:spPr>
        <p:txBody>
          <a:bodyPr wrap="square" rtlCol="0">
            <a:spAutoFit/>
          </a:bodyPr>
          <a:lstStyle/>
          <a:p>
            <a:pPr lvl="3"/>
            <a:r>
              <a:rPr lang="pt-BR" sz="3200" dirty="0">
                <a:solidFill>
                  <a:prstClr val="white"/>
                </a:solidFill>
                <a:latin typeface="Arial" charset="0"/>
                <a:ea typeface="Arial" charset="0"/>
                <a:cs typeface="Arial" charset="0"/>
              </a:rPr>
              <a:t>O que se altera na cultura digital?</a:t>
            </a:r>
            <a:endParaRPr lang="pt-BR" dirty="0"/>
          </a:p>
        </p:txBody>
      </p:sp>
      <p:sp>
        <p:nvSpPr>
          <p:cNvPr id="2" name="CaixaDeTexto 1"/>
          <p:cNvSpPr txBox="1"/>
          <p:nvPr/>
        </p:nvSpPr>
        <p:spPr>
          <a:xfrm>
            <a:off x="4641273" y="2599300"/>
            <a:ext cx="7546137" cy="1200329"/>
          </a:xfrm>
          <a:prstGeom prst="rect">
            <a:avLst/>
          </a:prstGeom>
          <a:noFill/>
        </p:spPr>
        <p:txBody>
          <a:bodyPr wrap="square" rtlCol="0">
            <a:spAutoFit/>
          </a:bodyPr>
          <a:lstStyle/>
          <a:p>
            <a:r>
              <a:rPr lang="en-US" altLang="pt-BR" dirty="0">
                <a:solidFill>
                  <a:srgbClr val="FFC000"/>
                </a:solidFill>
                <a:latin typeface="Arial" charset="0"/>
                <a:ea typeface="Arial" charset="0"/>
                <a:cs typeface="Arial" charset="0"/>
              </a:rPr>
              <a:t>✚ </a:t>
            </a:r>
            <a:r>
              <a:rPr lang="pt-BR" altLang="pt-BR" dirty="0">
                <a:solidFill>
                  <a:srgbClr val="FFC000"/>
                </a:solidFill>
                <a:latin typeface="Arial" charset="0"/>
                <a:ea typeface="Arial" charset="0"/>
                <a:cs typeface="Arial" charset="0"/>
              </a:rPr>
              <a:t>f</a:t>
            </a:r>
            <a:r>
              <a:rPr lang="pt-BR" dirty="0">
                <a:solidFill>
                  <a:srgbClr val="FFC000"/>
                </a:solidFill>
                <a:latin typeface="Arial" charset="0"/>
                <a:ea typeface="Arial" charset="0"/>
                <a:cs typeface="Arial" charset="0"/>
              </a:rPr>
              <a:t>luxo de informações </a:t>
            </a: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memoria dinâmica</a:t>
            </a:r>
            <a:endParaRPr lang="en-US" altLang="pt-BR" dirty="0">
              <a:solidFill>
                <a:srgbClr val="FFC000"/>
              </a:solidFill>
              <a:latin typeface="Arial" charset="0"/>
              <a:ea typeface="Arial" charset="0"/>
              <a:cs typeface="Arial" charset="0"/>
            </a:endParaRP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interatividade</a:t>
            </a:r>
            <a:endParaRPr lang="en-US" altLang="pt-BR" dirty="0">
              <a:solidFill>
                <a:srgbClr val="FFC000"/>
              </a:solidFill>
              <a:latin typeface="Arial" charset="0"/>
              <a:ea typeface="Arial" charset="0"/>
              <a:cs typeface="Arial" charset="0"/>
            </a:endParaRP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alfabetização digital</a:t>
            </a:r>
          </a:p>
        </p:txBody>
      </p:sp>
    </p:spTree>
    <p:extLst>
      <p:ext uri="{BB962C8B-B14F-4D97-AF65-F5344CB8AC3E}">
        <p14:creationId xmlns:p14="http://schemas.microsoft.com/office/powerpoint/2010/main" val="8095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g.rtve.es/i/?w=1180&amp;i=147462043091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953"/>
                    </a14:imgEffect>
                    <a14:imgEffect>
                      <a14:saturation sat="0"/>
                    </a14:imgEffect>
                    <a14:imgEffect>
                      <a14:brightnessContrast bright="-18000" contrast="12000"/>
                    </a14:imgEffect>
                  </a14:imgLayer>
                </a14:imgProps>
              </a:ext>
              <a:ext uri="{28A0092B-C50C-407E-A947-70E740481C1C}">
                <a14:useLocalDpi xmlns:a14="http://schemas.microsoft.com/office/drawing/2010/main" val="0"/>
              </a:ext>
            </a:extLst>
          </a:blip>
          <a:srcRect/>
          <a:stretch>
            <a:fillRect/>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4590" y="0"/>
            <a:ext cx="12187410" cy="6858000"/>
          </a:xfrm>
          <a:prstGeom prst="rect">
            <a:avLst/>
          </a:prstGeom>
          <a:solidFill>
            <a:srgbClr val="9F760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4590" y="2309078"/>
            <a:ext cx="12192000" cy="2308324"/>
          </a:xfrm>
          <a:prstGeom prst="rect">
            <a:avLst/>
          </a:prstGeom>
          <a:noFill/>
        </p:spPr>
        <p:txBody>
          <a:bodyPr wrap="square" rtlCol="0">
            <a:spAutoFit/>
          </a:bodyPr>
          <a:lstStyle/>
          <a:p>
            <a:pPr lvl="3">
              <a:lnSpc>
                <a:spcPct val="150000"/>
              </a:lnSpc>
            </a:pPr>
            <a:r>
              <a:rPr lang="pt-BR" sz="2400" dirty="0">
                <a:solidFill>
                  <a:schemeClr val="bg1">
                    <a:lumMod val="85000"/>
                  </a:schemeClr>
                </a:solidFill>
                <a:latin typeface="Arial" charset="0"/>
                <a:ea typeface="Arial" charset="0"/>
                <a:cs typeface="Arial" charset="0"/>
              </a:rPr>
              <a:t>tecnologia </a:t>
            </a:r>
            <a:br>
              <a:rPr lang="pt-BR" sz="2400" dirty="0">
                <a:solidFill>
                  <a:schemeClr val="bg1"/>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educação </a:t>
            </a:r>
            <a:br>
              <a:rPr lang="pt-BR" sz="2400" dirty="0">
                <a:solidFill>
                  <a:schemeClr val="bg1">
                    <a:lumMod val="85000"/>
                  </a:schemeClr>
                </a:solidFill>
                <a:latin typeface="Arial" charset="0"/>
                <a:ea typeface="Arial" charset="0"/>
                <a:cs typeface="Arial" charset="0"/>
              </a:rPr>
            </a:br>
            <a:r>
              <a:rPr lang="pt-BR" sz="2400" dirty="0">
                <a:solidFill>
                  <a:srgbClr val="FFC000"/>
                </a:solidFill>
                <a:latin typeface="Arial" charset="0"/>
                <a:ea typeface="Arial" charset="0"/>
                <a:cs typeface="Arial" charset="0"/>
              </a:rPr>
              <a:t>trabalho</a:t>
            </a:r>
            <a:r>
              <a:rPr lang="pt-BR" sz="2400" dirty="0">
                <a:solidFill>
                  <a:schemeClr val="bg1">
                    <a:lumMod val="85000"/>
                  </a:schemeClr>
                </a:solidFill>
                <a:latin typeface="Arial" charset="0"/>
                <a:ea typeface="Arial" charset="0"/>
                <a:cs typeface="Arial" charset="0"/>
              </a:rPr>
              <a:t> </a:t>
            </a:r>
            <a:br>
              <a:rPr lang="pt-BR" sz="2400" dirty="0">
                <a:solidFill>
                  <a:schemeClr val="bg1">
                    <a:lumMod val="85000"/>
                  </a:schemeClr>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arte e pensamento</a:t>
            </a:r>
            <a:endParaRPr lang="pt-BR" sz="2400">
              <a:solidFill>
                <a:schemeClr val="bg1">
                  <a:lumMod val="85000"/>
                </a:schemeClr>
              </a:solidFill>
              <a:latin typeface="Arial" charset="0"/>
              <a:ea typeface="Arial" charset="0"/>
              <a:cs typeface="Arial" charset="0"/>
            </a:endParaRPr>
          </a:p>
        </p:txBody>
      </p:sp>
      <p:sp>
        <p:nvSpPr>
          <p:cNvPr id="5" name="CaixaDeTexto 4"/>
          <p:cNvSpPr txBox="1"/>
          <p:nvPr/>
        </p:nvSpPr>
        <p:spPr>
          <a:xfrm>
            <a:off x="4590" y="5893200"/>
            <a:ext cx="12192000" cy="307777"/>
          </a:xfrm>
          <a:prstGeom prst="rect">
            <a:avLst/>
          </a:prstGeom>
          <a:noFill/>
        </p:spPr>
        <p:txBody>
          <a:bodyPr wrap="square" rtlCol="0">
            <a:spAutoFit/>
          </a:bodyPr>
          <a:lstStyle/>
          <a:p>
            <a:pPr lvl="3"/>
            <a:r>
              <a:rPr lang="pt-BR" sz="1400" dirty="0">
                <a:solidFill>
                  <a:schemeClr val="bg1">
                    <a:lumMod val="85000"/>
                  </a:schemeClr>
                </a:solidFill>
                <a:latin typeface="Arial" charset="0"/>
                <a:ea typeface="Arial" charset="0"/>
                <a:cs typeface="Arial" charset="0"/>
              </a:rPr>
              <a:t>[Entrevistas de </a:t>
            </a:r>
            <a:r>
              <a:rPr lang="pt-BR" sz="1400" b="1" dirty="0">
                <a:solidFill>
                  <a:schemeClr val="bg1">
                    <a:lumMod val="85000"/>
                  </a:schemeClr>
                </a:solidFill>
                <a:latin typeface="Arial" charset="0"/>
                <a:ea typeface="Arial" charset="0"/>
                <a:cs typeface="Arial" charset="0"/>
              </a:rPr>
              <a:t>Pierre Lévy </a:t>
            </a:r>
            <a:r>
              <a:rPr lang="pt-BR" sz="1400" dirty="0">
                <a:solidFill>
                  <a:schemeClr val="bg1">
                    <a:lumMod val="85000"/>
                  </a:schemeClr>
                </a:solidFill>
                <a:latin typeface="Arial" charset="0"/>
                <a:ea typeface="Arial" charset="0"/>
                <a:cs typeface="Arial" charset="0"/>
              </a:rPr>
              <a:t>a Florestan Fernandes Junior. As formas do saber. São Paulo: Franmi, Vídeo, 2000.]</a:t>
            </a:r>
          </a:p>
        </p:txBody>
      </p:sp>
      <p:sp>
        <p:nvSpPr>
          <p:cNvPr id="6" name="CaixaDeTexto 5"/>
          <p:cNvSpPr txBox="1"/>
          <p:nvPr/>
        </p:nvSpPr>
        <p:spPr>
          <a:xfrm>
            <a:off x="0" y="0"/>
            <a:ext cx="12187410" cy="307777"/>
          </a:xfrm>
          <a:prstGeom prst="rect">
            <a:avLst/>
          </a:prstGeom>
          <a:noFill/>
        </p:spPr>
        <p:txBody>
          <a:bodyPr wrap="square" rtlCol="0">
            <a:spAutoFit/>
          </a:bodyPr>
          <a:lstStyle/>
          <a:p>
            <a:pPr algn="r"/>
            <a:r>
              <a:rPr lang="pt-BR" sz="1400">
                <a:solidFill>
                  <a:schemeClr val="bg1">
                    <a:lumMod val="75000"/>
                  </a:schemeClr>
                </a:solidFill>
                <a:latin typeface="Arial" charset="0"/>
                <a:ea typeface="Arial" charset="0"/>
                <a:cs typeface="Arial" charset="0"/>
              </a:rPr>
              <a:t>01	CULTURA [NA ERA] DIGITAL</a:t>
            </a:r>
          </a:p>
        </p:txBody>
      </p:sp>
      <p:sp>
        <p:nvSpPr>
          <p:cNvPr id="9" name="CaixaDeTexto 8"/>
          <p:cNvSpPr txBox="1"/>
          <p:nvPr/>
        </p:nvSpPr>
        <p:spPr>
          <a:xfrm>
            <a:off x="0" y="1370675"/>
            <a:ext cx="12187410" cy="584775"/>
          </a:xfrm>
          <a:prstGeom prst="rect">
            <a:avLst/>
          </a:prstGeom>
          <a:noFill/>
        </p:spPr>
        <p:txBody>
          <a:bodyPr wrap="square" rtlCol="0">
            <a:spAutoFit/>
          </a:bodyPr>
          <a:lstStyle/>
          <a:p>
            <a:pPr lvl="3"/>
            <a:r>
              <a:rPr lang="pt-BR" sz="3200" dirty="0">
                <a:solidFill>
                  <a:prstClr val="white"/>
                </a:solidFill>
                <a:latin typeface="Arial" charset="0"/>
                <a:ea typeface="Arial" charset="0"/>
                <a:cs typeface="Arial" charset="0"/>
              </a:rPr>
              <a:t>O que se altera na cultura digital?</a:t>
            </a:r>
            <a:endParaRPr lang="pt-BR" dirty="0"/>
          </a:p>
        </p:txBody>
      </p:sp>
      <p:sp>
        <p:nvSpPr>
          <p:cNvPr id="2" name="CaixaDeTexto 1"/>
          <p:cNvSpPr txBox="1"/>
          <p:nvPr/>
        </p:nvSpPr>
        <p:spPr>
          <a:xfrm>
            <a:off x="4641273" y="3278185"/>
            <a:ext cx="7546137" cy="923330"/>
          </a:xfrm>
          <a:prstGeom prst="rect">
            <a:avLst/>
          </a:prstGeom>
          <a:noFill/>
        </p:spPr>
        <p:txBody>
          <a:bodyPr wrap="square" rtlCol="0">
            <a:spAutoFit/>
          </a:bodyPr>
          <a:lstStyle/>
          <a:p>
            <a:r>
              <a:rPr lang="en-US" altLang="pt-BR" dirty="0">
                <a:solidFill>
                  <a:srgbClr val="FFC000"/>
                </a:solidFill>
                <a:latin typeface="Arial" charset="0"/>
                <a:ea typeface="Arial" charset="0"/>
                <a:cs typeface="Arial" charset="0"/>
              </a:rPr>
              <a:t>✚ competência</a:t>
            </a:r>
            <a:endParaRPr lang="pt-BR" dirty="0">
              <a:solidFill>
                <a:srgbClr val="FFC000"/>
              </a:solidFill>
              <a:latin typeface="Arial" charset="0"/>
              <a:ea typeface="Arial" charset="0"/>
              <a:cs typeface="Arial" charset="0"/>
            </a:endParaRP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horizontalidade </a:t>
            </a: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colaboração </a:t>
            </a:r>
            <a:endParaRPr lang="en-US" altLang="pt-BR"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12078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img.rtve.es/i/?w=1180&amp;i=147462043091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953"/>
                    </a14:imgEffect>
                    <a14:imgEffect>
                      <a14:saturation sat="0"/>
                    </a14:imgEffect>
                    <a14:imgEffect>
                      <a14:brightnessContrast bright="-18000" contrast="12000"/>
                    </a14:imgEffect>
                  </a14:imgLayer>
                </a14:imgProps>
              </a:ext>
              <a:ext uri="{28A0092B-C50C-407E-A947-70E740481C1C}">
                <a14:useLocalDpi xmlns:a14="http://schemas.microsoft.com/office/drawing/2010/main" val="0"/>
              </a:ext>
            </a:extLst>
          </a:blip>
          <a:srcRect/>
          <a:stretch>
            <a:fillRect/>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4590" y="0"/>
            <a:ext cx="12187410" cy="6858000"/>
          </a:xfrm>
          <a:prstGeom prst="rect">
            <a:avLst/>
          </a:prstGeom>
          <a:solidFill>
            <a:srgbClr val="9F760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4590" y="2309078"/>
            <a:ext cx="12192000" cy="2308324"/>
          </a:xfrm>
          <a:prstGeom prst="rect">
            <a:avLst/>
          </a:prstGeom>
          <a:noFill/>
        </p:spPr>
        <p:txBody>
          <a:bodyPr wrap="square" rtlCol="0">
            <a:spAutoFit/>
          </a:bodyPr>
          <a:lstStyle/>
          <a:p>
            <a:pPr lvl="3">
              <a:lnSpc>
                <a:spcPct val="150000"/>
              </a:lnSpc>
            </a:pPr>
            <a:r>
              <a:rPr lang="pt-BR" sz="2400" dirty="0">
                <a:solidFill>
                  <a:schemeClr val="bg1">
                    <a:lumMod val="85000"/>
                  </a:schemeClr>
                </a:solidFill>
                <a:latin typeface="Arial" charset="0"/>
                <a:ea typeface="Arial" charset="0"/>
                <a:cs typeface="Arial" charset="0"/>
              </a:rPr>
              <a:t>tecnologia </a:t>
            </a:r>
            <a:br>
              <a:rPr lang="pt-BR" sz="2400" dirty="0">
                <a:solidFill>
                  <a:schemeClr val="bg1"/>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educação </a:t>
            </a:r>
            <a:br>
              <a:rPr lang="pt-BR" sz="2400" dirty="0">
                <a:solidFill>
                  <a:schemeClr val="bg1">
                    <a:lumMod val="85000"/>
                  </a:schemeClr>
                </a:solidFill>
                <a:latin typeface="Arial" charset="0"/>
                <a:ea typeface="Arial" charset="0"/>
                <a:cs typeface="Arial" charset="0"/>
              </a:rPr>
            </a:br>
            <a:r>
              <a:rPr lang="pt-BR" sz="2400" dirty="0">
                <a:solidFill>
                  <a:schemeClr val="bg1">
                    <a:lumMod val="85000"/>
                  </a:schemeClr>
                </a:solidFill>
                <a:latin typeface="Arial" charset="0"/>
                <a:ea typeface="Arial" charset="0"/>
                <a:cs typeface="Arial" charset="0"/>
              </a:rPr>
              <a:t>trabalho </a:t>
            </a:r>
            <a:br>
              <a:rPr lang="pt-BR" sz="2400" dirty="0">
                <a:solidFill>
                  <a:schemeClr val="bg1">
                    <a:lumMod val="85000"/>
                  </a:schemeClr>
                </a:solidFill>
                <a:latin typeface="Arial" charset="0"/>
                <a:ea typeface="Arial" charset="0"/>
                <a:cs typeface="Arial" charset="0"/>
              </a:rPr>
            </a:br>
            <a:r>
              <a:rPr lang="pt-BR" sz="2400" dirty="0">
                <a:solidFill>
                  <a:srgbClr val="FFC000"/>
                </a:solidFill>
                <a:latin typeface="Arial" charset="0"/>
                <a:ea typeface="Arial" charset="0"/>
                <a:cs typeface="Arial" charset="0"/>
              </a:rPr>
              <a:t>arte e pensamento</a:t>
            </a:r>
            <a:endParaRPr lang="pt-BR" sz="2400">
              <a:solidFill>
                <a:srgbClr val="FFC000"/>
              </a:solidFill>
              <a:latin typeface="Arial" charset="0"/>
              <a:ea typeface="Arial" charset="0"/>
              <a:cs typeface="Arial" charset="0"/>
            </a:endParaRPr>
          </a:p>
        </p:txBody>
      </p:sp>
      <p:sp>
        <p:nvSpPr>
          <p:cNvPr id="5" name="CaixaDeTexto 4"/>
          <p:cNvSpPr txBox="1"/>
          <p:nvPr/>
        </p:nvSpPr>
        <p:spPr>
          <a:xfrm>
            <a:off x="4590" y="5893200"/>
            <a:ext cx="12192000" cy="307777"/>
          </a:xfrm>
          <a:prstGeom prst="rect">
            <a:avLst/>
          </a:prstGeom>
          <a:noFill/>
        </p:spPr>
        <p:txBody>
          <a:bodyPr wrap="square" rtlCol="0">
            <a:spAutoFit/>
          </a:bodyPr>
          <a:lstStyle/>
          <a:p>
            <a:pPr lvl="3"/>
            <a:r>
              <a:rPr lang="pt-BR" sz="1400" dirty="0">
                <a:solidFill>
                  <a:schemeClr val="bg1">
                    <a:lumMod val="85000"/>
                  </a:schemeClr>
                </a:solidFill>
                <a:latin typeface="Arial" charset="0"/>
                <a:ea typeface="Arial" charset="0"/>
                <a:cs typeface="Arial" charset="0"/>
              </a:rPr>
              <a:t>[Entrevistas de </a:t>
            </a:r>
            <a:r>
              <a:rPr lang="pt-BR" sz="1400" b="1" dirty="0">
                <a:solidFill>
                  <a:schemeClr val="bg1">
                    <a:lumMod val="85000"/>
                  </a:schemeClr>
                </a:solidFill>
                <a:latin typeface="Arial" charset="0"/>
                <a:ea typeface="Arial" charset="0"/>
                <a:cs typeface="Arial" charset="0"/>
              </a:rPr>
              <a:t>Pierre Lévy </a:t>
            </a:r>
            <a:r>
              <a:rPr lang="pt-BR" sz="1400" dirty="0">
                <a:solidFill>
                  <a:schemeClr val="bg1">
                    <a:lumMod val="85000"/>
                  </a:schemeClr>
                </a:solidFill>
                <a:latin typeface="Arial" charset="0"/>
                <a:ea typeface="Arial" charset="0"/>
                <a:cs typeface="Arial" charset="0"/>
              </a:rPr>
              <a:t>a Florestan Fernandes Junior. As formas do saber. São Paulo: Franmi, Vídeo, 2000.]</a:t>
            </a:r>
          </a:p>
        </p:txBody>
      </p:sp>
      <p:sp>
        <p:nvSpPr>
          <p:cNvPr id="6" name="CaixaDeTexto 5"/>
          <p:cNvSpPr txBox="1"/>
          <p:nvPr/>
        </p:nvSpPr>
        <p:spPr>
          <a:xfrm>
            <a:off x="0" y="0"/>
            <a:ext cx="12187410" cy="307777"/>
          </a:xfrm>
          <a:prstGeom prst="rect">
            <a:avLst/>
          </a:prstGeom>
          <a:noFill/>
        </p:spPr>
        <p:txBody>
          <a:bodyPr wrap="square" rtlCol="0">
            <a:spAutoFit/>
          </a:bodyPr>
          <a:lstStyle/>
          <a:p>
            <a:pPr algn="r"/>
            <a:r>
              <a:rPr lang="pt-BR" sz="1400">
                <a:solidFill>
                  <a:schemeClr val="bg1">
                    <a:lumMod val="75000"/>
                  </a:schemeClr>
                </a:solidFill>
                <a:latin typeface="Arial" charset="0"/>
                <a:ea typeface="Arial" charset="0"/>
                <a:cs typeface="Arial" charset="0"/>
              </a:rPr>
              <a:t>01	CULTURA [NA ERA] DIGITAL</a:t>
            </a:r>
          </a:p>
        </p:txBody>
      </p:sp>
      <p:sp>
        <p:nvSpPr>
          <p:cNvPr id="9" name="CaixaDeTexto 8"/>
          <p:cNvSpPr txBox="1"/>
          <p:nvPr/>
        </p:nvSpPr>
        <p:spPr>
          <a:xfrm>
            <a:off x="0" y="1370675"/>
            <a:ext cx="12187410" cy="584775"/>
          </a:xfrm>
          <a:prstGeom prst="rect">
            <a:avLst/>
          </a:prstGeom>
          <a:noFill/>
        </p:spPr>
        <p:txBody>
          <a:bodyPr wrap="square" rtlCol="0">
            <a:spAutoFit/>
          </a:bodyPr>
          <a:lstStyle/>
          <a:p>
            <a:pPr lvl="3"/>
            <a:r>
              <a:rPr lang="pt-BR" sz="3200" dirty="0">
                <a:solidFill>
                  <a:prstClr val="white"/>
                </a:solidFill>
                <a:latin typeface="Arial" charset="0"/>
                <a:ea typeface="Arial" charset="0"/>
                <a:cs typeface="Arial" charset="0"/>
              </a:rPr>
              <a:t>O que se altera na cultura digital?</a:t>
            </a:r>
            <a:endParaRPr lang="pt-BR" dirty="0"/>
          </a:p>
        </p:txBody>
      </p:sp>
      <p:sp>
        <p:nvSpPr>
          <p:cNvPr id="2" name="CaixaDeTexto 1"/>
          <p:cNvSpPr txBox="1"/>
          <p:nvPr/>
        </p:nvSpPr>
        <p:spPr>
          <a:xfrm>
            <a:off x="4641273" y="3749241"/>
            <a:ext cx="7546137" cy="1200329"/>
          </a:xfrm>
          <a:prstGeom prst="rect">
            <a:avLst/>
          </a:prstGeom>
          <a:noFill/>
        </p:spPr>
        <p:txBody>
          <a:bodyPr wrap="square" rtlCol="0">
            <a:spAutoFit/>
          </a:bodyPr>
          <a:lstStyle/>
          <a:p>
            <a:r>
              <a:rPr lang="en-US" altLang="pt-BR" dirty="0">
                <a:solidFill>
                  <a:srgbClr val="FFC000"/>
                </a:solidFill>
                <a:latin typeface="Arial" charset="0"/>
                <a:ea typeface="Arial" charset="0"/>
                <a:cs typeface="Arial" charset="0"/>
              </a:rPr>
              <a:t>✚ criatividade coletiva</a:t>
            </a:r>
            <a:endParaRPr lang="pt-BR" dirty="0">
              <a:solidFill>
                <a:srgbClr val="FFC000"/>
              </a:solidFill>
              <a:latin typeface="Arial" charset="0"/>
              <a:ea typeface="Arial" charset="0"/>
              <a:cs typeface="Arial" charset="0"/>
            </a:endParaRP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ciberarte</a:t>
            </a: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experiência</a:t>
            </a:r>
          </a:p>
          <a:p>
            <a:r>
              <a:rPr lang="en-US" altLang="pt-BR" dirty="0">
                <a:solidFill>
                  <a:srgbClr val="FFC000"/>
                </a:solidFill>
                <a:latin typeface="Arial" charset="0"/>
                <a:ea typeface="Arial" charset="0"/>
                <a:cs typeface="Arial" charset="0"/>
              </a:rPr>
              <a:t>✚ </a:t>
            </a:r>
            <a:r>
              <a:rPr lang="en-US" altLang="pt-BR" dirty="0" err="1">
                <a:solidFill>
                  <a:srgbClr val="FFC000"/>
                </a:solidFill>
                <a:latin typeface="Arial" charset="0"/>
                <a:ea typeface="Arial" charset="0"/>
                <a:cs typeface="Arial" charset="0"/>
              </a:rPr>
              <a:t>questionamento de autoria</a:t>
            </a:r>
            <a:endParaRPr lang="en-US" altLang="pt-BR" dirty="0">
              <a:solidFill>
                <a:srgbClr val="FFC000"/>
              </a:solidFill>
              <a:latin typeface="Arial" charset="0"/>
              <a:ea typeface="Arial" charset="0"/>
              <a:cs typeface="Arial" charset="0"/>
            </a:endParaRPr>
          </a:p>
        </p:txBody>
      </p:sp>
    </p:spTree>
    <p:extLst>
      <p:ext uri="{BB962C8B-B14F-4D97-AF65-F5344CB8AC3E}">
        <p14:creationId xmlns:p14="http://schemas.microsoft.com/office/powerpoint/2010/main" val="160953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img.rtve.es/i/?w=1180&amp;i=147462043091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953"/>
                    </a14:imgEffect>
                    <a14:imgEffect>
                      <a14:saturation sat="0"/>
                    </a14:imgEffect>
                    <a14:imgEffect>
                      <a14:brightnessContrast bright="-39000" contrast="-45000"/>
                    </a14:imgEffect>
                  </a14:imgLayer>
                </a14:imgProps>
              </a:ext>
              <a:ext uri="{28A0092B-C50C-407E-A947-70E740481C1C}">
                <a14:useLocalDpi xmlns:a14="http://schemas.microsoft.com/office/drawing/2010/main" val="0"/>
              </a:ext>
            </a:extLst>
          </a:blip>
          <a:srcRect/>
          <a:stretch>
            <a:fillRect/>
          </a:stretch>
        </p:blipFill>
        <p:spPr bwMode="auto">
          <a:xfrm>
            <a:off x="0" y="0"/>
            <a:ext cx="12187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590" y="1059120"/>
            <a:ext cx="10899013" cy="4832092"/>
          </a:xfrm>
          <a:prstGeom prst="rect">
            <a:avLst/>
          </a:prstGeom>
          <a:noFill/>
        </p:spPr>
        <p:txBody>
          <a:bodyPr wrap="square" rtlCol="0">
            <a:spAutoFit/>
          </a:bodyPr>
          <a:lstStyle/>
          <a:p>
            <a:pPr marL="1827213" lvl="3" indent="-455613" algn="just">
              <a:spcAft>
                <a:spcPts val="1200"/>
              </a:spcAft>
            </a:pPr>
            <a:r>
              <a:rPr lang="pt-BR" dirty="0">
                <a:solidFill>
                  <a:schemeClr val="bg1">
                    <a:lumMod val="75000"/>
                  </a:schemeClr>
                </a:solidFill>
                <a:latin typeface="Arial" charset="0"/>
                <a:ea typeface="Arial" charset="0"/>
                <a:cs typeface="Arial" charset="0"/>
              </a:rPr>
              <a:t>1</a:t>
            </a:r>
            <a:r>
              <a:rPr lang="pt-BR" dirty="0">
                <a:solidFill>
                  <a:schemeClr val="bg1"/>
                </a:solidFill>
                <a:latin typeface="Arial" charset="0"/>
                <a:ea typeface="Arial" charset="0"/>
                <a:cs typeface="Arial" charset="0"/>
              </a:rPr>
              <a:t>	Habilidade para </a:t>
            </a:r>
            <a:r>
              <a:rPr lang="pt-BR" sz="2400" dirty="0">
                <a:solidFill>
                  <a:schemeClr val="bg1"/>
                </a:solidFill>
                <a:latin typeface="Arial" charset="0"/>
                <a:ea typeface="Arial" charset="0"/>
                <a:cs typeface="Arial" charset="0"/>
              </a:rPr>
              <a:t>comunicar</a:t>
            </a:r>
            <a:r>
              <a:rPr lang="pt-BR" b="1" dirty="0">
                <a:solidFill>
                  <a:schemeClr val="bg1"/>
                </a:solidFill>
                <a:latin typeface="Arial" charset="0"/>
                <a:ea typeface="Arial" charset="0"/>
                <a:cs typeface="Arial" charset="0"/>
              </a:rPr>
              <a:t> ou </a:t>
            </a:r>
            <a:r>
              <a:rPr lang="pt-BR" sz="2400" dirty="0">
                <a:solidFill>
                  <a:schemeClr val="bg1"/>
                </a:solidFill>
                <a:latin typeface="Arial" charset="0"/>
                <a:ea typeface="Arial" charset="0"/>
                <a:cs typeface="Arial" charset="0"/>
              </a:rPr>
              <a:t>mesclar</a:t>
            </a:r>
            <a:r>
              <a:rPr lang="pt-BR" b="1" dirty="0">
                <a:solidFill>
                  <a:schemeClr val="bg1"/>
                </a:solidFill>
                <a:latin typeface="Arial" charset="0"/>
                <a:ea typeface="Arial" charset="0"/>
                <a:cs typeface="Arial" charset="0"/>
              </a:rPr>
              <a:t> </a:t>
            </a:r>
            <a:r>
              <a:rPr lang="pt-BR" dirty="0">
                <a:solidFill>
                  <a:schemeClr val="bg1"/>
                </a:solidFill>
                <a:latin typeface="Arial" charset="0"/>
                <a:ea typeface="Arial" charset="0"/>
                <a:cs typeface="Arial" charset="0"/>
              </a:rPr>
              <a:t>qualquer produto baseado em </a:t>
            </a:r>
            <a:r>
              <a:rPr lang="pt-BR" dirty="0">
                <a:solidFill>
                  <a:srgbClr val="FFC000"/>
                </a:solidFill>
                <a:latin typeface="Arial" charset="0"/>
                <a:ea typeface="Arial" charset="0"/>
                <a:cs typeface="Arial" charset="0"/>
              </a:rPr>
              <a:t>uma</a:t>
            </a:r>
            <a:r>
              <a:rPr lang="pt-BR" dirty="0">
                <a:solidFill>
                  <a:schemeClr val="accent4">
                    <a:lumMod val="60000"/>
                    <a:lumOff val="40000"/>
                  </a:schemeClr>
                </a:solidFill>
                <a:latin typeface="Arial" charset="0"/>
                <a:ea typeface="Arial" charset="0"/>
                <a:cs typeface="Arial" charset="0"/>
              </a:rPr>
              <a:t> </a:t>
            </a:r>
            <a:r>
              <a:rPr lang="pt-BR" sz="2400" dirty="0">
                <a:solidFill>
                  <a:srgbClr val="FFC000"/>
                </a:solidFill>
                <a:latin typeface="Arial" charset="0"/>
                <a:ea typeface="Arial" charset="0"/>
                <a:cs typeface="Arial" charset="0"/>
              </a:rPr>
              <a:t>linguagem comum </a:t>
            </a:r>
            <a:r>
              <a:rPr lang="pt-BR" dirty="0">
                <a:solidFill>
                  <a:srgbClr val="FFC000"/>
                </a:solidFill>
                <a:latin typeface="Arial" charset="0"/>
                <a:ea typeface="Arial" charset="0"/>
                <a:cs typeface="Arial" charset="0"/>
              </a:rPr>
              <a:t>digital</a:t>
            </a:r>
          </a:p>
          <a:p>
            <a:pPr marL="1827213" lvl="3" indent="-455613" algn="just">
              <a:spcAft>
                <a:spcPts val="1200"/>
              </a:spcAft>
            </a:pPr>
            <a:r>
              <a:rPr lang="pt-BR" dirty="0">
                <a:solidFill>
                  <a:schemeClr val="bg1">
                    <a:lumMod val="75000"/>
                  </a:schemeClr>
                </a:solidFill>
                <a:latin typeface="Arial" charset="0"/>
                <a:ea typeface="Arial" charset="0"/>
                <a:cs typeface="Arial" charset="0"/>
              </a:rPr>
              <a:t>2</a:t>
            </a:r>
            <a:r>
              <a:rPr lang="pt-BR" dirty="0">
                <a:solidFill>
                  <a:schemeClr val="bg1"/>
                </a:solidFill>
                <a:latin typeface="Arial" charset="0"/>
                <a:ea typeface="Arial" charset="0"/>
                <a:cs typeface="Arial" charset="0"/>
              </a:rPr>
              <a:t>	Habilidade para comunicar </a:t>
            </a:r>
            <a:r>
              <a:rPr lang="pt-BR" b="1" dirty="0">
                <a:solidFill>
                  <a:schemeClr val="bg1"/>
                </a:solidFill>
                <a:latin typeface="Arial" charset="0"/>
                <a:ea typeface="Arial" charset="0"/>
                <a:cs typeface="Arial" charset="0"/>
              </a:rPr>
              <a:t>desde o </a:t>
            </a:r>
            <a:r>
              <a:rPr lang="pt-BR" sz="2400" dirty="0">
                <a:solidFill>
                  <a:schemeClr val="bg1"/>
                </a:solidFill>
                <a:latin typeface="Arial" charset="0"/>
                <a:ea typeface="Arial" charset="0"/>
                <a:cs typeface="Arial" charset="0"/>
              </a:rPr>
              <a:t>local</a:t>
            </a:r>
            <a:r>
              <a:rPr lang="pt-BR" b="1" dirty="0">
                <a:solidFill>
                  <a:schemeClr val="bg1"/>
                </a:solidFill>
                <a:latin typeface="Arial" charset="0"/>
                <a:ea typeface="Arial" charset="0"/>
                <a:cs typeface="Arial" charset="0"/>
              </a:rPr>
              <a:t> até o </a:t>
            </a:r>
            <a:r>
              <a:rPr lang="pt-BR" sz="2400" dirty="0">
                <a:solidFill>
                  <a:schemeClr val="bg1"/>
                </a:solidFill>
                <a:latin typeface="Arial" charset="0"/>
                <a:ea typeface="Arial" charset="0"/>
                <a:cs typeface="Arial" charset="0"/>
              </a:rPr>
              <a:t>global</a:t>
            </a:r>
            <a:r>
              <a:rPr lang="pt-BR" dirty="0">
                <a:solidFill>
                  <a:schemeClr val="bg1"/>
                </a:solidFill>
                <a:latin typeface="Arial" charset="0"/>
                <a:ea typeface="Arial" charset="0"/>
                <a:cs typeface="Arial" charset="0"/>
              </a:rPr>
              <a:t> em tempo real e, vice-versa, para poder </a:t>
            </a:r>
            <a:r>
              <a:rPr lang="pt-BR" dirty="0">
                <a:solidFill>
                  <a:srgbClr val="FFC000"/>
                </a:solidFill>
                <a:latin typeface="Arial" charset="0"/>
                <a:ea typeface="Arial" charset="0"/>
                <a:cs typeface="Arial" charset="0"/>
              </a:rPr>
              <a:t>diluir o processo de </a:t>
            </a:r>
            <a:r>
              <a:rPr lang="pt-BR" sz="2400" dirty="0">
                <a:solidFill>
                  <a:srgbClr val="FFC000"/>
                </a:solidFill>
                <a:latin typeface="Arial" charset="0"/>
                <a:ea typeface="Arial" charset="0"/>
                <a:cs typeface="Arial" charset="0"/>
              </a:rPr>
              <a:t>interação</a:t>
            </a:r>
          </a:p>
          <a:p>
            <a:pPr marL="1827213" lvl="3" indent="-455613" algn="just">
              <a:spcAft>
                <a:spcPts val="1200"/>
              </a:spcAft>
            </a:pPr>
            <a:r>
              <a:rPr lang="pt-BR" dirty="0">
                <a:solidFill>
                  <a:schemeClr val="bg1">
                    <a:lumMod val="75000"/>
                  </a:schemeClr>
                </a:solidFill>
                <a:latin typeface="Arial" charset="0"/>
                <a:ea typeface="Arial" charset="0"/>
                <a:cs typeface="Arial" charset="0"/>
              </a:rPr>
              <a:t>3</a:t>
            </a:r>
            <a:r>
              <a:rPr lang="pt-BR" dirty="0">
                <a:solidFill>
                  <a:schemeClr val="bg1"/>
                </a:solidFill>
                <a:latin typeface="Arial" charset="0"/>
                <a:ea typeface="Arial" charset="0"/>
                <a:cs typeface="Arial" charset="0"/>
              </a:rPr>
              <a:t>	Existência de </a:t>
            </a:r>
            <a:r>
              <a:rPr lang="pt-BR" b="1" dirty="0">
                <a:solidFill>
                  <a:schemeClr val="bg1"/>
                </a:solidFill>
                <a:latin typeface="Arial" charset="0"/>
                <a:ea typeface="Arial" charset="0"/>
                <a:cs typeface="Arial" charset="0"/>
              </a:rPr>
              <a:t>múltiplas modalidades </a:t>
            </a:r>
            <a:r>
              <a:rPr lang="pt-BR" dirty="0">
                <a:solidFill>
                  <a:schemeClr val="bg1"/>
                </a:solidFill>
                <a:latin typeface="Arial" charset="0"/>
                <a:ea typeface="Arial" charset="0"/>
                <a:cs typeface="Arial" charset="0"/>
              </a:rPr>
              <a:t>de </a:t>
            </a:r>
            <a:r>
              <a:rPr lang="pt-BR" sz="2400" dirty="0">
                <a:solidFill>
                  <a:srgbClr val="FFC000"/>
                </a:solidFill>
                <a:latin typeface="Arial" charset="0"/>
                <a:ea typeface="Arial" charset="0"/>
                <a:cs typeface="Arial" charset="0"/>
              </a:rPr>
              <a:t>comunicação</a:t>
            </a:r>
          </a:p>
          <a:p>
            <a:pPr marL="1827213" lvl="3" indent="-455613" algn="just">
              <a:spcAft>
                <a:spcPts val="1200"/>
              </a:spcAft>
            </a:pPr>
            <a:r>
              <a:rPr lang="pt-BR" dirty="0">
                <a:solidFill>
                  <a:schemeClr val="bg1">
                    <a:lumMod val="75000"/>
                  </a:schemeClr>
                </a:solidFill>
                <a:latin typeface="Arial" charset="0"/>
                <a:ea typeface="Arial" charset="0"/>
                <a:cs typeface="Arial" charset="0"/>
              </a:rPr>
              <a:t>4</a:t>
            </a:r>
            <a:r>
              <a:rPr lang="pt-BR" dirty="0">
                <a:solidFill>
                  <a:schemeClr val="bg1"/>
                </a:solidFill>
                <a:latin typeface="Arial" charset="0"/>
                <a:ea typeface="Arial" charset="0"/>
                <a:cs typeface="Arial" charset="0"/>
              </a:rPr>
              <a:t>	Interconexão de todas as </a:t>
            </a:r>
            <a:r>
              <a:rPr lang="pt-BR" sz="2400" dirty="0">
                <a:solidFill>
                  <a:srgbClr val="FFC000"/>
                </a:solidFill>
                <a:latin typeface="Arial" charset="0"/>
                <a:ea typeface="Arial" charset="0"/>
                <a:cs typeface="Arial" charset="0"/>
              </a:rPr>
              <a:t>redes</a:t>
            </a:r>
            <a:r>
              <a:rPr lang="pt-BR" dirty="0">
                <a:solidFill>
                  <a:srgbClr val="FFC000"/>
                </a:solidFill>
                <a:latin typeface="Arial" charset="0"/>
                <a:ea typeface="Arial" charset="0"/>
                <a:cs typeface="Arial" charset="0"/>
              </a:rPr>
              <a:t> </a:t>
            </a:r>
            <a:r>
              <a:rPr lang="pt-BR" dirty="0">
                <a:solidFill>
                  <a:schemeClr val="bg1"/>
                </a:solidFill>
                <a:latin typeface="Arial" charset="0"/>
                <a:ea typeface="Arial" charset="0"/>
                <a:cs typeface="Arial" charset="0"/>
              </a:rPr>
              <a:t>digitalizadas de </a:t>
            </a:r>
            <a:r>
              <a:rPr lang="pt-BR" dirty="0">
                <a:solidFill>
                  <a:srgbClr val="FFC000"/>
                </a:solidFill>
                <a:latin typeface="Arial" charset="0"/>
                <a:ea typeface="Arial" charset="0"/>
                <a:cs typeface="Arial" charset="0"/>
              </a:rPr>
              <a:t>bases de dados</a:t>
            </a:r>
          </a:p>
          <a:p>
            <a:pPr marL="1827213" lvl="3" indent="-455613" algn="just">
              <a:spcAft>
                <a:spcPts val="1200"/>
              </a:spcAft>
            </a:pPr>
            <a:r>
              <a:rPr lang="pt-BR" dirty="0">
                <a:solidFill>
                  <a:schemeClr val="bg1">
                    <a:lumMod val="75000"/>
                  </a:schemeClr>
                </a:solidFill>
                <a:latin typeface="Arial" charset="0"/>
                <a:ea typeface="Arial" charset="0"/>
                <a:cs typeface="Arial" charset="0"/>
              </a:rPr>
              <a:t>5</a:t>
            </a:r>
            <a:r>
              <a:rPr lang="pt-BR" dirty="0">
                <a:solidFill>
                  <a:schemeClr val="bg1"/>
                </a:solidFill>
                <a:latin typeface="Arial" charset="0"/>
                <a:ea typeface="Arial" charset="0"/>
                <a:cs typeface="Arial" charset="0"/>
              </a:rPr>
              <a:t>	Capacidade de </a:t>
            </a:r>
            <a:r>
              <a:rPr lang="pt-BR" b="1" dirty="0">
                <a:solidFill>
                  <a:schemeClr val="bg1"/>
                </a:solidFill>
                <a:latin typeface="Arial" charset="0"/>
                <a:ea typeface="Arial" charset="0"/>
                <a:cs typeface="Arial" charset="0"/>
              </a:rPr>
              <a:t>reconfigurar</a:t>
            </a:r>
            <a:r>
              <a:rPr lang="pt-BR" dirty="0">
                <a:solidFill>
                  <a:schemeClr val="bg1"/>
                </a:solidFill>
                <a:latin typeface="Arial" charset="0"/>
                <a:ea typeface="Arial" charset="0"/>
                <a:cs typeface="Arial" charset="0"/>
              </a:rPr>
              <a:t> todas as configurações criando </a:t>
            </a:r>
            <a:r>
              <a:rPr lang="pt-BR" dirty="0">
                <a:solidFill>
                  <a:srgbClr val="FFC000"/>
                </a:solidFill>
                <a:latin typeface="Arial" charset="0"/>
                <a:ea typeface="Arial" charset="0"/>
                <a:cs typeface="Arial" charset="0"/>
              </a:rPr>
              <a:t>um novo sentido </a:t>
            </a:r>
            <a:r>
              <a:rPr lang="pt-BR" dirty="0">
                <a:solidFill>
                  <a:schemeClr val="bg1"/>
                </a:solidFill>
                <a:latin typeface="Arial" charset="0"/>
                <a:ea typeface="Arial" charset="0"/>
                <a:cs typeface="Arial" charset="0"/>
              </a:rPr>
              <a:t>nas diferentes camadas dos </a:t>
            </a:r>
            <a:r>
              <a:rPr lang="pt-BR" sz="2400" dirty="0">
                <a:solidFill>
                  <a:srgbClr val="FFC000"/>
                </a:solidFill>
                <a:latin typeface="Arial" charset="0"/>
                <a:ea typeface="Arial" charset="0"/>
                <a:cs typeface="Arial" charset="0"/>
              </a:rPr>
              <a:t>processos de comunicação</a:t>
            </a:r>
          </a:p>
          <a:p>
            <a:pPr marL="1827213" lvl="3" indent="-455613" algn="just">
              <a:spcAft>
                <a:spcPts val="1200"/>
              </a:spcAft>
            </a:pPr>
            <a:r>
              <a:rPr lang="pt-BR" dirty="0">
                <a:solidFill>
                  <a:schemeClr val="bg1">
                    <a:lumMod val="75000"/>
                  </a:schemeClr>
                </a:solidFill>
                <a:latin typeface="Arial" charset="0"/>
                <a:ea typeface="Arial" charset="0"/>
                <a:cs typeface="Arial" charset="0"/>
              </a:rPr>
              <a:t>6</a:t>
            </a:r>
            <a:r>
              <a:rPr lang="pt-BR" dirty="0">
                <a:solidFill>
                  <a:schemeClr val="bg1"/>
                </a:solidFill>
                <a:latin typeface="Arial" charset="0"/>
                <a:ea typeface="Arial" charset="0"/>
                <a:cs typeface="Arial" charset="0"/>
              </a:rPr>
              <a:t>	Constituição gradual da </a:t>
            </a:r>
            <a:r>
              <a:rPr lang="pt-BR" dirty="0">
                <a:solidFill>
                  <a:srgbClr val="FFC000"/>
                </a:solidFill>
                <a:latin typeface="Arial" charset="0"/>
                <a:ea typeface="Arial" charset="0"/>
                <a:cs typeface="Arial" charset="0"/>
              </a:rPr>
              <a:t>mente coletiva </a:t>
            </a:r>
            <a:r>
              <a:rPr lang="pt-BR" dirty="0">
                <a:solidFill>
                  <a:schemeClr val="bg1"/>
                </a:solidFill>
                <a:latin typeface="Arial" charset="0"/>
                <a:ea typeface="Arial" charset="0"/>
                <a:cs typeface="Arial" charset="0"/>
              </a:rPr>
              <a:t>pelo </a:t>
            </a:r>
            <a:r>
              <a:rPr lang="pt-BR" sz="2400" dirty="0">
                <a:solidFill>
                  <a:schemeClr val="bg1"/>
                </a:solidFill>
                <a:latin typeface="Arial" charset="0"/>
                <a:ea typeface="Arial" charset="0"/>
                <a:cs typeface="Arial" charset="0"/>
              </a:rPr>
              <a:t>trabalho em rede</a:t>
            </a:r>
            <a:r>
              <a:rPr lang="pt-BR" dirty="0">
                <a:solidFill>
                  <a:schemeClr val="bg1"/>
                </a:solidFill>
                <a:latin typeface="Arial" charset="0"/>
                <a:ea typeface="Arial" charset="0"/>
                <a:cs typeface="Arial" charset="0"/>
              </a:rPr>
              <a:t>, mediante um conjunto de cérebros </a:t>
            </a:r>
            <a:r>
              <a:rPr lang="pt-BR" b="1" dirty="0">
                <a:solidFill>
                  <a:schemeClr val="bg1"/>
                </a:solidFill>
                <a:latin typeface="Arial" charset="0"/>
                <a:ea typeface="Arial" charset="0"/>
                <a:cs typeface="Arial" charset="0"/>
              </a:rPr>
              <a:t>sem limite algum</a:t>
            </a:r>
            <a:r>
              <a:rPr lang="pt-BR" dirty="0">
                <a:solidFill>
                  <a:schemeClr val="bg1"/>
                </a:solidFill>
                <a:latin typeface="Arial" charset="0"/>
                <a:ea typeface="Arial" charset="0"/>
                <a:cs typeface="Arial" charset="0"/>
              </a:rPr>
              <a:t>. Refiro-me às </a:t>
            </a:r>
            <a:r>
              <a:rPr lang="pt-BR" b="1" dirty="0">
                <a:solidFill>
                  <a:schemeClr val="bg1"/>
                </a:solidFill>
                <a:latin typeface="Arial" charset="0"/>
                <a:ea typeface="Arial" charset="0"/>
                <a:cs typeface="Arial" charset="0"/>
              </a:rPr>
              <a:t>conexões</a:t>
            </a:r>
            <a:r>
              <a:rPr lang="pt-BR" dirty="0">
                <a:solidFill>
                  <a:schemeClr val="bg1"/>
                </a:solidFill>
                <a:latin typeface="Arial" charset="0"/>
                <a:ea typeface="Arial" charset="0"/>
                <a:cs typeface="Arial" charset="0"/>
              </a:rPr>
              <a:t> entre </a:t>
            </a:r>
            <a:r>
              <a:rPr lang="pt-BR" sz="2400" dirty="0">
                <a:solidFill>
                  <a:srgbClr val="FFC000"/>
                </a:solidFill>
                <a:latin typeface="Arial" charset="0"/>
                <a:ea typeface="Arial" charset="0"/>
                <a:cs typeface="Arial" charset="0"/>
              </a:rPr>
              <a:t>cérebros em rede </a:t>
            </a:r>
            <a:r>
              <a:rPr lang="pt-BR" dirty="0">
                <a:solidFill>
                  <a:schemeClr val="bg1"/>
                </a:solidFill>
                <a:latin typeface="Arial" charset="0"/>
                <a:ea typeface="Arial" charset="0"/>
                <a:cs typeface="Arial" charset="0"/>
              </a:rPr>
              <a:t>e a mente coletiva</a:t>
            </a:r>
          </a:p>
        </p:txBody>
      </p:sp>
      <p:sp>
        <p:nvSpPr>
          <p:cNvPr id="7" name="CaixaDeTexto 6"/>
          <p:cNvSpPr txBox="1"/>
          <p:nvPr/>
        </p:nvSpPr>
        <p:spPr>
          <a:xfrm>
            <a:off x="0" y="5894578"/>
            <a:ext cx="12192000" cy="307777"/>
          </a:xfrm>
          <a:prstGeom prst="rect">
            <a:avLst/>
          </a:prstGeom>
          <a:noFill/>
        </p:spPr>
        <p:txBody>
          <a:bodyPr wrap="square" rtlCol="0">
            <a:spAutoFit/>
          </a:bodyPr>
          <a:lstStyle/>
          <a:p>
            <a:pPr lvl="4"/>
            <a:r>
              <a:rPr lang="pt-BR" sz="1400" dirty="0">
                <a:solidFill>
                  <a:schemeClr val="bg1">
                    <a:lumMod val="85000"/>
                  </a:schemeClr>
                </a:solidFill>
                <a:latin typeface="Arial" charset="0"/>
                <a:ea typeface="Arial" charset="0"/>
                <a:cs typeface="Arial" charset="0"/>
              </a:rPr>
              <a:t>[</a:t>
            </a:r>
            <a:r>
              <a:rPr lang="pt-BR" sz="1400" b="1" dirty="0">
                <a:solidFill>
                  <a:schemeClr val="bg1">
                    <a:lumMod val="85000"/>
                  </a:schemeClr>
                </a:solidFill>
                <a:latin typeface="Arial" charset="0"/>
                <a:ea typeface="Arial" charset="0"/>
                <a:cs typeface="Arial" charset="0"/>
              </a:rPr>
              <a:t>Manuel Castells</a:t>
            </a:r>
            <a:r>
              <a:rPr lang="pt-BR" sz="1400" dirty="0">
                <a:solidFill>
                  <a:schemeClr val="bg1">
                    <a:lumMod val="85000"/>
                  </a:schemeClr>
                </a:solidFill>
                <a:latin typeface="Arial" charset="0"/>
                <a:ea typeface="Arial" charset="0"/>
                <a:cs typeface="Arial" charset="0"/>
              </a:rPr>
              <a:t>, 2009]</a:t>
            </a:r>
          </a:p>
        </p:txBody>
      </p:sp>
      <p:sp>
        <p:nvSpPr>
          <p:cNvPr id="11" name="CaixaDeTexto 10"/>
          <p:cNvSpPr txBox="1"/>
          <p:nvPr/>
        </p:nvSpPr>
        <p:spPr>
          <a:xfrm>
            <a:off x="0" y="0"/>
            <a:ext cx="12187410" cy="307777"/>
          </a:xfrm>
          <a:prstGeom prst="rect">
            <a:avLst/>
          </a:prstGeom>
          <a:noFill/>
        </p:spPr>
        <p:txBody>
          <a:bodyPr wrap="square" rtlCol="0">
            <a:spAutoFit/>
          </a:bodyPr>
          <a:lstStyle/>
          <a:p>
            <a:pPr algn="r"/>
            <a:r>
              <a:rPr lang="pt-BR" sz="1400">
                <a:solidFill>
                  <a:schemeClr val="bg1">
                    <a:lumMod val="75000"/>
                  </a:schemeClr>
                </a:solidFill>
                <a:latin typeface="Arial" charset="0"/>
                <a:ea typeface="Arial" charset="0"/>
                <a:cs typeface="Arial" charset="0"/>
              </a:rPr>
              <a:t>01	CULTURA [NA ERA] DIGITAL</a:t>
            </a:r>
          </a:p>
        </p:txBody>
      </p:sp>
    </p:spTree>
    <p:extLst>
      <p:ext uri="{BB962C8B-B14F-4D97-AF65-F5344CB8AC3E}">
        <p14:creationId xmlns:p14="http://schemas.microsoft.com/office/powerpoint/2010/main" val="6894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1564</TotalTime>
  <Words>1985</Words>
  <Application>Microsoft Office PowerPoint</Application>
  <PresentationFormat>Widescreen</PresentationFormat>
  <Paragraphs>246</Paragraphs>
  <Slides>24</Slides>
  <Notes>24</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24</vt:i4>
      </vt:variant>
    </vt:vector>
  </HeadingPairs>
  <TitlesOfParts>
    <vt:vector size="28"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 e mídia digital</dc:title>
  <dc:subject/>
  <dc:creator>Pratschke Anja</dc:creator>
  <cp:keywords/>
  <dc:description/>
  <cp:lastModifiedBy>Pratschke Anja</cp:lastModifiedBy>
  <cp:revision>144</cp:revision>
  <cp:lastPrinted>2018-09-09T15:05:57Z</cp:lastPrinted>
  <dcterms:created xsi:type="dcterms:W3CDTF">2018-09-06T14:42:15Z</dcterms:created>
  <dcterms:modified xsi:type="dcterms:W3CDTF">2019-03-22T14:08:56Z</dcterms:modified>
  <cp:category/>
</cp:coreProperties>
</file>