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8" r:id="rId4"/>
    <p:sldId id="269" r:id="rId5"/>
    <p:sldId id="257" r:id="rId6"/>
    <p:sldId id="258" r:id="rId7"/>
    <p:sldId id="259" r:id="rId8"/>
    <p:sldId id="260" r:id="rId9"/>
    <p:sldId id="261" r:id="rId10"/>
    <p:sldId id="262" r:id="rId11"/>
    <p:sldId id="263" r:id="rId12"/>
    <p:sldId id="264" r:id="rId13"/>
    <p:sldId id="265" r:id="rId14"/>
    <p:sldId id="266" r:id="rId15"/>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44" autoAdjust="0"/>
    <p:restoredTop sz="94660"/>
  </p:normalViewPr>
  <p:slideViewPr>
    <p:cSldViewPr snapToGrid="0">
      <p:cViewPr varScale="1">
        <p:scale>
          <a:sx n="116" d="100"/>
          <a:sy n="116" d="100"/>
        </p:scale>
        <p:origin x="-390"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0C16A369-D257-4568-9B58-04973069A05A}" type="datetimeFigureOut">
              <a:rPr lang="pt-BR" smtClean="0"/>
              <a:pPr/>
              <a:t>21/03/2017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DA0188A-F345-4D08-A081-FF797571F119}" type="slidenum">
              <a:rPr lang="pt-BR" smtClean="0"/>
              <a:pPr/>
              <a:t>‹nº›</a:t>
            </a:fld>
            <a:endParaRPr lang="pt-BR"/>
          </a:p>
        </p:txBody>
      </p:sp>
    </p:spTree>
    <p:extLst>
      <p:ext uri="{BB962C8B-B14F-4D97-AF65-F5344CB8AC3E}">
        <p14:creationId xmlns:p14="http://schemas.microsoft.com/office/powerpoint/2010/main" xmlns="" val="1252724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0C16A369-D257-4568-9B58-04973069A05A}" type="datetimeFigureOut">
              <a:rPr lang="pt-BR" smtClean="0"/>
              <a:pPr/>
              <a:t>21/03/2017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DA0188A-F345-4D08-A081-FF797571F119}" type="slidenum">
              <a:rPr lang="pt-BR" smtClean="0"/>
              <a:pPr/>
              <a:t>‹nº›</a:t>
            </a:fld>
            <a:endParaRPr lang="pt-BR"/>
          </a:p>
        </p:txBody>
      </p:sp>
    </p:spTree>
    <p:extLst>
      <p:ext uri="{BB962C8B-B14F-4D97-AF65-F5344CB8AC3E}">
        <p14:creationId xmlns:p14="http://schemas.microsoft.com/office/powerpoint/2010/main" xmlns="" val="3456845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0C16A369-D257-4568-9B58-04973069A05A}" type="datetimeFigureOut">
              <a:rPr lang="pt-BR" smtClean="0"/>
              <a:pPr/>
              <a:t>21/03/2017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DA0188A-F345-4D08-A081-FF797571F119}" type="slidenum">
              <a:rPr lang="pt-BR" smtClean="0"/>
              <a:pPr/>
              <a:t>‹nº›</a:t>
            </a:fld>
            <a:endParaRPr lang="pt-BR"/>
          </a:p>
        </p:txBody>
      </p:sp>
    </p:spTree>
    <p:extLst>
      <p:ext uri="{BB962C8B-B14F-4D97-AF65-F5344CB8AC3E}">
        <p14:creationId xmlns:p14="http://schemas.microsoft.com/office/powerpoint/2010/main" xmlns="" val="3836913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0C16A369-D257-4568-9B58-04973069A05A}" type="datetimeFigureOut">
              <a:rPr lang="pt-BR" smtClean="0"/>
              <a:pPr/>
              <a:t>21/03/2017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DA0188A-F345-4D08-A081-FF797571F119}" type="slidenum">
              <a:rPr lang="pt-BR" smtClean="0"/>
              <a:pPr/>
              <a:t>‹nº›</a:t>
            </a:fld>
            <a:endParaRPr lang="pt-BR"/>
          </a:p>
        </p:txBody>
      </p:sp>
    </p:spTree>
    <p:extLst>
      <p:ext uri="{BB962C8B-B14F-4D97-AF65-F5344CB8AC3E}">
        <p14:creationId xmlns:p14="http://schemas.microsoft.com/office/powerpoint/2010/main" xmlns="" val="1772918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p:cNvSpPr>
            <a:spLocks noGrp="1"/>
          </p:cNvSpPr>
          <p:nvPr>
            <p:ph type="dt" sz="half" idx="10"/>
          </p:nvPr>
        </p:nvSpPr>
        <p:spPr/>
        <p:txBody>
          <a:bodyPr/>
          <a:lstStyle/>
          <a:p>
            <a:fld id="{0C16A369-D257-4568-9B58-04973069A05A}" type="datetimeFigureOut">
              <a:rPr lang="pt-BR" smtClean="0"/>
              <a:pPr/>
              <a:t>21/03/2017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DA0188A-F345-4D08-A081-FF797571F119}" type="slidenum">
              <a:rPr lang="pt-BR" smtClean="0"/>
              <a:pPr/>
              <a:t>‹nº›</a:t>
            </a:fld>
            <a:endParaRPr lang="pt-BR"/>
          </a:p>
        </p:txBody>
      </p:sp>
    </p:spTree>
    <p:extLst>
      <p:ext uri="{BB962C8B-B14F-4D97-AF65-F5344CB8AC3E}">
        <p14:creationId xmlns:p14="http://schemas.microsoft.com/office/powerpoint/2010/main" xmlns="" val="2052489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0C16A369-D257-4568-9B58-04973069A05A}" type="datetimeFigureOut">
              <a:rPr lang="pt-BR" smtClean="0"/>
              <a:pPr/>
              <a:t>21/03/2017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DA0188A-F345-4D08-A081-FF797571F119}" type="slidenum">
              <a:rPr lang="pt-BR" smtClean="0"/>
              <a:pPr/>
              <a:t>‹nº›</a:t>
            </a:fld>
            <a:endParaRPr lang="pt-BR"/>
          </a:p>
        </p:txBody>
      </p:sp>
    </p:spTree>
    <p:extLst>
      <p:ext uri="{BB962C8B-B14F-4D97-AF65-F5344CB8AC3E}">
        <p14:creationId xmlns:p14="http://schemas.microsoft.com/office/powerpoint/2010/main" xmlns="" val="925004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0C16A369-D257-4568-9B58-04973069A05A}" type="datetimeFigureOut">
              <a:rPr lang="pt-BR" smtClean="0"/>
              <a:pPr/>
              <a:t>21/03/2017</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7DA0188A-F345-4D08-A081-FF797571F119}" type="slidenum">
              <a:rPr lang="pt-BR" smtClean="0"/>
              <a:pPr/>
              <a:t>‹nº›</a:t>
            </a:fld>
            <a:endParaRPr lang="pt-BR"/>
          </a:p>
        </p:txBody>
      </p:sp>
    </p:spTree>
    <p:extLst>
      <p:ext uri="{BB962C8B-B14F-4D97-AF65-F5344CB8AC3E}">
        <p14:creationId xmlns:p14="http://schemas.microsoft.com/office/powerpoint/2010/main" xmlns="" val="2292277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0C16A369-D257-4568-9B58-04973069A05A}" type="datetimeFigureOut">
              <a:rPr lang="pt-BR" smtClean="0"/>
              <a:pPr/>
              <a:t>21/03/2017</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7DA0188A-F345-4D08-A081-FF797571F119}" type="slidenum">
              <a:rPr lang="pt-BR" smtClean="0"/>
              <a:pPr/>
              <a:t>‹nº›</a:t>
            </a:fld>
            <a:endParaRPr lang="pt-BR"/>
          </a:p>
        </p:txBody>
      </p:sp>
    </p:spTree>
    <p:extLst>
      <p:ext uri="{BB962C8B-B14F-4D97-AF65-F5344CB8AC3E}">
        <p14:creationId xmlns:p14="http://schemas.microsoft.com/office/powerpoint/2010/main" xmlns="" val="3888476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0C16A369-D257-4568-9B58-04973069A05A}" type="datetimeFigureOut">
              <a:rPr lang="pt-BR" smtClean="0"/>
              <a:pPr/>
              <a:t>21/03/2017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7DA0188A-F345-4D08-A081-FF797571F119}" type="slidenum">
              <a:rPr lang="pt-BR" smtClean="0"/>
              <a:pPr/>
              <a:t>‹nº›</a:t>
            </a:fld>
            <a:endParaRPr lang="pt-BR"/>
          </a:p>
        </p:txBody>
      </p:sp>
    </p:spTree>
    <p:extLst>
      <p:ext uri="{BB962C8B-B14F-4D97-AF65-F5344CB8AC3E}">
        <p14:creationId xmlns:p14="http://schemas.microsoft.com/office/powerpoint/2010/main" xmlns="" val="3288647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0C16A369-D257-4568-9B58-04973069A05A}" type="datetimeFigureOut">
              <a:rPr lang="pt-BR" smtClean="0"/>
              <a:pPr/>
              <a:t>21/03/2017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DA0188A-F345-4D08-A081-FF797571F119}" type="slidenum">
              <a:rPr lang="pt-BR" smtClean="0"/>
              <a:pPr/>
              <a:t>‹nº›</a:t>
            </a:fld>
            <a:endParaRPr lang="pt-BR"/>
          </a:p>
        </p:txBody>
      </p:sp>
    </p:spTree>
    <p:extLst>
      <p:ext uri="{BB962C8B-B14F-4D97-AF65-F5344CB8AC3E}">
        <p14:creationId xmlns:p14="http://schemas.microsoft.com/office/powerpoint/2010/main" xmlns="" val="2758316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0C16A369-D257-4568-9B58-04973069A05A}" type="datetimeFigureOut">
              <a:rPr lang="pt-BR" smtClean="0"/>
              <a:pPr/>
              <a:t>21/03/2017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DA0188A-F345-4D08-A081-FF797571F119}" type="slidenum">
              <a:rPr lang="pt-BR" smtClean="0"/>
              <a:pPr/>
              <a:t>‹nº›</a:t>
            </a:fld>
            <a:endParaRPr lang="pt-BR"/>
          </a:p>
        </p:txBody>
      </p:sp>
    </p:spTree>
    <p:extLst>
      <p:ext uri="{BB962C8B-B14F-4D97-AF65-F5344CB8AC3E}">
        <p14:creationId xmlns:p14="http://schemas.microsoft.com/office/powerpoint/2010/main" xmlns="" val="3599869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16A369-D257-4568-9B58-04973069A05A}" type="datetimeFigureOut">
              <a:rPr lang="pt-BR" smtClean="0"/>
              <a:pPr/>
              <a:t>21/03/2017</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A0188A-F345-4D08-A081-FF797571F119}" type="slidenum">
              <a:rPr lang="pt-BR" smtClean="0"/>
              <a:pPr/>
              <a:t>‹nº›</a:t>
            </a:fld>
            <a:endParaRPr lang="pt-BR"/>
          </a:p>
        </p:txBody>
      </p:sp>
    </p:spTree>
    <p:extLst>
      <p:ext uri="{BB962C8B-B14F-4D97-AF65-F5344CB8AC3E}">
        <p14:creationId xmlns:p14="http://schemas.microsoft.com/office/powerpoint/2010/main" xmlns="" val="826312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a:t>Aula </a:t>
            </a:r>
            <a:r>
              <a:rPr lang="pt-BR" dirty="0" smtClean="0"/>
              <a:t>3: </a:t>
            </a:r>
            <a:r>
              <a:rPr lang="pt-BR" dirty="0"/>
              <a:t>Alteridade em Antropologia</a:t>
            </a:r>
          </a:p>
        </p:txBody>
      </p:sp>
      <p:sp>
        <p:nvSpPr>
          <p:cNvPr id="3" name="Subtítulo 2"/>
          <p:cNvSpPr>
            <a:spLocks noGrp="1"/>
          </p:cNvSpPr>
          <p:nvPr>
            <p:ph type="subTitle" idx="1"/>
          </p:nvPr>
        </p:nvSpPr>
        <p:spPr/>
        <p:txBody>
          <a:bodyPr/>
          <a:lstStyle/>
          <a:p>
            <a:r>
              <a:rPr lang="pt-BR" dirty="0"/>
              <a:t>Cláudia Lago</a:t>
            </a:r>
          </a:p>
        </p:txBody>
      </p:sp>
    </p:spTree>
    <p:extLst>
      <p:ext uri="{BB962C8B-B14F-4D97-AF65-F5344CB8AC3E}">
        <p14:creationId xmlns:p14="http://schemas.microsoft.com/office/powerpoint/2010/main" xmlns="" val="3674513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Tudo é Alteridade em Antropologia</a:t>
            </a:r>
          </a:p>
        </p:txBody>
      </p:sp>
      <p:sp>
        <p:nvSpPr>
          <p:cNvPr id="3" name="Espaço Reservado para Conteúdo 2"/>
          <p:cNvSpPr>
            <a:spLocks noGrp="1"/>
          </p:cNvSpPr>
          <p:nvPr>
            <p:ph idx="1"/>
          </p:nvPr>
        </p:nvSpPr>
        <p:spPr/>
        <p:txBody>
          <a:bodyPr/>
          <a:lstStyle/>
          <a:p>
            <a:r>
              <a:rPr lang="pt-BR" dirty="0"/>
              <a:t>“... pois só existe antropólogo quando há um nativo transformado em informante. E só há dados quando há um processo de empatia correndo de lado a lado. É isso que permite ao informante contar mais um mito, elaborar com novos dados uma relação social e discutir os motivos de um líder político de sua aldeia. São justamente esses nativos (transformados em informantes e em etnólogos) que salvam o pesquisador do marasmo do dia-a-dia da aldeia: do nascer e pôr-do-sol, do gado, da mandioca, do milho e das fossas sanitárias.”</a:t>
            </a:r>
          </a:p>
        </p:txBody>
      </p:sp>
    </p:spTree>
    <p:extLst>
      <p:ext uri="{BB962C8B-B14F-4D97-AF65-F5344CB8AC3E}">
        <p14:creationId xmlns:p14="http://schemas.microsoft.com/office/powerpoint/2010/main" xmlns="" val="1018655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r>
              <a:rPr lang="pt-BR" dirty="0"/>
              <a:t>“Mas para distinguir o piscar mecânico </a:t>
            </a:r>
            <a:r>
              <a:rPr lang="pt-BR" dirty="0" smtClean="0"/>
              <a:t>e fisiológico </a:t>
            </a:r>
            <a:r>
              <a:rPr lang="pt-BR" dirty="0"/>
              <a:t>de uma piscadela sutil e comunicativa, é preciso sentir a marginalidade, </a:t>
            </a:r>
            <a:r>
              <a:rPr lang="pt-BR" dirty="0" smtClean="0"/>
              <a:t>a solidão </a:t>
            </a:r>
            <a:r>
              <a:rPr lang="pt-BR" dirty="0"/>
              <a:t>e a saudade. É preciso cruzar os caminhos da empatia e da humildade”</a:t>
            </a:r>
          </a:p>
          <a:p>
            <a:r>
              <a:rPr lang="pt-BR" dirty="0"/>
              <a:t>“É a admissão —  romantismo e </a:t>
            </a:r>
            <a:r>
              <a:rPr lang="pt-BR" i="1" dirty="0" err="1"/>
              <a:t>anthropological</a:t>
            </a:r>
            <a:r>
              <a:rPr lang="pt-BR" i="1" dirty="0"/>
              <a:t> blues </a:t>
            </a:r>
            <a:r>
              <a:rPr lang="pt-BR" dirty="0"/>
              <a:t>a parte — de que o homem não se enxerga sozinho e precisa do outro como seu espelho e seu guia”.</a:t>
            </a:r>
          </a:p>
          <a:p>
            <a:endParaRPr lang="pt-BR" dirty="0"/>
          </a:p>
        </p:txBody>
      </p:sp>
    </p:spTree>
    <p:extLst>
      <p:ext uri="{BB962C8B-B14F-4D97-AF65-F5344CB8AC3E}">
        <p14:creationId xmlns:p14="http://schemas.microsoft.com/office/powerpoint/2010/main" xmlns="" val="751109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Gilberto Velho</a:t>
            </a:r>
          </a:p>
        </p:txBody>
      </p:sp>
      <p:sp>
        <p:nvSpPr>
          <p:cNvPr id="3" name="Espaço Reservado para Conteúdo 2"/>
          <p:cNvSpPr>
            <a:spLocks noGrp="1"/>
          </p:cNvSpPr>
          <p:nvPr>
            <p:ph idx="1"/>
          </p:nvPr>
        </p:nvSpPr>
        <p:spPr/>
        <p:txBody>
          <a:bodyPr/>
          <a:lstStyle/>
          <a:p>
            <a:r>
              <a:rPr lang="pt-BR" dirty="0"/>
              <a:t>Neutralidade, objetividade, imparcialidade.</a:t>
            </a:r>
          </a:p>
          <a:p>
            <a:r>
              <a:rPr lang="pt-BR" dirty="0"/>
              <a:t>Dificuldades do empreendimento de “tentar </a:t>
            </a:r>
            <a:r>
              <a:rPr lang="pt-BR" dirty="0" err="1"/>
              <a:t>por-se</a:t>
            </a:r>
            <a:r>
              <a:rPr lang="pt-BR" dirty="0"/>
              <a:t> no lugar do Outro”, para captar suas experiências e vivências.</a:t>
            </a:r>
          </a:p>
          <a:p>
            <a:r>
              <a:rPr lang="pt-BR" dirty="0"/>
              <a:t>Distância social</a:t>
            </a:r>
          </a:p>
          <a:p>
            <a:r>
              <a:rPr lang="pt-BR" dirty="0"/>
              <a:t>Distância psicológica</a:t>
            </a:r>
          </a:p>
          <a:p>
            <a:r>
              <a:rPr lang="pt-BR" dirty="0"/>
              <a:t>Marxismo: classe como experiência concreta e supranacional (?) cultural.</a:t>
            </a:r>
          </a:p>
          <a:p>
            <a:r>
              <a:rPr lang="pt-BR" dirty="0"/>
              <a:t>Relativizar as categorias </a:t>
            </a:r>
          </a:p>
        </p:txBody>
      </p:sp>
    </p:spTree>
    <p:extLst>
      <p:ext uri="{BB962C8B-B14F-4D97-AF65-F5344CB8AC3E}">
        <p14:creationId xmlns:p14="http://schemas.microsoft.com/office/powerpoint/2010/main" xmlns="" val="2196051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Trabalho de campo em </a:t>
            </a:r>
            <a:r>
              <a:rPr lang="pt-BR" dirty="0" smtClean="0"/>
              <a:t>Sociedades </a:t>
            </a:r>
            <a:r>
              <a:rPr lang="pt-BR" dirty="0"/>
              <a:t>“complexas”</a:t>
            </a:r>
          </a:p>
        </p:txBody>
      </p:sp>
      <p:sp>
        <p:nvSpPr>
          <p:cNvPr id="3" name="Espaço Reservado para Conteúdo 2"/>
          <p:cNvSpPr>
            <a:spLocks noGrp="1"/>
          </p:cNvSpPr>
          <p:nvPr>
            <p:ph idx="1"/>
          </p:nvPr>
        </p:nvSpPr>
        <p:spPr/>
        <p:txBody>
          <a:bodyPr/>
          <a:lstStyle/>
          <a:p>
            <a:r>
              <a:rPr lang="pt-BR" dirty="0"/>
              <a:t>Familiar x desconhecido;</a:t>
            </a:r>
          </a:p>
          <a:p>
            <a:r>
              <a:rPr lang="pt-BR" dirty="0"/>
              <a:t>Conhecido x exótico</a:t>
            </a:r>
          </a:p>
          <a:p>
            <a:r>
              <a:rPr lang="pt-BR" dirty="0"/>
              <a:t>Sempre essas categorias,  no entanto</a:t>
            </a:r>
          </a:p>
          <a:p>
            <a:r>
              <a:rPr lang="pt-BR" dirty="0"/>
              <a:t>Mapas construídos por dimensões de poder e dominação, que hierarquiza o mundo social e funda os estereótipos</a:t>
            </a:r>
          </a:p>
          <a:p>
            <a:r>
              <a:rPr lang="pt-BR" dirty="0"/>
              <a:t>Papel das ciências sociais no questionamento das fundamentações do mapa = aproximação com a psicanálise</a:t>
            </a:r>
          </a:p>
        </p:txBody>
      </p:sp>
    </p:spTree>
    <p:extLst>
      <p:ext uri="{BB962C8B-B14F-4D97-AF65-F5344CB8AC3E}">
        <p14:creationId xmlns:p14="http://schemas.microsoft.com/office/powerpoint/2010/main" xmlns="" val="14082588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dirty="0"/>
              <a:t>Interpretação</a:t>
            </a:r>
          </a:p>
          <a:p>
            <a:r>
              <a:rPr lang="pt-BR" dirty="0"/>
              <a:t>Confronto com outras interpretações</a:t>
            </a:r>
          </a:p>
          <a:p>
            <a:r>
              <a:rPr lang="pt-BR" dirty="0"/>
              <a:t>Quando o Outro se rebela com as conclusões: e como isso </a:t>
            </a:r>
            <a:r>
              <a:rPr lang="pt-BR"/>
              <a:t>é feito.</a:t>
            </a:r>
          </a:p>
          <a:p>
            <a:endParaRPr lang="pt-BR"/>
          </a:p>
        </p:txBody>
      </p:sp>
    </p:spTree>
    <p:extLst>
      <p:ext uri="{BB962C8B-B14F-4D97-AF65-F5344CB8AC3E}">
        <p14:creationId xmlns:p14="http://schemas.microsoft.com/office/powerpoint/2010/main" xmlns="" val="2654266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Antropologia</a:t>
            </a:r>
            <a:endParaRPr lang="pt-BR" dirty="0"/>
          </a:p>
        </p:txBody>
      </p:sp>
      <p:sp>
        <p:nvSpPr>
          <p:cNvPr id="3" name="Espaço Reservado para Conteúdo 2"/>
          <p:cNvSpPr>
            <a:spLocks noGrp="1"/>
          </p:cNvSpPr>
          <p:nvPr>
            <p:ph idx="1"/>
          </p:nvPr>
        </p:nvSpPr>
        <p:spPr>
          <a:xfrm>
            <a:off x="838200" y="1408670"/>
            <a:ext cx="10515600" cy="4768293"/>
          </a:xfrm>
        </p:spPr>
        <p:txBody>
          <a:bodyPr/>
          <a:lstStyle/>
          <a:p>
            <a:r>
              <a:rPr lang="pt-BR" dirty="0" smtClean="0"/>
              <a:t>Ciência? (século XVIII)</a:t>
            </a:r>
          </a:p>
          <a:p>
            <a:r>
              <a:rPr lang="pt-BR" dirty="0" smtClean="0"/>
              <a:t>Ciência? (século XIX) – sujeito x objeto</a:t>
            </a:r>
          </a:p>
          <a:p>
            <a:r>
              <a:rPr lang="pt-BR" dirty="0" smtClean="0"/>
              <a:t>Início séc. XX: método antropológico definidor x fim do objeto</a:t>
            </a:r>
          </a:p>
          <a:p>
            <a:r>
              <a:rPr lang="pt-BR" dirty="0" smtClean="0"/>
              <a:t>Antropologia como ciência do homem inteiro: abordagem epistemológica (um certo olhar)</a:t>
            </a:r>
          </a:p>
          <a:p>
            <a:r>
              <a:rPr lang="pt-BR" dirty="0" smtClean="0"/>
              <a:t>O homem em sua diversidade, “apreendido” naquilo em que “os homens não pensam habitualmente em fixar na pedra ou no papel” (LS)</a:t>
            </a:r>
          </a:p>
          <a:p>
            <a:r>
              <a:rPr lang="pt-BR" dirty="0" smtClean="0"/>
              <a:t>Observação direta, grupos humanos “minúsculos”, relação pessoal</a:t>
            </a:r>
          </a:p>
          <a:p>
            <a:r>
              <a:rPr lang="pt-BR" dirty="0" smtClean="0"/>
              <a:t>CULTURA</a:t>
            </a:r>
          </a:p>
          <a:p>
            <a:endParaRPr lang="pt-B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Laplatine</a:t>
            </a:r>
            <a:endParaRPr lang="pt-BR" dirty="0"/>
          </a:p>
        </p:txBody>
      </p:sp>
      <p:sp>
        <p:nvSpPr>
          <p:cNvPr id="3" name="Espaço Reservado para Conteúdo 2"/>
          <p:cNvSpPr>
            <a:spLocks noGrp="1"/>
          </p:cNvSpPr>
          <p:nvPr>
            <p:ph idx="1"/>
          </p:nvPr>
        </p:nvSpPr>
        <p:spPr/>
        <p:txBody>
          <a:bodyPr/>
          <a:lstStyle/>
          <a:p>
            <a:r>
              <a:rPr lang="pt-BR" dirty="0" smtClean="0"/>
              <a:t>“De fato, presos a uma única cultura, somos não apenas cegos à dos outros, mas míopes quando se trata da nossa. A experiência da Alteridade (e elaboração dessa experiência) leva-nos a </a:t>
            </a:r>
            <a:r>
              <a:rPr lang="pt-BR" i="1" dirty="0" smtClean="0"/>
              <a:t>ver </a:t>
            </a:r>
            <a:r>
              <a:rPr lang="pt-BR" dirty="0" smtClean="0"/>
              <a:t>aquilo</a:t>
            </a:r>
            <a:r>
              <a:rPr lang="pt-BR" i="1" dirty="0" smtClean="0"/>
              <a:t> </a:t>
            </a:r>
            <a:r>
              <a:rPr lang="pt-BR" dirty="0" smtClean="0"/>
              <a:t>que nem teríamos começado a imaginar, dada nossa dificuldade em fixar nossa atenção no que é habitual, familiar, cotidiano e que consideramos “evidente”. (...) O conhecimento (antropológico) da nossa cultura passa inevitavelmente pelo conhecimento das outras culturas; e devemos especialmente reconhecer que somos uma cultura possível entre tantas outras, mas não a única” (1989:21) </a:t>
            </a:r>
          </a:p>
          <a:p>
            <a:r>
              <a:rPr lang="pt-BR" dirty="0" smtClean="0"/>
              <a:t>Unidade humana = sua capacidade de se diferenciar</a:t>
            </a:r>
            <a:endParaRPr lang="pt-B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Abordagem Antropológica</a:t>
            </a:r>
            <a:endParaRPr lang="pt-BR" dirty="0"/>
          </a:p>
        </p:txBody>
      </p:sp>
      <p:sp>
        <p:nvSpPr>
          <p:cNvPr id="3" name="Espaço Reservado para Conteúdo 2"/>
          <p:cNvSpPr>
            <a:spLocks noGrp="1"/>
          </p:cNvSpPr>
          <p:nvPr>
            <p:ph idx="1"/>
          </p:nvPr>
        </p:nvSpPr>
        <p:spPr/>
        <p:txBody>
          <a:bodyPr/>
          <a:lstStyle/>
          <a:p>
            <a:r>
              <a:rPr lang="pt-BR" dirty="0" smtClean="0"/>
              <a:t>Revolução epistemológica, uma revolução no olhar. </a:t>
            </a:r>
          </a:p>
          <a:p>
            <a:r>
              <a:rPr lang="pt-BR" dirty="0" err="1" smtClean="0"/>
              <a:t>Descentramento</a:t>
            </a:r>
            <a:r>
              <a:rPr lang="pt-BR" dirty="0" smtClean="0"/>
              <a:t> radical</a:t>
            </a:r>
          </a:p>
          <a:p>
            <a:r>
              <a:rPr lang="pt-BR" dirty="0" smtClean="0"/>
              <a:t>A partir da Europa – a constituição enquanto ciência, não a constituição de uma inquietação pelo Outro.</a:t>
            </a:r>
          </a:p>
          <a:p>
            <a:r>
              <a:rPr lang="pt-BR" dirty="0" smtClean="0"/>
              <a:t>Rompe-se com a naturalização do social</a:t>
            </a:r>
          </a:p>
          <a:p>
            <a:endParaRPr lang="pt-B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Roberto </a:t>
            </a:r>
            <a:r>
              <a:rPr lang="pt-BR" dirty="0" err="1"/>
              <a:t>DaMatta</a:t>
            </a:r>
            <a:endParaRPr lang="pt-BR" dirty="0"/>
          </a:p>
        </p:txBody>
      </p:sp>
      <p:sp>
        <p:nvSpPr>
          <p:cNvPr id="3" name="Espaço Reservado para Conteúdo 2"/>
          <p:cNvSpPr>
            <a:spLocks noGrp="1"/>
          </p:cNvSpPr>
          <p:nvPr>
            <p:ph idx="1"/>
          </p:nvPr>
        </p:nvSpPr>
        <p:spPr/>
        <p:txBody>
          <a:bodyPr/>
          <a:lstStyle/>
          <a:p>
            <a:r>
              <a:rPr lang="pt-BR" dirty="0"/>
              <a:t>“E com isso quero </a:t>
            </a:r>
            <a:r>
              <a:rPr lang="pt-BR" dirty="0" smtClean="0"/>
              <a:t>simplesmente dizer </a:t>
            </a:r>
            <a:r>
              <a:rPr lang="pt-BR" dirty="0"/>
              <a:t>que talvez mais do que qualquer outra matéria devotada ao estudo do Homem, </a:t>
            </a:r>
            <a:r>
              <a:rPr lang="pt-BR" dirty="0" smtClean="0"/>
              <a:t>a Antropologia </a:t>
            </a:r>
            <a:r>
              <a:rPr lang="pt-BR" dirty="0"/>
              <a:t>é aquela onde necessariamente se estabelece uma ponte entre </a:t>
            </a:r>
            <a:r>
              <a:rPr lang="pt-BR" dirty="0" smtClean="0"/>
              <a:t>dois universos </a:t>
            </a:r>
            <a:r>
              <a:rPr lang="pt-BR" dirty="0"/>
              <a:t>(ou </a:t>
            </a:r>
            <a:r>
              <a:rPr lang="pt-BR" dirty="0" err="1"/>
              <a:t>subuniversos</a:t>
            </a:r>
            <a:r>
              <a:rPr lang="pt-BR" dirty="0"/>
              <a:t>) de significação, e tal ponte ou mediação é realizada comum mínimo de aparato institucional ou de instrumentos de mediação. Vale dizer, </a:t>
            </a:r>
            <a:r>
              <a:rPr lang="pt-BR" dirty="0" smtClean="0"/>
              <a:t>de modo </a:t>
            </a:r>
            <a:r>
              <a:rPr lang="pt-BR" dirty="0"/>
              <a:t>artesanal e paciente, dependendo essencialmente de humores, temperamentos</a:t>
            </a:r>
            <a:r>
              <a:rPr lang="pt-BR" dirty="0" smtClean="0"/>
              <a:t>, fobias </a:t>
            </a:r>
            <a:r>
              <a:rPr lang="pt-BR" dirty="0"/>
              <a:t>e todos os outros ingredientes das pessoas e do contato humano”</a:t>
            </a:r>
          </a:p>
        </p:txBody>
      </p:sp>
    </p:spTree>
    <p:extLst>
      <p:ext uri="{BB962C8B-B14F-4D97-AF65-F5344CB8AC3E}">
        <p14:creationId xmlns:p14="http://schemas.microsoft.com/office/powerpoint/2010/main" xmlns="" val="1239817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normAutofit/>
          </a:bodyPr>
          <a:lstStyle/>
          <a:p>
            <a:r>
              <a:rPr lang="pt-BR" dirty="0"/>
              <a:t>“De fato, só se tem Antropologia Social quando se tem de algum modo o exótico, e o exótico depende invariavelmente da distância social, e a distância social tem como componente a marginalidade (relativa ou absoluta), e a marginalidade se alimenta de um sentimento de segregação e a segregação implica estar só e tudo desemboca para comutar rapidamente essa longa cadeia na </a:t>
            </a:r>
            <a:r>
              <a:rPr lang="pt-BR" dirty="0" err="1"/>
              <a:t>liminaridade</a:t>
            </a:r>
            <a:r>
              <a:rPr lang="pt-BR" dirty="0"/>
              <a:t> e no estranhamento” </a:t>
            </a:r>
          </a:p>
          <a:p>
            <a:r>
              <a:rPr lang="pt-BR" dirty="0" smtClean="0"/>
              <a:t>(</a:t>
            </a:r>
            <a:r>
              <a:rPr lang="pt-BR" dirty="0"/>
              <a:t>a) </a:t>
            </a:r>
            <a:r>
              <a:rPr lang="pt-BR" i="1" dirty="0"/>
              <a:t>transformar o exótico no familiar </a:t>
            </a:r>
            <a:r>
              <a:rPr lang="pt-BR" dirty="0"/>
              <a:t>e/ou </a:t>
            </a:r>
            <a:endParaRPr lang="pt-BR" dirty="0" smtClean="0"/>
          </a:p>
          <a:p>
            <a:r>
              <a:rPr lang="pt-BR" dirty="0" smtClean="0"/>
              <a:t>(</a:t>
            </a:r>
            <a:r>
              <a:rPr lang="pt-BR" dirty="0"/>
              <a:t>b) </a:t>
            </a:r>
            <a:r>
              <a:rPr lang="pt-BR" i="1" dirty="0"/>
              <a:t>transformar o familiar em exótico</a:t>
            </a:r>
            <a:endParaRPr lang="pt-BR" dirty="0"/>
          </a:p>
          <a:p>
            <a:endParaRPr lang="pt-BR" dirty="0"/>
          </a:p>
          <a:p>
            <a:endParaRPr lang="pt-BR" dirty="0"/>
          </a:p>
          <a:p>
            <a:endParaRPr lang="pt-BR" dirty="0"/>
          </a:p>
        </p:txBody>
      </p:sp>
    </p:spTree>
    <p:extLst>
      <p:ext uri="{BB962C8B-B14F-4D97-AF65-F5344CB8AC3E}">
        <p14:creationId xmlns:p14="http://schemas.microsoft.com/office/powerpoint/2010/main" xmlns="" val="2843319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1ª. Etapa (exótico em familiar)</a:t>
            </a:r>
          </a:p>
        </p:txBody>
      </p:sp>
      <p:sp>
        <p:nvSpPr>
          <p:cNvPr id="3" name="Espaço Reservado para Conteúdo 2"/>
          <p:cNvSpPr>
            <a:spLocks noGrp="1"/>
          </p:cNvSpPr>
          <p:nvPr>
            <p:ph idx="1"/>
          </p:nvPr>
        </p:nvSpPr>
        <p:spPr/>
        <p:txBody>
          <a:bodyPr/>
          <a:lstStyle/>
          <a:p>
            <a:r>
              <a:rPr lang="pt-BR" dirty="0"/>
              <a:t>“De fato, o etnólogo é, na maioria dos casos, o último agente da sociedade colonial já que após a rapina dos bens, da força de trabalho e da terra segue o pesquisador para completar o inventario </a:t>
            </a:r>
            <a:r>
              <a:rPr lang="pt-BR" dirty="0" err="1"/>
              <a:t>canibalístico</a:t>
            </a:r>
            <a:r>
              <a:rPr lang="pt-BR" dirty="0"/>
              <a:t>: ele, portanto, busca as regras, os valores, as ideais —numa palavra, os imponderáveis da vida social que foi colonizada.”</a:t>
            </a:r>
          </a:p>
          <a:p>
            <a:r>
              <a:rPr lang="pt-BR" dirty="0">
                <a:effectLst/>
              </a:rPr>
              <a:t>Intelectual</a:t>
            </a:r>
            <a:br>
              <a:rPr lang="pt-BR" dirty="0">
                <a:effectLst/>
              </a:rPr>
            </a:br>
            <a:endParaRPr lang="pt-BR" dirty="0"/>
          </a:p>
        </p:txBody>
      </p:sp>
    </p:spTree>
    <p:extLst>
      <p:ext uri="{BB962C8B-B14F-4D97-AF65-F5344CB8AC3E}">
        <p14:creationId xmlns:p14="http://schemas.microsoft.com/office/powerpoint/2010/main" xmlns="" val="2361503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2ª Etapa</a:t>
            </a:r>
          </a:p>
        </p:txBody>
      </p:sp>
      <p:sp>
        <p:nvSpPr>
          <p:cNvPr id="3" name="Espaço Reservado para Conteúdo 2"/>
          <p:cNvSpPr>
            <a:spLocks noGrp="1"/>
          </p:cNvSpPr>
          <p:nvPr>
            <p:ph idx="1"/>
          </p:nvPr>
        </p:nvSpPr>
        <p:spPr/>
        <p:txBody>
          <a:bodyPr>
            <a:normAutofit/>
          </a:bodyPr>
          <a:lstStyle/>
          <a:p>
            <a:r>
              <a:rPr lang="pt-BR" dirty="0"/>
              <a:t>“Na segunda transformação, a viagem é como a do xamã: um movimento drástico onde, paradoxalmente, não se sai do lugar. E, de fato, as viagens xamanísticas são viagens verticais (para dentro ou para cima) muito mais do que horizontais, como acontece na viagem clássica dos heróis homéricos. (...) ou seja, os que de algum modo se dispuseram a chegar no fundo do poço de sua própria cultura. Como consequência, a segunda transformação conduz igualmente a um encontro com o outro e ao estranhamento.”</a:t>
            </a:r>
          </a:p>
          <a:p>
            <a:r>
              <a:rPr lang="pt-BR" dirty="0"/>
              <a:t>Emocional</a:t>
            </a:r>
          </a:p>
          <a:p>
            <a:endParaRPr lang="pt-BR" dirty="0"/>
          </a:p>
        </p:txBody>
      </p:sp>
    </p:spTree>
    <p:extLst>
      <p:ext uri="{BB962C8B-B14F-4D97-AF65-F5344CB8AC3E}">
        <p14:creationId xmlns:p14="http://schemas.microsoft.com/office/powerpoint/2010/main" xmlns="" val="1148327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dirty="0"/>
              <a:t>A viagem só desperta sua subjetividade (o encontro com o Outro)</a:t>
            </a:r>
          </a:p>
          <a:p>
            <a:r>
              <a:rPr lang="pt-BR" dirty="0"/>
              <a:t>Estranhamento (sujeira...)</a:t>
            </a:r>
          </a:p>
          <a:p>
            <a:r>
              <a:rPr lang="pt-BR" dirty="0"/>
              <a:t>Emoção</a:t>
            </a:r>
          </a:p>
          <a:p>
            <a:r>
              <a:rPr lang="pt-BR" dirty="0"/>
              <a:t>“Descoberta” etnográfica – solidão</a:t>
            </a:r>
          </a:p>
          <a:p>
            <a:endParaRPr lang="pt-BR" dirty="0"/>
          </a:p>
          <a:p>
            <a:endParaRPr lang="pt-BR" dirty="0"/>
          </a:p>
        </p:txBody>
      </p:sp>
    </p:spTree>
    <p:extLst>
      <p:ext uri="{BB962C8B-B14F-4D97-AF65-F5344CB8AC3E}">
        <p14:creationId xmlns:p14="http://schemas.microsoft.com/office/powerpoint/2010/main" xmlns="" val="2243576053"/>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TotalTime>
  <Words>873</Words>
  <Application>Microsoft Office PowerPoint</Application>
  <PresentationFormat>Personalizar</PresentationFormat>
  <Paragraphs>54</Paragraphs>
  <Slides>14</Slides>
  <Notes>0</Notes>
  <HiddenSlides>0</HiddenSlides>
  <MMClips>0</MMClips>
  <ScaleCrop>false</ScaleCrop>
  <HeadingPairs>
    <vt:vector size="4" baseType="variant">
      <vt:variant>
        <vt:lpstr>Tema</vt:lpstr>
      </vt:variant>
      <vt:variant>
        <vt:i4>1</vt:i4>
      </vt:variant>
      <vt:variant>
        <vt:lpstr>Títulos de slides</vt:lpstr>
      </vt:variant>
      <vt:variant>
        <vt:i4>14</vt:i4>
      </vt:variant>
    </vt:vector>
  </HeadingPairs>
  <TitlesOfParts>
    <vt:vector size="15" baseType="lpstr">
      <vt:lpstr>Tema do Office</vt:lpstr>
      <vt:lpstr>Aula 3: Alteridade em Antropologia</vt:lpstr>
      <vt:lpstr>Antropologia</vt:lpstr>
      <vt:lpstr>Laplatine</vt:lpstr>
      <vt:lpstr>Abordagem Antropológica</vt:lpstr>
      <vt:lpstr>Roberto DaMatta</vt:lpstr>
      <vt:lpstr>Slide 6</vt:lpstr>
      <vt:lpstr>1ª. Etapa (exótico em familiar)</vt:lpstr>
      <vt:lpstr>2ª Etapa</vt:lpstr>
      <vt:lpstr>Slide 9</vt:lpstr>
      <vt:lpstr>Tudo é Alteridade em Antropologia</vt:lpstr>
      <vt:lpstr>Slide 11</vt:lpstr>
      <vt:lpstr>Gilberto Velho</vt:lpstr>
      <vt:lpstr>Trabalho de campo em Sociedades “complexas”</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Aula 2: Alteridade em Antropologia</dc:title>
  <dc:creator>Claudia Lago</dc:creator>
  <cp:lastModifiedBy>Daniel</cp:lastModifiedBy>
  <cp:revision>13</cp:revision>
  <dcterms:created xsi:type="dcterms:W3CDTF">2017-03-21T12:53:29Z</dcterms:created>
  <dcterms:modified xsi:type="dcterms:W3CDTF">2017-03-21T15:57:28Z</dcterms:modified>
</cp:coreProperties>
</file>