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8"/>
  </p:notesMasterIdLst>
  <p:sldIdLst>
    <p:sldId id="468" r:id="rId2"/>
    <p:sldId id="467" r:id="rId3"/>
    <p:sldId id="46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429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4" r:id="rId31"/>
    <p:sldId id="285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2" r:id="rId44"/>
    <p:sldId id="303" r:id="rId45"/>
    <p:sldId id="304" r:id="rId46"/>
    <p:sldId id="305" r:id="rId47"/>
    <p:sldId id="306" r:id="rId48"/>
    <p:sldId id="307" r:id="rId49"/>
    <p:sldId id="430" r:id="rId50"/>
    <p:sldId id="431" r:id="rId51"/>
    <p:sldId id="309" r:id="rId52"/>
    <p:sldId id="311" r:id="rId53"/>
    <p:sldId id="312" r:id="rId54"/>
    <p:sldId id="313" r:id="rId55"/>
    <p:sldId id="314" r:id="rId56"/>
    <p:sldId id="315" r:id="rId57"/>
    <p:sldId id="447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32" r:id="rId69"/>
    <p:sldId id="333" r:id="rId70"/>
    <p:sldId id="326" r:id="rId71"/>
    <p:sldId id="466" r:id="rId72"/>
    <p:sldId id="327" r:id="rId73"/>
    <p:sldId id="328" r:id="rId74"/>
    <p:sldId id="329" r:id="rId75"/>
    <p:sldId id="330" r:id="rId76"/>
    <p:sldId id="331" r:id="rId77"/>
    <p:sldId id="334" r:id="rId78"/>
    <p:sldId id="469" r:id="rId79"/>
    <p:sldId id="335" r:id="rId80"/>
    <p:sldId id="336" r:id="rId81"/>
    <p:sldId id="470" r:id="rId82"/>
    <p:sldId id="471" r:id="rId83"/>
    <p:sldId id="455" r:id="rId84"/>
    <p:sldId id="456" r:id="rId85"/>
    <p:sldId id="457" r:id="rId86"/>
    <p:sldId id="458" r:id="rId87"/>
    <p:sldId id="459" r:id="rId88"/>
    <p:sldId id="266" r:id="rId89"/>
    <p:sldId id="460" r:id="rId90"/>
    <p:sldId id="461" r:id="rId91"/>
    <p:sldId id="462" r:id="rId92"/>
    <p:sldId id="337" r:id="rId93"/>
    <p:sldId id="338" r:id="rId94"/>
    <p:sldId id="339" r:id="rId95"/>
    <p:sldId id="341" r:id="rId96"/>
    <p:sldId id="342" r:id="rId97"/>
    <p:sldId id="340" r:id="rId98"/>
    <p:sldId id="343" r:id="rId99"/>
    <p:sldId id="344" r:id="rId100"/>
    <p:sldId id="345" r:id="rId101"/>
    <p:sldId id="450" r:id="rId102"/>
    <p:sldId id="346" r:id="rId103"/>
    <p:sldId id="347" r:id="rId104"/>
    <p:sldId id="348" r:id="rId105"/>
    <p:sldId id="349" r:id="rId106"/>
    <p:sldId id="350" r:id="rId107"/>
    <p:sldId id="351" r:id="rId108"/>
    <p:sldId id="352" r:id="rId109"/>
    <p:sldId id="432" r:id="rId110"/>
    <p:sldId id="354" r:id="rId111"/>
    <p:sldId id="355" r:id="rId112"/>
    <p:sldId id="356" r:id="rId113"/>
    <p:sldId id="357" r:id="rId114"/>
    <p:sldId id="358" r:id="rId115"/>
    <p:sldId id="359" r:id="rId116"/>
    <p:sldId id="360" r:id="rId117"/>
    <p:sldId id="362" r:id="rId118"/>
    <p:sldId id="363" r:id="rId119"/>
    <p:sldId id="473" r:id="rId120"/>
    <p:sldId id="474" r:id="rId121"/>
    <p:sldId id="367" r:id="rId122"/>
    <p:sldId id="368" r:id="rId123"/>
    <p:sldId id="369" r:id="rId124"/>
    <p:sldId id="370" r:id="rId125"/>
    <p:sldId id="371" r:id="rId126"/>
    <p:sldId id="433" r:id="rId127"/>
    <p:sldId id="376" r:id="rId128"/>
    <p:sldId id="380" r:id="rId129"/>
    <p:sldId id="396" r:id="rId130"/>
    <p:sldId id="381" r:id="rId131"/>
    <p:sldId id="382" r:id="rId132"/>
    <p:sldId id="397" r:id="rId133"/>
    <p:sldId id="383" r:id="rId134"/>
    <p:sldId id="384" r:id="rId135"/>
    <p:sldId id="385" r:id="rId136"/>
    <p:sldId id="398" r:id="rId137"/>
    <p:sldId id="386" r:id="rId138"/>
    <p:sldId id="388" r:id="rId139"/>
    <p:sldId id="399" r:id="rId140"/>
    <p:sldId id="389" r:id="rId141"/>
    <p:sldId id="390" r:id="rId142"/>
    <p:sldId id="400" r:id="rId143"/>
    <p:sldId id="391" r:id="rId144"/>
    <p:sldId id="392" r:id="rId145"/>
    <p:sldId id="393" r:id="rId146"/>
    <p:sldId id="394" r:id="rId147"/>
  </p:sldIdLst>
  <p:sldSz cx="9144000" cy="6858000" type="screen4x3"/>
  <p:notesSz cx="9144000" cy="6858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3420" autoAdjust="0"/>
  </p:normalViewPr>
  <p:slideViewPr>
    <p:cSldViewPr>
      <p:cViewPr varScale="1">
        <p:scale>
          <a:sx n="104" d="100"/>
          <a:sy n="104" d="100"/>
        </p:scale>
        <p:origin x="1800" y="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237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D60BE3E-7266-B743-059C-54BAAF40EF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81250C4-A99D-BD3D-EA66-84689108C59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2A4CA6-7E6D-4598-AB82-770CA4412A33}" type="datetimeFigureOut">
              <a:rPr lang="pt-BR"/>
              <a:pPr>
                <a:defRPr/>
              </a:pPr>
              <a:t>19/05/2023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5CEA5A28-FF2E-83ED-838C-C008920C12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13A22B40-E2D9-D9B3-B1CA-D36967B03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A8BF25-8B4A-F1C3-ED33-B684CFDAC6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2636D8-734C-2620-735B-0EEEA00F73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2C77CF-0DD0-4839-BC36-97197C088D0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15EE4E84-AFCD-8B2F-8C5F-05579CDDAC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0737B27E-82CB-45FE-672D-E8D1110D9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1B0FA9DF-9E52-EA51-5806-B9325C66B0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1976F1C-F36B-41DF-B99B-CF63547F40E1}" type="slidenum">
              <a:rPr lang="pt-BR" altLang="pt-BR" smtClean="0"/>
              <a:pPr/>
              <a:t>15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>
            <a:extLst>
              <a:ext uri="{FF2B5EF4-FFF2-40B4-BE49-F238E27FC236}">
                <a16:creationId xmlns:a16="http://schemas.microsoft.com/office/drawing/2014/main" id="{855A24D4-3A56-8878-3B12-BA6B3340CA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>
            <a:extLst>
              <a:ext uri="{FF2B5EF4-FFF2-40B4-BE49-F238E27FC236}">
                <a16:creationId xmlns:a16="http://schemas.microsoft.com/office/drawing/2014/main" id="{F7E95AF1-FFD4-5B28-5BE3-A68BDCDDB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6868" name="Espaço Reservado para Número de Slide 3">
            <a:extLst>
              <a:ext uri="{FF2B5EF4-FFF2-40B4-BE49-F238E27FC236}">
                <a16:creationId xmlns:a16="http://schemas.microsoft.com/office/drawing/2014/main" id="{D9FC60E7-333D-F2F9-6B5C-76ED4CC1E5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BAE90E-00AA-439E-A937-AF2573319852}" type="slidenum">
              <a:rPr lang="pt-BR" altLang="pt-BR" smtClean="0"/>
              <a:pPr/>
              <a:t>31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>
            <a:extLst>
              <a:ext uri="{FF2B5EF4-FFF2-40B4-BE49-F238E27FC236}">
                <a16:creationId xmlns:a16="http://schemas.microsoft.com/office/drawing/2014/main" id="{BC0C8FCD-CC8D-4D7C-F31E-1D7B58DA48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>
            <a:extLst>
              <a:ext uri="{FF2B5EF4-FFF2-40B4-BE49-F238E27FC236}">
                <a16:creationId xmlns:a16="http://schemas.microsoft.com/office/drawing/2014/main" id="{524E691A-6C82-1E42-8221-C98D77755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5060" name="Espaço Reservado para Número de Slide 3">
            <a:extLst>
              <a:ext uri="{FF2B5EF4-FFF2-40B4-BE49-F238E27FC236}">
                <a16:creationId xmlns:a16="http://schemas.microsoft.com/office/drawing/2014/main" id="{C86CBA57-B233-73F1-25D7-6574039C3C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4D48D2C-C583-4F20-A393-788EF99920EA}" type="slidenum">
              <a:rPr lang="pt-BR" altLang="pt-BR" smtClean="0"/>
              <a:pPr/>
              <a:t>38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>
            <a:extLst>
              <a:ext uri="{FF2B5EF4-FFF2-40B4-BE49-F238E27FC236}">
                <a16:creationId xmlns:a16="http://schemas.microsoft.com/office/drawing/2014/main" id="{DC563278-5379-8C26-B279-C54D245B73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>
            <a:extLst>
              <a:ext uri="{FF2B5EF4-FFF2-40B4-BE49-F238E27FC236}">
                <a16:creationId xmlns:a16="http://schemas.microsoft.com/office/drawing/2014/main" id="{C6BE5628-06D0-3E4D-0D8D-7FF417ED22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3492" name="Espaço Reservado para Número de Slide 3">
            <a:extLst>
              <a:ext uri="{FF2B5EF4-FFF2-40B4-BE49-F238E27FC236}">
                <a16:creationId xmlns:a16="http://schemas.microsoft.com/office/drawing/2014/main" id="{F4302883-CFA6-C1FA-4110-F845D98D89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E7ACF7F-2B2E-4057-A795-77A764A5A798}" type="slidenum">
              <a:rPr lang="pt-BR" altLang="pt-BR" smtClean="0"/>
              <a:pPr/>
              <a:t>55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>
            <a:extLst>
              <a:ext uri="{FF2B5EF4-FFF2-40B4-BE49-F238E27FC236}">
                <a16:creationId xmlns:a16="http://schemas.microsoft.com/office/drawing/2014/main" id="{D614A4F8-C433-7769-013D-955F732FEF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>
            <a:extLst>
              <a:ext uri="{FF2B5EF4-FFF2-40B4-BE49-F238E27FC236}">
                <a16:creationId xmlns:a16="http://schemas.microsoft.com/office/drawing/2014/main" id="{D8F5662E-8290-06C4-6806-0F3110B93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3732" name="Espaço Reservado para Número de Slide 3">
            <a:extLst>
              <a:ext uri="{FF2B5EF4-FFF2-40B4-BE49-F238E27FC236}">
                <a16:creationId xmlns:a16="http://schemas.microsoft.com/office/drawing/2014/main" id="{EB97BF90-2CA3-CF0A-481A-C196B3BB62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680C28-948B-4C9D-910F-622B9692C096}" type="slidenum">
              <a:rPr lang="pt-BR" altLang="pt-BR" smtClean="0"/>
              <a:pPr/>
              <a:t>64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>
            <a:extLst>
              <a:ext uri="{FF2B5EF4-FFF2-40B4-BE49-F238E27FC236}">
                <a16:creationId xmlns:a16="http://schemas.microsoft.com/office/drawing/2014/main" id="{F72E58D1-6B9A-A1DD-E664-72BD9FBB2F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>
            <a:extLst>
              <a:ext uri="{FF2B5EF4-FFF2-40B4-BE49-F238E27FC236}">
                <a16:creationId xmlns:a16="http://schemas.microsoft.com/office/drawing/2014/main" id="{C759B807-C5AB-81C9-FE9D-8A4B8653AB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04452" name="Espaço Reservado para Número de Slide 3">
            <a:extLst>
              <a:ext uri="{FF2B5EF4-FFF2-40B4-BE49-F238E27FC236}">
                <a16:creationId xmlns:a16="http://schemas.microsoft.com/office/drawing/2014/main" id="{D2ED9AC3-401F-BDAB-2B8A-47B4A834FD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D2B8EE0-8C94-4FF4-9BB0-6991E5397471}" type="slidenum">
              <a:rPr lang="pt-BR" altLang="pt-BR" smtClean="0"/>
              <a:pPr/>
              <a:t>93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ço Reservado para Imagem de Slide 1">
            <a:extLst>
              <a:ext uri="{FF2B5EF4-FFF2-40B4-BE49-F238E27FC236}">
                <a16:creationId xmlns:a16="http://schemas.microsoft.com/office/drawing/2014/main" id="{55E87E1B-FDCC-EA6F-8B2E-3C5D55D078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Espaço Reservado para Anotações 2">
            <a:extLst>
              <a:ext uri="{FF2B5EF4-FFF2-40B4-BE49-F238E27FC236}">
                <a16:creationId xmlns:a16="http://schemas.microsoft.com/office/drawing/2014/main" id="{8D59BC03-8BA3-81BB-8ADF-3293895F8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29028" name="Espaço Reservado para Número de Slide 3">
            <a:extLst>
              <a:ext uri="{FF2B5EF4-FFF2-40B4-BE49-F238E27FC236}">
                <a16:creationId xmlns:a16="http://schemas.microsoft.com/office/drawing/2014/main" id="{B76371E2-DE00-4246-41C7-1E4E2C2544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F5B41A6-1B68-47B7-8D33-E4FC7266B44A}" type="slidenum">
              <a:rPr lang="pt-BR" altLang="pt-BR" smtClean="0"/>
              <a:pPr/>
              <a:t>116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ço Reservado para Imagem de Slide 1">
            <a:extLst>
              <a:ext uri="{FF2B5EF4-FFF2-40B4-BE49-F238E27FC236}">
                <a16:creationId xmlns:a16="http://schemas.microsoft.com/office/drawing/2014/main" id="{861E5143-CE99-CE35-7E77-AF8CF20588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Espaço Reservado para Anotações 2">
            <a:extLst>
              <a:ext uri="{FF2B5EF4-FFF2-40B4-BE49-F238E27FC236}">
                <a16:creationId xmlns:a16="http://schemas.microsoft.com/office/drawing/2014/main" id="{A7F526D2-9CDB-B972-790F-2A559C1F6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38244" name="Espaço Reservado para Número de Slide 3">
            <a:extLst>
              <a:ext uri="{FF2B5EF4-FFF2-40B4-BE49-F238E27FC236}">
                <a16:creationId xmlns:a16="http://schemas.microsoft.com/office/drawing/2014/main" id="{0EA8D69A-953D-0FB1-BB85-F3C9A45086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AB7A8FF-A501-44E0-B21D-05823D6E8E14}" type="slidenum">
              <a:rPr lang="pt-BR" altLang="pt-BR" smtClean="0"/>
              <a:pPr/>
              <a:t>124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Espaço Reservado para Imagem de Slide 1">
            <a:extLst>
              <a:ext uri="{FF2B5EF4-FFF2-40B4-BE49-F238E27FC236}">
                <a16:creationId xmlns:a16="http://schemas.microsoft.com/office/drawing/2014/main" id="{08F32B1C-D49A-BCDB-2659-D4AB1C8E1D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Espaço Reservado para Anotações 2">
            <a:extLst>
              <a:ext uri="{FF2B5EF4-FFF2-40B4-BE49-F238E27FC236}">
                <a16:creationId xmlns:a16="http://schemas.microsoft.com/office/drawing/2014/main" id="{8D3E6BC9-9517-6B5C-F98F-9E1973A51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61796" name="Espaço Reservado para Número de Slide 3">
            <a:extLst>
              <a:ext uri="{FF2B5EF4-FFF2-40B4-BE49-F238E27FC236}">
                <a16:creationId xmlns:a16="http://schemas.microsoft.com/office/drawing/2014/main" id="{44223537-3998-4F42-08B2-70B4266683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3CE00A-9372-4687-87D0-126AF2E9EB10}" type="slidenum">
              <a:rPr lang="pt-BR" altLang="pt-BR" smtClean="0"/>
              <a:pPr/>
              <a:t>146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87420" y="224053"/>
            <a:ext cx="3169158" cy="91313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008EAE53-80F7-1CF2-A4FC-7F5FCE6B8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0C882D49-27E2-830B-E1B6-BDE1B8C9A9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3F23A-BA53-4892-AB18-7CB3BE919D9B}" type="datetimeFigureOut">
              <a:rPr lang="en-US"/>
              <a:pPr>
                <a:defRPr/>
              </a:pPr>
              <a:t>5/19/2023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281D9AC5-ABC3-24D1-6922-479358A5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8BAAE-16C2-4053-B74B-D2AACD252CD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019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BC44E3E5-2C65-A735-A3D2-F56A1A1BE0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87FC250B-8E7D-89B7-32F7-D03E1B8F079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3CDE-2FDB-42D6-95FF-3F517B364E20}" type="datetimeFigureOut">
              <a:rPr lang="en-US"/>
              <a:pPr>
                <a:defRPr/>
              </a:pPr>
              <a:t>5/19/2023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B92C205E-F695-B817-5A86-B94B4D61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7C2B6-CE3E-4F6A-8699-7D96C98A44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099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2F235C06-65DB-3347-63DC-9C7810F630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294296F8-6BB7-A2E5-89F2-5DEF7A9801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3BFB0-E920-4A91-9326-BF8900BFF1DB}" type="datetimeFigureOut">
              <a:rPr lang="en-US"/>
              <a:pPr>
                <a:defRPr/>
              </a:pPr>
              <a:t>5/19/2023</a:t>
            </a:fld>
            <a:endParaRPr 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E231393E-1995-892F-8119-665E6E965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809E-3F2C-40E0-BDAC-11F5E7E91EE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530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04A6A867-5293-4B1B-1FB2-D8E53392EA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9F0F8E24-DDE7-2536-0F85-70B0C5C663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A73DD-6EF0-4E29-BFB3-0AA96319D751}" type="datetimeFigureOut">
              <a:rPr lang="en-US"/>
              <a:pPr>
                <a:defRPr/>
              </a:pPr>
              <a:t>5/19/2023</a:t>
            </a:fld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2AFE1B5C-D2C7-B8EE-2612-31348527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F1A2-B3C9-4545-8086-ADE844FF679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682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>
            <a:extLst>
              <a:ext uri="{FF2B5EF4-FFF2-40B4-BE49-F238E27FC236}">
                <a16:creationId xmlns:a16="http://schemas.microsoft.com/office/drawing/2014/main" id="{A0A572DE-E4AF-AEE9-EAC4-7AFE9E77FB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>
            <a:extLst>
              <a:ext uri="{FF2B5EF4-FFF2-40B4-BE49-F238E27FC236}">
                <a16:creationId xmlns:a16="http://schemas.microsoft.com/office/drawing/2014/main" id="{E0DB36CE-4B85-EF7E-8A6C-0586CFBE52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6D4CA-5386-41F1-BC33-37EA2F5EF31D}" type="datetimeFigureOut">
              <a:rPr lang="en-US"/>
              <a:pPr>
                <a:defRPr/>
              </a:pPr>
              <a:t>5/19/2023</a:t>
            </a:fld>
            <a:endParaRPr lang="en-US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A60DBCFA-07A0-0964-37AC-6529CF04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02A82-A92A-4EC6-AE0B-F24381A6E31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234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2124968"/>
            <a:ext cx="6858000" cy="138499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B013C5-13F6-080D-6521-6CDBE50779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78575"/>
            <a:ext cx="2103438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3CAAB-6834-4118-986E-35D4BDD0DBD9}" type="datetimeFigureOut">
              <a:rPr lang="pt-BR"/>
              <a:pPr>
                <a:defRPr/>
              </a:pPr>
              <a:t>19/05/2023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092241-4C2D-5E1D-D252-B93706DB6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8325" y="6378575"/>
            <a:ext cx="2927350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0FEC7E-F2BC-D325-D7E7-CA0C0994E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8BED9-27F7-4B16-B308-46A4306011F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096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>
            <a:extLst>
              <a:ext uri="{FF2B5EF4-FFF2-40B4-BE49-F238E27FC236}">
                <a16:creationId xmlns:a16="http://schemas.microsoft.com/office/drawing/2014/main" id="{01DBADC3-6978-AF20-8EBE-6568CEE49F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4800" y="3048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pt-BR" altLang="pt-BR"/>
          </a:p>
        </p:txBody>
      </p:sp>
      <p:sp>
        <p:nvSpPr>
          <p:cNvPr id="1027" name="Holder 3">
            <a:extLst>
              <a:ext uri="{FF2B5EF4-FFF2-40B4-BE49-F238E27FC236}">
                <a16:creationId xmlns:a16="http://schemas.microsoft.com/office/drawing/2014/main" id="{BEDD7B96-2F16-A11B-5FFC-0B217EE634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682750" y="1463675"/>
            <a:ext cx="57785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pt-BR" altLang="pt-BR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9B3000BF-A27F-EDC6-D4B3-70370D67915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FBC6D678-FC04-8055-F020-F085D4214B15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AE6D39-7447-4030-A174-DFF568F6C66A}" type="datetimeFigureOut">
              <a:rPr lang="en-US"/>
              <a:pPr>
                <a:defRPr/>
              </a:pPr>
              <a:t>5/19/2023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B0D6C897-B987-3662-58B3-6148BF452A6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F9F68C-131A-4FC7-AC44-CD6428A434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jpeg"/><Relationship Id="rId3" Type="http://schemas.openxmlformats.org/officeDocument/2006/relationships/image" Target="../media/image291.jpeg"/><Relationship Id="rId7" Type="http://schemas.openxmlformats.org/officeDocument/2006/relationships/image" Target="../media/image309.jpeg"/><Relationship Id="rId2" Type="http://schemas.openxmlformats.org/officeDocument/2006/relationships/image" Target="../media/image3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8.jpeg"/><Relationship Id="rId11" Type="http://schemas.openxmlformats.org/officeDocument/2006/relationships/image" Target="../media/image313.jpeg"/><Relationship Id="rId5" Type="http://schemas.openxmlformats.org/officeDocument/2006/relationships/image" Target="../media/image307.jpeg"/><Relationship Id="rId10" Type="http://schemas.openxmlformats.org/officeDocument/2006/relationships/image" Target="../media/image312.jpeg"/><Relationship Id="rId4" Type="http://schemas.openxmlformats.org/officeDocument/2006/relationships/image" Target="../media/image297.jpeg"/><Relationship Id="rId9" Type="http://schemas.openxmlformats.org/officeDocument/2006/relationships/image" Target="../media/image311.jpe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5.jpeg"/><Relationship Id="rId7" Type="http://schemas.openxmlformats.org/officeDocument/2006/relationships/image" Target="../media/image319.jpeg"/><Relationship Id="rId2" Type="http://schemas.openxmlformats.org/officeDocument/2006/relationships/image" Target="../media/image3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8.jpeg"/><Relationship Id="rId5" Type="http://schemas.openxmlformats.org/officeDocument/2006/relationships/image" Target="../media/image317.jpeg"/><Relationship Id="rId4" Type="http://schemas.openxmlformats.org/officeDocument/2006/relationships/image" Target="../media/image316.jpe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6.jpeg"/><Relationship Id="rId3" Type="http://schemas.openxmlformats.org/officeDocument/2006/relationships/image" Target="../media/image320.jpeg"/><Relationship Id="rId7" Type="http://schemas.openxmlformats.org/officeDocument/2006/relationships/image" Target="../media/image324.jpeg"/><Relationship Id="rId2" Type="http://schemas.openxmlformats.org/officeDocument/2006/relationships/image" Target="../media/image3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3.jpeg"/><Relationship Id="rId5" Type="http://schemas.openxmlformats.org/officeDocument/2006/relationships/image" Target="../media/image322.jpeg"/><Relationship Id="rId4" Type="http://schemas.openxmlformats.org/officeDocument/2006/relationships/image" Target="../media/image321.jpe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5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jpeg"/><Relationship Id="rId7" Type="http://schemas.openxmlformats.org/officeDocument/2006/relationships/image" Target="../media/image325.jpeg"/><Relationship Id="rId2" Type="http://schemas.openxmlformats.org/officeDocument/2006/relationships/image" Target="../media/image3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jpeg"/><Relationship Id="rId5" Type="http://schemas.openxmlformats.org/officeDocument/2006/relationships/image" Target="../media/image329.jpeg"/><Relationship Id="rId4" Type="http://schemas.openxmlformats.org/officeDocument/2006/relationships/image" Target="../media/image328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jpeg"/><Relationship Id="rId2" Type="http://schemas.openxmlformats.org/officeDocument/2006/relationships/image" Target="../media/image3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2.jpe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9.jpeg"/><Relationship Id="rId3" Type="http://schemas.openxmlformats.org/officeDocument/2006/relationships/image" Target="../media/image334.jpeg"/><Relationship Id="rId7" Type="http://schemas.openxmlformats.org/officeDocument/2006/relationships/image" Target="../media/image338.jpeg"/><Relationship Id="rId2" Type="http://schemas.openxmlformats.org/officeDocument/2006/relationships/image" Target="../media/image3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7.jpeg"/><Relationship Id="rId11" Type="http://schemas.openxmlformats.org/officeDocument/2006/relationships/image" Target="../media/image342.jpeg"/><Relationship Id="rId5" Type="http://schemas.openxmlformats.org/officeDocument/2006/relationships/image" Target="../media/image336.jpeg"/><Relationship Id="rId10" Type="http://schemas.openxmlformats.org/officeDocument/2006/relationships/image" Target="../media/image341.jpeg"/><Relationship Id="rId4" Type="http://schemas.openxmlformats.org/officeDocument/2006/relationships/image" Target="../media/image335.jpeg"/><Relationship Id="rId9" Type="http://schemas.openxmlformats.org/officeDocument/2006/relationships/image" Target="../media/image3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jpeg"/><Relationship Id="rId2" Type="http://schemas.openxmlformats.org/officeDocument/2006/relationships/image" Target="../media/image343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jpeg"/><Relationship Id="rId13" Type="http://schemas.openxmlformats.org/officeDocument/2006/relationships/image" Target="../media/image343.jpeg"/><Relationship Id="rId3" Type="http://schemas.openxmlformats.org/officeDocument/2006/relationships/image" Target="../media/image346.jpeg"/><Relationship Id="rId7" Type="http://schemas.openxmlformats.org/officeDocument/2006/relationships/image" Target="../media/image350.jpeg"/><Relationship Id="rId12" Type="http://schemas.openxmlformats.org/officeDocument/2006/relationships/image" Target="../media/image355.jpeg"/><Relationship Id="rId2" Type="http://schemas.openxmlformats.org/officeDocument/2006/relationships/image" Target="../media/image3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9.jpeg"/><Relationship Id="rId11" Type="http://schemas.openxmlformats.org/officeDocument/2006/relationships/image" Target="../media/image354.jpeg"/><Relationship Id="rId5" Type="http://schemas.openxmlformats.org/officeDocument/2006/relationships/image" Target="../media/image348.jpeg"/><Relationship Id="rId10" Type="http://schemas.openxmlformats.org/officeDocument/2006/relationships/image" Target="../media/image353.jpeg"/><Relationship Id="rId4" Type="http://schemas.openxmlformats.org/officeDocument/2006/relationships/image" Target="../media/image347.jpeg"/><Relationship Id="rId9" Type="http://schemas.openxmlformats.org/officeDocument/2006/relationships/image" Target="../media/image352.jpe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2.jpeg"/><Relationship Id="rId3" Type="http://schemas.openxmlformats.org/officeDocument/2006/relationships/image" Target="../media/image357.jpeg"/><Relationship Id="rId7" Type="http://schemas.openxmlformats.org/officeDocument/2006/relationships/image" Target="../media/image361.jpeg"/><Relationship Id="rId12" Type="http://schemas.openxmlformats.org/officeDocument/2006/relationships/image" Target="../media/image366.jpeg"/><Relationship Id="rId2" Type="http://schemas.openxmlformats.org/officeDocument/2006/relationships/image" Target="../media/image3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jpeg"/><Relationship Id="rId11" Type="http://schemas.openxmlformats.org/officeDocument/2006/relationships/image" Target="../media/image365.jpeg"/><Relationship Id="rId5" Type="http://schemas.openxmlformats.org/officeDocument/2006/relationships/image" Target="../media/image359.jpeg"/><Relationship Id="rId10" Type="http://schemas.openxmlformats.org/officeDocument/2006/relationships/image" Target="../media/image364.jpeg"/><Relationship Id="rId4" Type="http://schemas.openxmlformats.org/officeDocument/2006/relationships/image" Target="../media/image358.jpeg"/><Relationship Id="rId9" Type="http://schemas.openxmlformats.org/officeDocument/2006/relationships/image" Target="../media/image363.jpe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2.jpeg"/><Relationship Id="rId3" Type="http://schemas.openxmlformats.org/officeDocument/2006/relationships/image" Target="../media/image367.jpeg"/><Relationship Id="rId7" Type="http://schemas.openxmlformats.org/officeDocument/2006/relationships/image" Target="../media/image37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0.jpeg"/><Relationship Id="rId11" Type="http://schemas.openxmlformats.org/officeDocument/2006/relationships/image" Target="../media/image375.jpeg"/><Relationship Id="rId5" Type="http://schemas.openxmlformats.org/officeDocument/2006/relationships/image" Target="../media/image369.jpeg"/><Relationship Id="rId10" Type="http://schemas.openxmlformats.org/officeDocument/2006/relationships/image" Target="../media/image374.jpeg"/><Relationship Id="rId4" Type="http://schemas.openxmlformats.org/officeDocument/2006/relationships/image" Target="../media/image368.jpeg"/><Relationship Id="rId9" Type="http://schemas.openxmlformats.org/officeDocument/2006/relationships/image" Target="../media/image373.jpe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2.jpeg"/><Relationship Id="rId13" Type="http://schemas.openxmlformats.org/officeDocument/2006/relationships/image" Target="../media/image387.jpeg"/><Relationship Id="rId3" Type="http://schemas.openxmlformats.org/officeDocument/2006/relationships/image" Target="../media/image377.jpeg"/><Relationship Id="rId7" Type="http://schemas.openxmlformats.org/officeDocument/2006/relationships/image" Target="../media/image381.jpeg"/><Relationship Id="rId12" Type="http://schemas.openxmlformats.org/officeDocument/2006/relationships/image" Target="../media/image386.jpeg"/><Relationship Id="rId2" Type="http://schemas.openxmlformats.org/officeDocument/2006/relationships/image" Target="../media/image37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0.jpeg"/><Relationship Id="rId11" Type="http://schemas.openxmlformats.org/officeDocument/2006/relationships/image" Target="../media/image385.jpeg"/><Relationship Id="rId5" Type="http://schemas.openxmlformats.org/officeDocument/2006/relationships/image" Target="../media/image379.jpeg"/><Relationship Id="rId15" Type="http://schemas.openxmlformats.org/officeDocument/2006/relationships/image" Target="../media/image389.jpeg"/><Relationship Id="rId10" Type="http://schemas.openxmlformats.org/officeDocument/2006/relationships/image" Target="../media/image384.jpeg"/><Relationship Id="rId4" Type="http://schemas.openxmlformats.org/officeDocument/2006/relationships/image" Target="../media/image378.jpeg"/><Relationship Id="rId9" Type="http://schemas.openxmlformats.org/officeDocument/2006/relationships/image" Target="../media/image383.jpeg"/><Relationship Id="rId14" Type="http://schemas.openxmlformats.org/officeDocument/2006/relationships/image" Target="../media/image388.jpe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8.jpeg"/><Relationship Id="rId3" Type="http://schemas.openxmlformats.org/officeDocument/2006/relationships/image" Target="../media/image393.jpeg"/><Relationship Id="rId7" Type="http://schemas.openxmlformats.org/officeDocument/2006/relationships/image" Target="../media/image397.jpeg"/><Relationship Id="rId2" Type="http://schemas.openxmlformats.org/officeDocument/2006/relationships/image" Target="../media/image39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6.jpeg"/><Relationship Id="rId5" Type="http://schemas.openxmlformats.org/officeDocument/2006/relationships/image" Target="../media/image395.jpeg"/><Relationship Id="rId10" Type="http://schemas.openxmlformats.org/officeDocument/2006/relationships/image" Target="../media/image400.jpeg"/><Relationship Id="rId4" Type="http://schemas.openxmlformats.org/officeDocument/2006/relationships/image" Target="../media/image394.jpeg"/><Relationship Id="rId9" Type="http://schemas.openxmlformats.org/officeDocument/2006/relationships/image" Target="../media/image399.jpe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6.png"/><Relationship Id="rId3" Type="http://schemas.openxmlformats.org/officeDocument/2006/relationships/image" Target="../media/image401.jpeg"/><Relationship Id="rId7" Type="http://schemas.openxmlformats.org/officeDocument/2006/relationships/image" Target="../media/image40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4.jpeg"/><Relationship Id="rId5" Type="http://schemas.openxmlformats.org/officeDocument/2006/relationships/image" Target="../media/image403.jpeg"/><Relationship Id="rId4" Type="http://schemas.openxmlformats.org/officeDocument/2006/relationships/image" Target="../media/image402.jpeg"/><Relationship Id="rId9" Type="http://schemas.openxmlformats.org/officeDocument/2006/relationships/image" Target="../media/image407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9.jpeg"/><Relationship Id="rId2" Type="http://schemas.openxmlformats.org/officeDocument/2006/relationships/image" Target="../media/image40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1.jpeg"/><Relationship Id="rId4" Type="http://schemas.openxmlformats.org/officeDocument/2006/relationships/image" Target="../media/image410.jpe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8.jpeg"/><Relationship Id="rId13" Type="http://schemas.openxmlformats.org/officeDocument/2006/relationships/image" Target="../media/image423.jpeg"/><Relationship Id="rId3" Type="http://schemas.openxmlformats.org/officeDocument/2006/relationships/image" Target="../media/image413.jpeg"/><Relationship Id="rId7" Type="http://schemas.openxmlformats.org/officeDocument/2006/relationships/image" Target="../media/image417.jpeg"/><Relationship Id="rId12" Type="http://schemas.openxmlformats.org/officeDocument/2006/relationships/image" Target="../media/image422.jpeg"/><Relationship Id="rId2" Type="http://schemas.openxmlformats.org/officeDocument/2006/relationships/image" Target="../media/image4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6.jpeg"/><Relationship Id="rId11" Type="http://schemas.openxmlformats.org/officeDocument/2006/relationships/image" Target="../media/image421.jpeg"/><Relationship Id="rId5" Type="http://schemas.openxmlformats.org/officeDocument/2006/relationships/image" Target="../media/image415.jpeg"/><Relationship Id="rId10" Type="http://schemas.openxmlformats.org/officeDocument/2006/relationships/image" Target="../media/image420.jpeg"/><Relationship Id="rId4" Type="http://schemas.openxmlformats.org/officeDocument/2006/relationships/image" Target="../media/image414.jpeg"/><Relationship Id="rId9" Type="http://schemas.openxmlformats.org/officeDocument/2006/relationships/image" Target="../media/image419.jpeg"/><Relationship Id="rId14" Type="http://schemas.openxmlformats.org/officeDocument/2006/relationships/image" Target="../media/image424.jpe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jpeg"/><Relationship Id="rId3" Type="http://schemas.openxmlformats.org/officeDocument/2006/relationships/image" Target="../media/image426.jpeg"/><Relationship Id="rId7" Type="http://schemas.openxmlformats.org/officeDocument/2006/relationships/image" Target="../media/image430.jpeg"/><Relationship Id="rId2" Type="http://schemas.openxmlformats.org/officeDocument/2006/relationships/image" Target="../media/image4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9.jpeg"/><Relationship Id="rId11" Type="http://schemas.openxmlformats.org/officeDocument/2006/relationships/image" Target="../media/image434.jpeg"/><Relationship Id="rId5" Type="http://schemas.openxmlformats.org/officeDocument/2006/relationships/image" Target="../media/image428.jpeg"/><Relationship Id="rId10" Type="http://schemas.openxmlformats.org/officeDocument/2006/relationships/image" Target="../media/image433.jpeg"/><Relationship Id="rId4" Type="http://schemas.openxmlformats.org/officeDocument/2006/relationships/image" Target="../media/image427.jpeg"/><Relationship Id="rId9" Type="http://schemas.openxmlformats.org/officeDocument/2006/relationships/image" Target="../media/image432.jpe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5.jpeg"/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6.png"/><Relationship Id="rId2" Type="http://schemas.openxmlformats.org/officeDocument/2006/relationships/image" Target="../media/image435.jpeg"/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7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8.jpeg"/><Relationship Id="rId2" Type="http://schemas.openxmlformats.org/officeDocument/2006/relationships/image" Target="../media/image4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1.jpeg"/><Relationship Id="rId5" Type="http://schemas.openxmlformats.org/officeDocument/2006/relationships/image" Target="../media/image440.jpeg"/><Relationship Id="rId4" Type="http://schemas.openxmlformats.org/officeDocument/2006/relationships/image" Target="../media/image439.jpe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7.jpeg"/><Relationship Id="rId3" Type="http://schemas.openxmlformats.org/officeDocument/2006/relationships/image" Target="../media/image442.jpeg"/><Relationship Id="rId7" Type="http://schemas.openxmlformats.org/officeDocument/2006/relationships/image" Target="../media/image446.jpeg"/><Relationship Id="rId2" Type="http://schemas.openxmlformats.org/officeDocument/2006/relationships/image" Target="../media/image4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5.jpeg"/><Relationship Id="rId5" Type="http://schemas.openxmlformats.org/officeDocument/2006/relationships/image" Target="../media/image444.jpeg"/><Relationship Id="rId4" Type="http://schemas.openxmlformats.org/officeDocument/2006/relationships/image" Target="../media/image443.jpeg"/><Relationship Id="rId9" Type="http://schemas.openxmlformats.org/officeDocument/2006/relationships/image" Target="../media/image448.jpeg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jpeg"/><Relationship Id="rId2" Type="http://schemas.openxmlformats.org/officeDocument/2006/relationships/image" Target="../media/image4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2.jpeg"/><Relationship Id="rId4" Type="http://schemas.openxmlformats.org/officeDocument/2006/relationships/image" Target="../media/image451.jpeg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9.jpeg"/><Relationship Id="rId3" Type="http://schemas.openxmlformats.org/officeDocument/2006/relationships/image" Target="../media/image454.jpeg"/><Relationship Id="rId7" Type="http://schemas.openxmlformats.org/officeDocument/2006/relationships/image" Target="../media/image458.jpeg"/><Relationship Id="rId2" Type="http://schemas.openxmlformats.org/officeDocument/2006/relationships/image" Target="../media/image4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7.jpeg"/><Relationship Id="rId11" Type="http://schemas.openxmlformats.org/officeDocument/2006/relationships/image" Target="../media/image461.jpeg"/><Relationship Id="rId5" Type="http://schemas.openxmlformats.org/officeDocument/2006/relationships/image" Target="../media/image456.jpeg"/><Relationship Id="rId10" Type="http://schemas.openxmlformats.org/officeDocument/2006/relationships/image" Target="../media/image449.jpeg"/><Relationship Id="rId4" Type="http://schemas.openxmlformats.org/officeDocument/2006/relationships/image" Target="../media/image455.jpeg"/><Relationship Id="rId9" Type="http://schemas.openxmlformats.org/officeDocument/2006/relationships/image" Target="../media/image460.jpeg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8.jpeg"/><Relationship Id="rId13" Type="http://schemas.openxmlformats.org/officeDocument/2006/relationships/image" Target="../media/image473.jpeg"/><Relationship Id="rId3" Type="http://schemas.openxmlformats.org/officeDocument/2006/relationships/image" Target="../media/image463.jpeg"/><Relationship Id="rId7" Type="http://schemas.openxmlformats.org/officeDocument/2006/relationships/image" Target="../media/image467.jpeg"/><Relationship Id="rId12" Type="http://schemas.openxmlformats.org/officeDocument/2006/relationships/image" Target="../media/image472.jpeg"/><Relationship Id="rId2" Type="http://schemas.openxmlformats.org/officeDocument/2006/relationships/image" Target="../media/image4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6.jpeg"/><Relationship Id="rId11" Type="http://schemas.openxmlformats.org/officeDocument/2006/relationships/image" Target="../media/image471.jpeg"/><Relationship Id="rId5" Type="http://schemas.openxmlformats.org/officeDocument/2006/relationships/image" Target="../media/image465.jpeg"/><Relationship Id="rId10" Type="http://schemas.openxmlformats.org/officeDocument/2006/relationships/image" Target="../media/image470.jpeg"/><Relationship Id="rId4" Type="http://schemas.openxmlformats.org/officeDocument/2006/relationships/image" Target="../media/image464.jpeg"/><Relationship Id="rId9" Type="http://schemas.openxmlformats.org/officeDocument/2006/relationships/image" Target="../media/image469.jpeg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jpeg"/><Relationship Id="rId3" Type="http://schemas.openxmlformats.org/officeDocument/2006/relationships/image" Target="../media/image475.jpeg"/><Relationship Id="rId7" Type="http://schemas.openxmlformats.org/officeDocument/2006/relationships/image" Target="../media/image479.jpeg"/><Relationship Id="rId2" Type="http://schemas.openxmlformats.org/officeDocument/2006/relationships/image" Target="../media/image4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jpeg"/><Relationship Id="rId5" Type="http://schemas.openxmlformats.org/officeDocument/2006/relationships/image" Target="../media/image477.jpeg"/><Relationship Id="rId10" Type="http://schemas.openxmlformats.org/officeDocument/2006/relationships/image" Target="../media/image462.jpeg"/><Relationship Id="rId4" Type="http://schemas.openxmlformats.org/officeDocument/2006/relationships/image" Target="../media/image476.jpeg"/><Relationship Id="rId9" Type="http://schemas.openxmlformats.org/officeDocument/2006/relationships/image" Target="../media/image481.jpeg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3.jpeg"/><Relationship Id="rId2" Type="http://schemas.openxmlformats.org/officeDocument/2006/relationships/image" Target="../media/image482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3.jpeg"/><Relationship Id="rId2" Type="http://schemas.openxmlformats.org/officeDocument/2006/relationships/image" Target="../media/image482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9.jpeg"/><Relationship Id="rId3" Type="http://schemas.openxmlformats.org/officeDocument/2006/relationships/image" Target="../media/image484.jpeg"/><Relationship Id="rId7" Type="http://schemas.openxmlformats.org/officeDocument/2006/relationships/image" Target="../media/image488.jpeg"/><Relationship Id="rId12" Type="http://schemas.openxmlformats.org/officeDocument/2006/relationships/image" Target="../media/image493.jpeg"/><Relationship Id="rId2" Type="http://schemas.openxmlformats.org/officeDocument/2006/relationships/image" Target="../media/image48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7.jpeg"/><Relationship Id="rId11" Type="http://schemas.openxmlformats.org/officeDocument/2006/relationships/image" Target="../media/image492.jpeg"/><Relationship Id="rId5" Type="http://schemas.openxmlformats.org/officeDocument/2006/relationships/image" Target="../media/image486.jpeg"/><Relationship Id="rId10" Type="http://schemas.openxmlformats.org/officeDocument/2006/relationships/image" Target="../media/image491.jpeg"/><Relationship Id="rId4" Type="http://schemas.openxmlformats.org/officeDocument/2006/relationships/image" Target="../media/image485.jpeg"/><Relationship Id="rId9" Type="http://schemas.openxmlformats.org/officeDocument/2006/relationships/image" Target="../media/image490.jpeg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8.jpeg"/><Relationship Id="rId13" Type="http://schemas.openxmlformats.org/officeDocument/2006/relationships/image" Target="../media/image503.jpeg"/><Relationship Id="rId18" Type="http://schemas.openxmlformats.org/officeDocument/2006/relationships/image" Target="../media/image508.jpeg"/><Relationship Id="rId3" Type="http://schemas.openxmlformats.org/officeDocument/2006/relationships/image" Target="../media/image483.jpeg"/><Relationship Id="rId7" Type="http://schemas.openxmlformats.org/officeDocument/2006/relationships/image" Target="../media/image497.jpeg"/><Relationship Id="rId12" Type="http://schemas.openxmlformats.org/officeDocument/2006/relationships/image" Target="../media/image502.jpeg"/><Relationship Id="rId17" Type="http://schemas.openxmlformats.org/officeDocument/2006/relationships/image" Target="../media/image507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6.jpeg"/><Relationship Id="rId11" Type="http://schemas.openxmlformats.org/officeDocument/2006/relationships/image" Target="../media/image501.jpeg"/><Relationship Id="rId5" Type="http://schemas.openxmlformats.org/officeDocument/2006/relationships/image" Target="../media/image495.jpeg"/><Relationship Id="rId15" Type="http://schemas.openxmlformats.org/officeDocument/2006/relationships/image" Target="../media/image505.jpeg"/><Relationship Id="rId10" Type="http://schemas.openxmlformats.org/officeDocument/2006/relationships/image" Target="../media/image500.jpeg"/><Relationship Id="rId4" Type="http://schemas.openxmlformats.org/officeDocument/2006/relationships/image" Target="../media/image494.jpeg"/><Relationship Id="rId9" Type="http://schemas.openxmlformats.org/officeDocument/2006/relationships/image" Target="../media/image499.jpeg"/><Relationship Id="rId14" Type="http://schemas.openxmlformats.org/officeDocument/2006/relationships/image" Target="../media/image50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taforma.bvirtual.com.br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jpeg"/><Relationship Id="rId18" Type="http://schemas.openxmlformats.org/officeDocument/2006/relationships/image" Target="../media/image76.jpeg"/><Relationship Id="rId3" Type="http://schemas.openxmlformats.org/officeDocument/2006/relationships/image" Target="../media/image61.jpeg"/><Relationship Id="rId21" Type="http://schemas.openxmlformats.org/officeDocument/2006/relationships/image" Target="../media/image79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17" Type="http://schemas.openxmlformats.org/officeDocument/2006/relationships/image" Target="../media/image75.jpeg"/><Relationship Id="rId2" Type="http://schemas.openxmlformats.org/officeDocument/2006/relationships/image" Target="../media/image60.jpeg"/><Relationship Id="rId16" Type="http://schemas.openxmlformats.org/officeDocument/2006/relationships/image" Target="../media/image74.jpeg"/><Relationship Id="rId20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24" Type="http://schemas.openxmlformats.org/officeDocument/2006/relationships/image" Target="../media/image82.jpeg"/><Relationship Id="rId5" Type="http://schemas.openxmlformats.org/officeDocument/2006/relationships/image" Target="../media/image63.jpeg"/><Relationship Id="rId15" Type="http://schemas.openxmlformats.org/officeDocument/2006/relationships/image" Target="../media/image73.jpeg"/><Relationship Id="rId23" Type="http://schemas.openxmlformats.org/officeDocument/2006/relationships/image" Target="../media/image81.jpeg"/><Relationship Id="rId10" Type="http://schemas.openxmlformats.org/officeDocument/2006/relationships/image" Target="../media/image68.jpeg"/><Relationship Id="rId19" Type="http://schemas.openxmlformats.org/officeDocument/2006/relationships/image" Target="../media/image77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Relationship Id="rId22" Type="http://schemas.openxmlformats.org/officeDocument/2006/relationships/image" Target="../media/image8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png"/><Relationship Id="rId5" Type="http://schemas.openxmlformats.org/officeDocument/2006/relationships/image" Target="../media/image92.jpeg"/><Relationship Id="rId4" Type="http://schemas.openxmlformats.org/officeDocument/2006/relationships/image" Target="../media/image99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9.png"/><Relationship Id="rId7" Type="http://schemas.openxmlformats.org/officeDocument/2006/relationships/image" Target="../media/image112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jpeg"/><Relationship Id="rId4" Type="http://schemas.openxmlformats.org/officeDocument/2006/relationships/image" Target="../media/image10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3" Type="http://schemas.openxmlformats.org/officeDocument/2006/relationships/image" Target="../media/image117.jpeg"/><Relationship Id="rId7" Type="http://schemas.openxmlformats.org/officeDocument/2006/relationships/image" Target="../media/image121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jpeg"/><Relationship Id="rId11" Type="http://schemas.openxmlformats.org/officeDocument/2006/relationships/image" Target="../media/image125.png"/><Relationship Id="rId5" Type="http://schemas.openxmlformats.org/officeDocument/2006/relationships/image" Target="../media/image119.jpeg"/><Relationship Id="rId10" Type="http://schemas.openxmlformats.org/officeDocument/2006/relationships/image" Target="../media/image124.jpeg"/><Relationship Id="rId4" Type="http://schemas.openxmlformats.org/officeDocument/2006/relationships/image" Target="../media/image118.jpeg"/><Relationship Id="rId9" Type="http://schemas.openxmlformats.org/officeDocument/2006/relationships/image" Target="../media/image123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eg"/><Relationship Id="rId3" Type="http://schemas.openxmlformats.org/officeDocument/2006/relationships/image" Target="../media/image129.jpeg"/><Relationship Id="rId7" Type="http://schemas.openxmlformats.org/officeDocument/2006/relationships/image" Target="../media/image133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jpeg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jpeg"/><Relationship Id="rId13" Type="http://schemas.openxmlformats.org/officeDocument/2006/relationships/image" Target="../media/image146.jpeg"/><Relationship Id="rId3" Type="http://schemas.openxmlformats.org/officeDocument/2006/relationships/image" Target="../media/image136.jpeg"/><Relationship Id="rId7" Type="http://schemas.openxmlformats.org/officeDocument/2006/relationships/image" Target="../media/image140.jpeg"/><Relationship Id="rId12" Type="http://schemas.openxmlformats.org/officeDocument/2006/relationships/image" Target="../media/image145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9.jpeg"/><Relationship Id="rId11" Type="http://schemas.openxmlformats.org/officeDocument/2006/relationships/image" Target="../media/image144.jpeg"/><Relationship Id="rId5" Type="http://schemas.openxmlformats.org/officeDocument/2006/relationships/image" Target="../media/image138.jpeg"/><Relationship Id="rId10" Type="http://schemas.openxmlformats.org/officeDocument/2006/relationships/image" Target="../media/image143.jpeg"/><Relationship Id="rId4" Type="http://schemas.openxmlformats.org/officeDocument/2006/relationships/image" Target="../media/image137.jpeg"/><Relationship Id="rId9" Type="http://schemas.openxmlformats.org/officeDocument/2006/relationships/image" Target="../media/image142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jpeg"/><Relationship Id="rId13" Type="http://schemas.openxmlformats.org/officeDocument/2006/relationships/image" Target="../media/image157.jpeg"/><Relationship Id="rId3" Type="http://schemas.openxmlformats.org/officeDocument/2006/relationships/image" Target="../media/image147.jpeg"/><Relationship Id="rId7" Type="http://schemas.openxmlformats.org/officeDocument/2006/relationships/image" Target="../media/image151.jpeg"/><Relationship Id="rId12" Type="http://schemas.openxmlformats.org/officeDocument/2006/relationships/image" Target="../media/image15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0.jpeg"/><Relationship Id="rId11" Type="http://schemas.openxmlformats.org/officeDocument/2006/relationships/image" Target="../media/image155.jpeg"/><Relationship Id="rId5" Type="http://schemas.openxmlformats.org/officeDocument/2006/relationships/image" Target="../media/image149.jpeg"/><Relationship Id="rId10" Type="http://schemas.openxmlformats.org/officeDocument/2006/relationships/image" Target="../media/image154.jpeg"/><Relationship Id="rId4" Type="http://schemas.openxmlformats.org/officeDocument/2006/relationships/image" Target="../media/image148.jpeg"/><Relationship Id="rId9" Type="http://schemas.openxmlformats.org/officeDocument/2006/relationships/image" Target="../media/image153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jpeg"/><Relationship Id="rId3" Type="http://schemas.openxmlformats.org/officeDocument/2006/relationships/image" Target="../media/image158.jpeg"/><Relationship Id="rId7" Type="http://schemas.openxmlformats.org/officeDocument/2006/relationships/image" Target="../media/image162.jpeg"/><Relationship Id="rId12" Type="http://schemas.openxmlformats.org/officeDocument/2006/relationships/image" Target="../media/image1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jpeg"/><Relationship Id="rId11" Type="http://schemas.openxmlformats.org/officeDocument/2006/relationships/image" Target="../media/image166.png"/><Relationship Id="rId5" Type="http://schemas.openxmlformats.org/officeDocument/2006/relationships/image" Target="../media/image160.jpeg"/><Relationship Id="rId10" Type="http://schemas.openxmlformats.org/officeDocument/2006/relationships/image" Target="../media/image165.png"/><Relationship Id="rId4" Type="http://schemas.openxmlformats.org/officeDocument/2006/relationships/image" Target="../media/image159.jpeg"/><Relationship Id="rId9" Type="http://schemas.openxmlformats.org/officeDocument/2006/relationships/image" Target="../media/image16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9.jpeg"/><Relationship Id="rId7" Type="http://schemas.openxmlformats.org/officeDocument/2006/relationships/image" Target="../media/image173.jpeg"/><Relationship Id="rId12" Type="http://schemas.openxmlformats.org/officeDocument/2006/relationships/image" Target="../media/image177.png"/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jpeg"/><Relationship Id="rId11" Type="http://schemas.openxmlformats.org/officeDocument/2006/relationships/image" Target="../media/image176.jpeg"/><Relationship Id="rId5" Type="http://schemas.openxmlformats.org/officeDocument/2006/relationships/image" Target="../media/image171.jpeg"/><Relationship Id="rId10" Type="http://schemas.openxmlformats.org/officeDocument/2006/relationships/image" Target="../media/image175.jpeg"/><Relationship Id="rId4" Type="http://schemas.openxmlformats.org/officeDocument/2006/relationships/image" Target="../media/image170.jpeg"/><Relationship Id="rId9" Type="http://schemas.openxmlformats.org/officeDocument/2006/relationships/image" Target="../media/image158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jpeg"/><Relationship Id="rId3" Type="http://schemas.openxmlformats.org/officeDocument/2006/relationships/image" Target="../media/image179.jpeg"/><Relationship Id="rId7" Type="http://schemas.openxmlformats.org/officeDocument/2006/relationships/image" Target="../media/image183.jpeg"/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2.jpeg"/><Relationship Id="rId11" Type="http://schemas.openxmlformats.org/officeDocument/2006/relationships/image" Target="../media/image187.png"/><Relationship Id="rId5" Type="http://schemas.openxmlformats.org/officeDocument/2006/relationships/image" Target="../media/image181.jpeg"/><Relationship Id="rId10" Type="http://schemas.openxmlformats.org/officeDocument/2006/relationships/image" Target="../media/image186.png"/><Relationship Id="rId4" Type="http://schemas.openxmlformats.org/officeDocument/2006/relationships/image" Target="../media/image180.jpeg"/><Relationship Id="rId9" Type="http://schemas.openxmlformats.org/officeDocument/2006/relationships/image" Target="../media/image185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jpeg"/><Relationship Id="rId13" Type="http://schemas.openxmlformats.org/officeDocument/2006/relationships/image" Target="../media/image198.jpeg"/><Relationship Id="rId18" Type="http://schemas.openxmlformats.org/officeDocument/2006/relationships/image" Target="../media/image203.jpeg"/><Relationship Id="rId3" Type="http://schemas.openxmlformats.org/officeDocument/2006/relationships/image" Target="../media/image188.jpeg"/><Relationship Id="rId7" Type="http://schemas.openxmlformats.org/officeDocument/2006/relationships/image" Target="../media/image192.jpeg"/><Relationship Id="rId12" Type="http://schemas.openxmlformats.org/officeDocument/2006/relationships/image" Target="../media/image197.jpeg"/><Relationship Id="rId17" Type="http://schemas.openxmlformats.org/officeDocument/2006/relationships/image" Target="../media/image202.jpeg"/><Relationship Id="rId2" Type="http://schemas.openxmlformats.org/officeDocument/2006/relationships/image" Target="../media/image185.jpeg"/><Relationship Id="rId16" Type="http://schemas.openxmlformats.org/officeDocument/2006/relationships/image" Target="../media/image20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jpeg"/><Relationship Id="rId11" Type="http://schemas.openxmlformats.org/officeDocument/2006/relationships/image" Target="../media/image196.jpeg"/><Relationship Id="rId5" Type="http://schemas.openxmlformats.org/officeDocument/2006/relationships/image" Target="../media/image190.jpeg"/><Relationship Id="rId15" Type="http://schemas.openxmlformats.org/officeDocument/2006/relationships/image" Target="../media/image200.jpeg"/><Relationship Id="rId10" Type="http://schemas.openxmlformats.org/officeDocument/2006/relationships/image" Target="../media/image195.jpeg"/><Relationship Id="rId4" Type="http://schemas.openxmlformats.org/officeDocument/2006/relationships/image" Target="../media/image189.jpeg"/><Relationship Id="rId9" Type="http://schemas.openxmlformats.org/officeDocument/2006/relationships/image" Target="../media/image194.jpeg"/><Relationship Id="rId14" Type="http://schemas.openxmlformats.org/officeDocument/2006/relationships/image" Target="../media/image199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0" Type="http://schemas.openxmlformats.org/officeDocument/2006/relationships/image" Target="../media/image219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image" Target="../media/image222.png"/><Relationship Id="rId7" Type="http://schemas.openxmlformats.org/officeDocument/2006/relationships/image" Target="../media/image226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5.png"/><Relationship Id="rId5" Type="http://schemas.openxmlformats.org/officeDocument/2006/relationships/image" Target="../media/image224.png"/><Relationship Id="rId4" Type="http://schemas.openxmlformats.org/officeDocument/2006/relationships/image" Target="../media/image223.png"/><Relationship Id="rId9" Type="http://schemas.openxmlformats.org/officeDocument/2006/relationships/image" Target="../media/image228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13" Type="http://schemas.openxmlformats.org/officeDocument/2006/relationships/image" Target="../media/image240.png"/><Relationship Id="rId3" Type="http://schemas.openxmlformats.org/officeDocument/2006/relationships/image" Target="../media/image230.png"/><Relationship Id="rId7" Type="http://schemas.openxmlformats.org/officeDocument/2006/relationships/image" Target="../media/image234.png"/><Relationship Id="rId12" Type="http://schemas.openxmlformats.org/officeDocument/2006/relationships/image" Target="../media/image239.png"/><Relationship Id="rId2" Type="http://schemas.openxmlformats.org/officeDocument/2006/relationships/image" Target="../media/image2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3.png"/><Relationship Id="rId11" Type="http://schemas.openxmlformats.org/officeDocument/2006/relationships/image" Target="../media/image238.png"/><Relationship Id="rId5" Type="http://schemas.openxmlformats.org/officeDocument/2006/relationships/image" Target="../media/image232.jpeg"/><Relationship Id="rId10" Type="http://schemas.openxmlformats.org/officeDocument/2006/relationships/image" Target="../media/image237.png"/><Relationship Id="rId4" Type="http://schemas.openxmlformats.org/officeDocument/2006/relationships/image" Target="../media/image231.png"/><Relationship Id="rId9" Type="http://schemas.openxmlformats.org/officeDocument/2006/relationships/image" Target="../media/image236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3" Type="http://schemas.openxmlformats.org/officeDocument/2006/relationships/image" Target="../media/image249.png"/><Relationship Id="rId7" Type="http://schemas.openxmlformats.org/officeDocument/2006/relationships/image" Target="../media/image253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2.png"/><Relationship Id="rId11" Type="http://schemas.openxmlformats.org/officeDocument/2006/relationships/image" Target="../media/image257.png"/><Relationship Id="rId5" Type="http://schemas.openxmlformats.org/officeDocument/2006/relationships/image" Target="../media/image251.png"/><Relationship Id="rId10" Type="http://schemas.openxmlformats.org/officeDocument/2006/relationships/image" Target="../media/image256.png"/><Relationship Id="rId4" Type="http://schemas.openxmlformats.org/officeDocument/2006/relationships/image" Target="../media/image250.png"/><Relationship Id="rId9" Type="http://schemas.openxmlformats.org/officeDocument/2006/relationships/image" Target="../media/image25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2.png"/><Relationship Id="rId5" Type="http://schemas.openxmlformats.org/officeDocument/2006/relationships/image" Target="../media/image261.png"/><Relationship Id="rId4" Type="http://schemas.openxmlformats.org/officeDocument/2006/relationships/image" Target="../media/image26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7" Type="http://schemas.openxmlformats.org/officeDocument/2006/relationships/image" Target="../media/image247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7.png"/><Relationship Id="rId5" Type="http://schemas.openxmlformats.org/officeDocument/2006/relationships/image" Target="../media/image266.png"/><Relationship Id="rId4" Type="http://schemas.openxmlformats.org/officeDocument/2006/relationships/image" Target="../media/image265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3" Type="http://schemas.openxmlformats.org/officeDocument/2006/relationships/image" Target="../media/image269.png"/><Relationship Id="rId7" Type="http://schemas.openxmlformats.org/officeDocument/2006/relationships/image" Target="../media/image248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2.png"/><Relationship Id="rId5" Type="http://schemas.openxmlformats.org/officeDocument/2006/relationships/image" Target="../media/image271.png"/><Relationship Id="rId4" Type="http://schemas.openxmlformats.org/officeDocument/2006/relationships/image" Target="../media/image270.png"/><Relationship Id="rId9" Type="http://schemas.openxmlformats.org/officeDocument/2006/relationships/image" Target="../media/image27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png"/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0.png"/><Relationship Id="rId4" Type="http://schemas.openxmlformats.org/officeDocument/2006/relationships/image" Target="../media/image24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2.png"/><Relationship Id="rId4" Type="http://schemas.openxmlformats.org/officeDocument/2006/relationships/image" Target="../media/image281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4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5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jpeg"/><Relationship Id="rId2" Type="http://schemas.openxmlformats.org/officeDocument/2006/relationships/image" Target="../media/image2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5.jpeg"/><Relationship Id="rId4" Type="http://schemas.openxmlformats.org/officeDocument/2006/relationships/image" Target="../media/image288.jpe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9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jpeg"/><Relationship Id="rId3" Type="http://schemas.openxmlformats.org/officeDocument/2006/relationships/image" Target="../media/image291.jpeg"/><Relationship Id="rId7" Type="http://schemas.openxmlformats.org/officeDocument/2006/relationships/image" Target="../media/image295.jpeg"/><Relationship Id="rId2" Type="http://schemas.openxmlformats.org/officeDocument/2006/relationships/image" Target="../media/image2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jpeg"/><Relationship Id="rId11" Type="http://schemas.openxmlformats.org/officeDocument/2006/relationships/image" Target="../media/image299.jpeg"/><Relationship Id="rId5" Type="http://schemas.openxmlformats.org/officeDocument/2006/relationships/image" Target="../media/image293.jpeg"/><Relationship Id="rId10" Type="http://schemas.openxmlformats.org/officeDocument/2006/relationships/image" Target="../media/image298.jpeg"/><Relationship Id="rId4" Type="http://schemas.openxmlformats.org/officeDocument/2006/relationships/image" Target="../media/image292.jpeg"/><Relationship Id="rId9" Type="http://schemas.openxmlformats.org/officeDocument/2006/relationships/image" Target="../media/image297.jpe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jpeg"/><Relationship Id="rId3" Type="http://schemas.openxmlformats.org/officeDocument/2006/relationships/image" Target="../media/image300.jpeg"/><Relationship Id="rId7" Type="http://schemas.openxmlformats.org/officeDocument/2006/relationships/image" Target="../media/image303.jpeg"/><Relationship Id="rId2" Type="http://schemas.openxmlformats.org/officeDocument/2006/relationships/image" Target="../media/image2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jpeg"/><Relationship Id="rId5" Type="http://schemas.openxmlformats.org/officeDocument/2006/relationships/image" Target="../media/image294.jpeg"/><Relationship Id="rId10" Type="http://schemas.openxmlformats.org/officeDocument/2006/relationships/image" Target="../media/image290.jpeg"/><Relationship Id="rId4" Type="http://schemas.openxmlformats.org/officeDocument/2006/relationships/image" Target="../media/image301.jpeg"/><Relationship Id="rId9" Type="http://schemas.openxmlformats.org/officeDocument/2006/relationships/image" Target="../media/image30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>
            <a:extLst>
              <a:ext uri="{FF2B5EF4-FFF2-40B4-BE49-F238E27FC236}">
                <a16:creationId xmlns:a16="http://schemas.microsoft.com/office/drawing/2014/main" id="{A5DBAA5C-7E95-3521-B518-DE32E65CF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762000"/>
            <a:ext cx="7886700" cy="258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5400" b="1">
                <a:solidFill>
                  <a:schemeClr val="bg1"/>
                </a:solidFill>
              </a:rPr>
              <a:t>Bipolar Junction Transistor (BJT) </a:t>
            </a:r>
          </a:p>
          <a:p>
            <a:pPr algn="ctr" eaLnBrk="1" hangingPunct="1"/>
            <a:r>
              <a:rPr lang="pt-BR" altLang="pt-BR" sz="5400" b="1">
                <a:solidFill>
                  <a:schemeClr val="bg1"/>
                </a:solidFill>
              </a:rPr>
              <a:t>Polarização DC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2">
            <a:extLst>
              <a:ext uri="{FF2B5EF4-FFF2-40B4-BE49-F238E27FC236}">
                <a16:creationId xmlns:a16="http://schemas.microsoft.com/office/drawing/2014/main" id="{AE2E47BF-F279-5BD2-C86B-B05AB55DF301}"/>
              </a:ext>
            </a:extLst>
          </p:cNvPr>
          <p:cNvSpPr>
            <a:spLocks/>
          </p:cNvSpPr>
          <p:nvPr/>
        </p:nvSpPr>
        <p:spPr bwMode="auto">
          <a:xfrm>
            <a:off x="381000" y="381000"/>
            <a:ext cx="676275" cy="504825"/>
          </a:xfrm>
          <a:custGeom>
            <a:avLst/>
            <a:gdLst>
              <a:gd name="T0" fmla="*/ 356402 w 675640"/>
              <a:gd name="T1" fmla="*/ 0 h 505460"/>
              <a:gd name="T2" fmla="*/ 298592 w 675640"/>
              <a:gd name="T3" fmla="*/ 3079 h 505460"/>
              <a:gd name="T4" fmla="*/ 243750 w 675640"/>
              <a:gd name="T5" fmla="*/ 11994 h 505460"/>
              <a:gd name="T6" fmla="*/ 192614 w 675640"/>
              <a:gd name="T7" fmla="*/ 26262 h 505460"/>
              <a:gd name="T8" fmla="*/ 145912 w 675640"/>
              <a:gd name="T9" fmla="*/ 45392 h 505460"/>
              <a:gd name="T10" fmla="*/ 104386 w 675640"/>
              <a:gd name="T11" fmla="*/ 68906 h 505460"/>
              <a:gd name="T12" fmla="*/ 68762 w 675640"/>
              <a:gd name="T13" fmla="*/ 96318 h 505460"/>
              <a:gd name="T14" fmla="*/ 39781 w 675640"/>
              <a:gd name="T15" fmla="*/ 127143 h 505460"/>
              <a:gd name="T16" fmla="*/ 18170 w 675640"/>
              <a:gd name="T17" fmla="*/ 160899 h 505460"/>
              <a:gd name="T18" fmla="*/ 4649 w 675640"/>
              <a:gd name="T19" fmla="*/ 197097 h 505460"/>
              <a:gd name="T20" fmla="*/ 0 w 675640"/>
              <a:gd name="T21" fmla="*/ 235253 h 505460"/>
              <a:gd name="T22" fmla="*/ 4649 w 675640"/>
              <a:gd name="T23" fmla="*/ 273412 h 505460"/>
              <a:gd name="T24" fmla="*/ 18170 w 675640"/>
              <a:gd name="T25" fmla="*/ 309615 h 505460"/>
              <a:gd name="T26" fmla="*/ 39781 w 675640"/>
              <a:gd name="T27" fmla="*/ 343365 h 505460"/>
              <a:gd name="T28" fmla="*/ 68762 w 675640"/>
              <a:gd name="T29" fmla="*/ 374192 h 505460"/>
              <a:gd name="T30" fmla="*/ 104386 w 675640"/>
              <a:gd name="T31" fmla="*/ 401600 h 505460"/>
              <a:gd name="T32" fmla="*/ 145912 w 675640"/>
              <a:gd name="T33" fmla="*/ 425117 h 505460"/>
              <a:gd name="T34" fmla="*/ 192614 w 675640"/>
              <a:gd name="T35" fmla="*/ 444248 h 505460"/>
              <a:gd name="T36" fmla="*/ 243750 w 675640"/>
              <a:gd name="T37" fmla="*/ 458517 h 505460"/>
              <a:gd name="T38" fmla="*/ 298592 w 675640"/>
              <a:gd name="T39" fmla="*/ 467431 h 505460"/>
              <a:gd name="T40" fmla="*/ 356402 w 675640"/>
              <a:gd name="T41" fmla="*/ 470510 h 505460"/>
              <a:gd name="T42" fmla="*/ 414211 w 675640"/>
              <a:gd name="T43" fmla="*/ 467431 h 505460"/>
              <a:gd name="T44" fmla="*/ 469053 w 675640"/>
              <a:gd name="T45" fmla="*/ 458517 h 505460"/>
              <a:gd name="T46" fmla="*/ 520191 w 675640"/>
              <a:gd name="T47" fmla="*/ 444248 h 505460"/>
              <a:gd name="T48" fmla="*/ 566886 w 675640"/>
              <a:gd name="T49" fmla="*/ 425117 h 505460"/>
              <a:gd name="T50" fmla="*/ 608419 w 675640"/>
              <a:gd name="T51" fmla="*/ 401600 h 505460"/>
              <a:gd name="T52" fmla="*/ 644040 w 675640"/>
              <a:gd name="T53" fmla="*/ 374192 h 505460"/>
              <a:gd name="T54" fmla="*/ 673024 w 675640"/>
              <a:gd name="T55" fmla="*/ 343365 h 505460"/>
              <a:gd name="T56" fmla="*/ 694635 w 675640"/>
              <a:gd name="T57" fmla="*/ 309615 h 505460"/>
              <a:gd name="T58" fmla="*/ 708138 w 675640"/>
              <a:gd name="T59" fmla="*/ 273412 h 505460"/>
              <a:gd name="T60" fmla="*/ 712804 w 675640"/>
              <a:gd name="T61" fmla="*/ 235253 h 505460"/>
              <a:gd name="T62" fmla="*/ 708138 w 675640"/>
              <a:gd name="T63" fmla="*/ 197097 h 505460"/>
              <a:gd name="T64" fmla="*/ 694635 w 675640"/>
              <a:gd name="T65" fmla="*/ 160899 h 505460"/>
              <a:gd name="T66" fmla="*/ 673024 w 675640"/>
              <a:gd name="T67" fmla="*/ 127143 h 505460"/>
              <a:gd name="T68" fmla="*/ 644040 w 675640"/>
              <a:gd name="T69" fmla="*/ 96318 h 505460"/>
              <a:gd name="T70" fmla="*/ 608419 w 675640"/>
              <a:gd name="T71" fmla="*/ 68906 h 505460"/>
              <a:gd name="T72" fmla="*/ 566886 w 675640"/>
              <a:gd name="T73" fmla="*/ 45392 h 505460"/>
              <a:gd name="T74" fmla="*/ 520191 w 675640"/>
              <a:gd name="T75" fmla="*/ 26262 h 505460"/>
              <a:gd name="T76" fmla="*/ 469053 w 675640"/>
              <a:gd name="T77" fmla="*/ 11994 h 505460"/>
              <a:gd name="T78" fmla="*/ 414211 w 675640"/>
              <a:gd name="T79" fmla="*/ 3079 h 505460"/>
              <a:gd name="T80" fmla="*/ 356402 w 675640"/>
              <a:gd name="T81" fmla="*/ 0 h 505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5640" h="505460">
                <a:moveTo>
                  <a:pt x="337820" y="0"/>
                </a:moveTo>
                <a:lnTo>
                  <a:pt x="283023" y="3307"/>
                </a:lnTo>
                <a:lnTo>
                  <a:pt x="231041" y="12884"/>
                </a:lnTo>
                <a:lnTo>
                  <a:pt x="182570" y="28210"/>
                </a:lnTo>
                <a:lnTo>
                  <a:pt x="138306" y="48763"/>
                </a:lnTo>
                <a:lnTo>
                  <a:pt x="98944" y="74025"/>
                </a:lnTo>
                <a:lnTo>
                  <a:pt x="65178" y="103473"/>
                </a:lnTo>
                <a:lnTo>
                  <a:pt x="37706" y="136588"/>
                </a:lnTo>
                <a:lnTo>
                  <a:pt x="17222" y="172850"/>
                </a:lnTo>
                <a:lnTo>
                  <a:pt x="4421" y="211737"/>
                </a:lnTo>
                <a:lnTo>
                  <a:pt x="0" y="252729"/>
                </a:lnTo>
                <a:lnTo>
                  <a:pt x="4421" y="293722"/>
                </a:lnTo>
                <a:lnTo>
                  <a:pt x="17222" y="332609"/>
                </a:lnTo>
                <a:lnTo>
                  <a:pt x="37706" y="368871"/>
                </a:lnTo>
                <a:lnTo>
                  <a:pt x="65178" y="401986"/>
                </a:lnTo>
                <a:lnTo>
                  <a:pt x="98944" y="431434"/>
                </a:lnTo>
                <a:lnTo>
                  <a:pt x="138306" y="456696"/>
                </a:lnTo>
                <a:lnTo>
                  <a:pt x="182570" y="477249"/>
                </a:lnTo>
                <a:lnTo>
                  <a:pt x="231041" y="492575"/>
                </a:lnTo>
                <a:lnTo>
                  <a:pt x="283023" y="502152"/>
                </a:lnTo>
                <a:lnTo>
                  <a:pt x="337820" y="505460"/>
                </a:lnTo>
                <a:lnTo>
                  <a:pt x="392616" y="502152"/>
                </a:lnTo>
                <a:lnTo>
                  <a:pt x="444598" y="492575"/>
                </a:lnTo>
                <a:lnTo>
                  <a:pt x="493069" y="477249"/>
                </a:lnTo>
                <a:lnTo>
                  <a:pt x="537333" y="456696"/>
                </a:lnTo>
                <a:lnTo>
                  <a:pt x="576695" y="431434"/>
                </a:lnTo>
                <a:lnTo>
                  <a:pt x="610461" y="401986"/>
                </a:lnTo>
                <a:lnTo>
                  <a:pt x="637933" y="368871"/>
                </a:lnTo>
                <a:lnTo>
                  <a:pt x="658417" y="332609"/>
                </a:lnTo>
                <a:lnTo>
                  <a:pt x="671218" y="293722"/>
                </a:lnTo>
                <a:lnTo>
                  <a:pt x="675640" y="252729"/>
                </a:lnTo>
                <a:lnTo>
                  <a:pt x="671218" y="211737"/>
                </a:lnTo>
                <a:lnTo>
                  <a:pt x="658417" y="172850"/>
                </a:lnTo>
                <a:lnTo>
                  <a:pt x="637933" y="136588"/>
                </a:lnTo>
                <a:lnTo>
                  <a:pt x="610461" y="103473"/>
                </a:lnTo>
                <a:lnTo>
                  <a:pt x="576695" y="74025"/>
                </a:lnTo>
                <a:lnTo>
                  <a:pt x="537333" y="48763"/>
                </a:lnTo>
                <a:lnTo>
                  <a:pt x="493069" y="28210"/>
                </a:lnTo>
                <a:lnTo>
                  <a:pt x="444598" y="12884"/>
                </a:lnTo>
                <a:lnTo>
                  <a:pt x="392616" y="3307"/>
                </a:lnTo>
                <a:lnTo>
                  <a:pt x="337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FF95423-B487-B849-12C1-32B847208DA0}"/>
              </a:ext>
            </a:extLst>
          </p:cNvPr>
          <p:cNvSpPr txBox="1"/>
          <p:nvPr/>
        </p:nvSpPr>
        <p:spPr>
          <a:xfrm>
            <a:off x="566738" y="508000"/>
            <a:ext cx="306387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5" dirty="0">
                <a:latin typeface="Arial"/>
                <a:cs typeface="Arial"/>
              </a:rPr>
              <a:t>4</a:t>
            </a:r>
            <a:r>
              <a:rPr sz="1600" b="1" dirty="0">
                <a:latin typeface="Arial"/>
                <a:cs typeface="Arial"/>
              </a:rPr>
              <a:t>.2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C8EDD05-6CCD-F065-5DBA-964CA0BF7C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23963" y="1600200"/>
            <a:ext cx="6696075" cy="898525"/>
          </a:xfrm>
          <a:ln>
            <a:solidFill>
              <a:schemeClr val="tx1"/>
            </a:solidFill>
          </a:ln>
        </p:spPr>
        <p:txBody>
          <a:bodyPr tIns="28575" rtlCol="0"/>
          <a:lstStyle/>
          <a:p>
            <a:pPr marL="204470" eaLnBrk="1" fontAlgn="auto" hangingPunct="1">
              <a:spcBef>
                <a:spcPts val="225"/>
              </a:spcBef>
              <a:spcAft>
                <a:spcPts val="0"/>
              </a:spcAft>
              <a:defRPr/>
            </a:pPr>
            <a:r>
              <a:rPr sz="5400" b="1" dirty="0">
                <a:latin typeface="Arial"/>
                <a:cs typeface="Arial"/>
              </a:rPr>
              <a:t>Ponto de</a:t>
            </a:r>
            <a:r>
              <a:rPr sz="5400" b="1" spc="-80" dirty="0">
                <a:latin typeface="Arial"/>
                <a:cs typeface="Arial"/>
              </a:rPr>
              <a:t> </a:t>
            </a:r>
            <a:r>
              <a:rPr sz="5400" b="1" spc="-5" dirty="0">
                <a:latin typeface="Arial"/>
                <a:cs typeface="Arial"/>
              </a:rPr>
              <a:t>Operação</a:t>
            </a:r>
            <a:endParaRPr sz="5400" dirty="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object 5">
            <a:extLst>
              <a:ext uri="{FF2B5EF4-FFF2-40B4-BE49-F238E27FC236}">
                <a16:creationId xmlns:a16="http://schemas.microsoft.com/office/drawing/2014/main" id="{43F75769-C932-4CAF-A3BA-70BB8D386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0" y="811213"/>
            <a:ext cx="3556000" cy="24114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759B126-9AE4-36D8-04B7-69A2FA9A94AA}"/>
              </a:ext>
            </a:extLst>
          </p:cNvPr>
          <p:cNvSpPr txBox="1"/>
          <p:nvPr/>
        </p:nvSpPr>
        <p:spPr>
          <a:xfrm>
            <a:off x="862013" y="3505200"/>
            <a:ext cx="5599112" cy="3349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Calibri"/>
                <a:cs typeface="Calibri"/>
              </a:rPr>
              <a:t>No </a:t>
            </a:r>
            <a:r>
              <a:rPr spc="-5" dirty="0">
                <a:latin typeface="Calibri"/>
                <a:cs typeface="Calibri"/>
              </a:rPr>
              <a:t>modo CC </a:t>
            </a:r>
            <a:r>
              <a:rPr dirty="0">
                <a:latin typeface="Calibri"/>
                <a:cs typeface="Calibri"/>
              </a:rPr>
              <a:t>o </a:t>
            </a:r>
            <a:r>
              <a:rPr spc="-10" dirty="0">
                <a:latin typeface="Calibri"/>
                <a:cs typeface="Calibri"/>
              </a:rPr>
              <a:t>capacitor </a:t>
            </a:r>
            <a:r>
              <a:rPr dirty="0">
                <a:latin typeface="Calibri"/>
                <a:cs typeface="Calibri"/>
              </a:rPr>
              <a:t>é </a:t>
            </a:r>
            <a:r>
              <a:rPr spc="-10" dirty="0">
                <a:latin typeface="Calibri"/>
                <a:cs typeface="Calibri"/>
              </a:rPr>
              <a:t>um circuito aberto </a:t>
            </a:r>
            <a:r>
              <a:rPr dirty="0">
                <a:latin typeface="Calibri"/>
                <a:cs typeface="Calibri"/>
              </a:rPr>
              <a:t>e </a:t>
            </a:r>
            <a:r>
              <a:rPr spc="10" dirty="0">
                <a:latin typeface="Calibri"/>
                <a:cs typeface="Calibri"/>
              </a:rPr>
              <a:t>R</a:t>
            </a:r>
            <a:r>
              <a:rPr spc="15" baseline="-20833" dirty="0">
                <a:latin typeface="Calibri"/>
                <a:cs typeface="Calibri"/>
              </a:rPr>
              <a:t>B </a:t>
            </a:r>
            <a:r>
              <a:rPr dirty="0">
                <a:latin typeface="Calibri"/>
                <a:cs typeface="Calibri"/>
              </a:rPr>
              <a:t>= R</a:t>
            </a:r>
            <a:r>
              <a:rPr baseline="-20833" dirty="0">
                <a:latin typeface="Calibri"/>
                <a:cs typeface="Calibri"/>
              </a:rPr>
              <a:t>F1 </a:t>
            </a:r>
            <a:r>
              <a:rPr dirty="0">
                <a:latin typeface="Calibri"/>
                <a:cs typeface="Calibri"/>
              </a:rPr>
              <a:t>+</a:t>
            </a:r>
            <a:r>
              <a:rPr spc="265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R</a:t>
            </a:r>
            <a:r>
              <a:rPr spc="7" baseline="-20833" dirty="0">
                <a:latin typeface="Calibri"/>
                <a:cs typeface="Calibri"/>
              </a:rPr>
              <a:t>F2</a:t>
            </a:r>
            <a:endParaRPr baseline="-20833">
              <a:latin typeface="Calibri"/>
              <a:cs typeface="Calibri"/>
            </a:endParaRPr>
          </a:p>
        </p:txBody>
      </p:sp>
      <p:sp>
        <p:nvSpPr>
          <p:cNvPr id="111620" name="object 8">
            <a:extLst>
              <a:ext uri="{FF2B5EF4-FFF2-40B4-BE49-F238E27FC236}">
                <a16:creationId xmlns:a16="http://schemas.microsoft.com/office/drawing/2014/main" id="{90EAC1D8-4157-1B4C-3B83-7E3B222EF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038600"/>
            <a:ext cx="2374900" cy="736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1621" name="object 11">
            <a:extLst>
              <a:ext uri="{FF2B5EF4-FFF2-40B4-BE49-F238E27FC236}">
                <a16:creationId xmlns:a16="http://schemas.microsoft.com/office/drawing/2014/main" id="{95B5B726-169A-3E9C-D2B9-BA1C6BE6C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949825"/>
            <a:ext cx="1108075" cy="4032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1622" name="object 12">
            <a:extLst>
              <a:ext uri="{FF2B5EF4-FFF2-40B4-BE49-F238E27FC236}">
                <a16:creationId xmlns:a16="http://schemas.microsoft.com/office/drawing/2014/main" id="{1AACBDD9-4AEA-83B9-C74E-305D25D0E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076700"/>
            <a:ext cx="4818063" cy="6540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1623" name="object 13">
            <a:extLst>
              <a:ext uri="{FF2B5EF4-FFF2-40B4-BE49-F238E27FC236}">
                <a16:creationId xmlns:a16="http://schemas.microsoft.com/office/drawing/2014/main" id="{218D3DF8-D2CE-A148-4B9F-7C1F9C4A9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216400"/>
            <a:ext cx="1325563" cy="3222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1624" name="object 14">
            <a:extLst>
              <a:ext uri="{FF2B5EF4-FFF2-40B4-BE49-F238E27FC236}">
                <a16:creationId xmlns:a16="http://schemas.microsoft.com/office/drawing/2014/main" id="{78B5CBE6-A966-0180-F38E-139B092A2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563" y="5013325"/>
            <a:ext cx="1662112" cy="3587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1625" name="object 15">
            <a:extLst>
              <a:ext uri="{FF2B5EF4-FFF2-40B4-BE49-F238E27FC236}">
                <a16:creationId xmlns:a16="http://schemas.microsoft.com/office/drawing/2014/main" id="{DFABBA3E-5BBE-022F-91EF-52D39EED4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5054600"/>
            <a:ext cx="1139825" cy="2984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1626" name="object 16">
            <a:extLst>
              <a:ext uri="{FF2B5EF4-FFF2-40B4-BE49-F238E27FC236}">
                <a16:creationId xmlns:a16="http://schemas.microsoft.com/office/drawing/2014/main" id="{6BF0CDBE-7701-AEE2-F669-FC9BABAE5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8" y="5638800"/>
            <a:ext cx="3711575" cy="4635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1627" name="object 17">
            <a:extLst>
              <a:ext uri="{FF2B5EF4-FFF2-40B4-BE49-F238E27FC236}">
                <a16:creationId xmlns:a16="http://schemas.microsoft.com/office/drawing/2014/main" id="{3176E15D-433A-59DD-A842-2204CB6E1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013" y="5705475"/>
            <a:ext cx="2938462" cy="40322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1628" name="object 18">
            <a:extLst>
              <a:ext uri="{FF2B5EF4-FFF2-40B4-BE49-F238E27FC236}">
                <a16:creationId xmlns:a16="http://schemas.microsoft.com/office/drawing/2014/main" id="{EBA67539-1EE5-4B20-C181-0357FC62D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3" y="5683250"/>
            <a:ext cx="1062037" cy="40322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1629" name="object 3">
            <a:extLst>
              <a:ext uri="{FF2B5EF4-FFF2-40B4-BE49-F238E27FC236}">
                <a16:creationId xmlns:a16="http://schemas.microsoft.com/office/drawing/2014/main" id="{0D615C7D-3927-336E-2310-B6AFDDDD3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13" y="355600"/>
            <a:ext cx="355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>
                <a:cs typeface="Calibri" panose="020F0502020204030204" pitchFamily="34" charset="0"/>
              </a:rPr>
              <a:t>Determine I</a:t>
            </a:r>
            <a:r>
              <a:rPr lang="pt-BR" altLang="pt-BR" baseline="-21000">
                <a:cs typeface="Calibri" panose="020F0502020204030204" pitchFamily="34" charset="0"/>
              </a:rPr>
              <a:t>B </a:t>
            </a:r>
            <a:r>
              <a:rPr lang="pt-BR" altLang="pt-BR">
                <a:cs typeface="Calibri" panose="020F0502020204030204" pitchFamily="34" charset="0"/>
              </a:rPr>
              <a:t>e V</a:t>
            </a:r>
            <a:r>
              <a:rPr lang="pt-BR" altLang="pt-BR" baseline="-21000">
                <a:cs typeface="Calibri" panose="020F0502020204030204" pitchFamily="34" charset="0"/>
              </a:rPr>
              <a:t>c </a:t>
            </a:r>
            <a:r>
              <a:rPr lang="pt-BR" altLang="pt-BR">
                <a:cs typeface="Calibri" panose="020F0502020204030204" pitchFamily="34" charset="0"/>
              </a:rPr>
              <a:t>do circuito abaixo.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122C8FBC-771D-0F30-BAFA-EBA4133B013E}"/>
              </a:ext>
            </a:extLst>
          </p:cNvPr>
          <p:cNvSpPr/>
          <p:nvPr/>
        </p:nvSpPr>
        <p:spPr>
          <a:xfrm>
            <a:off x="287338" y="3560763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C9FF554F-9888-E7A8-9670-FB197060C57E}"/>
              </a:ext>
            </a:extLst>
          </p:cNvPr>
          <p:cNvSpPr/>
          <p:nvPr/>
        </p:nvSpPr>
        <p:spPr>
          <a:xfrm>
            <a:off x="290513" y="4265613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4D2481E3-A676-12D9-C49D-8904B3AF4AA6}"/>
              </a:ext>
            </a:extLst>
          </p:cNvPr>
          <p:cNvSpPr/>
          <p:nvPr/>
        </p:nvSpPr>
        <p:spPr>
          <a:xfrm>
            <a:off x="287338" y="5054600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5B078D6A-5DC1-141B-5024-66AACF38432A}"/>
              </a:ext>
            </a:extLst>
          </p:cNvPr>
          <p:cNvSpPr/>
          <p:nvPr/>
        </p:nvSpPr>
        <p:spPr>
          <a:xfrm>
            <a:off x="287338" y="5794375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B5E97498-CC0B-D578-1098-25A578296A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2138" y="303213"/>
            <a:ext cx="1203325" cy="303212"/>
          </a:xfrm>
          <a:solidFill>
            <a:srgbClr val="FF0000"/>
          </a:solidFill>
        </p:spPr>
        <p:txBody>
          <a:bodyPr tIns="25400" rtlCol="0"/>
          <a:lstStyle/>
          <a:p>
            <a:pPr eaLnBrk="1" fontAlgn="auto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b="1" spc="-15" dirty="0" err="1">
                <a:solidFill>
                  <a:srgbClr val="FFFFFF"/>
                </a:solidFill>
              </a:rPr>
              <a:t>Exemplo</a:t>
            </a:r>
            <a:r>
              <a:rPr b="1" spc="-75" dirty="0">
                <a:solidFill>
                  <a:srgbClr val="FFFFFF"/>
                </a:solidFill>
              </a:rPr>
              <a:t> </a:t>
            </a:r>
            <a:r>
              <a:rPr lang="pt-BR" b="1" spc="-75" dirty="0">
                <a:solidFill>
                  <a:srgbClr val="FFFFFF"/>
                </a:solidFill>
              </a:rPr>
              <a:t> 3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1620" grpId="0" animBg="1"/>
      <p:bldP spid="111621" grpId="0" animBg="1"/>
      <p:bldP spid="111622" grpId="0" animBg="1"/>
      <p:bldP spid="111623" grpId="0" animBg="1"/>
      <p:bldP spid="111624" grpId="0" animBg="1"/>
      <p:bldP spid="111625" grpId="0" animBg="1"/>
      <p:bldP spid="111626" grpId="0" animBg="1"/>
      <p:bldP spid="111627" grpId="0" animBg="1"/>
      <p:bldP spid="11162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object 2">
            <a:extLst>
              <a:ext uri="{FF2B5EF4-FFF2-40B4-BE49-F238E27FC236}">
                <a16:creationId xmlns:a16="http://schemas.microsoft.com/office/drawing/2014/main" id="{085FBF64-F4BB-AE5E-C9F0-B0B48F628D04}"/>
              </a:ext>
            </a:extLst>
          </p:cNvPr>
          <p:cNvSpPr>
            <a:spLocks/>
          </p:cNvSpPr>
          <p:nvPr/>
        </p:nvSpPr>
        <p:spPr bwMode="auto">
          <a:xfrm>
            <a:off x="990600" y="1681163"/>
            <a:ext cx="7481888" cy="2320925"/>
          </a:xfrm>
          <a:custGeom>
            <a:avLst/>
            <a:gdLst>
              <a:gd name="T0" fmla="*/ 0 w 6926580"/>
              <a:gd name="T1" fmla="*/ 17742 h 2799079"/>
              <a:gd name="T2" fmla="*/ 55869626 w 6926580"/>
              <a:gd name="T3" fmla="*/ 17742 h 2799079"/>
              <a:gd name="T4" fmla="*/ 55869626 w 6926580"/>
              <a:gd name="T5" fmla="*/ 0 h 2799079"/>
              <a:gd name="T6" fmla="*/ 0 w 6926580"/>
              <a:gd name="T7" fmla="*/ 0 h 2799079"/>
              <a:gd name="T8" fmla="*/ 0 w 6926580"/>
              <a:gd name="T9" fmla="*/ 17742 h 2799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26580"/>
              <a:gd name="T16" fmla="*/ 0 h 2799079"/>
              <a:gd name="T17" fmla="*/ 6926580 w 6926580"/>
              <a:gd name="T18" fmla="*/ 2799079 h 27990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26580" h="2799079">
                <a:moveTo>
                  <a:pt x="0" y="2799079"/>
                </a:moveTo>
                <a:lnTo>
                  <a:pt x="6926580" y="2799079"/>
                </a:lnTo>
                <a:lnTo>
                  <a:pt x="6926580" y="0"/>
                </a:lnTo>
                <a:lnTo>
                  <a:pt x="0" y="0"/>
                </a:lnTo>
                <a:lnTo>
                  <a:pt x="0" y="27990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Polarização com Realimentação </a:t>
            </a:r>
          </a:p>
          <a:p>
            <a:pPr algn="ctr"/>
            <a:r>
              <a:rPr lang="pt-BR" altLang="pt-BR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Coletor </a:t>
            </a:r>
          </a:p>
          <a:p>
            <a:pPr algn="ctr"/>
            <a:r>
              <a:rPr lang="pt-BR" altLang="pt-BR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Saturação e Análise de </a:t>
            </a:r>
          </a:p>
          <a:p>
            <a:pPr algn="ctr"/>
            <a:r>
              <a:rPr lang="pt-BR" altLang="pt-BR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Reta de Carga </a:t>
            </a:r>
            <a:endParaRPr lang="pt-BR" altLang="pt-BR" sz="360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object 3">
            <a:extLst>
              <a:ext uri="{FF2B5EF4-FFF2-40B4-BE49-F238E27FC236}">
                <a16:creationId xmlns:a16="http://schemas.microsoft.com/office/drawing/2014/main" id="{1A691501-4D9C-A33B-2B8B-45579093E7C0}"/>
              </a:ext>
            </a:extLst>
          </p:cNvPr>
          <p:cNvSpPr>
            <a:spLocks/>
          </p:cNvSpPr>
          <p:nvPr/>
        </p:nvSpPr>
        <p:spPr bwMode="auto">
          <a:xfrm>
            <a:off x="1333500" y="919163"/>
            <a:ext cx="2819400" cy="914400"/>
          </a:xfrm>
          <a:custGeom>
            <a:avLst/>
            <a:gdLst>
              <a:gd name="T0" fmla="*/ 2667000 w 2819400"/>
              <a:gd name="T1" fmla="*/ 0 h 914400"/>
              <a:gd name="T2" fmla="*/ 152400 w 2819400"/>
              <a:gd name="T3" fmla="*/ 0 h 914400"/>
              <a:gd name="T4" fmla="*/ 104231 w 2819400"/>
              <a:gd name="T5" fmla="*/ 7766 h 914400"/>
              <a:gd name="T6" fmla="*/ 62396 w 2819400"/>
              <a:gd name="T7" fmla="*/ 29394 h 914400"/>
              <a:gd name="T8" fmla="*/ 29405 w 2819400"/>
              <a:gd name="T9" fmla="*/ 62380 h 914400"/>
              <a:gd name="T10" fmla="*/ 7769 w 2819400"/>
              <a:gd name="T11" fmla="*/ 104217 h 914400"/>
              <a:gd name="T12" fmla="*/ 0 w 2819400"/>
              <a:gd name="T13" fmla="*/ 152400 h 914400"/>
              <a:gd name="T14" fmla="*/ 0 w 2819400"/>
              <a:gd name="T15" fmla="*/ 762000 h 914400"/>
              <a:gd name="T16" fmla="*/ 7769 w 2819400"/>
              <a:gd name="T17" fmla="*/ 810182 h 914400"/>
              <a:gd name="T18" fmla="*/ 29405 w 2819400"/>
              <a:gd name="T19" fmla="*/ 852019 h 914400"/>
              <a:gd name="T20" fmla="*/ 62396 w 2819400"/>
              <a:gd name="T21" fmla="*/ 885005 h 914400"/>
              <a:gd name="T22" fmla="*/ 104231 w 2819400"/>
              <a:gd name="T23" fmla="*/ 906633 h 914400"/>
              <a:gd name="T24" fmla="*/ 152400 w 2819400"/>
              <a:gd name="T25" fmla="*/ 914400 h 914400"/>
              <a:gd name="T26" fmla="*/ 2667000 w 2819400"/>
              <a:gd name="T27" fmla="*/ 914400 h 914400"/>
              <a:gd name="T28" fmla="*/ 2715182 w 2819400"/>
              <a:gd name="T29" fmla="*/ 906633 h 914400"/>
              <a:gd name="T30" fmla="*/ 2757019 w 2819400"/>
              <a:gd name="T31" fmla="*/ 885005 h 914400"/>
              <a:gd name="T32" fmla="*/ 2790005 w 2819400"/>
              <a:gd name="T33" fmla="*/ 852019 h 914400"/>
              <a:gd name="T34" fmla="*/ 2811633 w 2819400"/>
              <a:gd name="T35" fmla="*/ 810182 h 914400"/>
              <a:gd name="T36" fmla="*/ 2819400 w 2819400"/>
              <a:gd name="T37" fmla="*/ 762000 h 914400"/>
              <a:gd name="T38" fmla="*/ 2819400 w 2819400"/>
              <a:gd name="T39" fmla="*/ 152400 h 914400"/>
              <a:gd name="T40" fmla="*/ 2811633 w 2819400"/>
              <a:gd name="T41" fmla="*/ 104217 h 914400"/>
              <a:gd name="T42" fmla="*/ 2790005 w 2819400"/>
              <a:gd name="T43" fmla="*/ 62380 h 914400"/>
              <a:gd name="T44" fmla="*/ 2757019 w 2819400"/>
              <a:gd name="T45" fmla="*/ 29394 h 914400"/>
              <a:gd name="T46" fmla="*/ 2715182 w 2819400"/>
              <a:gd name="T47" fmla="*/ 7766 h 914400"/>
              <a:gd name="T48" fmla="*/ 2667000 w 2819400"/>
              <a:gd name="T49" fmla="*/ 0 h 9144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19400" h="914400">
                <a:moveTo>
                  <a:pt x="2667000" y="0"/>
                </a:moveTo>
                <a:lnTo>
                  <a:pt x="152400" y="0"/>
                </a:lnTo>
                <a:lnTo>
                  <a:pt x="104231" y="7766"/>
                </a:lnTo>
                <a:lnTo>
                  <a:pt x="62396" y="29394"/>
                </a:lnTo>
                <a:lnTo>
                  <a:pt x="29405" y="62380"/>
                </a:lnTo>
                <a:lnTo>
                  <a:pt x="7769" y="104217"/>
                </a:lnTo>
                <a:lnTo>
                  <a:pt x="0" y="152400"/>
                </a:lnTo>
                <a:lnTo>
                  <a:pt x="0" y="762000"/>
                </a:lnTo>
                <a:lnTo>
                  <a:pt x="7769" y="810182"/>
                </a:lnTo>
                <a:lnTo>
                  <a:pt x="29405" y="852019"/>
                </a:lnTo>
                <a:lnTo>
                  <a:pt x="62396" y="885005"/>
                </a:lnTo>
                <a:lnTo>
                  <a:pt x="104231" y="906633"/>
                </a:lnTo>
                <a:lnTo>
                  <a:pt x="152400" y="914400"/>
                </a:lnTo>
                <a:lnTo>
                  <a:pt x="2667000" y="914400"/>
                </a:lnTo>
                <a:lnTo>
                  <a:pt x="2715182" y="906633"/>
                </a:lnTo>
                <a:lnTo>
                  <a:pt x="2757019" y="885005"/>
                </a:lnTo>
                <a:lnTo>
                  <a:pt x="2790005" y="852019"/>
                </a:lnTo>
                <a:lnTo>
                  <a:pt x="2811633" y="810182"/>
                </a:lnTo>
                <a:lnTo>
                  <a:pt x="2819400" y="762000"/>
                </a:lnTo>
                <a:lnTo>
                  <a:pt x="2819400" y="152400"/>
                </a:lnTo>
                <a:lnTo>
                  <a:pt x="2811633" y="104217"/>
                </a:lnTo>
                <a:lnTo>
                  <a:pt x="2790005" y="62380"/>
                </a:lnTo>
                <a:lnTo>
                  <a:pt x="2757019" y="29394"/>
                </a:lnTo>
                <a:lnTo>
                  <a:pt x="2715182" y="7766"/>
                </a:lnTo>
                <a:lnTo>
                  <a:pt x="2667000" y="0"/>
                </a:lnTo>
                <a:close/>
              </a:path>
            </a:pathLst>
          </a:custGeom>
          <a:solidFill>
            <a:srgbClr val="BADFE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pt-B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3667" name="object 4">
            <a:extLst>
              <a:ext uri="{FF2B5EF4-FFF2-40B4-BE49-F238E27FC236}">
                <a16:creationId xmlns:a16="http://schemas.microsoft.com/office/drawing/2014/main" id="{6554771D-A499-BD04-CCB2-2B7B66F9EED1}"/>
              </a:ext>
            </a:extLst>
          </p:cNvPr>
          <p:cNvSpPr>
            <a:spLocks/>
          </p:cNvSpPr>
          <p:nvPr/>
        </p:nvSpPr>
        <p:spPr bwMode="auto">
          <a:xfrm>
            <a:off x="2981325" y="1357313"/>
            <a:ext cx="936625" cy="0"/>
          </a:xfrm>
          <a:custGeom>
            <a:avLst/>
            <a:gdLst>
              <a:gd name="T0" fmla="*/ 0 w 936625"/>
              <a:gd name="T1" fmla="*/ 936439 w 93662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36625">
                <a:moveTo>
                  <a:pt x="0" y="0"/>
                </a:moveTo>
                <a:lnTo>
                  <a:pt x="936439" y="0"/>
                </a:lnTo>
              </a:path>
            </a:pathLst>
          </a:custGeom>
          <a:noFill/>
          <a:ln w="1056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25B78A7-625F-FF39-608F-8EBA4EA7CA64}"/>
              </a:ext>
            </a:extLst>
          </p:cNvPr>
          <p:cNvSpPr txBox="1"/>
          <p:nvPr/>
        </p:nvSpPr>
        <p:spPr>
          <a:xfrm>
            <a:off x="1622425" y="1338263"/>
            <a:ext cx="1039813" cy="1952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630555" algn="l"/>
              </a:tabLst>
              <a:defRPr/>
            </a:pPr>
            <a:r>
              <a:rPr sz="1200" i="1" spc="-5" dirty="0">
                <a:latin typeface="Arial"/>
                <a:cs typeface="Arial"/>
              </a:rPr>
              <a:t>C</a:t>
            </a:r>
            <a:r>
              <a:rPr sz="1200" i="1" spc="20" dirty="0">
                <a:latin typeface="Arial"/>
                <a:cs typeface="Arial"/>
              </a:rPr>
              <a:t>s</a:t>
            </a:r>
            <a:r>
              <a:rPr sz="1200" i="1" spc="70" dirty="0">
                <a:latin typeface="Arial"/>
                <a:cs typeface="Arial"/>
              </a:rPr>
              <a:t>a</a:t>
            </a:r>
            <a:r>
              <a:rPr sz="1200" i="1" spc="15" dirty="0">
                <a:latin typeface="Arial"/>
                <a:cs typeface="Arial"/>
              </a:rPr>
              <a:t>t</a:t>
            </a:r>
            <a:r>
              <a:rPr sz="1200" i="1" dirty="0">
                <a:latin typeface="Arial"/>
                <a:cs typeface="Arial"/>
              </a:rPr>
              <a:t>	</a:t>
            </a:r>
            <a:r>
              <a:rPr sz="1200" i="1" spc="-5" dirty="0">
                <a:latin typeface="Arial"/>
                <a:cs typeface="Arial"/>
              </a:rPr>
              <a:t>C</a:t>
            </a:r>
            <a:r>
              <a:rPr sz="1200" i="1" spc="-125" dirty="0">
                <a:latin typeface="Arial"/>
                <a:cs typeface="Arial"/>
              </a:rPr>
              <a:t>m</a:t>
            </a:r>
            <a:r>
              <a:rPr sz="1200" i="1" spc="70" dirty="0">
                <a:latin typeface="Arial"/>
                <a:cs typeface="Arial"/>
              </a:rPr>
              <a:t>a</a:t>
            </a:r>
            <a:r>
              <a:rPr sz="1200" i="1" spc="30" dirty="0">
                <a:latin typeface="Arial"/>
                <a:cs typeface="Arial"/>
              </a:rPr>
              <a:t>x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FE85BE4-FAD2-0857-9C97-15B6B00D8B13}"/>
              </a:ext>
            </a:extLst>
          </p:cNvPr>
          <p:cNvSpPr txBox="1"/>
          <p:nvPr/>
        </p:nvSpPr>
        <p:spPr>
          <a:xfrm>
            <a:off x="3186113" y="1055688"/>
            <a:ext cx="458787" cy="3095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lnSpc>
                <a:spcPts val="24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150" i="1" spc="60" baseline="13227" dirty="0">
                <a:latin typeface="Arial"/>
                <a:cs typeface="Arial"/>
              </a:rPr>
              <a:t>V</a:t>
            </a:r>
            <a:r>
              <a:rPr sz="3150" i="1" spc="-660" baseline="13227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CC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B585C1B-D5A8-C1B2-62B5-713F7D070D29}"/>
              </a:ext>
            </a:extLst>
          </p:cNvPr>
          <p:cNvSpPr txBox="1"/>
          <p:nvPr/>
        </p:nvSpPr>
        <p:spPr>
          <a:xfrm>
            <a:off x="2978150" y="1365250"/>
            <a:ext cx="903288" cy="376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100" i="1" spc="-15" dirty="0">
                <a:latin typeface="Arial"/>
                <a:cs typeface="Arial"/>
              </a:rPr>
              <a:t>R</a:t>
            </a:r>
            <a:r>
              <a:rPr i="1" spc="-22" baseline="-23148" dirty="0">
                <a:latin typeface="Arial"/>
                <a:cs typeface="Arial"/>
              </a:rPr>
              <a:t>C  </a:t>
            </a:r>
            <a:r>
              <a:rPr sz="2100" spc="30" dirty="0">
                <a:latin typeface="Symbol"/>
                <a:cs typeface="Symbol"/>
              </a:rPr>
              <a:t></a:t>
            </a:r>
            <a:r>
              <a:rPr sz="2100" spc="-240" dirty="0">
                <a:latin typeface="Times New Roman"/>
                <a:cs typeface="Times New Roman"/>
              </a:rPr>
              <a:t> </a:t>
            </a:r>
            <a:r>
              <a:rPr sz="2100" i="1" spc="15" dirty="0">
                <a:latin typeface="Arial"/>
                <a:cs typeface="Arial"/>
              </a:rPr>
              <a:t>R</a:t>
            </a:r>
            <a:r>
              <a:rPr i="1" spc="22" baseline="-23148" dirty="0">
                <a:latin typeface="Arial"/>
                <a:cs typeface="Arial"/>
              </a:rPr>
              <a:t>E</a:t>
            </a:r>
            <a:endParaRPr baseline="-23148" dirty="0"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808DDB3-EE57-198E-258C-026235C12E6C}"/>
              </a:ext>
            </a:extLst>
          </p:cNvPr>
          <p:cNvSpPr txBox="1"/>
          <p:nvPr/>
        </p:nvSpPr>
        <p:spPr>
          <a:xfrm>
            <a:off x="2747963" y="1158875"/>
            <a:ext cx="177800" cy="327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100" spc="30" dirty="0">
                <a:latin typeface="Symbol"/>
                <a:cs typeface="Symbol"/>
              </a:rPr>
              <a:t>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789BE553-79AA-82E5-2424-BCCC6D020FB7}"/>
              </a:ext>
            </a:extLst>
          </p:cNvPr>
          <p:cNvSpPr txBox="1"/>
          <p:nvPr/>
        </p:nvSpPr>
        <p:spPr>
          <a:xfrm>
            <a:off x="1528763" y="1158875"/>
            <a:ext cx="739775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447675" algn="l"/>
              </a:tabLst>
              <a:defRPr/>
            </a:pPr>
            <a:r>
              <a:rPr sz="2100" i="1" spc="15" dirty="0">
                <a:latin typeface="Arial"/>
                <a:cs typeface="Arial"/>
              </a:rPr>
              <a:t>I	</a:t>
            </a:r>
            <a:r>
              <a:rPr sz="2100" spc="30" dirty="0">
                <a:latin typeface="Symbol"/>
                <a:cs typeface="Symbol"/>
              </a:rPr>
              <a:t></a:t>
            </a:r>
            <a:r>
              <a:rPr sz="2100" spc="-210" dirty="0">
                <a:latin typeface="Times New Roman"/>
                <a:cs typeface="Times New Roman"/>
              </a:rPr>
              <a:t> </a:t>
            </a:r>
            <a:r>
              <a:rPr sz="2100" i="1" spc="15" dirty="0">
                <a:latin typeface="Arial"/>
                <a:cs typeface="Arial"/>
              </a:rPr>
              <a:t>I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3673" name="object 10">
            <a:extLst>
              <a:ext uri="{FF2B5EF4-FFF2-40B4-BE49-F238E27FC236}">
                <a16:creationId xmlns:a16="http://schemas.microsoft.com/office/drawing/2014/main" id="{45B6A624-5901-7652-009A-E8211B1971BC}"/>
              </a:ext>
            </a:extLst>
          </p:cNvPr>
          <p:cNvSpPr>
            <a:spLocks/>
          </p:cNvSpPr>
          <p:nvPr/>
        </p:nvSpPr>
        <p:spPr bwMode="auto">
          <a:xfrm>
            <a:off x="2297113" y="3684588"/>
            <a:ext cx="1905000" cy="914400"/>
          </a:xfrm>
          <a:custGeom>
            <a:avLst/>
            <a:gdLst>
              <a:gd name="T0" fmla="*/ 1752600 w 1905000"/>
              <a:gd name="T1" fmla="*/ 0 h 914400"/>
              <a:gd name="T2" fmla="*/ 152399 w 1905000"/>
              <a:gd name="T3" fmla="*/ 0 h 914400"/>
              <a:gd name="T4" fmla="*/ 104231 w 1905000"/>
              <a:gd name="T5" fmla="*/ 7766 h 914400"/>
              <a:gd name="T6" fmla="*/ 62396 w 1905000"/>
              <a:gd name="T7" fmla="*/ 29394 h 914400"/>
              <a:gd name="T8" fmla="*/ 29405 w 1905000"/>
              <a:gd name="T9" fmla="*/ 62380 h 914400"/>
              <a:gd name="T10" fmla="*/ 7769 w 1905000"/>
              <a:gd name="T11" fmla="*/ 104217 h 914400"/>
              <a:gd name="T12" fmla="*/ 0 w 1905000"/>
              <a:gd name="T13" fmla="*/ 152400 h 914400"/>
              <a:gd name="T14" fmla="*/ 0 w 1905000"/>
              <a:gd name="T15" fmla="*/ 762000 h 914400"/>
              <a:gd name="T16" fmla="*/ 7769 w 1905000"/>
              <a:gd name="T17" fmla="*/ 810182 h 914400"/>
              <a:gd name="T18" fmla="*/ 29405 w 1905000"/>
              <a:gd name="T19" fmla="*/ 852019 h 914400"/>
              <a:gd name="T20" fmla="*/ 62396 w 1905000"/>
              <a:gd name="T21" fmla="*/ 885005 h 914400"/>
              <a:gd name="T22" fmla="*/ 104231 w 1905000"/>
              <a:gd name="T23" fmla="*/ 906633 h 914400"/>
              <a:gd name="T24" fmla="*/ 152399 w 1905000"/>
              <a:gd name="T25" fmla="*/ 914400 h 914400"/>
              <a:gd name="T26" fmla="*/ 1752600 w 1905000"/>
              <a:gd name="T27" fmla="*/ 914400 h 914400"/>
              <a:gd name="T28" fmla="*/ 1800782 w 1905000"/>
              <a:gd name="T29" fmla="*/ 906633 h 914400"/>
              <a:gd name="T30" fmla="*/ 1842619 w 1905000"/>
              <a:gd name="T31" fmla="*/ 885005 h 914400"/>
              <a:gd name="T32" fmla="*/ 1875605 w 1905000"/>
              <a:gd name="T33" fmla="*/ 852019 h 914400"/>
              <a:gd name="T34" fmla="*/ 1897233 w 1905000"/>
              <a:gd name="T35" fmla="*/ 810182 h 914400"/>
              <a:gd name="T36" fmla="*/ 1905000 w 1905000"/>
              <a:gd name="T37" fmla="*/ 762000 h 914400"/>
              <a:gd name="T38" fmla="*/ 1905000 w 1905000"/>
              <a:gd name="T39" fmla="*/ 152400 h 914400"/>
              <a:gd name="T40" fmla="*/ 1897233 w 1905000"/>
              <a:gd name="T41" fmla="*/ 104217 h 914400"/>
              <a:gd name="T42" fmla="*/ 1875605 w 1905000"/>
              <a:gd name="T43" fmla="*/ 62380 h 914400"/>
              <a:gd name="T44" fmla="*/ 1842619 w 1905000"/>
              <a:gd name="T45" fmla="*/ 29394 h 914400"/>
              <a:gd name="T46" fmla="*/ 1800782 w 1905000"/>
              <a:gd name="T47" fmla="*/ 7766 h 914400"/>
              <a:gd name="T48" fmla="*/ 1752600 w 1905000"/>
              <a:gd name="T49" fmla="*/ 0 h 9144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05000" h="914400">
                <a:moveTo>
                  <a:pt x="1752600" y="0"/>
                </a:moveTo>
                <a:lnTo>
                  <a:pt x="152399" y="0"/>
                </a:lnTo>
                <a:lnTo>
                  <a:pt x="104231" y="7766"/>
                </a:lnTo>
                <a:lnTo>
                  <a:pt x="62396" y="29394"/>
                </a:lnTo>
                <a:lnTo>
                  <a:pt x="29405" y="62380"/>
                </a:lnTo>
                <a:lnTo>
                  <a:pt x="7769" y="104217"/>
                </a:lnTo>
                <a:lnTo>
                  <a:pt x="0" y="152400"/>
                </a:lnTo>
                <a:lnTo>
                  <a:pt x="0" y="762000"/>
                </a:lnTo>
                <a:lnTo>
                  <a:pt x="7769" y="810182"/>
                </a:lnTo>
                <a:lnTo>
                  <a:pt x="29405" y="852019"/>
                </a:lnTo>
                <a:lnTo>
                  <a:pt x="62396" y="885005"/>
                </a:lnTo>
                <a:lnTo>
                  <a:pt x="104231" y="906633"/>
                </a:lnTo>
                <a:lnTo>
                  <a:pt x="152399" y="914400"/>
                </a:lnTo>
                <a:lnTo>
                  <a:pt x="1752600" y="914400"/>
                </a:lnTo>
                <a:lnTo>
                  <a:pt x="1800782" y="906633"/>
                </a:lnTo>
                <a:lnTo>
                  <a:pt x="1842619" y="885005"/>
                </a:lnTo>
                <a:lnTo>
                  <a:pt x="1875605" y="852019"/>
                </a:lnTo>
                <a:lnTo>
                  <a:pt x="1897233" y="810182"/>
                </a:lnTo>
                <a:lnTo>
                  <a:pt x="1905000" y="762000"/>
                </a:lnTo>
                <a:lnTo>
                  <a:pt x="1905000" y="152400"/>
                </a:lnTo>
                <a:lnTo>
                  <a:pt x="1897233" y="104217"/>
                </a:lnTo>
                <a:lnTo>
                  <a:pt x="1875605" y="62380"/>
                </a:lnTo>
                <a:lnTo>
                  <a:pt x="1842619" y="29394"/>
                </a:lnTo>
                <a:lnTo>
                  <a:pt x="1800782" y="7766"/>
                </a:lnTo>
                <a:lnTo>
                  <a:pt x="1752600" y="0"/>
                </a:lnTo>
                <a:close/>
              </a:path>
            </a:pathLst>
          </a:custGeom>
          <a:solidFill>
            <a:srgbClr val="BADFE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FB0C53AC-26FD-6B0C-56D8-36A0A1CE94ED}"/>
              </a:ext>
            </a:extLst>
          </p:cNvPr>
          <p:cNvSpPr txBox="1"/>
          <p:nvPr/>
        </p:nvSpPr>
        <p:spPr>
          <a:xfrm>
            <a:off x="2670175" y="3770313"/>
            <a:ext cx="439738" cy="3365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lnSpc>
                <a:spcPts val="26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450" i="1" spc="-217" baseline="13285" dirty="0">
                <a:latin typeface="Arial"/>
                <a:cs typeface="Arial"/>
              </a:rPr>
              <a:t>V</a:t>
            </a:r>
            <a:r>
              <a:rPr sz="1350" i="1" spc="-10" dirty="0">
                <a:latin typeface="Arial"/>
                <a:cs typeface="Arial"/>
              </a:rPr>
              <a:t>CE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FF0690CF-286D-CC37-B724-28731420A43D}"/>
              </a:ext>
            </a:extLst>
          </p:cNvPr>
          <p:cNvSpPr txBox="1"/>
          <p:nvPr/>
        </p:nvSpPr>
        <p:spPr>
          <a:xfrm>
            <a:off x="2692400" y="4146550"/>
            <a:ext cx="1255713" cy="4111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300" i="1" spc="-5" dirty="0">
                <a:latin typeface="Arial"/>
                <a:cs typeface="Arial"/>
              </a:rPr>
              <a:t>I</a:t>
            </a:r>
            <a:r>
              <a:rPr sz="2025" i="1" spc="-7" baseline="-22633" dirty="0">
                <a:latin typeface="Arial"/>
                <a:cs typeface="Arial"/>
              </a:rPr>
              <a:t>C  </a:t>
            </a:r>
            <a:r>
              <a:rPr sz="2300" dirty="0">
                <a:latin typeface="Symbol"/>
                <a:cs typeface="Symbol"/>
              </a:rPr>
              <a:t>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i="1" dirty="0">
                <a:latin typeface="Arial"/>
                <a:cs typeface="Arial"/>
              </a:rPr>
              <a:t>0</a:t>
            </a:r>
            <a:r>
              <a:rPr sz="2300" i="1" spc="-15" dirty="0">
                <a:latin typeface="Arial"/>
                <a:cs typeface="Arial"/>
              </a:rPr>
              <a:t> </a:t>
            </a:r>
            <a:r>
              <a:rPr sz="2300" i="1" spc="20" dirty="0">
                <a:latin typeface="Arial"/>
                <a:cs typeface="Arial"/>
              </a:rPr>
              <a:t>mA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9857D3D1-A573-1B05-BC20-ACC892549824}"/>
              </a:ext>
            </a:extLst>
          </p:cNvPr>
          <p:cNvSpPr txBox="1"/>
          <p:nvPr/>
        </p:nvSpPr>
        <p:spPr>
          <a:xfrm>
            <a:off x="3205163" y="3697288"/>
            <a:ext cx="650875" cy="4095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300" dirty="0">
                <a:latin typeface="Symbol"/>
                <a:cs typeface="Symbol"/>
              </a:rPr>
              <a:t></a:t>
            </a:r>
            <a:r>
              <a:rPr sz="2300" spc="-345" dirty="0">
                <a:latin typeface="Times New Roman"/>
                <a:cs typeface="Times New Roman"/>
              </a:rPr>
              <a:t> </a:t>
            </a:r>
            <a:r>
              <a:rPr sz="2300" i="1" spc="-55" dirty="0">
                <a:latin typeface="Arial"/>
                <a:cs typeface="Arial"/>
              </a:rPr>
              <a:t>V</a:t>
            </a:r>
            <a:r>
              <a:rPr sz="2025" i="1" spc="-82" baseline="-22633" dirty="0">
                <a:latin typeface="Arial"/>
                <a:cs typeface="Arial"/>
              </a:rPr>
              <a:t>CC</a:t>
            </a:r>
            <a:endParaRPr sz="2025" baseline="-22633">
              <a:latin typeface="Arial"/>
              <a:cs typeface="Arial"/>
            </a:endParaRPr>
          </a:p>
        </p:txBody>
      </p:sp>
      <p:sp>
        <p:nvSpPr>
          <p:cNvPr id="113677" name="object 14">
            <a:extLst>
              <a:ext uri="{FF2B5EF4-FFF2-40B4-BE49-F238E27FC236}">
                <a16:creationId xmlns:a16="http://schemas.microsoft.com/office/drawing/2014/main" id="{422D0586-91C4-E388-1FA5-D12AEFB48CAF}"/>
              </a:ext>
            </a:extLst>
          </p:cNvPr>
          <p:cNvSpPr>
            <a:spLocks/>
          </p:cNvSpPr>
          <p:nvPr/>
        </p:nvSpPr>
        <p:spPr bwMode="auto">
          <a:xfrm>
            <a:off x="4468813" y="3652838"/>
            <a:ext cx="1828800" cy="1371600"/>
          </a:xfrm>
          <a:custGeom>
            <a:avLst/>
            <a:gdLst>
              <a:gd name="T0" fmla="*/ 1600200 w 1828800"/>
              <a:gd name="T1" fmla="*/ 0 h 1371600"/>
              <a:gd name="T2" fmla="*/ 228600 w 1828800"/>
              <a:gd name="T3" fmla="*/ 0 h 1371600"/>
              <a:gd name="T4" fmla="*/ 182533 w 1828800"/>
              <a:gd name="T5" fmla="*/ 4644 h 1371600"/>
              <a:gd name="T6" fmla="*/ 139624 w 1828800"/>
              <a:gd name="T7" fmla="*/ 17966 h 1371600"/>
              <a:gd name="T8" fmla="*/ 100793 w 1828800"/>
              <a:gd name="T9" fmla="*/ 39045 h 1371600"/>
              <a:gd name="T10" fmla="*/ 66960 w 1828800"/>
              <a:gd name="T11" fmla="*/ 66960 h 1371600"/>
              <a:gd name="T12" fmla="*/ 39045 w 1828800"/>
              <a:gd name="T13" fmla="*/ 100793 h 1371600"/>
              <a:gd name="T14" fmla="*/ 17966 w 1828800"/>
              <a:gd name="T15" fmla="*/ 139624 h 1371600"/>
              <a:gd name="T16" fmla="*/ 4644 w 1828800"/>
              <a:gd name="T17" fmla="*/ 182533 h 1371600"/>
              <a:gd name="T18" fmla="*/ 0 w 1828800"/>
              <a:gd name="T19" fmla="*/ 228600 h 1371600"/>
              <a:gd name="T20" fmla="*/ 0 w 1828800"/>
              <a:gd name="T21" fmla="*/ 1143000 h 1371600"/>
              <a:gd name="T22" fmla="*/ 4644 w 1828800"/>
              <a:gd name="T23" fmla="*/ 1189066 h 1371600"/>
              <a:gd name="T24" fmla="*/ 17966 w 1828800"/>
              <a:gd name="T25" fmla="*/ 1231975 h 1371600"/>
              <a:gd name="T26" fmla="*/ 39045 w 1828800"/>
              <a:gd name="T27" fmla="*/ 1270806 h 1371600"/>
              <a:gd name="T28" fmla="*/ 66960 w 1828800"/>
              <a:gd name="T29" fmla="*/ 1304639 h 1371600"/>
              <a:gd name="T30" fmla="*/ 100793 w 1828800"/>
              <a:gd name="T31" fmla="*/ 1332554 h 1371600"/>
              <a:gd name="T32" fmla="*/ 139624 w 1828800"/>
              <a:gd name="T33" fmla="*/ 1353633 h 1371600"/>
              <a:gd name="T34" fmla="*/ 182533 w 1828800"/>
              <a:gd name="T35" fmla="*/ 1366955 h 1371600"/>
              <a:gd name="T36" fmla="*/ 228600 w 1828800"/>
              <a:gd name="T37" fmla="*/ 1371600 h 1371600"/>
              <a:gd name="T38" fmla="*/ 1600200 w 1828800"/>
              <a:gd name="T39" fmla="*/ 1371600 h 1371600"/>
              <a:gd name="T40" fmla="*/ 1646266 w 1828800"/>
              <a:gd name="T41" fmla="*/ 1366955 h 1371600"/>
              <a:gd name="T42" fmla="*/ 1689175 w 1828800"/>
              <a:gd name="T43" fmla="*/ 1353633 h 1371600"/>
              <a:gd name="T44" fmla="*/ 1728006 w 1828800"/>
              <a:gd name="T45" fmla="*/ 1332554 h 1371600"/>
              <a:gd name="T46" fmla="*/ 1761839 w 1828800"/>
              <a:gd name="T47" fmla="*/ 1304639 h 1371600"/>
              <a:gd name="T48" fmla="*/ 1789754 w 1828800"/>
              <a:gd name="T49" fmla="*/ 1270806 h 1371600"/>
              <a:gd name="T50" fmla="*/ 1810833 w 1828800"/>
              <a:gd name="T51" fmla="*/ 1231975 h 1371600"/>
              <a:gd name="T52" fmla="*/ 1824155 w 1828800"/>
              <a:gd name="T53" fmla="*/ 1189066 h 1371600"/>
              <a:gd name="T54" fmla="*/ 1828800 w 1828800"/>
              <a:gd name="T55" fmla="*/ 1143000 h 1371600"/>
              <a:gd name="T56" fmla="*/ 1828800 w 1828800"/>
              <a:gd name="T57" fmla="*/ 228600 h 1371600"/>
              <a:gd name="T58" fmla="*/ 1824155 w 1828800"/>
              <a:gd name="T59" fmla="*/ 182533 h 1371600"/>
              <a:gd name="T60" fmla="*/ 1810833 w 1828800"/>
              <a:gd name="T61" fmla="*/ 139624 h 1371600"/>
              <a:gd name="T62" fmla="*/ 1789754 w 1828800"/>
              <a:gd name="T63" fmla="*/ 100793 h 1371600"/>
              <a:gd name="T64" fmla="*/ 1761839 w 1828800"/>
              <a:gd name="T65" fmla="*/ 66960 h 1371600"/>
              <a:gd name="T66" fmla="*/ 1728006 w 1828800"/>
              <a:gd name="T67" fmla="*/ 39045 h 1371600"/>
              <a:gd name="T68" fmla="*/ 1689175 w 1828800"/>
              <a:gd name="T69" fmla="*/ 17966 h 1371600"/>
              <a:gd name="T70" fmla="*/ 1646266 w 1828800"/>
              <a:gd name="T71" fmla="*/ 4644 h 1371600"/>
              <a:gd name="T72" fmla="*/ 1600200 w 1828800"/>
              <a:gd name="T73" fmla="*/ 0 h 13716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28800" h="1371600">
                <a:moveTo>
                  <a:pt x="1600200" y="0"/>
                </a:moveTo>
                <a:lnTo>
                  <a:pt x="228600" y="0"/>
                </a:ln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0" y="1143000"/>
                </a:lnTo>
                <a:lnTo>
                  <a:pt x="4644" y="1189066"/>
                </a:lnTo>
                <a:lnTo>
                  <a:pt x="17966" y="1231975"/>
                </a:lnTo>
                <a:lnTo>
                  <a:pt x="39045" y="1270806"/>
                </a:lnTo>
                <a:lnTo>
                  <a:pt x="66960" y="1304639"/>
                </a:lnTo>
                <a:lnTo>
                  <a:pt x="100793" y="1332554"/>
                </a:lnTo>
                <a:lnTo>
                  <a:pt x="139624" y="1353633"/>
                </a:lnTo>
                <a:lnTo>
                  <a:pt x="182533" y="1366955"/>
                </a:lnTo>
                <a:lnTo>
                  <a:pt x="228600" y="1371600"/>
                </a:lnTo>
                <a:lnTo>
                  <a:pt x="1600200" y="1371600"/>
                </a:lnTo>
                <a:lnTo>
                  <a:pt x="1646266" y="1366955"/>
                </a:lnTo>
                <a:lnTo>
                  <a:pt x="1689175" y="1353633"/>
                </a:lnTo>
                <a:lnTo>
                  <a:pt x="1728006" y="1332554"/>
                </a:lnTo>
                <a:lnTo>
                  <a:pt x="1761839" y="1304639"/>
                </a:lnTo>
                <a:lnTo>
                  <a:pt x="1789754" y="1270806"/>
                </a:lnTo>
                <a:lnTo>
                  <a:pt x="1810833" y="1231975"/>
                </a:lnTo>
                <a:lnTo>
                  <a:pt x="1824155" y="1189066"/>
                </a:lnTo>
                <a:lnTo>
                  <a:pt x="1828800" y="1143000"/>
                </a:lnTo>
                <a:lnTo>
                  <a:pt x="1828800" y="228600"/>
                </a:lnTo>
                <a:lnTo>
                  <a:pt x="1824155" y="182533"/>
                </a:lnTo>
                <a:lnTo>
                  <a:pt x="1810833" y="139624"/>
                </a:lnTo>
                <a:lnTo>
                  <a:pt x="1789754" y="100793"/>
                </a:lnTo>
                <a:lnTo>
                  <a:pt x="1761839" y="66960"/>
                </a:lnTo>
                <a:lnTo>
                  <a:pt x="1728006" y="39045"/>
                </a:lnTo>
                <a:lnTo>
                  <a:pt x="1689175" y="17966"/>
                </a:lnTo>
                <a:lnTo>
                  <a:pt x="1646266" y="4644"/>
                </a:lnTo>
                <a:lnTo>
                  <a:pt x="1600200" y="0"/>
                </a:lnTo>
                <a:close/>
              </a:path>
            </a:pathLst>
          </a:custGeom>
          <a:solidFill>
            <a:srgbClr val="BADFE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0ACBC157-F4DF-2E10-708D-0B7507C2EEB6}"/>
              </a:ext>
            </a:extLst>
          </p:cNvPr>
          <p:cNvSpPr txBox="1"/>
          <p:nvPr/>
        </p:nvSpPr>
        <p:spPr>
          <a:xfrm>
            <a:off x="4664075" y="4122738"/>
            <a:ext cx="187325" cy="2778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750" i="1" spc="5" dirty="0">
                <a:latin typeface="Arial"/>
                <a:cs typeface="Arial"/>
              </a:rPr>
              <a:t>C</a:t>
            </a:r>
            <a:endParaRPr sz="1750">
              <a:latin typeface="Arial"/>
              <a:cs typeface="Arial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1300C921-D378-E928-BDF0-FB27572B1DC5}"/>
              </a:ext>
            </a:extLst>
          </p:cNvPr>
          <p:cNvSpPr txBox="1"/>
          <p:nvPr/>
        </p:nvSpPr>
        <p:spPr>
          <a:xfrm>
            <a:off x="4606925" y="3967163"/>
            <a:ext cx="477838" cy="2778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340995" algn="l"/>
              </a:tabLst>
              <a:defRPr/>
            </a:pPr>
            <a:r>
              <a:rPr sz="1750" i="1" dirty="0">
                <a:latin typeface="Arial"/>
                <a:cs typeface="Arial"/>
              </a:rPr>
              <a:t>I	</a:t>
            </a:r>
            <a:endParaRPr sz="1750" dirty="0">
              <a:latin typeface="Symbol"/>
              <a:cs typeface="Symbol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FB5D0E6-96D0-CF8F-ADA0-7D928AFA8889}"/>
              </a:ext>
            </a:extLst>
          </p:cNvPr>
          <p:cNvSpPr txBox="1"/>
          <p:nvPr/>
        </p:nvSpPr>
        <p:spPr>
          <a:xfrm>
            <a:off x="808038" y="2506663"/>
            <a:ext cx="2490787" cy="3698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5" dirty="0">
                <a:solidFill>
                  <a:srgbClr val="333399"/>
                </a:solidFill>
                <a:latin typeface="+mn-lt"/>
                <a:cs typeface="Arial"/>
              </a:rPr>
              <a:t>Load Line</a:t>
            </a:r>
            <a:r>
              <a:rPr sz="2400" b="1" spc="-130" dirty="0">
                <a:solidFill>
                  <a:srgbClr val="333399"/>
                </a:solidFill>
                <a:latin typeface="+mn-lt"/>
                <a:cs typeface="Arial"/>
              </a:rPr>
              <a:t> </a:t>
            </a:r>
            <a:r>
              <a:rPr sz="2400" b="1" spc="-20" dirty="0">
                <a:solidFill>
                  <a:srgbClr val="333399"/>
                </a:solidFill>
                <a:latin typeface="+mn-lt"/>
                <a:cs typeface="Arial"/>
              </a:rPr>
              <a:t>Analysis</a:t>
            </a:r>
            <a:endParaRPr sz="2400" dirty="0">
              <a:latin typeface="+mn-lt"/>
              <a:cs typeface="Arial"/>
            </a:endParaRPr>
          </a:p>
        </p:txBody>
      </p:sp>
      <p:sp>
        <p:nvSpPr>
          <p:cNvPr id="113681" name="object 21">
            <a:extLst>
              <a:ext uri="{FF2B5EF4-FFF2-40B4-BE49-F238E27FC236}">
                <a16:creationId xmlns:a16="http://schemas.microsoft.com/office/drawing/2014/main" id="{C458C540-1D44-EA05-8BDD-A4FD928CA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63" y="855663"/>
            <a:ext cx="3352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São as mesmas equações das configurações  de polarização com divisor de tensão e  polarização de emissor !</a:t>
            </a: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6415DB00-D5FB-846A-41B5-73B8144D2562}"/>
              </a:ext>
            </a:extLst>
          </p:cNvPr>
          <p:cNvSpPr txBox="1"/>
          <p:nvPr/>
        </p:nvSpPr>
        <p:spPr>
          <a:xfrm>
            <a:off x="4583113" y="3109913"/>
            <a:ext cx="1533525" cy="376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5" dirty="0">
                <a:solidFill>
                  <a:srgbClr val="333399"/>
                </a:solidFill>
                <a:latin typeface="+mn-lt"/>
                <a:cs typeface="Arial"/>
              </a:rPr>
              <a:t>Saturation</a:t>
            </a:r>
            <a:endParaRPr sz="2400" dirty="0">
              <a:latin typeface="+mn-lt"/>
              <a:cs typeface="Arial"/>
            </a:endParaRPr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F88ACA30-87F5-BC4B-F9F4-FB579982FA4B}"/>
              </a:ext>
            </a:extLst>
          </p:cNvPr>
          <p:cNvSpPr txBox="1"/>
          <p:nvPr/>
        </p:nvSpPr>
        <p:spPr>
          <a:xfrm>
            <a:off x="2678113" y="3108325"/>
            <a:ext cx="1152525" cy="376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-5" dirty="0" err="1">
                <a:solidFill>
                  <a:srgbClr val="333399"/>
                </a:solidFill>
                <a:latin typeface="+mn-lt"/>
                <a:cs typeface="Arial"/>
              </a:rPr>
              <a:t>Cutoff</a:t>
            </a:r>
            <a:endParaRPr sz="2400" dirty="0">
              <a:latin typeface="+mn-lt"/>
              <a:cs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7940D2F-A8EF-0CCD-58EB-31CAF2EF6726}"/>
              </a:ext>
            </a:extLst>
          </p:cNvPr>
          <p:cNvSpPr txBox="1"/>
          <p:nvPr/>
        </p:nvSpPr>
        <p:spPr>
          <a:xfrm>
            <a:off x="814388" y="365125"/>
            <a:ext cx="39020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spc="-5" dirty="0">
                <a:solidFill>
                  <a:srgbClr val="333399"/>
                </a:solidFill>
                <a:latin typeface="+mn-lt"/>
                <a:cs typeface="Arial"/>
              </a:rPr>
              <a:t>Transistor </a:t>
            </a:r>
            <a:r>
              <a:rPr lang="pt-BR" sz="2400" b="1" spc="-5" dirty="0" err="1">
                <a:solidFill>
                  <a:srgbClr val="333399"/>
                </a:solidFill>
                <a:latin typeface="+mn-lt"/>
                <a:cs typeface="Arial"/>
              </a:rPr>
              <a:t>Saturation</a:t>
            </a:r>
            <a:r>
              <a:rPr lang="pt-BR" sz="2400" b="1" spc="-5" dirty="0">
                <a:solidFill>
                  <a:srgbClr val="333399"/>
                </a:solidFill>
                <a:latin typeface="+mn-lt"/>
                <a:cs typeface="Arial"/>
              </a:rPr>
              <a:t> </a:t>
            </a:r>
            <a:r>
              <a:rPr lang="pt-BR" sz="2400" b="1" spc="-5" dirty="0" err="1">
                <a:solidFill>
                  <a:srgbClr val="333399"/>
                </a:solidFill>
                <a:latin typeface="+mn-lt"/>
                <a:cs typeface="Arial"/>
              </a:rPr>
              <a:t>Level</a:t>
            </a:r>
            <a:endParaRPr lang="pt-BR" sz="2400" b="1" spc="-5" dirty="0">
              <a:solidFill>
                <a:srgbClr val="333399"/>
              </a:solidFill>
              <a:latin typeface="+mn-lt"/>
              <a:cs typeface="Arial"/>
            </a:endParaRPr>
          </a:p>
        </p:txBody>
      </p:sp>
      <p:sp>
        <p:nvSpPr>
          <p:cNvPr id="113685" name="object 4">
            <a:extLst>
              <a:ext uri="{FF2B5EF4-FFF2-40B4-BE49-F238E27FC236}">
                <a16:creationId xmlns:a16="http://schemas.microsoft.com/office/drawing/2014/main" id="{167E36C1-3E37-EB28-B5E4-C93FD1701369}"/>
              </a:ext>
            </a:extLst>
          </p:cNvPr>
          <p:cNvSpPr>
            <a:spLocks/>
          </p:cNvSpPr>
          <p:nvPr/>
        </p:nvSpPr>
        <p:spPr bwMode="auto">
          <a:xfrm>
            <a:off x="5178425" y="4143375"/>
            <a:ext cx="936625" cy="0"/>
          </a:xfrm>
          <a:custGeom>
            <a:avLst/>
            <a:gdLst>
              <a:gd name="T0" fmla="*/ 0 w 936625"/>
              <a:gd name="T1" fmla="*/ 936439 w 93662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36625">
                <a:moveTo>
                  <a:pt x="0" y="0"/>
                </a:moveTo>
                <a:lnTo>
                  <a:pt x="936439" y="0"/>
                </a:lnTo>
              </a:path>
            </a:pathLst>
          </a:custGeom>
          <a:noFill/>
          <a:ln w="1056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8" name="object 6">
            <a:extLst>
              <a:ext uri="{FF2B5EF4-FFF2-40B4-BE49-F238E27FC236}">
                <a16:creationId xmlns:a16="http://schemas.microsoft.com/office/drawing/2014/main" id="{DE91A247-F22B-AA0C-84B4-3911A5BC78DD}"/>
              </a:ext>
            </a:extLst>
          </p:cNvPr>
          <p:cNvSpPr txBox="1"/>
          <p:nvPr/>
        </p:nvSpPr>
        <p:spPr>
          <a:xfrm>
            <a:off x="5383213" y="3841750"/>
            <a:ext cx="458787" cy="3095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lnSpc>
                <a:spcPts val="24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150" i="1" spc="60" baseline="13227" dirty="0">
                <a:latin typeface="Arial"/>
                <a:cs typeface="Arial"/>
              </a:rPr>
              <a:t>V</a:t>
            </a:r>
            <a:r>
              <a:rPr sz="3150" i="1" spc="-660" baseline="13227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CC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07D871D8-B3AE-AC85-9DC6-54774793220C}"/>
              </a:ext>
            </a:extLst>
          </p:cNvPr>
          <p:cNvSpPr txBox="1"/>
          <p:nvPr/>
        </p:nvSpPr>
        <p:spPr>
          <a:xfrm>
            <a:off x="5175250" y="4151313"/>
            <a:ext cx="903288" cy="376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100" i="1" spc="-15" dirty="0">
                <a:latin typeface="Arial"/>
                <a:cs typeface="Arial"/>
              </a:rPr>
              <a:t>R</a:t>
            </a:r>
            <a:r>
              <a:rPr i="1" spc="-22" baseline="-23148" dirty="0">
                <a:latin typeface="Arial"/>
                <a:cs typeface="Arial"/>
              </a:rPr>
              <a:t>C  </a:t>
            </a:r>
            <a:r>
              <a:rPr sz="2100" spc="30" dirty="0">
                <a:latin typeface="Symbol"/>
                <a:cs typeface="Symbol"/>
              </a:rPr>
              <a:t></a:t>
            </a:r>
            <a:r>
              <a:rPr sz="2100" spc="-240" dirty="0">
                <a:latin typeface="Times New Roman"/>
                <a:cs typeface="Times New Roman"/>
              </a:rPr>
              <a:t> </a:t>
            </a:r>
            <a:r>
              <a:rPr sz="2100" i="1" spc="15" dirty="0">
                <a:latin typeface="Arial"/>
                <a:cs typeface="Arial"/>
              </a:rPr>
              <a:t>R</a:t>
            </a:r>
            <a:r>
              <a:rPr i="1" spc="22" baseline="-23148" dirty="0">
                <a:latin typeface="Arial"/>
                <a:cs typeface="Arial"/>
              </a:rPr>
              <a:t>E</a:t>
            </a:r>
            <a:endParaRPr baseline="-23148" dirty="0">
              <a:latin typeface="Arial"/>
              <a:cs typeface="Arial"/>
            </a:endParaRPr>
          </a:p>
        </p:txBody>
      </p:sp>
      <p:sp>
        <p:nvSpPr>
          <p:cNvPr id="30" name="object 8">
            <a:extLst>
              <a:ext uri="{FF2B5EF4-FFF2-40B4-BE49-F238E27FC236}">
                <a16:creationId xmlns:a16="http://schemas.microsoft.com/office/drawing/2014/main" id="{39BA74B5-E921-69B8-4DDB-A603661FA147}"/>
              </a:ext>
            </a:extLst>
          </p:cNvPr>
          <p:cNvSpPr txBox="1"/>
          <p:nvPr/>
        </p:nvSpPr>
        <p:spPr>
          <a:xfrm>
            <a:off x="4945063" y="3944938"/>
            <a:ext cx="177800" cy="327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100" spc="30" dirty="0">
                <a:latin typeface="Symbol"/>
                <a:cs typeface="Symbol"/>
              </a:rPr>
              <a:t>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447CF4D7-5457-A023-A971-7F3770158C98}"/>
              </a:ext>
            </a:extLst>
          </p:cNvPr>
          <p:cNvSpPr txBox="1"/>
          <p:nvPr/>
        </p:nvSpPr>
        <p:spPr>
          <a:xfrm>
            <a:off x="4716463" y="4527550"/>
            <a:ext cx="1276350" cy="3540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00" i="1" spc="-5" dirty="0">
                <a:latin typeface="Arial"/>
                <a:cs typeface="Arial"/>
              </a:rPr>
              <a:t>v</a:t>
            </a:r>
            <a:r>
              <a:rPr sz="2025" i="1" spc="-7" baseline="-22633" dirty="0">
                <a:latin typeface="Arial"/>
                <a:cs typeface="Arial"/>
              </a:rPr>
              <a:t>C</a:t>
            </a:r>
            <a:r>
              <a:rPr lang="pt-BR" sz="2025" i="1" spc="-7" baseline="-22633" dirty="0">
                <a:latin typeface="Arial"/>
                <a:cs typeface="Arial"/>
              </a:rPr>
              <a:t>E</a:t>
            </a:r>
            <a:r>
              <a:rPr sz="2025" i="1" spc="-7" baseline="-22633" dirty="0">
                <a:latin typeface="Arial"/>
                <a:cs typeface="Arial"/>
              </a:rPr>
              <a:t>  </a:t>
            </a:r>
            <a:r>
              <a:rPr sz="2300" dirty="0">
                <a:latin typeface="Symbol"/>
                <a:cs typeface="Symbol"/>
              </a:rPr>
              <a:t>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lang="pt-BR" sz="2300" i="1" dirty="0">
                <a:latin typeface="Arial"/>
                <a:cs typeface="Arial"/>
              </a:rPr>
              <a:t>0</a:t>
            </a:r>
            <a:r>
              <a:rPr lang="pt-BR" sz="2300" i="1" spc="-15" dirty="0">
                <a:latin typeface="Arial"/>
                <a:cs typeface="Arial"/>
              </a:rPr>
              <a:t>v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13690" name="object 12">
            <a:extLst>
              <a:ext uri="{FF2B5EF4-FFF2-40B4-BE49-F238E27FC236}">
                <a16:creationId xmlns:a16="http://schemas.microsoft.com/office/drawing/2014/main" id="{CB7A42F8-9005-B404-0422-9F1AF862C057}"/>
              </a:ext>
            </a:extLst>
          </p:cNvPr>
          <p:cNvSpPr>
            <a:spLocks/>
          </p:cNvSpPr>
          <p:nvPr/>
        </p:nvSpPr>
        <p:spPr bwMode="auto">
          <a:xfrm>
            <a:off x="381000" y="447675"/>
            <a:ext cx="314325" cy="276225"/>
          </a:xfrm>
          <a:custGeom>
            <a:avLst/>
            <a:gdLst>
              <a:gd name="T0" fmla="*/ 0 w 314959"/>
              <a:gd name="T1" fmla="*/ 242894 h 276860"/>
              <a:gd name="T2" fmla="*/ 280785 w 314959"/>
              <a:gd name="T3" fmla="*/ 242894 h 276860"/>
              <a:gd name="T4" fmla="*/ 280785 w 314959"/>
              <a:gd name="T5" fmla="*/ 0 h 276860"/>
              <a:gd name="T6" fmla="*/ 0 w 314959"/>
              <a:gd name="T7" fmla="*/ 0 h 276860"/>
              <a:gd name="T8" fmla="*/ 0 w 314959"/>
              <a:gd name="T9" fmla="*/ 242894 h 2768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6860"/>
              <a:gd name="T17" fmla="*/ 314959 w 314959"/>
              <a:gd name="T18" fmla="*/ 276860 h 2768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6860">
                <a:moveTo>
                  <a:pt x="0" y="276859"/>
                </a:moveTo>
                <a:lnTo>
                  <a:pt x="314959" y="276859"/>
                </a:lnTo>
                <a:lnTo>
                  <a:pt x="314959" y="0"/>
                </a:lnTo>
                <a:lnTo>
                  <a:pt x="0" y="0"/>
                </a:lnTo>
                <a:lnTo>
                  <a:pt x="0" y="27685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6</a:t>
            </a:r>
          </a:p>
        </p:txBody>
      </p:sp>
      <p:sp>
        <p:nvSpPr>
          <p:cNvPr id="113691" name="object 12">
            <a:extLst>
              <a:ext uri="{FF2B5EF4-FFF2-40B4-BE49-F238E27FC236}">
                <a16:creationId xmlns:a16="http://schemas.microsoft.com/office/drawing/2014/main" id="{4AF1BECA-65A7-F11E-48D7-0F9A40C2AFB9}"/>
              </a:ext>
            </a:extLst>
          </p:cNvPr>
          <p:cNvSpPr>
            <a:spLocks/>
          </p:cNvSpPr>
          <p:nvPr/>
        </p:nvSpPr>
        <p:spPr bwMode="auto">
          <a:xfrm>
            <a:off x="381000" y="2560638"/>
            <a:ext cx="314325" cy="276225"/>
          </a:xfrm>
          <a:custGeom>
            <a:avLst/>
            <a:gdLst>
              <a:gd name="T0" fmla="*/ 0 w 314959"/>
              <a:gd name="T1" fmla="*/ 242894 h 276860"/>
              <a:gd name="T2" fmla="*/ 280785 w 314959"/>
              <a:gd name="T3" fmla="*/ 242894 h 276860"/>
              <a:gd name="T4" fmla="*/ 280785 w 314959"/>
              <a:gd name="T5" fmla="*/ 0 h 276860"/>
              <a:gd name="T6" fmla="*/ 0 w 314959"/>
              <a:gd name="T7" fmla="*/ 0 h 276860"/>
              <a:gd name="T8" fmla="*/ 0 w 314959"/>
              <a:gd name="T9" fmla="*/ 242894 h 2768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6860"/>
              <a:gd name="T17" fmla="*/ 314959 w 314959"/>
              <a:gd name="T18" fmla="*/ 276860 h 2768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6860">
                <a:moveTo>
                  <a:pt x="0" y="276859"/>
                </a:moveTo>
                <a:lnTo>
                  <a:pt x="314959" y="276859"/>
                </a:lnTo>
                <a:lnTo>
                  <a:pt x="314959" y="0"/>
                </a:lnTo>
                <a:lnTo>
                  <a:pt x="0" y="0"/>
                </a:lnTo>
                <a:lnTo>
                  <a:pt x="0" y="27685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7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492C6F8A-B5F9-EB7A-6A31-91E2786C0540}"/>
              </a:ext>
            </a:extLst>
          </p:cNvPr>
          <p:cNvSpPr txBox="1"/>
          <p:nvPr/>
        </p:nvSpPr>
        <p:spPr>
          <a:xfrm>
            <a:off x="1698625" y="271463"/>
            <a:ext cx="6861175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Calibri"/>
                <a:cs typeface="Calibri"/>
              </a:rPr>
              <a:t>No </a:t>
            </a:r>
            <a:r>
              <a:rPr spc="-10" dirty="0" err="1">
                <a:latin typeface="Calibri"/>
                <a:cs typeface="Calibri"/>
              </a:rPr>
              <a:t>circuito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lang="pt-BR" dirty="0">
                <a:latin typeface="Calibri"/>
                <a:cs typeface="Calibri"/>
              </a:rPr>
              <a:t>abaixo </a:t>
            </a:r>
            <a:r>
              <a:rPr spc="-5" dirty="0" err="1">
                <a:latin typeface="Calibri"/>
                <a:cs typeface="Calibri"/>
              </a:rPr>
              <a:t>são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conhecidas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as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curvas</a:t>
            </a:r>
            <a:r>
              <a:rPr lang="pt-BR" spc="-5" dirty="0">
                <a:latin typeface="Calibri"/>
                <a:cs typeface="Calibri"/>
              </a:rPr>
              <a:t> </a:t>
            </a:r>
            <a:r>
              <a:rPr spc="-10" dirty="0" err="1">
                <a:latin typeface="Calibri"/>
                <a:cs typeface="Calibri"/>
              </a:rPr>
              <a:t>características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do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transistor.</a:t>
            </a:r>
            <a:r>
              <a:rPr lang="pt-BR" spc="-35" dirty="0">
                <a:latin typeface="Calibri"/>
                <a:cs typeface="Calibri"/>
              </a:rPr>
              <a:t> Trace </a:t>
            </a:r>
            <a:r>
              <a:rPr lang="pt-BR" dirty="0">
                <a:latin typeface="Calibri"/>
                <a:cs typeface="Calibri"/>
              </a:rPr>
              <a:t>a </a:t>
            </a:r>
            <a:r>
              <a:rPr lang="pt-BR" spc="-15" dirty="0">
                <a:latin typeface="Calibri"/>
                <a:cs typeface="Calibri"/>
              </a:rPr>
              <a:t>reta </a:t>
            </a:r>
            <a:r>
              <a:rPr lang="pt-BR" spc="-5" dirty="0">
                <a:latin typeface="Calibri"/>
                <a:cs typeface="Calibri"/>
              </a:rPr>
              <a:t>de </a:t>
            </a:r>
            <a:r>
              <a:rPr lang="pt-BR" spc="-25" dirty="0">
                <a:latin typeface="Calibri"/>
                <a:cs typeface="Calibri"/>
              </a:rPr>
              <a:t>carga </a:t>
            </a:r>
            <a:r>
              <a:rPr lang="pt-BR" spc="-20" dirty="0">
                <a:latin typeface="Calibri"/>
                <a:cs typeface="Calibri"/>
              </a:rPr>
              <a:t>d</a:t>
            </a:r>
            <a:r>
              <a:rPr lang="pt-BR" dirty="0">
                <a:latin typeface="Calibri"/>
                <a:cs typeface="Calibri"/>
              </a:rPr>
              <a:t>o </a:t>
            </a:r>
            <a:r>
              <a:rPr lang="pt-BR" spc="-10" dirty="0">
                <a:latin typeface="Calibri"/>
                <a:cs typeface="Calibri"/>
              </a:rPr>
              <a:t>circuito.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14691" name="object 6">
            <a:extLst>
              <a:ext uri="{FF2B5EF4-FFF2-40B4-BE49-F238E27FC236}">
                <a16:creationId xmlns:a16="http://schemas.microsoft.com/office/drawing/2014/main" id="{7757F952-D4CF-FCF1-B40F-02DC0DBB8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1071563"/>
            <a:ext cx="2927350" cy="2200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6263" name="object 7">
            <a:extLst>
              <a:ext uri="{FF2B5EF4-FFF2-40B4-BE49-F238E27FC236}">
                <a16:creationId xmlns:a16="http://schemas.microsoft.com/office/drawing/2014/main" id="{6735A264-2FBD-DC14-BAF3-40DC85D4A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993775"/>
            <a:ext cx="2519362" cy="2241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6267" name="object 11">
            <a:extLst>
              <a:ext uri="{FF2B5EF4-FFF2-40B4-BE49-F238E27FC236}">
                <a16:creationId xmlns:a16="http://schemas.microsoft.com/office/drawing/2014/main" id="{2075AAA6-009D-13C3-5D83-97F638B03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403600"/>
            <a:ext cx="3919538" cy="30861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6268" name="object 12">
            <a:extLst>
              <a:ext uri="{FF2B5EF4-FFF2-40B4-BE49-F238E27FC236}">
                <a16:creationId xmlns:a16="http://schemas.microsoft.com/office/drawing/2014/main" id="{31975FB1-AF51-A4AC-4E4C-163DF5E17B21}"/>
              </a:ext>
            </a:extLst>
          </p:cNvPr>
          <p:cNvSpPr>
            <a:spLocks/>
          </p:cNvSpPr>
          <p:nvPr/>
        </p:nvSpPr>
        <p:spPr bwMode="auto">
          <a:xfrm>
            <a:off x="3867150" y="4573588"/>
            <a:ext cx="381000" cy="514350"/>
          </a:xfrm>
          <a:custGeom>
            <a:avLst/>
            <a:gdLst>
              <a:gd name="T0" fmla="*/ 190500 w 381000"/>
              <a:gd name="T1" fmla="*/ 0 h 515620"/>
              <a:gd name="T2" fmla="*/ 190500 w 381000"/>
              <a:gd name="T3" fmla="*/ 112001 h 515620"/>
              <a:gd name="T4" fmla="*/ 0 w 381000"/>
              <a:gd name="T5" fmla="*/ 112001 h 515620"/>
              <a:gd name="T6" fmla="*/ 0 w 381000"/>
              <a:gd name="T7" fmla="*/ 336003 h 515620"/>
              <a:gd name="T8" fmla="*/ 190500 w 381000"/>
              <a:gd name="T9" fmla="*/ 336003 h 515620"/>
              <a:gd name="T10" fmla="*/ 190500 w 381000"/>
              <a:gd name="T11" fmla="*/ 448004 h 515620"/>
              <a:gd name="T12" fmla="*/ 381000 w 381000"/>
              <a:gd name="T13" fmla="*/ 224003 h 515620"/>
              <a:gd name="T14" fmla="*/ 190500 w 381000"/>
              <a:gd name="T15" fmla="*/ 0 h 5156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1000" h="515620">
                <a:moveTo>
                  <a:pt x="190500" y="0"/>
                </a:moveTo>
                <a:lnTo>
                  <a:pt x="190500" y="128905"/>
                </a:lnTo>
                <a:lnTo>
                  <a:pt x="0" y="128905"/>
                </a:lnTo>
                <a:lnTo>
                  <a:pt x="0" y="386715"/>
                </a:lnTo>
                <a:lnTo>
                  <a:pt x="190500" y="386715"/>
                </a:lnTo>
                <a:lnTo>
                  <a:pt x="190500" y="515620"/>
                </a:lnTo>
                <a:lnTo>
                  <a:pt x="381000" y="257810"/>
                </a:lnTo>
                <a:lnTo>
                  <a:pt x="19050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2C1D2F01-2B9B-A610-47C5-A22AB3CD4E46}"/>
              </a:ext>
            </a:extLst>
          </p:cNvPr>
          <p:cNvSpPr txBox="1">
            <a:spLocks/>
          </p:cNvSpPr>
          <p:nvPr/>
        </p:nvSpPr>
        <p:spPr bwMode="auto">
          <a:xfrm>
            <a:off x="304800" y="285750"/>
            <a:ext cx="1201738" cy="3349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0" tIns="2540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lang="pt-BR" b="1" kern="0" spc="-15" dirty="0">
                <a:solidFill>
                  <a:srgbClr val="FFFFFF"/>
                </a:solidFill>
              </a:rPr>
              <a:t>Exemplo</a:t>
            </a:r>
            <a:r>
              <a:rPr lang="pt-BR" b="1" kern="0" spc="-75" dirty="0">
                <a:solidFill>
                  <a:srgbClr val="FFFFFF"/>
                </a:solidFill>
              </a:rPr>
              <a:t> 4</a:t>
            </a:r>
            <a:endParaRPr lang="pt-BR" kern="0" dirty="0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2FBCA7C7-4003-D89F-AEF7-356E9F614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4648200"/>
            <a:ext cx="2754313" cy="4460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9593CA70-B9A5-D165-AADD-32CD9B12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4040188"/>
            <a:ext cx="2209800" cy="5334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07AF0218-F6AB-1CC7-5C08-2EF4939C5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5287963"/>
            <a:ext cx="2827337" cy="37306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9A12D173-A52F-993D-C8A5-A0FAE46234D4}"/>
              </a:ext>
            </a:extLst>
          </p:cNvPr>
          <p:cNvSpPr/>
          <p:nvPr/>
        </p:nvSpPr>
        <p:spPr>
          <a:xfrm>
            <a:off x="395288" y="4194175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1DD057AB-ED27-6105-C9B1-97E524860123}"/>
              </a:ext>
            </a:extLst>
          </p:cNvPr>
          <p:cNvSpPr/>
          <p:nvPr/>
        </p:nvSpPr>
        <p:spPr>
          <a:xfrm>
            <a:off x="395288" y="5362575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 animBg="1"/>
      <p:bldP spid="96267" grpId="0" animBg="1"/>
      <p:bldP spid="13" grpId="0" animBg="1"/>
      <p:bldP spid="14" grpId="0" animBg="1"/>
      <p:bldP spid="16" grpId="0" animBg="1"/>
      <p:bldP spid="11" grpId="0" animBg="1"/>
      <p:bldP spid="12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D86B664C-C580-E624-58E5-25840EA66C00}"/>
              </a:ext>
            </a:extLst>
          </p:cNvPr>
          <p:cNvSpPr txBox="1"/>
          <p:nvPr/>
        </p:nvSpPr>
        <p:spPr>
          <a:xfrm>
            <a:off x="795338" y="2987675"/>
            <a:ext cx="304800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5" dirty="0">
                <a:latin typeface="Calibri"/>
                <a:cs typeface="Calibri"/>
              </a:rPr>
              <a:t>I</a:t>
            </a:r>
            <a:r>
              <a:rPr spc="7" baseline="-20833" dirty="0">
                <a:latin typeface="Calibri"/>
                <a:cs typeface="Calibri"/>
              </a:rPr>
              <a:t>B</a:t>
            </a:r>
            <a:endParaRPr baseline="-20833" dirty="0">
              <a:latin typeface="Calibri"/>
              <a:cs typeface="Calibri"/>
            </a:endParaRPr>
          </a:p>
        </p:txBody>
      </p:sp>
      <p:sp>
        <p:nvSpPr>
          <p:cNvPr id="115715" name="object 5">
            <a:extLst>
              <a:ext uri="{FF2B5EF4-FFF2-40B4-BE49-F238E27FC236}">
                <a16:creationId xmlns:a16="http://schemas.microsoft.com/office/drawing/2014/main" id="{7C510F99-3AF5-1B8D-7A25-FC2D42E76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863" y="138113"/>
            <a:ext cx="2930525" cy="2000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1620" name="object 6">
            <a:extLst>
              <a:ext uri="{FF2B5EF4-FFF2-40B4-BE49-F238E27FC236}">
                <a16:creationId xmlns:a16="http://schemas.microsoft.com/office/drawing/2014/main" id="{DA0C7488-F6FC-F174-F60C-8C469CC27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038" y="3135313"/>
            <a:ext cx="2112962" cy="6937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1621" name="object 7">
            <a:extLst>
              <a:ext uri="{FF2B5EF4-FFF2-40B4-BE49-F238E27FC236}">
                <a16:creationId xmlns:a16="http://schemas.microsoft.com/office/drawing/2014/main" id="{3041FDC9-8452-07E7-9A61-B38C2129E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3165475"/>
            <a:ext cx="3238500" cy="6921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1622" name="object 8">
            <a:extLst>
              <a:ext uri="{FF2B5EF4-FFF2-40B4-BE49-F238E27FC236}">
                <a16:creationId xmlns:a16="http://schemas.microsoft.com/office/drawing/2014/main" id="{F22862E3-70D4-3D27-F823-0E3291F91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4938" y="3249613"/>
            <a:ext cx="1049337" cy="4635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8312" name="object 11">
            <a:extLst>
              <a:ext uri="{FF2B5EF4-FFF2-40B4-BE49-F238E27FC236}">
                <a16:creationId xmlns:a16="http://schemas.microsoft.com/office/drawing/2014/main" id="{35CEDBFA-B601-B2B4-32E2-3A40F3539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650" y="4864100"/>
            <a:ext cx="1485900" cy="5175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8313" name="object 12">
            <a:extLst>
              <a:ext uri="{FF2B5EF4-FFF2-40B4-BE49-F238E27FC236}">
                <a16:creationId xmlns:a16="http://schemas.microsoft.com/office/drawing/2014/main" id="{0A836801-96BC-B563-7A9F-44AF0B148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5408613"/>
            <a:ext cx="1312863" cy="5080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199963FE-022C-2743-3455-DCA5D503C6AE}"/>
              </a:ext>
            </a:extLst>
          </p:cNvPr>
          <p:cNvSpPr txBox="1">
            <a:spLocks/>
          </p:cNvSpPr>
          <p:nvPr/>
        </p:nvSpPr>
        <p:spPr bwMode="auto">
          <a:xfrm>
            <a:off x="230188" y="279400"/>
            <a:ext cx="1203325" cy="3349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0" tIns="2540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lang="pt-BR" b="1" kern="0" spc="-15" dirty="0">
                <a:solidFill>
                  <a:srgbClr val="FFFFFF"/>
                </a:solidFill>
              </a:rPr>
              <a:t>Exemplo</a:t>
            </a:r>
            <a:r>
              <a:rPr lang="pt-BR" b="1" kern="0" spc="-75" dirty="0">
                <a:solidFill>
                  <a:srgbClr val="FFFFFF"/>
                </a:solidFill>
              </a:rPr>
              <a:t> 5</a:t>
            </a:r>
            <a:endParaRPr lang="pt-BR" kern="0" dirty="0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CD635471-2F6B-39FD-AA54-C16C32FAE967}"/>
              </a:ext>
            </a:extLst>
          </p:cNvPr>
          <p:cNvSpPr/>
          <p:nvPr/>
        </p:nvSpPr>
        <p:spPr>
          <a:xfrm>
            <a:off x="350838" y="3040063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BEC0FB40-FD0C-DB24-4788-C279FC0C7571}"/>
              </a:ext>
            </a:extLst>
          </p:cNvPr>
          <p:cNvSpPr/>
          <p:nvPr/>
        </p:nvSpPr>
        <p:spPr>
          <a:xfrm>
            <a:off x="350838" y="4002088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6827FD7B-7D2C-F2FB-C0DF-0588BA855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38" y="4191000"/>
            <a:ext cx="2943225" cy="255111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DBACD9A7-9620-1A68-3275-939E35E7C940}"/>
              </a:ext>
            </a:extLst>
          </p:cNvPr>
          <p:cNvSpPr/>
          <p:nvPr/>
        </p:nvSpPr>
        <p:spPr>
          <a:xfrm>
            <a:off x="5170488" y="5218113"/>
            <a:ext cx="420687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E285D15B-3F2E-8D17-EDFC-1CD314C89265}"/>
              </a:ext>
            </a:extLst>
          </p:cNvPr>
          <p:cNvSpPr txBox="1"/>
          <p:nvPr/>
        </p:nvSpPr>
        <p:spPr>
          <a:xfrm>
            <a:off x="1560513" y="255588"/>
            <a:ext cx="4092575" cy="1938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Calibri"/>
                <a:cs typeface="Calibri"/>
              </a:rPr>
              <a:t>No </a:t>
            </a:r>
            <a:r>
              <a:rPr spc="-10" dirty="0" err="1">
                <a:latin typeface="Calibri"/>
                <a:cs typeface="Calibri"/>
              </a:rPr>
              <a:t>circuito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lang="pt-BR" spc="-10" dirty="0">
                <a:latin typeface="Calibri"/>
                <a:cs typeface="Calibri"/>
              </a:rPr>
              <a:t>anterior determine:</a:t>
            </a:r>
          </a:p>
          <a:p>
            <a:pPr marL="3556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spc="-10" dirty="0">
                <a:latin typeface="Calibri"/>
                <a:cs typeface="Calibri"/>
              </a:rPr>
              <a:t>o </a:t>
            </a:r>
            <a:r>
              <a:rPr lang="pt-BR" dirty="0"/>
              <a:t>𝛽</a:t>
            </a:r>
            <a:r>
              <a:rPr lang="pt-BR" baseline="-25000" dirty="0"/>
              <a:t>DC </a:t>
            </a:r>
            <a:r>
              <a:rPr lang="pt-BR" dirty="0"/>
              <a:t> no centro das curvas características.</a:t>
            </a:r>
          </a:p>
          <a:p>
            <a:pPr marL="3556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dirty="0"/>
              <a:t> b) use  𝛽</a:t>
            </a:r>
            <a:r>
              <a:rPr lang="pt-BR" baseline="-25000" dirty="0"/>
              <a:t>DC </a:t>
            </a:r>
            <a:r>
              <a:rPr lang="pt-BR" dirty="0"/>
              <a:t> para calcular I</a:t>
            </a:r>
            <a:r>
              <a:rPr lang="pt-BR" baseline="-25000" dirty="0"/>
              <a:t>B.</a:t>
            </a:r>
            <a:r>
              <a:rPr lang="pt-BR" dirty="0"/>
              <a:t> </a:t>
            </a:r>
          </a:p>
          <a:p>
            <a:pPr marL="3556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dirty="0"/>
              <a:t>c) determine </a:t>
            </a:r>
            <a:r>
              <a:rPr lang="pt-BR" spc="-5" dirty="0">
                <a:latin typeface="Calibri"/>
                <a:cs typeface="Calibri"/>
              </a:rPr>
              <a:t>os </a:t>
            </a:r>
            <a:r>
              <a:rPr lang="pt-BR" spc="-10" dirty="0">
                <a:latin typeface="Calibri"/>
                <a:cs typeface="Calibri"/>
              </a:rPr>
              <a:t>valores</a:t>
            </a:r>
            <a:r>
              <a:rPr lang="pt-BR" spc="30" dirty="0">
                <a:latin typeface="Calibri"/>
                <a:cs typeface="Calibri"/>
              </a:rPr>
              <a:t> </a:t>
            </a:r>
            <a:r>
              <a:rPr lang="pt-BR" spc="-10" dirty="0">
                <a:latin typeface="Calibri"/>
                <a:cs typeface="Calibri"/>
              </a:rPr>
              <a:t>quiescentes (</a:t>
            </a:r>
            <a:r>
              <a:rPr lang="pt-BR" spc="-15" dirty="0">
                <a:latin typeface="Calibri"/>
                <a:cs typeface="Calibri"/>
              </a:rPr>
              <a:t>característica </a:t>
            </a:r>
            <a:r>
              <a:rPr lang="pt-BR" dirty="0"/>
              <a:t>I</a:t>
            </a:r>
            <a:r>
              <a:rPr lang="pt-BR" baseline="-25000" dirty="0"/>
              <a:t>CQ</a:t>
            </a:r>
            <a:r>
              <a:rPr lang="pt-BR" dirty="0"/>
              <a:t> e V</a:t>
            </a:r>
            <a:r>
              <a:rPr lang="pt-BR" baseline="-25000" dirty="0"/>
              <a:t>CEQ</a:t>
            </a:r>
            <a:r>
              <a:rPr lang="pt-BR" dirty="0"/>
              <a:t>) </a:t>
            </a:r>
            <a:r>
              <a:rPr lang="pt-BR" spc="-10" dirty="0">
                <a:latin typeface="Calibri"/>
                <a:cs typeface="Calibri"/>
              </a:rPr>
              <a:t>considerando o ponto Q</a:t>
            </a:r>
            <a:r>
              <a:rPr lang="pt-BR" spc="-5" dirty="0">
                <a:latin typeface="Calibri"/>
                <a:cs typeface="Calibri"/>
              </a:rPr>
              <a:t> na curva</a:t>
            </a:r>
            <a:r>
              <a:rPr lang="pt-BR" spc="40" dirty="0">
                <a:latin typeface="Calibri"/>
                <a:cs typeface="Calibri"/>
              </a:rPr>
              <a:t> </a:t>
            </a:r>
            <a:r>
              <a:rPr lang="pt-BR" spc="-15" dirty="0">
                <a:latin typeface="Calibri"/>
                <a:cs typeface="Calibri"/>
              </a:rPr>
              <a:t>característica</a:t>
            </a:r>
            <a:r>
              <a:rPr lang="pt-BR" dirty="0"/>
              <a:t>. 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A5CFF360-41C1-E8F9-929F-B7D01ACEE21D}"/>
              </a:ext>
            </a:extLst>
          </p:cNvPr>
          <p:cNvSpPr/>
          <p:nvPr/>
        </p:nvSpPr>
        <p:spPr>
          <a:xfrm>
            <a:off x="328613" y="2160588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FC0129C2-4C40-423A-68A8-12D0F96A410C}"/>
              </a:ext>
            </a:extLst>
          </p:cNvPr>
          <p:cNvSpPr txBox="1"/>
          <p:nvPr/>
        </p:nvSpPr>
        <p:spPr>
          <a:xfrm>
            <a:off x="776288" y="2139950"/>
            <a:ext cx="442912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𝛽</a:t>
            </a:r>
            <a:r>
              <a:rPr lang="pt-BR" baseline="-25000" dirty="0"/>
              <a:t>DC</a:t>
            </a:r>
            <a:r>
              <a:rPr lang="pt-BR" spc="-5" dirty="0">
                <a:latin typeface="Calibri"/>
                <a:cs typeface="Calibri"/>
              </a:rPr>
              <a:t> </a:t>
            </a:r>
            <a:endParaRPr baseline="-20833" dirty="0">
              <a:latin typeface="Calibri"/>
              <a:cs typeface="Calibri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383D340D-1CAA-68A6-3B71-44275C0F7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3949700"/>
            <a:ext cx="920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/>
              <a:t>I</a:t>
            </a:r>
            <a:r>
              <a:rPr lang="pt-BR" altLang="pt-BR" baseline="-25000"/>
              <a:t>CQ</a:t>
            </a:r>
            <a:r>
              <a:rPr lang="pt-BR" altLang="pt-BR"/>
              <a:t> e I</a:t>
            </a:r>
            <a:r>
              <a:rPr lang="pt-BR" altLang="pt-BR" baseline="-25000"/>
              <a:t>CEQ</a:t>
            </a:r>
            <a:endParaRPr lang="pt-BR" altLang="pt-BR" baseline="-21000">
              <a:cs typeface="Calibri" panose="020F0502020204030204" pitchFamily="34" charset="0"/>
            </a:endParaRPr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748A5266-7015-1E73-B8DA-849AD1F16E8C}"/>
              </a:ext>
            </a:extLst>
          </p:cNvPr>
          <p:cNvSpPr/>
          <p:nvPr/>
        </p:nvSpPr>
        <p:spPr>
          <a:xfrm>
            <a:off x="5410200" y="2525713"/>
            <a:ext cx="420688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CDDE5C8-3EC8-5CE2-A544-0D44BF160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50507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No centro das curvas: I</a:t>
            </a:r>
            <a:r>
              <a:rPr lang="pt-BR" altLang="pt-BR" baseline="-25000"/>
              <a:t>CQ</a:t>
            </a:r>
            <a:r>
              <a:rPr lang="pt-BR" altLang="pt-BR"/>
              <a:t> = 6.2mA e I</a:t>
            </a:r>
            <a:r>
              <a:rPr lang="pt-BR" altLang="pt-BR" baseline="-25000"/>
              <a:t>BQ</a:t>
            </a:r>
            <a:r>
              <a:rPr lang="pt-BR" altLang="pt-BR"/>
              <a:t> = 25μA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3DBA5B5-3FEF-3E70-D54B-2C3BAE627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2538413"/>
            <a:ext cx="27019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𝛽</a:t>
            </a:r>
            <a:r>
              <a:rPr lang="pt-BR" altLang="pt-BR" baseline="-25000"/>
              <a:t>DC</a:t>
            </a:r>
            <a:r>
              <a:rPr lang="pt-BR" altLang="pt-BR"/>
              <a:t> = 6.2mA /25uA = 248</a:t>
            </a:r>
            <a:endParaRPr lang="pt-BR" altLang="pt-BR" baseline="-21000">
              <a:cs typeface="Calibri" panose="020F0502020204030204" pitchFamily="34" charset="0"/>
            </a:endParaRPr>
          </a:p>
          <a:p>
            <a:pPr algn="ctr"/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1620" grpId="0" animBg="1"/>
      <p:bldP spid="111621" grpId="0" animBg="1"/>
      <p:bldP spid="111622" grpId="0" animBg="1"/>
      <p:bldP spid="98312" grpId="0" animBg="1"/>
      <p:bldP spid="98313" grpId="0" animBg="1"/>
      <p:bldP spid="16" grpId="0" animBg="1"/>
      <p:bldP spid="17" grpId="0" animBg="1"/>
      <p:bldP spid="13" grpId="0" animBg="1"/>
      <p:bldP spid="2" grpId="0" animBg="1"/>
      <p:bldP spid="19" grpId="0" animBg="1"/>
      <p:bldP spid="20" grpId="0"/>
      <p:bldP spid="21" grpId="0"/>
      <p:bldP spid="22" grpId="0" animBg="1"/>
      <p:bldP spid="3" grpId="0"/>
      <p:bldP spid="5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object 2">
            <a:extLst>
              <a:ext uri="{FF2B5EF4-FFF2-40B4-BE49-F238E27FC236}">
                <a16:creationId xmlns:a16="http://schemas.microsoft.com/office/drawing/2014/main" id="{CCBE460B-E08A-CA6C-EB1C-CDD37D1AA678}"/>
              </a:ext>
            </a:extLst>
          </p:cNvPr>
          <p:cNvSpPr>
            <a:spLocks/>
          </p:cNvSpPr>
          <p:nvPr/>
        </p:nvSpPr>
        <p:spPr bwMode="auto">
          <a:xfrm>
            <a:off x="350838" y="255588"/>
            <a:ext cx="673100" cy="504825"/>
          </a:xfrm>
          <a:custGeom>
            <a:avLst/>
            <a:gdLst>
              <a:gd name="T0" fmla="*/ 336550 w 673100"/>
              <a:gd name="T1" fmla="*/ 0 h 505460"/>
              <a:gd name="T2" fmla="*/ 281958 w 673100"/>
              <a:gd name="T3" fmla="*/ 3079 h 505460"/>
              <a:gd name="T4" fmla="*/ 230171 w 673100"/>
              <a:gd name="T5" fmla="*/ 11994 h 505460"/>
              <a:gd name="T6" fmla="*/ 181883 w 673100"/>
              <a:gd name="T7" fmla="*/ 26262 h 505460"/>
              <a:gd name="T8" fmla="*/ 137785 w 673100"/>
              <a:gd name="T9" fmla="*/ 45392 h 505460"/>
              <a:gd name="T10" fmla="*/ 98571 w 673100"/>
              <a:gd name="T11" fmla="*/ 68906 h 505460"/>
              <a:gd name="T12" fmla="*/ 64932 w 673100"/>
              <a:gd name="T13" fmla="*/ 96318 h 505460"/>
              <a:gd name="T14" fmla="*/ 37564 w 673100"/>
              <a:gd name="T15" fmla="*/ 127143 h 505460"/>
              <a:gd name="T16" fmla="*/ 17156 w 673100"/>
              <a:gd name="T17" fmla="*/ 160899 h 505460"/>
              <a:gd name="T18" fmla="*/ 4404 w 673100"/>
              <a:gd name="T19" fmla="*/ 197097 h 505460"/>
              <a:gd name="T20" fmla="*/ 0 w 673100"/>
              <a:gd name="T21" fmla="*/ 235254 h 505460"/>
              <a:gd name="T22" fmla="*/ 4404 w 673100"/>
              <a:gd name="T23" fmla="*/ 273412 h 505460"/>
              <a:gd name="T24" fmla="*/ 17156 w 673100"/>
              <a:gd name="T25" fmla="*/ 309615 h 505460"/>
              <a:gd name="T26" fmla="*/ 37564 w 673100"/>
              <a:gd name="T27" fmla="*/ 343365 h 505460"/>
              <a:gd name="T28" fmla="*/ 64932 w 673100"/>
              <a:gd name="T29" fmla="*/ 374192 h 505460"/>
              <a:gd name="T30" fmla="*/ 98571 w 673100"/>
              <a:gd name="T31" fmla="*/ 401600 h 505460"/>
              <a:gd name="T32" fmla="*/ 137785 w 673100"/>
              <a:gd name="T33" fmla="*/ 425117 h 505460"/>
              <a:gd name="T34" fmla="*/ 181883 w 673100"/>
              <a:gd name="T35" fmla="*/ 444248 h 505460"/>
              <a:gd name="T36" fmla="*/ 230171 w 673100"/>
              <a:gd name="T37" fmla="*/ 458517 h 505460"/>
              <a:gd name="T38" fmla="*/ 281958 w 673100"/>
              <a:gd name="T39" fmla="*/ 467431 h 505460"/>
              <a:gd name="T40" fmla="*/ 336550 w 673100"/>
              <a:gd name="T41" fmla="*/ 470510 h 505460"/>
              <a:gd name="T42" fmla="*/ 391141 w 673100"/>
              <a:gd name="T43" fmla="*/ 467431 h 505460"/>
              <a:gd name="T44" fmla="*/ 442928 w 673100"/>
              <a:gd name="T45" fmla="*/ 458517 h 505460"/>
              <a:gd name="T46" fmla="*/ 491216 w 673100"/>
              <a:gd name="T47" fmla="*/ 444248 h 505460"/>
              <a:gd name="T48" fmla="*/ 535314 w 673100"/>
              <a:gd name="T49" fmla="*/ 425117 h 505460"/>
              <a:gd name="T50" fmla="*/ 574528 w 673100"/>
              <a:gd name="T51" fmla="*/ 401600 h 505460"/>
              <a:gd name="T52" fmla="*/ 608167 w 673100"/>
              <a:gd name="T53" fmla="*/ 374192 h 505460"/>
              <a:gd name="T54" fmla="*/ 635535 w 673100"/>
              <a:gd name="T55" fmla="*/ 343365 h 505460"/>
              <a:gd name="T56" fmla="*/ 655943 w 673100"/>
              <a:gd name="T57" fmla="*/ 309615 h 505460"/>
              <a:gd name="T58" fmla="*/ 668695 w 673100"/>
              <a:gd name="T59" fmla="*/ 273412 h 505460"/>
              <a:gd name="T60" fmla="*/ 673100 w 673100"/>
              <a:gd name="T61" fmla="*/ 235254 h 505460"/>
              <a:gd name="T62" fmla="*/ 668695 w 673100"/>
              <a:gd name="T63" fmla="*/ 197097 h 505460"/>
              <a:gd name="T64" fmla="*/ 655943 w 673100"/>
              <a:gd name="T65" fmla="*/ 160899 h 505460"/>
              <a:gd name="T66" fmla="*/ 635535 w 673100"/>
              <a:gd name="T67" fmla="*/ 127143 h 505460"/>
              <a:gd name="T68" fmla="*/ 608167 w 673100"/>
              <a:gd name="T69" fmla="*/ 96318 h 505460"/>
              <a:gd name="T70" fmla="*/ 574528 w 673100"/>
              <a:gd name="T71" fmla="*/ 68906 h 505460"/>
              <a:gd name="T72" fmla="*/ 535314 w 673100"/>
              <a:gd name="T73" fmla="*/ 45392 h 505460"/>
              <a:gd name="T74" fmla="*/ 491216 w 673100"/>
              <a:gd name="T75" fmla="*/ 26262 h 505460"/>
              <a:gd name="T76" fmla="*/ 442928 w 673100"/>
              <a:gd name="T77" fmla="*/ 11994 h 505460"/>
              <a:gd name="T78" fmla="*/ 391141 w 673100"/>
              <a:gd name="T79" fmla="*/ 3079 h 505460"/>
              <a:gd name="T80" fmla="*/ 336550 w 673100"/>
              <a:gd name="T81" fmla="*/ 0 h 505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3100" h="505460">
                <a:moveTo>
                  <a:pt x="336550" y="0"/>
                </a:moveTo>
                <a:lnTo>
                  <a:pt x="281958" y="3307"/>
                </a:lnTo>
                <a:lnTo>
                  <a:pt x="230171" y="12884"/>
                </a:lnTo>
                <a:lnTo>
                  <a:pt x="181883" y="28210"/>
                </a:lnTo>
                <a:lnTo>
                  <a:pt x="137785" y="48763"/>
                </a:lnTo>
                <a:lnTo>
                  <a:pt x="98571" y="74025"/>
                </a:lnTo>
                <a:lnTo>
                  <a:pt x="64932" y="103473"/>
                </a:lnTo>
                <a:lnTo>
                  <a:pt x="37564" y="136588"/>
                </a:lnTo>
                <a:lnTo>
                  <a:pt x="17156" y="172850"/>
                </a:lnTo>
                <a:lnTo>
                  <a:pt x="4404" y="211737"/>
                </a:lnTo>
                <a:lnTo>
                  <a:pt x="0" y="252730"/>
                </a:lnTo>
                <a:lnTo>
                  <a:pt x="4404" y="293722"/>
                </a:lnTo>
                <a:lnTo>
                  <a:pt x="17156" y="332609"/>
                </a:lnTo>
                <a:lnTo>
                  <a:pt x="37564" y="368871"/>
                </a:lnTo>
                <a:lnTo>
                  <a:pt x="64932" y="401986"/>
                </a:lnTo>
                <a:lnTo>
                  <a:pt x="98571" y="431434"/>
                </a:lnTo>
                <a:lnTo>
                  <a:pt x="137785" y="456696"/>
                </a:lnTo>
                <a:lnTo>
                  <a:pt x="181883" y="477249"/>
                </a:lnTo>
                <a:lnTo>
                  <a:pt x="230171" y="492575"/>
                </a:lnTo>
                <a:lnTo>
                  <a:pt x="281958" y="502152"/>
                </a:lnTo>
                <a:lnTo>
                  <a:pt x="336550" y="505460"/>
                </a:lnTo>
                <a:lnTo>
                  <a:pt x="391141" y="502152"/>
                </a:lnTo>
                <a:lnTo>
                  <a:pt x="442928" y="492575"/>
                </a:lnTo>
                <a:lnTo>
                  <a:pt x="491216" y="477249"/>
                </a:lnTo>
                <a:lnTo>
                  <a:pt x="535314" y="456696"/>
                </a:lnTo>
                <a:lnTo>
                  <a:pt x="574528" y="431434"/>
                </a:lnTo>
                <a:lnTo>
                  <a:pt x="608167" y="401986"/>
                </a:lnTo>
                <a:lnTo>
                  <a:pt x="635535" y="368871"/>
                </a:lnTo>
                <a:lnTo>
                  <a:pt x="655943" y="332609"/>
                </a:lnTo>
                <a:lnTo>
                  <a:pt x="668695" y="293722"/>
                </a:lnTo>
                <a:lnTo>
                  <a:pt x="673100" y="252730"/>
                </a:lnTo>
                <a:lnTo>
                  <a:pt x="668695" y="211737"/>
                </a:lnTo>
                <a:lnTo>
                  <a:pt x="655943" y="172850"/>
                </a:lnTo>
                <a:lnTo>
                  <a:pt x="635535" y="136588"/>
                </a:lnTo>
                <a:lnTo>
                  <a:pt x="608167" y="103473"/>
                </a:lnTo>
                <a:lnTo>
                  <a:pt x="574528" y="74025"/>
                </a:lnTo>
                <a:lnTo>
                  <a:pt x="535314" y="48763"/>
                </a:lnTo>
                <a:lnTo>
                  <a:pt x="491216" y="28210"/>
                </a:lnTo>
                <a:lnTo>
                  <a:pt x="442928" y="12884"/>
                </a:lnTo>
                <a:lnTo>
                  <a:pt x="391141" y="3307"/>
                </a:lnTo>
                <a:lnTo>
                  <a:pt x="33655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D6E8710-FA43-9E00-EA04-641FF7F9040B}"/>
              </a:ext>
            </a:extLst>
          </p:cNvPr>
          <p:cNvSpPr txBox="1"/>
          <p:nvPr/>
        </p:nvSpPr>
        <p:spPr>
          <a:xfrm>
            <a:off x="533400" y="381000"/>
            <a:ext cx="30797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5" dirty="0">
                <a:latin typeface="Arial"/>
                <a:cs typeface="Arial"/>
              </a:rPr>
              <a:t>4</a:t>
            </a:r>
            <a:r>
              <a:rPr sz="1600" b="1" dirty="0">
                <a:latin typeface="Arial"/>
                <a:cs typeface="Arial"/>
              </a:rPr>
              <a:t>.7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6740" name="object 4">
            <a:extLst>
              <a:ext uri="{FF2B5EF4-FFF2-40B4-BE49-F238E27FC236}">
                <a16:creationId xmlns:a16="http://schemas.microsoft.com/office/drawing/2014/main" id="{28F1174B-F6CE-CF99-5B04-AC7498359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74775"/>
            <a:ext cx="6697663" cy="13843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tIns="29845"/>
          <a:lstStyle/>
          <a:p>
            <a:pPr indent="-371475" eaLnBrk="1" hangingPunct="1"/>
            <a:r>
              <a:rPr lang="pt-BR" altLang="pt-BR" sz="4400" b="1">
                <a:latin typeface="Arial" panose="020B0604020202020204" pitchFamily="34" charset="0"/>
                <a:cs typeface="Arial" panose="020B0604020202020204" pitchFamily="34" charset="0"/>
              </a:rPr>
              <a:t>Circuito de Polarização  Seguidor de Emissor</a:t>
            </a:r>
            <a:endParaRPr lang="pt-BR" altLang="pt-BR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object 3">
            <a:extLst>
              <a:ext uri="{FF2B5EF4-FFF2-40B4-BE49-F238E27FC236}">
                <a16:creationId xmlns:a16="http://schemas.microsoft.com/office/drawing/2014/main" id="{A59F77FD-22FE-7597-5975-F6A8D228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3" y="446088"/>
            <a:ext cx="7670800" cy="847725"/>
          </a:xfrm>
        </p:spPr>
        <p:txBody>
          <a:bodyPr/>
          <a:lstStyle/>
          <a:p>
            <a:pPr marL="12700" algn="just" eaLnBrk="1" hangingPunct="1"/>
            <a:r>
              <a:rPr lang="pt-BR" altLang="pt-BR">
                <a:latin typeface="Calibri" panose="020F0502020204030204" pitchFamily="34" charset="0"/>
                <a:cs typeface="Calibri" panose="020F0502020204030204" pitchFamily="34" charset="0"/>
              </a:rPr>
              <a:t>Nos circuitos anteriores de polarização a tensão de saída é retirada do terminal  coletor do BJT. Na polarização seguidor de emissor a saída é retirada do terminal  emissor, conforme figura abaixo.</a:t>
            </a:r>
          </a:p>
        </p:txBody>
      </p:sp>
      <p:sp>
        <p:nvSpPr>
          <p:cNvPr id="117763" name="object 4">
            <a:extLst>
              <a:ext uri="{FF2B5EF4-FFF2-40B4-BE49-F238E27FC236}">
                <a16:creationId xmlns:a16="http://schemas.microsoft.com/office/drawing/2014/main" id="{0754BFDA-C4AE-4322-A95C-1E33FF49B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379538"/>
            <a:ext cx="3584575" cy="2209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9334" name="object 6">
            <a:extLst>
              <a:ext uri="{FF2B5EF4-FFF2-40B4-BE49-F238E27FC236}">
                <a16:creationId xmlns:a16="http://schemas.microsoft.com/office/drawing/2014/main" id="{C4F805CC-4499-46F2-B5E6-C3C661108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267200"/>
            <a:ext cx="76692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>
                <a:cs typeface="Calibri" panose="020F0502020204030204" pitchFamily="34" charset="0"/>
              </a:rPr>
              <a:t>Os circuitos de polarização anteriores pode ter o sinal retirado do terminal  emissor desde que  haja um resistor no ramo emissor.</a:t>
            </a:r>
          </a:p>
        </p:txBody>
      </p:sp>
      <p:sp>
        <p:nvSpPr>
          <p:cNvPr id="117765" name="CaixaDeTexto 1">
            <a:extLst>
              <a:ext uri="{FF2B5EF4-FFF2-40B4-BE49-F238E27FC236}">
                <a16:creationId xmlns:a16="http://schemas.microsoft.com/office/drawing/2014/main" id="{0606BF72-207F-D5BD-85B7-B1F797D56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67506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cs typeface="Calibri" panose="020F0502020204030204" pitchFamily="34" charset="0"/>
              </a:rPr>
              <a:t>Circuito de Polarização Seguidor de Emissor</a:t>
            </a:r>
            <a:endParaRPr lang="pt-BR" altLang="pt-BR"/>
          </a:p>
        </p:txBody>
      </p:sp>
      <p:sp>
        <p:nvSpPr>
          <p:cNvPr id="117766" name="object 12">
            <a:extLst>
              <a:ext uri="{FF2B5EF4-FFF2-40B4-BE49-F238E27FC236}">
                <a16:creationId xmlns:a16="http://schemas.microsoft.com/office/drawing/2014/main" id="{0A07CD72-3234-3AD4-1134-B8C5DD93FEC2}"/>
              </a:ext>
            </a:extLst>
          </p:cNvPr>
          <p:cNvSpPr>
            <a:spLocks/>
          </p:cNvSpPr>
          <p:nvPr/>
        </p:nvSpPr>
        <p:spPr bwMode="auto">
          <a:xfrm>
            <a:off x="381000" y="447675"/>
            <a:ext cx="314325" cy="276225"/>
          </a:xfrm>
          <a:custGeom>
            <a:avLst/>
            <a:gdLst>
              <a:gd name="T0" fmla="*/ 0 w 314959"/>
              <a:gd name="T1" fmla="*/ 242894 h 276860"/>
              <a:gd name="T2" fmla="*/ 280785 w 314959"/>
              <a:gd name="T3" fmla="*/ 242894 h 276860"/>
              <a:gd name="T4" fmla="*/ 280785 w 314959"/>
              <a:gd name="T5" fmla="*/ 0 h 276860"/>
              <a:gd name="T6" fmla="*/ 0 w 314959"/>
              <a:gd name="T7" fmla="*/ 0 h 276860"/>
              <a:gd name="T8" fmla="*/ 0 w 314959"/>
              <a:gd name="T9" fmla="*/ 242894 h 2768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6860"/>
              <a:gd name="T17" fmla="*/ 314959 w 314959"/>
              <a:gd name="T18" fmla="*/ 276860 h 2768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6860">
                <a:moveTo>
                  <a:pt x="0" y="276859"/>
                </a:moveTo>
                <a:lnTo>
                  <a:pt x="314959" y="276859"/>
                </a:lnTo>
                <a:lnTo>
                  <a:pt x="314959" y="0"/>
                </a:lnTo>
                <a:lnTo>
                  <a:pt x="0" y="0"/>
                </a:lnTo>
                <a:lnTo>
                  <a:pt x="0" y="27685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1</a:t>
            </a:r>
          </a:p>
        </p:txBody>
      </p:sp>
      <p:sp>
        <p:nvSpPr>
          <p:cNvPr id="117767" name="object 12">
            <a:extLst>
              <a:ext uri="{FF2B5EF4-FFF2-40B4-BE49-F238E27FC236}">
                <a16:creationId xmlns:a16="http://schemas.microsoft.com/office/drawing/2014/main" id="{452CB5E8-850F-F25C-B048-DCFB71A7B8EE}"/>
              </a:ext>
            </a:extLst>
          </p:cNvPr>
          <p:cNvSpPr>
            <a:spLocks/>
          </p:cNvSpPr>
          <p:nvPr/>
        </p:nvSpPr>
        <p:spPr bwMode="auto">
          <a:xfrm>
            <a:off x="403225" y="4267200"/>
            <a:ext cx="314325" cy="276225"/>
          </a:xfrm>
          <a:custGeom>
            <a:avLst/>
            <a:gdLst>
              <a:gd name="T0" fmla="*/ 0 w 314959"/>
              <a:gd name="T1" fmla="*/ 242894 h 276860"/>
              <a:gd name="T2" fmla="*/ 280785 w 314959"/>
              <a:gd name="T3" fmla="*/ 242894 h 276860"/>
              <a:gd name="T4" fmla="*/ 280785 w 314959"/>
              <a:gd name="T5" fmla="*/ 0 h 276860"/>
              <a:gd name="T6" fmla="*/ 0 w 314959"/>
              <a:gd name="T7" fmla="*/ 0 h 276860"/>
              <a:gd name="T8" fmla="*/ 0 w 314959"/>
              <a:gd name="T9" fmla="*/ 242894 h 2768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6860"/>
              <a:gd name="T17" fmla="*/ 314959 w 314959"/>
              <a:gd name="T18" fmla="*/ 276860 h 2768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6860">
                <a:moveTo>
                  <a:pt x="0" y="276859"/>
                </a:moveTo>
                <a:lnTo>
                  <a:pt x="314959" y="276859"/>
                </a:lnTo>
                <a:lnTo>
                  <a:pt x="314959" y="0"/>
                </a:lnTo>
                <a:lnTo>
                  <a:pt x="0" y="0"/>
                </a:lnTo>
                <a:lnTo>
                  <a:pt x="0" y="27685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/>
      <p:bldP spid="117767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0A5CAA6-5264-C2FE-3424-04BBB6A554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73063"/>
            <a:ext cx="4648200" cy="371475"/>
          </a:xfrm>
        </p:spPr>
        <p:txBody>
          <a:bodyPr rtlCol="0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O </a:t>
            </a:r>
            <a:r>
              <a:rPr spc="-10" dirty="0"/>
              <a:t>equivalente </a:t>
            </a:r>
            <a:r>
              <a:rPr dirty="0"/>
              <a:t>CC </a:t>
            </a:r>
            <a:r>
              <a:rPr spc="-5" dirty="0"/>
              <a:t>do </a:t>
            </a:r>
            <a:r>
              <a:rPr spc="-10" dirty="0"/>
              <a:t>circuito </a:t>
            </a:r>
            <a:r>
              <a:rPr dirty="0"/>
              <a:t>é </a:t>
            </a:r>
            <a:r>
              <a:rPr spc="-15" dirty="0"/>
              <a:t>mostrado</a:t>
            </a:r>
            <a:r>
              <a:rPr spc="120" dirty="0"/>
              <a:t> </a:t>
            </a:r>
            <a:r>
              <a:rPr spc="-10" dirty="0"/>
              <a:t>abaixo.</a:t>
            </a:r>
          </a:p>
        </p:txBody>
      </p:sp>
      <p:sp>
        <p:nvSpPr>
          <p:cNvPr id="118787" name="object 4">
            <a:extLst>
              <a:ext uri="{FF2B5EF4-FFF2-40B4-BE49-F238E27FC236}">
                <a16:creationId xmlns:a16="http://schemas.microsoft.com/office/drawing/2014/main" id="{2CFBBE1C-7FF0-AFBA-0EC3-919212C3A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823913"/>
            <a:ext cx="1562100" cy="2324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0357" name="object 5">
            <a:extLst>
              <a:ext uri="{FF2B5EF4-FFF2-40B4-BE49-F238E27FC236}">
                <a16:creationId xmlns:a16="http://schemas.microsoft.com/office/drawing/2014/main" id="{B12FA419-6DEF-4D2F-49CE-681A60036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4267200"/>
            <a:ext cx="3376613" cy="4492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0358" name="object 6">
            <a:extLst>
              <a:ext uri="{FF2B5EF4-FFF2-40B4-BE49-F238E27FC236}">
                <a16:creationId xmlns:a16="http://schemas.microsoft.com/office/drawing/2014/main" id="{971DB68C-F1C1-4CEA-2540-D89C67919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4848225"/>
            <a:ext cx="1576388" cy="4619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0359" name="object 7">
            <a:extLst>
              <a:ext uri="{FF2B5EF4-FFF2-40B4-BE49-F238E27FC236}">
                <a16:creationId xmlns:a16="http://schemas.microsoft.com/office/drawing/2014/main" id="{A482D6F1-EE88-0B9C-60D7-9DEBE5DEEE8F}"/>
              </a:ext>
            </a:extLst>
          </p:cNvPr>
          <p:cNvSpPr>
            <a:spLocks/>
          </p:cNvSpPr>
          <p:nvPr/>
        </p:nvSpPr>
        <p:spPr bwMode="auto">
          <a:xfrm>
            <a:off x="2414588" y="4994275"/>
            <a:ext cx="609600" cy="171450"/>
          </a:xfrm>
          <a:custGeom>
            <a:avLst/>
            <a:gdLst>
              <a:gd name="T0" fmla="*/ 503162 w 610235"/>
              <a:gd name="T1" fmla="*/ 85578 h 171450"/>
              <a:gd name="T2" fmla="*/ 422120 w 610235"/>
              <a:gd name="T3" fmla="*/ 135743 h 171450"/>
              <a:gd name="T4" fmla="*/ 416836 w 610235"/>
              <a:gd name="T5" fmla="*/ 140795 h 171450"/>
              <a:gd name="T6" fmla="*/ 413861 w 610235"/>
              <a:gd name="T7" fmla="*/ 147395 h 171450"/>
              <a:gd name="T8" fmla="*/ 413401 w 610235"/>
              <a:gd name="T9" fmla="*/ 154709 h 171450"/>
              <a:gd name="T10" fmla="*/ 415656 w 610235"/>
              <a:gd name="T11" fmla="*/ 161905 h 171450"/>
              <a:gd name="T12" fmla="*/ 420419 w 610235"/>
              <a:gd name="T13" fmla="*/ 167513 h 171450"/>
              <a:gd name="T14" fmla="*/ 426638 w 610235"/>
              <a:gd name="T15" fmla="*/ 170668 h 171450"/>
              <a:gd name="T16" fmla="*/ 433531 w 610235"/>
              <a:gd name="T17" fmla="*/ 171156 h 171450"/>
              <a:gd name="T18" fmla="*/ 440310 w 610235"/>
              <a:gd name="T19" fmla="*/ 168763 h 171450"/>
              <a:gd name="T20" fmla="*/ 543843 w 610235"/>
              <a:gd name="T21" fmla="*/ 104628 h 171450"/>
              <a:gd name="T22" fmla="*/ 538932 w 610235"/>
              <a:gd name="T23" fmla="*/ 104628 h 171450"/>
              <a:gd name="T24" fmla="*/ 538932 w 610235"/>
              <a:gd name="T25" fmla="*/ 102088 h 171450"/>
              <a:gd name="T26" fmla="*/ 529835 w 610235"/>
              <a:gd name="T27" fmla="*/ 102088 h 171450"/>
              <a:gd name="T28" fmla="*/ 503162 w 610235"/>
              <a:gd name="T29" fmla="*/ 85578 h 171450"/>
              <a:gd name="T30" fmla="*/ 472386 w 610235"/>
              <a:gd name="T31" fmla="*/ 66528 h 171450"/>
              <a:gd name="T32" fmla="*/ 0 w 610235"/>
              <a:gd name="T33" fmla="*/ 66528 h 171450"/>
              <a:gd name="T34" fmla="*/ 0 w 610235"/>
              <a:gd name="T35" fmla="*/ 104628 h 171450"/>
              <a:gd name="T36" fmla="*/ 472386 w 610235"/>
              <a:gd name="T37" fmla="*/ 104628 h 171450"/>
              <a:gd name="T38" fmla="*/ 503162 w 610235"/>
              <a:gd name="T39" fmla="*/ 85578 h 171450"/>
              <a:gd name="T40" fmla="*/ 472386 w 610235"/>
              <a:gd name="T41" fmla="*/ 66528 h 171450"/>
              <a:gd name="T42" fmla="*/ 543843 w 610235"/>
              <a:gd name="T43" fmla="*/ 66528 h 171450"/>
              <a:gd name="T44" fmla="*/ 538932 w 610235"/>
              <a:gd name="T45" fmla="*/ 66528 h 171450"/>
              <a:gd name="T46" fmla="*/ 538932 w 610235"/>
              <a:gd name="T47" fmla="*/ 104628 h 171450"/>
              <a:gd name="T48" fmla="*/ 543843 w 610235"/>
              <a:gd name="T49" fmla="*/ 104628 h 171450"/>
              <a:gd name="T50" fmla="*/ 574596 w 610235"/>
              <a:gd name="T51" fmla="*/ 85578 h 171450"/>
              <a:gd name="T52" fmla="*/ 543843 w 610235"/>
              <a:gd name="T53" fmla="*/ 66528 h 171450"/>
              <a:gd name="T54" fmla="*/ 529835 w 610235"/>
              <a:gd name="T55" fmla="*/ 69068 h 171450"/>
              <a:gd name="T56" fmla="*/ 503162 w 610235"/>
              <a:gd name="T57" fmla="*/ 85578 h 171450"/>
              <a:gd name="T58" fmla="*/ 529835 w 610235"/>
              <a:gd name="T59" fmla="*/ 102088 h 171450"/>
              <a:gd name="T60" fmla="*/ 529835 w 610235"/>
              <a:gd name="T61" fmla="*/ 69068 h 171450"/>
              <a:gd name="T62" fmla="*/ 538932 w 610235"/>
              <a:gd name="T63" fmla="*/ 69068 h 171450"/>
              <a:gd name="T64" fmla="*/ 529835 w 610235"/>
              <a:gd name="T65" fmla="*/ 69068 h 171450"/>
              <a:gd name="T66" fmla="*/ 529835 w 610235"/>
              <a:gd name="T67" fmla="*/ 102088 h 171450"/>
              <a:gd name="T68" fmla="*/ 538932 w 610235"/>
              <a:gd name="T69" fmla="*/ 102088 h 171450"/>
              <a:gd name="T70" fmla="*/ 538932 w 610235"/>
              <a:gd name="T71" fmla="*/ 69068 h 171450"/>
              <a:gd name="T72" fmla="*/ 433531 w 610235"/>
              <a:gd name="T73" fmla="*/ 0 h 171450"/>
              <a:gd name="T74" fmla="*/ 426638 w 610235"/>
              <a:gd name="T75" fmla="*/ 488 h 171450"/>
              <a:gd name="T76" fmla="*/ 420419 w 610235"/>
              <a:gd name="T77" fmla="*/ 3643 h 171450"/>
              <a:gd name="T78" fmla="*/ 415656 w 610235"/>
              <a:gd name="T79" fmla="*/ 9251 h 171450"/>
              <a:gd name="T80" fmla="*/ 413401 w 610235"/>
              <a:gd name="T81" fmla="*/ 16446 h 171450"/>
              <a:gd name="T82" fmla="*/ 413861 w 610235"/>
              <a:gd name="T83" fmla="*/ 23760 h 171450"/>
              <a:gd name="T84" fmla="*/ 416836 w 610235"/>
              <a:gd name="T85" fmla="*/ 30360 h 171450"/>
              <a:gd name="T86" fmla="*/ 422120 w 610235"/>
              <a:gd name="T87" fmla="*/ 35413 h 171450"/>
              <a:gd name="T88" fmla="*/ 503162 w 610235"/>
              <a:gd name="T89" fmla="*/ 85578 h 171450"/>
              <a:gd name="T90" fmla="*/ 529835 w 610235"/>
              <a:gd name="T91" fmla="*/ 69068 h 171450"/>
              <a:gd name="T92" fmla="*/ 538932 w 610235"/>
              <a:gd name="T93" fmla="*/ 69068 h 171450"/>
              <a:gd name="T94" fmla="*/ 538932 w 610235"/>
              <a:gd name="T95" fmla="*/ 66528 h 171450"/>
              <a:gd name="T96" fmla="*/ 543843 w 610235"/>
              <a:gd name="T97" fmla="*/ 66528 h 171450"/>
              <a:gd name="T98" fmla="*/ 440310 w 610235"/>
              <a:gd name="T99" fmla="*/ 2393 h 171450"/>
              <a:gd name="T100" fmla="*/ 433531 w 610235"/>
              <a:gd name="T101" fmla="*/ 0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10235" h="171450">
                <a:moveTo>
                  <a:pt x="533926" y="85578"/>
                </a:moveTo>
                <a:lnTo>
                  <a:pt x="447929" y="135743"/>
                </a:lnTo>
                <a:lnTo>
                  <a:pt x="442321" y="140795"/>
                </a:lnTo>
                <a:lnTo>
                  <a:pt x="439166" y="147395"/>
                </a:lnTo>
                <a:lnTo>
                  <a:pt x="438677" y="154709"/>
                </a:lnTo>
                <a:lnTo>
                  <a:pt x="441070" y="161905"/>
                </a:lnTo>
                <a:lnTo>
                  <a:pt x="446123" y="167513"/>
                </a:lnTo>
                <a:lnTo>
                  <a:pt x="452723" y="170668"/>
                </a:lnTo>
                <a:lnTo>
                  <a:pt x="460037" y="171156"/>
                </a:lnTo>
                <a:lnTo>
                  <a:pt x="467232" y="168763"/>
                </a:lnTo>
                <a:lnTo>
                  <a:pt x="577094" y="104628"/>
                </a:lnTo>
                <a:lnTo>
                  <a:pt x="571881" y="104628"/>
                </a:lnTo>
                <a:lnTo>
                  <a:pt x="571881" y="102088"/>
                </a:lnTo>
                <a:lnTo>
                  <a:pt x="562229" y="102088"/>
                </a:lnTo>
                <a:lnTo>
                  <a:pt x="533926" y="85578"/>
                </a:lnTo>
                <a:close/>
              </a:path>
              <a:path w="610235" h="171450">
                <a:moveTo>
                  <a:pt x="501269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501269" y="104628"/>
                </a:lnTo>
                <a:lnTo>
                  <a:pt x="533926" y="85578"/>
                </a:lnTo>
                <a:lnTo>
                  <a:pt x="501269" y="66528"/>
                </a:lnTo>
                <a:close/>
              </a:path>
              <a:path w="610235" h="171450">
                <a:moveTo>
                  <a:pt x="577094" y="66528"/>
                </a:moveTo>
                <a:lnTo>
                  <a:pt x="571881" y="66528"/>
                </a:lnTo>
                <a:lnTo>
                  <a:pt x="571881" y="104628"/>
                </a:lnTo>
                <a:lnTo>
                  <a:pt x="577094" y="104628"/>
                </a:lnTo>
                <a:lnTo>
                  <a:pt x="609727" y="85578"/>
                </a:lnTo>
                <a:lnTo>
                  <a:pt x="577094" y="66528"/>
                </a:lnTo>
                <a:close/>
              </a:path>
              <a:path w="610235" h="171450">
                <a:moveTo>
                  <a:pt x="562229" y="69068"/>
                </a:moveTo>
                <a:lnTo>
                  <a:pt x="533926" y="85578"/>
                </a:lnTo>
                <a:lnTo>
                  <a:pt x="562229" y="102088"/>
                </a:lnTo>
                <a:lnTo>
                  <a:pt x="562229" y="69068"/>
                </a:lnTo>
                <a:close/>
              </a:path>
              <a:path w="610235" h="171450">
                <a:moveTo>
                  <a:pt x="571881" y="69068"/>
                </a:moveTo>
                <a:lnTo>
                  <a:pt x="562229" y="69068"/>
                </a:lnTo>
                <a:lnTo>
                  <a:pt x="562229" y="102088"/>
                </a:lnTo>
                <a:lnTo>
                  <a:pt x="571881" y="102088"/>
                </a:lnTo>
                <a:lnTo>
                  <a:pt x="571881" y="69068"/>
                </a:lnTo>
                <a:close/>
              </a:path>
              <a:path w="610235" h="171450">
                <a:moveTo>
                  <a:pt x="460037" y="0"/>
                </a:moveTo>
                <a:lnTo>
                  <a:pt x="452723" y="488"/>
                </a:lnTo>
                <a:lnTo>
                  <a:pt x="446123" y="3643"/>
                </a:lnTo>
                <a:lnTo>
                  <a:pt x="441070" y="9251"/>
                </a:lnTo>
                <a:lnTo>
                  <a:pt x="438677" y="16446"/>
                </a:lnTo>
                <a:lnTo>
                  <a:pt x="439166" y="23760"/>
                </a:lnTo>
                <a:lnTo>
                  <a:pt x="442321" y="30360"/>
                </a:lnTo>
                <a:lnTo>
                  <a:pt x="447929" y="35413"/>
                </a:lnTo>
                <a:lnTo>
                  <a:pt x="533926" y="85578"/>
                </a:lnTo>
                <a:lnTo>
                  <a:pt x="562229" y="69068"/>
                </a:lnTo>
                <a:lnTo>
                  <a:pt x="571881" y="69068"/>
                </a:lnTo>
                <a:lnTo>
                  <a:pt x="571881" y="66528"/>
                </a:lnTo>
                <a:lnTo>
                  <a:pt x="577094" y="66528"/>
                </a:lnTo>
                <a:lnTo>
                  <a:pt x="467232" y="2393"/>
                </a:lnTo>
                <a:lnTo>
                  <a:pt x="46003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00360" name="object 8">
            <a:extLst>
              <a:ext uri="{FF2B5EF4-FFF2-40B4-BE49-F238E27FC236}">
                <a16:creationId xmlns:a16="http://schemas.microsoft.com/office/drawing/2014/main" id="{8C42A6AA-777B-51CF-4A53-A041F5EE9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200" y="4908550"/>
            <a:ext cx="3470275" cy="4524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0361" name="object 9">
            <a:extLst>
              <a:ext uri="{FF2B5EF4-FFF2-40B4-BE49-F238E27FC236}">
                <a16:creationId xmlns:a16="http://schemas.microsoft.com/office/drawing/2014/main" id="{0A4C644B-D0AB-7597-6B3D-462231042C75}"/>
              </a:ext>
            </a:extLst>
          </p:cNvPr>
          <p:cNvSpPr>
            <a:spLocks/>
          </p:cNvSpPr>
          <p:nvPr/>
        </p:nvSpPr>
        <p:spPr bwMode="auto">
          <a:xfrm>
            <a:off x="2457450" y="5851525"/>
            <a:ext cx="611188" cy="171450"/>
          </a:xfrm>
          <a:custGeom>
            <a:avLst/>
            <a:gdLst>
              <a:gd name="T0" fmla="*/ 583744 w 610235"/>
              <a:gd name="T1" fmla="*/ 85573 h 171450"/>
              <a:gd name="T2" fmla="*/ 489653 w 610235"/>
              <a:gd name="T3" fmla="*/ 135789 h 171450"/>
              <a:gd name="T4" fmla="*/ 483480 w 610235"/>
              <a:gd name="T5" fmla="*/ 140822 h 171450"/>
              <a:gd name="T6" fmla="*/ 480009 w 610235"/>
              <a:gd name="T7" fmla="*/ 147400 h 171450"/>
              <a:gd name="T8" fmla="*/ 479489 w 610235"/>
              <a:gd name="T9" fmla="*/ 154688 h 171450"/>
              <a:gd name="T10" fmla="*/ 482155 w 610235"/>
              <a:gd name="T11" fmla="*/ 161849 h 171450"/>
              <a:gd name="T12" fmla="*/ 487655 w 610235"/>
              <a:gd name="T13" fmla="*/ 167497 h 171450"/>
              <a:gd name="T14" fmla="*/ 494846 w 610235"/>
              <a:gd name="T15" fmla="*/ 170670 h 171450"/>
              <a:gd name="T16" fmla="*/ 502812 w 610235"/>
              <a:gd name="T17" fmla="*/ 171147 h 171450"/>
              <a:gd name="T18" fmla="*/ 510642 w 610235"/>
              <a:gd name="T19" fmla="*/ 168707 h 171450"/>
              <a:gd name="T20" fmla="*/ 630709 w 610235"/>
              <a:gd name="T21" fmla="*/ 104623 h 171450"/>
              <a:gd name="T22" fmla="*/ 625082 w 610235"/>
              <a:gd name="T23" fmla="*/ 104623 h 171450"/>
              <a:gd name="T24" fmla="*/ 625082 w 610235"/>
              <a:gd name="T25" fmla="*/ 102032 h 171450"/>
              <a:gd name="T26" fmla="*/ 614584 w 610235"/>
              <a:gd name="T27" fmla="*/ 102032 h 171450"/>
              <a:gd name="T28" fmla="*/ 583744 w 610235"/>
              <a:gd name="T29" fmla="*/ 85573 h 171450"/>
              <a:gd name="T30" fmla="*/ 548048 w 610235"/>
              <a:gd name="T31" fmla="*/ 66523 h 171450"/>
              <a:gd name="T32" fmla="*/ 0 w 610235"/>
              <a:gd name="T33" fmla="*/ 66523 h 171450"/>
              <a:gd name="T34" fmla="*/ 0 w 610235"/>
              <a:gd name="T35" fmla="*/ 104623 h 171450"/>
              <a:gd name="T36" fmla="*/ 548048 w 610235"/>
              <a:gd name="T37" fmla="*/ 104623 h 171450"/>
              <a:gd name="T38" fmla="*/ 583744 w 610235"/>
              <a:gd name="T39" fmla="*/ 85573 h 171450"/>
              <a:gd name="T40" fmla="*/ 548048 w 610235"/>
              <a:gd name="T41" fmla="*/ 66523 h 171450"/>
              <a:gd name="T42" fmla="*/ 630709 w 610235"/>
              <a:gd name="T43" fmla="*/ 66523 h 171450"/>
              <a:gd name="T44" fmla="*/ 625082 w 610235"/>
              <a:gd name="T45" fmla="*/ 66523 h 171450"/>
              <a:gd name="T46" fmla="*/ 625082 w 610235"/>
              <a:gd name="T47" fmla="*/ 104623 h 171450"/>
              <a:gd name="T48" fmla="*/ 630709 w 610235"/>
              <a:gd name="T49" fmla="*/ 104623 h 171450"/>
              <a:gd name="T50" fmla="*/ 666403 w 610235"/>
              <a:gd name="T51" fmla="*/ 85573 h 171450"/>
              <a:gd name="T52" fmla="*/ 630709 w 610235"/>
              <a:gd name="T53" fmla="*/ 66523 h 171450"/>
              <a:gd name="T54" fmla="*/ 614584 w 610235"/>
              <a:gd name="T55" fmla="*/ 69114 h 171450"/>
              <a:gd name="T56" fmla="*/ 583744 w 610235"/>
              <a:gd name="T57" fmla="*/ 85573 h 171450"/>
              <a:gd name="T58" fmla="*/ 614584 w 610235"/>
              <a:gd name="T59" fmla="*/ 102032 h 171450"/>
              <a:gd name="T60" fmla="*/ 614584 w 610235"/>
              <a:gd name="T61" fmla="*/ 69114 h 171450"/>
              <a:gd name="T62" fmla="*/ 625082 w 610235"/>
              <a:gd name="T63" fmla="*/ 69114 h 171450"/>
              <a:gd name="T64" fmla="*/ 614584 w 610235"/>
              <a:gd name="T65" fmla="*/ 69114 h 171450"/>
              <a:gd name="T66" fmla="*/ 614584 w 610235"/>
              <a:gd name="T67" fmla="*/ 102032 h 171450"/>
              <a:gd name="T68" fmla="*/ 625082 w 610235"/>
              <a:gd name="T69" fmla="*/ 102032 h 171450"/>
              <a:gd name="T70" fmla="*/ 625082 w 610235"/>
              <a:gd name="T71" fmla="*/ 69114 h 171450"/>
              <a:gd name="T72" fmla="*/ 502812 w 610235"/>
              <a:gd name="T73" fmla="*/ 0 h 171450"/>
              <a:gd name="T74" fmla="*/ 494846 w 610235"/>
              <a:gd name="T75" fmla="*/ 477 h 171450"/>
              <a:gd name="T76" fmla="*/ 487655 w 610235"/>
              <a:gd name="T77" fmla="*/ 3650 h 171450"/>
              <a:gd name="T78" fmla="*/ 482155 w 610235"/>
              <a:gd name="T79" fmla="*/ 9297 h 171450"/>
              <a:gd name="T80" fmla="*/ 479489 w 610235"/>
              <a:gd name="T81" fmla="*/ 16459 h 171450"/>
              <a:gd name="T82" fmla="*/ 480009 w 610235"/>
              <a:gd name="T83" fmla="*/ 23747 h 171450"/>
              <a:gd name="T84" fmla="*/ 483480 w 610235"/>
              <a:gd name="T85" fmla="*/ 30325 h 171450"/>
              <a:gd name="T86" fmla="*/ 489653 w 610235"/>
              <a:gd name="T87" fmla="*/ 35357 h 171450"/>
              <a:gd name="T88" fmla="*/ 583744 w 610235"/>
              <a:gd name="T89" fmla="*/ 85573 h 171450"/>
              <a:gd name="T90" fmla="*/ 614584 w 610235"/>
              <a:gd name="T91" fmla="*/ 69114 h 171450"/>
              <a:gd name="T92" fmla="*/ 625082 w 610235"/>
              <a:gd name="T93" fmla="*/ 69114 h 171450"/>
              <a:gd name="T94" fmla="*/ 625082 w 610235"/>
              <a:gd name="T95" fmla="*/ 66523 h 171450"/>
              <a:gd name="T96" fmla="*/ 630709 w 610235"/>
              <a:gd name="T97" fmla="*/ 66523 h 171450"/>
              <a:gd name="T98" fmla="*/ 510642 w 610235"/>
              <a:gd name="T99" fmla="*/ 2439 h 171450"/>
              <a:gd name="T100" fmla="*/ 502812 w 610235"/>
              <a:gd name="T101" fmla="*/ 0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10235" h="171450">
                <a:moveTo>
                  <a:pt x="534064" y="85573"/>
                </a:moveTo>
                <a:lnTo>
                  <a:pt x="447979" y="135789"/>
                </a:lnTo>
                <a:lnTo>
                  <a:pt x="442332" y="140822"/>
                </a:lnTo>
                <a:lnTo>
                  <a:pt x="439159" y="147400"/>
                </a:lnTo>
                <a:lnTo>
                  <a:pt x="438682" y="154688"/>
                </a:lnTo>
                <a:lnTo>
                  <a:pt x="441121" y="161849"/>
                </a:lnTo>
                <a:lnTo>
                  <a:pt x="446154" y="167497"/>
                </a:lnTo>
                <a:lnTo>
                  <a:pt x="452732" y="170670"/>
                </a:lnTo>
                <a:lnTo>
                  <a:pt x="460020" y="171147"/>
                </a:lnTo>
                <a:lnTo>
                  <a:pt x="467182" y="168707"/>
                </a:lnTo>
                <a:lnTo>
                  <a:pt x="577033" y="104623"/>
                </a:lnTo>
                <a:lnTo>
                  <a:pt x="571881" y="104623"/>
                </a:lnTo>
                <a:lnTo>
                  <a:pt x="571881" y="102032"/>
                </a:lnTo>
                <a:lnTo>
                  <a:pt x="562279" y="102032"/>
                </a:lnTo>
                <a:lnTo>
                  <a:pt x="534064" y="85573"/>
                </a:lnTo>
                <a:close/>
              </a:path>
              <a:path w="610235" h="171450">
                <a:moveTo>
                  <a:pt x="501406" y="66523"/>
                </a:moveTo>
                <a:lnTo>
                  <a:pt x="0" y="66523"/>
                </a:lnTo>
                <a:lnTo>
                  <a:pt x="0" y="104623"/>
                </a:lnTo>
                <a:lnTo>
                  <a:pt x="501406" y="104623"/>
                </a:lnTo>
                <a:lnTo>
                  <a:pt x="534064" y="85573"/>
                </a:lnTo>
                <a:lnTo>
                  <a:pt x="501406" y="66523"/>
                </a:lnTo>
                <a:close/>
              </a:path>
              <a:path w="610235" h="171450">
                <a:moveTo>
                  <a:pt x="577033" y="66523"/>
                </a:moveTo>
                <a:lnTo>
                  <a:pt x="571881" y="66523"/>
                </a:lnTo>
                <a:lnTo>
                  <a:pt x="571881" y="104623"/>
                </a:lnTo>
                <a:lnTo>
                  <a:pt x="577033" y="104623"/>
                </a:lnTo>
                <a:lnTo>
                  <a:pt x="609688" y="85573"/>
                </a:lnTo>
                <a:lnTo>
                  <a:pt x="577033" y="66523"/>
                </a:lnTo>
                <a:close/>
              </a:path>
              <a:path w="610235" h="171450">
                <a:moveTo>
                  <a:pt x="562279" y="69114"/>
                </a:moveTo>
                <a:lnTo>
                  <a:pt x="534064" y="85573"/>
                </a:lnTo>
                <a:lnTo>
                  <a:pt x="562279" y="102032"/>
                </a:lnTo>
                <a:lnTo>
                  <a:pt x="562279" y="69114"/>
                </a:lnTo>
                <a:close/>
              </a:path>
              <a:path w="610235" h="171450">
                <a:moveTo>
                  <a:pt x="571881" y="69114"/>
                </a:moveTo>
                <a:lnTo>
                  <a:pt x="562279" y="69114"/>
                </a:lnTo>
                <a:lnTo>
                  <a:pt x="562279" y="102032"/>
                </a:lnTo>
                <a:lnTo>
                  <a:pt x="571881" y="102032"/>
                </a:lnTo>
                <a:lnTo>
                  <a:pt x="571881" y="69114"/>
                </a:lnTo>
                <a:close/>
              </a:path>
              <a:path w="610235" h="171450">
                <a:moveTo>
                  <a:pt x="460020" y="0"/>
                </a:moveTo>
                <a:lnTo>
                  <a:pt x="452732" y="477"/>
                </a:lnTo>
                <a:lnTo>
                  <a:pt x="446154" y="3650"/>
                </a:lnTo>
                <a:lnTo>
                  <a:pt x="441121" y="9297"/>
                </a:lnTo>
                <a:lnTo>
                  <a:pt x="438682" y="16459"/>
                </a:lnTo>
                <a:lnTo>
                  <a:pt x="439159" y="23747"/>
                </a:lnTo>
                <a:lnTo>
                  <a:pt x="442332" y="30325"/>
                </a:lnTo>
                <a:lnTo>
                  <a:pt x="447979" y="35357"/>
                </a:lnTo>
                <a:lnTo>
                  <a:pt x="534064" y="85573"/>
                </a:lnTo>
                <a:lnTo>
                  <a:pt x="562279" y="69114"/>
                </a:lnTo>
                <a:lnTo>
                  <a:pt x="571881" y="69114"/>
                </a:lnTo>
                <a:lnTo>
                  <a:pt x="571881" y="66523"/>
                </a:lnTo>
                <a:lnTo>
                  <a:pt x="577033" y="66523"/>
                </a:lnTo>
                <a:lnTo>
                  <a:pt x="467182" y="2439"/>
                </a:lnTo>
                <a:lnTo>
                  <a:pt x="46002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00362" name="object 10">
            <a:extLst>
              <a:ext uri="{FF2B5EF4-FFF2-40B4-BE49-F238E27FC236}">
                <a16:creationId xmlns:a16="http://schemas.microsoft.com/office/drawing/2014/main" id="{194BF164-63A8-12ED-DDB5-50F3D1B28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445125"/>
            <a:ext cx="2524125" cy="9810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F330E63A-C4D7-CAFD-75E4-5C6CB5A40478}"/>
              </a:ext>
            </a:extLst>
          </p:cNvPr>
          <p:cNvSpPr txBox="1"/>
          <p:nvPr/>
        </p:nvSpPr>
        <p:spPr>
          <a:xfrm>
            <a:off x="3497263" y="3281363"/>
            <a:ext cx="1989137" cy="371475"/>
          </a:xfrm>
          <a:prstGeom prst="rect">
            <a:avLst/>
          </a:prstGeom>
          <a:solidFill>
            <a:srgbClr val="FFC000"/>
          </a:solidFill>
        </p:spPr>
        <p:txBody>
          <a:bodyPr lIns="0" tIns="31115" rIns="0" bIns="0">
            <a:spAutoFit/>
          </a:bodyPr>
          <a:lstStyle/>
          <a:p>
            <a:pPr marL="155575" eaLnBrk="1" fontAlgn="auto" hangingPunct="1">
              <a:spcBef>
                <a:spcPts val="245"/>
              </a:spcBef>
              <a:spcAft>
                <a:spcPts val="0"/>
              </a:spcAft>
              <a:defRPr/>
            </a:pPr>
            <a:r>
              <a:rPr b="1" spc="-5" dirty="0">
                <a:latin typeface="Calibri"/>
                <a:cs typeface="Calibri"/>
              </a:rPr>
              <a:t>Malha de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Entrada</a:t>
            </a:r>
            <a:endParaRPr>
              <a:latin typeface="Calibri"/>
              <a:cs typeface="Calibri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29C69AE0-A2AC-5282-0ACB-B18FA4F972D3}"/>
              </a:ext>
            </a:extLst>
          </p:cNvPr>
          <p:cNvSpPr txBox="1"/>
          <p:nvPr/>
        </p:nvSpPr>
        <p:spPr>
          <a:xfrm>
            <a:off x="688975" y="3844925"/>
            <a:ext cx="3960813" cy="298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Calibri"/>
                <a:cs typeface="Calibri"/>
              </a:rPr>
              <a:t>Aplicando-se </a:t>
            </a:r>
            <a:r>
              <a:rPr dirty="0">
                <a:latin typeface="Calibri"/>
                <a:cs typeface="Calibri"/>
              </a:rPr>
              <a:t>a lei </a:t>
            </a:r>
            <a:r>
              <a:rPr spc="-5" dirty="0">
                <a:latin typeface="Calibri"/>
                <a:cs typeface="Calibri"/>
              </a:rPr>
              <a:t>de </a:t>
            </a:r>
            <a:r>
              <a:rPr spc="-10" dirty="0">
                <a:latin typeface="Calibri"/>
                <a:cs typeface="Calibri"/>
              </a:rPr>
              <a:t>Kirhchhoff</a:t>
            </a:r>
            <a:r>
              <a:rPr spc="4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obtem-se:</a:t>
            </a:r>
            <a:endParaRPr>
              <a:latin typeface="Calibri"/>
              <a:cs typeface="Calibri"/>
            </a:endParaRPr>
          </a:p>
        </p:txBody>
      </p:sp>
      <p:sp>
        <p:nvSpPr>
          <p:cNvPr id="118796" name="object 4">
            <a:extLst>
              <a:ext uri="{FF2B5EF4-FFF2-40B4-BE49-F238E27FC236}">
                <a16:creationId xmlns:a16="http://schemas.microsoft.com/office/drawing/2014/main" id="{902D46F3-E628-EB04-6439-B4CB1E4F8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813" y="922338"/>
            <a:ext cx="3416300" cy="20859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8797" name="object 12">
            <a:extLst>
              <a:ext uri="{FF2B5EF4-FFF2-40B4-BE49-F238E27FC236}">
                <a16:creationId xmlns:a16="http://schemas.microsoft.com/office/drawing/2014/main" id="{CD815AFE-1960-3324-CBCE-422CAE9F3848}"/>
              </a:ext>
            </a:extLst>
          </p:cNvPr>
          <p:cNvSpPr>
            <a:spLocks/>
          </p:cNvSpPr>
          <p:nvPr/>
        </p:nvSpPr>
        <p:spPr bwMode="auto">
          <a:xfrm>
            <a:off x="4886325" y="1546225"/>
            <a:ext cx="381000" cy="514350"/>
          </a:xfrm>
          <a:custGeom>
            <a:avLst/>
            <a:gdLst>
              <a:gd name="T0" fmla="*/ 190500 w 381000"/>
              <a:gd name="T1" fmla="*/ 0 h 515620"/>
              <a:gd name="T2" fmla="*/ 190500 w 381000"/>
              <a:gd name="T3" fmla="*/ 112001 h 515620"/>
              <a:gd name="T4" fmla="*/ 0 w 381000"/>
              <a:gd name="T5" fmla="*/ 112001 h 515620"/>
              <a:gd name="T6" fmla="*/ 0 w 381000"/>
              <a:gd name="T7" fmla="*/ 336003 h 515620"/>
              <a:gd name="T8" fmla="*/ 190500 w 381000"/>
              <a:gd name="T9" fmla="*/ 336003 h 515620"/>
              <a:gd name="T10" fmla="*/ 190500 w 381000"/>
              <a:gd name="T11" fmla="*/ 448004 h 515620"/>
              <a:gd name="T12" fmla="*/ 381000 w 381000"/>
              <a:gd name="T13" fmla="*/ 224003 h 515620"/>
              <a:gd name="T14" fmla="*/ 190500 w 381000"/>
              <a:gd name="T15" fmla="*/ 0 h 5156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1000" h="515620">
                <a:moveTo>
                  <a:pt x="190500" y="0"/>
                </a:moveTo>
                <a:lnTo>
                  <a:pt x="190500" y="128905"/>
                </a:lnTo>
                <a:lnTo>
                  <a:pt x="0" y="128905"/>
                </a:lnTo>
                <a:lnTo>
                  <a:pt x="0" y="386715"/>
                </a:lnTo>
                <a:lnTo>
                  <a:pt x="190500" y="386715"/>
                </a:lnTo>
                <a:lnTo>
                  <a:pt x="190500" y="515620"/>
                </a:lnTo>
                <a:lnTo>
                  <a:pt x="381000" y="257810"/>
                </a:lnTo>
                <a:lnTo>
                  <a:pt x="19050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18798" name="object 12">
            <a:extLst>
              <a:ext uri="{FF2B5EF4-FFF2-40B4-BE49-F238E27FC236}">
                <a16:creationId xmlns:a16="http://schemas.microsoft.com/office/drawing/2014/main" id="{402AE2D7-08E6-D79E-CEB3-FB67CE7AC27D}"/>
              </a:ext>
            </a:extLst>
          </p:cNvPr>
          <p:cNvSpPr>
            <a:spLocks/>
          </p:cNvSpPr>
          <p:nvPr/>
        </p:nvSpPr>
        <p:spPr bwMode="auto">
          <a:xfrm>
            <a:off x="374650" y="373063"/>
            <a:ext cx="314325" cy="276225"/>
          </a:xfrm>
          <a:custGeom>
            <a:avLst/>
            <a:gdLst>
              <a:gd name="T0" fmla="*/ 0 w 314959"/>
              <a:gd name="T1" fmla="*/ 242894 h 276860"/>
              <a:gd name="T2" fmla="*/ 280785 w 314959"/>
              <a:gd name="T3" fmla="*/ 242894 h 276860"/>
              <a:gd name="T4" fmla="*/ 280785 w 314959"/>
              <a:gd name="T5" fmla="*/ 0 h 276860"/>
              <a:gd name="T6" fmla="*/ 0 w 314959"/>
              <a:gd name="T7" fmla="*/ 0 h 276860"/>
              <a:gd name="T8" fmla="*/ 0 w 314959"/>
              <a:gd name="T9" fmla="*/ 242894 h 2768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6860"/>
              <a:gd name="T17" fmla="*/ 314959 w 314959"/>
              <a:gd name="T18" fmla="*/ 276860 h 2768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6860">
                <a:moveTo>
                  <a:pt x="0" y="276859"/>
                </a:moveTo>
                <a:lnTo>
                  <a:pt x="314959" y="276859"/>
                </a:lnTo>
                <a:lnTo>
                  <a:pt x="314959" y="0"/>
                </a:lnTo>
                <a:lnTo>
                  <a:pt x="0" y="0"/>
                </a:lnTo>
                <a:lnTo>
                  <a:pt x="0" y="27685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8" grpId="0" animBg="1"/>
      <p:bldP spid="100360" grpId="0" animBg="1"/>
      <p:bldP spid="100362" grpId="0" animBg="1"/>
      <p:bldP spid="11" grpId="0" animBg="1"/>
      <p:bldP spid="1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object 2">
            <a:extLst>
              <a:ext uri="{FF2B5EF4-FFF2-40B4-BE49-F238E27FC236}">
                <a16:creationId xmlns:a16="http://schemas.microsoft.com/office/drawing/2014/main" id="{B1B20657-B28A-D35E-D3F6-7D09650BF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847725"/>
            <a:ext cx="1716088" cy="2324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1C6834A-96C4-06DE-C098-A39391E2C215}"/>
              </a:ext>
            </a:extLst>
          </p:cNvPr>
          <p:cNvSpPr txBox="1"/>
          <p:nvPr/>
        </p:nvSpPr>
        <p:spPr>
          <a:xfrm>
            <a:off x="3279775" y="309563"/>
            <a:ext cx="1806575" cy="371475"/>
          </a:xfrm>
          <a:prstGeom prst="rect">
            <a:avLst/>
          </a:prstGeom>
          <a:solidFill>
            <a:srgbClr val="FFC000"/>
          </a:solidFill>
        </p:spPr>
        <p:txBody>
          <a:bodyPr lIns="0" tIns="30480" rIns="0" bIns="0">
            <a:spAutoFit/>
          </a:bodyPr>
          <a:lstStyle/>
          <a:p>
            <a:pPr marL="175895" eaLnBrk="1" fontAlgn="auto" hangingPunct="1">
              <a:spcBef>
                <a:spcPts val="240"/>
              </a:spcBef>
              <a:spcAft>
                <a:spcPts val="0"/>
              </a:spcAft>
              <a:defRPr/>
            </a:pPr>
            <a:r>
              <a:rPr b="1" spc="-5" dirty="0">
                <a:latin typeface="Calibri"/>
                <a:cs typeface="Calibri"/>
              </a:rPr>
              <a:t>Malha de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Saída</a:t>
            </a:r>
            <a:endParaRPr>
              <a:latin typeface="Calibri"/>
              <a:cs typeface="Calibri"/>
            </a:endParaRPr>
          </a:p>
        </p:txBody>
      </p:sp>
      <p:sp>
        <p:nvSpPr>
          <p:cNvPr id="119812" name="object 4">
            <a:extLst>
              <a:ext uri="{FF2B5EF4-FFF2-40B4-BE49-F238E27FC236}">
                <a16:creationId xmlns:a16="http://schemas.microsoft.com/office/drawing/2014/main" id="{195E8EF5-B454-F181-3562-4F661FEDC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14413"/>
            <a:ext cx="2708275" cy="4603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9813" name="object 5">
            <a:extLst>
              <a:ext uri="{FF2B5EF4-FFF2-40B4-BE49-F238E27FC236}">
                <a16:creationId xmlns:a16="http://schemas.microsoft.com/office/drawing/2014/main" id="{0F46C491-DD5E-5481-18A4-DECBDC2A8C1B}"/>
              </a:ext>
            </a:extLst>
          </p:cNvPr>
          <p:cNvSpPr>
            <a:spLocks/>
          </p:cNvSpPr>
          <p:nvPr/>
        </p:nvSpPr>
        <p:spPr bwMode="auto">
          <a:xfrm>
            <a:off x="1295400" y="2009775"/>
            <a:ext cx="609600" cy="171450"/>
          </a:xfrm>
          <a:custGeom>
            <a:avLst/>
            <a:gdLst>
              <a:gd name="T0" fmla="*/ 503162 w 610235"/>
              <a:gd name="T1" fmla="*/ 85578 h 171450"/>
              <a:gd name="T2" fmla="*/ 422119 w 610235"/>
              <a:gd name="T3" fmla="*/ 135743 h 171450"/>
              <a:gd name="T4" fmla="*/ 416836 w 610235"/>
              <a:gd name="T5" fmla="*/ 140795 h 171450"/>
              <a:gd name="T6" fmla="*/ 413860 w 610235"/>
              <a:gd name="T7" fmla="*/ 147395 h 171450"/>
              <a:gd name="T8" fmla="*/ 413401 w 610235"/>
              <a:gd name="T9" fmla="*/ 154709 h 171450"/>
              <a:gd name="T10" fmla="*/ 415656 w 610235"/>
              <a:gd name="T11" fmla="*/ 161905 h 171450"/>
              <a:gd name="T12" fmla="*/ 420419 w 610235"/>
              <a:gd name="T13" fmla="*/ 167512 h 171450"/>
              <a:gd name="T14" fmla="*/ 426638 w 610235"/>
              <a:gd name="T15" fmla="*/ 170668 h 171450"/>
              <a:gd name="T16" fmla="*/ 433531 w 610235"/>
              <a:gd name="T17" fmla="*/ 171156 h 171450"/>
              <a:gd name="T18" fmla="*/ 440310 w 610235"/>
              <a:gd name="T19" fmla="*/ 168763 h 171450"/>
              <a:gd name="T20" fmla="*/ 543843 w 610235"/>
              <a:gd name="T21" fmla="*/ 104628 h 171450"/>
              <a:gd name="T22" fmla="*/ 538931 w 610235"/>
              <a:gd name="T23" fmla="*/ 104628 h 171450"/>
              <a:gd name="T24" fmla="*/ 538931 w 610235"/>
              <a:gd name="T25" fmla="*/ 102088 h 171450"/>
              <a:gd name="T26" fmla="*/ 529834 w 610235"/>
              <a:gd name="T27" fmla="*/ 102088 h 171450"/>
              <a:gd name="T28" fmla="*/ 503162 w 610235"/>
              <a:gd name="T29" fmla="*/ 85578 h 171450"/>
              <a:gd name="T30" fmla="*/ 472385 w 610235"/>
              <a:gd name="T31" fmla="*/ 66528 h 171450"/>
              <a:gd name="T32" fmla="*/ 0 w 610235"/>
              <a:gd name="T33" fmla="*/ 66528 h 171450"/>
              <a:gd name="T34" fmla="*/ 0 w 610235"/>
              <a:gd name="T35" fmla="*/ 104628 h 171450"/>
              <a:gd name="T36" fmla="*/ 472385 w 610235"/>
              <a:gd name="T37" fmla="*/ 104628 h 171450"/>
              <a:gd name="T38" fmla="*/ 503162 w 610235"/>
              <a:gd name="T39" fmla="*/ 85578 h 171450"/>
              <a:gd name="T40" fmla="*/ 472385 w 610235"/>
              <a:gd name="T41" fmla="*/ 66528 h 171450"/>
              <a:gd name="T42" fmla="*/ 543843 w 610235"/>
              <a:gd name="T43" fmla="*/ 66528 h 171450"/>
              <a:gd name="T44" fmla="*/ 538931 w 610235"/>
              <a:gd name="T45" fmla="*/ 66528 h 171450"/>
              <a:gd name="T46" fmla="*/ 538931 w 610235"/>
              <a:gd name="T47" fmla="*/ 104628 h 171450"/>
              <a:gd name="T48" fmla="*/ 543843 w 610235"/>
              <a:gd name="T49" fmla="*/ 104628 h 171450"/>
              <a:gd name="T50" fmla="*/ 574595 w 610235"/>
              <a:gd name="T51" fmla="*/ 85578 h 171450"/>
              <a:gd name="T52" fmla="*/ 543843 w 610235"/>
              <a:gd name="T53" fmla="*/ 66528 h 171450"/>
              <a:gd name="T54" fmla="*/ 529834 w 610235"/>
              <a:gd name="T55" fmla="*/ 69068 h 171450"/>
              <a:gd name="T56" fmla="*/ 503162 w 610235"/>
              <a:gd name="T57" fmla="*/ 85578 h 171450"/>
              <a:gd name="T58" fmla="*/ 529834 w 610235"/>
              <a:gd name="T59" fmla="*/ 102088 h 171450"/>
              <a:gd name="T60" fmla="*/ 529834 w 610235"/>
              <a:gd name="T61" fmla="*/ 69068 h 171450"/>
              <a:gd name="T62" fmla="*/ 538931 w 610235"/>
              <a:gd name="T63" fmla="*/ 69068 h 171450"/>
              <a:gd name="T64" fmla="*/ 529834 w 610235"/>
              <a:gd name="T65" fmla="*/ 69068 h 171450"/>
              <a:gd name="T66" fmla="*/ 529834 w 610235"/>
              <a:gd name="T67" fmla="*/ 102088 h 171450"/>
              <a:gd name="T68" fmla="*/ 538931 w 610235"/>
              <a:gd name="T69" fmla="*/ 102088 h 171450"/>
              <a:gd name="T70" fmla="*/ 538931 w 610235"/>
              <a:gd name="T71" fmla="*/ 69068 h 171450"/>
              <a:gd name="T72" fmla="*/ 433531 w 610235"/>
              <a:gd name="T73" fmla="*/ 0 h 171450"/>
              <a:gd name="T74" fmla="*/ 426638 w 610235"/>
              <a:gd name="T75" fmla="*/ 488 h 171450"/>
              <a:gd name="T76" fmla="*/ 420419 w 610235"/>
              <a:gd name="T77" fmla="*/ 3643 h 171450"/>
              <a:gd name="T78" fmla="*/ 415656 w 610235"/>
              <a:gd name="T79" fmla="*/ 9251 h 171450"/>
              <a:gd name="T80" fmla="*/ 413401 w 610235"/>
              <a:gd name="T81" fmla="*/ 16446 h 171450"/>
              <a:gd name="T82" fmla="*/ 413860 w 610235"/>
              <a:gd name="T83" fmla="*/ 23760 h 171450"/>
              <a:gd name="T84" fmla="*/ 416836 w 610235"/>
              <a:gd name="T85" fmla="*/ 30360 h 171450"/>
              <a:gd name="T86" fmla="*/ 422119 w 610235"/>
              <a:gd name="T87" fmla="*/ 35413 h 171450"/>
              <a:gd name="T88" fmla="*/ 503162 w 610235"/>
              <a:gd name="T89" fmla="*/ 85578 h 171450"/>
              <a:gd name="T90" fmla="*/ 529834 w 610235"/>
              <a:gd name="T91" fmla="*/ 69068 h 171450"/>
              <a:gd name="T92" fmla="*/ 538931 w 610235"/>
              <a:gd name="T93" fmla="*/ 69068 h 171450"/>
              <a:gd name="T94" fmla="*/ 538931 w 610235"/>
              <a:gd name="T95" fmla="*/ 66528 h 171450"/>
              <a:gd name="T96" fmla="*/ 543843 w 610235"/>
              <a:gd name="T97" fmla="*/ 66528 h 171450"/>
              <a:gd name="T98" fmla="*/ 440310 w 610235"/>
              <a:gd name="T99" fmla="*/ 2393 h 171450"/>
              <a:gd name="T100" fmla="*/ 433531 w 610235"/>
              <a:gd name="T101" fmla="*/ 0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10235" h="171450">
                <a:moveTo>
                  <a:pt x="533926" y="85578"/>
                </a:moveTo>
                <a:lnTo>
                  <a:pt x="447928" y="135743"/>
                </a:lnTo>
                <a:lnTo>
                  <a:pt x="442321" y="140795"/>
                </a:lnTo>
                <a:lnTo>
                  <a:pt x="439165" y="147395"/>
                </a:lnTo>
                <a:lnTo>
                  <a:pt x="438677" y="154709"/>
                </a:lnTo>
                <a:lnTo>
                  <a:pt x="441070" y="161905"/>
                </a:lnTo>
                <a:lnTo>
                  <a:pt x="446123" y="167512"/>
                </a:lnTo>
                <a:lnTo>
                  <a:pt x="452723" y="170668"/>
                </a:lnTo>
                <a:lnTo>
                  <a:pt x="460037" y="171156"/>
                </a:lnTo>
                <a:lnTo>
                  <a:pt x="467232" y="168763"/>
                </a:lnTo>
                <a:lnTo>
                  <a:pt x="577094" y="104628"/>
                </a:lnTo>
                <a:lnTo>
                  <a:pt x="571880" y="104628"/>
                </a:lnTo>
                <a:lnTo>
                  <a:pt x="571880" y="102088"/>
                </a:lnTo>
                <a:lnTo>
                  <a:pt x="562228" y="102088"/>
                </a:lnTo>
                <a:lnTo>
                  <a:pt x="533926" y="85578"/>
                </a:lnTo>
                <a:close/>
              </a:path>
              <a:path w="610235" h="171450">
                <a:moveTo>
                  <a:pt x="501268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501268" y="104628"/>
                </a:lnTo>
                <a:lnTo>
                  <a:pt x="533926" y="85578"/>
                </a:lnTo>
                <a:lnTo>
                  <a:pt x="501268" y="66528"/>
                </a:lnTo>
                <a:close/>
              </a:path>
              <a:path w="610235" h="171450">
                <a:moveTo>
                  <a:pt x="577094" y="66528"/>
                </a:moveTo>
                <a:lnTo>
                  <a:pt x="571880" y="66528"/>
                </a:lnTo>
                <a:lnTo>
                  <a:pt x="571880" y="104628"/>
                </a:lnTo>
                <a:lnTo>
                  <a:pt x="577094" y="104628"/>
                </a:lnTo>
                <a:lnTo>
                  <a:pt x="609726" y="85578"/>
                </a:lnTo>
                <a:lnTo>
                  <a:pt x="577094" y="66528"/>
                </a:lnTo>
                <a:close/>
              </a:path>
              <a:path w="610235" h="171450">
                <a:moveTo>
                  <a:pt x="562228" y="69068"/>
                </a:moveTo>
                <a:lnTo>
                  <a:pt x="533926" y="85578"/>
                </a:lnTo>
                <a:lnTo>
                  <a:pt x="562228" y="102088"/>
                </a:lnTo>
                <a:lnTo>
                  <a:pt x="562228" y="69068"/>
                </a:lnTo>
                <a:close/>
              </a:path>
              <a:path w="610235" h="171450">
                <a:moveTo>
                  <a:pt x="571880" y="69068"/>
                </a:moveTo>
                <a:lnTo>
                  <a:pt x="562228" y="69068"/>
                </a:lnTo>
                <a:lnTo>
                  <a:pt x="562228" y="102088"/>
                </a:lnTo>
                <a:lnTo>
                  <a:pt x="571880" y="102088"/>
                </a:lnTo>
                <a:lnTo>
                  <a:pt x="571880" y="69068"/>
                </a:lnTo>
                <a:close/>
              </a:path>
              <a:path w="610235" h="171450">
                <a:moveTo>
                  <a:pt x="460037" y="0"/>
                </a:moveTo>
                <a:lnTo>
                  <a:pt x="452723" y="488"/>
                </a:lnTo>
                <a:lnTo>
                  <a:pt x="446123" y="3643"/>
                </a:lnTo>
                <a:lnTo>
                  <a:pt x="441070" y="9251"/>
                </a:lnTo>
                <a:lnTo>
                  <a:pt x="438677" y="16446"/>
                </a:lnTo>
                <a:lnTo>
                  <a:pt x="439165" y="23760"/>
                </a:lnTo>
                <a:lnTo>
                  <a:pt x="442321" y="30360"/>
                </a:lnTo>
                <a:lnTo>
                  <a:pt x="447928" y="35413"/>
                </a:lnTo>
                <a:lnTo>
                  <a:pt x="533926" y="85578"/>
                </a:lnTo>
                <a:lnTo>
                  <a:pt x="562228" y="69068"/>
                </a:lnTo>
                <a:lnTo>
                  <a:pt x="571880" y="69068"/>
                </a:lnTo>
                <a:lnTo>
                  <a:pt x="571880" y="66528"/>
                </a:lnTo>
                <a:lnTo>
                  <a:pt x="577094" y="66528"/>
                </a:lnTo>
                <a:lnTo>
                  <a:pt x="467232" y="2393"/>
                </a:lnTo>
                <a:lnTo>
                  <a:pt x="46003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19814" name="object 6">
            <a:extLst>
              <a:ext uri="{FF2B5EF4-FFF2-40B4-BE49-F238E27FC236}">
                <a16:creationId xmlns:a16="http://schemas.microsoft.com/office/drawing/2014/main" id="{34AB0449-FD58-A556-F7F7-A61D547B9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738" y="1781175"/>
            <a:ext cx="2303462" cy="590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D430B978-326B-DC20-F212-52CF59AD9107}"/>
              </a:ext>
            </a:extLst>
          </p:cNvPr>
          <p:cNvSpPr txBox="1"/>
          <p:nvPr/>
        </p:nvSpPr>
        <p:spPr>
          <a:xfrm>
            <a:off x="668338" y="349250"/>
            <a:ext cx="987425" cy="350838"/>
          </a:xfrm>
          <a:prstGeom prst="rect">
            <a:avLst/>
          </a:prstGeom>
          <a:solidFill>
            <a:srgbClr val="FF0000"/>
          </a:solidFill>
        </p:spPr>
        <p:txBody>
          <a:bodyPr lIns="0" tIns="41275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5" dirty="0" err="1">
                <a:solidFill>
                  <a:srgbClr val="FFFFFF"/>
                </a:solidFill>
                <a:latin typeface="+mn-lt"/>
                <a:cs typeface="Arial"/>
              </a:rPr>
              <a:t>Exemplo</a:t>
            </a:r>
            <a:endParaRPr dirty="0">
              <a:latin typeface="Arial"/>
              <a:cs typeface="Arial"/>
            </a:endParaRPr>
          </a:p>
        </p:txBody>
      </p:sp>
      <p:sp>
        <p:nvSpPr>
          <p:cNvPr id="120835" name="object 9">
            <a:extLst>
              <a:ext uri="{FF2B5EF4-FFF2-40B4-BE49-F238E27FC236}">
                <a16:creationId xmlns:a16="http://schemas.microsoft.com/office/drawing/2014/main" id="{D2F7E841-C671-765E-1C04-E26D9BB39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1585913"/>
            <a:ext cx="3395662" cy="20605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2EE8E60-4C86-C708-BC63-828D25829FD5}"/>
              </a:ext>
            </a:extLst>
          </p:cNvPr>
          <p:cNvSpPr txBox="1"/>
          <p:nvPr/>
        </p:nvSpPr>
        <p:spPr>
          <a:xfrm>
            <a:off x="1828800" y="374650"/>
            <a:ext cx="4113213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+mn-lt"/>
                <a:cs typeface="Arial"/>
              </a:rPr>
              <a:t>No circuito abaixo </a:t>
            </a:r>
            <a:r>
              <a:rPr dirty="0">
                <a:latin typeface="+mn-lt"/>
                <a:cs typeface="Arial"/>
              </a:rPr>
              <a:t>determine </a:t>
            </a:r>
            <a:r>
              <a:rPr spc="-5" dirty="0">
                <a:latin typeface="+mn-lt"/>
                <a:cs typeface="Arial"/>
              </a:rPr>
              <a:t>V</a:t>
            </a:r>
            <a:r>
              <a:rPr spc="-7" baseline="-20833" dirty="0">
                <a:latin typeface="+mn-lt"/>
                <a:cs typeface="Arial"/>
              </a:rPr>
              <a:t>CEQ   </a:t>
            </a:r>
            <a:r>
              <a:rPr spc="-5" dirty="0">
                <a:latin typeface="+mn-lt"/>
                <a:cs typeface="Arial"/>
              </a:rPr>
              <a:t>e</a:t>
            </a:r>
            <a:r>
              <a:rPr spc="350" dirty="0">
                <a:latin typeface="+mn-lt"/>
                <a:cs typeface="Arial"/>
              </a:rPr>
              <a:t> </a:t>
            </a:r>
            <a:r>
              <a:rPr spc="-5" dirty="0">
                <a:latin typeface="+mn-lt"/>
                <a:cs typeface="Arial"/>
              </a:rPr>
              <a:t>I</a:t>
            </a:r>
            <a:r>
              <a:rPr spc="-7" baseline="-20833" dirty="0">
                <a:latin typeface="+mn-lt"/>
                <a:cs typeface="Arial"/>
              </a:rPr>
              <a:t>EQ</a:t>
            </a:r>
            <a:r>
              <a:rPr lang="pt-BR" spc="-7" dirty="0">
                <a:latin typeface="+mn-lt"/>
                <a:cs typeface="Arial"/>
              </a:rPr>
              <a:t>.</a:t>
            </a:r>
            <a:endParaRPr baseline="-20833" dirty="0">
              <a:latin typeface="+mn-lt"/>
              <a:cs typeface="Arial"/>
            </a:endParaRPr>
          </a:p>
        </p:txBody>
      </p:sp>
      <p:sp>
        <p:nvSpPr>
          <p:cNvPr id="100357" name="object 11">
            <a:extLst>
              <a:ext uri="{FF2B5EF4-FFF2-40B4-BE49-F238E27FC236}">
                <a16:creationId xmlns:a16="http://schemas.microsoft.com/office/drawing/2014/main" id="{8AB0528F-2366-9449-1877-0D0802D96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25" y="919163"/>
            <a:ext cx="2111375" cy="7048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0358" name="object 13">
            <a:extLst>
              <a:ext uri="{FF2B5EF4-FFF2-40B4-BE49-F238E27FC236}">
                <a16:creationId xmlns:a16="http://schemas.microsoft.com/office/drawing/2014/main" id="{C25A918B-4EC3-5947-7290-70F8DAF6E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5" y="1712913"/>
            <a:ext cx="2581275" cy="609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0359" name="object 14">
            <a:extLst>
              <a:ext uri="{FF2B5EF4-FFF2-40B4-BE49-F238E27FC236}">
                <a16:creationId xmlns:a16="http://schemas.microsoft.com/office/drawing/2014/main" id="{E0AA28F0-C680-2DD9-806C-B0391B2D5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325" y="1806575"/>
            <a:ext cx="1084263" cy="368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0361" name="object 17">
            <a:extLst>
              <a:ext uri="{FF2B5EF4-FFF2-40B4-BE49-F238E27FC236}">
                <a16:creationId xmlns:a16="http://schemas.microsoft.com/office/drawing/2014/main" id="{592C01D3-F501-42B0-6CE4-85B80144F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288" y="2505075"/>
            <a:ext cx="2132012" cy="4714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0362" name="object 18">
            <a:extLst>
              <a:ext uri="{FF2B5EF4-FFF2-40B4-BE49-F238E27FC236}">
                <a16:creationId xmlns:a16="http://schemas.microsoft.com/office/drawing/2014/main" id="{F0E71E77-A03B-EC22-5006-14D499506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5563" y="3116263"/>
            <a:ext cx="2270125" cy="31273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0363" name="object 19">
            <a:extLst>
              <a:ext uri="{FF2B5EF4-FFF2-40B4-BE49-F238E27FC236}">
                <a16:creationId xmlns:a16="http://schemas.microsoft.com/office/drawing/2014/main" id="{F1E637B7-E4FC-23D0-D8AE-25118035E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288" y="3429000"/>
            <a:ext cx="3652837" cy="39211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0364" name="object 20">
            <a:extLst>
              <a:ext uri="{FF2B5EF4-FFF2-40B4-BE49-F238E27FC236}">
                <a16:creationId xmlns:a16="http://schemas.microsoft.com/office/drawing/2014/main" id="{F1B4D59C-FAB0-1AB9-64FE-2C4DA29CC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388" y="3821113"/>
            <a:ext cx="1166812" cy="35718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0365" name="object 22">
            <a:extLst>
              <a:ext uri="{FF2B5EF4-FFF2-40B4-BE49-F238E27FC236}">
                <a16:creationId xmlns:a16="http://schemas.microsoft.com/office/drawing/2014/main" id="{3EDD59A9-B60D-6C2D-199B-6DF4AE3F7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5563" y="4265613"/>
            <a:ext cx="3492500" cy="41592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0366" name="object 23">
            <a:extLst>
              <a:ext uri="{FF2B5EF4-FFF2-40B4-BE49-F238E27FC236}">
                <a16:creationId xmlns:a16="http://schemas.microsoft.com/office/drawing/2014/main" id="{EAE77540-1491-A805-6696-DDCDA6255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263" y="4729163"/>
            <a:ext cx="1371600" cy="3460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B81C5DB7-ADE4-D430-FE17-5A4D6400F30E}"/>
              </a:ext>
            </a:extLst>
          </p:cNvPr>
          <p:cNvSpPr/>
          <p:nvPr/>
        </p:nvSpPr>
        <p:spPr>
          <a:xfrm>
            <a:off x="4700588" y="1189038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9A13D2DF-F9E4-B814-F03A-3A52F7D163E1}"/>
              </a:ext>
            </a:extLst>
          </p:cNvPr>
          <p:cNvSpPr/>
          <p:nvPr/>
        </p:nvSpPr>
        <p:spPr>
          <a:xfrm>
            <a:off x="4700588" y="2593975"/>
            <a:ext cx="304800" cy="2254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9E0D6971-C465-88CF-460A-9E4CBB037718}"/>
              </a:ext>
            </a:extLst>
          </p:cNvPr>
          <p:cNvSpPr/>
          <p:nvPr/>
        </p:nvSpPr>
        <p:spPr>
          <a:xfrm>
            <a:off x="4700588" y="4394200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643BBA53-A3FD-123F-B3F4-B0992368A7F2}"/>
              </a:ext>
            </a:extLst>
          </p:cNvPr>
          <p:cNvCxnSpPr/>
          <p:nvPr/>
        </p:nvCxnSpPr>
        <p:spPr>
          <a:xfrm>
            <a:off x="4343400" y="919163"/>
            <a:ext cx="0" cy="4262437"/>
          </a:xfrm>
          <a:prstGeom prst="line">
            <a:avLst/>
          </a:prstGeom>
          <a:ln w="28575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8" grpId="0" animBg="1"/>
      <p:bldP spid="100359" grpId="0" animBg="1"/>
      <p:bldP spid="100361" grpId="0" animBg="1"/>
      <p:bldP spid="100362" grpId="0" animBg="1"/>
      <p:bldP spid="100363" grpId="0" animBg="1"/>
      <p:bldP spid="100364" grpId="0" animBg="1"/>
      <p:bldP spid="100365" grpId="0" animBg="1"/>
      <p:bldP spid="100366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6">
            <a:extLst>
              <a:ext uri="{FF2B5EF4-FFF2-40B4-BE49-F238E27FC236}">
                <a16:creationId xmlns:a16="http://schemas.microsoft.com/office/drawing/2014/main" id="{5BF1D168-6B0E-0E9B-ED0C-41A0908D5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685800"/>
            <a:ext cx="79644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tabLst>
                <a:tab pos="1541463" algn="l"/>
                <a:tab pos="1851025" algn="l"/>
                <a:tab pos="2160588" algn="l"/>
                <a:tab pos="3306763" algn="l"/>
                <a:tab pos="3743325" algn="l"/>
                <a:tab pos="4727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541463" algn="l"/>
                <a:tab pos="1851025" algn="l"/>
                <a:tab pos="2160588" algn="l"/>
                <a:tab pos="3306763" algn="l"/>
                <a:tab pos="3743325" algn="l"/>
                <a:tab pos="4727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541463" algn="l"/>
                <a:tab pos="1851025" algn="l"/>
                <a:tab pos="2160588" algn="l"/>
                <a:tab pos="3306763" algn="l"/>
                <a:tab pos="3743325" algn="l"/>
                <a:tab pos="4727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541463" algn="l"/>
                <a:tab pos="1851025" algn="l"/>
                <a:tab pos="2160588" algn="l"/>
                <a:tab pos="3306763" algn="l"/>
                <a:tab pos="3743325" algn="l"/>
                <a:tab pos="4727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541463" algn="l"/>
                <a:tab pos="1851025" algn="l"/>
                <a:tab pos="2160588" algn="l"/>
                <a:tab pos="3306763" algn="l"/>
                <a:tab pos="3743325" algn="l"/>
                <a:tab pos="4727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1463" algn="l"/>
                <a:tab pos="1851025" algn="l"/>
                <a:tab pos="2160588" algn="l"/>
                <a:tab pos="3306763" algn="l"/>
                <a:tab pos="3743325" algn="l"/>
                <a:tab pos="4727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1463" algn="l"/>
                <a:tab pos="1851025" algn="l"/>
                <a:tab pos="2160588" algn="l"/>
                <a:tab pos="3306763" algn="l"/>
                <a:tab pos="3743325" algn="l"/>
                <a:tab pos="4727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1463" algn="l"/>
                <a:tab pos="1851025" algn="l"/>
                <a:tab pos="2160588" algn="l"/>
                <a:tab pos="3306763" algn="l"/>
                <a:tab pos="3743325" algn="l"/>
                <a:tab pos="4727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1463" algn="l"/>
                <a:tab pos="1851025" algn="l"/>
                <a:tab pos="2160588" algn="l"/>
                <a:tab pos="3306763" algn="l"/>
                <a:tab pos="3743325" algn="l"/>
                <a:tab pos="4727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Polarização:	</a:t>
            </a: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é	a	aplicação	de	tensõesCC em um circuito para estabelecer os valores fixos de corrente e tensão.</a:t>
            </a:r>
          </a:p>
        </p:txBody>
      </p:sp>
      <p:sp>
        <p:nvSpPr>
          <p:cNvPr id="14339" name="object 10">
            <a:extLst>
              <a:ext uri="{FF2B5EF4-FFF2-40B4-BE49-F238E27FC236}">
                <a16:creationId xmlns:a16="http://schemas.microsoft.com/office/drawing/2014/main" id="{CBF177E6-EAC3-923C-42C7-8B207293F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1371600"/>
            <a:ext cx="76184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O ponto de operação é fixo nas curvas características do dispositivo e é  denominado 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 quiescente </a:t>
            </a: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(em repouso, imóvel, inativo).</a:t>
            </a:r>
            <a:endParaRPr lang="pt-BR" altLang="pt-B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object 4">
            <a:extLst>
              <a:ext uri="{FF2B5EF4-FFF2-40B4-BE49-F238E27FC236}">
                <a16:creationId xmlns:a16="http://schemas.microsoft.com/office/drawing/2014/main" id="{66C42E14-C97C-953F-CA1B-3812176649FB}"/>
              </a:ext>
            </a:extLst>
          </p:cNvPr>
          <p:cNvSpPr>
            <a:spLocks/>
          </p:cNvSpPr>
          <p:nvPr/>
        </p:nvSpPr>
        <p:spPr bwMode="auto">
          <a:xfrm>
            <a:off x="338138" y="685800"/>
            <a:ext cx="327025" cy="304800"/>
          </a:xfrm>
          <a:custGeom>
            <a:avLst/>
            <a:gdLst>
              <a:gd name="T0" fmla="*/ 0 w 327659"/>
              <a:gd name="T1" fmla="*/ 304800 h 304800"/>
              <a:gd name="T2" fmla="*/ 293412 w 327659"/>
              <a:gd name="T3" fmla="*/ 304800 h 304800"/>
              <a:gd name="T4" fmla="*/ 293412 w 327659"/>
              <a:gd name="T5" fmla="*/ 0 h 304800"/>
              <a:gd name="T6" fmla="*/ 0 w 327659"/>
              <a:gd name="T7" fmla="*/ 0 h 304800"/>
              <a:gd name="T8" fmla="*/ 0 w 327659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7659"/>
              <a:gd name="T16" fmla="*/ 0 h 304800"/>
              <a:gd name="T17" fmla="*/ 327659 w 327659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7659" h="304800">
                <a:moveTo>
                  <a:pt x="0" y="304800"/>
                </a:moveTo>
                <a:lnTo>
                  <a:pt x="327659" y="304800"/>
                </a:lnTo>
                <a:lnTo>
                  <a:pt x="327659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7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object 2">
            <a:extLst>
              <a:ext uri="{FF2B5EF4-FFF2-40B4-BE49-F238E27FC236}">
                <a16:creationId xmlns:a16="http://schemas.microsoft.com/office/drawing/2014/main" id="{1F2AEECA-B53E-157A-48FB-C29AE3BE14C3}"/>
              </a:ext>
            </a:extLst>
          </p:cNvPr>
          <p:cNvSpPr>
            <a:spLocks/>
          </p:cNvSpPr>
          <p:nvPr/>
        </p:nvSpPr>
        <p:spPr bwMode="auto">
          <a:xfrm>
            <a:off x="350838" y="331788"/>
            <a:ext cx="673100" cy="504825"/>
          </a:xfrm>
          <a:custGeom>
            <a:avLst/>
            <a:gdLst>
              <a:gd name="T0" fmla="*/ 336550 w 673100"/>
              <a:gd name="T1" fmla="*/ 0 h 505460"/>
              <a:gd name="T2" fmla="*/ 281958 w 673100"/>
              <a:gd name="T3" fmla="*/ 3079 h 505460"/>
              <a:gd name="T4" fmla="*/ 230171 w 673100"/>
              <a:gd name="T5" fmla="*/ 11994 h 505460"/>
              <a:gd name="T6" fmla="*/ 181883 w 673100"/>
              <a:gd name="T7" fmla="*/ 26262 h 505460"/>
              <a:gd name="T8" fmla="*/ 137785 w 673100"/>
              <a:gd name="T9" fmla="*/ 45392 h 505460"/>
              <a:gd name="T10" fmla="*/ 98571 w 673100"/>
              <a:gd name="T11" fmla="*/ 68906 h 505460"/>
              <a:gd name="T12" fmla="*/ 64932 w 673100"/>
              <a:gd name="T13" fmla="*/ 96318 h 505460"/>
              <a:gd name="T14" fmla="*/ 37564 w 673100"/>
              <a:gd name="T15" fmla="*/ 127143 h 505460"/>
              <a:gd name="T16" fmla="*/ 17156 w 673100"/>
              <a:gd name="T17" fmla="*/ 160899 h 505460"/>
              <a:gd name="T18" fmla="*/ 4404 w 673100"/>
              <a:gd name="T19" fmla="*/ 197097 h 505460"/>
              <a:gd name="T20" fmla="*/ 0 w 673100"/>
              <a:gd name="T21" fmla="*/ 235254 h 505460"/>
              <a:gd name="T22" fmla="*/ 4404 w 673100"/>
              <a:gd name="T23" fmla="*/ 273412 h 505460"/>
              <a:gd name="T24" fmla="*/ 17156 w 673100"/>
              <a:gd name="T25" fmla="*/ 309615 h 505460"/>
              <a:gd name="T26" fmla="*/ 37564 w 673100"/>
              <a:gd name="T27" fmla="*/ 343365 h 505460"/>
              <a:gd name="T28" fmla="*/ 64932 w 673100"/>
              <a:gd name="T29" fmla="*/ 374192 h 505460"/>
              <a:gd name="T30" fmla="*/ 98571 w 673100"/>
              <a:gd name="T31" fmla="*/ 401600 h 505460"/>
              <a:gd name="T32" fmla="*/ 137785 w 673100"/>
              <a:gd name="T33" fmla="*/ 425117 h 505460"/>
              <a:gd name="T34" fmla="*/ 181883 w 673100"/>
              <a:gd name="T35" fmla="*/ 444248 h 505460"/>
              <a:gd name="T36" fmla="*/ 230171 w 673100"/>
              <a:gd name="T37" fmla="*/ 458517 h 505460"/>
              <a:gd name="T38" fmla="*/ 281958 w 673100"/>
              <a:gd name="T39" fmla="*/ 467431 h 505460"/>
              <a:gd name="T40" fmla="*/ 336550 w 673100"/>
              <a:gd name="T41" fmla="*/ 470510 h 505460"/>
              <a:gd name="T42" fmla="*/ 391141 w 673100"/>
              <a:gd name="T43" fmla="*/ 467431 h 505460"/>
              <a:gd name="T44" fmla="*/ 442928 w 673100"/>
              <a:gd name="T45" fmla="*/ 458517 h 505460"/>
              <a:gd name="T46" fmla="*/ 491216 w 673100"/>
              <a:gd name="T47" fmla="*/ 444248 h 505460"/>
              <a:gd name="T48" fmla="*/ 535314 w 673100"/>
              <a:gd name="T49" fmla="*/ 425117 h 505460"/>
              <a:gd name="T50" fmla="*/ 574528 w 673100"/>
              <a:gd name="T51" fmla="*/ 401600 h 505460"/>
              <a:gd name="T52" fmla="*/ 608167 w 673100"/>
              <a:gd name="T53" fmla="*/ 374192 h 505460"/>
              <a:gd name="T54" fmla="*/ 635535 w 673100"/>
              <a:gd name="T55" fmla="*/ 343365 h 505460"/>
              <a:gd name="T56" fmla="*/ 655943 w 673100"/>
              <a:gd name="T57" fmla="*/ 309615 h 505460"/>
              <a:gd name="T58" fmla="*/ 668695 w 673100"/>
              <a:gd name="T59" fmla="*/ 273412 h 505460"/>
              <a:gd name="T60" fmla="*/ 673100 w 673100"/>
              <a:gd name="T61" fmla="*/ 235254 h 505460"/>
              <a:gd name="T62" fmla="*/ 668695 w 673100"/>
              <a:gd name="T63" fmla="*/ 197097 h 505460"/>
              <a:gd name="T64" fmla="*/ 655943 w 673100"/>
              <a:gd name="T65" fmla="*/ 160899 h 505460"/>
              <a:gd name="T66" fmla="*/ 635535 w 673100"/>
              <a:gd name="T67" fmla="*/ 127143 h 505460"/>
              <a:gd name="T68" fmla="*/ 608167 w 673100"/>
              <a:gd name="T69" fmla="*/ 96318 h 505460"/>
              <a:gd name="T70" fmla="*/ 574528 w 673100"/>
              <a:gd name="T71" fmla="*/ 68906 h 505460"/>
              <a:gd name="T72" fmla="*/ 535314 w 673100"/>
              <a:gd name="T73" fmla="*/ 45392 h 505460"/>
              <a:gd name="T74" fmla="*/ 491216 w 673100"/>
              <a:gd name="T75" fmla="*/ 26262 h 505460"/>
              <a:gd name="T76" fmla="*/ 442928 w 673100"/>
              <a:gd name="T77" fmla="*/ 11994 h 505460"/>
              <a:gd name="T78" fmla="*/ 391141 w 673100"/>
              <a:gd name="T79" fmla="*/ 3079 h 505460"/>
              <a:gd name="T80" fmla="*/ 336550 w 673100"/>
              <a:gd name="T81" fmla="*/ 0 h 505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3100" h="505460">
                <a:moveTo>
                  <a:pt x="336550" y="0"/>
                </a:moveTo>
                <a:lnTo>
                  <a:pt x="281958" y="3307"/>
                </a:lnTo>
                <a:lnTo>
                  <a:pt x="230171" y="12884"/>
                </a:lnTo>
                <a:lnTo>
                  <a:pt x="181883" y="28210"/>
                </a:lnTo>
                <a:lnTo>
                  <a:pt x="137785" y="48763"/>
                </a:lnTo>
                <a:lnTo>
                  <a:pt x="98571" y="74025"/>
                </a:lnTo>
                <a:lnTo>
                  <a:pt x="64932" y="103473"/>
                </a:lnTo>
                <a:lnTo>
                  <a:pt x="37564" y="136588"/>
                </a:lnTo>
                <a:lnTo>
                  <a:pt x="17156" y="172850"/>
                </a:lnTo>
                <a:lnTo>
                  <a:pt x="4404" y="211737"/>
                </a:lnTo>
                <a:lnTo>
                  <a:pt x="0" y="252730"/>
                </a:lnTo>
                <a:lnTo>
                  <a:pt x="4404" y="293722"/>
                </a:lnTo>
                <a:lnTo>
                  <a:pt x="17156" y="332609"/>
                </a:lnTo>
                <a:lnTo>
                  <a:pt x="37564" y="368871"/>
                </a:lnTo>
                <a:lnTo>
                  <a:pt x="64932" y="401986"/>
                </a:lnTo>
                <a:lnTo>
                  <a:pt x="98571" y="431434"/>
                </a:lnTo>
                <a:lnTo>
                  <a:pt x="137785" y="456696"/>
                </a:lnTo>
                <a:lnTo>
                  <a:pt x="181883" y="477249"/>
                </a:lnTo>
                <a:lnTo>
                  <a:pt x="230171" y="492575"/>
                </a:lnTo>
                <a:lnTo>
                  <a:pt x="281958" y="502152"/>
                </a:lnTo>
                <a:lnTo>
                  <a:pt x="336550" y="505460"/>
                </a:lnTo>
                <a:lnTo>
                  <a:pt x="391141" y="502152"/>
                </a:lnTo>
                <a:lnTo>
                  <a:pt x="442928" y="492575"/>
                </a:lnTo>
                <a:lnTo>
                  <a:pt x="491216" y="477249"/>
                </a:lnTo>
                <a:lnTo>
                  <a:pt x="535314" y="456696"/>
                </a:lnTo>
                <a:lnTo>
                  <a:pt x="574528" y="431434"/>
                </a:lnTo>
                <a:lnTo>
                  <a:pt x="608167" y="401986"/>
                </a:lnTo>
                <a:lnTo>
                  <a:pt x="635535" y="368871"/>
                </a:lnTo>
                <a:lnTo>
                  <a:pt x="655943" y="332609"/>
                </a:lnTo>
                <a:lnTo>
                  <a:pt x="668695" y="293722"/>
                </a:lnTo>
                <a:lnTo>
                  <a:pt x="673100" y="252730"/>
                </a:lnTo>
                <a:lnTo>
                  <a:pt x="668695" y="211737"/>
                </a:lnTo>
                <a:lnTo>
                  <a:pt x="655943" y="172850"/>
                </a:lnTo>
                <a:lnTo>
                  <a:pt x="635535" y="136588"/>
                </a:lnTo>
                <a:lnTo>
                  <a:pt x="608167" y="103473"/>
                </a:lnTo>
                <a:lnTo>
                  <a:pt x="574528" y="74025"/>
                </a:lnTo>
                <a:lnTo>
                  <a:pt x="535314" y="48763"/>
                </a:lnTo>
                <a:lnTo>
                  <a:pt x="491216" y="28210"/>
                </a:lnTo>
                <a:lnTo>
                  <a:pt x="442928" y="12884"/>
                </a:lnTo>
                <a:lnTo>
                  <a:pt x="391141" y="3307"/>
                </a:lnTo>
                <a:lnTo>
                  <a:pt x="33655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0EB8756-35D0-1CA2-63AA-49A06E57E9D5}"/>
              </a:ext>
            </a:extLst>
          </p:cNvPr>
          <p:cNvSpPr txBox="1"/>
          <p:nvPr/>
        </p:nvSpPr>
        <p:spPr>
          <a:xfrm>
            <a:off x="533400" y="457200"/>
            <a:ext cx="30797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5" dirty="0">
                <a:latin typeface="Arial"/>
                <a:cs typeface="Arial"/>
              </a:rPr>
              <a:t>4</a:t>
            </a:r>
            <a:r>
              <a:rPr sz="1600" b="1" dirty="0">
                <a:latin typeface="Arial"/>
                <a:cs typeface="Arial"/>
              </a:rPr>
              <a:t>.8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1860" name="object 4">
            <a:extLst>
              <a:ext uri="{FF2B5EF4-FFF2-40B4-BE49-F238E27FC236}">
                <a16:creationId xmlns:a16="http://schemas.microsoft.com/office/drawing/2014/main" id="{91831069-6940-D244-559C-7BCC6597A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74775"/>
            <a:ext cx="6697663" cy="13843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tIns="29845"/>
          <a:lstStyle/>
          <a:p>
            <a:pPr indent="-1366838" eaLnBrk="1" hangingPunct="1"/>
            <a:r>
              <a:rPr lang="pt-BR" altLang="pt-BR" sz="4400" b="1">
                <a:latin typeface="Arial" panose="020B0604020202020204" pitchFamily="34" charset="0"/>
                <a:cs typeface="Arial" panose="020B0604020202020204" pitchFamily="34" charset="0"/>
              </a:rPr>
              <a:t>Circuito de Polarização  Base-Comum</a:t>
            </a:r>
            <a:endParaRPr lang="pt-BR" altLang="pt-BR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bject 3">
            <a:extLst>
              <a:ext uri="{FF2B5EF4-FFF2-40B4-BE49-F238E27FC236}">
                <a16:creationId xmlns:a16="http://schemas.microsoft.com/office/drawing/2014/main" id="{F80F3823-AB4B-27F7-094D-71B123418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3" y="152400"/>
            <a:ext cx="7596187" cy="649288"/>
          </a:xfrm>
        </p:spPr>
        <p:txBody>
          <a:bodyPr/>
          <a:lstStyle/>
          <a:p>
            <a:pPr marL="12700" algn="just" eaLnBrk="1" hangingPunct="1"/>
            <a:r>
              <a:rPr lang="pt-BR" altLang="pt-BR">
                <a:latin typeface="Calibri" panose="020F0502020204030204" pitchFamily="34" charset="0"/>
                <a:cs typeface="Calibri" panose="020F0502020204030204" pitchFamily="34" charset="0"/>
              </a:rPr>
              <a:t>Essa configuração é única pois o sinal aplicado é ligado ao terminal emissor e a  base está no potencial da terra.</a:t>
            </a:r>
          </a:p>
        </p:txBody>
      </p:sp>
      <p:sp>
        <p:nvSpPr>
          <p:cNvPr id="122883" name="object 4">
            <a:extLst>
              <a:ext uri="{FF2B5EF4-FFF2-40B4-BE49-F238E27FC236}">
                <a16:creationId xmlns:a16="http://schemas.microsoft.com/office/drawing/2014/main" id="{5EC7F680-6645-FBB8-966A-5F3BAB7B3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854075"/>
            <a:ext cx="3379787" cy="15224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2884" name="object 7">
            <a:extLst>
              <a:ext uri="{FF2B5EF4-FFF2-40B4-BE49-F238E27FC236}">
                <a16:creationId xmlns:a16="http://schemas.microsoft.com/office/drawing/2014/main" id="{7008F875-D92D-66CD-8958-E0715CA31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2751138"/>
            <a:ext cx="7731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>
                <a:cs typeface="Calibri" panose="020F0502020204030204" pitchFamily="34" charset="0"/>
              </a:rPr>
              <a:t>Duas fontes são usadas nessa configuração e a base é o terminal comum entre o  emissor de entrada e o coletor de saída.</a:t>
            </a:r>
          </a:p>
        </p:txBody>
      </p:sp>
      <p:sp>
        <p:nvSpPr>
          <p:cNvPr id="104456" name="object 8">
            <a:extLst>
              <a:ext uri="{FF2B5EF4-FFF2-40B4-BE49-F238E27FC236}">
                <a16:creationId xmlns:a16="http://schemas.microsoft.com/office/drawing/2014/main" id="{A6DEBB51-CCA0-2C44-38A9-46D72C39A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11625"/>
            <a:ext cx="3946525" cy="2286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2886" name="CaixaDeTexto 8">
            <a:extLst>
              <a:ext uri="{FF2B5EF4-FFF2-40B4-BE49-F238E27FC236}">
                <a16:creationId xmlns:a16="http://schemas.microsoft.com/office/drawing/2014/main" id="{18036BB6-3B6E-3ED4-233B-41F23041A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563" y="2395538"/>
            <a:ext cx="3230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400" b="1">
                <a:cs typeface="Calibri" panose="020F0502020204030204" pitchFamily="34" charset="0"/>
              </a:rPr>
              <a:t>Circuito de Polarização Base Comum</a:t>
            </a:r>
            <a:endParaRPr lang="pt-BR" altLang="pt-BR" sz="1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803624-2750-C4AE-5C55-F66AC094C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3552825"/>
            <a:ext cx="624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>
                <a:cs typeface="Calibri" panose="020F0502020204030204" pitchFamily="34" charset="0"/>
              </a:rPr>
              <a:t> Na configuração base comum a malha de saída relaciona I</a:t>
            </a:r>
            <a:r>
              <a:rPr lang="pt-BR" altLang="pt-BR" baseline="-21000">
                <a:cs typeface="Calibri" panose="020F0502020204030204" pitchFamily="34" charset="0"/>
              </a:rPr>
              <a:t>C </a:t>
            </a:r>
            <a:r>
              <a:rPr lang="pt-BR" altLang="pt-BR">
                <a:cs typeface="Calibri" panose="020F0502020204030204" pitchFamily="34" charset="0"/>
              </a:rPr>
              <a:t>x V</a:t>
            </a:r>
            <a:r>
              <a:rPr lang="pt-BR" altLang="pt-BR" baseline="-21000">
                <a:cs typeface="Calibri" panose="020F0502020204030204" pitchFamily="34" charset="0"/>
              </a:rPr>
              <a:t>CB </a:t>
            </a:r>
            <a:endParaRPr lang="pt-BR" altLang="pt-BR"/>
          </a:p>
        </p:txBody>
      </p:sp>
      <p:sp>
        <p:nvSpPr>
          <p:cNvPr id="122888" name="object 12">
            <a:extLst>
              <a:ext uri="{FF2B5EF4-FFF2-40B4-BE49-F238E27FC236}">
                <a16:creationId xmlns:a16="http://schemas.microsoft.com/office/drawing/2014/main" id="{C8649F2C-2990-2B51-99EF-9526AC0C29B6}"/>
              </a:ext>
            </a:extLst>
          </p:cNvPr>
          <p:cNvSpPr>
            <a:spLocks/>
          </p:cNvSpPr>
          <p:nvPr/>
        </p:nvSpPr>
        <p:spPr bwMode="auto">
          <a:xfrm>
            <a:off x="347663" y="165100"/>
            <a:ext cx="314325" cy="276225"/>
          </a:xfrm>
          <a:custGeom>
            <a:avLst/>
            <a:gdLst>
              <a:gd name="T0" fmla="*/ 0 w 314959"/>
              <a:gd name="T1" fmla="*/ 242894 h 276860"/>
              <a:gd name="T2" fmla="*/ 280785 w 314959"/>
              <a:gd name="T3" fmla="*/ 242894 h 276860"/>
              <a:gd name="T4" fmla="*/ 280785 w 314959"/>
              <a:gd name="T5" fmla="*/ 0 h 276860"/>
              <a:gd name="T6" fmla="*/ 0 w 314959"/>
              <a:gd name="T7" fmla="*/ 0 h 276860"/>
              <a:gd name="T8" fmla="*/ 0 w 314959"/>
              <a:gd name="T9" fmla="*/ 242894 h 2768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6860"/>
              <a:gd name="T17" fmla="*/ 314959 w 314959"/>
              <a:gd name="T18" fmla="*/ 276860 h 2768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6860">
                <a:moveTo>
                  <a:pt x="0" y="276859"/>
                </a:moveTo>
                <a:lnTo>
                  <a:pt x="314959" y="276859"/>
                </a:lnTo>
                <a:lnTo>
                  <a:pt x="314959" y="0"/>
                </a:lnTo>
                <a:lnTo>
                  <a:pt x="0" y="0"/>
                </a:lnTo>
                <a:lnTo>
                  <a:pt x="0" y="27685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6" grpId="0" animBg="1"/>
      <p:bldP spid="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1069B94-F572-E62E-46BB-E1B953E335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1688" y="288925"/>
            <a:ext cx="2536825" cy="461963"/>
          </a:xfrm>
          <a:solidFill>
            <a:srgbClr val="FFC000"/>
          </a:solidFill>
        </p:spPr>
        <p:txBody>
          <a:bodyPr tIns="25400" rtlCol="0"/>
          <a:lstStyle/>
          <a:p>
            <a:pPr marL="203200" eaLnBrk="1" fontAlgn="auto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sz="2400" b="1" spc="-5" dirty="0"/>
              <a:t>Malha </a:t>
            </a:r>
            <a:r>
              <a:rPr sz="2400" b="1" dirty="0"/>
              <a:t>de</a:t>
            </a:r>
            <a:r>
              <a:rPr sz="2400" b="1" spc="-40" dirty="0"/>
              <a:t> </a:t>
            </a:r>
            <a:r>
              <a:rPr sz="2400" b="1" spc="-15" dirty="0"/>
              <a:t>Entrada</a:t>
            </a:r>
            <a:endParaRPr sz="2400"/>
          </a:p>
        </p:txBody>
      </p:sp>
      <p:sp>
        <p:nvSpPr>
          <p:cNvPr id="123907" name="object 3">
            <a:extLst>
              <a:ext uri="{FF2B5EF4-FFF2-40B4-BE49-F238E27FC236}">
                <a16:creationId xmlns:a16="http://schemas.microsoft.com/office/drawing/2014/main" id="{81C6F422-B6DD-BEB8-E8A2-84AEAACEF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990600"/>
            <a:ext cx="1595437" cy="1447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3908" name="object 4">
            <a:extLst>
              <a:ext uri="{FF2B5EF4-FFF2-40B4-BE49-F238E27FC236}">
                <a16:creationId xmlns:a16="http://schemas.microsoft.com/office/drawing/2014/main" id="{CDEF392A-A138-77EA-88AA-1A7CDC133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295400"/>
            <a:ext cx="2105025" cy="304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3909" name="object 5">
            <a:extLst>
              <a:ext uri="{FF2B5EF4-FFF2-40B4-BE49-F238E27FC236}">
                <a16:creationId xmlns:a16="http://schemas.microsoft.com/office/drawing/2014/main" id="{57C07644-C967-FF05-C4A3-119E4A3C8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076325"/>
            <a:ext cx="1685925" cy="7445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3910" name="object 6">
            <a:extLst>
              <a:ext uri="{FF2B5EF4-FFF2-40B4-BE49-F238E27FC236}">
                <a16:creationId xmlns:a16="http://schemas.microsoft.com/office/drawing/2014/main" id="{CD2F2128-460A-F58D-430B-DA587FEC9AA6}"/>
              </a:ext>
            </a:extLst>
          </p:cNvPr>
          <p:cNvSpPr>
            <a:spLocks/>
          </p:cNvSpPr>
          <p:nvPr/>
        </p:nvSpPr>
        <p:spPr bwMode="auto">
          <a:xfrm>
            <a:off x="5564188" y="1362075"/>
            <a:ext cx="457200" cy="171450"/>
          </a:xfrm>
          <a:custGeom>
            <a:avLst/>
            <a:gdLst>
              <a:gd name="T0" fmla="*/ 352505 w 457835"/>
              <a:gd name="T1" fmla="*/ 85578 h 171450"/>
              <a:gd name="T2" fmla="*/ 273050 w 457835"/>
              <a:gd name="T3" fmla="*/ 135743 h 171450"/>
              <a:gd name="T4" fmla="*/ 267868 w 457835"/>
              <a:gd name="T5" fmla="*/ 140795 h 171450"/>
              <a:gd name="T6" fmla="*/ 264951 w 457835"/>
              <a:gd name="T7" fmla="*/ 147395 h 171450"/>
              <a:gd name="T8" fmla="*/ 264503 w 457835"/>
              <a:gd name="T9" fmla="*/ 154709 h 171450"/>
              <a:gd name="T10" fmla="*/ 266713 w 457835"/>
              <a:gd name="T11" fmla="*/ 161905 h 171450"/>
              <a:gd name="T12" fmla="*/ 271382 w 457835"/>
              <a:gd name="T13" fmla="*/ 167512 h 171450"/>
              <a:gd name="T14" fmla="*/ 277479 w 457835"/>
              <a:gd name="T15" fmla="*/ 170668 h 171450"/>
              <a:gd name="T16" fmla="*/ 284237 w 457835"/>
              <a:gd name="T17" fmla="*/ 171156 h 171450"/>
              <a:gd name="T18" fmla="*/ 290884 w 457835"/>
              <a:gd name="T19" fmla="*/ 168763 h 171450"/>
              <a:gd name="T20" fmla="*/ 392389 w 457835"/>
              <a:gd name="T21" fmla="*/ 104628 h 171450"/>
              <a:gd name="T22" fmla="*/ 387572 w 457835"/>
              <a:gd name="T23" fmla="*/ 104628 h 171450"/>
              <a:gd name="T24" fmla="*/ 387572 w 457835"/>
              <a:gd name="T25" fmla="*/ 102088 h 171450"/>
              <a:gd name="T26" fmla="*/ 378656 w 457835"/>
              <a:gd name="T27" fmla="*/ 102088 h 171450"/>
              <a:gd name="T28" fmla="*/ 352505 w 457835"/>
              <a:gd name="T29" fmla="*/ 85578 h 171450"/>
              <a:gd name="T30" fmla="*/ 322330 w 457835"/>
              <a:gd name="T31" fmla="*/ 66528 h 171450"/>
              <a:gd name="T32" fmla="*/ 0 w 457835"/>
              <a:gd name="T33" fmla="*/ 66528 h 171450"/>
              <a:gd name="T34" fmla="*/ 0 w 457835"/>
              <a:gd name="T35" fmla="*/ 104628 h 171450"/>
              <a:gd name="T36" fmla="*/ 322330 w 457835"/>
              <a:gd name="T37" fmla="*/ 104628 h 171450"/>
              <a:gd name="T38" fmla="*/ 352505 w 457835"/>
              <a:gd name="T39" fmla="*/ 85578 h 171450"/>
              <a:gd name="T40" fmla="*/ 322330 w 457835"/>
              <a:gd name="T41" fmla="*/ 66528 h 171450"/>
              <a:gd name="T42" fmla="*/ 392389 w 457835"/>
              <a:gd name="T43" fmla="*/ 66528 h 171450"/>
              <a:gd name="T44" fmla="*/ 387572 w 457835"/>
              <a:gd name="T45" fmla="*/ 66528 h 171450"/>
              <a:gd name="T46" fmla="*/ 387572 w 457835"/>
              <a:gd name="T47" fmla="*/ 104628 h 171450"/>
              <a:gd name="T48" fmla="*/ 392389 w 457835"/>
              <a:gd name="T49" fmla="*/ 104628 h 171450"/>
              <a:gd name="T50" fmla="*/ 422539 w 457835"/>
              <a:gd name="T51" fmla="*/ 85578 h 171450"/>
              <a:gd name="T52" fmla="*/ 392389 w 457835"/>
              <a:gd name="T53" fmla="*/ 66528 h 171450"/>
              <a:gd name="T54" fmla="*/ 378656 w 457835"/>
              <a:gd name="T55" fmla="*/ 69068 h 171450"/>
              <a:gd name="T56" fmla="*/ 352505 w 457835"/>
              <a:gd name="T57" fmla="*/ 85578 h 171450"/>
              <a:gd name="T58" fmla="*/ 378656 w 457835"/>
              <a:gd name="T59" fmla="*/ 102088 h 171450"/>
              <a:gd name="T60" fmla="*/ 378656 w 457835"/>
              <a:gd name="T61" fmla="*/ 69068 h 171450"/>
              <a:gd name="T62" fmla="*/ 387572 w 457835"/>
              <a:gd name="T63" fmla="*/ 69068 h 171450"/>
              <a:gd name="T64" fmla="*/ 378656 w 457835"/>
              <a:gd name="T65" fmla="*/ 69068 h 171450"/>
              <a:gd name="T66" fmla="*/ 378656 w 457835"/>
              <a:gd name="T67" fmla="*/ 102088 h 171450"/>
              <a:gd name="T68" fmla="*/ 387572 w 457835"/>
              <a:gd name="T69" fmla="*/ 102088 h 171450"/>
              <a:gd name="T70" fmla="*/ 387572 w 457835"/>
              <a:gd name="T71" fmla="*/ 69068 h 171450"/>
              <a:gd name="T72" fmla="*/ 284237 w 457835"/>
              <a:gd name="T73" fmla="*/ 0 h 171450"/>
              <a:gd name="T74" fmla="*/ 277479 w 457835"/>
              <a:gd name="T75" fmla="*/ 488 h 171450"/>
              <a:gd name="T76" fmla="*/ 271382 w 457835"/>
              <a:gd name="T77" fmla="*/ 3643 h 171450"/>
              <a:gd name="T78" fmla="*/ 266713 w 457835"/>
              <a:gd name="T79" fmla="*/ 9251 h 171450"/>
              <a:gd name="T80" fmla="*/ 264503 w 457835"/>
              <a:gd name="T81" fmla="*/ 16446 h 171450"/>
              <a:gd name="T82" fmla="*/ 264951 w 457835"/>
              <a:gd name="T83" fmla="*/ 23760 h 171450"/>
              <a:gd name="T84" fmla="*/ 267868 w 457835"/>
              <a:gd name="T85" fmla="*/ 30360 h 171450"/>
              <a:gd name="T86" fmla="*/ 273050 w 457835"/>
              <a:gd name="T87" fmla="*/ 35413 h 171450"/>
              <a:gd name="T88" fmla="*/ 352505 w 457835"/>
              <a:gd name="T89" fmla="*/ 85578 h 171450"/>
              <a:gd name="T90" fmla="*/ 378656 w 457835"/>
              <a:gd name="T91" fmla="*/ 69068 h 171450"/>
              <a:gd name="T92" fmla="*/ 387572 w 457835"/>
              <a:gd name="T93" fmla="*/ 69068 h 171450"/>
              <a:gd name="T94" fmla="*/ 387572 w 457835"/>
              <a:gd name="T95" fmla="*/ 66528 h 171450"/>
              <a:gd name="T96" fmla="*/ 392389 w 457835"/>
              <a:gd name="T97" fmla="*/ 66528 h 171450"/>
              <a:gd name="T98" fmla="*/ 290884 w 457835"/>
              <a:gd name="T99" fmla="*/ 2393 h 171450"/>
              <a:gd name="T100" fmla="*/ 284237 w 457835"/>
              <a:gd name="T101" fmla="*/ 0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57835" h="171450">
                <a:moveTo>
                  <a:pt x="381526" y="85578"/>
                </a:moveTo>
                <a:lnTo>
                  <a:pt x="295528" y="135743"/>
                </a:lnTo>
                <a:lnTo>
                  <a:pt x="289921" y="140795"/>
                </a:lnTo>
                <a:lnTo>
                  <a:pt x="286765" y="147395"/>
                </a:lnTo>
                <a:lnTo>
                  <a:pt x="286277" y="154709"/>
                </a:lnTo>
                <a:lnTo>
                  <a:pt x="288670" y="161905"/>
                </a:lnTo>
                <a:lnTo>
                  <a:pt x="293723" y="167512"/>
                </a:lnTo>
                <a:lnTo>
                  <a:pt x="300323" y="170668"/>
                </a:lnTo>
                <a:lnTo>
                  <a:pt x="307637" y="171156"/>
                </a:lnTo>
                <a:lnTo>
                  <a:pt x="314832" y="168763"/>
                </a:lnTo>
                <a:lnTo>
                  <a:pt x="424694" y="104628"/>
                </a:lnTo>
                <a:lnTo>
                  <a:pt x="419480" y="104628"/>
                </a:lnTo>
                <a:lnTo>
                  <a:pt x="419480" y="102088"/>
                </a:lnTo>
                <a:lnTo>
                  <a:pt x="409828" y="102088"/>
                </a:lnTo>
                <a:lnTo>
                  <a:pt x="381526" y="85578"/>
                </a:lnTo>
                <a:close/>
              </a:path>
              <a:path w="457835" h="171450">
                <a:moveTo>
                  <a:pt x="348868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48868" y="104628"/>
                </a:lnTo>
                <a:lnTo>
                  <a:pt x="381526" y="85578"/>
                </a:lnTo>
                <a:lnTo>
                  <a:pt x="348868" y="66528"/>
                </a:lnTo>
                <a:close/>
              </a:path>
              <a:path w="457835" h="171450">
                <a:moveTo>
                  <a:pt x="424694" y="66528"/>
                </a:moveTo>
                <a:lnTo>
                  <a:pt x="419480" y="66528"/>
                </a:lnTo>
                <a:lnTo>
                  <a:pt x="419480" y="104628"/>
                </a:lnTo>
                <a:lnTo>
                  <a:pt x="424694" y="104628"/>
                </a:lnTo>
                <a:lnTo>
                  <a:pt x="457326" y="85578"/>
                </a:lnTo>
                <a:lnTo>
                  <a:pt x="424694" y="66528"/>
                </a:lnTo>
                <a:close/>
              </a:path>
              <a:path w="457835" h="171450">
                <a:moveTo>
                  <a:pt x="409828" y="69068"/>
                </a:moveTo>
                <a:lnTo>
                  <a:pt x="381526" y="85578"/>
                </a:lnTo>
                <a:lnTo>
                  <a:pt x="409828" y="102088"/>
                </a:lnTo>
                <a:lnTo>
                  <a:pt x="409828" y="69068"/>
                </a:lnTo>
                <a:close/>
              </a:path>
              <a:path w="457835" h="171450">
                <a:moveTo>
                  <a:pt x="419480" y="69068"/>
                </a:moveTo>
                <a:lnTo>
                  <a:pt x="409828" y="69068"/>
                </a:lnTo>
                <a:lnTo>
                  <a:pt x="409828" y="102088"/>
                </a:lnTo>
                <a:lnTo>
                  <a:pt x="419480" y="102088"/>
                </a:lnTo>
                <a:lnTo>
                  <a:pt x="419480" y="69068"/>
                </a:lnTo>
                <a:close/>
              </a:path>
              <a:path w="457835" h="171450">
                <a:moveTo>
                  <a:pt x="307637" y="0"/>
                </a:moveTo>
                <a:lnTo>
                  <a:pt x="300323" y="488"/>
                </a:lnTo>
                <a:lnTo>
                  <a:pt x="293723" y="3643"/>
                </a:lnTo>
                <a:lnTo>
                  <a:pt x="288670" y="9251"/>
                </a:lnTo>
                <a:lnTo>
                  <a:pt x="286277" y="16446"/>
                </a:lnTo>
                <a:lnTo>
                  <a:pt x="286765" y="23760"/>
                </a:lnTo>
                <a:lnTo>
                  <a:pt x="289921" y="30360"/>
                </a:lnTo>
                <a:lnTo>
                  <a:pt x="295528" y="35413"/>
                </a:lnTo>
                <a:lnTo>
                  <a:pt x="381526" y="85578"/>
                </a:lnTo>
                <a:lnTo>
                  <a:pt x="409828" y="69068"/>
                </a:lnTo>
                <a:lnTo>
                  <a:pt x="419480" y="69068"/>
                </a:lnTo>
                <a:lnTo>
                  <a:pt x="419480" y="66528"/>
                </a:lnTo>
                <a:lnTo>
                  <a:pt x="424694" y="66528"/>
                </a:lnTo>
                <a:lnTo>
                  <a:pt x="314832" y="2393"/>
                </a:lnTo>
                <a:lnTo>
                  <a:pt x="30763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240B7D6-196B-149A-F8BB-0FCF5E3B8E5F}"/>
              </a:ext>
            </a:extLst>
          </p:cNvPr>
          <p:cNvSpPr txBox="1"/>
          <p:nvPr/>
        </p:nvSpPr>
        <p:spPr>
          <a:xfrm>
            <a:off x="3235325" y="2608263"/>
            <a:ext cx="2819400" cy="463550"/>
          </a:xfrm>
          <a:prstGeom prst="rect">
            <a:avLst/>
          </a:prstGeom>
          <a:solidFill>
            <a:srgbClr val="FFC000"/>
          </a:solidFill>
        </p:spPr>
        <p:txBody>
          <a:bodyPr lIns="0" tIns="25400" rIns="0" bIns="0">
            <a:spAutoFit/>
          </a:bodyPr>
          <a:lstStyle/>
          <a:p>
            <a:pPr marL="226695" eaLnBrk="1" fontAlgn="auto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sz="2400" b="1" spc="-5" dirty="0">
                <a:latin typeface="Calibri"/>
                <a:cs typeface="Calibri"/>
              </a:rPr>
              <a:t>Malhas do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Circuito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3912" name="object 8">
            <a:extLst>
              <a:ext uri="{FF2B5EF4-FFF2-40B4-BE49-F238E27FC236}">
                <a16:creationId xmlns:a16="http://schemas.microsoft.com/office/drawing/2014/main" id="{1C718C6E-9C9D-3A10-6D95-5BB768B66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3363913"/>
            <a:ext cx="2886075" cy="3984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3913" name="object 9">
            <a:extLst>
              <a:ext uri="{FF2B5EF4-FFF2-40B4-BE49-F238E27FC236}">
                <a16:creationId xmlns:a16="http://schemas.microsoft.com/office/drawing/2014/main" id="{D672C587-C919-F4AA-AA1C-7013F5B84B05}"/>
              </a:ext>
            </a:extLst>
          </p:cNvPr>
          <p:cNvSpPr>
            <a:spLocks/>
          </p:cNvSpPr>
          <p:nvPr/>
        </p:nvSpPr>
        <p:spPr bwMode="auto">
          <a:xfrm>
            <a:off x="5700713" y="3451225"/>
            <a:ext cx="457200" cy="171450"/>
          </a:xfrm>
          <a:custGeom>
            <a:avLst/>
            <a:gdLst>
              <a:gd name="T0" fmla="*/ 352505 w 457835"/>
              <a:gd name="T1" fmla="*/ 85578 h 171450"/>
              <a:gd name="T2" fmla="*/ 273051 w 457835"/>
              <a:gd name="T3" fmla="*/ 135743 h 171450"/>
              <a:gd name="T4" fmla="*/ 267868 w 457835"/>
              <a:gd name="T5" fmla="*/ 140795 h 171450"/>
              <a:gd name="T6" fmla="*/ 264951 w 457835"/>
              <a:gd name="T7" fmla="*/ 147395 h 171450"/>
              <a:gd name="T8" fmla="*/ 264503 w 457835"/>
              <a:gd name="T9" fmla="*/ 154709 h 171450"/>
              <a:gd name="T10" fmla="*/ 266714 w 457835"/>
              <a:gd name="T11" fmla="*/ 161905 h 171450"/>
              <a:gd name="T12" fmla="*/ 271382 w 457835"/>
              <a:gd name="T13" fmla="*/ 167512 h 171450"/>
              <a:gd name="T14" fmla="*/ 277479 w 457835"/>
              <a:gd name="T15" fmla="*/ 170668 h 171450"/>
              <a:gd name="T16" fmla="*/ 284237 w 457835"/>
              <a:gd name="T17" fmla="*/ 171156 h 171450"/>
              <a:gd name="T18" fmla="*/ 290885 w 457835"/>
              <a:gd name="T19" fmla="*/ 168763 h 171450"/>
              <a:gd name="T20" fmla="*/ 392389 w 457835"/>
              <a:gd name="T21" fmla="*/ 104628 h 171450"/>
              <a:gd name="T22" fmla="*/ 387573 w 457835"/>
              <a:gd name="T23" fmla="*/ 104628 h 171450"/>
              <a:gd name="T24" fmla="*/ 387573 w 457835"/>
              <a:gd name="T25" fmla="*/ 102088 h 171450"/>
              <a:gd name="T26" fmla="*/ 378657 w 457835"/>
              <a:gd name="T27" fmla="*/ 102088 h 171450"/>
              <a:gd name="T28" fmla="*/ 352505 w 457835"/>
              <a:gd name="T29" fmla="*/ 85578 h 171450"/>
              <a:gd name="T30" fmla="*/ 322331 w 457835"/>
              <a:gd name="T31" fmla="*/ 66528 h 171450"/>
              <a:gd name="T32" fmla="*/ 0 w 457835"/>
              <a:gd name="T33" fmla="*/ 66528 h 171450"/>
              <a:gd name="T34" fmla="*/ 0 w 457835"/>
              <a:gd name="T35" fmla="*/ 104628 h 171450"/>
              <a:gd name="T36" fmla="*/ 322331 w 457835"/>
              <a:gd name="T37" fmla="*/ 104628 h 171450"/>
              <a:gd name="T38" fmla="*/ 352505 w 457835"/>
              <a:gd name="T39" fmla="*/ 85578 h 171450"/>
              <a:gd name="T40" fmla="*/ 322331 w 457835"/>
              <a:gd name="T41" fmla="*/ 66528 h 171450"/>
              <a:gd name="T42" fmla="*/ 392389 w 457835"/>
              <a:gd name="T43" fmla="*/ 66528 h 171450"/>
              <a:gd name="T44" fmla="*/ 387573 w 457835"/>
              <a:gd name="T45" fmla="*/ 66528 h 171450"/>
              <a:gd name="T46" fmla="*/ 387573 w 457835"/>
              <a:gd name="T47" fmla="*/ 104628 h 171450"/>
              <a:gd name="T48" fmla="*/ 392389 w 457835"/>
              <a:gd name="T49" fmla="*/ 104628 h 171450"/>
              <a:gd name="T50" fmla="*/ 422539 w 457835"/>
              <a:gd name="T51" fmla="*/ 85578 h 171450"/>
              <a:gd name="T52" fmla="*/ 392389 w 457835"/>
              <a:gd name="T53" fmla="*/ 66528 h 171450"/>
              <a:gd name="T54" fmla="*/ 378657 w 457835"/>
              <a:gd name="T55" fmla="*/ 69068 h 171450"/>
              <a:gd name="T56" fmla="*/ 352505 w 457835"/>
              <a:gd name="T57" fmla="*/ 85578 h 171450"/>
              <a:gd name="T58" fmla="*/ 378657 w 457835"/>
              <a:gd name="T59" fmla="*/ 102088 h 171450"/>
              <a:gd name="T60" fmla="*/ 378657 w 457835"/>
              <a:gd name="T61" fmla="*/ 69068 h 171450"/>
              <a:gd name="T62" fmla="*/ 387573 w 457835"/>
              <a:gd name="T63" fmla="*/ 69068 h 171450"/>
              <a:gd name="T64" fmla="*/ 378657 w 457835"/>
              <a:gd name="T65" fmla="*/ 69068 h 171450"/>
              <a:gd name="T66" fmla="*/ 378657 w 457835"/>
              <a:gd name="T67" fmla="*/ 102088 h 171450"/>
              <a:gd name="T68" fmla="*/ 387573 w 457835"/>
              <a:gd name="T69" fmla="*/ 102088 h 171450"/>
              <a:gd name="T70" fmla="*/ 387573 w 457835"/>
              <a:gd name="T71" fmla="*/ 69068 h 171450"/>
              <a:gd name="T72" fmla="*/ 284237 w 457835"/>
              <a:gd name="T73" fmla="*/ 0 h 171450"/>
              <a:gd name="T74" fmla="*/ 277479 w 457835"/>
              <a:gd name="T75" fmla="*/ 488 h 171450"/>
              <a:gd name="T76" fmla="*/ 271382 w 457835"/>
              <a:gd name="T77" fmla="*/ 3643 h 171450"/>
              <a:gd name="T78" fmla="*/ 266714 w 457835"/>
              <a:gd name="T79" fmla="*/ 9251 h 171450"/>
              <a:gd name="T80" fmla="*/ 264503 w 457835"/>
              <a:gd name="T81" fmla="*/ 16446 h 171450"/>
              <a:gd name="T82" fmla="*/ 264951 w 457835"/>
              <a:gd name="T83" fmla="*/ 23760 h 171450"/>
              <a:gd name="T84" fmla="*/ 267868 w 457835"/>
              <a:gd name="T85" fmla="*/ 30360 h 171450"/>
              <a:gd name="T86" fmla="*/ 273051 w 457835"/>
              <a:gd name="T87" fmla="*/ 35413 h 171450"/>
              <a:gd name="T88" fmla="*/ 352505 w 457835"/>
              <a:gd name="T89" fmla="*/ 85578 h 171450"/>
              <a:gd name="T90" fmla="*/ 378657 w 457835"/>
              <a:gd name="T91" fmla="*/ 69068 h 171450"/>
              <a:gd name="T92" fmla="*/ 387573 w 457835"/>
              <a:gd name="T93" fmla="*/ 69068 h 171450"/>
              <a:gd name="T94" fmla="*/ 387573 w 457835"/>
              <a:gd name="T95" fmla="*/ 66528 h 171450"/>
              <a:gd name="T96" fmla="*/ 392389 w 457835"/>
              <a:gd name="T97" fmla="*/ 66528 h 171450"/>
              <a:gd name="T98" fmla="*/ 290885 w 457835"/>
              <a:gd name="T99" fmla="*/ 2393 h 171450"/>
              <a:gd name="T100" fmla="*/ 284237 w 457835"/>
              <a:gd name="T101" fmla="*/ 0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57835" h="171450">
                <a:moveTo>
                  <a:pt x="381526" y="85578"/>
                </a:moveTo>
                <a:lnTo>
                  <a:pt x="295529" y="135743"/>
                </a:lnTo>
                <a:lnTo>
                  <a:pt x="289921" y="140795"/>
                </a:lnTo>
                <a:lnTo>
                  <a:pt x="286765" y="147395"/>
                </a:lnTo>
                <a:lnTo>
                  <a:pt x="286277" y="154709"/>
                </a:lnTo>
                <a:lnTo>
                  <a:pt x="288671" y="161905"/>
                </a:lnTo>
                <a:lnTo>
                  <a:pt x="293723" y="167512"/>
                </a:lnTo>
                <a:lnTo>
                  <a:pt x="300323" y="170668"/>
                </a:lnTo>
                <a:lnTo>
                  <a:pt x="307637" y="171156"/>
                </a:lnTo>
                <a:lnTo>
                  <a:pt x="314833" y="168763"/>
                </a:lnTo>
                <a:lnTo>
                  <a:pt x="424694" y="104628"/>
                </a:lnTo>
                <a:lnTo>
                  <a:pt x="419481" y="104628"/>
                </a:lnTo>
                <a:lnTo>
                  <a:pt x="419481" y="102088"/>
                </a:lnTo>
                <a:lnTo>
                  <a:pt x="409829" y="102088"/>
                </a:lnTo>
                <a:lnTo>
                  <a:pt x="381526" y="85578"/>
                </a:lnTo>
                <a:close/>
              </a:path>
              <a:path w="457835" h="171450">
                <a:moveTo>
                  <a:pt x="348869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48869" y="104628"/>
                </a:lnTo>
                <a:lnTo>
                  <a:pt x="381526" y="85578"/>
                </a:lnTo>
                <a:lnTo>
                  <a:pt x="348869" y="66528"/>
                </a:lnTo>
                <a:close/>
              </a:path>
              <a:path w="457835" h="171450">
                <a:moveTo>
                  <a:pt x="424694" y="66528"/>
                </a:moveTo>
                <a:lnTo>
                  <a:pt x="419481" y="66528"/>
                </a:lnTo>
                <a:lnTo>
                  <a:pt x="419481" y="104628"/>
                </a:lnTo>
                <a:lnTo>
                  <a:pt x="424694" y="104628"/>
                </a:lnTo>
                <a:lnTo>
                  <a:pt x="457326" y="85578"/>
                </a:lnTo>
                <a:lnTo>
                  <a:pt x="424694" y="66528"/>
                </a:lnTo>
                <a:close/>
              </a:path>
              <a:path w="457835" h="171450">
                <a:moveTo>
                  <a:pt x="409829" y="69068"/>
                </a:moveTo>
                <a:lnTo>
                  <a:pt x="381526" y="85578"/>
                </a:lnTo>
                <a:lnTo>
                  <a:pt x="409829" y="102088"/>
                </a:lnTo>
                <a:lnTo>
                  <a:pt x="409829" y="69068"/>
                </a:lnTo>
                <a:close/>
              </a:path>
              <a:path w="457835" h="171450">
                <a:moveTo>
                  <a:pt x="419481" y="69068"/>
                </a:moveTo>
                <a:lnTo>
                  <a:pt x="409829" y="69068"/>
                </a:lnTo>
                <a:lnTo>
                  <a:pt x="409829" y="102088"/>
                </a:lnTo>
                <a:lnTo>
                  <a:pt x="419481" y="102088"/>
                </a:lnTo>
                <a:lnTo>
                  <a:pt x="419481" y="69068"/>
                </a:lnTo>
                <a:close/>
              </a:path>
              <a:path w="457835" h="171450">
                <a:moveTo>
                  <a:pt x="307637" y="0"/>
                </a:moveTo>
                <a:lnTo>
                  <a:pt x="300323" y="488"/>
                </a:lnTo>
                <a:lnTo>
                  <a:pt x="293723" y="3643"/>
                </a:lnTo>
                <a:lnTo>
                  <a:pt x="288671" y="9251"/>
                </a:lnTo>
                <a:lnTo>
                  <a:pt x="286277" y="16446"/>
                </a:lnTo>
                <a:lnTo>
                  <a:pt x="286765" y="23760"/>
                </a:lnTo>
                <a:lnTo>
                  <a:pt x="289921" y="30360"/>
                </a:lnTo>
                <a:lnTo>
                  <a:pt x="295529" y="35413"/>
                </a:lnTo>
                <a:lnTo>
                  <a:pt x="381526" y="85578"/>
                </a:lnTo>
                <a:lnTo>
                  <a:pt x="409829" y="69068"/>
                </a:lnTo>
                <a:lnTo>
                  <a:pt x="419481" y="69068"/>
                </a:lnTo>
                <a:lnTo>
                  <a:pt x="419481" y="66528"/>
                </a:lnTo>
                <a:lnTo>
                  <a:pt x="424694" y="66528"/>
                </a:lnTo>
                <a:lnTo>
                  <a:pt x="314833" y="2393"/>
                </a:lnTo>
                <a:lnTo>
                  <a:pt x="30763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23914" name="object 10">
            <a:extLst>
              <a:ext uri="{FF2B5EF4-FFF2-40B4-BE49-F238E27FC236}">
                <a16:creationId xmlns:a16="http://schemas.microsoft.com/office/drawing/2014/main" id="{0373A1DC-D198-C434-4786-B4362B680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3340100"/>
            <a:ext cx="2452688" cy="3984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3915" name="object 11">
            <a:extLst>
              <a:ext uri="{FF2B5EF4-FFF2-40B4-BE49-F238E27FC236}">
                <a16:creationId xmlns:a16="http://schemas.microsoft.com/office/drawing/2014/main" id="{31647910-0DA5-32B6-C159-21C2755E0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3937000"/>
            <a:ext cx="660400" cy="39846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3916" name="object 13">
            <a:extLst>
              <a:ext uri="{FF2B5EF4-FFF2-40B4-BE49-F238E27FC236}">
                <a16:creationId xmlns:a16="http://schemas.microsoft.com/office/drawing/2014/main" id="{5A6AEFE6-140C-135D-97AF-3BFF4278835E}"/>
              </a:ext>
            </a:extLst>
          </p:cNvPr>
          <p:cNvSpPr>
            <a:spLocks/>
          </p:cNvSpPr>
          <p:nvPr/>
        </p:nvSpPr>
        <p:spPr bwMode="auto">
          <a:xfrm>
            <a:off x="4217988" y="4073525"/>
            <a:ext cx="457200" cy="171450"/>
          </a:xfrm>
          <a:custGeom>
            <a:avLst/>
            <a:gdLst>
              <a:gd name="T0" fmla="*/ 352505 w 457835"/>
              <a:gd name="T1" fmla="*/ 85578 h 171450"/>
              <a:gd name="T2" fmla="*/ 273051 w 457835"/>
              <a:gd name="T3" fmla="*/ 135743 h 171450"/>
              <a:gd name="T4" fmla="*/ 267868 w 457835"/>
              <a:gd name="T5" fmla="*/ 140795 h 171450"/>
              <a:gd name="T6" fmla="*/ 264951 w 457835"/>
              <a:gd name="T7" fmla="*/ 147395 h 171450"/>
              <a:gd name="T8" fmla="*/ 264503 w 457835"/>
              <a:gd name="T9" fmla="*/ 154709 h 171450"/>
              <a:gd name="T10" fmla="*/ 266714 w 457835"/>
              <a:gd name="T11" fmla="*/ 161905 h 171450"/>
              <a:gd name="T12" fmla="*/ 271382 w 457835"/>
              <a:gd name="T13" fmla="*/ 167513 h 171450"/>
              <a:gd name="T14" fmla="*/ 277479 w 457835"/>
              <a:gd name="T15" fmla="*/ 170668 h 171450"/>
              <a:gd name="T16" fmla="*/ 284237 w 457835"/>
              <a:gd name="T17" fmla="*/ 171156 h 171450"/>
              <a:gd name="T18" fmla="*/ 290884 w 457835"/>
              <a:gd name="T19" fmla="*/ 168763 h 171450"/>
              <a:gd name="T20" fmla="*/ 392389 w 457835"/>
              <a:gd name="T21" fmla="*/ 104628 h 171450"/>
              <a:gd name="T22" fmla="*/ 387573 w 457835"/>
              <a:gd name="T23" fmla="*/ 104628 h 171450"/>
              <a:gd name="T24" fmla="*/ 387573 w 457835"/>
              <a:gd name="T25" fmla="*/ 102088 h 171450"/>
              <a:gd name="T26" fmla="*/ 378657 w 457835"/>
              <a:gd name="T27" fmla="*/ 102088 h 171450"/>
              <a:gd name="T28" fmla="*/ 352505 w 457835"/>
              <a:gd name="T29" fmla="*/ 85578 h 171450"/>
              <a:gd name="T30" fmla="*/ 322331 w 457835"/>
              <a:gd name="T31" fmla="*/ 66528 h 171450"/>
              <a:gd name="T32" fmla="*/ 0 w 457835"/>
              <a:gd name="T33" fmla="*/ 66528 h 171450"/>
              <a:gd name="T34" fmla="*/ 0 w 457835"/>
              <a:gd name="T35" fmla="*/ 104628 h 171450"/>
              <a:gd name="T36" fmla="*/ 322331 w 457835"/>
              <a:gd name="T37" fmla="*/ 104628 h 171450"/>
              <a:gd name="T38" fmla="*/ 352505 w 457835"/>
              <a:gd name="T39" fmla="*/ 85578 h 171450"/>
              <a:gd name="T40" fmla="*/ 322331 w 457835"/>
              <a:gd name="T41" fmla="*/ 66528 h 171450"/>
              <a:gd name="T42" fmla="*/ 392389 w 457835"/>
              <a:gd name="T43" fmla="*/ 66528 h 171450"/>
              <a:gd name="T44" fmla="*/ 387573 w 457835"/>
              <a:gd name="T45" fmla="*/ 66528 h 171450"/>
              <a:gd name="T46" fmla="*/ 387573 w 457835"/>
              <a:gd name="T47" fmla="*/ 104628 h 171450"/>
              <a:gd name="T48" fmla="*/ 392389 w 457835"/>
              <a:gd name="T49" fmla="*/ 104628 h 171450"/>
              <a:gd name="T50" fmla="*/ 422540 w 457835"/>
              <a:gd name="T51" fmla="*/ 85578 h 171450"/>
              <a:gd name="T52" fmla="*/ 392389 w 457835"/>
              <a:gd name="T53" fmla="*/ 66528 h 171450"/>
              <a:gd name="T54" fmla="*/ 378657 w 457835"/>
              <a:gd name="T55" fmla="*/ 69068 h 171450"/>
              <a:gd name="T56" fmla="*/ 352505 w 457835"/>
              <a:gd name="T57" fmla="*/ 85578 h 171450"/>
              <a:gd name="T58" fmla="*/ 378657 w 457835"/>
              <a:gd name="T59" fmla="*/ 102088 h 171450"/>
              <a:gd name="T60" fmla="*/ 378657 w 457835"/>
              <a:gd name="T61" fmla="*/ 69068 h 171450"/>
              <a:gd name="T62" fmla="*/ 387573 w 457835"/>
              <a:gd name="T63" fmla="*/ 69068 h 171450"/>
              <a:gd name="T64" fmla="*/ 378657 w 457835"/>
              <a:gd name="T65" fmla="*/ 69068 h 171450"/>
              <a:gd name="T66" fmla="*/ 378657 w 457835"/>
              <a:gd name="T67" fmla="*/ 102088 h 171450"/>
              <a:gd name="T68" fmla="*/ 387573 w 457835"/>
              <a:gd name="T69" fmla="*/ 102088 h 171450"/>
              <a:gd name="T70" fmla="*/ 387573 w 457835"/>
              <a:gd name="T71" fmla="*/ 69068 h 171450"/>
              <a:gd name="T72" fmla="*/ 284237 w 457835"/>
              <a:gd name="T73" fmla="*/ 0 h 171450"/>
              <a:gd name="T74" fmla="*/ 277479 w 457835"/>
              <a:gd name="T75" fmla="*/ 488 h 171450"/>
              <a:gd name="T76" fmla="*/ 271382 w 457835"/>
              <a:gd name="T77" fmla="*/ 3643 h 171450"/>
              <a:gd name="T78" fmla="*/ 266714 w 457835"/>
              <a:gd name="T79" fmla="*/ 9251 h 171450"/>
              <a:gd name="T80" fmla="*/ 264503 w 457835"/>
              <a:gd name="T81" fmla="*/ 16446 h 171450"/>
              <a:gd name="T82" fmla="*/ 264952 w 457835"/>
              <a:gd name="T83" fmla="*/ 23760 h 171450"/>
              <a:gd name="T84" fmla="*/ 267868 w 457835"/>
              <a:gd name="T85" fmla="*/ 30360 h 171450"/>
              <a:gd name="T86" fmla="*/ 273051 w 457835"/>
              <a:gd name="T87" fmla="*/ 35413 h 171450"/>
              <a:gd name="T88" fmla="*/ 352505 w 457835"/>
              <a:gd name="T89" fmla="*/ 85578 h 171450"/>
              <a:gd name="T90" fmla="*/ 378657 w 457835"/>
              <a:gd name="T91" fmla="*/ 69068 h 171450"/>
              <a:gd name="T92" fmla="*/ 387573 w 457835"/>
              <a:gd name="T93" fmla="*/ 69068 h 171450"/>
              <a:gd name="T94" fmla="*/ 387573 w 457835"/>
              <a:gd name="T95" fmla="*/ 66528 h 171450"/>
              <a:gd name="T96" fmla="*/ 392389 w 457835"/>
              <a:gd name="T97" fmla="*/ 66528 h 171450"/>
              <a:gd name="T98" fmla="*/ 290884 w 457835"/>
              <a:gd name="T99" fmla="*/ 2393 h 171450"/>
              <a:gd name="T100" fmla="*/ 284237 w 457835"/>
              <a:gd name="T101" fmla="*/ 0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57835" h="171450">
                <a:moveTo>
                  <a:pt x="381526" y="85578"/>
                </a:moveTo>
                <a:lnTo>
                  <a:pt x="295529" y="135743"/>
                </a:lnTo>
                <a:lnTo>
                  <a:pt x="289921" y="140795"/>
                </a:lnTo>
                <a:lnTo>
                  <a:pt x="286765" y="147395"/>
                </a:lnTo>
                <a:lnTo>
                  <a:pt x="286277" y="154709"/>
                </a:lnTo>
                <a:lnTo>
                  <a:pt x="288671" y="161905"/>
                </a:lnTo>
                <a:lnTo>
                  <a:pt x="293723" y="167513"/>
                </a:lnTo>
                <a:lnTo>
                  <a:pt x="300323" y="170668"/>
                </a:lnTo>
                <a:lnTo>
                  <a:pt x="307637" y="171156"/>
                </a:lnTo>
                <a:lnTo>
                  <a:pt x="314832" y="168763"/>
                </a:lnTo>
                <a:lnTo>
                  <a:pt x="424694" y="104628"/>
                </a:lnTo>
                <a:lnTo>
                  <a:pt x="419481" y="104628"/>
                </a:lnTo>
                <a:lnTo>
                  <a:pt x="419481" y="102088"/>
                </a:lnTo>
                <a:lnTo>
                  <a:pt x="409829" y="102088"/>
                </a:lnTo>
                <a:lnTo>
                  <a:pt x="381526" y="85578"/>
                </a:lnTo>
                <a:close/>
              </a:path>
              <a:path w="457835" h="171450">
                <a:moveTo>
                  <a:pt x="348869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48869" y="104628"/>
                </a:lnTo>
                <a:lnTo>
                  <a:pt x="381526" y="85578"/>
                </a:lnTo>
                <a:lnTo>
                  <a:pt x="348869" y="66528"/>
                </a:lnTo>
                <a:close/>
              </a:path>
              <a:path w="457835" h="171450">
                <a:moveTo>
                  <a:pt x="424694" y="66528"/>
                </a:moveTo>
                <a:lnTo>
                  <a:pt x="419481" y="66528"/>
                </a:lnTo>
                <a:lnTo>
                  <a:pt x="419481" y="104628"/>
                </a:lnTo>
                <a:lnTo>
                  <a:pt x="424694" y="104628"/>
                </a:lnTo>
                <a:lnTo>
                  <a:pt x="457327" y="85578"/>
                </a:lnTo>
                <a:lnTo>
                  <a:pt x="424694" y="66528"/>
                </a:lnTo>
                <a:close/>
              </a:path>
              <a:path w="457835" h="171450">
                <a:moveTo>
                  <a:pt x="409829" y="69068"/>
                </a:moveTo>
                <a:lnTo>
                  <a:pt x="381526" y="85578"/>
                </a:lnTo>
                <a:lnTo>
                  <a:pt x="409829" y="102088"/>
                </a:lnTo>
                <a:lnTo>
                  <a:pt x="409829" y="69068"/>
                </a:lnTo>
                <a:close/>
              </a:path>
              <a:path w="457835" h="171450">
                <a:moveTo>
                  <a:pt x="419481" y="69068"/>
                </a:moveTo>
                <a:lnTo>
                  <a:pt x="409829" y="69068"/>
                </a:lnTo>
                <a:lnTo>
                  <a:pt x="409829" y="102088"/>
                </a:lnTo>
                <a:lnTo>
                  <a:pt x="419481" y="102088"/>
                </a:lnTo>
                <a:lnTo>
                  <a:pt x="419481" y="69068"/>
                </a:lnTo>
                <a:close/>
              </a:path>
              <a:path w="457835" h="171450">
                <a:moveTo>
                  <a:pt x="307637" y="0"/>
                </a:moveTo>
                <a:lnTo>
                  <a:pt x="300323" y="488"/>
                </a:lnTo>
                <a:lnTo>
                  <a:pt x="293723" y="3643"/>
                </a:lnTo>
                <a:lnTo>
                  <a:pt x="288671" y="9251"/>
                </a:lnTo>
                <a:lnTo>
                  <a:pt x="286277" y="16446"/>
                </a:lnTo>
                <a:lnTo>
                  <a:pt x="286766" y="23760"/>
                </a:lnTo>
                <a:lnTo>
                  <a:pt x="289921" y="30360"/>
                </a:lnTo>
                <a:lnTo>
                  <a:pt x="295529" y="35413"/>
                </a:lnTo>
                <a:lnTo>
                  <a:pt x="381526" y="85578"/>
                </a:lnTo>
                <a:lnTo>
                  <a:pt x="409829" y="69068"/>
                </a:lnTo>
                <a:lnTo>
                  <a:pt x="419481" y="69068"/>
                </a:lnTo>
                <a:lnTo>
                  <a:pt x="419481" y="66528"/>
                </a:lnTo>
                <a:lnTo>
                  <a:pt x="424694" y="66528"/>
                </a:lnTo>
                <a:lnTo>
                  <a:pt x="314832" y="2393"/>
                </a:lnTo>
                <a:lnTo>
                  <a:pt x="30763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23917" name="object 14">
            <a:extLst>
              <a:ext uri="{FF2B5EF4-FFF2-40B4-BE49-F238E27FC236}">
                <a16:creationId xmlns:a16="http://schemas.microsoft.com/office/drawing/2014/main" id="{B7688819-573B-AA0E-46B3-BFE9A6BAF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63" y="3871913"/>
            <a:ext cx="3222625" cy="56673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5E22DEA0-F73F-F98D-4A26-4CE06B5A629A}"/>
              </a:ext>
            </a:extLst>
          </p:cNvPr>
          <p:cNvSpPr txBox="1"/>
          <p:nvPr/>
        </p:nvSpPr>
        <p:spPr>
          <a:xfrm>
            <a:off x="3476625" y="4800600"/>
            <a:ext cx="2189163" cy="461963"/>
          </a:xfrm>
          <a:prstGeom prst="rect">
            <a:avLst/>
          </a:prstGeom>
          <a:solidFill>
            <a:srgbClr val="FFC000"/>
          </a:solidFill>
        </p:spPr>
        <p:txBody>
          <a:bodyPr lIns="0" tIns="27305" rIns="0" bIns="0">
            <a:spAutoFit/>
          </a:bodyPr>
          <a:lstStyle/>
          <a:p>
            <a:pPr marL="122555" eaLnBrk="1" fontAlgn="auto" hangingPunct="1">
              <a:spcBef>
                <a:spcPts val="215"/>
              </a:spcBef>
              <a:spcAft>
                <a:spcPts val="0"/>
              </a:spcAft>
              <a:defRPr/>
            </a:pPr>
            <a:r>
              <a:rPr sz="2400" b="1" spc="-5" dirty="0">
                <a:latin typeface="Calibri"/>
                <a:cs typeface="Calibri"/>
              </a:rPr>
              <a:t>Malha de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Saída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3919" name="object 17">
            <a:extLst>
              <a:ext uri="{FF2B5EF4-FFF2-40B4-BE49-F238E27FC236}">
                <a16:creationId xmlns:a16="http://schemas.microsoft.com/office/drawing/2014/main" id="{0584FB29-0842-A165-0C00-32A5AC870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25" y="5397500"/>
            <a:ext cx="2006600" cy="53022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3920" name="object 18">
            <a:extLst>
              <a:ext uri="{FF2B5EF4-FFF2-40B4-BE49-F238E27FC236}">
                <a16:creationId xmlns:a16="http://schemas.microsoft.com/office/drawing/2014/main" id="{2125AD9D-DEED-3097-4B95-009C21B1F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5478463"/>
            <a:ext cx="1749425" cy="3683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3921" name="object 19">
            <a:extLst>
              <a:ext uri="{FF2B5EF4-FFF2-40B4-BE49-F238E27FC236}">
                <a16:creationId xmlns:a16="http://schemas.microsoft.com/office/drawing/2014/main" id="{94029676-B80B-2475-19AE-28EF50F02D3D}"/>
              </a:ext>
            </a:extLst>
          </p:cNvPr>
          <p:cNvSpPr>
            <a:spLocks/>
          </p:cNvSpPr>
          <p:nvPr/>
        </p:nvSpPr>
        <p:spPr bwMode="auto">
          <a:xfrm>
            <a:off x="3916363" y="5576888"/>
            <a:ext cx="458787" cy="171450"/>
          </a:xfrm>
          <a:custGeom>
            <a:avLst/>
            <a:gdLst>
              <a:gd name="T0" fmla="*/ 429624 w 457835"/>
              <a:gd name="T1" fmla="*/ 85573 h 171450"/>
              <a:gd name="T2" fmla="*/ 332708 w 457835"/>
              <a:gd name="T3" fmla="*/ 135789 h 171450"/>
              <a:gd name="T4" fmla="*/ 326395 w 457835"/>
              <a:gd name="T5" fmla="*/ 140822 h 171450"/>
              <a:gd name="T6" fmla="*/ 322843 w 457835"/>
              <a:gd name="T7" fmla="*/ 147400 h 171450"/>
              <a:gd name="T8" fmla="*/ 322294 w 457835"/>
              <a:gd name="T9" fmla="*/ 154688 h 171450"/>
              <a:gd name="T10" fmla="*/ 324989 w 457835"/>
              <a:gd name="T11" fmla="*/ 161849 h 171450"/>
              <a:gd name="T12" fmla="*/ 330676 w 457835"/>
              <a:gd name="T13" fmla="*/ 167497 h 171450"/>
              <a:gd name="T14" fmla="*/ 338107 w 457835"/>
              <a:gd name="T15" fmla="*/ 170670 h 171450"/>
              <a:gd name="T16" fmla="*/ 346342 w 457835"/>
              <a:gd name="T17" fmla="*/ 171147 h 171450"/>
              <a:gd name="T18" fmla="*/ 354441 w 457835"/>
              <a:gd name="T19" fmla="*/ 168707 h 171450"/>
              <a:gd name="T20" fmla="*/ 478110 w 457835"/>
              <a:gd name="T21" fmla="*/ 104623 h 171450"/>
              <a:gd name="T22" fmla="*/ 472258 w 457835"/>
              <a:gd name="T23" fmla="*/ 104623 h 171450"/>
              <a:gd name="T24" fmla="*/ 472258 w 457835"/>
              <a:gd name="T25" fmla="*/ 102032 h 171450"/>
              <a:gd name="T26" fmla="*/ 461389 w 457835"/>
              <a:gd name="T27" fmla="*/ 102032 h 171450"/>
              <a:gd name="T28" fmla="*/ 429624 w 457835"/>
              <a:gd name="T29" fmla="*/ 85573 h 171450"/>
              <a:gd name="T30" fmla="*/ 392858 w 457835"/>
              <a:gd name="T31" fmla="*/ 66523 h 171450"/>
              <a:gd name="T32" fmla="*/ 0 w 457835"/>
              <a:gd name="T33" fmla="*/ 66523 h 171450"/>
              <a:gd name="T34" fmla="*/ 0 w 457835"/>
              <a:gd name="T35" fmla="*/ 104623 h 171450"/>
              <a:gd name="T36" fmla="*/ 392858 w 457835"/>
              <a:gd name="T37" fmla="*/ 104623 h 171450"/>
              <a:gd name="T38" fmla="*/ 429624 w 457835"/>
              <a:gd name="T39" fmla="*/ 85573 h 171450"/>
              <a:gd name="T40" fmla="*/ 392858 w 457835"/>
              <a:gd name="T41" fmla="*/ 66523 h 171450"/>
              <a:gd name="T42" fmla="*/ 478110 w 457835"/>
              <a:gd name="T43" fmla="*/ 66523 h 171450"/>
              <a:gd name="T44" fmla="*/ 472258 w 457835"/>
              <a:gd name="T45" fmla="*/ 66523 h 171450"/>
              <a:gd name="T46" fmla="*/ 472258 w 457835"/>
              <a:gd name="T47" fmla="*/ 104623 h 171450"/>
              <a:gd name="T48" fmla="*/ 478110 w 457835"/>
              <a:gd name="T49" fmla="*/ 104623 h 171450"/>
              <a:gd name="T50" fmla="*/ 514863 w 457835"/>
              <a:gd name="T51" fmla="*/ 85573 h 171450"/>
              <a:gd name="T52" fmla="*/ 478110 w 457835"/>
              <a:gd name="T53" fmla="*/ 66523 h 171450"/>
              <a:gd name="T54" fmla="*/ 461389 w 457835"/>
              <a:gd name="T55" fmla="*/ 69114 h 171450"/>
              <a:gd name="T56" fmla="*/ 429624 w 457835"/>
              <a:gd name="T57" fmla="*/ 85573 h 171450"/>
              <a:gd name="T58" fmla="*/ 461389 w 457835"/>
              <a:gd name="T59" fmla="*/ 102032 h 171450"/>
              <a:gd name="T60" fmla="*/ 461389 w 457835"/>
              <a:gd name="T61" fmla="*/ 69114 h 171450"/>
              <a:gd name="T62" fmla="*/ 472258 w 457835"/>
              <a:gd name="T63" fmla="*/ 69114 h 171450"/>
              <a:gd name="T64" fmla="*/ 461389 w 457835"/>
              <a:gd name="T65" fmla="*/ 69114 h 171450"/>
              <a:gd name="T66" fmla="*/ 461389 w 457835"/>
              <a:gd name="T67" fmla="*/ 102032 h 171450"/>
              <a:gd name="T68" fmla="*/ 472258 w 457835"/>
              <a:gd name="T69" fmla="*/ 102032 h 171450"/>
              <a:gd name="T70" fmla="*/ 472258 w 457835"/>
              <a:gd name="T71" fmla="*/ 69114 h 171450"/>
              <a:gd name="T72" fmla="*/ 346342 w 457835"/>
              <a:gd name="T73" fmla="*/ 0 h 171450"/>
              <a:gd name="T74" fmla="*/ 338107 w 457835"/>
              <a:gd name="T75" fmla="*/ 477 h 171450"/>
              <a:gd name="T76" fmla="*/ 330676 w 457835"/>
              <a:gd name="T77" fmla="*/ 3650 h 171450"/>
              <a:gd name="T78" fmla="*/ 324989 w 457835"/>
              <a:gd name="T79" fmla="*/ 9297 h 171450"/>
              <a:gd name="T80" fmla="*/ 322294 w 457835"/>
              <a:gd name="T81" fmla="*/ 16459 h 171450"/>
              <a:gd name="T82" fmla="*/ 322843 w 457835"/>
              <a:gd name="T83" fmla="*/ 23747 h 171450"/>
              <a:gd name="T84" fmla="*/ 326395 w 457835"/>
              <a:gd name="T85" fmla="*/ 30325 h 171450"/>
              <a:gd name="T86" fmla="*/ 332708 w 457835"/>
              <a:gd name="T87" fmla="*/ 35357 h 171450"/>
              <a:gd name="T88" fmla="*/ 429624 w 457835"/>
              <a:gd name="T89" fmla="*/ 85573 h 171450"/>
              <a:gd name="T90" fmla="*/ 461389 w 457835"/>
              <a:gd name="T91" fmla="*/ 69114 h 171450"/>
              <a:gd name="T92" fmla="*/ 472258 w 457835"/>
              <a:gd name="T93" fmla="*/ 69114 h 171450"/>
              <a:gd name="T94" fmla="*/ 472258 w 457835"/>
              <a:gd name="T95" fmla="*/ 66523 h 171450"/>
              <a:gd name="T96" fmla="*/ 478110 w 457835"/>
              <a:gd name="T97" fmla="*/ 66523 h 171450"/>
              <a:gd name="T98" fmla="*/ 354441 w 457835"/>
              <a:gd name="T99" fmla="*/ 2439 h 171450"/>
              <a:gd name="T100" fmla="*/ 346342 w 457835"/>
              <a:gd name="T101" fmla="*/ 0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57835" h="171450">
                <a:moveTo>
                  <a:pt x="381613" y="85573"/>
                </a:moveTo>
                <a:lnTo>
                  <a:pt x="295528" y="135789"/>
                </a:lnTo>
                <a:lnTo>
                  <a:pt x="289921" y="140822"/>
                </a:lnTo>
                <a:lnTo>
                  <a:pt x="286765" y="147400"/>
                </a:lnTo>
                <a:lnTo>
                  <a:pt x="286277" y="154688"/>
                </a:lnTo>
                <a:lnTo>
                  <a:pt x="288670" y="161849"/>
                </a:lnTo>
                <a:lnTo>
                  <a:pt x="293723" y="167497"/>
                </a:lnTo>
                <a:lnTo>
                  <a:pt x="300323" y="170670"/>
                </a:lnTo>
                <a:lnTo>
                  <a:pt x="307637" y="171147"/>
                </a:lnTo>
                <a:lnTo>
                  <a:pt x="314832" y="168707"/>
                </a:lnTo>
                <a:lnTo>
                  <a:pt x="424674" y="104623"/>
                </a:lnTo>
                <a:lnTo>
                  <a:pt x="419480" y="104623"/>
                </a:lnTo>
                <a:lnTo>
                  <a:pt x="419480" y="102032"/>
                </a:lnTo>
                <a:lnTo>
                  <a:pt x="409828" y="102032"/>
                </a:lnTo>
                <a:lnTo>
                  <a:pt x="381613" y="85573"/>
                </a:lnTo>
                <a:close/>
              </a:path>
              <a:path w="457835" h="171450">
                <a:moveTo>
                  <a:pt x="348956" y="66523"/>
                </a:moveTo>
                <a:lnTo>
                  <a:pt x="0" y="66523"/>
                </a:lnTo>
                <a:lnTo>
                  <a:pt x="0" y="104623"/>
                </a:lnTo>
                <a:lnTo>
                  <a:pt x="348956" y="104623"/>
                </a:lnTo>
                <a:lnTo>
                  <a:pt x="381613" y="85573"/>
                </a:lnTo>
                <a:lnTo>
                  <a:pt x="348956" y="66523"/>
                </a:lnTo>
                <a:close/>
              </a:path>
              <a:path w="457835" h="171450">
                <a:moveTo>
                  <a:pt x="424674" y="66523"/>
                </a:moveTo>
                <a:lnTo>
                  <a:pt x="419480" y="66523"/>
                </a:lnTo>
                <a:lnTo>
                  <a:pt x="419480" y="104623"/>
                </a:lnTo>
                <a:lnTo>
                  <a:pt x="424674" y="104623"/>
                </a:lnTo>
                <a:lnTo>
                  <a:pt x="457326" y="85573"/>
                </a:lnTo>
                <a:lnTo>
                  <a:pt x="424674" y="66523"/>
                </a:lnTo>
                <a:close/>
              </a:path>
              <a:path w="457835" h="171450">
                <a:moveTo>
                  <a:pt x="409828" y="69114"/>
                </a:moveTo>
                <a:lnTo>
                  <a:pt x="381613" y="85573"/>
                </a:lnTo>
                <a:lnTo>
                  <a:pt x="409828" y="102032"/>
                </a:lnTo>
                <a:lnTo>
                  <a:pt x="409828" y="69114"/>
                </a:lnTo>
                <a:close/>
              </a:path>
              <a:path w="457835" h="171450">
                <a:moveTo>
                  <a:pt x="419480" y="69114"/>
                </a:moveTo>
                <a:lnTo>
                  <a:pt x="409828" y="69114"/>
                </a:lnTo>
                <a:lnTo>
                  <a:pt x="409828" y="102032"/>
                </a:lnTo>
                <a:lnTo>
                  <a:pt x="419480" y="102032"/>
                </a:lnTo>
                <a:lnTo>
                  <a:pt x="419480" y="69114"/>
                </a:lnTo>
                <a:close/>
              </a:path>
              <a:path w="457835" h="171450">
                <a:moveTo>
                  <a:pt x="307637" y="0"/>
                </a:moveTo>
                <a:lnTo>
                  <a:pt x="300323" y="477"/>
                </a:lnTo>
                <a:lnTo>
                  <a:pt x="293723" y="3650"/>
                </a:lnTo>
                <a:lnTo>
                  <a:pt x="288670" y="9297"/>
                </a:lnTo>
                <a:lnTo>
                  <a:pt x="286277" y="16459"/>
                </a:lnTo>
                <a:lnTo>
                  <a:pt x="286765" y="23747"/>
                </a:lnTo>
                <a:lnTo>
                  <a:pt x="289921" y="30325"/>
                </a:lnTo>
                <a:lnTo>
                  <a:pt x="295528" y="35357"/>
                </a:lnTo>
                <a:lnTo>
                  <a:pt x="381613" y="85573"/>
                </a:lnTo>
                <a:lnTo>
                  <a:pt x="409828" y="69114"/>
                </a:lnTo>
                <a:lnTo>
                  <a:pt x="419480" y="69114"/>
                </a:lnTo>
                <a:lnTo>
                  <a:pt x="419480" y="66523"/>
                </a:lnTo>
                <a:lnTo>
                  <a:pt x="424674" y="66523"/>
                </a:lnTo>
                <a:lnTo>
                  <a:pt x="314832" y="2439"/>
                </a:lnTo>
                <a:lnTo>
                  <a:pt x="30763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23922" name="object 21">
            <a:extLst>
              <a:ext uri="{FF2B5EF4-FFF2-40B4-BE49-F238E27FC236}">
                <a16:creationId xmlns:a16="http://schemas.microsoft.com/office/drawing/2014/main" id="{5560CB38-2CA2-AA86-6205-51D69CEA0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575" y="5940425"/>
            <a:ext cx="784225" cy="42703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3923" name="object 22">
            <a:extLst>
              <a:ext uri="{FF2B5EF4-FFF2-40B4-BE49-F238E27FC236}">
                <a16:creationId xmlns:a16="http://schemas.microsoft.com/office/drawing/2014/main" id="{4153E8C3-D755-1F80-AC9B-4F8202E9BFE3}"/>
              </a:ext>
            </a:extLst>
          </p:cNvPr>
          <p:cNvSpPr>
            <a:spLocks/>
          </p:cNvSpPr>
          <p:nvPr/>
        </p:nvSpPr>
        <p:spPr bwMode="auto">
          <a:xfrm>
            <a:off x="3630613" y="6075363"/>
            <a:ext cx="457200" cy="171450"/>
          </a:xfrm>
          <a:custGeom>
            <a:avLst/>
            <a:gdLst>
              <a:gd name="T0" fmla="*/ 352586 w 457835"/>
              <a:gd name="T1" fmla="*/ 85573 h 171450"/>
              <a:gd name="T2" fmla="*/ 273051 w 457835"/>
              <a:gd name="T3" fmla="*/ 135789 h 171450"/>
              <a:gd name="T4" fmla="*/ 267868 w 457835"/>
              <a:gd name="T5" fmla="*/ 140822 h 171450"/>
              <a:gd name="T6" fmla="*/ 264952 w 457835"/>
              <a:gd name="T7" fmla="*/ 147400 h 171450"/>
              <a:gd name="T8" fmla="*/ 264503 w 457835"/>
              <a:gd name="T9" fmla="*/ 154688 h 171450"/>
              <a:gd name="T10" fmla="*/ 266714 w 457835"/>
              <a:gd name="T11" fmla="*/ 161849 h 171450"/>
              <a:gd name="T12" fmla="*/ 271382 w 457835"/>
              <a:gd name="T13" fmla="*/ 167497 h 171450"/>
              <a:gd name="T14" fmla="*/ 277479 w 457835"/>
              <a:gd name="T15" fmla="*/ 170670 h 171450"/>
              <a:gd name="T16" fmla="*/ 284237 w 457835"/>
              <a:gd name="T17" fmla="*/ 171147 h 171450"/>
              <a:gd name="T18" fmla="*/ 290885 w 457835"/>
              <a:gd name="T19" fmla="*/ 168707 h 171450"/>
              <a:gd name="T20" fmla="*/ 392371 w 457835"/>
              <a:gd name="T21" fmla="*/ 104623 h 171450"/>
              <a:gd name="T22" fmla="*/ 387573 w 457835"/>
              <a:gd name="T23" fmla="*/ 104623 h 171450"/>
              <a:gd name="T24" fmla="*/ 387573 w 457835"/>
              <a:gd name="T25" fmla="*/ 102032 h 171450"/>
              <a:gd name="T26" fmla="*/ 378657 w 457835"/>
              <a:gd name="T27" fmla="*/ 102032 h 171450"/>
              <a:gd name="T28" fmla="*/ 352586 w 457835"/>
              <a:gd name="T29" fmla="*/ 85573 h 171450"/>
              <a:gd name="T30" fmla="*/ 322414 w 457835"/>
              <a:gd name="T31" fmla="*/ 66523 h 171450"/>
              <a:gd name="T32" fmla="*/ 0 w 457835"/>
              <a:gd name="T33" fmla="*/ 66523 h 171450"/>
              <a:gd name="T34" fmla="*/ 0 w 457835"/>
              <a:gd name="T35" fmla="*/ 104623 h 171450"/>
              <a:gd name="T36" fmla="*/ 322414 w 457835"/>
              <a:gd name="T37" fmla="*/ 104623 h 171450"/>
              <a:gd name="T38" fmla="*/ 352586 w 457835"/>
              <a:gd name="T39" fmla="*/ 85573 h 171450"/>
              <a:gd name="T40" fmla="*/ 322414 w 457835"/>
              <a:gd name="T41" fmla="*/ 66523 h 171450"/>
              <a:gd name="T42" fmla="*/ 392371 w 457835"/>
              <a:gd name="T43" fmla="*/ 66523 h 171450"/>
              <a:gd name="T44" fmla="*/ 387573 w 457835"/>
              <a:gd name="T45" fmla="*/ 66523 h 171450"/>
              <a:gd name="T46" fmla="*/ 387573 w 457835"/>
              <a:gd name="T47" fmla="*/ 104623 h 171450"/>
              <a:gd name="T48" fmla="*/ 392371 w 457835"/>
              <a:gd name="T49" fmla="*/ 104623 h 171450"/>
              <a:gd name="T50" fmla="*/ 422539 w 457835"/>
              <a:gd name="T51" fmla="*/ 85573 h 171450"/>
              <a:gd name="T52" fmla="*/ 392371 w 457835"/>
              <a:gd name="T53" fmla="*/ 66523 h 171450"/>
              <a:gd name="T54" fmla="*/ 378657 w 457835"/>
              <a:gd name="T55" fmla="*/ 69114 h 171450"/>
              <a:gd name="T56" fmla="*/ 352586 w 457835"/>
              <a:gd name="T57" fmla="*/ 85573 h 171450"/>
              <a:gd name="T58" fmla="*/ 378657 w 457835"/>
              <a:gd name="T59" fmla="*/ 102032 h 171450"/>
              <a:gd name="T60" fmla="*/ 378657 w 457835"/>
              <a:gd name="T61" fmla="*/ 69114 h 171450"/>
              <a:gd name="T62" fmla="*/ 387573 w 457835"/>
              <a:gd name="T63" fmla="*/ 69114 h 171450"/>
              <a:gd name="T64" fmla="*/ 378657 w 457835"/>
              <a:gd name="T65" fmla="*/ 69114 h 171450"/>
              <a:gd name="T66" fmla="*/ 378657 w 457835"/>
              <a:gd name="T67" fmla="*/ 102032 h 171450"/>
              <a:gd name="T68" fmla="*/ 387573 w 457835"/>
              <a:gd name="T69" fmla="*/ 102032 h 171450"/>
              <a:gd name="T70" fmla="*/ 387573 w 457835"/>
              <a:gd name="T71" fmla="*/ 69114 h 171450"/>
              <a:gd name="T72" fmla="*/ 284237 w 457835"/>
              <a:gd name="T73" fmla="*/ 0 h 171450"/>
              <a:gd name="T74" fmla="*/ 277479 w 457835"/>
              <a:gd name="T75" fmla="*/ 477 h 171450"/>
              <a:gd name="T76" fmla="*/ 271382 w 457835"/>
              <a:gd name="T77" fmla="*/ 3650 h 171450"/>
              <a:gd name="T78" fmla="*/ 266714 w 457835"/>
              <a:gd name="T79" fmla="*/ 9297 h 171450"/>
              <a:gd name="T80" fmla="*/ 264503 w 457835"/>
              <a:gd name="T81" fmla="*/ 16459 h 171450"/>
              <a:gd name="T82" fmla="*/ 264952 w 457835"/>
              <a:gd name="T83" fmla="*/ 23747 h 171450"/>
              <a:gd name="T84" fmla="*/ 267868 w 457835"/>
              <a:gd name="T85" fmla="*/ 30325 h 171450"/>
              <a:gd name="T86" fmla="*/ 273051 w 457835"/>
              <a:gd name="T87" fmla="*/ 35357 h 171450"/>
              <a:gd name="T88" fmla="*/ 352586 w 457835"/>
              <a:gd name="T89" fmla="*/ 85573 h 171450"/>
              <a:gd name="T90" fmla="*/ 378657 w 457835"/>
              <a:gd name="T91" fmla="*/ 69114 h 171450"/>
              <a:gd name="T92" fmla="*/ 387573 w 457835"/>
              <a:gd name="T93" fmla="*/ 69114 h 171450"/>
              <a:gd name="T94" fmla="*/ 387573 w 457835"/>
              <a:gd name="T95" fmla="*/ 66523 h 171450"/>
              <a:gd name="T96" fmla="*/ 392371 w 457835"/>
              <a:gd name="T97" fmla="*/ 66523 h 171450"/>
              <a:gd name="T98" fmla="*/ 290885 w 457835"/>
              <a:gd name="T99" fmla="*/ 2439 h 171450"/>
              <a:gd name="T100" fmla="*/ 284237 w 457835"/>
              <a:gd name="T101" fmla="*/ 0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57835" h="171450">
                <a:moveTo>
                  <a:pt x="381613" y="85573"/>
                </a:moveTo>
                <a:lnTo>
                  <a:pt x="295529" y="135789"/>
                </a:lnTo>
                <a:lnTo>
                  <a:pt x="289921" y="140822"/>
                </a:lnTo>
                <a:lnTo>
                  <a:pt x="286766" y="147400"/>
                </a:lnTo>
                <a:lnTo>
                  <a:pt x="286277" y="154688"/>
                </a:lnTo>
                <a:lnTo>
                  <a:pt x="288671" y="161849"/>
                </a:lnTo>
                <a:lnTo>
                  <a:pt x="293723" y="167497"/>
                </a:lnTo>
                <a:lnTo>
                  <a:pt x="300323" y="170670"/>
                </a:lnTo>
                <a:lnTo>
                  <a:pt x="307637" y="171147"/>
                </a:lnTo>
                <a:lnTo>
                  <a:pt x="314833" y="168707"/>
                </a:lnTo>
                <a:lnTo>
                  <a:pt x="424674" y="104623"/>
                </a:lnTo>
                <a:lnTo>
                  <a:pt x="419481" y="104623"/>
                </a:lnTo>
                <a:lnTo>
                  <a:pt x="419481" y="102032"/>
                </a:lnTo>
                <a:lnTo>
                  <a:pt x="409829" y="102032"/>
                </a:lnTo>
                <a:lnTo>
                  <a:pt x="381613" y="85573"/>
                </a:lnTo>
                <a:close/>
              </a:path>
              <a:path w="457835" h="171450">
                <a:moveTo>
                  <a:pt x="348956" y="66523"/>
                </a:moveTo>
                <a:lnTo>
                  <a:pt x="0" y="66523"/>
                </a:lnTo>
                <a:lnTo>
                  <a:pt x="0" y="104623"/>
                </a:lnTo>
                <a:lnTo>
                  <a:pt x="348956" y="104623"/>
                </a:lnTo>
                <a:lnTo>
                  <a:pt x="381613" y="85573"/>
                </a:lnTo>
                <a:lnTo>
                  <a:pt x="348956" y="66523"/>
                </a:lnTo>
                <a:close/>
              </a:path>
              <a:path w="457835" h="171450">
                <a:moveTo>
                  <a:pt x="424674" y="66523"/>
                </a:moveTo>
                <a:lnTo>
                  <a:pt x="419481" y="66523"/>
                </a:lnTo>
                <a:lnTo>
                  <a:pt x="419481" y="104623"/>
                </a:lnTo>
                <a:lnTo>
                  <a:pt x="424674" y="104623"/>
                </a:lnTo>
                <a:lnTo>
                  <a:pt x="457326" y="85573"/>
                </a:lnTo>
                <a:lnTo>
                  <a:pt x="424674" y="66523"/>
                </a:lnTo>
                <a:close/>
              </a:path>
              <a:path w="457835" h="171450">
                <a:moveTo>
                  <a:pt x="409829" y="69114"/>
                </a:moveTo>
                <a:lnTo>
                  <a:pt x="381613" y="85573"/>
                </a:lnTo>
                <a:lnTo>
                  <a:pt x="409829" y="102032"/>
                </a:lnTo>
                <a:lnTo>
                  <a:pt x="409829" y="69114"/>
                </a:lnTo>
                <a:close/>
              </a:path>
              <a:path w="457835" h="171450">
                <a:moveTo>
                  <a:pt x="419481" y="69114"/>
                </a:moveTo>
                <a:lnTo>
                  <a:pt x="409829" y="69114"/>
                </a:lnTo>
                <a:lnTo>
                  <a:pt x="409829" y="102032"/>
                </a:lnTo>
                <a:lnTo>
                  <a:pt x="419481" y="102032"/>
                </a:lnTo>
                <a:lnTo>
                  <a:pt x="419481" y="69114"/>
                </a:lnTo>
                <a:close/>
              </a:path>
              <a:path w="457835" h="171450">
                <a:moveTo>
                  <a:pt x="307637" y="0"/>
                </a:moveTo>
                <a:lnTo>
                  <a:pt x="300323" y="477"/>
                </a:lnTo>
                <a:lnTo>
                  <a:pt x="293723" y="3650"/>
                </a:lnTo>
                <a:lnTo>
                  <a:pt x="288671" y="9297"/>
                </a:lnTo>
                <a:lnTo>
                  <a:pt x="286277" y="16459"/>
                </a:lnTo>
                <a:lnTo>
                  <a:pt x="286766" y="23747"/>
                </a:lnTo>
                <a:lnTo>
                  <a:pt x="289921" y="30325"/>
                </a:lnTo>
                <a:lnTo>
                  <a:pt x="295529" y="35357"/>
                </a:lnTo>
                <a:lnTo>
                  <a:pt x="381613" y="85573"/>
                </a:lnTo>
                <a:lnTo>
                  <a:pt x="409829" y="69114"/>
                </a:lnTo>
                <a:lnTo>
                  <a:pt x="419481" y="69114"/>
                </a:lnTo>
                <a:lnTo>
                  <a:pt x="419481" y="66523"/>
                </a:lnTo>
                <a:lnTo>
                  <a:pt x="424674" y="66523"/>
                </a:lnTo>
                <a:lnTo>
                  <a:pt x="314833" y="2439"/>
                </a:lnTo>
                <a:lnTo>
                  <a:pt x="30763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23924" name="object 23">
            <a:extLst>
              <a:ext uri="{FF2B5EF4-FFF2-40B4-BE49-F238E27FC236}">
                <a16:creationId xmlns:a16="http://schemas.microsoft.com/office/drawing/2014/main" id="{86157E2C-BAE6-D1F9-AE51-90FE2D1CA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5900738"/>
            <a:ext cx="2293938" cy="576262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3925" name="object 4">
            <a:extLst>
              <a:ext uri="{FF2B5EF4-FFF2-40B4-BE49-F238E27FC236}">
                <a16:creationId xmlns:a16="http://schemas.microsoft.com/office/drawing/2014/main" id="{BF59CB79-EBDB-6BAF-892D-1F4C35407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3311525"/>
            <a:ext cx="2401887" cy="125095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3926" name="object 12">
            <a:extLst>
              <a:ext uri="{FF2B5EF4-FFF2-40B4-BE49-F238E27FC236}">
                <a16:creationId xmlns:a16="http://schemas.microsoft.com/office/drawing/2014/main" id="{27756A60-CF99-BBB0-04F4-0611A29ED399}"/>
              </a:ext>
            </a:extLst>
          </p:cNvPr>
          <p:cNvSpPr>
            <a:spLocks/>
          </p:cNvSpPr>
          <p:nvPr/>
        </p:nvSpPr>
        <p:spPr bwMode="auto">
          <a:xfrm>
            <a:off x="533400" y="382588"/>
            <a:ext cx="314325" cy="276225"/>
          </a:xfrm>
          <a:custGeom>
            <a:avLst/>
            <a:gdLst>
              <a:gd name="T0" fmla="*/ 0 w 314959"/>
              <a:gd name="T1" fmla="*/ 242894 h 276860"/>
              <a:gd name="T2" fmla="*/ 280785 w 314959"/>
              <a:gd name="T3" fmla="*/ 242894 h 276860"/>
              <a:gd name="T4" fmla="*/ 280785 w 314959"/>
              <a:gd name="T5" fmla="*/ 0 h 276860"/>
              <a:gd name="T6" fmla="*/ 0 w 314959"/>
              <a:gd name="T7" fmla="*/ 0 h 276860"/>
              <a:gd name="T8" fmla="*/ 0 w 314959"/>
              <a:gd name="T9" fmla="*/ 242894 h 2768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6860"/>
              <a:gd name="T17" fmla="*/ 314959 w 314959"/>
              <a:gd name="T18" fmla="*/ 276860 h 2768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6860">
                <a:moveTo>
                  <a:pt x="0" y="276859"/>
                </a:moveTo>
                <a:lnTo>
                  <a:pt x="314959" y="276859"/>
                </a:lnTo>
                <a:lnTo>
                  <a:pt x="314959" y="0"/>
                </a:lnTo>
                <a:lnTo>
                  <a:pt x="0" y="0"/>
                </a:lnTo>
                <a:lnTo>
                  <a:pt x="0" y="27685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2</a:t>
            </a:r>
          </a:p>
        </p:txBody>
      </p:sp>
      <p:sp>
        <p:nvSpPr>
          <p:cNvPr id="123927" name="object 12">
            <a:extLst>
              <a:ext uri="{FF2B5EF4-FFF2-40B4-BE49-F238E27FC236}">
                <a16:creationId xmlns:a16="http://schemas.microsoft.com/office/drawing/2014/main" id="{CD36FCDB-E4C9-5C8E-C9E1-8BB206087045}"/>
              </a:ext>
            </a:extLst>
          </p:cNvPr>
          <p:cNvSpPr>
            <a:spLocks/>
          </p:cNvSpPr>
          <p:nvPr/>
        </p:nvSpPr>
        <p:spPr bwMode="auto">
          <a:xfrm>
            <a:off x="514350" y="2701925"/>
            <a:ext cx="314325" cy="276225"/>
          </a:xfrm>
          <a:custGeom>
            <a:avLst/>
            <a:gdLst>
              <a:gd name="T0" fmla="*/ 0 w 314959"/>
              <a:gd name="T1" fmla="*/ 242894 h 276860"/>
              <a:gd name="T2" fmla="*/ 280785 w 314959"/>
              <a:gd name="T3" fmla="*/ 242894 h 276860"/>
              <a:gd name="T4" fmla="*/ 280785 w 314959"/>
              <a:gd name="T5" fmla="*/ 0 h 276860"/>
              <a:gd name="T6" fmla="*/ 0 w 314959"/>
              <a:gd name="T7" fmla="*/ 0 h 276860"/>
              <a:gd name="T8" fmla="*/ 0 w 314959"/>
              <a:gd name="T9" fmla="*/ 242894 h 2768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6860"/>
              <a:gd name="T17" fmla="*/ 314959 w 314959"/>
              <a:gd name="T18" fmla="*/ 276860 h 2768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6860">
                <a:moveTo>
                  <a:pt x="0" y="276859"/>
                </a:moveTo>
                <a:lnTo>
                  <a:pt x="314959" y="276859"/>
                </a:lnTo>
                <a:lnTo>
                  <a:pt x="314959" y="0"/>
                </a:lnTo>
                <a:lnTo>
                  <a:pt x="0" y="0"/>
                </a:lnTo>
                <a:lnTo>
                  <a:pt x="0" y="27685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3</a:t>
            </a:r>
          </a:p>
        </p:txBody>
      </p:sp>
      <p:sp>
        <p:nvSpPr>
          <p:cNvPr id="123928" name="object 12">
            <a:extLst>
              <a:ext uri="{FF2B5EF4-FFF2-40B4-BE49-F238E27FC236}">
                <a16:creationId xmlns:a16="http://schemas.microsoft.com/office/drawing/2014/main" id="{A42D9058-9ECE-E185-DC67-0FA0ADE30AB0}"/>
              </a:ext>
            </a:extLst>
          </p:cNvPr>
          <p:cNvSpPr>
            <a:spLocks/>
          </p:cNvSpPr>
          <p:nvPr/>
        </p:nvSpPr>
        <p:spPr bwMode="auto">
          <a:xfrm>
            <a:off x="523875" y="4883150"/>
            <a:ext cx="314325" cy="276225"/>
          </a:xfrm>
          <a:custGeom>
            <a:avLst/>
            <a:gdLst>
              <a:gd name="T0" fmla="*/ 0 w 314959"/>
              <a:gd name="T1" fmla="*/ 242894 h 276860"/>
              <a:gd name="T2" fmla="*/ 280785 w 314959"/>
              <a:gd name="T3" fmla="*/ 242894 h 276860"/>
              <a:gd name="T4" fmla="*/ 280785 w 314959"/>
              <a:gd name="T5" fmla="*/ 0 h 276860"/>
              <a:gd name="T6" fmla="*/ 0 w 314959"/>
              <a:gd name="T7" fmla="*/ 0 h 276860"/>
              <a:gd name="T8" fmla="*/ 0 w 314959"/>
              <a:gd name="T9" fmla="*/ 242894 h 2768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6860"/>
              <a:gd name="T17" fmla="*/ 314959 w 314959"/>
              <a:gd name="T18" fmla="*/ 276860 h 2768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6860">
                <a:moveTo>
                  <a:pt x="0" y="276859"/>
                </a:moveTo>
                <a:lnTo>
                  <a:pt x="314959" y="276859"/>
                </a:lnTo>
                <a:lnTo>
                  <a:pt x="314959" y="0"/>
                </a:lnTo>
                <a:lnTo>
                  <a:pt x="0" y="0"/>
                </a:lnTo>
                <a:lnTo>
                  <a:pt x="0" y="27685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3912" grpId="0" animBg="1"/>
      <p:bldP spid="123914" grpId="0" animBg="1"/>
      <p:bldP spid="123915" grpId="0" animBg="1"/>
      <p:bldP spid="123917" grpId="0" animBg="1"/>
      <p:bldP spid="16" grpId="0" animBg="1"/>
      <p:bldP spid="123919" grpId="0" animBg="1"/>
      <p:bldP spid="123920" grpId="0" animBg="1"/>
      <p:bldP spid="123922" grpId="0" animBg="1"/>
      <p:bldP spid="123924" grpId="0" animBg="1"/>
      <p:bldP spid="123925" grpId="0" animBg="1"/>
      <p:bldP spid="123927" grpId="0" animBg="1"/>
      <p:bldP spid="123928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E102ECB-D940-F6BD-97A0-4376D61C94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279400"/>
            <a:ext cx="1092200" cy="333375"/>
          </a:xfrm>
          <a:solidFill>
            <a:srgbClr val="FF0000"/>
          </a:solidFill>
        </p:spPr>
        <p:txBody>
          <a:bodyPr tIns="25400" rtlCol="0"/>
          <a:lstStyle/>
          <a:p>
            <a:pPr marL="91440" eaLnBrk="1" fontAlgn="auto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b="1" spc="-15" dirty="0" err="1">
                <a:solidFill>
                  <a:srgbClr val="FFFFFF"/>
                </a:solidFill>
              </a:rPr>
              <a:t>Exemplo</a:t>
            </a:r>
            <a:r>
              <a:rPr b="1" spc="-75" dirty="0">
                <a:solidFill>
                  <a:srgbClr val="FFFFFF"/>
                </a:solidFill>
              </a:rPr>
              <a:t> </a:t>
            </a:r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4CC43FE-ACCD-3C3E-77F2-4582270EBCF7}"/>
              </a:ext>
            </a:extLst>
          </p:cNvPr>
          <p:cNvSpPr txBox="1"/>
          <p:nvPr/>
        </p:nvSpPr>
        <p:spPr>
          <a:xfrm>
            <a:off x="2043113" y="366713"/>
            <a:ext cx="4433887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Calibri"/>
                <a:cs typeface="Calibri"/>
              </a:rPr>
              <a:t>No </a:t>
            </a:r>
            <a:r>
              <a:rPr spc="-10" dirty="0">
                <a:latin typeface="Calibri"/>
                <a:cs typeface="Calibri"/>
              </a:rPr>
              <a:t>circuito abaixo </a:t>
            </a:r>
            <a:r>
              <a:rPr spc="-5" dirty="0">
                <a:latin typeface="Calibri"/>
                <a:cs typeface="Calibri"/>
              </a:rPr>
              <a:t>determine </a:t>
            </a:r>
            <a:r>
              <a:rPr spc="5" dirty="0">
                <a:latin typeface="Calibri"/>
                <a:cs typeface="Calibri"/>
              </a:rPr>
              <a:t>I</a:t>
            </a:r>
            <a:r>
              <a:rPr spc="7" baseline="-20833" dirty="0">
                <a:latin typeface="Calibri"/>
                <a:cs typeface="Calibri"/>
              </a:rPr>
              <a:t>E </a:t>
            </a:r>
            <a:r>
              <a:rPr dirty="0">
                <a:latin typeface="Calibri"/>
                <a:cs typeface="Calibri"/>
              </a:rPr>
              <a:t>, I</a:t>
            </a:r>
            <a:r>
              <a:rPr baseline="-20833" dirty="0">
                <a:latin typeface="Calibri"/>
                <a:cs typeface="Calibri"/>
              </a:rPr>
              <a:t>B </a:t>
            </a:r>
            <a:r>
              <a:rPr dirty="0">
                <a:latin typeface="Calibri"/>
                <a:cs typeface="Calibri"/>
              </a:rPr>
              <a:t>, </a:t>
            </a:r>
            <a:r>
              <a:rPr spc="-10" dirty="0">
                <a:latin typeface="Calibri"/>
                <a:cs typeface="Calibri"/>
              </a:rPr>
              <a:t>V</a:t>
            </a:r>
            <a:r>
              <a:rPr spc="-15" baseline="-20833" dirty="0">
                <a:latin typeface="Calibri"/>
                <a:cs typeface="Calibri"/>
              </a:rPr>
              <a:t>CE  </a:t>
            </a:r>
            <a:r>
              <a:rPr dirty="0">
                <a:latin typeface="Calibri"/>
                <a:cs typeface="Calibri"/>
              </a:rPr>
              <a:t>e</a:t>
            </a:r>
            <a:r>
              <a:rPr spc="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V</a:t>
            </a:r>
            <a:r>
              <a:rPr spc="-15" baseline="-20833" dirty="0">
                <a:latin typeface="Calibri"/>
                <a:cs typeface="Calibri"/>
              </a:rPr>
              <a:t>CB</a:t>
            </a:r>
            <a:r>
              <a:rPr lang="pt-BR" spc="-15" dirty="0">
                <a:latin typeface="Calibri"/>
                <a:cs typeface="Calibri"/>
              </a:rPr>
              <a:t>.</a:t>
            </a:r>
            <a:endParaRPr baseline="-20833" dirty="0">
              <a:latin typeface="Calibri"/>
              <a:cs typeface="Calibri"/>
            </a:endParaRPr>
          </a:p>
        </p:txBody>
      </p:sp>
      <p:sp>
        <p:nvSpPr>
          <p:cNvPr id="124932" name="object 5">
            <a:extLst>
              <a:ext uri="{FF2B5EF4-FFF2-40B4-BE49-F238E27FC236}">
                <a16:creationId xmlns:a16="http://schemas.microsoft.com/office/drawing/2014/main" id="{904EC1CB-BD64-4BA4-409F-40C9978A4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50" y="1004888"/>
            <a:ext cx="4352925" cy="19319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3909" name="object 6">
            <a:extLst>
              <a:ext uri="{FF2B5EF4-FFF2-40B4-BE49-F238E27FC236}">
                <a16:creationId xmlns:a16="http://schemas.microsoft.com/office/drawing/2014/main" id="{4413E8D3-4552-736F-7A72-0CFA888EE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200400"/>
            <a:ext cx="1558925" cy="673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3910" name="object 7">
            <a:extLst>
              <a:ext uri="{FF2B5EF4-FFF2-40B4-BE49-F238E27FC236}">
                <a16:creationId xmlns:a16="http://schemas.microsoft.com/office/drawing/2014/main" id="{2CB05539-4D8B-8057-3D9A-D64139844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38" y="3263900"/>
            <a:ext cx="2471737" cy="609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3911" name="object 9">
            <a:extLst>
              <a:ext uri="{FF2B5EF4-FFF2-40B4-BE49-F238E27FC236}">
                <a16:creationId xmlns:a16="http://schemas.microsoft.com/office/drawing/2014/main" id="{C3649164-91FC-551E-9C81-B62FD8A78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4010025"/>
            <a:ext cx="2139950" cy="6270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3912" name="object 10">
            <a:extLst>
              <a:ext uri="{FF2B5EF4-FFF2-40B4-BE49-F238E27FC236}">
                <a16:creationId xmlns:a16="http://schemas.microsoft.com/office/drawing/2014/main" id="{F7BCE648-4551-7468-526B-6E254002C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152900"/>
            <a:ext cx="1216025" cy="3444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3913" name="object 12">
            <a:extLst>
              <a:ext uri="{FF2B5EF4-FFF2-40B4-BE49-F238E27FC236}">
                <a16:creationId xmlns:a16="http://schemas.microsoft.com/office/drawing/2014/main" id="{3CFD5F9C-9EF6-D6C0-71AF-ACA9AF33A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795838"/>
            <a:ext cx="2913063" cy="4286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3914" name="object 13">
            <a:extLst>
              <a:ext uri="{FF2B5EF4-FFF2-40B4-BE49-F238E27FC236}">
                <a16:creationId xmlns:a16="http://schemas.microsoft.com/office/drawing/2014/main" id="{F5D7A2FB-CD2A-DF3B-FE2B-55C46A58B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10138"/>
            <a:ext cx="3949700" cy="3143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3915" name="object 14">
            <a:extLst>
              <a:ext uri="{FF2B5EF4-FFF2-40B4-BE49-F238E27FC236}">
                <a16:creationId xmlns:a16="http://schemas.microsoft.com/office/drawing/2014/main" id="{5E66B1A0-8C5F-58A0-DDA8-54B841103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4864100"/>
            <a:ext cx="784225" cy="2921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3916" name="object 15">
            <a:extLst>
              <a:ext uri="{FF2B5EF4-FFF2-40B4-BE49-F238E27FC236}">
                <a16:creationId xmlns:a16="http://schemas.microsoft.com/office/drawing/2014/main" id="{8A84ECCF-302C-0A19-5078-8172E751C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025" y="5486400"/>
            <a:ext cx="3330575" cy="3556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3917" name="object 16">
            <a:extLst>
              <a:ext uri="{FF2B5EF4-FFF2-40B4-BE49-F238E27FC236}">
                <a16:creationId xmlns:a16="http://schemas.microsoft.com/office/drawing/2014/main" id="{8859B24E-7CEE-EF49-7943-21FD7A80C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495925"/>
            <a:ext cx="3090863" cy="3460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3918" name="object 17">
            <a:extLst>
              <a:ext uri="{FF2B5EF4-FFF2-40B4-BE49-F238E27FC236}">
                <a16:creationId xmlns:a16="http://schemas.microsoft.com/office/drawing/2014/main" id="{C1920781-C2FE-5919-CAC4-E02CD682E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495925"/>
            <a:ext cx="985838" cy="3556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D96BE627-1D86-6AEA-6D8F-E5C1D7F18E28}"/>
              </a:ext>
            </a:extLst>
          </p:cNvPr>
          <p:cNvSpPr/>
          <p:nvPr/>
        </p:nvSpPr>
        <p:spPr>
          <a:xfrm>
            <a:off x="584200" y="3425825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0033CEC0-8380-9FDE-698B-BBDBAB6131ED}"/>
              </a:ext>
            </a:extLst>
          </p:cNvPr>
          <p:cNvSpPr/>
          <p:nvPr/>
        </p:nvSpPr>
        <p:spPr>
          <a:xfrm>
            <a:off x="584200" y="4194175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4D89037-D370-0DB9-B940-DC50DD25D0A6}"/>
              </a:ext>
            </a:extLst>
          </p:cNvPr>
          <p:cNvSpPr/>
          <p:nvPr/>
        </p:nvSpPr>
        <p:spPr>
          <a:xfrm>
            <a:off x="584200" y="4932363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372D67A-FA21-DBB3-2AEF-91203B8D9138}"/>
              </a:ext>
            </a:extLst>
          </p:cNvPr>
          <p:cNvSpPr/>
          <p:nvPr/>
        </p:nvSpPr>
        <p:spPr>
          <a:xfrm>
            <a:off x="584200" y="5584825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 animBg="1"/>
      <p:bldP spid="123910" grpId="0" animBg="1"/>
      <p:bldP spid="123911" grpId="0" animBg="1"/>
      <p:bldP spid="123912" grpId="0" animBg="1"/>
      <p:bldP spid="123913" grpId="0" animBg="1"/>
      <p:bldP spid="123914" grpId="0" animBg="1"/>
      <p:bldP spid="123915" grpId="0" animBg="1"/>
      <p:bldP spid="123916" grpId="0" animBg="1"/>
      <p:bldP spid="123917" grpId="0" animBg="1"/>
      <p:bldP spid="1239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object 2">
            <a:extLst>
              <a:ext uri="{FF2B5EF4-FFF2-40B4-BE49-F238E27FC236}">
                <a16:creationId xmlns:a16="http://schemas.microsoft.com/office/drawing/2014/main" id="{D84E3F10-C6AF-CFD0-7646-49C39F4DE7CB}"/>
              </a:ext>
            </a:extLst>
          </p:cNvPr>
          <p:cNvSpPr>
            <a:spLocks/>
          </p:cNvSpPr>
          <p:nvPr/>
        </p:nvSpPr>
        <p:spPr bwMode="auto">
          <a:xfrm>
            <a:off x="350838" y="179388"/>
            <a:ext cx="673100" cy="504825"/>
          </a:xfrm>
          <a:custGeom>
            <a:avLst/>
            <a:gdLst>
              <a:gd name="T0" fmla="*/ 336550 w 673100"/>
              <a:gd name="T1" fmla="*/ 0 h 505460"/>
              <a:gd name="T2" fmla="*/ 281958 w 673100"/>
              <a:gd name="T3" fmla="*/ 3079 h 505460"/>
              <a:gd name="T4" fmla="*/ 230171 w 673100"/>
              <a:gd name="T5" fmla="*/ 11994 h 505460"/>
              <a:gd name="T6" fmla="*/ 181883 w 673100"/>
              <a:gd name="T7" fmla="*/ 26262 h 505460"/>
              <a:gd name="T8" fmla="*/ 137785 w 673100"/>
              <a:gd name="T9" fmla="*/ 45392 h 505460"/>
              <a:gd name="T10" fmla="*/ 98571 w 673100"/>
              <a:gd name="T11" fmla="*/ 68906 h 505460"/>
              <a:gd name="T12" fmla="*/ 64932 w 673100"/>
              <a:gd name="T13" fmla="*/ 96318 h 505460"/>
              <a:gd name="T14" fmla="*/ 37564 w 673100"/>
              <a:gd name="T15" fmla="*/ 127143 h 505460"/>
              <a:gd name="T16" fmla="*/ 17156 w 673100"/>
              <a:gd name="T17" fmla="*/ 160899 h 505460"/>
              <a:gd name="T18" fmla="*/ 4404 w 673100"/>
              <a:gd name="T19" fmla="*/ 197097 h 505460"/>
              <a:gd name="T20" fmla="*/ 0 w 673100"/>
              <a:gd name="T21" fmla="*/ 235254 h 505460"/>
              <a:gd name="T22" fmla="*/ 4404 w 673100"/>
              <a:gd name="T23" fmla="*/ 273412 h 505460"/>
              <a:gd name="T24" fmla="*/ 17156 w 673100"/>
              <a:gd name="T25" fmla="*/ 309615 h 505460"/>
              <a:gd name="T26" fmla="*/ 37564 w 673100"/>
              <a:gd name="T27" fmla="*/ 343365 h 505460"/>
              <a:gd name="T28" fmla="*/ 64932 w 673100"/>
              <a:gd name="T29" fmla="*/ 374192 h 505460"/>
              <a:gd name="T30" fmla="*/ 98571 w 673100"/>
              <a:gd name="T31" fmla="*/ 401600 h 505460"/>
              <a:gd name="T32" fmla="*/ 137785 w 673100"/>
              <a:gd name="T33" fmla="*/ 425117 h 505460"/>
              <a:gd name="T34" fmla="*/ 181883 w 673100"/>
              <a:gd name="T35" fmla="*/ 444248 h 505460"/>
              <a:gd name="T36" fmla="*/ 230171 w 673100"/>
              <a:gd name="T37" fmla="*/ 458517 h 505460"/>
              <a:gd name="T38" fmla="*/ 281958 w 673100"/>
              <a:gd name="T39" fmla="*/ 467431 h 505460"/>
              <a:gd name="T40" fmla="*/ 336550 w 673100"/>
              <a:gd name="T41" fmla="*/ 470510 h 505460"/>
              <a:gd name="T42" fmla="*/ 391141 w 673100"/>
              <a:gd name="T43" fmla="*/ 467431 h 505460"/>
              <a:gd name="T44" fmla="*/ 442928 w 673100"/>
              <a:gd name="T45" fmla="*/ 458517 h 505460"/>
              <a:gd name="T46" fmla="*/ 491216 w 673100"/>
              <a:gd name="T47" fmla="*/ 444248 h 505460"/>
              <a:gd name="T48" fmla="*/ 535314 w 673100"/>
              <a:gd name="T49" fmla="*/ 425117 h 505460"/>
              <a:gd name="T50" fmla="*/ 574528 w 673100"/>
              <a:gd name="T51" fmla="*/ 401600 h 505460"/>
              <a:gd name="T52" fmla="*/ 608167 w 673100"/>
              <a:gd name="T53" fmla="*/ 374192 h 505460"/>
              <a:gd name="T54" fmla="*/ 635535 w 673100"/>
              <a:gd name="T55" fmla="*/ 343365 h 505460"/>
              <a:gd name="T56" fmla="*/ 655943 w 673100"/>
              <a:gd name="T57" fmla="*/ 309615 h 505460"/>
              <a:gd name="T58" fmla="*/ 668695 w 673100"/>
              <a:gd name="T59" fmla="*/ 273412 h 505460"/>
              <a:gd name="T60" fmla="*/ 673100 w 673100"/>
              <a:gd name="T61" fmla="*/ 235254 h 505460"/>
              <a:gd name="T62" fmla="*/ 668695 w 673100"/>
              <a:gd name="T63" fmla="*/ 197097 h 505460"/>
              <a:gd name="T64" fmla="*/ 655943 w 673100"/>
              <a:gd name="T65" fmla="*/ 160899 h 505460"/>
              <a:gd name="T66" fmla="*/ 635535 w 673100"/>
              <a:gd name="T67" fmla="*/ 127143 h 505460"/>
              <a:gd name="T68" fmla="*/ 608167 w 673100"/>
              <a:gd name="T69" fmla="*/ 96318 h 505460"/>
              <a:gd name="T70" fmla="*/ 574528 w 673100"/>
              <a:gd name="T71" fmla="*/ 68906 h 505460"/>
              <a:gd name="T72" fmla="*/ 535314 w 673100"/>
              <a:gd name="T73" fmla="*/ 45392 h 505460"/>
              <a:gd name="T74" fmla="*/ 491216 w 673100"/>
              <a:gd name="T75" fmla="*/ 26262 h 505460"/>
              <a:gd name="T76" fmla="*/ 442928 w 673100"/>
              <a:gd name="T77" fmla="*/ 11994 h 505460"/>
              <a:gd name="T78" fmla="*/ 391141 w 673100"/>
              <a:gd name="T79" fmla="*/ 3079 h 505460"/>
              <a:gd name="T80" fmla="*/ 336550 w 673100"/>
              <a:gd name="T81" fmla="*/ 0 h 505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3100" h="505460">
                <a:moveTo>
                  <a:pt x="336550" y="0"/>
                </a:moveTo>
                <a:lnTo>
                  <a:pt x="281958" y="3307"/>
                </a:lnTo>
                <a:lnTo>
                  <a:pt x="230171" y="12884"/>
                </a:lnTo>
                <a:lnTo>
                  <a:pt x="181883" y="28210"/>
                </a:lnTo>
                <a:lnTo>
                  <a:pt x="137785" y="48763"/>
                </a:lnTo>
                <a:lnTo>
                  <a:pt x="98571" y="74025"/>
                </a:lnTo>
                <a:lnTo>
                  <a:pt x="64932" y="103473"/>
                </a:lnTo>
                <a:lnTo>
                  <a:pt x="37564" y="136588"/>
                </a:lnTo>
                <a:lnTo>
                  <a:pt x="17156" y="172850"/>
                </a:lnTo>
                <a:lnTo>
                  <a:pt x="4404" y="211737"/>
                </a:lnTo>
                <a:lnTo>
                  <a:pt x="0" y="252730"/>
                </a:lnTo>
                <a:lnTo>
                  <a:pt x="4404" y="293722"/>
                </a:lnTo>
                <a:lnTo>
                  <a:pt x="17156" y="332609"/>
                </a:lnTo>
                <a:lnTo>
                  <a:pt x="37564" y="368871"/>
                </a:lnTo>
                <a:lnTo>
                  <a:pt x="64932" y="401986"/>
                </a:lnTo>
                <a:lnTo>
                  <a:pt x="98571" y="431434"/>
                </a:lnTo>
                <a:lnTo>
                  <a:pt x="137785" y="456696"/>
                </a:lnTo>
                <a:lnTo>
                  <a:pt x="181883" y="477249"/>
                </a:lnTo>
                <a:lnTo>
                  <a:pt x="230171" y="492575"/>
                </a:lnTo>
                <a:lnTo>
                  <a:pt x="281958" y="502152"/>
                </a:lnTo>
                <a:lnTo>
                  <a:pt x="336550" y="505460"/>
                </a:lnTo>
                <a:lnTo>
                  <a:pt x="391141" y="502152"/>
                </a:lnTo>
                <a:lnTo>
                  <a:pt x="442928" y="492575"/>
                </a:lnTo>
                <a:lnTo>
                  <a:pt x="491216" y="477249"/>
                </a:lnTo>
                <a:lnTo>
                  <a:pt x="535314" y="456696"/>
                </a:lnTo>
                <a:lnTo>
                  <a:pt x="574528" y="431434"/>
                </a:lnTo>
                <a:lnTo>
                  <a:pt x="608167" y="401986"/>
                </a:lnTo>
                <a:lnTo>
                  <a:pt x="635535" y="368871"/>
                </a:lnTo>
                <a:lnTo>
                  <a:pt x="655943" y="332609"/>
                </a:lnTo>
                <a:lnTo>
                  <a:pt x="668695" y="293722"/>
                </a:lnTo>
                <a:lnTo>
                  <a:pt x="673100" y="252730"/>
                </a:lnTo>
                <a:lnTo>
                  <a:pt x="668695" y="211737"/>
                </a:lnTo>
                <a:lnTo>
                  <a:pt x="655943" y="172850"/>
                </a:lnTo>
                <a:lnTo>
                  <a:pt x="635535" y="136588"/>
                </a:lnTo>
                <a:lnTo>
                  <a:pt x="608167" y="103473"/>
                </a:lnTo>
                <a:lnTo>
                  <a:pt x="574528" y="74025"/>
                </a:lnTo>
                <a:lnTo>
                  <a:pt x="535314" y="48763"/>
                </a:lnTo>
                <a:lnTo>
                  <a:pt x="491216" y="28210"/>
                </a:lnTo>
                <a:lnTo>
                  <a:pt x="442928" y="12884"/>
                </a:lnTo>
                <a:lnTo>
                  <a:pt x="391141" y="3307"/>
                </a:lnTo>
                <a:lnTo>
                  <a:pt x="33655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8B03118-6DF1-55CD-7B80-F8C259B6C624}"/>
              </a:ext>
            </a:extLst>
          </p:cNvPr>
          <p:cNvSpPr txBox="1"/>
          <p:nvPr/>
        </p:nvSpPr>
        <p:spPr>
          <a:xfrm>
            <a:off x="533400" y="304800"/>
            <a:ext cx="30797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5" dirty="0">
                <a:latin typeface="Arial"/>
                <a:cs typeface="Arial"/>
              </a:rPr>
              <a:t>4</a:t>
            </a:r>
            <a:r>
              <a:rPr sz="1600" b="1" dirty="0">
                <a:latin typeface="Arial"/>
                <a:cs typeface="Arial"/>
              </a:rPr>
              <a:t>.9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5956" name="object 4">
            <a:extLst>
              <a:ext uri="{FF2B5EF4-FFF2-40B4-BE49-F238E27FC236}">
                <a16:creationId xmlns:a16="http://schemas.microsoft.com/office/drawing/2014/main" id="{12C48FE0-73B4-DC64-F9F2-4296F46D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374775"/>
            <a:ext cx="5919788" cy="13843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tIns="29845"/>
          <a:lstStyle/>
          <a:p>
            <a:pPr eaLnBrk="1" hangingPunct="1"/>
            <a:r>
              <a:rPr lang="pt-BR" altLang="pt-BR" sz="4400" b="1">
                <a:latin typeface="Arial" panose="020B0604020202020204" pitchFamily="34" charset="0"/>
                <a:cs typeface="Arial" panose="020B0604020202020204" pitchFamily="34" charset="0"/>
              </a:rPr>
              <a:t>Outras Configurações </a:t>
            </a:r>
            <a:br>
              <a:rPr lang="pt-BR" altLang="pt-BR" sz="4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400" b="1">
                <a:latin typeface="Arial" panose="020B0604020202020204" pitchFamily="34" charset="0"/>
                <a:cs typeface="Arial" panose="020B0604020202020204" pitchFamily="34" charset="0"/>
              </a:rPr>
              <a:t>de  Polarização</a:t>
            </a:r>
            <a:endParaRPr lang="pt-BR" altLang="pt-BR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object 6">
            <a:extLst>
              <a:ext uri="{FF2B5EF4-FFF2-40B4-BE49-F238E27FC236}">
                <a16:creationId xmlns:a16="http://schemas.microsoft.com/office/drawing/2014/main" id="{703C5C1A-0295-D9AF-3130-E4C3B994D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487363"/>
            <a:ext cx="759777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tabLst>
                <a:tab pos="865188" algn="l"/>
                <a:tab pos="1749425" algn="l"/>
                <a:tab pos="3171825" algn="l"/>
                <a:tab pos="3540125" algn="l"/>
                <a:tab pos="4732338" algn="l"/>
                <a:tab pos="5219700" algn="l"/>
                <a:tab pos="5705475" algn="l"/>
                <a:tab pos="6040438" algn="l"/>
                <a:tab pos="72501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865188" algn="l"/>
                <a:tab pos="1749425" algn="l"/>
                <a:tab pos="3171825" algn="l"/>
                <a:tab pos="3540125" algn="l"/>
                <a:tab pos="4732338" algn="l"/>
                <a:tab pos="5219700" algn="l"/>
                <a:tab pos="5705475" algn="l"/>
                <a:tab pos="6040438" algn="l"/>
                <a:tab pos="72501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865188" algn="l"/>
                <a:tab pos="1749425" algn="l"/>
                <a:tab pos="3171825" algn="l"/>
                <a:tab pos="3540125" algn="l"/>
                <a:tab pos="4732338" algn="l"/>
                <a:tab pos="5219700" algn="l"/>
                <a:tab pos="5705475" algn="l"/>
                <a:tab pos="6040438" algn="l"/>
                <a:tab pos="72501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865188" algn="l"/>
                <a:tab pos="1749425" algn="l"/>
                <a:tab pos="3171825" algn="l"/>
                <a:tab pos="3540125" algn="l"/>
                <a:tab pos="4732338" algn="l"/>
                <a:tab pos="5219700" algn="l"/>
                <a:tab pos="5705475" algn="l"/>
                <a:tab pos="6040438" algn="l"/>
                <a:tab pos="72501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865188" algn="l"/>
                <a:tab pos="1749425" algn="l"/>
                <a:tab pos="3171825" algn="l"/>
                <a:tab pos="3540125" algn="l"/>
                <a:tab pos="4732338" algn="l"/>
                <a:tab pos="5219700" algn="l"/>
                <a:tab pos="5705475" algn="l"/>
                <a:tab pos="6040438" algn="l"/>
                <a:tab pos="72501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5188" algn="l"/>
                <a:tab pos="1749425" algn="l"/>
                <a:tab pos="3171825" algn="l"/>
                <a:tab pos="3540125" algn="l"/>
                <a:tab pos="4732338" algn="l"/>
                <a:tab pos="5219700" algn="l"/>
                <a:tab pos="5705475" algn="l"/>
                <a:tab pos="6040438" algn="l"/>
                <a:tab pos="72501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5188" algn="l"/>
                <a:tab pos="1749425" algn="l"/>
                <a:tab pos="3171825" algn="l"/>
                <a:tab pos="3540125" algn="l"/>
                <a:tab pos="4732338" algn="l"/>
                <a:tab pos="5219700" algn="l"/>
                <a:tab pos="5705475" algn="l"/>
                <a:tab pos="6040438" algn="l"/>
                <a:tab pos="72501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5188" algn="l"/>
                <a:tab pos="1749425" algn="l"/>
                <a:tab pos="3171825" algn="l"/>
                <a:tab pos="3540125" algn="l"/>
                <a:tab pos="4732338" algn="l"/>
                <a:tab pos="5219700" algn="l"/>
                <a:tab pos="5705475" algn="l"/>
                <a:tab pos="6040438" algn="l"/>
                <a:tab pos="72501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5188" algn="l"/>
                <a:tab pos="1749425" algn="l"/>
                <a:tab pos="3171825" algn="l"/>
                <a:tab pos="3540125" algn="l"/>
                <a:tab pos="4732338" algn="l"/>
                <a:tab pos="5219700" algn="l"/>
                <a:tab pos="5705475" algn="l"/>
                <a:tab pos="6040438" algn="l"/>
                <a:tab pos="72501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>
                <a:cs typeface="Calibri" panose="020F0502020204030204" pitchFamily="34" charset="0"/>
              </a:rPr>
              <a:t>Existem	diversas	configurações	de	polarização	que	não	se	enquadram	nos  modelos básicos analisados.</a:t>
            </a:r>
          </a:p>
          <a:p>
            <a:pPr eaLnBrk="1" hangingPunct="1">
              <a:spcBef>
                <a:spcPts val="1400"/>
              </a:spcBef>
            </a:pPr>
            <a:r>
              <a:rPr lang="pt-BR" altLang="pt-BR">
                <a:cs typeface="Calibri" panose="020F0502020204030204" pitchFamily="34" charset="0"/>
              </a:rPr>
              <a:t>Para cada configuração discutida o 1º passo foi a obtenção de uma expressão  para I</a:t>
            </a:r>
            <a:r>
              <a:rPr lang="pt-BR" altLang="pt-BR" baseline="-21000">
                <a:cs typeface="Calibri" panose="020F0502020204030204" pitchFamily="34" charset="0"/>
              </a:rPr>
              <a:t>B </a:t>
            </a:r>
            <a:r>
              <a:rPr lang="pt-BR" altLang="pt-BR">
                <a:cs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ts val="1475"/>
              </a:spcBef>
            </a:pPr>
            <a:r>
              <a:rPr lang="pt-BR" altLang="pt-BR">
                <a:cs typeface="Calibri" panose="020F0502020204030204" pitchFamily="34" charset="0"/>
              </a:rPr>
              <a:t>Uma vez conhecido I</a:t>
            </a:r>
            <a:r>
              <a:rPr lang="pt-BR" altLang="pt-BR" baseline="-21000">
                <a:cs typeface="Calibri" panose="020F0502020204030204" pitchFamily="34" charset="0"/>
              </a:rPr>
              <a:t>B </a:t>
            </a:r>
            <a:r>
              <a:rPr lang="pt-BR" altLang="pt-BR">
                <a:cs typeface="Calibri" panose="020F0502020204030204" pitchFamily="34" charset="0"/>
              </a:rPr>
              <a:t>é possível determinar a corrente I</a:t>
            </a:r>
            <a:r>
              <a:rPr lang="pt-BR" altLang="pt-BR" baseline="-21000">
                <a:cs typeface="Calibri" panose="020F0502020204030204" pitchFamily="34" charset="0"/>
              </a:rPr>
              <a:t>C </a:t>
            </a:r>
            <a:r>
              <a:rPr lang="pt-BR" altLang="pt-BR">
                <a:cs typeface="Calibri" panose="020F0502020204030204" pitchFamily="34" charset="0"/>
              </a:rPr>
              <a:t>e os valores de tensão  do circuito de saída.</a:t>
            </a:r>
          </a:p>
          <a:p>
            <a:pPr eaLnBrk="1" hangingPunct="1">
              <a:spcBef>
                <a:spcPts val="1450"/>
              </a:spcBef>
            </a:pPr>
            <a:r>
              <a:rPr lang="pt-BR" altLang="pt-BR">
                <a:cs typeface="Calibri" panose="020F0502020204030204" pitchFamily="34" charset="0"/>
              </a:rPr>
              <a:t>Nem todas as soluções seguem os procedimentos acima descritos mas sugerem  um roteiro possível.</a:t>
            </a:r>
          </a:p>
        </p:txBody>
      </p:sp>
      <p:sp>
        <p:nvSpPr>
          <p:cNvPr id="126979" name="object 12">
            <a:extLst>
              <a:ext uri="{FF2B5EF4-FFF2-40B4-BE49-F238E27FC236}">
                <a16:creationId xmlns:a16="http://schemas.microsoft.com/office/drawing/2014/main" id="{36BC4D3D-FF8A-C8C5-3ACD-EB463448160F}"/>
              </a:ext>
            </a:extLst>
          </p:cNvPr>
          <p:cNvSpPr>
            <a:spLocks/>
          </p:cNvSpPr>
          <p:nvPr/>
        </p:nvSpPr>
        <p:spPr bwMode="auto">
          <a:xfrm>
            <a:off x="377825" y="487363"/>
            <a:ext cx="314325" cy="276225"/>
          </a:xfrm>
          <a:custGeom>
            <a:avLst/>
            <a:gdLst>
              <a:gd name="T0" fmla="*/ 0 w 314959"/>
              <a:gd name="T1" fmla="*/ 242894 h 276860"/>
              <a:gd name="T2" fmla="*/ 280785 w 314959"/>
              <a:gd name="T3" fmla="*/ 242894 h 276860"/>
              <a:gd name="T4" fmla="*/ 280785 w 314959"/>
              <a:gd name="T5" fmla="*/ 0 h 276860"/>
              <a:gd name="T6" fmla="*/ 0 w 314959"/>
              <a:gd name="T7" fmla="*/ 0 h 276860"/>
              <a:gd name="T8" fmla="*/ 0 w 314959"/>
              <a:gd name="T9" fmla="*/ 242894 h 2768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6860"/>
              <a:gd name="T17" fmla="*/ 314959 w 314959"/>
              <a:gd name="T18" fmla="*/ 276860 h 2768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6860">
                <a:moveTo>
                  <a:pt x="0" y="276859"/>
                </a:moveTo>
                <a:lnTo>
                  <a:pt x="314959" y="276859"/>
                </a:lnTo>
                <a:lnTo>
                  <a:pt x="314959" y="0"/>
                </a:lnTo>
                <a:lnTo>
                  <a:pt x="0" y="0"/>
                </a:lnTo>
                <a:lnTo>
                  <a:pt x="0" y="27685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1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object 3">
            <a:extLst>
              <a:ext uri="{FF2B5EF4-FFF2-40B4-BE49-F238E27FC236}">
                <a16:creationId xmlns:a16="http://schemas.microsoft.com/office/drawing/2014/main" id="{CEB9B170-2CC0-FDD5-AFDE-81E47B34C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673100"/>
            <a:ext cx="7927975" cy="8302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dirty="0">
                <a:cs typeface="Calibri" panose="020F0502020204030204" pitchFamily="34" charset="0"/>
              </a:rPr>
              <a:t>No circuito abaixo o resistor de emissor foi retirado da configuração com  realimentação de tensão. A análise é bastante semelhante mas requer que R</a:t>
            </a:r>
            <a:r>
              <a:rPr lang="pt-BR" altLang="pt-BR" baseline="-21000" dirty="0">
                <a:cs typeface="Calibri" panose="020F0502020204030204" pitchFamily="34" charset="0"/>
              </a:rPr>
              <a:t>E </a:t>
            </a:r>
            <a:r>
              <a:rPr lang="pt-BR" altLang="pt-BR" dirty="0">
                <a:cs typeface="Calibri" panose="020F0502020204030204" pitchFamily="34" charset="0"/>
              </a:rPr>
              <a:t>seja  retirado das equações. </a:t>
            </a:r>
            <a:r>
              <a:rPr lang="pt-BR" spc="-5" dirty="0">
                <a:latin typeface="Calibri"/>
                <a:cs typeface="Calibri"/>
              </a:rPr>
              <a:t>Determine I</a:t>
            </a:r>
            <a:r>
              <a:rPr lang="pt-BR" spc="-7" baseline="-20833" dirty="0">
                <a:latin typeface="Calibri"/>
                <a:cs typeface="Calibri"/>
              </a:rPr>
              <a:t>CQ </a:t>
            </a:r>
            <a:r>
              <a:rPr lang="pt-BR" dirty="0">
                <a:latin typeface="Calibri"/>
                <a:cs typeface="Calibri"/>
              </a:rPr>
              <a:t>e</a:t>
            </a:r>
            <a:r>
              <a:rPr lang="pt-BR" spc="105" dirty="0">
                <a:latin typeface="Calibri"/>
                <a:cs typeface="Calibri"/>
              </a:rPr>
              <a:t> </a:t>
            </a:r>
            <a:r>
              <a:rPr lang="pt-BR" spc="-10" dirty="0">
                <a:latin typeface="Calibri"/>
                <a:cs typeface="Calibri"/>
              </a:rPr>
              <a:t>V</a:t>
            </a:r>
            <a:r>
              <a:rPr lang="pt-BR" spc="-15" baseline="-20833" dirty="0">
                <a:latin typeface="Calibri"/>
                <a:cs typeface="Calibri"/>
              </a:rPr>
              <a:t>CEQ</a:t>
            </a:r>
            <a:r>
              <a:rPr lang="pt-BR" spc="-15" dirty="0">
                <a:latin typeface="Calibri"/>
                <a:cs typeface="Calibri"/>
              </a:rPr>
              <a:t> .</a:t>
            </a:r>
            <a:endParaRPr lang="pt-BR" altLang="pt-BR" dirty="0">
              <a:cs typeface="Calibri" panose="020F0502020204030204" pitchFamily="34" charset="0"/>
            </a:endParaRPr>
          </a:p>
        </p:txBody>
      </p:sp>
      <p:sp>
        <p:nvSpPr>
          <p:cNvPr id="128003" name="object 5">
            <a:extLst>
              <a:ext uri="{FF2B5EF4-FFF2-40B4-BE49-F238E27FC236}">
                <a16:creationId xmlns:a16="http://schemas.microsoft.com/office/drawing/2014/main" id="{D8A6D271-67E3-D1E4-6C3F-CFB0F8872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668463"/>
            <a:ext cx="3092450" cy="22193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8004" name="object 6">
            <a:extLst>
              <a:ext uri="{FF2B5EF4-FFF2-40B4-BE49-F238E27FC236}">
                <a16:creationId xmlns:a16="http://schemas.microsoft.com/office/drawing/2014/main" id="{7A0928D9-FA44-E844-5625-AC69D8E1C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025" y="4137025"/>
            <a:ext cx="1854200" cy="7239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8005" name="object 7">
            <a:extLst>
              <a:ext uri="{FF2B5EF4-FFF2-40B4-BE49-F238E27FC236}">
                <a16:creationId xmlns:a16="http://schemas.microsoft.com/office/drawing/2014/main" id="{59760312-48C2-7EB0-29D2-4D3C830F9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388" y="4211638"/>
            <a:ext cx="2430462" cy="5762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8006" name="object 8">
            <a:extLst>
              <a:ext uri="{FF2B5EF4-FFF2-40B4-BE49-F238E27FC236}">
                <a16:creationId xmlns:a16="http://schemas.microsoft.com/office/drawing/2014/main" id="{0CE3F783-2C12-F321-7D7A-9B53D811C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4368800"/>
            <a:ext cx="1236662" cy="2619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8007" name="object 9">
            <a:extLst>
              <a:ext uri="{FF2B5EF4-FFF2-40B4-BE49-F238E27FC236}">
                <a16:creationId xmlns:a16="http://schemas.microsoft.com/office/drawing/2014/main" id="{DF8566C1-538D-4850-9D3C-9AB1FD6E1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4991100"/>
            <a:ext cx="2716212" cy="3889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8008" name="object 10">
            <a:extLst>
              <a:ext uri="{FF2B5EF4-FFF2-40B4-BE49-F238E27FC236}">
                <a16:creationId xmlns:a16="http://schemas.microsoft.com/office/drawing/2014/main" id="{295B17F2-26EB-BA7C-C49A-9D5203C39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5049838"/>
            <a:ext cx="1111250" cy="2714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8009" name="object 11">
            <a:extLst>
              <a:ext uri="{FF2B5EF4-FFF2-40B4-BE49-F238E27FC236}">
                <a16:creationId xmlns:a16="http://schemas.microsoft.com/office/drawing/2014/main" id="{D6404917-E150-8A43-4CB7-A6646A204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5532438"/>
            <a:ext cx="1887537" cy="398462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8010" name="object 12">
            <a:extLst>
              <a:ext uri="{FF2B5EF4-FFF2-40B4-BE49-F238E27FC236}">
                <a16:creationId xmlns:a16="http://schemas.microsoft.com/office/drawing/2014/main" id="{BCC7F4E3-48FD-FFD2-844A-64FC236A1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3" y="5635625"/>
            <a:ext cx="2630487" cy="27305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8011" name="object 13">
            <a:extLst>
              <a:ext uri="{FF2B5EF4-FFF2-40B4-BE49-F238E27FC236}">
                <a16:creationId xmlns:a16="http://schemas.microsoft.com/office/drawing/2014/main" id="{124B3B3B-E94F-B1A5-E5C0-85C636285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5591175"/>
            <a:ext cx="1006475" cy="36512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64ECFA12-4260-4EA3-0877-94F5101F41F6}"/>
              </a:ext>
            </a:extLst>
          </p:cNvPr>
          <p:cNvSpPr/>
          <p:nvPr/>
        </p:nvSpPr>
        <p:spPr>
          <a:xfrm rot="10800000">
            <a:off x="5149850" y="3444875"/>
            <a:ext cx="282575" cy="27781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90F1BECD-631F-BC04-2EDC-9CD4340B13FE}"/>
              </a:ext>
            </a:extLst>
          </p:cNvPr>
          <p:cNvSpPr txBox="1"/>
          <p:nvPr/>
        </p:nvSpPr>
        <p:spPr>
          <a:xfrm>
            <a:off x="615950" y="217488"/>
            <a:ext cx="1206500" cy="338137"/>
          </a:xfrm>
          <a:prstGeom prst="rect">
            <a:avLst/>
          </a:prstGeom>
          <a:solidFill>
            <a:srgbClr val="FF0000"/>
          </a:solidFill>
        </p:spPr>
        <p:txBody>
          <a:bodyPr lIns="0" tIns="30480" rIns="0" bIns="0">
            <a:spAutoFit/>
          </a:bodyPr>
          <a:lstStyle/>
          <a:p>
            <a:pPr algn="ctr" eaLnBrk="1" fontAlgn="auto" hangingPunct="1">
              <a:spcBef>
                <a:spcPts val="240"/>
              </a:spcBef>
              <a:spcAft>
                <a:spcPts val="0"/>
              </a:spcAft>
              <a:defRPr/>
            </a:pPr>
            <a:r>
              <a:rPr b="1" spc="-15" dirty="0" err="1">
                <a:solidFill>
                  <a:srgbClr val="FFFFFF"/>
                </a:solidFill>
                <a:latin typeface="Calibri"/>
                <a:cs typeface="Calibri"/>
              </a:rPr>
              <a:t>Exemplo</a:t>
            </a:r>
            <a:r>
              <a:rPr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5B183211-4BE5-CE76-35E6-DCABB9EDF1B7}"/>
              </a:ext>
            </a:extLst>
          </p:cNvPr>
          <p:cNvSpPr/>
          <p:nvPr/>
        </p:nvSpPr>
        <p:spPr>
          <a:xfrm>
            <a:off x="657225" y="4351338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800B32DA-19D0-5EED-17BF-40E9869600C5}"/>
              </a:ext>
            </a:extLst>
          </p:cNvPr>
          <p:cNvSpPr/>
          <p:nvPr/>
        </p:nvSpPr>
        <p:spPr>
          <a:xfrm>
            <a:off x="655638" y="5073650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AC734BDB-DC50-1426-6C3B-078E15B1E661}"/>
              </a:ext>
            </a:extLst>
          </p:cNvPr>
          <p:cNvSpPr/>
          <p:nvPr/>
        </p:nvSpPr>
        <p:spPr>
          <a:xfrm>
            <a:off x="655638" y="5627688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nimBg="1"/>
      <p:bldP spid="128005" grpId="0" animBg="1"/>
      <p:bldP spid="128006" grpId="0" animBg="1"/>
      <p:bldP spid="128007" grpId="0" animBg="1"/>
      <p:bldP spid="128008" grpId="0" animBg="1"/>
      <p:bldP spid="128009" grpId="0" animBg="1"/>
      <p:bldP spid="128010" grpId="0" animBg="1"/>
      <p:bldP spid="128011" grpId="0" animBg="1"/>
      <p:bldP spid="17" grpId="0" animBg="1"/>
      <p:bldP spid="18" grpId="0" animBg="1"/>
      <p:bldP spid="19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444CED4-99DD-3EE5-7DAE-56BAB85A0A1C}"/>
              </a:ext>
            </a:extLst>
          </p:cNvPr>
          <p:cNvSpPr txBox="1"/>
          <p:nvPr/>
        </p:nvSpPr>
        <p:spPr>
          <a:xfrm>
            <a:off x="7169150" y="639763"/>
            <a:ext cx="1439863" cy="298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>
                <a:latin typeface="Calibri"/>
                <a:cs typeface="Calibri"/>
              </a:rPr>
              <a:t>está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conectado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DF2A5CB-7075-AB20-DF56-D84590AFBDB3}"/>
              </a:ext>
            </a:extLst>
          </p:cNvPr>
          <p:cNvSpPr txBox="1"/>
          <p:nvPr/>
        </p:nvSpPr>
        <p:spPr>
          <a:xfrm>
            <a:off x="681038" y="639763"/>
            <a:ext cx="8005762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Calibri"/>
                <a:cs typeface="Calibri"/>
              </a:rPr>
              <a:t>No </a:t>
            </a:r>
            <a:r>
              <a:rPr spc="-10" dirty="0">
                <a:latin typeface="Calibri"/>
                <a:cs typeface="Calibri"/>
              </a:rPr>
              <a:t>circuito abaixo  </a:t>
            </a:r>
            <a:r>
              <a:rPr dirty="0">
                <a:latin typeface="Calibri"/>
                <a:cs typeface="Calibri"/>
              </a:rPr>
              <a:t>a </a:t>
            </a:r>
            <a:r>
              <a:rPr spc="-5" dirty="0" err="1">
                <a:latin typeface="Calibri"/>
                <a:cs typeface="Calibri"/>
              </a:rPr>
              <a:t>tensão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lang="pt-BR" spc="-5" dirty="0">
                <a:latin typeface="Calibri"/>
                <a:cs typeface="Calibri"/>
              </a:rPr>
              <a:t>D</a:t>
            </a:r>
            <a:r>
              <a:rPr dirty="0">
                <a:latin typeface="Calibri"/>
                <a:cs typeface="Calibri"/>
              </a:rPr>
              <a:t>C </a:t>
            </a:r>
            <a:r>
              <a:rPr spc="-15" dirty="0">
                <a:latin typeface="Calibri"/>
                <a:cs typeface="Calibri"/>
              </a:rPr>
              <a:t>está </a:t>
            </a:r>
            <a:r>
              <a:rPr spc="-10" dirty="0">
                <a:latin typeface="Calibri"/>
                <a:cs typeface="Calibri"/>
              </a:rPr>
              <a:t>conectada </a:t>
            </a:r>
            <a:r>
              <a:rPr spc="-5" dirty="0">
                <a:latin typeface="Calibri"/>
                <a:cs typeface="Calibri"/>
              </a:rPr>
              <a:t>ao </a:t>
            </a:r>
            <a:r>
              <a:rPr spc="-15" dirty="0">
                <a:latin typeface="Calibri"/>
                <a:cs typeface="Calibri"/>
              </a:rPr>
              <a:t>ramo </a:t>
            </a:r>
            <a:r>
              <a:rPr spc="-5" dirty="0">
                <a:latin typeface="Calibri"/>
                <a:cs typeface="Calibri"/>
              </a:rPr>
              <a:t>emissor </a:t>
            </a:r>
            <a:r>
              <a:rPr dirty="0">
                <a:latin typeface="Calibri"/>
                <a:cs typeface="Calibri"/>
              </a:rPr>
              <a:t>e 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</a:t>
            </a:r>
            <a:r>
              <a:rPr spc="-15" baseline="-20833" dirty="0">
                <a:latin typeface="Calibri"/>
                <a:cs typeface="Calibri"/>
              </a:rPr>
              <a:t>C</a:t>
            </a:r>
            <a:endParaRPr baseline="-20833" dirty="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5" dirty="0">
                <a:latin typeface="Calibri"/>
                <a:cs typeface="Calibri"/>
              </a:rPr>
              <a:t>ao</a:t>
            </a:r>
            <a:r>
              <a:rPr lang="pt-BR" spc="-90" dirty="0">
                <a:latin typeface="Calibri"/>
                <a:cs typeface="Calibri"/>
              </a:rPr>
              <a:t> </a:t>
            </a:r>
            <a:r>
              <a:rPr lang="pt-BR" spc="-15" dirty="0">
                <a:latin typeface="Calibri"/>
                <a:cs typeface="Calibri"/>
              </a:rPr>
              <a:t>terra. </a:t>
            </a:r>
            <a:r>
              <a:rPr lang="pt-BR" spc="-5" dirty="0">
                <a:latin typeface="Calibri"/>
                <a:cs typeface="Calibri"/>
              </a:rPr>
              <a:t>Determine </a:t>
            </a:r>
            <a:r>
              <a:rPr lang="pt-BR" spc="-20" dirty="0">
                <a:latin typeface="Calibri"/>
                <a:cs typeface="Calibri"/>
              </a:rPr>
              <a:t>V</a:t>
            </a:r>
            <a:r>
              <a:rPr lang="pt-BR" spc="-30" baseline="-20833" dirty="0">
                <a:latin typeface="Calibri"/>
                <a:cs typeface="Calibri"/>
              </a:rPr>
              <a:t>C  </a:t>
            </a:r>
            <a:r>
              <a:rPr lang="pt-BR" dirty="0">
                <a:latin typeface="Calibri"/>
                <a:cs typeface="Calibri"/>
              </a:rPr>
              <a:t>e</a:t>
            </a:r>
            <a:r>
              <a:rPr lang="pt-BR" spc="-130" dirty="0">
                <a:latin typeface="Calibri"/>
                <a:cs typeface="Calibri"/>
              </a:rPr>
              <a:t> </a:t>
            </a:r>
            <a:r>
              <a:rPr lang="pt-BR" dirty="0">
                <a:latin typeface="Calibri"/>
                <a:cs typeface="Calibri"/>
              </a:rPr>
              <a:t>V</a:t>
            </a:r>
            <a:r>
              <a:rPr lang="pt-BR" baseline="-20833" dirty="0">
                <a:latin typeface="Calibri"/>
                <a:cs typeface="Calibri"/>
              </a:rPr>
              <a:t>B</a:t>
            </a:r>
            <a:r>
              <a:rPr lang="pt-BR" dirty="0">
                <a:latin typeface="Calibri"/>
                <a:cs typeface="Calibri"/>
              </a:rPr>
              <a:t> .</a:t>
            </a:r>
          </a:p>
        </p:txBody>
      </p:sp>
      <p:sp>
        <p:nvSpPr>
          <p:cNvPr id="130052" name="object 6">
            <a:extLst>
              <a:ext uri="{FF2B5EF4-FFF2-40B4-BE49-F238E27FC236}">
                <a16:creationId xmlns:a16="http://schemas.microsoft.com/office/drawing/2014/main" id="{32F67D34-786F-3CF0-4876-AEA5929E5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1203325"/>
            <a:ext cx="2608263" cy="20669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17902366-8885-ACC5-E18A-E67A07F52797}"/>
              </a:ext>
            </a:extLst>
          </p:cNvPr>
          <p:cNvSpPr txBox="1"/>
          <p:nvPr/>
        </p:nvSpPr>
        <p:spPr>
          <a:xfrm>
            <a:off x="1039813" y="3606800"/>
            <a:ext cx="7388225" cy="5540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just" eaLnBrk="1" fontAlgn="auto" hangingPunct="1">
              <a:spcBef>
                <a:spcPts val="840"/>
              </a:spcBef>
              <a:spcAft>
                <a:spcPts val="0"/>
              </a:spcAft>
              <a:defRPr/>
            </a:pPr>
            <a:r>
              <a:rPr dirty="0">
                <a:latin typeface="Calibri"/>
                <a:cs typeface="Calibri"/>
              </a:rPr>
              <a:t>A </a:t>
            </a:r>
            <a:r>
              <a:rPr spc="-5" dirty="0">
                <a:latin typeface="Calibri"/>
                <a:cs typeface="Calibri"/>
              </a:rPr>
              <a:t>aplicação da </a:t>
            </a:r>
            <a:r>
              <a:rPr dirty="0">
                <a:latin typeface="Calibri"/>
                <a:cs typeface="Calibri"/>
              </a:rPr>
              <a:t>lei </a:t>
            </a:r>
            <a:r>
              <a:rPr spc="-5" dirty="0">
                <a:latin typeface="Calibri"/>
                <a:cs typeface="Calibri"/>
              </a:rPr>
              <a:t>das tensões de </a:t>
            </a:r>
            <a:r>
              <a:rPr spc="-10" dirty="0">
                <a:latin typeface="Calibri"/>
                <a:cs typeface="Calibri"/>
              </a:rPr>
              <a:t>Kirchoff </a:t>
            </a:r>
            <a:r>
              <a:rPr spc="-5" dirty="0">
                <a:latin typeface="Calibri"/>
                <a:cs typeface="Calibri"/>
              </a:rPr>
              <a:t>no sentido </a:t>
            </a:r>
            <a:r>
              <a:rPr spc="-10" dirty="0">
                <a:latin typeface="Calibri"/>
                <a:cs typeface="Calibri"/>
              </a:rPr>
              <a:t>horário </a:t>
            </a:r>
            <a:r>
              <a:rPr spc="-15" dirty="0">
                <a:latin typeface="Calibri"/>
                <a:cs typeface="Calibri"/>
              </a:rPr>
              <a:t>para </a:t>
            </a:r>
            <a:r>
              <a:rPr dirty="0">
                <a:latin typeface="Calibri"/>
                <a:cs typeface="Calibri"/>
              </a:rPr>
              <a:t>a </a:t>
            </a:r>
            <a:r>
              <a:rPr dirty="0" err="1">
                <a:latin typeface="Calibri"/>
                <a:cs typeface="Calibri"/>
              </a:rPr>
              <a:t>malha</a:t>
            </a:r>
            <a:r>
              <a:rPr dirty="0">
                <a:latin typeface="Calibri"/>
                <a:cs typeface="Calibri"/>
              </a:rPr>
              <a:t>  </a:t>
            </a:r>
            <a:r>
              <a:rPr spc="-5" dirty="0">
                <a:latin typeface="Calibri"/>
                <a:cs typeface="Calibri"/>
              </a:rPr>
              <a:t>base-</a:t>
            </a:r>
            <a:r>
              <a:rPr lang="pt-BR" spc="-5"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emissor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resulta: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30054" name="object 8">
            <a:extLst>
              <a:ext uri="{FF2B5EF4-FFF2-40B4-BE49-F238E27FC236}">
                <a16:creationId xmlns:a16="http://schemas.microsoft.com/office/drawing/2014/main" id="{41BCA205-4587-21B4-9E1D-3AC769D3D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113" y="4246563"/>
            <a:ext cx="2060575" cy="438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0055" name="object 9">
            <a:extLst>
              <a:ext uri="{FF2B5EF4-FFF2-40B4-BE49-F238E27FC236}">
                <a16:creationId xmlns:a16="http://schemas.microsoft.com/office/drawing/2014/main" id="{CD7981B0-016E-D1C8-5CDA-ABA05EC8A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513" y="4137025"/>
            <a:ext cx="1704975" cy="660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0056" name="object 10">
            <a:extLst>
              <a:ext uri="{FF2B5EF4-FFF2-40B4-BE49-F238E27FC236}">
                <a16:creationId xmlns:a16="http://schemas.microsoft.com/office/drawing/2014/main" id="{69367BEE-E988-DE0C-C4FA-7E55D5486A1B}"/>
              </a:ext>
            </a:extLst>
          </p:cNvPr>
          <p:cNvSpPr>
            <a:spLocks/>
          </p:cNvSpPr>
          <p:nvPr/>
        </p:nvSpPr>
        <p:spPr bwMode="auto">
          <a:xfrm>
            <a:off x="3344863" y="4383088"/>
            <a:ext cx="457200" cy="171450"/>
          </a:xfrm>
          <a:custGeom>
            <a:avLst/>
            <a:gdLst>
              <a:gd name="T0" fmla="*/ 416294 w 457835"/>
              <a:gd name="T1" fmla="*/ 85578 h 171450"/>
              <a:gd name="T2" fmla="*/ 322463 w 457835"/>
              <a:gd name="T3" fmla="*/ 135743 h 171450"/>
              <a:gd name="T4" fmla="*/ 316343 w 457835"/>
              <a:gd name="T5" fmla="*/ 140795 h 171450"/>
              <a:gd name="T6" fmla="*/ 312900 w 457835"/>
              <a:gd name="T7" fmla="*/ 147395 h 171450"/>
              <a:gd name="T8" fmla="*/ 312368 w 457835"/>
              <a:gd name="T9" fmla="*/ 154709 h 171450"/>
              <a:gd name="T10" fmla="*/ 314979 w 457835"/>
              <a:gd name="T11" fmla="*/ 161905 h 171450"/>
              <a:gd name="T12" fmla="*/ 320490 w 457835"/>
              <a:gd name="T13" fmla="*/ 167512 h 171450"/>
              <a:gd name="T14" fmla="*/ 327693 w 457835"/>
              <a:gd name="T15" fmla="*/ 170668 h 171450"/>
              <a:gd name="T16" fmla="*/ 335671 w 457835"/>
              <a:gd name="T17" fmla="*/ 171156 h 171450"/>
              <a:gd name="T18" fmla="*/ 343523 w 457835"/>
              <a:gd name="T19" fmla="*/ 168763 h 171450"/>
              <a:gd name="T20" fmla="*/ 463401 w 457835"/>
              <a:gd name="T21" fmla="*/ 104628 h 171450"/>
              <a:gd name="T22" fmla="*/ 457710 w 457835"/>
              <a:gd name="T23" fmla="*/ 104628 h 171450"/>
              <a:gd name="T24" fmla="*/ 457710 w 457835"/>
              <a:gd name="T25" fmla="*/ 102088 h 171450"/>
              <a:gd name="T26" fmla="*/ 447178 w 457835"/>
              <a:gd name="T27" fmla="*/ 102088 h 171450"/>
              <a:gd name="T28" fmla="*/ 416294 w 457835"/>
              <a:gd name="T29" fmla="*/ 85578 h 171450"/>
              <a:gd name="T30" fmla="*/ 380661 w 457835"/>
              <a:gd name="T31" fmla="*/ 66528 h 171450"/>
              <a:gd name="T32" fmla="*/ 0 w 457835"/>
              <a:gd name="T33" fmla="*/ 66528 h 171450"/>
              <a:gd name="T34" fmla="*/ 0 w 457835"/>
              <a:gd name="T35" fmla="*/ 104628 h 171450"/>
              <a:gd name="T36" fmla="*/ 380661 w 457835"/>
              <a:gd name="T37" fmla="*/ 104628 h 171450"/>
              <a:gd name="T38" fmla="*/ 416294 w 457835"/>
              <a:gd name="T39" fmla="*/ 85578 h 171450"/>
              <a:gd name="T40" fmla="*/ 380661 w 457835"/>
              <a:gd name="T41" fmla="*/ 66528 h 171450"/>
              <a:gd name="T42" fmla="*/ 463401 w 457835"/>
              <a:gd name="T43" fmla="*/ 66528 h 171450"/>
              <a:gd name="T44" fmla="*/ 457710 w 457835"/>
              <a:gd name="T45" fmla="*/ 66528 h 171450"/>
              <a:gd name="T46" fmla="*/ 457710 w 457835"/>
              <a:gd name="T47" fmla="*/ 104628 h 171450"/>
              <a:gd name="T48" fmla="*/ 463401 w 457835"/>
              <a:gd name="T49" fmla="*/ 104628 h 171450"/>
              <a:gd name="T50" fmla="*/ 499002 w 457835"/>
              <a:gd name="T51" fmla="*/ 85578 h 171450"/>
              <a:gd name="T52" fmla="*/ 463401 w 457835"/>
              <a:gd name="T53" fmla="*/ 66528 h 171450"/>
              <a:gd name="T54" fmla="*/ 447178 w 457835"/>
              <a:gd name="T55" fmla="*/ 69068 h 171450"/>
              <a:gd name="T56" fmla="*/ 416294 w 457835"/>
              <a:gd name="T57" fmla="*/ 85578 h 171450"/>
              <a:gd name="T58" fmla="*/ 447178 w 457835"/>
              <a:gd name="T59" fmla="*/ 102088 h 171450"/>
              <a:gd name="T60" fmla="*/ 447178 w 457835"/>
              <a:gd name="T61" fmla="*/ 69068 h 171450"/>
              <a:gd name="T62" fmla="*/ 457710 w 457835"/>
              <a:gd name="T63" fmla="*/ 69068 h 171450"/>
              <a:gd name="T64" fmla="*/ 447178 w 457835"/>
              <a:gd name="T65" fmla="*/ 69068 h 171450"/>
              <a:gd name="T66" fmla="*/ 447178 w 457835"/>
              <a:gd name="T67" fmla="*/ 102088 h 171450"/>
              <a:gd name="T68" fmla="*/ 457710 w 457835"/>
              <a:gd name="T69" fmla="*/ 102088 h 171450"/>
              <a:gd name="T70" fmla="*/ 457710 w 457835"/>
              <a:gd name="T71" fmla="*/ 69068 h 171450"/>
              <a:gd name="T72" fmla="*/ 335671 w 457835"/>
              <a:gd name="T73" fmla="*/ 0 h 171450"/>
              <a:gd name="T74" fmla="*/ 327693 w 457835"/>
              <a:gd name="T75" fmla="*/ 488 h 171450"/>
              <a:gd name="T76" fmla="*/ 320490 w 457835"/>
              <a:gd name="T77" fmla="*/ 3643 h 171450"/>
              <a:gd name="T78" fmla="*/ 314979 w 457835"/>
              <a:gd name="T79" fmla="*/ 9251 h 171450"/>
              <a:gd name="T80" fmla="*/ 312368 w 457835"/>
              <a:gd name="T81" fmla="*/ 16446 h 171450"/>
              <a:gd name="T82" fmla="*/ 312899 w 457835"/>
              <a:gd name="T83" fmla="*/ 23760 h 171450"/>
              <a:gd name="T84" fmla="*/ 316343 w 457835"/>
              <a:gd name="T85" fmla="*/ 30360 h 171450"/>
              <a:gd name="T86" fmla="*/ 322463 w 457835"/>
              <a:gd name="T87" fmla="*/ 35413 h 171450"/>
              <a:gd name="T88" fmla="*/ 416294 w 457835"/>
              <a:gd name="T89" fmla="*/ 85578 h 171450"/>
              <a:gd name="T90" fmla="*/ 447178 w 457835"/>
              <a:gd name="T91" fmla="*/ 69068 h 171450"/>
              <a:gd name="T92" fmla="*/ 457710 w 457835"/>
              <a:gd name="T93" fmla="*/ 69068 h 171450"/>
              <a:gd name="T94" fmla="*/ 457710 w 457835"/>
              <a:gd name="T95" fmla="*/ 66528 h 171450"/>
              <a:gd name="T96" fmla="*/ 463401 w 457835"/>
              <a:gd name="T97" fmla="*/ 66528 h 171450"/>
              <a:gd name="T98" fmla="*/ 343523 w 457835"/>
              <a:gd name="T99" fmla="*/ 2393 h 171450"/>
              <a:gd name="T100" fmla="*/ 335671 w 457835"/>
              <a:gd name="T101" fmla="*/ 0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57835" h="171450">
                <a:moveTo>
                  <a:pt x="381526" y="85578"/>
                </a:moveTo>
                <a:lnTo>
                  <a:pt x="295529" y="135743"/>
                </a:lnTo>
                <a:lnTo>
                  <a:pt x="289921" y="140795"/>
                </a:lnTo>
                <a:lnTo>
                  <a:pt x="286766" y="147395"/>
                </a:lnTo>
                <a:lnTo>
                  <a:pt x="286277" y="154709"/>
                </a:lnTo>
                <a:lnTo>
                  <a:pt x="288670" y="161905"/>
                </a:lnTo>
                <a:lnTo>
                  <a:pt x="293723" y="167512"/>
                </a:lnTo>
                <a:lnTo>
                  <a:pt x="300323" y="170668"/>
                </a:lnTo>
                <a:lnTo>
                  <a:pt x="307637" y="171156"/>
                </a:lnTo>
                <a:lnTo>
                  <a:pt x="314832" y="168763"/>
                </a:lnTo>
                <a:lnTo>
                  <a:pt x="424694" y="104628"/>
                </a:lnTo>
                <a:lnTo>
                  <a:pt x="419481" y="104628"/>
                </a:lnTo>
                <a:lnTo>
                  <a:pt x="419481" y="102088"/>
                </a:lnTo>
                <a:lnTo>
                  <a:pt x="409829" y="102088"/>
                </a:lnTo>
                <a:lnTo>
                  <a:pt x="381526" y="85578"/>
                </a:lnTo>
                <a:close/>
              </a:path>
              <a:path w="457835" h="171450">
                <a:moveTo>
                  <a:pt x="348869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48869" y="104628"/>
                </a:lnTo>
                <a:lnTo>
                  <a:pt x="381526" y="85578"/>
                </a:lnTo>
                <a:lnTo>
                  <a:pt x="348869" y="66528"/>
                </a:lnTo>
                <a:close/>
              </a:path>
              <a:path w="457835" h="171450">
                <a:moveTo>
                  <a:pt x="424694" y="66528"/>
                </a:moveTo>
                <a:lnTo>
                  <a:pt x="419481" y="66528"/>
                </a:lnTo>
                <a:lnTo>
                  <a:pt x="419481" y="104628"/>
                </a:lnTo>
                <a:lnTo>
                  <a:pt x="424694" y="104628"/>
                </a:lnTo>
                <a:lnTo>
                  <a:pt x="457327" y="85578"/>
                </a:lnTo>
                <a:lnTo>
                  <a:pt x="424694" y="66528"/>
                </a:lnTo>
                <a:close/>
              </a:path>
              <a:path w="457835" h="171450">
                <a:moveTo>
                  <a:pt x="409829" y="69068"/>
                </a:moveTo>
                <a:lnTo>
                  <a:pt x="381526" y="85578"/>
                </a:lnTo>
                <a:lnTo>
                  <a:pt x="409829" y="102088"/>
                </a:lnTo>
                <a:lnTo>
                  <a:pt x="409829" y="69068"/>
                </a:lnTo>
                <a:close/>
              </a:path>
              <a:path w="457835" h="171450">
                <a:moveTo>
                  <a:pt x="419481" y="69068"/>
                </a:moveTo>
                <a:lnTo>
                  <a:pt x="409829" y="69068"/>
                </a:lnTo>
                <a:lnTo>
                  <a:pt x="409829" y="102088"/>
                </a:lnTo>
                <a:lnTo>
                  <a:pt x="419481" y="102088"/>
                </a:lnTo>
                <a:lnTo>
                  <a:pt x="419481" y="69068"/>
                </a:lnTo>
                <a:close/>
              </a:path>
              <a:path w="457835" h="171450">
                <a:moveTo>
                  <a:pt x="307637" y="0"/>
                </a:moveTo>
                <a:lnTo>
                  <a:pt x="300323" y="488"/>
                </a:lnTo>
                <a:lnTo>
                  <a:pt x="293723" y="3643"/>
                </a:lnTo>
                <a:lnTo>
                  <a:pt x="288670" y="9251"/>
                </a:lnTo>
                <a:lnTo>
                  <a:pt x="286277" y="16446"/>
                </a:lnTo>
                <a:lnTo>
                  <a:pt x="286765" y="23760"/>
                </a:lnTo>
                <a:lnTo>
                  <a:pt x="289921" y="30360"/>
                </a:lnTo>
                <a:lnTo>
                  <a:pt x="295529" y="35413"/>
                </a:lnTo>
                <a:lnTo>
                  <a:pt x="381526" y="85578"/>
                </a:lnTo>
                <a:lnTo>
                  <a:pt x="409829" y="69068"/>
                </a:lnTo>
                <a:lnTo>
                  <a:pt x="419481" y="69068"/>
                </a:lnTo>
                <a:lnTo>
                  <a:pt x="419481" y="66528"/>
                </a:lnTo>
                <a:lnTo>
                  <a:pt x="424694" y="66528"/>
                </a:lnTo>
                <a:lnTo>
                  <a:pt x="314832" y="2393"/>
                </a:lnTo>
                <a:lnTo>
                  <a:pt x="30763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30057" name="object 11">
            <a:extLst>
              <a:ext uri="{FF2B5EF4-FFF2-40B4-BE49-F238E27FC236}">
                <a16:creationId xmlns:a16="http://schemas.microsoft.com/office/drawing/2014/main" id="{F1F4B289-08B6-4108-7C49-325E32207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4129088"/>
            <a:ext cx="1435100" cy="6175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0058" name="object 12">
            <a:extLst>
              <a:ext uri="{FF2B5EF4-FFF2-40B4-BE49-F238E27FC236}">
                <a16:creationId xmlns:a16="http://schemas.microsoft.com/office/drawing/2014/main" id="{FDFCA025-0C28-A6E5-1133-187E3849E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588" y="4322763"/>
            <a:ext cx="1009650" cy="23018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0059" name="object 14">
            <a:extLst>
              <a:ext uri="{FF2B5EF4-FFF2-40B4-BE49-F238E27FC236}">
                <a16:creationId xmlns:a16="http://schemas.microsoft.com/office/drawing/2014/main" id="{868392ED-7B26-D6CE-6913-65FBA7278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025" y="4813300"/>
            <a:ext cx="1246188" cy="3794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0060" name="object 15">
            <a:extLst>
              <a:ext uri="{FF2B5EF4-FFF2-40B4-BE49-F238E27FC236}">
                <a16:creationId xmlns:a16="http://schemas.microsoft.com/office/drawing/2014/main" id="{C5016C82-5645-FA51-72FB-F000D362D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6763" y="4867275"/>
            <a:ext cx="1381125" cy="32543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0061" name="object 16">
            <a:extLst>
              <a:ext uri="{FF2B5EF4-FFF2-40B4-BE49-F238E27FC236}">
                <a16:creationId xmlns:a16="http://schemas.microsoft.com/office/drawing/2014/main" id="{F85BF80D-E0A6-864C-2C30-B7E99AB4A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4883150"/>
            <a:ext cx="1247775" cy="3556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0062" name="object 18">
            <a:extLst>
              <a:ext uri="{FF2B5EF4-FFF2-40B4-BE49-F238E27FC236}">
                <a16:creationId xmlns:a16="http://schemas.microsoft.com/office/drawing/2014/main" id="{E91742D6-CDDF-AF25-D066-22D85BDD3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5395913"/>
            <a:ext cx="1236663" cy="39528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0063" name="object 19">
            <a:extLst>
              <a:ext uri="{FF2B5EF4-FFF2-40B4-BE49-F238E27FC236}">
                <a16:creationId xmlns:a16="http://schemas.microsoft.com/office/drawing/2014/main" id="{4B316366-0AF4-1560-56D2-8D6A7B368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163" y="5434013"/>
            <a:ext cx="2125662" cy="3683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0064" name="object 20">
            <a:extLst>
              <a:ext uri="{FF2B5EF4-FFF2-40B4-BE49-F238E27FC236}">
                <a16:creationId xmlns:a16="http://schemas.microsoft.com/office/drawing/2014/main" id="{9BDFA5EB-7053-240A-02AE-A65FFD812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5378450"/>
            <a:ext cx="1066800" cy="334963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0065" name="object 22">
            <a:extLst>
              <a:ext uri="{FF2B5EF4-FFF2-40B4-BE49-F238E27FC236}">
                <a16:creationId xmlns:a16="http://schemas.microsoft.com/office/drawing/2014/main" id="{89CEE049-C111-D270-6698-41E2FB1A6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3" y="5951538"/>
            <a:ext cx="1238250" cy="37782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0066" name="object 23">
            <a:extLst>
              <a:ext uri="{FF2B5EF4-FFF2-40B4-BE49-F238E27FC236}">
                <a16:creationId xmlns:a16="http://schemas.microsoft.com/office/drawing/2014/main" id="{F093E1D7-355A-FC59-DE30-463BCF947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163" y="5951538"/>
            <a:ext cx="1960562" cy="35560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0067" name="object 24">
            <a:extLst>
              <a:ext uri="{FF2B5EF4-FFF2-40B4-BE49-F238E27FC236}">
                <a16:creationId xmlns:a16="http://schemas.microsoft.com/office/drawing/2014/main" id="{9485CE69-4861-3E38-42E3-5C450C3A9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063" y="5965825"/>
            <a:ext cx="1079500" cy="366713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06ADB374-6A67-9A73-3E8F-AE5EBE4D75A9}"/>
              </a:ext>
            </a:extLst>
          </p:cNvPr>
          <p:cNvSpPr txBox="1"/>
          <p:nvPr/>
        </p:nvSpPr>
        <p:spPr>
          <a:xfrm>
            <a:off x="3968750" y="201613"/>
            <a:ext cx="1206500" cy="306387"/>
          </a:xfrm>
          <a:prstGeom prst="rect">
            <a:avLst/>
          </a:prstGeom>
          <a:solidFill>
            <a:srgbClr val="FF0000"/>
          </a:solidFill>
        </p:spPr>
        <p:txBody>
          <a:bodyPr lIns="0" tIns="30480" rIns="0" bIns="0">
            <a:spAutoFit/>
          </a:bodyPr>
          <a:lstStyle/>
          <a:p>
            <a:pPr algn="ctr" eaLnBrk="1" fontAlgn="auto" hangingPunct="1">
              <a:spcBef>
                <a:spcPts val="240"/>
              </a:spcBef>
              <a:spcAft>
                <a:spcPts val="0"/>
              </a:spcAft>
              <a:defRPr/>
            </a:pPr>
            <a:r>
              <a:rPr b="1" spc="-15" dirty="0" err="1">
                <a:solidFill>
                  <a:srgbClr val="FFFFFF"/>
                </a:solidFill>
                <a:latin typeface="Calibri"/>
                <a:cs typeface="Calibri"/>
              </a:rPr>
              <a:t>Exemplo</a:t>
            </a:r>
            <a:r>
              <a:rPr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b="1" spc="-7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3D472D45-4765-D497-EF19-7A5046401072}"/>
              </a:ext>
            </a:extLst>
          </p:cNvPr>
          <p:cNvSpPr/>
          <p:nvPr/>
        </p:nvSpPr>
        <p:spPr>
          <a:xfrm>
            <a:off x="519113" y="3692525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E8E7F1E7-B302-B893-76E8-35DC51973BE6}"/>
              </a:ext>
            </a:extLst>
          </p:cNvPr>
          <p:cNvSpPr/>
          <p:nvPr/>
        </p:nvSpPr>
        <p:spPr>
          <a:xfrm>
            <a:off x="508000" y="4867275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23BDBACD-C7A1-464E-4FEC-79055CF839DB}"/>
              </a:ext>
            </a:extLst>
          </p:cNvPr>
          <p:cNvSpPr/>
          <p:nvPr/>
        </p:nvSpPr>
        <p:spPr>
          <a:xfrm>
            <a:off x="498475" y="5459413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0054" grpId="0" animBg="1"/>
      <p:bldP spid="130055" grpId="0" animBg="1"/>
      <p:bldP spid="130057" grpId="0" animBg="1"/>
      <p:bldP spid="130058" grpId="0" animBg="1"/>
      <p:bldP spid="130059" grpId="0" animBg="1"/>
      <p:bldP spid="130060" grpId="0" animBg="1"/>
      <p:bldP spid="130061" grpId="0" animBg="1"/>
      <p:bldP spid="130062" grpId="0" animBg="1"/>
      <p:bldP spid="130063" grpId="0" animBg="1"/>
      <p:bldP spid="130064" grpId="0" animBg="1"/>
      <p:bldP spid="130065" grpId="0" animBg="1"/>
      <p:bldP spid="130066" grpId="0" animBg="1"/>
      <p:bldP spid="130067" grpId="0" animBg="1"/>
      <p:bldP spid="30" grpId="0" animBg="1"/>
      <p:bldP spid="31" grpId="0" animBg="1"/>
      <p:bldP spid="32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object 2">
            <a:extLst>
              <a:ext uri="{FF2B5EF4-FFF2-40B4-BE49-F238E27FC236}">
                <a16:creationId xmlns:a16="http://schemas.microsoft.com/office/drawing/2014/main" id="{B59D5128-2AA8-18F0-4978-81EA9B8A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374775"/>
            <a:ext cx="4892675" cy="13843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tIns="29845"/>
          <a:lstStyle/>
          <a:p>
            <a:pPr indent="250825" eaLnBrk="1" hangingPunct="1"/>
            <a:r>
              <a:rPr lang="pt-BR" altLang="pt-BR" sz="4400" b="1">
                <a:latin typeface="Arial" panose="020B0604020202020204" pitchFamily="34" charset="0"/>
                <a:cs typeface="Arial" panose="020B0604020202020204" pitchFamily="34" charset="0"/>
              </a:rPr>
              <a:t>Tabela Resumo  das Polarizações</a:t>
            </a:r>
            <a:endParaRPr lang="pt-BR" altLang="pt-BR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075" name="object 3">
            <a:extLst>
              <a:ext uri="{FF2B5EF4-FFF2-40B4-BE49-F238E27FC236}">
                <a16:creationId xmlns:a16="http://schemas.microsoft.com/office/drawing/2014/main" id="{9C9CA1CA-59D5-C7E6-223C-6C77F88A7BD3}"/>
              </a:ext>
            </a:extLst>
          </p:cNvPr>
          <p:cNvSpPr>
            <a:spLocks/>
          </p:cNvSpPr>
          <p:nvPr/>
        </p:nvSpPr>
        <p:spPr bwMode="auto">
          <a:xfrm>
            <a:off x="457200" y="381000"/>
            <a:ext cx="896938" cy="504825"/>
          </a:xfrm>
          <a:custGeom>
            <a:avLst/>
            <a:gdLst>
              <a:gd name="T0" fmla="*/ 457492 w 896619"/>
              <a:gd name="T1" fmla="*/ 0 h 505460"/>
              <a:gd name="T2" fmla="*/ 395411 w 896619"/>
              <a:gd name="T3" fmla="*/ 2136 h 505460"/>
              <a:gd name="T4" fmla="*/ 335868 w 896619"/>
              <a:gd name="T5" fmla="*/ 8401 h 505460"/>
              <a:gd name="T6" fmla="*/ 279413 w 896619"/>
              <a:gd name="T7" fmla="*/ 18487 h 505460"/>
              <a:gd name="T8" fmla="*/ 226582 w 896619"/>
              <a:gd name="T9" fmla="*/ 32120 h 505460"/>
              <a:gd name="T10" fmla="*/ 177928 w 896619"/>
              <a:gd name="T11" fmla="*/ 49019 h 505460"/>
              <a:gd name="T12" fmla="*/ 133994 w 896619"/>
              <a:gd name="T13" fmla="*/ 68906 h 505460"/>
              <a:gd name="T14" fmla="*/ 95324 w 896619"/>
              <a:gd name="T15" fmla="*/ 91500 h 505460"/>
              <a:gd name="T16" fmla="*/ 62460 w 896619"/>
              <a:gd name="T17" fmla="*/ 116519 h 505460"/>
              <a:gd name="T18" fmla="*/ 35970 w 896619"/>
              <a:gd name="T19" fmla="*/ 143685 h 505460"/>
              <a:gd name="T20" fmla="*/ 4149 w 896619"/>
              <a:gd name="T21" fmla="*/ 203332 h 505460"/>
              <a:gd name="T22" fmla="*/ 0 w 896619"/>
              <a:gd name="T23" fmla="*/ 235254 h 505460"/>
              <a:gd name="T24" fmla="*/ 4149 w 896619"/>
              <a:gd name="T25" fmla="*/ 267176 h 505460"/>
              <a:gd name="T26" fmla="*/ 35970 w 896619"/>
              <a:gd name="T27" fmla="*/ 326823 h 505460"/>
              <a:gd name="T28" fmla="*/ 62460 w 896619"/>
              <a:gd name="T29" fmla="*/ 353990 h 505460"/>
              <a:gd name="T30" fmla="*/ 95324 w 896619"/>
              <a:gd name="T31" fmla="*/ 379009 h 505460"/>
              <a:gd name="T32" fmla="*/ 133994 w 896619"/>
              <a:gd name="T33" fmla="*/ 401600 h 505460"/>
              <a:gd name="T34" fmla="*/ 177928 w 896619"/>
              <a:gd name="T35" fmla="*/ 421487 h 505460"/>
              <a:gd name="T36" fmla="*/ 226582 w 896619"/>
              <a:gd name="T37" fmla="*/ 438388 h 505460"/>
              <a:gd name="T38" fmla="*/ 279413 w 896619"/>
              <a:gd name="T39" fmla="*/ 452022 h 505460"/>
              <a:gd name="T40" fmla="*/ 335868 w 896619"/>
              <a:gd name="T41" fmla="*/ 462104 h 505460"/>
              <a:gd name="T42" fmla="*/ 395411 w 896619"/>
              <a:gd name="T43" fmla="*/ 468360 h 505460"/>
              <a:gd name="T44" fmla="*/ 457492 w 896619"/>
              <a:gd name="T45" fmla="*/ 470510 h 505460"/>
              <a:gd name="T46" fmla="*/ 519572 w 896619"/>
              <a:gd name="T47" fmla="*/ 468360 h 505460"/>
              <a:gd name="T48" fmla="*/ 579114 w 896619"/>
              <a:gd name="T49" fmla="*/ 462104 h 505460"/>
              <a:gd name="T50" fmla="*/ 635572 w 896619"/>
              <a:gd name="T51" fmla="*/ 452022 h 505460"/>
              <a:gd name="T52" fmla="*/ 688399 w 896619"/>
              <a:gd name="T53" fmla="*/ 438388 h 505460"/>
              <a:gd name="T54" fmla="*/ 737054 w 896619"/>
              <a:gd name="T55" fmla="*/ 421487 h 505460"/>
              <a:gd name="T56" fmla="*/ 780989 w 896619"/>
              <a:gd name="T57" fmla="*/ 401600 h 505460"/>
              <a:gd name="T58" fmla="*/ 819661 w 896619"/>
              <a:gd name="T59" fmla="*/ 379009 h 505460"/>
              <a:gd name="T60" fmla="*/ 852524 w 896619"/>
              <a:gd name="T61" fmla="*/ 353990 h 505460"/>
              <a:gd name="T62" fmla="*/ 879035 w 896619"/>
              <a:gd name="T63" fmla="*/ 326823 h 505460"/>
              <a:gd name="T64" fmla="*/ 910809 w 896619"/>
              <a:gd name="T65" fmla="*/ 267176 h 505460"/>
              <a:gd name="T66" fmla="*/ 914983 w 896619"/>
              <a:gd name="T67" fmla="*/ 235254 h 505460"/>
              <a:gd name="T68" fmla="*/ 910809 w 896619"/>
              <a:gd name="T69" fmla="*/ 203332 h 505460"/>
              <a:gd name="T70" fmla="*/ 879035 w 896619"/>
              <a:gd name="T71" fmla="*/ 143685 h 505460"/>
              <a:gd name="T72" fmla="*/ 852524 w 896619"/>
              <a:gd name="T73" fmla="*/ 116519 h 505460"/>
              <a:gd name="T74" fmla="*/ 819661 w 896619"/>
              <a:gd name="T75" fmla="*/ 91500 h 505460"/>
              <a:gd name="T76" fmla="*/ 780989 w 896619"/>
              <a:gd name="T77" fmla="*/ 68906 h 505460"/>
              <a:gd name="T78" fmla="*/ 737054 w 896619"/>
              <a:gd name="T79" fmla="*/ 49019 h 505460"/>
              <a:gd name="T80" fmla="*/ 688399 w 896619"/>
              <a:gd name="T81" fmla="*/ 32120 h 505460"/>
              <a:gd name="T82" fmla="*/ 635572 w 896619"/>
              <a:gd name="T83" fmla="*/ 18487 h 505460"/>
              <a:gd name="T84" fmla="*/ 579114 w 896619"/>
              <a:gd name="T85" fmla="*/ 8401 h 505460"/>
              <a:gd name="T86" fmla="*/ 519572 w 896619"/>
              <a:gd name="T87" fmla="*/ 2136 h 505460"/>
              <a:gd name="T88" fmla="*/ 457492 w 896619"/>
              <a:gd name="T89" fmla="*/ 0 h 5054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96619" h="505460">
                <a:moveTo>
                  <a:pt x="448309" y="0"/>
                </a:moveTo>
                <a:lnTo>
                  <a:pt x="387476" y="2307"/>
                </a:lnTo>
                <a:lnTo>
                  <a:pt x="329129" y="9028"/>
                </a:lnTo>
                <a:lnTo>
                  <a:pt x="273805" y="19861"/>
                </a:lnTo>
                <a:lnTo>
                  <a:pt x="222037" y="34506"/>
                </a:lnTo>
                <a:lnTo>
                  <a:pt x="174359" y="52661"/>
                </a:lnTo>
                <a:lnTo>
                  <a:pt x="131305" y="74025"/>
                </a:lnTo>
                <a:lnTo>
                  <a:pt x="93409" y="98296"/>
                </a:lnTo>
                <a:lnTo>
                  <a:pt x="61206" y="125174"/>
                </a:lnTo>
                <a:lnTo>
                  <a:pt x="35229" y="154358"/>
                </a:lnTo>
                <a:lnTo>
                  <a:pt x="4092" y="218437"/>
                </a:lnTo>
                <a:lnTo>
                  <a:pt x="0" y="252730"/>
                </a:lnTo>
                <a:lnTo>
                  <a:pt x="4092" y="287022"/>
                </a:lnTo>
                <a:lnTo>
                  <a:pt x="35229" y="351101"/>
                </a:lnTo>
                <a:lnTo>
                  <a:pt x="61206" y="380285"/>
                </a:lnTo>
                <a:lnTo>
                  <a:pt x="93409" y="407163"/>
                </a:lnTo>
                <a:lnTo>
                  <a:pt x="131305" y="431434"/>
                </a:lnTo>
                <a:lnTo>
                  <a:pt x="174359" y="452798"/>
                </a:lnTo>
                <a:lnTo>
                  <a:pt x="222037" y="470953"/>
                </a:lnTo>
                <a:lnTo>
                  <a:pt x="273805" y="485598"/>
                </a:lnTo>
                <a:lnTo>
                  <a:pt x="329129" y="496431"/>
                </a:lnTo>
                <a:lnTo>
                  <a:pt x="387476" y="503152"/>
                </a:lnTo>
                <a:lnTo>
                  <a:pt x="448309" y="505460"/>
                </a:lnTo>
                <a:lnTo>
                  <a:pt x="509143" y="503152"/>
                </a:lnTo>
                <a:lnTo>
                  <a:pt x="567490" y="496431"/>
                </a:lnTo>
                <a:lnTo>
                  <a:pt x="622814" y="485598"/>
                </a:lnTo>
                <a:lnTo>
                  <a:pt x="674582" y="470953"/>
                </a:lnTo>
                <a:lnTo>
                  <a:pt x="722260" y="452798"/>
                </a:lnTo>
                <a:lnTo>
                  <a:pt x="765314" y="431434"/>
                </a:lnTo>
                <a:lnTo>
                  <a:pt x="803210" y="407163"/>
                </a:lnTo>
                <a:lnTo>
                  <a:pt x="835413" y="380285"/>
                </a:lnTo>
                <a:lnTo>
                  <a:pt x="861390" y="351101"/>
                </a:lnTo>
                <a:lnTo>
                  <a:pt x="892527" y="287022"/>
                </a:lnTo>
                <a:lnTo>
                  <a:pt x="896619" y="252730"/>
                </a:lnTo>
                <a:lnTo>
                  <a:pt x="892527" y="218437"/>
                </a:lnTo>
                <a:lnTo>
                  <a:pt x="861390" y="154358"/>
                </a:lnTo>
                <a:lnTo>
                  <a:pt x="835413" y="125174"/>
                </a:lnTo>
                <a:lnTo>
                  <a:pt x="803210" y="98296"/>
                </a:lnTo>
                <a:lnTo>
                  <a:pt x="765314" y="74025"/>
                </a:lnTo>
                <a:lnTo>
                  <a:pt x="722260" y="52661"/>
                </a:lnTo>
                <a:lnTo>
                  <a:pt x="674582" y="34506"/>
                </a:lnTo>
                <a:lnTo>
                  <a:pt x="622814" y="19861"/>
                </a:lnTo>
                <a:lnTo>
                  <a:pt x="567490" y="9028"/>
                </a:lnTo>
                <a:lnTo>
                  <a:pt x="509143" y="2307"/>
                </a:lnTo>
                <a:lnTo>
                  <a:pt x="44830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DD87191-20D1-0346-0F53-D6B322852FFD}"/>
              </a:ext>
            </a:extLst>
          </p:cNvPr>
          <p:cNvSpPr txBox="1"/>
          <p:nvPr/>
        </p:nvSpPr>
        <p:spPr>
          <a:xfrm>
            <a:off x="695325" y="506413"/>
            <a:ext cx="41751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5" dirty="0">
                <a:latin typeface="Arial"/>
                <a:cs typeface="Arial"/>
              </a:rPr>
              <a:t>4</a:t>
            </a:r>
            <a:r>
              <a:rPr sz="1600" b="1" dirty="0">
                <a:latin typeface="Arial"/>
                <a:cs typeface="Arial"/>
              </a:rPr>
              <a:t>.</a:t>
            </a:r>
            <a:r>
              <a:rPr sz="1600" b="1" spc="-15" dirty="0">
                <a:latin typeface="Arial"/>
                <a:cs typeface="Arial"/>
              </a:rPr>
              <a:t>1</a:t>
            </a:r>
            <a:r>
              <a:rPr sz="1600" b="1" spc="-5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Imagem 4">
            <a:extLst>
              <a:ext uri="{FF2B5EF4-FFF2-40B4-BE49-F238E27FC236}">
                <a16:creationId xmlns:a16="http://schemas.microsoft.com/office/drawing/2014/main" id="{0CB9036B-9D32-D75B-1D57-B20A42712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5600"/>
            <a:ext cx="7366000" cy="5783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099" name="CaixaDeTexto 6">
            <a:extLst>
              <a:ext uri="{FF2B5EF4-FFF2-40B4-BE49-F238E27FC236}">
                <a16:creationId xmlns:a16="http://schemas.microsoft.com/office/drawing/2014/main" id="{181B3357-F599-6EA1-3CB7-FE61FDC0F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4075113"/>
            <a:ext cx="2716213" cy="19605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2">
            <a:extLst>
              <a:ext uri="{FF2B5EF4-FFF2-40B4-BE49-F238E27FC236}">
                <a16:creationId xmlns:a16="http://schemas.microsoft.com/office/drawing/2014/main" id="{6215E4F5-224D-61A8-0365-3307D37CE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75" y="906463"/>
            <a:ext cx="3706813" cy="28003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latin typeface="+mn-lt"/>
            </a:endParaRPr>
          </a:p>
        </p:txBody>
      </p:sp>
      <p:sp>
        <p:nvSpPr>
          <p:cNvPr id="13316" name="object 5">
            <a:extLst>
              <a:ext uri="{FF2B5EF4-FFF2-40B4-BE49-F238E27FC236}">
                <a16:creationId xmlns:a16="http://schemas.microsoft.com/office/drawing/2014/main" id="{DF1E1108-837E-562D-4784-599CE1D4A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228600"/>
            <a:ext cx="7994650" cy="5540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2700">
              <a:tabLst>
                <a:tab pos="1295400" algn="l"/>
                <a:tab pos="2341563" algn="l"/>
                <a:tab pos="3522663" algn="l"/>
                <a:tab pos="4476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295400" algn="l"/>
                <a:tab pos="2341563" algn="l"/>
                <a:tab pos="3522663" algn="l"/>
                <a:tab pos="4476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295400" algn="l"/>
                <a:tab pos="2341563" algn="l"/>
                <a:tab pos="3522663" algn="l"/>
                <a:tab pos="4476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295400" algn="l"/>
                <a:tab pos="2341563" algn="l"/>
                <a:tab pos="3522663" algn="l"/>
                <a:tab pos="4476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295400" algn="l"/>
                <a:tab pos="2341563" algn="l"/>
                <a:tab pos="3522663" algn="l"/>
                <a:tab pos="4476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95400" algn="l"/>
                <a:tab pos="2341563" algn="l"/>
                <a:tab pos="3522663" algn="l"/>
                <a:tab pos="4476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95400" algn="l"/>
                <a:tab pos="2341563" algn="l"/>
                <a:tab pos="3522663" algn="l"/>
                <a:tab pos="4476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95400" algn="l"/>
                <a:tab pos="2341563" algn="l"/>
                <a:tab pos="3522663" algn="l"/>
                <a:tab pos="4476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95400" algn="l"/>
                <a:tab pos="2341563" algn="l"/>
                <a:tab pos="3522663" algn="l"/>
                <a:tab pos="4476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dirty="0">
                <a:latin typeface="+mn-lt"/>
                <a:cs typeface="Arial" panose="020B0604020202020204" pitchFamily="34" charset="0"/>
              </a:rPr>
              <a:t>Os  valores	máximos	permitidos	para  os	parâmetros  são  indicados  na  figura abaixo pelas linhas horizontal (</a:t>
            </a:r>
            <a:r>
              <a:rPr lang="pt-BR" altLang="pt-BR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I</a:t>
            </a:r>
            <a:r>
              <a:rPr lang="pt-BR" altLang="pt-BR" b="1" baseline="-210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Cmax</a:t>
            </a:r>
            <a:r>
              <a:rPr lang="pt-BR" altLang="pt-BR" dirty="0">
                <a:latin typeface="+mn-lt"/>
                <a:cs typeface="Arial" panose="020B0604020202020204" pitchFamily="34" charset="0"/>
              </a:rPr>
              <a:t>) e vertical (</a:t>
            </a:r>
            <a:r>
              <a:rPr lang="pt-BR" altLang="pt-BR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</a:t>
            </a:r>
            <a:r>
              <a:rPr lang="pt-BR" altLang="pt-BR" b="1" baseline="-210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CEmax</a:t>
            </a:r>
            <a:r>
              <a:rPr lang="pt-BR" altLang="pt-BR" dirty="0">
                <a:latin typeface="+mn-lt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C67AFB8E-40F2-A6E1-04B6-D2AC58F7E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5119688"/>
            <a:ext cx="7921625" cy="8302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dirty="0">
                <a:latin typeface="+mn-lt"/>
                <a:cs typeface="Arial" panose="020B0604020202020204" pitchFamily="34" charset="0"/>
              </a:rPr>
              <a:t>O BJT poderia ser polarizado para operar fora desses limites máximos,  mas o resultado da operação seria uma redução considerável na vida útil  do dispositivo ou sua destruição.</a:t>
            </a:r>
            <a:endParaRPr lang="pt-BR" altLang="pt-BR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25BFB89-BE90-F7E1-8E68-8D3149FC0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5983288"/>
            <a:ext cx="815657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1250"/>
              </a:spcBef>
              <a:defRPr/>
            </a:pPr>
            <a:r>
              <a:rPr lang="pt-BR" altLang="pt-BR" dirty="0">
                <a:latin typeface="+mn-lt"/>
                <a:cs typeface="Arial" panose="020B0604020202020204" pitchFamily="34" charset="0"/>
              </a:rPr>
              <a:t>Ao se limitar a operação a região ativa é possível selecionar diversos  pontos de operação. </a:t>
            </a:r>
            <a:endParaRPr lang="pt-BR" alt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1E87A351-94B5-5739-9D08-6E9C02D831B8}"/>
              </a:ext>
            </a:extLst>
          </p:cNvPr>
          <p:cNvSpPr>
            <a:spLocks/>
          </p:cNvSpPr>
          <p:nvPr/>
        </p:nvSpPr>
        <p:spPr bwMode="auto">
          <a:xfrm>
            <a:off x="320675" y="6032500"/>
            <a:ext cx="336550" cy="304800"/>
          </a:xfrm>
          <a:custGeom>
            <a:avLst/>
            <a:gdLst>
              <a:gd name="T0" fmla="*/ 0 w 327659"/>
              <a:gd name="T1" fmla="*/ 304800 h 304800"/>
              <a:gd name="T2" fmla="*/ 437871 w 327659"/>
              <a:gd name="T3" fmla="*/ 304800 h 304800"/>
              <a:gd name="T4" fmla="*/ 437871 w 327659"/>
              <a:gd name="T5" fmla="*/ 0 h 304800"/>
              <a:gd name="T6" fmla="*/ 0 w 327659"/>
              <a:gd name="T7" fmla="*/ 0 h 304800"/>
              <a:gd name="T8" fmla="*/ 0 w 327659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7659"/>
              <a:gd name="T16" fmla="*/ 0 h 304800"/>
              <a:gd name="T17" fmla="*/ 327659 w 327659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7659" h="304800">
                <a:moveTo>
                  <a:pt x="0" y="304800"/>
                </a:moveTo>
                <a:lnTo>
                  <a:pt x="327659" y="304800"/>
                </a:lnTo>
                <a:lnTo>
                  <a:pt x="327659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11</a:t>
            </a:r>
          </a:p>
        </p:txBody>
      </p:sp>
      <p:sp>
        <p:nvSpPr>
          <p:cNvPr id="13325" name="CaixaDeTexto 1">
            <a:extLst>
              <a:ext uri="{FF2B5EF4-FFF2-40B4-BE49-F238E27FC236}">
                <a16:creationId xmlns:a16="http://schemas.microsoft.com/office/drawing/2014/main" id="{09C96605-6723-2AB1-AAA3-EF51688BB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2192338"/>
            <a:ext cx="1168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 b="1">
                <a:latin typeface="+mn-lt"/>
              </a:rPr>
              <a:t>saturação</a:t>
            </a:r>
          </a:p>
        </p:txBody>
      </p:sp>
      <p:sp>
        <p:nvSpPr>
          <p:cNvPr id="13326" name="CaixaDeTexto 16">
            <a:extLst>
              <a:ext uri="{FF2B5EF4-FFF2-40B4-BE49-F238E27FC236}">
                <a16:creationId xmlns:a16="http://schemas.microsoft.com/office/drawing/2014/main" id="{546A89F0-9FFA-CF7F-1D3E-999E20364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3463925"/>
            <a:ext cx="879475" cy="3698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 b="1">
                <a:latin typeface="+mn-lt"/>
              </a:rPr>
              <a:t>corte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6FDE3974-0962-8589-9CC9-7D7859C5717B}"/>
              </a:ext>
            </a:extLst>
          </p:cNvPr>
          <p:cNvCxnSpPr>
            <a:cxnSpLocks/>
          </p:cNvCxnSpPr>
          <p:nvPr/>
        </p:nvCxnSpPr>
        <p:spPr>
          <a:xfrm>
            <a:off x="4249738" y="2306638"/>
            <a:ext cx="217487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64815D0A-1BC3-81B4-FA04-01A8ECDB6CFC}"/>
              </a:ext>
            </a:extLst>
          </p:cNvPr>
          <p:cNvCxnSpPr>
            <a:cxnSpLocks/>
          </p:cNvCxnSpPr>
          <p:nvPr/>
        </p:nvCxnSpPr>
        <p:spPr>
          <a:xfrm flipV="1">
            <a:off x="5568950" y="3375025"/>
            <a:ext cx="220663" cy="171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9" name="CaixaDeTexto 20">
            <a:extLst>
              <a:ext uri="{FF2B5EF4-FFF2-40B4-BE49-F238E27FC236}">
                <a16:creationId xmlns:a16="http://schemas.microsoft.com/office/drawing/2014/main" id="{6469DCB1-657F-C028-3436-72A74337E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2611438"/>
            <a:ext cx="725488" cy="369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 b="1">
                <a:latin typeface="+mn-lt"/>
              </a:rPr>
              <a:t>ativa</a:t>
            </a:r>
          </a:p>
        </p:txBody>
      </p:sp>
      <p:sp>
        <p:nvSpPr>
          <p:cNvPr id="13330" name="CaixaDeTexto 21">
            <a:extLst>
              <a:ext uri="{FF2B5EF4-FFF2-40B4-BE49-F238E27FC236}">
                <a16:creationId xmlns:a16="http://schemas.microsoft.com/office/drawing/2014/main" id="{6BD8E3BF-1DC0-A6E2-E58D-210AB4A40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1052513"/>
            <a:ext cx="600075" cy="368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 b="1" dirty="0" err="1">
                <a:solidFill>
                  <a:schemeClr val="bg1"/>
                </a:solidFill>
                <a:latin typeface="+mn-lt"/>
              </a:rPr>
              <a:t>I</a:t>
            </a:r>
            <a:r>
              <a:rPr lang="pt-BR" altLang="pt-BR" b="1" baseline="-25000" dirty="0" err="1">
                <a:solidFill>
                  <a:schemeClr val="bg1"/>
                </a:solidFill>
                <a:latin typeface="+mn-lt"/>
              </a:rPr>
              <a:t>Cmáx</a:t>
            </a:r>
            <a:endParaRPr lang="pt-BR" altLang="pt-B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6BA2FB84-7C46-5ADA-581E-0E700DF699A8}"/>
              </a:ext>
            </a:extLst>
          </p:cNvPr>
          <p:cNvSpPr>
            <a:spLocks/>
          </p:cNvSpPr>
          <p:nvPr/>
        </p:nvSpPr>
        <p:spPr bwMode="auto">
          <a:xfrm>
            <a:off x="320675" y="4014788"/>
            <a:ext cx="336550" cy="304800"/>
          </a:xfrm>
          <a:custGeom>
            <a:avLst/>
            <a:gdLst>
              <a:gd name="T0" fmla="*/ 0 w 327659"/>
              <a:gd name="T1" fmla="*/ 304800 h 304800"/>
              <a:gd name="T2" fmla="*/ 437871 w 327659"/>
              <a:gd name="T3" fmla="*/ 304800 h 304800"/>
              <a:gd name="T4" fmla="*/ 437871 w 327659"/>
              <a:gd name="T5" fmla="*/ 0 h 304800"/>
              <a:gd name="T6" fmla="*/ 0 w 327659"/>
              <a:gd name="T7" fmla="*/ 0 h 304800"/>
              <a:gd name="T8" fmla="*/ 0 w 327659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7659"/>
              <a:gd name="T16" fmla="*/ 0 h 304800"/>
              <a:gd name="T17" fmla="*/ 327659 w 327659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7659" h="304800">
                <a:moveTo>
                  <a:pt x="0" y="304800"/>
                </a:moveTo>
                <a:lnTo>
                  <a:pt x="327659" y="304800"/>
                </a:lnTo>
                <a:lnTo>
                  <a:pt x="327659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9</a:t>
            </a: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BAFFC31F-8254-C4F6-0AD1-6F589EB86A2E}"/>
              </a:ext>
            </a:extLst>
          </p:cNvPr>
          <p:cNvSpPr>
            <a:spLocks/>
          </p:cNvSpPr>
          <p:nvPr/>
        </p:nvSpPr>
        <p:spPr bwMode="auto">
          <a:xfrm>
            <a:off x="320675" y="4495800"/>
            <a:ext cx="336550" cy="304800"/>
          </a:xfrm>
          <a:custGeom>
            <a:avLst/>
            <a:gdLst>
              <a:gd name="T0" fmla="*/ 0 w 327659"/>
              <a:gd name="T1" fmla="*/ 304800 h 304800"/>
              <a:gd name="T2" fmla="*/ 437871 w 327659"/>
              <a:gd name="T3" fmla="*/ 304800 h 304800"/>
              <a:gd name="T4" fmla="*/ 437871 w 327659"/>
              <a:gd name="T5" fmla="*/ 0 h 304800"/>
              <a:gd name="T6" fmla="*/ 0 w 327659"/>
              <a:gd name="T7" fmla="*/ 0 h 304800"/>
              <a:gd name="T8" fmla="*/ 0 w 327659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7659"/>
              <a:gd name="T16" fmla="*/ 0 h 304800"/>
              <a:gd name="T17" fmla="*/ 327659 w 327659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7659" h="304800">
                <a:moveTo>
                  <a:pt x="0" y="304800"/>
                </a:moveTo>
                <a:lnTo>
                  <a:pt x="327659" y="304800"/>
                </a:lnTo>
                <a:lnTo>
                  <a:pt x="327659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10</a:t>
            </a:r>
          </a:p>
        </p:txBody>
      </p:sp>
      <p:sp>
        <p:nvSpPr>
          <p:cNvPr id="22" name="CaixaDeTexto 1">
            <a:extLst>
              <a:ext uri="{FF2B5EF4-FFF2-40B4-BE49-F238E27FC236}">
                <a16:creationId xmlns:a16="http://schemas.microsoft.com/office/drawing/2014/main" id="{23E136D8-B6C4-2570-A62A-8C4539A53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4014788"/>
            <a:ext cx="5734050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>
                <a:latin typeface="+mn-lt"/>
                <a:cs typeface="Arial" panose="020B0604020202020204" pitchFamily="34" charset="0"/>
              </a:rPr>
              <a:t>A restrição de potência máxima é definida pela curva </a:t>
            </a:r>
            <a:r>
              <a:rPr lang="pt-BR" altLang="pt-BR" b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P</a:t>
            </a:r>
            <a:r>
              <a:rPr lang="pt-BR" altLang="pt-BR" b="1" baseline="-210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Cmáx</a:t>
            </a:r>
            <a:r>
              <a:rPr lang="pt-BR" altLang="pt-BR">
                <a:latin typeface="+mn-lt"/>
                <a:cs typeface="Arial" panose="020B0604020202020204" pitchFamily="34" charset="0"/>
              </a:rPr>
              <a:t>.</a:t>
            </a:r>
            <a:endParaRPr lang="pt-BR" altLang="pt-BR">
              <a:latin typeface="+mn-lt"/>
            </a:endParaRPr>
          </a:p>
        </p:txBody>
      </p:sp>
      <p:sp>
        <p:nvSpPr>
          <p:cNvPr id="23" name="CaixaDeTexto 2">
            <a:extLst>
              <a:ext uri="{FF2B5EF4-FFF2-40B4-BE49-F238E27FC236}">
                <a16:creationId xmlns:a16="http://schemas.microsoft.com/office/drawing/2014/main" id="{5AA74DEE-AE96-B7F8-9B12-B10167BDD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418013"/>
            <a:ext cx="811371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dirty="0">
                <a:latin typeface="+mn-lt"/>
                <a:cs typeface="Arial" panose="020B0604020202020204" pitchFamily="34" charset="0"/>
              </a:rPr>
              <a:t>A </a:t>
            </a: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região de corte </a:t>
            </a:r>
            <a:r>
              <a:rPr lang="pt-BR" altLang="pt-BR" dirty="0">
                <a:latin typeface="+mn-lt"/>
                <a:cs typeface="Arial" panose="020B0604020202020204" pitchFamily="34" charset="0"/>
              </a:rPr>
              <a:t>(I</a:t>
            </a:r>
            <a:r>
              <a:rPr lang="pt-BR" altLang="pt-BR" baseline="-21000" dirty="0">
                <a:latin typeface="+mn-lt"/>
                <a:cs typeface="Arial" panose="020B0604020202020204" pitchFamily="34" charset="0"/>
              </a:rPr>
              <a:t>B </a:t>
            </a:r>
            <a:r>
              <a:rPr lang="pt-BR" altLang="pt-BR" dirty="0">
                <a:latin typeface="+mn-lt"/>
                <a:cs typeface="Arial" panose="020B0604020202020204" pitchFamily="34" charset="0"/>
              </a:rPr>
              <a:t>≤ 0µA) está próxima ao eixo horizontal e a </a:t>
            </a: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região  de saturação </a:t>
            </a:r>
            <a:r>
              <a:rPr lang="pt-BR" altLang="pt-BR" dirty="0">
                <a:latin typeface="+mn-lt"/>
                <a:cs typeface="Arial" panose="020B0604020202020204" pitchFamily="34" charset="0"/>
              </a:rPr>
              <a:t>(V</a:t>
            </a:r>
            <a:r>
              <a:rPr lang="pt-BR" altLang="pt-BR" baseline="-21000" dirty="0">
                <a:latin typeface="+mn-lt"/>
                <a:cs typeface="Arial" panose="020B0604020202020204" pitchFamily="34" charset="0"/>
              </a:rPr>
              <a:t>CE  </a:t>
            </a:r>
            <a:r>
              <a:rPr lang="pt-BR" altLang="pt-BR" dirty="0">
                <a:latin typeface="+mn-lt"/>
                <a:cs typeface="Arial" panose="020B0604020202020204" pitchFamily="34" charset="0"/>
              </a:rPr>
              <a:t>≤ </a:t>
            </a:r>
            <a:r>
              <a:rPr lang="pt-BR" altLang="pt-BR" dirty="0" err="1">
                <a:latin typeface="+mn-lt"/>
                <a:cs typeface="Arial" panose="020B0604020202020204" pitchFamily="34" charset="0"/>
              </a:rPr>
              <a:t>V</a:t>
            </a:r>
            <a:r>
              <a:rPr lang="pt-BR" altLang="pt-BR" baseline="-21000" dirty="0" err="1">
                <a:latin typeface="+mn-lt"/>
                <a:cs typeface="Arial" panose="020B0604020202020204" pitchFamily="34" charset="0"/>
              </a:rPr>
              <a:t>CEsat</a:t>
            </a:r>
            <a:r>
              <a:rPr lang="pt-BR" altLang="pt-BR" dirty="0">
                <a:latin typeface="+mn-lt"/>
                <a:cs typeface="Arial" panose="020B0604020202020204" pitchFamily="34" charset="0"/>
              </a:rPr>
              <a:t>) está próxima ao eixo vertical. </a:t>
            </a:r>
            <a:endParaRPr lang="pt-BR" altLang="pt-BR" dirty="0">
              <a:latin typeface="+mn-lt"/>
            </a:endParaRP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AA1440E7-14B3-F121-A767-1B5776A6B81D}"/>
              </a:ext>
            </a:extLst>
          </p:cNvPr>
          <p:cNvCxnSpPr/>
          <p:nvPr/>
        </p:nvCxnSpPr>
        <p:spPr>
          <a:xfrm>
            <a:off x="3736975" y="1362075"/>
            <a:ext cx="3683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1">
            <a:extLst>
              <a:ext uri="{FF2B5EF4-FFF2-40B4-BE49-F238E27FC236}">
                <a16:creationId xmlns:a16="http://schemas.microsoft.com/office/drawing/2014/main" id="{54DC8A83-EA8F-183E-2C64-C2F45E739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213" y="2695575"/>
            <a:ext cx="763587" cy="3698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 b="1" dirty="0" err="1">
                <a:solidFill>
                  <a:schemeClr val="bg1"/>
                </a:solidFill>
                <a:latin typeface="+mn-lt"/>
              </a:rPr>
              <a:t>V</a:t>
            </a:r>
            <a:r>
              <a:rPr lang="pt-BR" altLang="pt-BR" b="1" baseline="-25000" dirty="0" err="1">
                <a:solidFill>
                  <a:schemeClr val="bg1"/>
                </a:solidFill>
                <a:latin typeface="+mn-lt"/>
              </a:rPr>
              <a:t>CEmáx</a:t>
            </a:r>
            <a:endParaRPr lang="pt-BR" altLang="pt-BR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3A570153-0E43-9C8F-6238-C93A1C1B6077}"/>
              </a:ext>
            </a:extLst>
          </p:cNvPr>
          <p:cNvCxnSpPr>
            <a:cxnSpLocks/>
          </p:cNvCxnSpPr>
          <p:nvPr/>
        </p:nvCxnSpPr>
        <p:spPr>
          <a:xfrm flipH="1">
            <a:off x="6723063" y="3035300"/>
            <a:ext cx="742950" cy="3222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21">
            <a:extLst>
              <a:ext uri="{FF2B5EF4-FFF2-40B4-BE49-F238E27FC236}">
                <a16:creationId xmlns:a16="http://schemas.microsoft.com/office/drawing/2014/main" id="{DC8804F3-BF50-1B45-B7B9-1B46FFAE4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350" y="1455738"/>
            <a:ext cx="693738" cy="3698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 b="1" dirty="0" err="1">
                <a:solidFill>
                  <a:schemeClr val="bg1"/>
                </a:solidFill>
                <a:latin typeface="+mn-lt"/>
              </a:rPr>
              <a:t>P</a:t>
            </a:r>
            <a:r>
              <a:rPr lang="pt-BR" altLang="pt-BR" b="1" baseline="-25000" dirty="0" err="1">
                <a:solidFill>
                  <a:schemeClr val="bg1"/>
                </a:solidFill>
                <a:latin typeface="+mn-lt"/>
              </a:rPr>
              <a:t>Cmáx</a:t>
            </a:r>
            <a:endParaRPr lang="pt-BR" altLang="pt-BR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3E8D09AB-7D54-F311-47CA-32BD41C0E88D}"/>
              </a:ext>
            </a:extLst>
          </p:cNvPr>
          <p:cNvCxnSpPr>
            <a:cxnSpLocks/>
          </p:cNvCxnSpPr>
          <p:nvPr/>
        </p:nvCxnSpPr>
        <p:spPr>
          <a:xfrm flipH="1">
            <a:off x="5870575" y="1744663"/>
            <a:ext cx="852488" cy="5540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2" name="CaixaDeTexto 35">
            <a:extLst>
              <a:ext uri="{FF2B5EF4-FFF2-40B4-BE49-F238E27FC236}">
                <a16:creationId xmlns:a16="http://schemas.microsoft.com/office/drawing/2014/main" id="{CDF01EE2-0D73-AD55-C4B4-150F54235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1714500"/>
            <a:ext cx="2449513" cy="9223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bg1"/>
                </a:solidFill>
                <a:cs typeface="Arial" panose="020B0604020202020204" pitchFamily="34" charset="0"/>
              </a:rPr>
              <a:t>O ponto Q escolhido depende do tipo de utilização  do circuito !</a:t>
            </a:r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15383" name="object 4">
            <a:extLst>
              <a:ext uri="{FF2B5EF4-FFF2-40B4-BE49-F238E27FC236}">
                <a16:creationId xmlns:a16="http://schemas.microsoft.com/office/drawing/2014/main" id="{7C810F72-84B9-0647-C4E1-AFB598E13ACF}"/>
              </a:ext>
            </a:extLst>
          </p:cNvPr>
          <p:cNvSpPr>
            <a:spLocks/>
          </p:cNvSpPr>
          <p:nvPr/>
        </p:nvSpPr>
        <p:spPr bwMode="auto">
          <a:xfrm>
            <a:off x="334963" y="330200"/>
            <a:ext cx="336550" cy="304800"/>
          </a:xfrm>
          <a:custGeom>
            <a:avLst/>
            <a:gdLst>
              <a:gd name="T0" fmla="*/ 0 w 327659"/>
              <a:gd name="T1" fmla="*/ 304800 h 304800"/>
              <a:gd name="T2" fmla="*/ 437871 w 327659"/>
              <a:gd name="T3" fmla="*/ 304800 h 304800"/>
              <a:gd name="T4" fmla="*/ 437871 w 327659"/>
              <a:gd name="T5" fmla="*/ 0 h 304800"/>
              <a:gd name="T6" fmla="*/ 0 w 327659"/>
              <a:gd name="T7" fmla="*/ 0 h 304800"/>
              <a:gd name="T8" fmla="*/ 0 w 327659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7659"/>
              <a:gd name="T16" fmla="*/ 0 h 304800"/>
              <a:gd name="T17" fmla="*/ 327659 w 327659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7659" h="304800">
                <a:moveTo>
                  <a:pt x="0" y="304800"/>
                </a:moveTo>
                <a:lnTo>
                  <a:pt x="327659" y="304800"/>
                </a:lnTo>
                <a:lnTo>
                  <a:pt x="327659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2" grpId="0"/>
      <p:bldP spid="23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Imagem 2">
            <a:extLst>
              <a:ext uri="{FF2B5EF4-FFF2-40B4-BE49-F238E27FC236}">
                <a16:creationId xmlns:a16="http://schemas.microsoft.com/office/drawing/2014/main" id="{468C3B9F-593C-5257-5065-0BF0AA54B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577850"/>
            <a:ext cx="7208837" cy="459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object 2">
            <a:extLst>
              <a:ext uri="{FF2B5EF4-FFF2-40B4-BE49-F238E27FC236}">
                <a16:creationId xmlns:a16="http://schemas.microsoft.com/office/drawing/2014/main" id="{2C0637F9-3AE7-3FBA-7D81-C6D3C855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625" y="1470025"/>
            <a:ext cx="5921375" cy="20621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tIns="29845"/>
          <a:lstStyle/>
          <a:p>
            <a:pPr indent="250825" eaLnBrk="1" hangingPunct="1"/>
            <a:r>
              <a:rPr lang="pt-BR" altLang="pt-BR" sz="4400" b="1">
                <a:latin typeface="Arial" panose="020B0604020202020204" pitchFamily="34" charset="0"/>
                <a:cs typeface="Arial" panose="020B0604020202020204" pitchFamily="34" charset="0"/>
              </a:rPr>
              <a:t>Exemplos de Síntese de  Circuitos de Polarização</a:t>
            </a:r>
          </a:p>
        </p:txBody>
      </p:sp>
      <p:sp>
        <p:nvSpPr>
          <p:cNvPr id="134147" name="object 3">
            <a:extLst>
              <a:ext uri="{FF2B5EF4-FFF2-40B4-BE49-F238E27FC236}">
                <a16:creationId xmlns:a16="http://schemas.microsoft.com/office/drawing/2014/main" id="{420F7B83-C44D-795C-63E5-C4A6F567081C}"/>
              </a:ext>
            </a:extLst>
          </p:cNvPr>
          <p:cNvSpPr>
            <a:spLocks/>
          </p:cNvSpPr>
          <p:nvPr/>
        </p:nvSpPr>
        <p:spPr bwMode="auto">
          <a:xfrm>
            <a:off x="381000" y="228600"/>
            <a:ext cx="896938" cy="504825"/>
          </a:xfrm>
          <a:custGeom>
            <a:avLst/>
            <a:gdLst>
              <a:gd name="T0" fmla="*/ 457492 w 896619"/>
              <a:gd name="T1" fmla="*/ 0 h 505460"/>
              <a:gd name="T2" fmla="*/ 395411 w 896619"/>
              <a:gd name="T3" fmla="*/ 2136 h 505460"/>
              <a:gd name="T4" fmla="*/ 335868 w 896619"/>
              <a:gd name="T5" fmla="*/ 8401 h 505460"/>
              <a:gd name="T6" fmla="*/ 279413 w 896619"/>
              <a:gd name="T7" fmla="*/ 18487 h 505460"/>
              <a:gd name="T8" fmla="*/ 226582 w 896619"/>
              <a:gd name="T9" fmla="*/ 32120 h 505460"/>
              <a:gd name="T10" fmla="*/ 177928 w 896619"/>
              <a:gd name="T11" fmla="*/ 49019 h 505460"/>
              <a:gd name="T12" fmla="*/ 133994 w 896619"/>
              <a:gd name="T13" fmla="*/ 68906 h 505460"/>
              <a:gd name="T14" fmla="*/ 95324 w 896619"/>
              <a:gd name="T15" fmla="*/ 91500 h 505460"/>
              <a:gd name="T16" fmla="*/ 62460 w 896619"/>
              <a:gd name="T17" fmla="*/ 116519 h 505460"/>
              <a:gd name="T18" fmla="*/ 35970 w 896619"/>
              <a:gd name="T19" fmla="*/ 143685 h 505460"/>
              <a:gd name="T20" fmla="*/ 4149 w 896619"/>
              <a:gd name="T21" fmla="*/ 203332 h 505460"/>
              <a:gd name="T22" fmla="*/ 0 w 896619"/>
              <a:gd name="T23" fmla="*/ 235254 h 505460"/>
              <a:gd name="T24" fmla="*/ 4149 w 896619"/>
              <a:gd name="T25" fmla="*/ 267176 h 505460"/>
              <a:gd name="T26" fmla="*/ 35970 w 896619"/>
              <a:gd name="T27" fmla="*/ 326823 h 505460"/>
              <a:gd name="T28" fmla="*/ 62460 w 896619"/>
              <a:gd name="T29" fmla="*/ 353990 h 505460"/>
              <a:gd name="T30" fmla="*/ 95324 w 896619"/>
              <a:gd name="T31" fmla="*/ 379009 h 505460"/>
              <a:gd name="T32" fmla="*/ 133994 w 896619"/>
              <a:gd name="T33" fmla="*/ 401600 h 505460"/>
              <a:gd name="T34" fmla="*/ 177928 w 896619"/>
              <a:gd name="T35" fmla="*/ 421487 h 505460"/>
              <a:gd name="T36" fmla="*/ 226582 w 896619"/>
              <a:gd name="T37" fmla="*/ 438388 h 505460"/>
              <a:gd name="T38" fmla="*/ 279413 w 896619"/>
              <a:gd name="T39" fmla="*/ 452022 h 505460"/>
              <a:gd name="T40" fmla="*/ 335868 w 896619"/>
              <a:gd name="T41" fmla="*/ 462104 h 505460"/>
              <a:gd name="T42" fmla="*/ 395411 w 896619"/>
              <a:gd name="T43" fmla="*/ 468360 h 505460"/>
              <a:gd name="T44" fmla="*/ 457492 w 896619"/>
              <a:gd name="T45" fmla="*/ 470510 h 505460"/>
              <a:gd name="T46" fmla="*/ 519572 w 896619"/>
              <a:gd name="T47" fmla="*/ 468360 h 505460"/>
              <a:gd name="T48" fmla="*/ 579114 w 896619"/>
              <a:gd name="T49" fmla="*/ 462104 h 505460"/>
              <a:gd name="T50" fmla="*/ 635572 w 896619"/>
              <a:gd name="T51" fmla="*/ 452022 h 505460"/>
              <a:gd name="T52" fmla="*/ 688399 w 896619"/>
              <a:gd name="T53" fmla="*/ 438388 h 505460"/>
              <a:gd name="T54" fmla="*/ 737054 w 896619"/>
              <a:gd name="T55" fmla="*/ 421487 h 505460"/>
              <a:gd name="T56" fmla="*/ 780989 w 896619"/>
              <a:gd name="T57" fmla="*/ 401600 h 505460"/>
              <a:gd name="T58" fmla="*/ 819661 w 896619"/>
              <a:gd name="T59" fmla="*/ 379009 h 505460"/>
              <a:gd name="T60" fmla="*/ 852524 w 896619"/>
              <a:gd name="T61" fmla="*/ 353990 h 505460"/>
              <a:gd name="T62" fmla="*/ 879035 w 896619"/>
              <a:gd name="T63" fmla="*/ 326823 h 505460"/>
              <a:gd name="T64" fmla="*/ 910809 w 896619"/>
              <a:gd name="T65" fmla="*/ 267176 h 505460"/>
              <a:gd name="T66" fmla="*/ 914983 w 896619"/>
              <a:gd name="T67" fmla="*/ 235254 h 505460"/>
              <a:gd name="T68" fmla="*/ 910809 w 896619"/>
              <a:gd name="T69" fmla="*/ 203332 h 505460"/>
              <a:gd name="T70" fmla="*/ 879035 w 896619"/>
              <a:gd name="T71" fmla="*/ 143685 h 505460"/>
              <a:gd name="T72" fmla="*/ 852524 w 896619"/>
              <a:gd name="T73" fmla="*/ 116519 h 505460"/>
              <a:gd name="T74" fmla="*/ 819661 w 896619"/>
              <a:gd name="T75" fmla="*/ 91500 h 505460"/>
              <a:gd name="T76" fmla="*/ 780989 w 896619"/>
              <a:gd name="T77" fmla="*/ 68906 h 505460"/>
              <a:gd name="T78" fmla="*/ 737054 w 896619"/>
              <a:gd name="T79" fmla="*/ 49019 h 505460"/>
              <a:gd name="T80" fmla="*/ 688399 w 896619"/>
              <a:gd name="T81" fmla="*/ 32120 h 505460"/>
              <a:gd name="T82" fmla="*/ 635572 w 896619"/>
              <a:gd name="T83" fmla="*/ 18487 h 505460"/>
              <a:gd name="T84" fmla="*/ 579114 w 896619"/>
              <a:gd name="T85" fmla="*/ 8401 h 505460"/>
              <a:gd name="T86" fmla="*/ 519572 w 896619"/>
              <a:gd name="T87" fmla="*/ 2136 h 505460"/>
              <a:gd name="T88" fmla="*/ 457492 w 896619"/>
              <a:gd name="T89" fmla="*/ 0 h 5054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96619" h="505460">
                <a:moveTo>
                  <a:pt x="448309" y="0"/>
                </a:moveTo>
                <a:lnTo>
                  <a:pt x="387476" y="2307"/>
                </a:lnTo>
                <a:lnTo>
                  <a:pt x="329129" y="9028"/>
                </a:lnTo>
                <a:lnTo>
                  <a:pt x="273805" y="19861"/>
                </a:lnTo>
                <a:lnTo>
                  <a:pt x="222037" y="34506"/>
                </a:lnTo>
                <a:lnTo>
                  <a:pt x="174359" y="52661"/>
                </a:lnTo>
                <a:lnTo>
                  <a:pt x="131305" y="74025"/>
                </a:lnTo>
                <a:lnTo>
                  <a:pt x="93409" y="98296"/>
                </a:lnTo>
                <a:lnTo>
                  <a:pt x="61206" y="125174"/>
                </a:lnTo>
                <a:lnTo>
                  <a:pt x="35229" y="154358"/>
                </a:lnTo>
                <a:lnTo>
                  <a:pt x="4092" y="218437"/>
                </a:lnTo>
                <a:lnTo>
                  <a:pt x="0" y="252730"/>
                </a:lnTo>
                <a:lnTo>
                  <a:pt x="4092" y="287022"/>
                </a:lnTo>
                <a:lnTo>
                  <a:pt x="35229" y="351101"/>
                </a:lnTo>
                <a:lnTo>
                  <a:pt x="61206" y="380285"/>
                </a:lnTo>
                <a:lnTo>
                  <a:pt x="93409" y="407163"/>
                </a:lnTo>
                <a:lnTo>
                  <a:pt x="131305" y="431434"/>
                </a:lnTo>
                <a:lnTo>
                  <a:pt x="174359" y="452798"/>
                </a:lnTo>
                <a:lnTo>
                  <a:pt x="222037" y="470953"/>
                </a:lnTo>
                <a:lnTo>
                  <a:pt x="273805" y="485598"/>
                </a:lnTo>
                <a:lnTo>
                  <a:pt x="329129" y="496431"/>
                </a:lnTo>
                <a:lnTo>
                  <a:pt x="387476" y="503152"/>
                </a:lnTo>
                <a:lnTo>
                  <a:pt x="448309" y="505460"/>
                </a:lnTo>
                <a:lnTo>
                  <a:pt x="509143" y="503152"/>
                </a:lnTo>
                <a:lnTo>
                  <a:pt x="567490" y="496431"/>
                </a:lnTo>
                <a:lnTo>
                  <a:pt x="622814" y="485598"/>
                </a:lnTo>
                <a:lnTo>
                  <a:pt x="674582" y="470953"/>
                </a:lnTo>
                <a:lnTo>
                  <a:pt x="722260" y="452798"/>
                </a:lnTo>
                <a:lnTo>
                  <a:pt x="765314" y="431434"/>
                </a:lnTo>
                <a:lnTo>
                  <a:pt x="803210" y="407163"/>
                </a:lnTo>
                <a:lnTo>
                  <a:pt x="835413" y="380285"/>
                </a:lnTo>
                <a:lnTo>
                  <a:pt x="861390" y="351101"/>
                </a:lnTo>
                <a:lnTo>
                  <a:pt x="892527" y="287022"/>
                </a:lnTo>
                <a:lnTo>
                  <a:pt x="896619" y="252730"/>
                </a:lnTo>
                <a:lnTo>
                  <a:pt x="892527" y="218437"/>
                </a:lnTo>
                <a:lnTo>
                  <a:pt x="861390" y="154358"/>
                </a:lnTo>
                <a:lnTo>
                  <a:pt x="835413" y="125174"/>
                </a:lnTo>
                <a:lnTo>
                  <a:pt x="803210" y="98296"/>
                </a:lnTo>
                <a:lnTo>
                  <a:pt x="765314" y="74025"/>
                </a:lnTo>
                <a:lnTo>
                  <a:pt x="722260" y="52661"/>
                </a:lnTo>
                <a:lnTo>
                  <a:pt x="674582" y="34506"/>
                </a:lnTo>
                <a:lnTo>
                  <a:pt x="622814" y="19861"/>
                </a:lnTo>
                <a:lnTo>
                  <a:pt x="567490" y="9028"/>
                </a:lnTo>
                <a:lnTo>
                  <a:pt x="509143" y="2307"/>
                </a:lnTo>
                <a:lnTo>
                  <a:pt x="44830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4E00B04-0DB5-CA14-EDA3-AFD402346E32}"/>
              </a:ext>
            </a:extLst>
          </p:cNvPr>
          <p:cNvSpPr txBox="1"/>
          <p:nvPr/>
        </p:nvSpPr>
        <p:spPr>
          <a:xfrm>
            <a:off x="623888" y="354013"/>
            <a:ext cx="407987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5" dirty="0">
                <a:latin typeface="Arial"/>
                <a:cs typeface="Arial"/>
              </a:rPr>
              <a:t>4</a:t>
            </a:r>
            <a:r>
              <a:rPr sz="1600" b="1" dirty="0">
                <a:latin typeface="Arial"/>
                <a:cs typeface="Arial"/>
              </a:rPr>
              <a:t>.</a:t>
            </a:r>
            <a:r>
              <a:rPr sz="1600" b="1" spc="-95" dirty="0">
                <a:latin typeface="Arial"/>
                <a:cs typeface="Arial"/>
              </a:rPr>
              <a:t>1</a:t>
            </a:r>
            <a:r>
              <a:rPr sz="1600" b="1" spc="-5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object 2">
            <a:extLst>
              <a:ext uri="{FF2B5EF4-FFF2-40B4-BE49-F238E27FC236}">
                <a16:creationId xmlns:a16="http://schemas.microsoft.com/office/drawing/2014/main" id="{A4AE4CE6-152E-9A66-F7EB-506E5B0CDBD2}"/>
              </a:ext>
            </a:extLst>
          </p:cNvPr>
          <p:cNvSpPr>
            <a:spLocks/>
          </p:cNvSpPr>
          <p:nvPr/>
        </p:nvSpPr>
        <p:spPr bwMode="auto">
          <a:xfrm>
            <a:off x="328613" y="485775"/>
            <a:ext cx="314325" cy="279400"/>
          </a:xfrm>
          <a:custGeom>
            <a:avLst/>
            <a:gdLst>
              <a:gd name="T0" fmla="*/ 0 w 314959"/>
              <a:gd name="T1" fmla="*/ 279400 h 279400"/>
              <a:gd name="T2" fmla="*/ 280785 w 314959"/>
              <a:gd name="T3" fmla="*/ 279400 h 279400"/>
              <a:gd name="T4" fmla="*/ 280785 w 314959"/>
              <a:gd name="T5" fmla="*/ 0 h 279400"/>
              <a:gd name="T6" fmla="*/ 0 w 314959"/>
              <a:gd name="T7" fmla="*/ 0 h 279400"/>
              <a:gd name="T8" fmla="*/ 0 w 314959"/>
              <a:gd name="T9" fmla="*/ 279400 h 279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9400"/>
              <a:gd name="T17" fmla="*/ 314959 w 314959"/>
              <a:gd name="T18" fmla="*/ 279400 h 279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9400">
                <a:moveTo>
                  <a:pt x="0" y="279400"/>
                </a:moveTo>
                <a:lnTo>
                  <a:pt x="314959" y="279400"/>
                </a:lnTo>
                <a:lnTo>
                  <a:pt x="31495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1</a:t>
            </a:r>
          </a:p>
        </p:txBody>
      </p:sp>
      <p:sp>
        <p:nvSpPr>
          <p:cNvPr id="135171" name="object 5">
            <a:extLst>
              <a:ext uri="{FF2B5EF4-FFF2-40B4-BE49-F238E27FC236}">
                <a16:creationId xmlns:a16="http://schemas.microsoft.com/office/drawing/2014/main" id="{F712BE4C-D256-8E71-96D6-FC6B67162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455613"/>
            <a:ext cx="77739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>
                <a:cs typeface="Calibri" panose="020F0502020204030204" pitchFamily="34" charset="0"/>
              </a:rPr>
              <a:t>Em um projeto a corrente e/ou tensão devem ser especificadas e os elementos  necessários para estabelecer os valores designados devem ser determinados.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1321720-B4E5-B3EC-CD9D-212FE0DF2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1143000"/>
            <a:ext cx="7693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1550"/>
              </a:spcBef>
            </a:pPr>
            <a:r>
              <a:rPr lang="pt-BR" altLang="pt-BR">
                <a:cs typeface="Calibri" panose="020F0502020204030204" pitchFamily="34" charset="0"/>
              </a:rPr>
              <a:t>O caminho em direção a uma solução está menos definido e pode exigir que se  façam várias suposições que não precisam ser feitas quando simplesmente se está  analizando um circuito.</a:t>
            </a:r>
            <a:endParaRPr lang="pt-BR" alt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E8FD5AC-093F-3655-10E2-9D79210CE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2066925"/>
            <a:ext cx="770096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1225"/>
              </a:spcBef>
            </a:pPr>
            <a:r>
              <a:rPr lang="pt-BR" altLang="pt-BR">
                <a:cs typeface="Calibri" panose="020F0502020204030204" pitchFamily="34" charset="0"/>
              </a:rPr>
              <a:t>Obviamente,  a  sequência  de  projeto  depende  dos   componentes   que     foram especificados e daqueles que serão definidos.</a:t>
            </a:r>
          </a:p>
          <a:p>
            <a:pPr algn="just" eaLnBrk="1" hangingPunct="1">
              <a:lnSpc>
                <a:spcPts val="2175"/>
              </a:lnSpc>
              <a:spcBef>
                <a:spcPts val="50"/>
              </a:spcBef>
            </a:pPr>
            <a:r>
              <a:rPr lang="pt-BR" altLang="pt-BR" b="1">
                <a:solidFill>
                  <a:srgbClr val="FF0000"/>
                </a:solidFill>
                <a:cs typeface="Calibri" panose="020F0502020204030204" pitchFamily="34" charset="0"/>
              </a:rPr>
              <a:t>Exemplo</a:t>
            </a:r>
            <a:r>
              <a:rPr lang="pt-BR" altLang="pt-BR">
                <a:cs typeface="Calibri" panose="020F0502020204030204" pitchFamily="34" charset="0"/>
              </a:rPr>
              <a:t>: se o transistor e as fontes foram especificados, o projeto ficará reduzido  à determinação dos resistores.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818858-1C9C-8E47-5CAA-FB43BF496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3352800"/>
            <a:ext cx="77660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>
                <a:cs typeface="Calibri" panose="020F0502020204030204" pitchFamily="34" charset="0"/>
              </a:rPr>
              <a:t>Uma vez estabelecidos os valores teóricos dos resistores, serão adotados os  valores comerciais mais próximos, e qualquer variações decorrentes da não  utilização de valores exatos serão aceitas como parte do projeto. Essa aproximação  é valida considerando-se as tolerâncias geralmente associadas aos elementos  resistivos e aos parâmetros do transistor.</a:t>
            </a:r>
            <a:endParaRPr lang="pt-BR" altLang="pt-BR"/>
          </a:p>
        </p:txBody>
      </p:sp>
      <p:sp>
        <p:nvSpPr>
          <p:cNvPr id="135175" name="object 2">
            <a:extLst>
              <a:ext uri="{FF2B5EF4-FFF2-40B4-BE49-F238E27FC236}">
                <a16:creationId xmlns:a16="http://schemas.microsoft.com/office/drawing/2014/main" id="{C15746C0-455C-FC84-1EB7-469BB778DE37}"/>
              </a:ext>
            </a:extLst>
          </p:cNvPr>
          <p:cNvSpPr>
            <a:spLocks/>
          </p:cNvSpPr>
          <p:nvPr/>
        </p:nvSpPr>
        <p:spPr bwMode="auto">
          <a:xfrm>
            <a:off x="328613" y="1228725"/>
            <a:ext cx="314325" cy="279400"/>
          </a:xfrm>
          <a:custGeom>
            <a:avLst/>
            <a:gdLst>
              <a:gd name="T0" fmla="*/ 0 w 314959"/>
              <a:gd name="T1" fmla="*/ 279400 h 279400"/>
              <a:gd name="T2" fmla="*/ 280785 w 314959"/>
              <a:gd name="T3" fmla="*/ 279400 h 279400"/>
              <a:gd name="T4" fmla="*/ 280785 w 314959"/>
              <a:gd name="T5" fmla="*/ 0 h 279400"/>
              <a:gd name="T6" fmla="*/ 0 w 314959"/>
              <a:gd name="T7" fmla="*/ 0 h 279400"/>
              <a:gd name="T8" fmla="*/ 0 w 314959"/>
              <a:gd name="T9" fmla="*/ 279400 h 279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9400"/>
              <a:gd name="T17" fmla="*/ 314959 w 314959"/>
              <a:gd name="T18" fmla="*/ 279400 h 279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9400">
                <a:moveTo>
                  <a:pt x="0" y="279400"/>
                </a:moveTo>
                <a:lnTo>
                  <a:pt x="314959" y="279400"/>
                </a:lnTo>
                <a:lnTo>
                  <a:pt x="31495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2</a:t>
            </a:r>
          </a:p>
        </p:txBody>
      </p:sp>
      <p:sp>
        <p:nvSpPr>
          <p:cNvPr id="135176" name="object 2">
            <a:extLst>
              <a:ext uri="{FF2B5EF4-FFF2-40B4-BE49-F238E27FC236}">
                <a16:creationId xmlns:a16="http://schemas.microsoft.com/office/drawing/2014/main" id="{64F7056A-0DF2-7E65-5DA5-F4FA56D1F214}"/>
              </a:ext>
            </a:extLst>
          </p:cNvPr>
          <p:cNvSpPr>
            <a:spLocks/>
          </p:cNvSpPr>
          <p:nvPr/>
        </p:nvSpPr>
        <p:spPr bwMode="auto">
          <a:xfrm>
            <a:off x="328613" y="2133600"/>
            <a:ext cx="314325" cy="279400"/>
          </a:xfrm>
          <a:custGeom>
            <a:avLst/>
            <a:gdLst>
              <a:gd name="T0" fmla="*/ 0 w 314959"/>
              <a:gd name="T1" fmla="*/ 279400 h 279400"/>
              <a:gd name="T2" fmla="*/ 280785 w 314959"/>
              <a:gd name="T3" fmla="*/ 279400 h 279400"/>
              <a:gd name="T4" fmla="*/ 280785 w 314959"/>
              <a:gd name="T5" fmla="*/ 0 h 279400"/>
              <a:gd name="T6" fmla="*/ 0 w 314959"/>
              <a:gd name="T7" fmla="*/ 0 h 279400"/>
              <a:gd name="T8" fmla="*/ 0 w 314959"/>
              <a:gd name="T9" fmla="*/ 279400 h 279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9400"/>
              <a:gd name="T17" fmla="*/ 314959 w 314959"/>
              <a:gd name="T18" fmla="*/ 279400 h 279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9400">
                <a:moveTo>
                  <a:pt x="0" y="279400"/>
                </a:moveTo>
                <a:lnTo>
                  <a:pt x="314959" y="279400"/>
                </a:lnTo>
                <a:lnTo>
                  <a:pt x="31495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3</a:t>
            </a:r>
          </a:p>
        </p:txBody>
      </p:sp>
      <p:sp>
        <p:nvSpPr>
          <p:cNvPr id="135177" name="object 2">
            <a:extLst>
              <a:ext uri="{FF2B5EF4-FFF2-40B4-BE49-F238E27FC236}">
                <a16:creationId xmlns:a16="http://schemas.microsoft.com/office/drawing/2014/main" id="{FB976BD9-A43F-7824-CD4B-AD7F0AB8EE6F}"/>
              </a:ext>
            </a:extLst>
          </p:cNvPr>
          <p:cNvSpPr>
            <a:spLocks/>
          </p:cNvSpPr>
          <p:nvPr/>
        </p:nvSpPr>
        <p:spPr bwMode="auto">
          <a:xfrm>
            <a:off x="328613" y="3441700"/>
            <a:ext cx="314325" cy="279400"/>
          </a:xfrm>
          <a:custGeom>
            <a:avLst/>
            <a:gdLst>
              <a:gd name="T0" fmla="*/ 0 w 314959"/>
              <a:gd name="T1" fmla="*/ 279400 h 279400"/>
              <a:gd name="T2" fmla="*/ 280785 w 314959"/>
              <a:gd name="T3" fmla="*/ 279400 h 279400"/>
              <a:gd name="T4" fmla="*/ 280785 w 314959"/>
              <a:gd name="T5" fmla="*/ 0 h 279400"/>
              <a:gd name="T6" fmla="*/ 0 w 314959"/>
              <a:gd name="T7" fmla="*/ 0 h 279400"/>
              <a:gd name="T8" fmla="*/ 0 w 314959"/>
              <a:gd name="T9" fmla="*/ 279400 h 279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9400"/>
              <a:gd name="T17" fmla="*/ 314959 w 314959"/>
              <a:gd name="T18" fmla="*/ 279400 h 279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9400">
                <a:moveTo>
                  <a:pt x="0" y="279400"/>
                </a:moveTo>
                <a:lnTo>
                  <a:pt x="314959" y="279400"/>
                </a:lnTo>
                <a:lnTo>
                  <a:pt x="31495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35175" grpId="0" animBg="1"/>
      <p:bldP spid="135176" grpId="0" animBg="1"/>
      <p:bldP spid="135177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DD430170-EB95-CD9C-B502-B4DF6FAC4F3E}"/>
              </a:ext>
            </a:extLst>
          </p:cNvPr>
          <p:cNvSpPr txBox="1"/>
          <p:nvPr/>
        </p:nvSpPr>
        <p:spPr>
          <a:xfrm>
            <a:off x="442913" y="658813"/>
            <a:ext cx="8016875" cy="5746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Calibri"/>
                <a:cs typeface="Calibri"/>
              </a:rPr>
              <a:t>Dada</a:t>
            </a:r>
            <a:r>
              <a:rPr spc="1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1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curva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característica</a:t>
            </a:r>
            <a:r>
              <a:rPr spc="1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abaixo</a:t>
            </a:r>
            <a:r>
              <a:rPr spc="14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de</a:t>
            </a:r>
            <a:r>
              <a:rPr spc="15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um</a:t>
            </a:r>
            <a:r>
              <a:rPr spc="1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dispositivo,</a:t>
            </a:r>
            <a:r>
              <a:rPr spc="14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determine</a:t>
            </a:r>
            <a:r>
              <a:rPr spc="114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V</a:t>
            </a:r>
            <a:r>
              <a:rPr spc="-15" baseline="-20833" dirty="0">
                <a:latin typeface="Calibri"/>
                <a:cs typeface="Calibri"/>
              </a:rPr>
              <a:t>CC</a:t>
            </a:r>
            <a:r>
              <a:rPr spc="-10" dirty="0">
                <a:latin typeface="Calibri"/>
                <a:cs typeface="Calibri"/>
              </a:rPr>
              <a:t>,</a:t>
            </a:r>
            <a:r>
              <a:rPr spc="1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</a:t>
            </a:r>
            <a:r>
              <a:rPr baseline="-20833" dirty="0">
                <a:latin typeface="Calibri"/>
                <a:cs typeface="Calibri"/>
              </a:rPr>
              <a:t>B</a:t>
            </a:r>
            <a:r>
              <a:rPr lang="pt-BR" dirty="0">
                <a:latin typeface="Calibri"/>
                <a:cs typeface="Calibri"/>
              </a:rPr>
              <a:t> e R</a:t>
            </a:r>
            <a:r>
              <a:rPr lang="pt-BR" baseline="-25000" dirty="0">
                <a:latin typeface="Calibri"/>
                <a:cs typeface="Calibri"/>
              </a:rPr>
              <a:t>C</a:t>
            </a:r>
            <a:r>
              <a:rPr lang="pt-BR" dirty="0">
                <a:latin typeface="Calibri"/>
                <a:cs typeface="Calibri"/>
              </a:rPr>
              <a:t> para</a:t>
            </a:r>
            <a:endParaRPr baseline="-20833" dirty="0">
              <a:latin typeface="Calibri"/>
              <a:cs typeface="Calibri"/>
            </a:endParaRPr>
          </a:p>
          <a:p>
            <a:pPr marL="127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Calibri"/>
                <a:cs typeface="Calibri"/>
              </a:rPr>
              <a:t>uma </a:t>
            </a:r>
            <a:r>
              <a:rPr spc="-15" dirty="0">
                <a:latin typeface="Calibri"/>
                <a:cs typeface="Calibri"/>
              </a:rPr>
              <a:t>configuração </a:t>
            </a:r>
            <a:r>
              <a:rPr spc="-10" dirty="0">
                <a:latin typeface="Calibri"/>
                <a:cs typeface="Calibri"/>
              </a:rPr>
              <a:t>com polarização </a:t>
            </a:r>
            <a:r>
              <a:rPr spc="-15" dirty="0">
                <a:latin typeface="Calibri"/>
                <a:cs typeface="Calibri"/>
              </a:rPr>
              <a:t>fixa </a:t>
            </a:r>
            <a:r>
              <a:rPr spc="-10" dirty="0">
                <a:latin typeface="Calibri"/>
                <a:cs typeface="Calibri"/>
              </a:rPr>
              <a:t>como</a:t>
            </a:r>
            <a:r>
              <a:rPr spc="22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mostrado.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E80A030-09AB-15FD-BB62-5CD9AA0923C9}"/>
              </a:ext>
            </a:extLst>
          </p:cNvPr>
          <p:cNvSpPr txBox="1"/>
          <p:nvPr/>
        </p:nvSpPr>
        <p:spPr>
          <a:xfrm>
            <a:off x="457200" y="204788"/>
            <a:ext cx="1190625" cy="338137"/>
          </a:xfrm>
          <a:prstGeom prst="rect">
            <a:avLst/>
          </a:prstGeom>
          <a:solidFill>
            <a:srgbClr val="FF0000"/>
          </a:solidFill>
        </p:spPr>
        <p:txBody>
          <a:bodyPr lIns="0" tIns="3175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Exemplo</a:t>
            </a:r>
            <a:r>
              <a:rPr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36196" name="object 6">
            <a:extLst>
              <a:ext uri="{FF2B5EF4-FFF2-40B4-BE49-F238E27FC236}">
                <a16:creationId xmlns:a16="http://schemas.microsoft.com/office/drawing/2014/main" id="{9BDEF930-6114-AE50-1A44-ED3B34262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588" y="1306513"/>
            <a:ext cx="3952875" cy="22479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8791" name="object 7">
            <a:extLst>
              <a:ext uri="{FF2B5EF4-FFF2-40B4-BE49-F238E27FC236}">
                <a16:creationId xmlns:a16="http://schemas.microsoft.com/office/drawing/2014/main" id="{1068013D-B201-2C8C-A057-A0D68EEBF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3968750"/>
            <a:ext cx="1223962" cy="3762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8794" name="object 10">
            <a:extLst>
              <a:ext uri="{FF2B5EF4-FFF2-40B4-BE49-F238E27FC236}">
                <a16:creationId xmlns:a16="http://schemas.microsoft.com/office/drawing/2014/main" id="{EC5D87F0-9A64-6887-0562-CA0049727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4537075"/>
            <a:ext cx="1655763" cy="720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8796" name="object 12">
            <a:extLst>
              <a:ext uri="{FF2B5EF4-FFF2-40B4-BE49-F238E27FC236}">
                <a16:creationId xmlns:a16="http://schemas.microsoft.com/office/drawing/2014/main" id="{7AA3A1C0-6ED3-4A79-D1D6-F5044B07D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025" y="5310188"/>
            <a:ext cx="2746375" cy="679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8797" name="object 13">
            <a:extLst>
              <a:ext uri="{FF2B5EF4-FFF2-40B4-BE49-F238E27FC236}">
                <a16:creationId xmlns:a16="http://schemas.microsoft.com/office/drawing/2014/main" id="{90D0E0D9-D859-6109-1ED6-5C3619E7976D}"/>
              </a:ext>
            </a:extLst>
          </p:cNvPr>
          <p:cNvSpPr>
            <a:spLocks/>
          </p:cNvSpPr>
          <p:nvPr/>
        </p:nvSpPr>
        <p:spPr bwMode="auto">
          <a:xfrm>
            <a:off x="3811588" y="3763963"/>
            <a:ext cx="0" cy="2801937"/>
          </a:xfrm>
          <a:custGeom>
            <a:avLst/>
            <a:gdLst>
              <a:gd name="T0" fmla="*/ 0 h 2802254"/>
              <a:gd name="T1" fmla="*/ 2783952 h 28022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802254">
                <a:moveTo>
                  <a:pt x="0" y="0"/>
                </a:moveTo>
                <a:lnTo>
                  <a:pt x="0" y="2801937"/>
                </a:lnTo>
              </a:path>
            </a:pathLst>
          </a:custGeom>
          <a:noFill/>
          <a:ln w="38100">
            <a:solidFill>
              <a:srgbClr val="FFC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18798" name="object 14">
            <a:extLst>
              <a:ext uri="{FF2B5EF4-FFF2-40B4-BE49-F238E27FC236}">
                <a16:creationId xmlns:a16="http://schemas.microsoft.com/office/drawing/2014/main" id="{C95776A8-B6C4-5F75-0D65-05ECDC84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025" y="3779838"/>
            <a:ext cx="1865313" cy="73501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8800" name="object 16">
            <a:extLst>
              <a:ext uri="{FF2B5EF4-FFF2-40B4-BE49-F238E27FC236}">
                <a16:creationId xmlns:a16="http://schemas.microsoft.com/office/drawing/2014/main" id="{D732B2F8-36EB-DA5C-27B1-06FA1B611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6050" y="4014788"/>
            <a:ext cx="1195388" cy="3651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8801" name="object 17">
            <a:extLst>
              <a:ext uri="{FF2B5EF4-FFF2-40B4-BE49-F238E27FC236}">
                <a16:creationId xmlns:a16="http://schemas.microsoft.com/office/drawing/2014/main" id="{2D5009A9-E63E-6144-2F86-3ECFA3EDE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138" y="3867150"/>
            <a:ext cx="1477962" cy="6064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CD88AAC2-A41A-6556-B928-7BD6E6EBF30E}"/>
              </a:ext>
            </a:extLst>
          </p:cNvPr>
          <p:cNvSpPr txBox="1"/>
          <p:nvPr/>
        </p:nvSpPr>
        <p:spPr>
          <a:xfrm>
            <a:off x="4651375" y="4692650"/>
            <a:ext cx="3349625" cy="298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Calibri"/>
                <a:cs typeface="Calibri"/>
              </a:rPr>
              <a:t>Os </a:t>
            </a:r>
            <a:r>
              <a:rPr spc="-10" dirty="0">
                <a:latin typeface="Calibri"/>
                <a:cs typeface="Calibri"/>
              </a:rPr>
              <a:t>valores </a:t>
            </a:r>
            <a:r>
              <a:rPr spc="-15" dirty="0">
                <a:latin typeface="Calibri"/>
                <a:cs typeface="Calibri"/>
              </a:rPr>
              <a:t>padrão </a:t>
            </a:r>
            <a:r>
              <a:rPr spc="-5" dirty="0">
                <a:latin typeface="Calibri"/>
                <a:cs typeface="Calibri"/>
              </a:rPr>
              <a:t>de </a:t>
            </a:r>
            <a:r>
              <a:rPr spc="-15" dirty="0">
                <a:latin typeface="Calibri"/>
                <a:cs typeface="Calibri"/>
              </a:rPr>
              <a:t>resistores</a:t>
            </a:r>
            <a:r>
              <a:rPr spc="5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são: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18804" name="object 20">
            <a:extLst>
              <a:ext uri="{FF2B5EF4-FFF2-40B4-BE49-F238E27FC236}">
                <a16:creationId xmlns:a16="http://schemas.microsoft.com/office/drawing/2014/main" id="{983EFAC2-924C-A17A-226C-0818D7022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938" y="5138738"/>
            <a:ext cx="1143000" cy="3048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8805" name="object 21">
            <a:extLst>
              <a:ext uri="{FF2B5EF4-FFF2-40B4-BE49-F238E27FC236}">
                <a16:creationId xmlns:a16="http://schemas.microsoft.com/office/drawing/2014/main" id="{996021D9-1A43-3542-252A-8A86163BE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5172075"/>
            <a:ext cx="1112838" cy="2413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8807" name="object 23">
            <a:extLst>
              <a:ext uri="{FF2B5EF4-FFF2-40B4-BE49-F238E27FC236}">
                <a16:creationId xmlns:a16="http://schemas.microsoft.com/office/drawing/2014/main" id="{BAD57CFA-EFBD-7954-F028-03CFD4D89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8" y="5614988"/>
            <a:ext cx="41925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>
                <a:cs typeface="Calibri" panose="020F0502020204030204" pitchFamily="34" charset="0"/>
              </a:rPr>
              <a:t>Utilizando os valores padrão de resistores  obtem-se I</a:t>
            </a:r>
            <a:r>
              <a:rPr lang="pt-BR" altLang="pt-BR" baseline="-21000">
                <a:cs typeface="Calibri" panose="020F0502020204030204" pitchFamily="34" charset="0"/>
              </a:rPr>
              <a:t>B </a:t>
            </a:r>
            <a:r>
              <a:rPr lang="pt-BR" altLang="pt-BR">
                <a:cs typeface="Calibri" panose="020F0502020204030204" pitchFamily="34" charset="0"/>
              </a:rPr>
              <a:t>= 41,1uA que está dentro da  faixa de 5% do valor especificado.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5DCB251B-122D-5F9C-9D5D-2214E7270378}"/>
              </a:ext>
            </a:extLst>
          </p:cNvPr>
          <p:cNvSpPr/>
          <p:nvPr/>
        </p:nvSpPr>
        <p:spPr>
          <a:xfrm>
            <a:off x="411163" y="4044950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DB4175AD-97D5-08E1-906A-F2E566649E06}"/>
              </a:ext>
            </a:extLst>
          </p:cNvPr>
          <p:cNvSpPr/>
          <p:nvPr/>
        </p:nvSpPr>
        <p:spPr>
          <a:xfrm>
            <a:off x="412750" y="4786313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4D43D5A6-C059-A830-648A-C2BEC813C374}"/>
              </a:ext>
            </a:extLst>
          </p:cNvPr>
          <p:cNvSpPr/>
          <p:nvPr/>
        </p:nvSpPr>
        <p:spPr>
          <a:xfrm>
            <a:off x="411163" y="5592763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6654FE24-4D4C-D317-EEE5-A879E541B27C}"/>
              </a:ext>
            </a:extLst>
          </p:cNvPr>
          <p:cNvSpPr/>
          <p:nvPr/>
        </p:nvSpPr>
        <p:spPr>
          <a:xfrm>
            <a:off x="4113213" y="4086225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1C1C3508-C20D-3390-69E9-5B9FC597CFCC}"/>
              </a:ext>
            </a:extLst>
          </p:cNvPr>
          <p:cNvSpPr/>
          <p:nvPr/>
        </p:nvSpPr>
        <p:spPr>
          <a:xfrm>
            <a:off x="4113213" y="4727575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1" grpId="0" animBg="1"/>
      <p:bldP spid="118794" grpId="0" animBg="1"/>
      <p:bldP spid="118796" grpId="0" animBg="1"/>
      <p:bldP spid="118798" grpId="0" animBg="1"/>
      <p:bldP spid="118800" grpId="0" animBg="1"/>
      <p:bldP spid="118801" grpId="0" animBg="1"/>
      <p:bldP spid="19" grpId="0"/>
      <p:bldP spid="118804" grpId="0" animBg="1"/>
      <p:bldP spid="118805" grpId="0" animBg="1"/>
      <p:bldP spid="118807" grpId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7ACD903-8157-DED0-49C2-1BA136DEFE17}"/>
              </a:ext>
            </a:extLst>
          </p:cNvPr>
          <p:cNvSpPr txBox="1"/>
          <p:nvPr/>
        </p:nvSpPr>
        <p:spPr>
          <a:xfrm>
            <a:off x="1892300" y="257175"/>
            <a:ext cx="6858000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Calibri"/>
                <a:cs typeface="Calibri"/>
              </a:rPr>
              <a:t>Dado </a:t>
            </a:r>
            <a:r>
              <a:rPr spc="-10" dirty="0">
                <a:latin typeface="Calibri"/>
                <a:cs typeface="Calibri"/>
              </a:rPr>
              <a:t>que </a:t>
            </a:r>
            <a:r>
              <a:rPr spc="-5" dirty="0">
                <a:latin typeface="Calibri"/>
                <a:cs typeface="Calibri"/>
              </a:rPr>
              <a:t>I</a:t>
            </a:r>
            <a:r>
              <a:rPr spc="-7" baseline="-20833" dirty="0">
                <a:latin typeface="Calibri"/>
                <a:cs typeface="Calibri"/>
              </a:rPr>
              <a:t>CQ  </a:t>
            </a:r>
            <a:r>
              <a:rPr dirty="0">
                <a:latin typeface="Calibri"/>
                <a:cs typeface="Calibri"/>
              </a:rPr>
              <a:t>= 2mA e </a:t>
            </a:r>
            <a:r>
              <a:rPr spc="-15" dirty="0">
                <a:latin typeface="Calibri"/>
                <a:cs typeface="Calibri"/>
              </a:rPr>
              <a:t>V</a:t>
            </a:r>
            <a:r>
              <a:rPr spc="-22" baseline="-20833" dirty="0">
                <a:latin typeface="Calibri"/>
                <a:cs typeface="Calibri"/>
              </a:rPr>
              <a:t>CQ</a:t>
            </a:r>
            <a:r>
              <a:rPr spc="-15" dirty="0">
                <a:latin typeface="Calibri"/>
                <a:cs typeface="Calibri"/>
              </a:rPr>
              <a:t>= </a:t>
            </a:r>
            <a:r>
              <a:rPr spc="-35" dirty="0">
                <a:latin typeface="Calibri"/>
                <a:cs typeface="Calibri"/>
              </a:rPr>
              <a:t>10V, </a:t>
            </a:r>
            <a:r>
              <a:rPr spc="-5" dirty="0">
                <a:latin typeface="Calibri"/>
                <a:cs typeface="Calibri"/>
              </a:rPr>
              <a:t>determine </a:t>
            </a:r>
            <a:r>
              <a:rPr dirty="0">
                <a:latin typeface="Calibri"/>
                <a:cs typeface="Calibri"/>
              </a:rPr>
              <a:t>R</a:t>
            </a:r>
            <a:r>
              <a:rPr baseline="-20833" dirty="0">
                <a:latin typeface="Calibri"/>
                <a:cs typeface="Calibri"/>
              </a:rPr>
              <a:t>1</a:t>
            </a:r>
            <a:r>
              <a:rPr lang="pt-BR" dirty="0">
                <a:latin typeface="Calibri"/>
                <a:cs typeface="Calibri"/>
              </a:rPr>
              <a:t> e</a:t>
            </a:r>
            <a:r>
              <a:rPr lang="pt-BR" spc="-10" dirty="0">
                <a:latin typeface="Calibri"/>
                <a:cs typeface="Calibri"/>
              </a:rPr>
              <a:t> R</a:t>
            </a:r>
            <a:r>
              <a:rPr lang="pt-BR" spc="-15" baseline="-20833" dirty="0">
                <a:latin typeface="Calibri"/>
                <a:cs typeface="Calibri"/>
              </a:rPr>
              <a:t>C  </a:t>
            </a:r>
            <a:r>
              <a:rPr lang="pt-BR" spc="-5" dirty="0">
                <a:latin typeface="Calibri"/>
                <a:cs typeface="Calibri"/>
              </a:rPr>
              <a:t>no circuito</a:t>
            </a:r>
            <a:r>
              <a:rPr lang="pt-BR" spc="95" dirty="0">
                <a:latin typeface="Calibri"/>
                <a:cs typeface="Calibri"/>
              </a:rPr>
              <a:t> </a:t>
            </a:r>
            <a:r>
              <a:rPr lang="pt-BR" spc="-10" dirty="0">
                <a:latin typeface="Calibri"/>
                <a:cs typeface="Calibri"/>
              </a:rPr>
              <a:t>abaixo.</a:t>
            </a:r>
            <a:endParaRPr baseline="-20833" dirty="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F30DFE8-4CF8-B2EE-A2B1-426F5B2D8692}"/>
              </a:ext>
            </a:extLst>
          </p:cNvPr>
          <p:cNvSpPr txBox="1"/>
          <p:nvPr/>
        </p:nvSpPr>
        <p:spPr>
          <a:xfrm>
            <a:off x="582613" y="225425"/>
            <a:ext cx="1004887" cy="3000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Exemplo</a:t>
            </a:r>
            <a:r>
              <a:rPr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>
              <a:latin typeface="Calibri"/>
              <a:cs typeface="Calibri"/>
            </a:endParaRPr>
          </a:p>
        </p:txBody>
      </p:sp>
      <p:sp>
        <p:nvSpPr>
          <p:cNvPr id="137220" name="object 7">
            <a:extLst>
              <a:ext uri="{FF2B5EF4-FFF2-40B4-BE49-F238E27FC236}">
                <a16:creationId xmlns:a16="http://schemas.microsoft.com/office/drawing/2014/main" id="{32B104A3-C3B8-4E3D-0479-8BE8938E4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563" y="696913"/>
            <a:ext cx="3240087" cy="2220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BFB5024-4D76-D5B3-7131-5640143E3481}"/>
              </a:ext>
            </a:extLst>
          </p:cNvPr>
          <p:cNvSpPr txBox="1"/>
          <p:nvPr/>
        </p:nvSpPr>
        <p:spPr>
          <a:xfrm>
            <a:off x="1042988" y="4573588"/>
            <a:ext cx="1465262" cy="33496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pt-BR"/>
            </a:defPPr>
            <a:lvl1pPr marL="12700" eaLnBrk="1" fontAlgn="auto" hangingPunct="1">
              <a:spcBef>
                <a:spcPts val="0"/>
              </a:spcBef>
              <a:spcAft>
                <a:spcPts val="0"/>
              </a:spcAft>
              <a:defRPr spc="-5">
                <a:latin typeface="+mj-lt"/>
                <a:cs typeface="Arial"/>
              </a:defRPr>
            </a:lvl1pPr>
          </a:lstStyle>
          <a:p>
            <a:pPr>
              <a:defRPr/>
            </a:pPr>
            <a:r>
              <a:rPr dirty="0"/>
              <a:t>Cálculo de R</a:t>
            </a:r>
            <a:r>
              <a:rPr baseline="-25000" dirty="0"/>
              <a:t>1</a:t>
            </a:r>
            <a:r>
              <a:rPr dirty="0"/>
              <a:t> </a:t>
            </a:r>
          </a:p>
        </p:txBody>
      </p:sp>
      <p:sp>
        <p:nvSpPr>
          <p:cNvPr id="137222" name="object 10">
            <a:extLst>
              <a:ext uri="{FF2B5EF4-FFF2-40B4-BE49-F238E27FC236}">
                <a16:creationId xmlns:a16="http://schemas.microsoft.com/office/drawing/2014/main" id="{097D404A-3C50-D63F-B8A0-B69724543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3363913"/>
            <a:ext cx="1908175" cy="3159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7223" name="object 11">
            <a:extLst>
              <a:ext uri="{FF2B5EF4-FFF2-40B4-BE49-F238E27FC236}">
                <a16:creationId xmlns:a16="http://schemas.microsoft.com/office/drawing/2014/main" id="{2FD5B9F8-9B7E-2D68-BC68-7B799C0E3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5" y="3392488"/>
            <a:ext cx="2390775" cy="3143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9823" name="object 15">
            <a:extLst>
              <a:ext uri="{FF2B5EF4-FFF2-40B4-BE49-F238E27FC236}">
                <a16:creationId xmlns:a16="http://schemas.microsoft.com/office/drawing/2014/main" id="{DEA07DE5-BC6A-9632-D490-C37B8FEF3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5551488"/>
            <a:ext cx="2105025" cy="5969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9824" name="object 16">
            <a:extLst>
              <a:ext uri="{FF2B5EF4-FFF2-40B4-BE49-F238E27FC236}">
                <a16:creationId xmlns:a16="http://schemas.microsoft.com/office/drawing/2014/main" id="{90161C6D-58E7-4F38-2899-5AB74A109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5564188"/>
            <a:ext cx="2012950" cy="54451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9825" name="object 17">
            <a:extLst>
              <a:ext uri="{FF2B5EF4-FFF2-40B4-BE49-F238E27FC236}">
                <a16:creationId xmlns:a16="http://schemas.microsoft.com/office/drawing/2014/main" id="{7005C532-D840-303A-A567-B444F21D68D4}"/>
              </a:ext>
            </a:extLst>
          </p:cNvPr>
          <p:cNvSpPr>
            <a:spLocks/>
          </p:cNvSpPr>
          <p:nvPr/>
        </p:nvSpPr>
        <p:spPr bwMode="auto">
          <a:xfrm>
            <a:off x="3346450" y="5724525"/>
            <a:ext cx="425450" cy="171450"/>
          </a:xfrm>
          <a:custGeom>
            <a:avLst/>
            <a:gdLst>
              <a:gd name="T0" fmla="*/ 321270 w 426085"/>
              <a:gd name="T1" fmla="*/ 85578 h 171450"/>
              <a:gd name="T2" fmla="*/ 242281 w 426085"/>
              <a:gd name="T3" fmla="*/ 135743 h 171450"/>
              <a:gd name="T4" fmla="*/ 237131 w 426085"/>
              <a:gd name="T5" fmla="*/ 140795 h 171450"/>
              <a:gd name="T6" fmla="*/ 234231 w 426085"/>
              <a:gd name="T7" fmla="*/ 147395 h 171450"/>
              <a:gd name="T8" fmla="*/ 233784 w 426085"/>
              <a:gd name="T9" fmla="*/ 154709 h 171450"/>
              <a:gd name="T10" fmla="*/ 235982 w 426085"/>
              <a:gd name="T11" fmla="*/ 161905 h 171450"/>
              <a:gd name="T12" fmla="*/ 240623 w 426085"/>
              <a:gd name="T13" fmla="*/ 167512 h 171450"/>
              <a:gd name="T14" fmla="*/ 246686 w 426085"/>
              <a:gd name="T15" fmla="*/ 170668 h 171450"/>
              <a:gd name="T16" fmla="*/ 253404 w 426085"/>
              <a:gd name="T17" fmla="*/ 171156 h 171450"/>
              <a:gd name="T18" fmla="*/ 260013 w 426085"/>
              <a:gd name="T19" fmla="*/ 168763 h 171450"/>
              <a:gd name="T20" fmla="*/ 360919 w 426085"/>
              <a:gd name="T21" fmla="*/ 104628 h 171450"/>
              <a:gd name="T22" fmla="*/ 356130 w 426085"/>
              <a:gd name="T23" fmla="*/ 104628 h 171450"/>
              <a:gd name="T24" fmla="*/ 356130 w 426085"/>
              <a:gd name="T25" fmla="*/ 102088 h 171450"/>
              <a:gd name="T26" fmla="*/ 347267 w 426085"/>
              <a:gd name="T27" fmla="*/ 102088 h 171450"/>
              <a:gd name="T28" fmla="*/ 321270 w 426085"/>
              <a:gd name="T29" fmla="*/ 85578 h 171450"/>
              <a:gd name="T30" fmla="*/ 291273 w 426085"/>
              <a:gd name="T31" fmla="*/ 66528 h 171450"/>
              <a:gd name="T32" fmla="*/ 0 w 426085"/>
              <a:gd name="T33" fmla="*/ 66528 h 171450"/>
              <a:gd name="T34" fmla="*/ 0 w 426085"/>
              <a:gd name="T35" fmla="*/ 104628 h 171450"/>
              <a:gd name="T36" fmla="*/ 291273 w 426085"/>
              <a:gd name="T37" fmla="*/ 104628 h 171450"/>
              <a:gd name="T38" fmla="*/ 321270 w 426085"/>
              <a:gd name="T39" fmla="*/ 85578 h 171450"/>
              <a:gd name="T40" fmla="*/ 291273 w 426085"/>
              <a:gd name="T41" fmla="*/ 66528 h 171450"/>
              <a:gd name="T42" fmla="*/ 360919 w 426085"/>
              <a:gd name="T43" fmla="*/ 66528 h 171450"/>
              <a:gd name="T44" fmla="*/ 356130 w 426085"/>
              <a:gd name="T45" fmla="*/ 66528 h 171450"/>
              <a:gd name="T46" fmla="*/ 356130 w 426085"/>
              <a:gd name="T47" fmla="*/ 104628 h 171450"/>
              <a:gd name="T48" fmla="*/ 360919 w 426085"/>
              <a:gd name="T49" fmla="*/ 104628 h 171450"/>
              <a:gd name="T50" fmla="*/ 390893 w 426085"/>
              <a:gd name="T51" fmla="*/ 85578 h 171450"/>
              <a:gd name="T52" fmla="*/ 360919 w 426085"/>
              <a:gd name="T53" fmla="*/ 66528 h 171450"/>
              <a:gd name="T54" fmla="*/ 347267 w 426085"/>
              <a:gd name="T55" fmla="*/ 69068 h 171450"/>
              <a:gd name="T56" fmla="*/ 321270 w 426085"/>
              <a:gd name="T57" fmla="*/ 85578 h 171450"/>
              <a:gd name="T58" fmla="*/ 347267 w 426085"/>
              <a:gd name="T59" fmla="*/ 102088 h 171450"/>
              <a:gd name="T60" fmla="*/ 347267 w 426085"/>
              <a:gd name="T61" fmla="*/ 69068 h 171450"/>
              <a:gd name="T62" fmla="*/ 356130 w 426085"/>
              <a:gd name="T63" fmla="*/ 69068 h 171450"/>
              <a:gd name="T64" fmla="*/ 347267 w 426085"/>
              <a:gd name="T65" fmla="*/ 69068 h 171450"/>
              <a:gd name="T66" fmla="*/ 347267 w 426085"/>
              <a:gd name="T67" fmla="*/ 102088 h 171450"/>
              <a:gd name="T68" fmla="*/ 356130 w 426085"/>
              <a:gd name="T69" fmla="*/ 102088 h 171450"/>
              <a:gd name="T70" fmla="*/ 356130 w 426085"/>
              <a:gd name="T71" fmla="*/ 69068 h 171450"/>
              <a:gd name="T72" fmla="*/ 253404 w 426085"/>
              <a:gd name="T73" fmla="*/ 0 h 171450"/>
              <a:gd name="T74" fmla="*/ 246686 w 426085"/>
              <a:gd name="T75" fmla="*/ 488 h 171450"/>
              <a:gd name="T76" fmla="*/ 240623 w 426085"/>
              <a:gd name="T77" fmla="*/ 3643 h 171450"/>
              <a:gd name="T78" fmla="*/ 235982 w 426085"/>
              <a:gd name="T79" fmla="*/ 9251 h 171450"/>
              <a:gd name="T80" fmla="*/ 233784 w 426085"/>
              <a:gd name="T81" fmla="*/ 16446 h 171450"/>
              <a:gd name="T82" fmla="*/ 234231 w 426085"/>
              <a:gd name="T83" fmla="*/ 23760 h 171450"/>
              <a:gd name="T84" fmla="*/ 237131 w 426085"/>
              <a:gd name="T85" fmla="*/ 30360 h 171450"/>
              <a:gd name="T86" fmla="*/ 242281 w 426085"/>
              <a:gd name="T87" fmla="*/ 35413 h 171450"/>
              <a:gd name="T88" fmla="*/ 321270 w 426085"/>
              <a:gd name="T89" fmla="*/ 85578 h 171450"/>
              <a:gd name="T90" fmla="*/ 347267 w 426085"/>
              <a:gd name="T91" fmla="*/ 69068 h 171450"/>
              <a:gd name="T92" fmla="*/ 356130 w 426085"/>
              <a:gd name="T93" fmla="*/ 69068 h 171450"/>
              <a:gd name="T94" fmla="*/ 356130 w 426085"/>
              <a:gd name="T95" fmla="*/ 66528 h 171450"/>
              <a:gd name="T96" fmla="*/ 360919 w 426085"/>
              <a:gd name="T97" fmla="*/ 66528 h 171450"/>
              <a:gd name="T98" fmla="*/ 260013 w 426085"/>
              <a:gd name="T99" fmla="*/ 2393 h 171450"/>
              <a:gd name="T100" fmla="*/ 253404 w 426085"/>
              <a:gd name="T101" fmla="*/ 0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26085" h="171450">
                <a:moveTo>
                  <a:pt x="349776" y="85578"/>
                </a:moveTo>
                <a:lnTo>
                  <a:pt x="263779" y="135743"/>
                </a:lnTo>
                <a:lnTo>
                  <a:pt x="258171" y="140795"/>
                </a:lnTo>
                <a:lnTo>
                  <a:pt x="255015" y="147395"/>
                </a:lnTo>
                <a:lnTo>
                  <a:pt x="254527" y="154709"/>
                </a:lnTo>
                <a:lnTo>
                  <a:pt x="256921" y="161905"/>
                </a:lnTo>
                <a:lnTo>
                  <a:pt x="261973" y="167512"/>
                </a:lnTo>
                <a:lnTo>
                  <a:pt x="268573" y="170668"/>
                </a:lnTo>
                <a:lnTo>
                  <a:pt x="275887" y="171156"/>
                </a:lnTo>
                <a:lnTo>
                  <a:pt x="283083" y="168763"/>
                </a:lnTo>
                <a:lnTo>
                  <a:pt x="392944" y="104628"/>
                </a:lnTo>
                <a:lnTo>
                  <a:pt x="387731" y="104628"/>
                </a:lnTo>
                <a:lnTo>
                  <a:pt x="387731" y="102088"/>
                </a:lnTo>
                <a:lnTo>
                  <a:pt x="378079" y="102088"/>
                </a:lnTo>
                <a:lnTo>
                  <a:pt x="349776" y="85578"/>
                </a:lnTo>
                <a:close/>
              </a:path>
              <a:path w="426085" h="171450">
                <a:moveTo>
                  <a:pt x="317119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17119" y="104628"/>
                </a:lnTo>
                <a:lnTo>
                  <a:pt x="349776" y="85578"/>
                </a:lnTo>
                <a:lnTo>
                  <a:pt x="317119" y="66528"/>
                </a:lnTo>
                <a:close/>
              </a:path>
              <a:path w="426085" h="171450">
                <a:moveTo>
                  <a:pt x="392944" y="66528"/>
                </a:moveTo>
                <a:lnTo>
                  <a:pt x="387731" y="66528"/>
                </a:lnTo>
                <a:lnTo>
                  <a:pt x="387731" y="104628"/>
                </a:lnTo>
                <a:lnTo>
                  <a:pt x="392944" y="104628"/>
                </a:lnTo>
                <a:lnTo>
                  <a:pt x="425576" y="85578"/>
                </a:lnTo>
                <a:lnTo>
                  <a:pt x="392944" y="66528"/>
                </a:lnTo>
                <a:close/>
              </a:path>
              <a:path w="426085" h="171450">
                <a:moveTo>
                  <a:pt x="378079" y="69068"/>
                </a:moveTo>
                <a:lnTo>
                  <a:pt x="349776" y="85578"/>
                </a:lnTo>
                <a:lnTo>
                  <a:pt x="378079" y="102088"/>
                </a:lnTo>
                <a:lnTo>
                  <a:pt x="378079" y="69068"/>
                </a:lnTo>
                <a:close/>
              </a:path>
              <a:path w="426085" h="171450">
                <a:moveTo>
                  <a:pt x="387731" y="69068"/>
                </a:moveTo>
                <a:lnTo>
                  <a:pt x="378079" y="69068"/>
                </a:lnTo>
                <a:lnTo>
                  <a:pt x="378079" y="102088"/>
                </a:lnTo>
                <a:lnTo>
                  <a:pt x="387731" y="102088"/>
                </a:lnTo>
                <a:lnTo>
                  <a:pt x="387731" y="69068"/>
                </a:lnTo>
                <a:close/>
              </a:path>
              <a:path w="426085" h="171450">
                <a:moveTo>
                  <a:pt x="275887" y="0"/>
                </a:moveTo>
                <a:lnTo>
                  <a:pt x="268573" y="488"/>
                </a:lnTo>
                <a:lnTo>
                  <a:pt x="261973" y="3643"/>
                </a:lnTo>
                <a:lnTo>
                  <a:pt x="256921" y="9251"/>
                </a:lnTo>
                <a:lnTo>
                  <a:pt x="254527" y="16446"/>
                </a:lnTo>
                <a:lnTo>
                  <a:pt x="255015" y="23760"/>
                </a:lnTo>
                <a:lnTo>
                  <a:pt x="258171" y="30360"/>
                </a:lnTo>
                <a:lnTo>
                  <a:pt x="263779" y="35413"/>
                </a:lnTo>
                <a:lnTo>
                  <a:pt x="349776" y="85578"/>
                </a:lnTo>
                <a:lnTo>
                  <a:pt x="378079" y="69068"/>
                </a:lnTo>
                <a:lnTo>
                  <a:pt x="387731" y="69068"/>
                </a:lnTo>
                <a:lnTo>
                  <a:pt x="387731" y="66528"/>
                </a:lnTo>
                <a:lnTo>
                  <a:pt x="392944" y="66528"/>
                </a:lnTo>
                <a:lnTo>
                  <a:pt x="283083" y="2393"/>
                </a:lnTo>
                <a:lnTo>
                  <a:pt x="27588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19826" name="object 18">
            <a:extLst>
              <a:ext uri="{FF2B5EF4-FFF2-40B4-BE49-F238E27FC236}">
                <a16:creationId xmlns:a16="http://schemas.microsoft.com/office/drawing/2014/main" id="{68E1F5C4-071C-6593-50A5-3502CBA68CC2}"/>
              </a:ext>
            </a:extLst>
          </p:cNvPr>
          <p:cNvSpPr>
            <a:spLocks/>
          </p:cNvSpPr>
          <p:nvPr/>
        </p:nvSpPr>
        <p:spPr bwMode="auto">
          <a:xfrm>
            <a:off x="6356350" y="5759450"/>
            <a:ext cx="425450" cy="171450"/>
          </a:xfrm>
          <a:custGeom>
            <a:avLst/>
            <a:gdLst>
              <a:gd name="T0" fmla="*/ 321270 w 426085"/>
              <a:gd name="T1" fmla="*/ 85578 h 171450"/>
              <a:gd name="T2" fmla="*/ 242281 w 426085"/>
              <a:gd name="T3" fmla="*/ 135743 h 171450"/>
              <a:gd name="T4" fmla="*/ 237131 w 426085"/>
              <a:gd name="T5" fmla="*/ 140795 h 171450"/>
              <a:gd name="T6" fmla="*/ 234231 w 426085"/>
              <a:gd name="T7" fmla="*/ 147395 h 171450"/>
              <a:gd name="T8" fmla="*/ 233784 w 426085"/>
              <a:gd name="T9" fmla="*/ 154709 h 171450"/>
              <a:gd name="T10" fmla="*/ 235982 w 426085"/>
              <a:gd name="T11" fmla="*/ 161905 h 171450"/>
              <a:gd name="T12" fmla="*/ 240623 w 426085"/>
              <a:gd name="T13" fmla="*/ 167513 h 171450"/>
              <a:gd name="T14" fmla="*/ 246686 w 426085"/>
              <a:gd name="T15" fmla="*/ 170668 h 171450"/>
              <a:gd name="T16" fmla="*/ 253404 w 426085"/>
              <a:gd name="T17" fmla="*/ 171156 h 171450"/>
              <a:gd name="T18" fmla="*/ 260013 w 426085"/>
              <a:gd name="T19" fmla="*/ 168763 h 171450"/>
              <a:gd name="T20" fmla="*/ 360919 w 426085"/>
              <a:gd name="T21" fmla="*/ 104628 h 171450"/>
              <a:gd name="T22" fmla="*/ 356130 w 426085"/>
              <a:gd name="T23" fmla="*/ 104628 h 171450"/>
              <a:gd name="T24" fmla="*/ 356130 w 426085"/>
              <a:gd name="T25" fmla="*/ 102088 h 171450"/>
              <a:gd name="T26" fmla="*/ 347267 w 426085"/>
              <a:gd name="T27" fmla="*/ 102088 h 171450"/>
              <a:gd name="T28" fmla="*/ 321270 w 426085"/>
              <a:gd name="T29" fmla="*/ 85578 h 171450"/>
              <a:gd name="T30" fmla="*/ 291273 w 426085"/>
              <a:gd name="T31" fmla="*/ 66528 h 171450"/>
              <a:gd name="T32" fmla="*/ 0 w 426085"/>
              <a:gd name="T33" fmla="*/ 66528 h 171450"/>
              <a:gd name="T34" fmla="*/ 0 w 426085"/>
              <a:gd name="T35" fmla="*/ 104628 h 171450"/>
              <a:gd name="T36" fmla="*/ 291273 w 426085"/>
              <a:gd name="T37" fmla="*/ 104628 h 171450"/>
              <a:gd name="T38" fmla="*/ 321270 w 426085"/>
              <a:gd name="T39" fmla="*/ 85578 h 171450"/>
              <a:gd name="T40" fmla="*/ 291273 w 426085"/>
              <a:gd name="T41" fmla="*/ 66528 h 171450"/>
              <a:gd name="T42" fmla="*/ 360919 w 426085"/>
              <a:gd name="T43" fmla="*/ 66528 h 171450"/>
              <a:gd name="T44" fmla="*/ 356130 w 426085"/>
              <a:gd name="T45" fmla="*/ 66528 h 171450"/>
              <a:gd name="T46" fmla="*/ 356130 w 426085"/>
              <a:gd name="T47" fmla="*/ 104628 h 171450"/>
              <a:gd name="T48" fmla="*/ 360919 w 426085"/>
              <a:gd name="T49" fmla="*/ 104628 h 171450"/>
              <a:gd name="T50" fmla="*/ 390893 w 426085"/>
              <a:gd name="T51" fmla="*/ 85578 h 171450"/>
              <a:gd name="T52" fmla="*/ 360919 w 426085"/>
              <a:gd name="T53" fmla="*/ 66528 h 171450"/>
              <a:gd name="T54" fmla="*/ 347267 w 426085"/>
              <a:gd name="T55" fmla="*/ 69068 h 171450"/>
              <a:gd name="T56" fmla="*/ 321270 w 426085"/>
              <a:gd name="T57" fmla="*/ 85578 h 171450"/>
              <a:gd name="T58" fmla="*/ 347267 w 426085"/>
              <a:gd name="T59" fmla="*/ 102088 h 171450"/>
              <a:gd name="T60" fmla="*/ 347267 w 426085"/>
              <a:gd name="T61" fmla="*/ 69068 h 171450"/>
              <a:gd name="T62" fmla="*/ 356130 w 426085"/>
              <a:gd name="T63" fmla="*/ 69068 h 171450"/>
              <a:gd name="T64" fmla="*/ 347267 w 426085"/>
              <a:gd name="T65" fmla="*/ 69068 h 171450"/>
              <a:gd name="T66" fmla="*/ 347267 w 426085"/>
              <a:gd name="T67" fmla="*/ 102088 h 171450"/>
              <a:gd name="T68" fmla="*/ 356130 w 426085"/>
              <a:gd name="T69" fmla="*/ 102088 h 171450"/>
              <a:gd name="T70" fmla="*/ 356130 w 426085"/>
              <a:gd name="T71" fmla="*/ 69068 h 171450"/>
              <a:gd name="T72" fmla="*/ 253404 w 426085"/>
              <a:gd name="T73" fmla="*/ 0 h 171450"/>
              <a:gd name="T74" fmla="*/ 246686 w 426085"/>
              <a:gd name="T75" fmla="*/ 488 h 171450"/>
              <a:gd name="T76" fmla="*/ 240623 w 426085"/>
              <a:gd name="T77" fmla="*/ 3643 h 171450"/>
              <a:gd name="T78" fmla="*/ 235982 w 426085"/>
              <a:gd name="T79" fmla="*/ 9251 h 171450"/>
              <a:gd name="T80" fmla="*/ 233784 w 426085"/>
              <a:gd name="T81" fmla="*/ 16446 h 171450"/>
              <a:gd name="T82" fmla="*/ 234231 w 426085"/>
              <a:gd name="T83" fmla="*/ 23760 h 171450"/>
              <a:gd name="T84" fmla="*/ 237131 w 426085"/>
              <a:gd name="T85" fmla="*/ 30360 h 171450"/>
              <a:gd name="T86" fmla="*/ 242281 w 426085"/>
              <a:gd name="T87" fmla="*/ 35413 h 171450"/>
              <a:gd name="T88" fmla="*/ 321270 w 426085"/>
              <a:gd name="T89" fmla="*/ 85578 h 171450"/>
              <a:gd name="T90" fmla="*/ 347267 w 426085"/>
              <a:gd name="T91" fmla="*/ 69068 h 171450"/>
              <a:gd name="T92" fmla="*/ 356130 w 426085"/>
              <a:gd name="T93" fmla="*/ 69068 h 171450"/>
              <a:gd name="T94" fmla="*/ 356130 w 426085"/>
              <a:gd name="T95" fmla="*/ 66528 h 171450"/>
              <a:gd name="T96" fmla="*/ 360919 w 426085"/>
              <a:gd name="T97" fmla="*/ 66528 h 171450"/>
              <a:gd name="T98" fmla="*/ 260013 w 426085"/>
              <a:gd name="T99" fmla="*/ 2393 h 171450"/>
              <a:gd name="T100" fmla="*/ 253404 w 426085"/>
              <a:gd name="T101" fmla="*/ 0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26085" h="171450">
                <a:moveTo>
                  <a:pt x="349776" y="85578"/>
                </a:moveTo>
                <a:lnTo>
                  <a:pt x="263779" y="135743"/>
                </a:lnTo>
                <a:lnTo>
                  <a:pt x="258171" y="140795"/>
                </a:lnTo>
                <a:lnTo>
                  <a:pt x="255015" y="147395"/>
                </a:lnTo>
                <a:lnTo>
                  <a:pt x="254527" y="154709"/>
                </a:lnTo>
                <a:lnTo>
                  <a:pt x="256921" y="161905"/>
                </a:lnTo>
                <a:lnTo>
                  <a:pt x="261973" y="167513"/>
                </a:lnTo>
                <a:lnTo>
                  <a:pt x="268573" y="170668"/>
                </a:lnTo>
                <a:lnTo>
                  <a:pt x="275887" y="171156"/>
                </a:lnTo>
                <a:lnTo>
                  <a:pt x="283083" y="168763"/>
                </a:lnTo>
                <a:lnTo>
                  <a:pt x="392944" y="104628"/>
                </a:lnTo>
                <a:lnTo>
                  <a:pt x="387731" y="104628"/>
                </a:lnTo>
                <a:lnTo>
                  <a:pt x="387731" y="102088"/>
                </a:lnTo>
                <a:lnTo>
                  <a:pt x="378079" y="102088"/>
                </a:lnTo>
                <a:lnTo>
                  <a:pt x="349776" y="85578"/>
                </a:lnTo>
                <a:close/>
              </a:path>
              <a:path w="426085" h="171450">
                <a:moveTo>
                  <a:pt x="317119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17119" y="104628"/>
                </a:lnTo>
                <a:lnTo>
                  <a:pt x="349776" y="85578"/>
                </a:lnTo>
                <a:lnTo>
                  <a:pt x="317119" y="66528"/>
                </a:lnTo>
                <a:close/>
              </a:path>
              <a:path w="426085" h="171450">
                <a:moveTo>
                  <a:pt x="392944" y="66528"/>
                </a:moveTo>
                <a:lnTo>
                  <a:pt x="387731" y="66528"/>
                </a:lnTo>
                <a:lnTo>
                  <a:pt x="387731" y="104628"/>
                </a:lnTo>
                <a:lnTo>
                  <a:pt x="392944" y="104628"/>
                </a:lnTo>
                <a:lnTo>
                  <a:pt x="425576" y="85578"/>
                </a:lnTo>
                <a:lnTo>
                  <a:pt x="392944" y="66528"/>
                </a:lnTo>
                <a:close/>
              </a:path>
              <a:path w="426085" h="171450">
                <a:moveTo>
                  <a:pt x="378079" y="69068"/>
                </a:moveTo>
                <a:lnTo>
                  <a:pt x="349776" y="85578"/>
                </a:lnTo>
                <a:lnTo>
                  <a:pt x="378079" y="102088"/>
                </a:lnTo>
                <a:lnTo>
                  <a:pt x="378079" y="69068"/>
                </a:lnTo>
                <a:close/>
              </a:path>
              <a:path w="426085" h="171450">
                <a:moveTo>
                  <a:pt x="387731" y="69068"/>
                </a:moveTo>
                <a:lnTo>
                  <a:pt x="378079" y="69068"/>
                </a:lnTo>
                <a:lnTo>
                  <a:pt x="378079" y="102088"/>
                </a:lnTo>
                <a:lnTo>
                  <a:pt x="387731" y="102088"/>
                </a:lnTo>
                <a:lnTo>
                  <a:pt x="387731" y="69068"/>
                </a:lnTo>
                <a:close/>
              </a:path>
              <a:path w="426085" h="171450">
                <a:moveTo>
                  <a:pt x="275887" y="0"/>
                </a:moveTo>
                <a:lnTo>
                  <a:pt x="268573" y="488"/>
                </a:lnTo>
                <a:lnTo>
                  <a:pt x="261973" y="3643"/>
                </a:lnTo>
                <a:lnTo>
                  <a:pt x="256921" y="9251"/>
                </a:lnTo>
                <a:lnTo>
                  <a:pt x="254527" y="16446"/>
                </a:lnTo>
                <a:lnTo>
                  <a:pt x="255015" y="23760"/>
                </a:lnTo>
                <a:lnTo>
                  <a:pt x="258171" y="30360"/>
                </a:lnTo>
                <a:lnTo>
                  <a:pt x="263779" y="35413"/>
                </a:lnTo>
                <a:lnTo>
                  <a:pt x="349776" y="85578"/>
                </a:lnTo>
                <a:lnTo>
                  <a:pt x="378079" y="69068"/>
                </a:lnTo>
                <a:lnTo>
                  <a:pt x="387731" y="69068"/>
                </a:lnTo>
                <a:lnTo>
                  <a:pt x="387731" y="66528"/>
                </a:lnTo>
                <a:lnTo>
                  <a:pt x="392944" y="66528"/>
                </a:lnTo>
                <a:lnTo>
                  <a:pt x="283083" y="2393"/>
                </a:lnTo>
                <a:lnTo>
                  <a:pt x="27588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19827" name="object 19">
            <a:extLst>
              <a:ext uri="{FF2B5EF4-FFF2-40B4-BE49-F238E27FC236}">
                <a16:creationId xmlns:a16="http://schemas.microsoft.com/office/drawing/2014/main" id="{AFD86631-0437-A465-F8AC-6155E4DD8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5683250"/>
            <a:ext cx="1241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>
                <a:cs typeface="Calibri" panose="020F0502020204030204" pitchFamily="34" charset="0"/>
              </a:rPr>
              <a:t>R</a:t>
            </a:r>
            <a:r>
              <a:rPr lang="pt-BR" altLang="pt-BR" baseline="-21000">
                <a:cs typeface="Calibri" panose="020F0502020204030204" pitchFamily="34" charset="0"/>
              </a:rPr>
              <a:t>1 </a:t>
            </a:r>
            <a:r>
              <a:rPr lang="pt-BR" altLang="pt-BR">
                <a:cs typeface="Calibri" panose="020F0502020204030204" pitchFamily="34" charset="0"/>
              </a:rPr>
              <a:t>= 86,52KΩ</a:t>
            </a:r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3BB3CA9A-121F-8667-A396-3F57694064A9}"/>
              </a:ext>
            </a:extLst>
          </p:cNvPr>
          <p:cNvSpPr txBox="1"/>
          <p:nvPr/>
        </p:nvSpPr>
        <p:spPr>
          <a:xfrm>
            <a:off x="517525" y="161925"/>
            <a:ext cx="1190625" cy="376238"/>
          </a:xfrm>
          <a:prstGeom prst="rect">
            <a:avLst/>
          </a:prstGeom>
          <a:solidFill>
            <a:srgbClr val="FF0000"/>
          </a:solidFill>
        </p:spPr>
        <p:txBody>
          <a:bodyPr lIns="0" tIns="3175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5" dirty="0" err="1">
                <a:solidFill>
                  <a:srgbClr val="FFFFFF"/>
                </a:solidFill>
                <a:latin typeface="Calibri"/>
                <a:cs typeface="Calibri"/>
              </a:rPr>
              <a:t>Exemplo</a:t>
            </a:r>
            <a:r>
              <a:rPr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b="1" spc="-7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B746BB4-EB0F-0702-7FA3-B2F3DD6567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76675"/>
            <a:ext cx="33623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ject 9">
            <a:extLst>
              <a:ext uri="{FF2B5EF4-FFF2-40B4-BE49-F238E27FC236}">
                <a16:creationId xmlns:a16="http://schemas.microsoft.com/office/drawing/2014/main" id="{F48AD83B-0EEB-1207-43CF-8B10AEA2D2ED}"/>
              </a:ext>
            </a:extLst>
          </p:cNvPr>
          <p:cNvSpPr txBox="1"/>
          <p:nvPr/>
        </p:nvSpPr>
        <p:spPr>
          <a:xfrm>
            <a:off x="1050925" y="2946400"/>
            <a:ext cx="1465263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+mj-lt"/>
                <a:cs typeface="Arial"/>
              </a:rPr>
              <a:t>Cálculo de </a:t>
            </a:r>
            <a:r>
              <a:rPr lang="pt-BR" dirty="0">
                <a:latin typeface="+mj-lt"/>
                <a:cs typeface="Calibri"/>
              </a:rPr>
              <a:t>V</a:t>
            </a:r>
            <a:r>
              <a:rPr lang="pt-BR" baseline="-25000" dirty="0">
                <a:latin typeface="+mj-lt"/>
                <a:cs typeface="Calibri"/>
              </a:rPr>
              <a:t>C</a:t>
            </a:r>
            <a:r>
              <a:rPr spc="-82" baseline="-20833" dirty="0">
                <a:latin typeface="+mj-lt"/>
                <a:cs typeface="Calibri"/>
              </a:rPr>
              <a:t> </a:t>
            </a:r>
            <a:endParaRPr dirty="0">
              <a:latin typeface="+mj-lt"/>
              <a:cs typeface="Calibri"/>
            </a:endParaRPr>
          </a:p>
        </p:txBody>
      </p:sp>
      <p:sp>
        <p:nvSpPr>
          <p:cNvPr id="137232" name="object 3">
            <a:extLst>
              <a:ext uri="{FF2B5EF4-FFF2-40B4-BE49-F238E27FC236}">
                <a16:creationId xmlns:a16="http://schemas.microsoft.com/office/drawing/2014/main" id="{CF131D35-BCC7-A633-55AF-010590B469F0}"/>
              </a:ext>
            </a:extLst>
          </p:cNvPr>
          <p:cNvSpPr>
            <a:spLocks/>
          </p:cNvSpPr>
          <p:nvPr/>
        </p:nvSpPr>
        <p:spPr bwMode="auto">
          <a:xfrm>
            <a:off x="577850" y="2955925"/>
            <a:ext cx="314325" cy="276225"/>
          </a:xfrm>
          <a:custGeom>
            <a:avLst/>
            <a:gdLst>
              <a:gd name="T0" fmla="*/ 0 w 314959"/>
              <a:gd name="T1" fmla="*/ 242895 h 276860"/>
              <a:gd name="T2" fmla="*/ 280785 w 314959"/>
              <a:gd name="T3" fmla="*/ 242895 h 276860"/>
              <a:gd name="T4" fmla="*/ 280785 w 314959"/>
              <a:gd name="T5" fmla="*/ 0 h 276860"/>
              <a:gd name="T6" fmla="*/ 0 w 314959"/>
              <a:gd name="T7" fmla="*/ 0 h 276860"/>
              <a:gd name="T8" fmla="*/ 0 w 314959"/>
              <a:gd name="T9" fmla="*/ 242895 h 2768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959" h="276860">
                <a:moveTo>
                  <a:pt x="0" y="276860"/>
                </a:moveTo>
                <a:lnTo>
                  <a:pt x="314959" y="276860"/>
                </a:lnTo>
                <a:lnTo>
                  <a:pt x="31495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35186" name="object 3">
            <a:extLst>
              <a:ext uri="{FF2B5EF4-FFF2-40B4-BE49-F238E27FC236}">
                <a16:creationId xmlns:a16="http://schemas.microsoft.com/office/drawing/2014/main" id="{43866B37-C848-ABF4-A553-FBD7E9154E09}"/>
              </a:ext>
            </a:extLst>
          </p:cNvPr>
          <p:cNvSpPr>
            <a:spLocks/>
          </p:cNvSpPr>
          <p:nvPr/>
        </p:nvSpPr>
        <p:spPr bwMode="auto">
          <a:xfrm>
            <a:off x="584200" y="4598988"/>
            <a:ext cx="314325" cy="276225"/>
          </a:xfrm>
          <a:custGeom>
            <a:avLst/>
            <a:gdLst>
              <a:gd name="T0" fmla="*/ 0 w 314959"/>
              <a:gd name="T1" fmla="*/ 242895 h 276860"/>
              <a:gd name="T2" fmla="*/ 280785 w 314959"/>
              <a:gd name="T3" fmla="*/ 242895 h 276860"/>
              <a:gd name="T4" fmla="*/ 280785 w 314959"/>
              <a:gd name="T5" fmla="*/ 0 h 276860"/>
              <a:gd name="T6" fmla="*/ 0 w 314959"/>
              <a:gd name="T7" fmla="*/ 0 h 276860"/>
              <a:gd name="T8" fmla="*/ 0 w 314959"/>
              <a:gd name="T9" fmla="*/ 242895 h 2768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959" h="276860">
                <a:moveTo>
                  <a:pt x="0" y="276860"/>
                </a:moveTo>
                <a:lnTo>
                  <a:pt x="314959" y="276860"/>
                </a:lnTo>
                <a:lnTo>
                  <a:pt x="31495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CFD0FF18-5195-8C1A-EC41-DDC795CCA4C1}"/>
              </a:ext>
            </a:extLst>
          </p:cNvPr>
          <p:cNvSpPr/>
          <p:nvPr/>
        </p:nvSpPr>
        <p:spPr>
          <a:xfrm>
            <a:off x="577850" y="3438525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6CEA25D4-4627-A3F2-08AA-8A495C064D4B}"/>
              </a:ext>
            </a:extLst>
          </p:cNvPr>
          <p:cNvSpPr/>
          <p:nvPr/>
        </p:nvSpPr>
        <p:spPr>
          <a:xfrm>
            <a:off x="593725" y="3943350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828270E5-92BA-5690-B639-D372AF4C1B27}"/>
              </a:ext>
            </a:extLst>
          </p:cNvPr>
          <p:cNvSpPr/>
          <p:nvPr/>
        </p:nvSpPr>
        <p:spPr>
          <a:xfrm>
            <a:off x="582613" y="5192713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8FE2813A-2ED9-FA5B-2616-DDA70CFD6AEC}"/>
              </a:ext>
            </a:extLst>
          </p:cNvPr>
          <p:cNvSpPr/>
          <p:nvPr/>
        </p:nvSpPr>
        <p:spPr>
          <a:xfrm>
            <a:off x="598488" y="5734050"/>
            <a:ext cx="304800" cy="2222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9DECD3-1E2A-4CFE-170B-1AC6E2546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37150"/>
            <a:ext cx="35083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7222" grpId="0" animBg="1"/>
      <p:bldP spid="137223" grpId="0" animBg="1"/>
      <p:bldP spid="119823" grpId="0" animBg="1"/>
      <p:bldP spid="119824" grpId="0" animBg="1"/>
      <p:bldP spid="119827" grpId="0"/>
      <p:bldP spid="32" grpId="0"/>
      <p:bldP spid="25" grpId="0" animBg="1"/>
      <p:bldP spid="26" grpId="0" animBg="1"/>
      <p:bldP spid="27" grpId="0" animBg="1"/>
      <p:bldP spid="28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object 3">
            <a:extLst>
              <a:ext uri="{FF2B5EF4-FFF2-40B4-BE49-F238E27FC236}">
                <a16:creationId xmlns:a16="http://schemas.microsoft.com/office/drawing/2014/main" id="{24C005E7-56F6-B29D-B2D1-6FB47F711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457200"/>
            <a:ext cx="79708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>
                <a:cs typeface="Calibri" panose="020F0502020204030204" pitchFamily="34" charset="0"/>
              </a:rPr>
              <a:t>Os valores-padrão mais próximos de R</a:t>
            </a:r>
            <a:r>
              <a:rPr lang="pt-BR" altLang="pt-BR" baseline="-21000">
                <a:cs typeface="Calibri" panose="020F0502020204030204" pitchFamily="34" charset="0"/>
              </a:rPr>
              <a:t>1 </a:t>
            </a:r>
            <a:r>
              <a:rPr lang="pt-BR" altLang="pt-BR">
                <a:cs typeface="Calibri" panose="020F0502020204030204" pitchFamily="34" charset="0"/>
              </a:rPr>
              <a:t>são 82KΩ e 91KΩ. </a:t>
            </a:r>
          </a:p>
          <a:p>
            <a:pPr algn="just" eaLnBrk="1" hangingPunct="1"/>
            <a:endParaRPr lang="pt-BR" altLang="pt-BR">
              <a:cs typeface="Calibri" panose="020F0502020204030204" pitchFamily="34" charset="0"/>
            </a:endParaRPr>
          </a:p>
          <a:p>
            <a:pPr algn="just" eaLnBrk="1" hangingPunct="1"/>
            <a:r>
              <a:rPr lang="pt-BR" altLang="pt-BR">
                <a:cs typeface="Calibri" panose="020F0502020204030204" pitchFamily="34" charset="0"/>
              </a:rPr>
              <a:t>No entanto, a utilização  da combinação em série dos valores-padrão 82KΩ e 4,7KΩ resultará em um valor  de R</a:t>
            </a:r>
            <a:r>
              <a:rPr lang="pt-BR" altLang="pt-BR" baseline="-21000">
                <a:cs typeface="Calibri" panose="020F0502020204030204" pitchFamily="34" charset="0"/>
              </a:rPr>
              <a:t>1 </a:t>
            </a:r>
            <a:r>
              <a:rPr lang="pt-BR" altLang="pt-BR">
                <a:cs typeface="Calibri" panose="020F0502020204030204" pitchFamily="34" charset="0"/>
              </a:rPr>
              <a:t>= 86,7K Ω que é muito próximo do valor do projeto.</a:t>
            </a:r>
          </a:p>
        </p:txBody>
      </p:sp>
      <p:sp>
        <p:nvSpPr>
          <p:cNvPr id="5" name="object 21">
            <a:extLst>
              <a:ext uri="{FF2B5EF4-FFF2-40B4-BE49-F238E27FC236}">
                <a16:creationId xmlns:a16="http://schemas.microsoft.com/office/drawing/2014/main" id="{84E0F8F5-9D6B-F84D-1A4B-359CB0E9230F}"/>
              </a:ext>
            </a:extLst>
          </p:cNvPr>
          <p:cNvSpPr txBox="1"/>
          <p:nvPr/>
        </p:nvSpPr>
        <p:spPr>
          <a:xfrm>
            <a:off x="822325" y="1862138"/>
            <a:ext cx="1468438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+mn-lt"/>
                <a:cs typeface="Arial"/>
              </a:rPr>
              <a:t>Cálculo de </a:t>
            </a:r>
            <a:r>
              <a:rPr spc="-10" dirty="0">
                <a:latin typeface="+mn-lt"/>
                <a:cs typeface="Calibri"/>
              </a:rPr>
              <a:t>R</a:t>
            </a:r>
            <a:r>
              <a:rPr spc="-15" baseline="-20833" dirty="0">
                <a:latin typeface="+mn-lt"/>
                <a:cs typeface="Calibri"/>
              </a:rPr>
              <a:t>C</a:t>
            </a:r>
            <a:r>
              <a:rPr spc="-75" baseline="-20833" dirty="0">
                <a:latin typeface="+mn-lt"/>
                <a:cs typeface="Calibri"/>
              </a:rPr>
              <a:t> </a:t>
            </a:r>
            <a:endParaRPr dirty="0">
              <a:latin typeface="+mn-lt"/>
              <a:cs typeface="Calibri"/>
            </a:endParaRPr>
          </a:p>
        </p:txBody>
      </p:sp>
      <p:sp>
        <p:nvSpPr>
          <p:cNvPr id="139268" name="object 22">
            <a:extLst>
              <a:ext uri="{FF2B5EF4-FFF2-40B4-BE49-F238E27FC236}">
                <a16:creationId xmlns:a16="http://schemas.microsoft.com/office/drawing/2014/main" id="{8C5DA7F3-16F4-A238-5A8F-ECCC223C2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87600"/>
            <a:ext cx="2125663" cy="6397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9269" name="object 24">
            <a:extLst>
              <a:ext uri="{FF2B5EF4-FFF2-40B4-BE49-F238E27FC236}">
                <a16:creationId xmlns:a16="http://schemas.microsoft.com/office/drawing/2014/main" id="{4D1C9B7F-5B81-3BC8-FA42-009D2AFE6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32125"/>
            <a:ext cx="3751263" cy="2952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9270" name="object 25">
            <a:extLst>
              <a:ext uri="{FF2B5EF4-FFF2-40B4-BE49-F238E27FC236}">
                <a16:creationId xmlns:a16="http://schemas.microsoft.com/office/drawing/2014/main" id="{8179618F-016D-02BF-1818-09CD2AD5A735}"/>
              </a:ext>
            </a:extLst>
          </p:cNvPr>
          <p:cNvSpPr>
            <a:spLocks/>
          </p:cNvSpPr>
          <p:nvPr/>
        </p:nvSpPr>
        <p:spPr bwMode="auto">
          <a:xfrm>
            <a:off x="4481513" y="2124075"/>
            <a:ext cx="242887" cy="1263650"/>
          </a:xfrm>
          <a:custGeom>
            <a:avLst/>
            <a:gdLst>
              <a:gd name="T0" fmla="*/ 0 w 243839"/>
              <a:gd name="T1" fmla="*/ 0 h 1262379"/>
              <a:gd name="T2" fmla="*/ 37962 w 243839"/>
              <a:gd name="T3" fmla="*/ 1717 h 1262379"/>
              <a:gd name="T4" fmla="*/ 68973 w 243839"/>
              <a:gd name="T5" fmla="*/ 6310 h 1262379"/>
              <a:gd name="T6" fmla="*/ 89884 w 243839"/>
              <a:gd name="T7" fmla="*/ 13171 h 1262379"/>
              <a:gd name="T8" fmla="*/ 97553 w 243839"/>
              <a:gd name="T9" fmla="*/ 21520 h 1262379"/>
              <a:gd name="T10" fmla="*/ 97553 w 243839"/>
              <a:gd name="T11" fmla="*/ 646934 h 1262379"/>
              <a:gd name="T12" fmla="*/ 105220 w 243839"/>
              <a:gd name="T13" fmla="*/ 655312 h 1262379"/>
              <a:gd name="T14" fmla="*/ 126135 w 243839"/>
              <a:gd name="T15" fmla="*/ 662153 h 1262379"/>
              <a:gd name="T16" fmla="*/ 157139 w 243839"/>
              <a:gd name="T17" fmla="*/ 666764 h 1262379"/>
              <a:gd name="T18" fmla="*/ 195103 w 243839"/>
              <a:gd name="T19" fmla="*/ 668453 h 1262379"/>
              <a:gd name="T20" fmla="*/ 157139 w 243839"/>
              <a:gd name="T21" fmla="*/ 670144 h 1262379"/>
              <a:gd name="T22" fmla="*/ 126135 w 243839"/>
              <a:gd name="T23" fmla="*/ 674754 h 1262379"/>
              <a:gd name="T24" fmla="*/ 105220 w 243839"/>
              <a:gd name="T25" fmla="*/ 681599 h 1262379"/>
              <a:gd name="T26" fmla="*/ 97553 w 243839"/>
              <a:gd name="T27" fmla="*/ 689974 h 1262379"/>
              <a:gd name="T28" fmla="*/ 97553 w 243839"/>
              <a:gd name="T29" fmla="*/ 1315387 h 1262379"/>
              <a:gd name="T30" fmla="*/ 89884 w 243839"/>
              <a:gd name="T31" fmla="*/ 1323766 h 1262379"/>
              <a:gd name="T32" fmla="*/ 68973 w 243839"/>
              <a:gd name="T33" fmla="*/ 1330607 h 1262379"/>
              <a:gd name="T34" fmla="*/ 37962 w 243839"/>
              <a:gd name="T35" fmla="*/ 1335220 h 1262379"/>
              <a:gd name="T36" fmla="*/ 0 w 243839"/>
              <a:gd name="T37" fmla="*/ 1336910 h 126237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43839" h="1262379">
                <a:moveTo>
                  <a:pt x="0" y="0"/>
                </a:moveTo>
                <a:lnTo>
                  <a:pt x="47446" y="1603"/>
                </a:lnTo>
                <a:lnTo>
                  <a:pt x="86201" y="5968"/>
                </a:lnTo>
                <a:lnTo>
                  <a:pt x="112335" y="12430"/>
                </a:lnTo>
                <a:lnTo>
                  <a:pt x="121919" y="20319"/>
                </a:lnTo>
                <a:lnTo>
                  <a:pt x="121919" y="610869"/>
                </a:lnTo>
                <a:lnTo>
                  <a:pt x="131504" y="618781"/>
                </a:lnTo>
                <a:lnTo>
                  <a:pt x="157638" y="625240"/>
                </a:lnTo>
                <a:lnTo>
                  <a:pt x="196393" y="629593"/>
                </a:lnTo>
                <a:lnTo>
                  <a:pt x="243839" y="631189"/>
                </a:lnTo>
                <a:lnTo>
                  <a:pt x="196393" y="632786"/>
                </a:lnTo>
                <a:lnTo>
                  <a:pt x="157638" y="637139"/>
                </a:lnTo>
                <a:lnTo>
                  <a:pt x="131504" y="643598"/>
                </a:lnTo>
                <a:lnTo>
                  <a:pt x="121919" y="651509"/>
                </a:lnTo>
                <a:lnTo>
                  <a:pt x="121919" y="1242059"/>
                </a:lnTo>
                <a:lnTo>
                  <a:pt x="112335" y="1249971"/>
                </a:lnTo>
                <a:lnTo>
                  <a:pt x="86201" y="1256430"/>
                </a:lnTo>
                <a:lnTo>
                  <a:pt x="47446" y="1260783"/>
                </a:lnTo>
                <a:lnTo>
                  <a:pt x="0" y="1262380"/>
                </a:lnTo>
              </a:path>
            </a:pathLst>
          </a:custGeom>
          <a:noFill/>
          <a:ln w="2794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39271" name="object 26">
            <a:extLst>
              <a:ext uri="{FF2B5EF4-FFF2-40B4-BE49-F238E27FC236}">
                <a16:creationId xmlns:a16="http://schemas.microsoft.com/office/drawing/2014/main" id="{859A3E21-733C-ABA0-0D8C-0CE0B425A1E5}"/>
              </a:ext>
            </a:extLst>
          </p:cNvPr>
          <p:cNvSpPr>
            <a:spLocks/>
          </p:cNvSpPr>
          <p:nvPr/>
        </p:nvSpPr>
        <p:spPr bwMode="auto">
          <a:xfrm>
            <a:off x="4867275" y="2657475"/>
            <a:ext cx="425450" cy="171450"/>
          </a:xfrm>
          <a:custGeom>
            <a:avLst/>
            <a:gdLst>
              <a:gd name="T0" fmla="*/ 321350 w 426085"/>
              <a:gd name="T1" fmla="*/ 85573 h 171450"/>
              <a:gd name="T2" fmla="*/ 242281 w 426085"/>
              <a:gd name="T3" fmla="*/ 135789 h 171450"/>
              <a:gd name="T4" fmla="*/ 237131 w 426085"/>
              <a:gd name="T5" fmla="*/ 140822 h 171450"/>
              <a:gd name="T6" fmla="*/ 234231 w 426085"/>
              <a:gd name="T7" fmla="*/ 147400 h 171450"/>
              <a:gd name="T8" fmla="*/ 233784 w 426085"/>
              <a:gd name="T9" fmla="*/ 154688 h 171450"/>
              <a:gd name="T10" fmla="*/ 235981 w 426085"/>
              <a:gd name="T11" fmla="*/ 161849 h 171450"/>
              <a:gd name="T12" fmla="*/ 240623 w 426085"/>
              <a:gd name="T13" fmla="*/ 167497 h 171450"/>
              <a:gd name="T14" fmla="*/ 246686 w 426085"/>
              <a:gd name="T15" fmla="*/ 170670 h 171450"/>
              <a:gd name="T16" fmla="*/ 253404 w 426085"/>
              <a:gd name="T17" fmla="*/ 171147 h 171450"/>
              <a:gd name="T18" fmla="*/ 260013 w 426085"/>
              <a:gd name="T19" fmla="*/ 168707 h 171450"/>
              <a:gd name="T20" fmla="*/ 360902 w 426085"/>
              <a:gd name="T21" fmla="*/ 104623 h 171450"/>
              <a:gd name="T22" fmla="*/ 356129 w 426085"/>
              <a:gd name="T23" fmla="*/ 104623 h 171450"/>
              <a:gd name="T24" fmla="*/ 356129 w 426085"/>
              <a:gd name="T25" fmla="*/ 102032 h 171450"/>
              <a:gd name="T26" fmla="*/ 347266 w 426085"/>
              <a:gd name="T27" fmla="*/ 102032 h 171450"/>
              <a:gd name="T28" fmla="*/ 321350 w 426085"/>
              <a:gd name="T29" fmla="*/ 85573 h 171450"/>
              <a:gd name="T30" fmla="*/ 291355 w 426085"/>
              <a:gd name="T31" fmla="*/ 66523 h 171450"/>
              <a:gd name="T32" fmla="*/ 0 w 426085"/>
              <a:gd name="T33" fmla="*/ 66523 h 171450"/>
              <a:gd name="T34" fmla="*/ 0 w 426085"/>
              <a:gd name="T35" fmla="*/ 104623 h 171450"/>
              <a:gd name="T36" fmla="*/ 291355 w 426085"/>
              <a:gd name="T37" fmla="*/ 104623 h 171450"/>
              <a:gd name="T38" fmla="*/ 321350 w 426085"/>
              <a:gd name="T39" fmla="*/ 85573 h 171450"/>
              <a:gd name="T40" fmla="*/ 291355 w 426085"/>
              <a:gd name="T41" fmla="*/ 66523 h 171450"/>
              <a:gd name="T42" fmla="*/ 360902 w 426085"/>
              <a:gd name="T43" fmla="*/ 66523 h 171450"/>
              <a:gd name="T44" fmla="*/ 356129 w 426085"/>
              <a:gd name="T45" fmla="*/ 66523 h 171450"/>
              <a:gd name="T46" fmla="*/ 356129 w 426085"/>
              <a:gd name="T47" fmla="*/ 104623 h 171450"/>
              <a:gd name="T48" fmla="*/ 360902 w 426085"/>
              <a:gd name="T49" fmla="*/ 104623 h 171450"/>
              <a:gd name="T50" fmla="*/ 390893 w 426085"/>
              <a:gd name="T51" fmla="*/ 85573 h 171450"/>
              <a:gd name="T52" fmla="*/ 360902 w 426085"/>
              <a:gd name="T53" fmla="*/ 66523 h 171450"/>
              <a:gd name="T54" fmla="*/ 347266 w 426085"/>
              <a:gd name="T55" fmla="*/ 69114 h 171450"/>
              <a:gd name="T56" fmla="*/ 321350 w 426085"/>
              <a:gd name="T57" fmla="*/ 85573 h 171450"/>
              <a:gd name="T58" fmla="*/ 347266 w 426085"/>
              <a:gd name="T59" fmla="*/ 102032 h 171450"/>
              <a:gd name="T60" fmla="*/ 347266 w 426085"/>
              <a:gd name="T61" fmla="*/ 69114 h 171450"/>
              <a:gd name="T62" fmla="*/ 356129 w 426085"/>
              <a:gd name="T63" fmla="*/ 69114 h 171450"/>
              <a:gd name="T64" fmla="*/ 347266 w 426085"/>
              <a:gd name="T65" fmla="*/ 69114 h 171450"/>
              <a:gd name="T66" fmla="*/ 347266 w 426085"/>
              <a:gd name="T67" fmla="*/ 102032 h 171450"/>
              <a:gd name="T68" fmla="*/ 356129 w 426085"/>
              <a:gd name="T69" fmla="*/ 102032 h 171450"/>
              <a:gd name="T70" fmla="*/ 356129 w 426085"/>
              <a:gd name="T71" fmla="*/ 69114 h 171450"/>
              <a:gd name="T72" fmla="*/ 253404 w 426085"/>
              <a:gd name="T73" fmla="*/ 0 h 171450"/>
              <a:gd name="T74" fmla="*/ 246686 w 426085"/>
              <a:gd name="T75" fmla="*/ 477 h 171450"/>
              <a:gd name="T76" fmla="*/ 240623 w 426085"/>
              <a:gd name="T77" fmla="*/ 3650 h 171450"/>
              <a:gd name="T78" fmla="*/ 235981 w 426085"/>
              <a:gd name="T79" fmla="*/ 9297 h 171450"/>
              <a:gd name="T80" fmla="*/ 233784 w 426085"/>
              <a:gd name="T81" fmla="*/ 16459 h 171450"/>
              <a:gd name="T82" fmla="*/ 234231 w 426085"/>
              <a:gd name="T83" fmla="*/ 23747 h 171450"/>
              <a:gd name="T84" fmla="*/ 237131 w 426085"/>
              <a:gd name="T85" fmla="*/ 30325 h 171450"/>
              <a:gd name="T86" fmla="*/ 242281 w 426085"/>
              <a:gd name="T87" fmla="*/ 35357 h 171450"/>
              <a:gd name="T88" fmla="*/ 321350 w 426085"/>
              <a:gd name="T89" fmla="*/ 85573 h 171450"/>
              <a:gd name="T90" fmla="*/ 347266 w 426085"/>
              <a:gd name="T91" fmla="*/ 69114 h 171450"/>
              <a:gd name="T92" fmla="*/ 356129 w 426085"/>
              <a:gd name="T93" fmla="*/ 69114 h 171450"/>
              <a:gd name="T94" fmla="*/ 356129 w 426085"/>
              <a:gd name="T95" fmla="*/ 66523 h 171450"/>
              <a:gd name="T96" fmla="*/ 360902 w 426085"/>
              <a:gd name="T97" fmla="*/ 66523 h 171450"/>
              <a:gd name="T98" fmla="*/ 260013 w 426085"/>
              <a:gd name="T99" fmla="*/ 2439 h 171450"/>
              <a:gd name="T100" fmla="*/ 253404 w 426085"/>
              <a:gd name="T101" fmla="*/ 0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26085" h="171450">
                <a:moveTo>
                  <a:pt x="349863" y="85573"/>
                </a:moveTo>
                <a:lnTo>
                  <a:pt x="263778" y="135789"/>
                </a:lnTo>
                <a:lnTo>
                  <a:pt x="258171" y="140822"/>
                </a:lnTo>
                <a:lnTo>
                  <a:pt x="255015" y="147400"/>
                </a:lnTo>
                <a:lnTo>
                  <a:pt x="254527" y="154688"/>
                </a:lnTo>
                <a:lnTo>
                  <a:pt x="256920" y="161849"/>
                </a:lnTo>
                <a:lnTo>
                  <a:pt x="261973" y="167497"/>
                </a:lnTo>
                <a:lnTo>
                  <a:pt x="268573" y="170670"/>
                </a:lnTo>
                <a:lnTo>
                  <a:pt x="275887" y="171147"/>
                </a:lnTo>
                <a:lnTo>
                  <a:pt x="283082" y="168707"/>
                </a:lnTo>
                <a:lnTo>
                  <a:pt x="392924" y="104623"/>
                </a:lnTo>
                <a:lnTo>
                  <a:pt x="387730" y="104623"/>
                </a:lnTo>
                <a:lnTo>
                  <a:pt x="387730" y="102032"/>
                </a:lnTo>
                <a:lnTo>
                  <a:pt x="378078" y="102032"/>
                </a:lnTo>
                <a:lnTo>
                  <a:pt x="349863" y="85573"/>
                </a:lnTo>
                <a:close/>
              </a:path>
              <a:path w="426085" h="171450">
                <a:moveTo>
                  <a:pt x="317206" y="66523"/>
                </a:moveTo>
                <a:lnTo>
                  <a:pt x="0" y="66523"/>
                </a:lnTo>
                <a:lnTo>
                  <a:pt x="0" y="104623"/>
                </a:lnTo>
                <a:lnTo>
                  <a:pt x="317206" y="104623"/>
                </a:lnTo>
                <a:lnTo>
                  <a:pt x="349863" y="85573"/>
                </a:lnTo>
                <a:lnTo>
                  <a:pt x="317206" y="66523"/>
                </a:lnTo>
                <a:close/>
              </a:path>
              <a:path w="426085" h="171450">
                <a:moveTo>
                  <a:pt x="392924" y="66523"/>
                </a:moveTo>
                <a:lnTo>
                  <a:pt x="387730" y="66523"/>
                </a:lnTo>
                <a:lnTo>
                  <a:pt x="387730" y="104623"/>
                </a:lnTo>
                <a:lnTo>
                  <a:pt x="392924" y="104623"/>
                </a:lnTo>
                <a:lnTo>
                  <a:pt x="425576" y="85573"/>
                </a:lnTo>
                <a:lnTo>
                  <a:pt x="392924" y="66523"/>
                </a:lnTo>
                <a:close/>
              </a:path>
              <a:path w="426085" h="171450">
                <a:moveTo>
                  <a:pt x="378078" y="69114"/>
                </a:moveTo>
                <a:lnTo>
                  <a:pt x="349863" y="85573"/>
                </a:lnTo>
                <a:lnTo>
                  <a:pt x="378078" y="102032"/>
                </a:lnTo>
                <a:lnTo>
                  <a:pt x="378078" y="69114"/>
                </a:lnTo>
                <a:close/>
              </a:path>
              <a:path w="426085" h="171450">
                <a:moveTo>
                  <a:pt x="387730" y="69114"/>
                </a:moveTo>
                <a:lnTo>
                  <a:pt x="378078" y="69114"/>
                </a:lnTo>
                <a:lnTo>
                  <a:pt x="378078" y="102032"/>
                </a:lnTo>
                <a:lnTo>
                  <a:pt x="387730" y="102032"/>
                </a:lnTo>
                <a:lnTo>
                  <a:pt x="387730" y="69114"/>
                </a:lnTo>
                <a:close/>
              </a:path>
              <a:path w="426085" h="171450">
                <a:moveTo>
                  <a:pt x="275887" y="0"/>
                </a:moveTo>
                <a:lnTo>
                  <a:pt x="268573" y="477"/>
                </a:lnTo>
                <a:lnTo>
                  <a:pt x="261973" y="3650"/>
                </a:lnTo>
                <a:lnTo>
                  <a:pt x="256920" y="9297"/>
                </a:lnTo>
                <a:lnTo>
                  <a:pt x="254527" y="16459"/>
                </a:lnTo>
                <a:lnTo>
                  <a:pt x="255015" y="23747"/>
                </a:lnTo>
                <a:lnTo>
                  <a:pt x="258171" y="30325"/>
                </a:lnTo>
                <a:lnTo>
                  <a:pt x="263778" y="35357"/>
                </a:lnTo>
                <a:lnTo>
                  <a:pt x="349863" y="85573"/>
                </a:lnTo>
                <a:lnTo>
                  <a:pt x="378078" y="69114"/>
                </a:lnTo>
                <a:lnTo>
                  <a:pt x="387730" y="69114"/>
                </a:lnTo>
                <a:lnTo>
                  <a:pt x="387730" y="66523"/>
                </a:lnTo>
                <a:lnTo>
                  <a:pt x="392924" y="66523"/>
                </a:lnTo>
                <a:lnTo>
                  <a:pt x="283082" y="2439"/>
                </a:lnTo>
                <a:lnTo>
                  <a:pt x="27588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39272" name="object 27">
            <a:extLst>
              <a:ext uri="{FF2B5EF4-FFF2-40B4-BE49-F238E27FC236}">
                <a16:creationId xmlns:a16="http://schemas.microsoft.com/office/drawing/2014/main" id="{156AEACC-61DB-D212-9D6B-6B4833381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963" y="2405063"/>
            <a:ext cx="1981200" cy="6223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9273" name="object 28">
            <a:extLst>
              <a:ext uri="{FF2B5EF4-FFF2-40B4-BE49-F238E27FC236}">
                <a16:creationId xmlns:a16="http://schemas.microsoft.com/office/drawing/2014/main" id="{A6D4E62D-8C03-474C-955A-EABECFB46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2498725"/>
            <a:ext cx="1038225" cy="4333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9274" name="object 3">
            <a:extLst>
              <a:ext uri="{FF2B5EF4-FFF2-40B4-BE49-F238E27FC236}">
                <a16:creationId xmlns:a16="http://schemas.microsoft.com/office/drawing/2014/main" id="{A4C47EFA-1A0C-25CC-4F48-F863206DEC31}"/>
              </a:ext>
            </a:extLst>
          </p:cNvPr>
          <p:cNvSpPr>
            <a:spLocks/>
          </p:cNvSpPr>
          <p:nvPr/>
        </p:nvSpPr>
        <p:spPr bwMode="auto">
          <a:xfrm>
            <a:off x="360363" y="1847850"/>
            <a:ext cx="314325" cy="276225"/>
          </a:xfrm>
          <a:custGeom>
            <a:avLst/>
            <a:gdLst>
              <a:gd name="T0" fmla="*/ 0 w 314959"/>
              <a:gd name="T1" fmla="*/ 242895 h 276860"/>
              <a:gd name="T2" fmla="*/ 280785 w 314959"/>
              <a:gd name="T3" fmla="*/ 242895 h 276860"/>
              <a:gd name="T4" fmla="*/ 280785 w 314959"/>
              <a:gd name="T5" fmla="*/ 0 h 276860"/>
              <a:gd name="T6" fmla="*/ 0 w 314959"/>
              <a:gd name="T7" fmla="*/ 0 h 276860"/>
              <a:gd name="T8" fmla="*/ 0 w 314959"/>
              <a:gd name="T9" fmla="*/ 242895 h 2768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959" h="276860">
                <a:moveTo>
                  <a:pt x="0" y="276860"/>
                </a:moveTo>
                <a:lnTo>
                  <a:pt x="314959" y="276860"/>
                </a:lnTo>
                <a:lnTo>
                  <a:pt x="31495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9268" grpId="0" animBg="1"/>
      <p:bldP spid="139269" grpId="0" animBg="1"/>
      <p:bldP spid="139272" grpId="0" animBg="1"/>
      <p:bldP spid="139273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object 3">
            <a:extLst>
              <a:ext uri="{FF2B5EF4-FFF2-40B4-BE49-F238E27FC236}">
                <a16:creationId xmlns:a16="http://schemas.microsoft.com/office/drawing/2014/main" id="{27CEB877-361B-C9E6-58B4-AEF870A7984F}"/>
              </a:ext>
            </a:extLst>
          </p:cNvPr>
          <p:cNvSpPr>
            <a:spLocks/>
          </p:cNvSpPr>
          <p:nvPr/>
        </p:nvSpPr>
        <p:spPr bwMode="auto">
          <a:xfrm>
            <a:off x="215900" y="295275"/>
            <a:ext cx="1171575" cy="306388"/>
          </a:xfrm>
          <a:custGeom>
            <a:avLst/>
            <a:gdLst>
              <a:gd name="T0" fmla="*/ 0 w 1173480"/>
              <a:gd name="T1" fmla="*/ 457 h 370840"/>
              <a:gd name="T2" fmla="*/ 28085113 w 1173480"/>
              <a:gd name="T3" fmla="*/ 457 h 370840"/>
              <a:gd name="T4" fmla="*/ 28085113 w 1173480"/>
              <a:gd name="T5" fmla="*/ 0 h 370840"/>
              <a:gd name="T6" fmla="*/ 0 w 1173480"/>
              <a:gd name="T7" fmla="*/ 0 h 370840"/>
              <a:gd name="T8" fmla="*/ 0 w 1173480"/>
              <a:gd name="T9" fmla="*/ 457 h 3708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3480"/>
              <a:gd name="T16" fmla="*/ 0 h 370840"/>
              <a:gd name="T17" fmla="*/ 1173480 w 1173480"/>
              <a:gd name="T18" fmla="*/ 370840 h 3708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3480" h="370840">
                <a:moveTo>
                  <a:pt x="0" y="370839"/>
                </a:moveTo>
                <a:lnTo>
                  <a:pt x="1173480" y="370839"/>
                </a:lnTo>
                <a:lnTo>
                  <a:pt x="117348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bg1"/>
                </a:solidFill>
              </a:rPr>
              <a:t>Exercício 3 </a:t>
            </a:r>
          </a:p>
        </p:txBody>
      </p:sp>
      <p:sp>
        <p:nvSpPr>
          <p:cNvPr id="140291" name="object 4">
            <a:extLst>
              <a:ext uri="{FF2B5EF4-FFF2-40B4-BE49-F238E27FC236}">
                <a16:creationId xmlns:a16="http://schemas.microsoft.com/office/drawing/2014/main" id="{A1F20DD9-BBC4-5E9F-C2FB-A4F120A82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1066800"/>
            <a:ext cx="1889125" cy="20875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9813" name="object 6">
            <a:extLst>
              <a:ext uri="{FF2B5EF4-FFF2-40B4-BE49-F238E27FC236}">
                <a16:creationId xmlns:a16="http://schemas.microsoft.com/office/drawing/2014/main" id="{1A00ED95-5D37-658A-3510-D38C00647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" y="3260725"/>
            <a:ext cx="1884363" cy="346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9815" name="object 8">
            <a:extLst>
              <a:ext uri="{FF2B5EF4-FFF2-40B4-BE49-F238E27FC236}">
                <a16:creationId xmlns:a16="http://schemas.microsoft.com/office/drawing/2014/main" id="{8266280A-E0B8-EF8B-9AB0-F05DB4673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4313238"/>
            <a:ext cx="2212975" cy="6286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9816" name="object 9">
            <a:extLst>
              <a:ext uri="{FF2B5EF4-FFF2-40B4-BE49-F238E27FC236}">
                <a16:creationId xmlns:a16="http://schemas.microsoft.com/office/drawing/2014/main" id="{8873AE01-8359-62B2-F8CA-CD4ECF472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118100"/>
            <a:ext cx="2471738" cy="5969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4DB3C03-9D18-759E-9C03-EE7E824EED62}"/>
              </a:ext>
            </a:extLst>
          </p:cNvPr>
          <p:cNvSpPr txBox="1"/>
          <p:nvPr/>
        </p:nvSpPr>
        <p:spPr>
          <a:xfrm>
            <a:off x="839788" y="5781675"/>
            <a:ext cx="1258887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Calibri"/>
                <a:cs typeface="Calibri"/>
              </a:rPr>
              <a:t>Cálculo de</a:t>
            </a:r>
            <a:r>
              <a:rPr spc="-9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R</a:t>
            </a:r>
            <a:r>
              <a:rPr lang="pt-BR" spc="-7" baseline="-20833" dirty="0">
                <a:latin typeface="Calibri"/>
                <a:cs typeface="Calibri"/>
              </a:rPr>
              <a:t>E</a:t>
            </a:r>
            <a:endParaRPr baseline="-20833" dirty="0">
              <a:latin typeface="Calibri"/>
              <a:cs typeface="Calibri"/>
            </a:endParaRPr>
          </a:p>
        </p:txBody>
      </p:sp>
      <p:sp>
        <p:nvSpPr>
          <p:cNvPr id="119819" name="object 12">
            <a:extLst>
              <a:ext uri="{FF2B5EF4-FFF2-40B4-BE49-F238E27FC236}">
                <a16:creationId xmlns:a16="http://schemas.microsoft.com/office/drawing/2014/main" id="{42C8DE4A-4262-6767-62A8-D35E442F5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6065838"/>
            <a:ext cx="3249612" cy="7429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9820" name="object 13">
            <a:extLst>
              <a:ext uri="{FF2B5EF4-FFF2-40B4-BE49-F238E27FC236}">
                <a16:creationId xmlns:a16="http://schemas.microsoft.com/office/drawing/2014/main" id="{654EE564-1058-71E9-E5E0-F21E57980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400" y="1397000"/>
            <a:ext cx="1917700" cy="28098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9821" name="object 14">
            <a:extLst>
              <a:ext uri="{FF2B5EF4-FFF2-40B4-BE49-F238E27FC236}">
                <a16:creationId xmlns:a16="http://schemas.microsoft.com/office/drawing/2014/main" id="{E806B649-F56A-8A7C-1E5B-9F04148BA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0" y="1741488"/>
            <a:ext cx="1854200" cy="2317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9822" name="object 15">
            <a:extLst>
              <a:ext uri="{FF2B5EF4-FFF2-40B4-BE49-F238E27FC236}">
                <a16:creationId xmlns:a16="http://schemas.microsoft.com/office/drawing/2014/main" id="{A69D207C-2351-5562-2B22-0E95705B1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3825" y="1677988"/>
            <a:ext cx="790575" cy="29527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0300" name="object 17">
            <a:extLst>
              <a:ext uri="{FF2B5EF4-FFF2-40B4-BE49-F238E27FC236}">
                <a16:creationId xmlns:a16="http://schemas.microsoft.com/office/drawing/2014/main" id="{1354E74D-A2FD-E5E3-0926-C1C28064C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184150"/>
            <a:ext cx="6591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>
                <a:cs typeface="Calibri" panose="020F0502020204030204" pitchFamily="34" charset="0"/>
              </a:rPr>
              <a:t>A configuração com polarização de emissor ao lado tem as seguintes características:  I</a:t>
            </a:r>
            <a:r>
              <a:rPr lang="pt-BR" altLang="pt-BR" baseline="-21000">
                <a:cs typeface="Calibri" panose="020F0502020204030204" pitchFamily="34" charset="0"/>
              </a:rPr>
              <a:t>CQ </a:t>
            </a:r>
            <a:r>
              <a:rPr lang="pt-BR" altLang="pt-BR">
                <a:cs typeface="Calibri" panose="020F0502020204030204" pitchFamily="34" charset="0"/>
              </a:rPr>
              <a:t>= ½ I</a:t>
            </a:r>
            <a:r>
              <a:rPr lang="pt-BR" altLang="pt-BR" baseline="-21000">
                <a:cs typeface="Calibri" panose="020F0502020204030204" pitchFamily="34" charset="0"/>
              </a:rPr>
              <a:t>Csat </a:t>
            </a:r>
            <a:r>
              <a:rPr lang="pt-BR" altLang="pt-BR">
                <a:cs typeface="Calibri" panose="020F0502020204030204" pitchFamily="34" charset="0"/>
              </a:rPr>
              <a:t>, I</a:t>
            </a:r>
            <a:r>
              <a:rPr lang="pt-BR" altLang="pt-BR" baseline="-21000">
                <a:cs typeface="Calibri" panose="020F0502020204030204" pitchFamily="34" charset="0"/>
              </a:rPr>
              <a:t>Csat </a:t>
            </a:r>
            <a:r>
              <a:rPr lang="pt-BR" altLang="pt-BR">
                <a:cs typeface="Calibri" panose="020F0502020204030204" pitchFamily="34" charset="0"/>
              </a:rPr>
              <a:t>=8mA</a:t>
            </a:r>
            <a:r>
              <a:rPr lang="pt-BR" altLang="pt-BR" baseline="-21000">
                <a:cs typeface="Calibri" panose="020F0502020204030204" pitchFamily="34" charset="0"/>
              </a:rPr>
              <a:t>, </a:t>
            </a:r>
            <a:r>
              <a:rPr lang="pt-BR" altLang="pt-BR">
                <a:cs typeface="Calibri" panose="020F0502020204030204" pitchFamily="34" charset="0"/>
              </a:rPr>
              <a:t>V</a:t>
            </a:r>
            <a:r>
              <a:rPr lang="pt-BR" altLang="pt-BR" baseline="-21000">
                <a:cs typeface="Calibri" panose="020F0502020204030204" pitchFamily="34" charset="0"/>
              </a:rPr>
              <a:t>C </a:t>
            </a:r>
            <a:r>
              <a:rPr lang="pt-BR" altLang="pt-BR">
                <a:cs typeface="Calibri" panose="020F0502020204030204" pitchFamily="34" charset="0"/>
              </a:rPr>
              <a:t>=18V e </a:t>
            </a:r>
            <a:r>
              <a:rPr lang="pt-BR" altLang="pt-BR">
                <a:ea typeface="Cambria Math" panose="02040503050406030204" pitchFamily="18" charset="0"/>
                <a:cs typeface="Calibri" panose="020F0502020204030204" pitchFamily="34" charset="0"/>
              </a:rPr>
              <a:t>𝛽</a:t>
            </a:r>
            <a:r>
              <a:rPr lang="pt-BR" altLang="pt-BR">
                <a:cs typeface="Calibri" panose="020F0502020204030204" pitchFamily="34" charset="0"/>
              </a:rPr>
              <a:t>=110. </a:t>
            </a:r>
          </a:p>
          <a:p>
            <a:pPr algn="just" eaLnBrk="1" hangingPunct="1"/>
            <a:r>
              <a:rPr lang="pt-BR" altLang="pt-BR">
                <a:cs typeface="Calibri" panose="020F0502020204030204" pitchFamily="34" charset="0"/>
              </a:rPr>
              <a:t>Determine R</a:t>
            </a:r>
            <a:r>
              <a:rPr lang="pt-BR" altLang="pt-BR" baseline="-21000">
                <a:cs typeface="Calibri" panose="020F0502020204030204" pitchFamily="34" charset="0"/>
              </a:rPr>
              <a:t>C </a:t>
            </a:r>
            <a:r>
              <a:rPr lang="pt-BR" altLang="pt-BR">
                <a:cs typeface="Calibri" panose="020F0502020204030204" pitchFamily="34" charset="0"/>
              </a:rPr>
              <a:t>, R</a:t>
            </a:r>
            <a:r>
              <a:rPr lang="pt-BR" altLang="pt-BR" baseline="-21000">
                <a:cs typeface="Calibri" panose="020F0502020204030204" pitchFamily="34" charset="0"/>
              </a:rPr>
              <a:t>E </a:t>
            </a:r>
            <a:r>
              <a:rPr lang="pt-BR" altLang="pt-BR">
                <a:cs typeface="Calibri" panose="020F0502020204030204" pitchFamily="34" charset="0"/>
              </a:rPr>
              <a:t> e R</a:t>
            </a:r>
            <a:r>
              <a:rPr lang="pt-BR" altLang="pt-BR" baseline="-25000">
                <a:cs typeface="Calibri" panose="020F0502020204030204" pitchFamily="34" charset="0"/>
              </a:rPr>
              <a:t>B</a:t>
            </a:r>
            <a:r>
              <a:rPr lang="pt-BR" altLang="pt-BR">
                <a:cs typeface="Calibri" panose="020F0502020204030204" pitchFamily="34" charset="0"/>
              </a:rPr>
              <a:t>.</a:t>
            </a:r>
            <a:endParaRPr lang="pt-BR" altLang="pt-BR" baseline="-21000">
              <a:cs typeface="Calibri" panose="020F0502020204030204" pitchFamily="34" charset="0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4B1B1BF4-65F8-B11B-3C8B-B24929EF993E}"/>
              </a:ext>
            </a:extLst>
          </p:cNvPr>
          <p:cNvSpPr txBox="1"/>
          <p:nvPr/>
        </p:nvSpPr>
        <p:spPr>
          <a:xfrm>
            <a:off x="5411788" y="2170113"/>
            <a:ext cx="1449387" cy="3222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Calibri"/>
                <a:cs typeface="Calibri"/>
              </a:rPr>
              <a:t>Cálculo de</a:t>
            </a:r>
            <a:r>
              <a:rPr spc="-95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R</a:t>
            </a:r>
            <a:r>
              <a:rPr spc="7" baseline="-20833" dirty="0">
                <a:latin typeface="Calibri"/>
                <a:cs typeface="Calibri"/>
              </a:rPr>
              <a:t>B</a:t>
            </a:r>
            <a:r>
              <a:rPr lang="pt-BR" spc="7" baseline="-20833" dirty="0">
                <a:latin typeface="Calibri"/>
                <a:cs typeface="Calibri"/>
              </a:rPr>
              <a:t> </a:t>
            </a:r>
            <a:endParaRPr lang="pt-BR" sz="2100" dirty="0">
              <a:latin typeface="Times New Roman"/>
              <a:cs typeface="Times New Roman"/>
            </a:endParaRPr>
          </a:p>
        </p:txBody>
      </p:sp>
      <p:sp>
        <p:nvSpPr>
          <p:cNvPr id="119826" name="object 20">
            <a:extLst>
              <a:ext uri="{FF2B5EF4-FFF2-40B4-BE49-F238E27FC236}">
                <a16:creationId xmlns:a16="http://schemas.microsoft.com/office/drawing/2014/main" id="{29F729A8-8C31-3C0E-1F4C-4B666E96C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7613" y="2755900"/>
            <a:ext cx="2913062" cy="6175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9827" name="object 21">
            <a:extLst>
              <a:ext uri="{FF2B5EF4-FFF2-40B4-BE49-F238E27FC236}">
                <a16:creationId xmlns:a16="http://schemas.microsoft.com/office/drawing/2014/main" id="{3FC2A9FE-8D89-61A2-C592-B3444734B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3621088"/>
            <a:ext cx="2157412" cy="671512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9828" name="object 22">
            <a:extLst>
              <a:ext uri="{FF2B5EF4-FFF2-40B4-BE49-F238E27FC236}">
                <a16:creationId xmlns:a16="http://schemas.microsoft.com/office/drawing/2014/main" id="{FB1FE14C-3DD2-7876-F137-C5D30D45B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313" y="4381500"/>
            <a:ext cx="2859087" cy="63658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9829" name="object 23">
            <a:extLst>
              <a:ext uri="{FF2B5EF4-FFF2-40B4-BE49-F238E27FC236}">
                <a16:creationId xmlns:a16="http://schemas.microsoft.com/office/drawing/2014/main" id="{8332D780-1906-760D-82A9-67F250F43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5049838"/>
            <a:ext cx="3028950" cy="588962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0306" name="object 24">
            <a:extLst>
              <a:ext uri="{FF2B5EF4-FFF2-40B4-BE49-F238E27FC236}">
                <a16:creationId xmlns:a16="http://schemas.microsoft.com/office/drawing/2014/main" id="{87BACD95-3899-D29B-3283-199EF56756F9}"/>
              </a:ext>
            </a:extLst>
          </p:cNvPr>
          <p:cNvSpPr>
            <a:spLocks/>
          </p:cNvSpPr>
          <p:nvPr/>
        </p:nvSpPr>
        <p:spPr bwMode="auto">
          <a:xfrm>
            <a:off x="4572000" y="1320800"/>
            <a:ext cx="0" cy="5427663"/>
          </a:xfrm>
          <a:custGeom>
            <a:avLst/>
            <a:gdLst>
              <a:gd name="T0" fmla="*/ 0 h 4077970"/>
              <a:gd name="T1" fmla="*/ 2147483646 h 40779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77970">
                <a:moveTo>
                  <a:pt x="0" y="0"/>
                </a:moveTo>
                <a:lnTo>
                  <a:pt x="0" y="4077967"/>
                </a:lnTo>
              </a:path>
            </a:pathLst>
          </a:custGeom>
          <a:noFill/>
          <a:ln w="38100">
            <a:solidFill>
              <a:srgbClr val="FFC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19831" name="object 25">
            <a:extLst>
              <a:ext uri="{FF2B5EF4-FFF2-40B4-BE49-F238E27FC236}">
                <a16:creationId xmlns:a16="http://schemas.microsoft.com/office/drawing/2014/main" id="{601EA68C-C34D-6D71-0C4D-7921215BC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813" y="5765800"/>
            <a:ext cx="1173162" cy="35560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" name="object 19">
            <a:extLst>
              <a:ext uri="{FF2B5EF4-FFF2-40B4-BE49-F238E27FC236}">
                <a16:creationId xmlns:a16="http://schemas.microsoft.com/office/drawing/2014/main" id="{BD4B5932-2D6C-BE2A-A951-1E3AFE4E282B}"/>
              </a:ext>
            </a:extLst>
          </p:cNvPr>
          <p:cNvSpPr txBox="1"/>
          <p:nvPr/>
        </p:nvSpPr>
        <p:spPr>
          <a:xfrm>
            <a:off x="717550" y="3852863"/>
            <a:ext cx="1449388" cy="3222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Calibri"/>
                <a:cs typeface="Calibri"/>
              </a:rPr>
              <a:t>Cálculo de</a:t>
            </a:r>
            <a:r>
              <a:rPr spc="-95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R</a:t>
            </a:r>
            <a:r>
              <a:rPr lang="pt-BR" spc="7" baseline="-20833" dirty="0">
                <a:latin typeface="Calibri"/>
                <a:cs typeface="Calibri"/>
              </a:rPr>
              <a:t>C </a:t>
            </a:r>
            <a:endParaRPr lang="pt-BR" sz="2100" dirty="0">
              <a:latin typeface="Times New Roman"/>
              <a:cs typeface="Times New Roman"/>
            </a:endParaRP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9CEEB80D-5C01-02AB-CFC9-7B9490B6CA87}"/>
              </a:ext>
            </a:extLst>
          </p:cNvPr>
          <p:cNvCxnSpPr/>
          <p:nvPr/>
        </p:nvCxnSpPr>
        <p:spPr>
          <a:xfrm>
            <a:off x="2776538" y="5359400"/>
            <a:ext cx="3048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834" name="CaixaDeTexto 4">
            <a:extLst>
              <a:ext uri="{FF2B5EF4-FFF2-40B4-BE49-F238E27FC236}">
                <a16:creationId xmlns:a16="http://schemas.microsoft.com/office/drawing/2014/main" id="{37D2A597-B0DD-92A4-27C4-8EED91F42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5195888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>
                <a:cs typeface="Calibri" panose="020F0502020204030204" pitchFamily="34" charset="0"/>
              </a:rPr>
              <a:t>R</a:t>
            </a:r>
            <a:r>
              <a:rPr lang="pt-BR" altLang="pt-BR" baseline="-21000">
                <a:cs typeface="Calibri" panose="020F0502020204030204" pitchFamily="34" charset="0"/>
              </a:rPr>
              <a:t>C </a:t>
            </a:r>
            <a:r>
              <a:rPr lang="pt-BR" altLang="pt-BR">
                <a:cs typeface="Calibri" panose="020F0502020204030204" pitchFamily="34" charset="0"/>
              </a:rPr>
              <a:t>= 2,4k</a:t>
            </a: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endParaRPr lang="pt-BR" altLang="pt-BR"/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E6D920B3-2300-B491-C126-A0785C495C58}"/>
              </a:ext>
            </a:extLst>
          </p:cNvPr>
          <p:cNvCxnSpPr/>
          <p:nvPr/>
        </p:nvCxnSpPr>
        <p:spPr>
          <a:xfrm>
            <a:off x="6400800" y="5965825"/>
            <a:ext cx="3048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836" name="Retângulo 5">
            <a:extLst>
              <a:ext uri="{FF2B5EF4-FFF2-40B4-BE49-F238E27FC236}">
                <a16:creationId xmlns:a16="http://schemas.microsoft.com/office/drawing/2014/main" id="{53BC26E2-D2AF-E658-BC3B-B4B336E9D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788" y="5740400"/>
            <a:ext cx="1346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>
                <a:cs typeface="Calibri" panose="020F0502020204030204" pitchFamily="34" charset="0"/>
              </a:rPr>
              <a:t>R</a:t>
            </a:r>
            <a:r>
              <a:rPr lang="pt-BR" altLang="pt-BR" baseline="-21000">
                <a:cs typeface="Calibri" panose="020F0502020204030204" pitchFamily="34" charset="0"/>
              </a:rPr>
              <a:t>B </a:t>
            </a:r>
            <a:r>
              <a:rPr lang="pt-BR" altLang="pt-BR">
                <a:cs typeface="Calibri" panose="020F0502020204030204" pitchFamily="34" charset="0"/>
              </a:rPr>
              <a:t>= 620k </a:t>
            </a: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Ω </a:t>
            </a:r>
            <a:endParaRPr lang="pt-BR" altLang="pt-BR"/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5FE150EB-8BDE-D403-C60C-012A1FED3372}"/>
              </a:ext>
            </a:extLst>
          </p:cNvPr>
          <p:cNvCxnSpPr/>
          <p:nvPr/>
        </p:nvCxnSpPr>
        <p:spPr>
          <a:xfrm>
            <a:off x="5110163" y="1516063"/>
            <a:ext cx="3048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B092637E-906C-921E-AFBC-284DCEC0911C}"/>
              </a:ext>
            </a:extLst>
          </p:cNvPr>
          <p:cNvSpPr/>
          <p:nvPr/>
        </p:nvSpPr>
        <p:spPr>
          <a:xfrm>
            <a:off x="314325" y="3322638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C93DC463-FE80-3908-1E15-5D6ED8B86CA0}"/>
              </a:ext>
            </a:extLst>
          </p:cNvPr>
          <p:cNvSpPr/>
          <p:nvPr/>
        </p:nvSpPr>
        <p:spPr>
          <a:xfrm>
            <a:off x="314325" y="3913188"/>
            <a:ext cx="304800" cy="2222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382E29AC-DF21-1851-416B-188FB3DDF516}"/>
              </a:ext>
            </a:extLst>
          </p:cNvPr>
          <p:cNvSpPr/>
          <p:nvPr/>
        </p:nvSpPr>
        <p:spPr>
          <a:xfrm>
            <a:off x="314325" y="5807075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717D8E6A-BAFD-1E6C-2F70-9D8AACC43B26}"/>
              </a:ext>
            </a:extLst>
          </p:cNvPr>
          <p:cNvSpPr/>
          <p:nvPr/>
        </p:nvSpPr>
        <p:spPr>
          <a:xfrm>
            <a:off x="5027613" y="2243138"/>
            <a:ext cx="304800" cy="2222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59CBFAE3-897E-DAC5-2F34-34A5F1653017}"/>
              </a:ext>
            </a:extLst>
          </p:cNvPr>
          <p:cNvCxnSpPr/>
          <p:nvPr/>
        </p:nvCxnSpPr>
        <p:spPr>
          <a:xfrm>
            <a:off x="5103813" y="4627563"/>
            <a:ext cx="3048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animBg="1"/>
      <p:bldP spid="119815" grpId="0" animBg="1"/>
      <p:bldP spid="119816" grpId="0" animBg="1"/>
      <p:bldP spid="11" grpId="0"/>
      <p:bldP spid="119819" grpId="0" animBg="1"/>
      <p:bldP spid="119820" grpId="0" animBg="1"/>
      <p:bldP spid="119821" grpId="0" animBg="1"/>
      <p:bldP spid="119822" grpId="0" animBg="1"/>
      <p:bldP spid="19" grpId="0"/>
      <p:bldP spid="119826" grpId="0" animBg="1"/>
      <p:bldP spid="119827" grpId="0" animBg="1"/>
      <p:bldP spid="119828" grpId="0" animBg="1"/>
      <p:bldP spid="119829" grpId="0" animBg="1"/>
      <p:bldP spid="119831" grpId="0" animBg="1"/>
      <p:bldP spid="27" grpId="0"/>
      <p:bldP spid="119834" grpId="0"/>
      <p:bldP spid="119836" grpId="0"/>
      <p:bldP spid="30" grpId="0" animBg="1"/>
      <p:bldP spid="32" grpId="0" animBg="1"/>
      <p:bldP spid="33" grpId="0" animBg="1"/>
      <p:bldP spid="34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3325A8B-AB40-BFE8-7E48-7D060841C5AB}"/>
              </a:ext>
            </a:extLst>
          </p:cNvPr>
          <p:cNvSpPr txBox="1"/>
          <p:nvPr/>
        </p:nvSpPr>
        <p:spPr>
          <a:xfrm>
            <a:off x="1554163" y="296863"/>
            <a:ext cx="6904037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Calibri"/>
                <a:cs typeface="Calibri"/>
              </a:rPr>
              <a:t>Determine </a:t>
            </a:r>
            <a:r>
              <a:rPr spc="-10" dirty="0">
                <a:latin typeface="Calibri"/>
                <a:cs typeface="Calibri"/>
              </a:rPr>
              <a:t>os valores dos </a:t>
            </a:r>
            <a:r>
              <a:rPr spc="-15" dirty="0">
                <a:latin typeface="Calibri"/>
                <a:cs typeface="Calibri"/>
              </a:rPr>
              <a:t>resistores </a:t>
            </a:r>
            <a:r>
              <a:rPr spc="-5" dirty="0">
                <a:latin typeface="Calibri"/>
                <a:cs typeface="Calibri"/>
              </a:rPr>
              <a:t>no </a:t>
            </a:r>
            <a:r>
              <a:rPr spc="-10" dirty="0" err="1">
                <a:latin typeface="Calibri"/>
                <a:cs typeface="Calibri"/>
              </a:rPr>
              <a:t>circuito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lang="pt-BR" dirty="0">
                <a:latin typeface="Calibri"/>
                <a:cs typeface="Calibri"/>
              </a:rPr>
              <a:t>abaixo. </a:t>
            </a:r>
            <a:r>
              <a:rPr lang="pt-BR" altLang="pt-BR" dirty="0">
                <a:cs typeface="Calibri" panose="020F0502020204030204" pitchFamily="34" charset="0"/>
              </a:rPr>
              <a:t>A tensão de emissor varia em torno de 1/4V</a:t>
            </a:r>
            <a:r>
              <a:rPr lang="pt-BR" altLang="pt-BR" baseline="-21000" dirty="0">
                <a:cs typeface="Calibri" panose="020F0502020204030204" pitchFamily="34" charset="0"/>
              </a:rPr>
              <a:t>CC </a:t>
            </a:r>
            <a:r>
              <a:rPr lang="pt-BR" altLang="pt-BR" dirty="0">
                <a:cs typeface="Calibri" panose="020F0502020204030204" pitchFamily="34" charset="0"/>
              </a:rPr>
              <a:t>à 1/10 V</a:t>
            </a:r>
            <a:r>
              <a:rPr lang="pt-BR" altLang="pt-BR" baseline="-21000" dirty="0">
                <a:cs typeface="Calibri" panose="020F0502020204030204" pitchFamily="34" charset="0"/>
              </a:rPr>
              <a:t>CC</a:t>
            </a:r>
            <a:r>
              <a:rPr lang="pt-BR" altLang="pt-BR" dirty="0">
                <a:cs typeface="Calibri" panose="020F0502020204030204" pitchFamily="34" charset="0"/>
              </a:rPr>
              <a:t> . 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41315" name="object 4">
            <a:extLst>
              <a:ext uri="{FF2B5EF4-FFF2-40B4-BE49-F238E27FC236}">
                <a16:creationId xmlns:a16="http://schemas.microsoft.com/office/drawing/2014/main" id="{0B78D5A9-756C-C603-53D7-C1BDC0F07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2563" y="904875"/>
            <a:ext cx="2667000" cy="2565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9268" name="object 5">
            <a:extLst>
              <a:ext uri="{FF2B5EF4-FFF2-40B4-BE49-F238E27FC236}">
                <a16:creationId xmlns:a16="http://schemas.microsoft.com/office/drawing/2014/main" id="{E379F8A8-E5FB-B5EC-E448-67FD48993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397000"/>
            <a:ext cx="2809875" cy="431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842155D-F461-6C47-777A-F1FEB01A2C53}"/>
              </a:ext>
            </a:extLst>
          </p:cNvPr>
          <p:cNvSpPr txBox="1"/>
          <p:nvPr/>
        </p:nvSpPr>
        <p:spPr>
          <a:xfrm>
            <a:off x="703263" y="2060575"/>
            <a:ext cx="1238250" cy="3349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Calibri"/>
                <a:cs typeface="Calibri"/>
              </a:rPr>
              <a:t>Cálculo de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</a:t>
            </a:r>
            <a:r>
              <a:rPr baseline="-20833" dirty="0">
                <a:latin typeface="Calibri"/>
                <a:cs typeface="Calibri"/>
              </a:rPr>
              <a:t>E</a:t>
            </a:r>
            <a:endParaRPr baseline="-20833">
              <a:latin typeface="Calibri"/>
              <a:cs typeface="Calibri"/>
            </a:endParaRPr>
          </a:p>
        </p:txBody>
      </p:sp>
      <p:sp>
        <p:nvSpPr>
          <p:cNvPr id="122889" name="object 9">
            <a:extLst>
              <a:ext uri="{FF2B5EF4-FFF2-40B4-BE49-F238E27FC236}">
                <a16:creationId xmlns:a16="http://schemas.microsoft.com/office/drawing/2014/main" id="{42700D7F-8C58-AD16-5375-5DB986EF4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2411413"/>
            <a:ext cx="3141662" cy="6365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BEC7D76-099A-A6EF-C2D9-4BD02196E6D7}"/>
              </a:ext>
            </a:extLst>
          </p:cNvPr>
          <p:cNvSpPr txBox="1"/>
          <p:nvPr/>
        </p:nvSpPr>
        <p:spPr>
          <a:xfrm>
            <a:off x="738188" y="3282950"/>
            <a:ext cx="1243012" cy="3349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Calibri"/>
                <a:cs typeface="Calibri"/>
              </a:rPr>
              <a:t>Cálculo de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</a:t>
            </a:r>
            <a:r>
              <a:rPr spc="-15" baseline="-20833" dirty="0">
                <a:latin typeface="Calibri"/>
                <a:cs typeface="Calibri"/>
              </a:rPr>
              <a:t>C</a:t>
            </a:r>
            <a:endParaRPr baseline="-20833">
              <a:latin typeface="Calibri"/>
              <a:cs typeface="Calibri"/>
            </a:endParaRPr>
          </a:p>
        </p:txBody>
      </p:sp>
      <p:sp>
        <p:nvSpPr>
          <p:cNvPr id="122892" name="object 12">
            <a:extLst>
              <a:ext uri="{FF2B5EF4-FFF2-40B4-BE49-F238E27FC236}">
                <a16:creationId xmlns:a16="http://schemas.microsoft.com/office/drawing/2014/main" id="{F50E3560-D6FB-E65F-0EA4-18A8DF738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" y="3725863"/>
            <a:ext cx="2806700" cy="6175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2893" name="object 13">
            <a:extLst>
              <a:ext uri="{FF2B5EF4-FFF2-40B4-BE49-F238E27FC236}">
                <a16:creationId xmlns:a16="http://schemas.microsoft.com/office/drawing/2014/main" id="{834F07FD-EC3F-A7B9-0A43-97B1FA770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0" y="3698875"/>
            <a:ext cx="2106613" cy="6191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2894" name="object 14">
            <a:extLst>
              <a:ext uri="{FF2B5EF4-FFF2-40B4-BE49-F238E27FC236}">
                <a16:creationId xmlns:a16="http://schemas.microsoft.com/office/drawing/2014/main" id="{9C95FED7-E271-250B-FD00-BA4436AD2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313" y="3868738"/>
            <a:ext cx="838200" cy="33178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D98BFAAB-9D45-D67E-FB22-96FACE4A18D3}"/>
              </a:ext>
            </a:extLst>
          </p:cNvPr>
          <p:cNvSpPr txBox="1"/>
          <p:nvPr/>
        </p:nvSpPr>
        <p:spPr>
          <a:xfrm>
            <a:off x="765175" y="4572000"/>
            <a:ext cx="1246188" cy="3365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Calibri"/>
                <a:cs typeface="Calibri"/>
              </a:rPr>
              <a:t>Cálculo de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</a:t>
            </a:r>
            <a:r>
              <a:rPr baseline="-20833" dirty="0">
                <a:latin typeface="Calibri"/>
                <a:cs typeface="Calibri"/>
              </a:rPr>
              <a:t>B</a:t>
            </a:r>
            <a:endParaRPr baseline="-20833">
              <a:latin typeface="Calibri"/>
              <a:cs typeface="Calibri"/>
            </a:endParaRPr>
          </a:p>
        </p:txBody>
      </p:sp>
      <p:sp>
        <p:nvSpPr>
          <p:cNvPr id="122897" name="object 17">
            <a:extLst>
              <a:ext uri="{FF2B5EF4-FFF2-40B4-BE49-F238E27FC236}">
                <a16:creationId xmlns:a16="http://schemas.microsoft.com/office/drawing/2014/main" id="{26797D53-2909-97D2-0C75-995842DF6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4926013"/>
            <a:ext cx="2668587" cy="6794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2898" name="object 18">
            <a:extLst>
              <a:ext uri="{FF2B5EF4-FFF2-40B4-BE49-F238E27FC236}">
                <a16:creationId xmlns:a16="http://schemas.microsoft.com/office/drawing/2014/main" id="{3BDC1018-5F42-08ED-2AD4-8F2C8448C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5675313"/>
            <a:ext cx="2870200" cy="6604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2899" name="object 19">
            <a:extLst>
              <a:ext uri="{FF2B5EF4-FFF2-40B4-BE49-F238E27FC236}">
                <a16:creationId xmlns:a16="http://schemas.microsoft.com/office/drawing/2014/main" id="{AF573515-C512-8B49-97E1-93425B9DD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8" y="5692775"/>
            <a:ext cx="2103437" cy="6302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2900" name="object 20">
            <a:extLst>
              <a:ext uri="{FF2B5EF4-FFF2-40B4-BE49-F238E27FC236}">
                <a16:creationId xmlns:a16="http://schemas.microsoft.com/office/drawing/2014/main" id="{74DBD7D5-7CA3-F947-F9AF-7AA1B40C3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5827713"/>
            <a:ext cx="1133475" cy="35718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9280" name="CaixaDeTexto 3">
            <a:extLst>
              <a:ext uri="{FF2B5EF4-FFF2-40B4-BE49-F238E27FC236}">
                <a16:creationId xmlns:a16="http://schemas.microsoft.com/office/drawing/2014/main" id="{DF8FEE58-B82E-C25C-BB0D-8DD71A412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101725"/>
            <a:ext cx="1782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Seja V</a:t>
            </a:r>
            <a:r>
              <a:rPr lang="pt-BR" altLang="pt-BR" baseline="-25000"/>
              <a:t>E</a:t>
            </a:r>
            <a:r>
              <a:rPr lang="pt-BR" altLang="pt-BR"/>
              <a:t> = V</a:t>
            </a:r>
            <a:r>
              <a:rPr lang="pt-BR" altLang="pt-BR" baseline="-25000"/>
              <a:t>CC</a:t>
            </a:r>
            <a:r>
              <a:rPr lang="pt-BR" altLang="pt-BR"/>
              <a:t> /10</a:t>
            </a:r>
          </a:p>
        </p:txBody>
      </p:sp>
      <p:sp>
        <p:nvSpPr>
          <p:cNvPr id="141329" name="object 3">
            <a:extLst>
              <a:ext uri="{FF2B5EF4-FFF2-40B4-BE49-F238E27FC236}">
                <a16:creationId xmlns:a16="http://schemas.microsoft.com/office/drawing/2014/main" id="{A0E132B1-5A83-6AF3-7992-616E0F82FF54}"/>
              </a:ext>
            </a:extLst>
          </p:cNvPr>
          <p:cNvSpPr>
            <a:spLocks/>
          </p:cNvSpPr>
          <p:nvPr/>
        </p:nvSpPr>
        <p:spPr bwMode="auto">
          <a:xfrm>
            <a:off x="215900" y="295275"/>
            <a:ext cx="1171575" cy="306388"/>
          </a:xfrm>
          <a:custGeom>
            <a:avLst/>
            <a:gdLst>
              <a:gd name="T0" fmla="*/ 0 w 1173480"/>
              <a:gd name="T1" fmla="*/ 457 h 370840"/>
              <a:gd name="T2" fmla="*/ 5533270 w 1173480"/>
              <a:gd name="T3" fmla="*/ 457 h 370840"/>
              <a:gd name="T4" fmla="*/ 5533270 w 1173480"/>
              <a:gd name="T5" fmla="*/ 0 h 370840"/>
              <a:gd name="T6" fmla="*/ 0 w 1173480"/>
              <a:gd name="T7" fmla="*/ 0 h 370840"/>
              <a:gd name="T8" fmla="*/ 0 w 1173480"/>
              <a:gd name="T9" fmla="*/ 457 h 3708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3480"/>
              <a:gd name="T16" fmla="*/ 0 h 370840"/>
              <a:gd name="T17" fmla="*/ 1173480 w 1173480"/>
              <a:gd name="T18" fmla="*/ 370840 h 3708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3480" h="370840">
                <a:moveTo>
                  <a:pt x="0" y="370839"/>
                </a:moveTo>
                <a:lnTo>
                  <a:pt x="1173480" y="370839"/>
                </a:lnTo>
                <a:lnTo>
                  <a:pt x="117348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bg1"/>
                </a:solidFill>
              </a:rPr>
              <a:t>Exercício 4 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27B65670-BCB5-3A1F-BEAE-B380BD6DB55A}"/>
              </a:ext>
            </a:extLst>
          </p:cNvPr>
          <p:cNvSpPr/>
          <p:nvPr/>
        </p:nvSpPr>
        <p:spPr>
          <a:xfrm>
            <a:off x="307975" y="1173163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B3806678-DD6B-7DED-6706-8A3EB5C9646E}"/>
              </a:ext>
            </a:extLst>
          </p:cNvPr>
          <p:cNvSpPr/>
          <p:nvPr/>
        </p:nvSpPr>
        <p:spPr>
          <a:xfrm>
            <a:off x="319088" y="2116138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4DFA129-1DE5-B79B-E041-E2381590914C}"/>
              </a:ext>
            </a:extLst>
          </p:cNvPr>
          <p:cNvSpPr/>
          <p:nvPr/>
        </p:nvSpPr>
        <p:spPr>
          <a:xfrm>
            <a:off x="334963" y="3314700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44A989D5-9C60-F2F8-F907-9425155E70DE}"/>
              </a:ext>
            </a:extLst>
          </p:cNvPr>
          <p:cNvSpPr/>
          <p:nvPr/>
        </p:nvSpPr>
        <p:spPr>
          <a:xfrm>
            <a:off x="334963" y="4572000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nimBg="1"/>
      <p:bldP spid="8" grpId="0"/>
      <p:bldP spid="122889" grpId="0" animBg="1"/>
      <p:bldP spid="11" grpId="0"/>
      <p:bldP spid="122892" grpId="0" animBg="1"/>
      <p:bldP spid="122893" grpId="0" animBg="1"/>
      <p:bldP spid="122894" grpId="0" animBg="1"/>
      <p:bldP spid="16" grpId="0"/>
      <p:bldP spid="122897" grpId="0" animBg="1"/>
      <p:bldP spid="122898" grpId="0" animBg="1"/>
      <p:bldP spid="122899" grpId="0" animBg="1"/>
      <p:bldP spid="122900" grpId="0" animBg="1"/>
      <p:bldP spid="139280" grpId="0"/>
      <p:bldP spid="22" grpId="0" animBg="1"/>
      <p:bldP spid="23" grpId="0" animBg="1"/>
      <p:bldP spid="24" grpId="0" animBg="1"/>
      <p:bldP spid="25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0BB4B78-096D-B682-7265-356A58796D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8625" y="347663"/>
            <a:ext cx="6759575" cy="766762"/>
          </a:xfrm>
        </p:spPr>
        <p:txBody>
          <a:bodyPr tIns="15240" rtlCol="0"/>
          <a:lstStyle/>
          <a:p>
            <a:pPr marL="108585" eaLnBrk="1" fontAlgn="auto" hangingPunct="1">
              <a:spcBef>
                <a:spcPts val="120"/>
              </a:spcBef>
              <a:spcAft>
                <a:spcPts val="0"/>
              </a:spcAft>
              <a:defRPr/>
            </a:pPr>
            <a:r>
              <a:rPr sz="4400" b="1" spc="-20" dirty="0"/>
              <a:t>Circuitos </a:t>
            </a:r>
            <a:r>
              <a:rPr sz="4400" b="1" spc="-10" dirty="0"/>
              <a:t>com </a:t>
            </a:r>
            <a:r>
              <a:rPr sz="4400" b="1" spc="-5" dirty="0"/>
              <a:t>Múltiplos</a:t>
            </a:r>
            <a:r>
              <a:rPr sz="4400" b="1" spc="-35" dirty="0"/>
              <a:t> </a:t>
            </a:r>
            <a:r>
              <a:rPr sz="4400" b="1" spc="-80" dirty="0"/>
              <a:t>BJTs</a:t>
            </a:r>
            <a:endParaRPr sz="4400"/>
          </a:p>
        </p:txBody>
      </p:sp>
      <p:sp>
        <p:nvSpPr>
          <p:cNvPr id="142339" name="object 3">
            <a:extLst>
              <a:ext uri="{FF2B5EF4-FFF2-40B4-BE49-F238E27FC236}">
                <a16:creationId xmlns:a16="http://schemas.microsoft.com/office/drawing/2014/main" id="{5A912B8A-DE94-B924-65BD-69607843A883}"/>
              </a:ext>
            </a:extLst>
          </p:cNvPr>
          <p:cNvSpPr>
            <a:spLocks/>
          </p:cNvSpPr>
          <p:nvPr/>
        </p:nvSpPr>
        <p:spPr bwMode="auto">
          <a:xfrm>
            <a:off x="533400" y="304800"/>
            <a:ext cx="896938" cy="504825"/>
          </a:xfrm>
          <a:custGeom>
            <a:avLst/>
            <a:gdLst>
              <a:gd name="T0" fmla="*/ 457492 w 896619"/>
              <a:gd name="T1" fmla="*/ 0 h 505460"/>
              <a:gd name="T2" fmla="*/ 395411 w 896619"/>
              <a:gd name="T3" fmla="*/ 2136 h 505460"/>
              <a:gd name="T4" fmla="*/ 335868 w 896619"/>
              <a:gd name="T5" fmla="*/ 8401 h 505460"/>
              <a:gd name="T6" fmla="*/ 279413 w 896619"/>
              <a:gd name="T7" fmla="*/ 18487 h 505460"/>
              <a:gd name="T8" fmla="*/ 226582 w 896619"/>
              <a:gd name="T9" fmla="*/ 32120 h 505460"/>
              <a:gd name="T10" fmla="*/ 177928 w 896619"/>
              <a:gd name="T11" fmla="*/ 49019 h 505460"/>
              <a:gd name="T12" fmla="*/ 133994 w 896619"/>
              <a:gd name="T13" fmla="*/ 68906 h 505460"/>
              <a:gd name="T14" fmla="*/ 95324 w 896619"/>
              <a:gd name="T15" fmla="*/ 91500 h 505460"/>
              <a:gd name="T16" fmla="*/ 62460 w 896619"/>
              <a:gd name="T17" fmla="*/ 116519 h 505460"/>
              <a:gd name="T18" fmla="*/ 35970 w 896619"/>
              <a:gd name="T19" fmla="*/ 143685 h 505460"/>
              <a:gd name="T20" fmla="*/ 4149 w 896619"/>
              <a:gd name="T21" fmla="*/ 203332 h 505460"/>
              <a:gd name="T22" fmla="*/ 0 w 896619"/>
              <a:gd name="T23" fmla="*/ 235253 h 505460"/>
              <a:gd name="T24" fmla="*/ 4149 w 896619"/>
              <a:gd name="T25" fmla="*/ 267176 h 505460"/>
              <a:gd name="T26" fmla="*/ 35970 w 896619"/>
              <a:gd name="T27" fmla="*/ 326823 h 505460"/>
              <a:gd name="T28" fmla="*/ 62460 w 896619"/>
              <a:gd name="T29" fmla="*/ 353990 h 505460"/>
              <a:gd name="T30" fmla="*/ 95324 w 896619"/>
              <a:gd name="T31" fmla="*/ 379009 h 505460"/>
              <a:gd name="T32" fmla="*/ 133994 w 896619"/>
              <a:gd name="T33" fmla="*/ 401600 h 505460"/>
              <a:gd name="T34" fmla="*/ 177928 w 896619"/>
              <a:gd name="T35" fmla="*/ 421487 h 505460"/>
              <a:gd name="T36" fmla="*/ 226582 w 896619"/>
              <a:gd name="T37" fmla="*/ 438388 h 505460"/>
              <a:gd name="T38" fmla="*/ 279413 w 896619"/>
              <a:gd name="T39" fmla="*/ 452022 h 505460"/>
              <a:gd name="T40" fmla="*/ 335868 w 896619"/>
              <a:gd name="T41" fmla="*/ 462104 h 505460"/>
              <a:gd name="T42" fmla="*/ 395411 w 896619"/>
              <a:gd name="T43" fmla="*/ 468360 h 505460"/>
              <a:gd name="T44" fmla="*/ 457492 w 896619"/>
              <a:gd name="T45" fmla="*/ 470510 h 505460"/>
              <a:gd name="T46" fmla="*/ 519572 w 896619"/>
              <a:gd name="T47" fmla="*/ 468360 h 505460"/>
              <a:gd name="T48" fmla="*/ 579114 w 896619"/>
              <a:gd name="T49" fmla="*/ 462104 h 505460"/>
              <a:gd name="T50" fmla="*/ 635572 w 896619"/>
              <a:gd name="T51" fmla="*/ 452022 h 505460"/>
              <a:gd name="T52" fmla="*/ 688399 w 896619"/>
              <a:gd name="T53" fmla="*/ 438388 h 505460"/>
              <a:gd name="T54" fmla="*/ 737054 w 896619"/>
              <a:gd name="T55" fmla="*/ 421487 h 505460"/>
              <a:gd name="T56" fmla="*/ 780989 w 896619"/>
              <a:gd name="T57" fmla="*/ 401600 h 505460"/>
              <a:gd name="T58" fmla="*/ 819661 w 896619"/>
              <a:gd name="T59" fmla="*/ 379009 h 505460"/>
              <a:gd name="T60" fmla="*/ 852524 w 896619"/>
              <a:gd name="T61" fmla="*/ 353990 h 505460"/>
              <a:gd name="T62" fmla="*/ 879035 w 896619"/>
              <a:gd name="T63" fmla="*/ 326823 h 505460"/>
              <a:gd name="T64" fmla="*/ 910809 w 896619"/>
              <a:gd name="T65" fmla="*/ 267176 h 505460"/>
              <a:gd name="T66" fmla="*/ 914983 w 896619"/>
              <a:gd name="T67" fmla="*/ 235253 h 505460"/>
              <a:gd name="T68" fmla="*/ 910809 w 896619"/>
              <a:gd name="T69" fmla="*/ 203332 h 505460"/>
              <a:gd name="T70" fmla="*/ 879035 w 896619"/>
              <a:gd name="T71" fmla="*/ 143685 h 505460"/>
              <a:gd name="T72" fmla="*/ 852524 w 896619"/>
              <a:gd name="T73" fmla="*/ 116519 h 505460"/>
              <a:gd name="T74" fmla="*/ 819661 w 896619"/>
              <a:gd name="T75" fmla="*/ 91500 h 505460"/>
              <a:gd name="T76" fmla="*/ 780989 w 896619"/>
              <a:gd name="T77" fmla="*/ 68906 h 505460"/>
              <a:gd name="T78" fmla="*/ 737054 w 896619"/>
              <a:gd name="T79" fmla="*/ 49019 h 505460"/>
              <a:gd name="T80" fmla="*/ 688399 w 896619"/>
              <a:gd name="T81" fmla="*/ 32120 h 505460"/>
              <a:gd name="T82" fmla="*/ 635572 w 896619"/>
              <a:gd name="T83" fmla="*/ 18487 h 505460"/>
              <a:gd name="T84" fmla="*/ 579114 w 896619"/>
              <a:gd name="T85" fmla="*/ 8401 h 505460"/>
              <a:gd name="T86" fmla="*/ 519572 w 896619"/>
              <a:gd name="T87" fmla="*/ 2136 h 505460"/>
              <a:gd name="T88" fmla="*/ 457492 w 896619"/>
              <a:gd name="T89" fmla="*/ 0 h 5054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96619" h="505460">
                <a:moveTo>
                  <a:pt x="448309" y="0"/>
                </a:moveTo>
                <a:lnTo>
                  <a:pt x="387476" y="2307"/>
                </a:lnTo>
                <a:lnTo>
                  <a:pt x="329129" y="9028"/>
                </a:lnTo>
                <a:lnTo>
                  <a:pt x="273805" y="19861"/>
                </a:lnTo>
                <a:lnTo>
                  <a:pt x="222037" y="34506"/>
                </a:lnTo>
                <a:lnTo>
                  <a:pt x="174359" y="52661"/>
                </a:lnTo>
                <a:lnTo>
                  <a:pt x="131305" y="74025"/>
                </a:lnTo>
                <a:lnTo>
                  <a:pt x="93409" y="98296"/>
                </a:lnTo>
                <a:lnTo>
                  <a:pt x="61206" y="125174"/>
                </a:lnTo>
                <a:lnTo>
                  <a:pt x="35229" y="154358"/>
                </a:lnTo>
                <a:lnTo>
                  <a:pt x="4092" y="218437"/>
                </a:lnTo>
                <a:lnTo>
                  <a:pt x="0" y="252729"/>
                </a:lnTo>
                <a:lnTo>
                  <a:pt x="4092" y="287022"/>
                </a:lnTo>
                <a:lnTo>
                  <a:pt x="35229" y="351101"/>
                </a:lnTo>
                <a:lnTo>
                  <a:pt x="61206" y="380285"/>
                </a:lnTo>
                <a:lnTo>
                  <a:pt x="93409" y="407163"/>
                </a:lnTo>
                <a:lnTo>
                  <a:pt x="131305" y="431434"/>
                </a:lnTo>
                <a:lnTo>
                  <a:pt x="174359" y="452798"/>
                </a:lnTo>
                <a:lnTo>
                  <a:pt x="222037" y="470953"/>
                </a:lnTo>
                <a:lnTo>
                  <a:pt x="273805" y="485598"/>
                </a:lnTo>
                <a:lnTo>
                  <a:pt x="329129" y="496431"/>
                </a:lnTo>
                <a:lnTo>
                  <a:pt x="387476" y="503152"/>
                </a:lnTo>
                <a:lnTo>
                  <a:pt x="448309" y="505460"/>
                </a:lnTo>
                <a:lnTo>
                  <a:pt x="509143" y="503152"/>
                </a:lnTo>
                <a:lnTo>
                  <a:pt x="567490" y="496431"/>
                </a:lnTo>
                <a:lnTo>
                  <a:pt x="622814" y="485598"/>
                </a:lnTo>
                <a:lnTo>
                  <a:pt x="674582" y="470953"/>
                </a:lnTo>
                <a:lnTo>
                  <a:pt x="722260" y="452798"/>
                </a:lnTo>
                <a:lnTo>
                  <a:pt x="765314" y="431434"/>
                </a:lnTo>
                <a:lnTo>
                  <a:pt x="803210" y="407163"/>
                </a:lnTo>
                <a:lnTo>
                  <a:pt x="835413" y="380285"/>
                </a:lnTo>
                <a:lnTo>
                  <a:pt x="861390" y="351101"/>
                </a:lnTo>
                <a:lnTo>
                  <a:pt x="892527" y="287022"/>
                </a:lnTo>
                <a:lnTo>
                  <a:pt x="896619" y="252729"/>
                </a:lnTo>
                <a:lnTo>
                  <a:pt x="892527" y="218437"/>
                </a:lnTo>
                <a:lnTo>
                  <a:pt x="861390" y="154358"/>
                </a:lnTo>
                <a:lnTo>
                  <a:pt x="835413" y="125174"/>
                </a:lnTo>
                <a:lnTo>
                  <a:pt x="803210" y="98296"/>
                </a:lnTo>
                <a:lnTo>
                  <a:pt x="765314" y="74025"/>
                </a:lnTo>
                <a:lnTo>
                  <a:pt x="722260" y="52661"/>
                </a:lnTo>
                <a:lnTo>
                  <a:pt x="674582" y="34506"/>
                </a:lnTo>
                <a:lnTo>
                  <a:pt x="622814" y="19861"/>
                </a:lnTo>
                <a:lnTo>
                  <a:pt x="567490" y="9028"/>
                </a:lnTo>
                <a:lnTo>
                  <a:pt x="509143" y="2307"/>
                </a:lnTo>
                <a:lnTo>
                  <a:pt x="44830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972602D-4346-C974-F6FC-90E9191CAB37}"/>
              </a:ext>
            </a:extLst>
          </p:cNvPr>
          <p:cNvSpPr txBox="1"/>
          <p:nvPr/>
        </p:nvSpPr>
        <p:spPr>
          <a:xfrm>
            <a:off x="771525" y="431800"/>
            <a:ext cx="41910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5" dirty="0">
                <a:latin typeface="Arial"/>
                <a:cs typeface="Arial"/>
              </a:rPr>
              <a:t>4</a:t>
            </a:r>
            <a:r>
              <a:rPr sz="1600" b="1" spc="-5" dirty="0">
                <a:latin typeface="Arial"/>
                <a:cs typeface="Arial"/>
              </a:rPr>
              <a:t>.</a:t>
            </a:r>
            <a:r>
              <a:rPr sz="1600" b="1" spc="-15" dirty="0">
                <a:latin typeface="Arial"/>
                <a:cs typeface="Arial"/>
              </a:rPr>
              <a:t>1</a:t>
            </a:r>
            <a:r>
              <a:rPr sz="1600" b="1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2F1C4D7-DA81-F5B1-636A-5FEA229CC8D9}"/>
              </a:ext>
            </a:extLst>
          </p:cNvPr>
          <p:cNvSpPr txBox="1"/>
          <p:nvPr/>
        </p:nvSpPr>
        <p:spPr>
          <a:xfrm>
            <a:off x="619125" y="1504950"/>
            <a:ext cx="4105275" cy="392113"/>
          </a:xfrm>
          <a:prstGeom prst="rect">
            <a:avLst/>
          </a:prstGeom>
          <a:solidFill>
            <a:schemeClr val="tx1"/>
          </a:solidFill>
        </p:spPr>
        <p:txBody>
          <a:bodyPr lIns="0" tIns="23495" rIns="0" bIns="0">
            <a:spAutoFit/>
          </a:bodyPr>
          <a:lstStyle/>
          <a:p>
            <a:pPr algn="ctr" eaLnBrk="1" fontAlgn="auto" hangingPunct="1">
              <a:spcBef>
                <a:spcPts val="185"/>
              </a:spcBef>
              <a:spcAft>
                <a:spcPts val="0"/>
              </a:spcAft>
              <a:defRPr/>
            </a:pPr>
            <a:r>
              <a:rPr sz="2400" b="1" spc="-10" dirty="0">
                <a:solidFill>
                  <a:srgbClr val="F1F1F1"/>
                </a:solidFill>
                <a:latin typeface="Calibri"/>
                <a:cs typeface="Calibri"/>
              </a:rPr>
              <a:t>Circuitos </a:t>
            </a:r>
            <a:r>
              <a:rPr sz="2400" b="1" spc="-5" dirty="0">
                <a:solidFill>
                  <a:srgbClr val="F1F1F1"/>
                </a:solidFill>
                <a:latin typeface="Calibri"/>
                <a:cs typeface="Calibri"/>
              </a:rPr>
              <a:t>com </a:t>
            </a:r>
            <a:r>
              <a:rPr sz="2400" b="1" spc="-10" dirty="0">
                <a:solidFill>
                  <a:srgbClr val="F1F1F1"/>
                </a:solidFill>
                <a:latin typeface="Calibri"/>
                <a:cs typeface="Calibri"/>
              </a:rPr>
              <a:t>Acoplamento</a:t>
            </a:r>
            <a:r>
              <a:rPr sz="24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1F1F1"/>
                </a:solidFill>
                <a:latin typeface="Calibri"/>
                <a:cs typeface="Calibri"/>
              </a:rPr>
              <a:t>RC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3B9D417-4141-CB72-90A7-0ADBB580387B}"/>
              </a:ext>
            </a:extLst>
          </p:cNvPr>
          <p:cNvSpPr txBox="1"/>
          <p:nvPr/>
        </p:nvSpPr>
        <p:spPr>
          <a:xfrm>
            <a:off x="609600" y="2017713"/>
            <a:ext cx="1600200" cy="433387"/>
          </a:xfrm>
          <a:prstGeom prst="rect">
            <a:avLst/>
          </a:prstGeom>
          <a:solidFill>
            <a:schemeClr val="tx1"/>
          </a:solidFill>
        </p:spPr>
        <p:txBody>
          <a:bodyPr lIns="0" tIns="23495" rIns="0" bIns="0">
            <a:spAutoFit/>
          </a:bodyPr>
          <a:lstStyle>
            <a:defPPr>
              <a:defRPr lang="pt-BR"/>
            </a:defPPr>
            <a:lvl1pPr algn="ctr" eaLnBrk="1" fontAlgn="auto" hangingPunct="1">
              <a:spcBef>
                <a:spcPts val="185"/>
              </a:spcBef>
              <a:spcAft>
                <a:spcPts val="0"/>
              </a:spcAft>
              <a:defRPr sz="2400" b="1" spc="-1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dirty="0"/>
              <a:t>Darlington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774209A-FBDD-7201-A900-107CD664FA9C}"/>
              </a:ext>
            </a:extLst>
          </p:cNvPr>
          <p:cNvSpPr txBox="1"/>
          <p:nvPr/>
        </p:nvSpPr>
        <p:spPr>
          <a:xfrm>
            <a:off x="614363" y="2563813"/>
            <a:ext cx="1366837" cy="433387"/>
          </a:xfrm>
          <a:prstGeom prst="rect">
            <a:avLst/>
          </a:prstGeom>
          <a:solidFill>
            <a:schemeClr val="tx1"/>
          </a:solidFill>
        </p:spPr>
        <p:txBody>
          <a:bodyPr lIns="0" tIns="23495" rIns="0" bIns="0">
            <a:spAutoFit/>
          </a:bodyPr>
          <a:lstStyle>
            <a:defPPr>
              <a:defRPr lang="pt-BR"/>
            </a:defPPr>
            <a:lvl1pPr algn="ctr" eaLnBrk="1" fontAlgn="auto" hangingPunct="1">
              <a:spcBef>
                <a:spcPts val="185"/>
              </a:spcBef>
              <a:spcAft>
                <a:spcPts val="0"/>
              </a:spcAft>
              <a:defRPr sz="2400" b="1" spc="-1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dirty="0"/>
              <a:t>Cascode</a:t>
            </a: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A9BF323A-86BD-4D2B-5DAD-5B5F48E22696}"/>
              </a:ext>
            </a:extLst>
          </p:cNvPr>
          <p:cNvSpPr txBox="1"/>
          <p:nvPr/>
        </p:nvSpPr>
        <p:spPr>
          <a:xfrm>
            <a:off x="609600" y="3211513"/>
            <a:ext cx="2514600" cy="434975"/>
          </a:xfrm>
          <a:prstGeom prst="rect">
            <a:avLst/>
          </a:prstGeom>
          <a:solidFill>
            <a:schemeClr val="tx1"/>
          </a:solidFill>
        </p:spPr>
        <p:txBody>
          <a:bodyPr lIns="0" tIns="23495" rIns="0" bIns="0">
            <a:spAutoFit/>
          </a:bodyPr>
          <a:lstStyle>
            <a:defPPr>
              <a:defRPr lang="pt-BR"/>
            </a:defPPr>
            <a:lvl1pPr algn="ctr" eaLnBrk="1" fontAlgn="auto" hangingPunct="1">
              <a:spcBef>
                <a:spcPts val="185"/>
              </a:spcBef>
              <a:spcAft>
                <a:spcPts val="0"/>
              </a:spcAft>
              <a:defRPr sz="2400" b="1" spc="-1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pt-BR" dirty="0"/>
              <a:t>Par Realimentado</a:t>
            </a:r>
            <a:endParaRPr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DC2505EB-D2D2-DEC7-4E18-0805FA267C58}"/>
              </a:ext>
            </a:extLst>
          </p:cNvPr>
          <p:cNvSpPr txBox="1"/>
          <p:nvPr/>
        </p:nvSpPr>
        <p:spPr>
          <a:xfrm>
            <a:off x="609600" y="3768725"/>
            <a:ext cx="2819400" cy="477838"/>
          </a:xfrm>
          <a:prstGeom prst="rect">
            <a:avLst/>
          </a:prstGeom>
          <a:solidFill>
            <a:schemeClr val="tx1"/>
          </a:solidFill>
        </p:spPr>
        <p:txBody>
          <a:bodyPr lIns="0" tIns="23495" rIns="0" bIns="0">
            <a:spAutoFit/>
          </a:bodyPr>
          <a:lstStyle>
            <a:defPPr>
              <a:defRPr lang="pt-BR"/>
            </a:defPPr>
            <a:lvl1pPr algn="ctr" eaLnBrk="1" fontAlgn="auto" hangingPunct="1">
              <a:spcBef>
                <a:spcPts val="185"/>
              </a:spcBef>
              <a:spcAft>
                <a:spcPts val="0"/>
              </a:spcAft>
              <a:defRPr sz="2400" b="1" spc="-1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pt-BR" dirty="0"/>
              <a:t>Acoplamento Direto</a:t>
            </a:r>
            <a:endParaRPr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43D0CDAF-3D92-6B20-B941-3F90F7A7E2AF}"/>
              </a:ext>
            </a:extLst>
          </p:cNvPr>
          <p:cNvSpPr txBox="1"/>
          <p:nvPr/>
        </p:nvSpPr>
        <p:spPr>
          <a:xfrm>
            <a:off x="2286000" y="1296988"/>
            <a:ext cx="4714875" cy="1501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0" tIns="23495" rIns="0" bIns="0">
            <a:spAutoFit/>
          </a:bodyPr>
          <a:lstStyle/>
          <a:p>
            <a:pPr marL="92710" algn="ctr" eaLnBrk="1" fontAlgn="auto" hangingPunct="1">
              <a:spcBef>
                <a:spcPts val="185"/>
              </a:spcBef>
              <a:spcAft>
                <a:spcPts val="0"/>
              </a:spcAft>
              <a:defRPr/>
            </a:pPr>
            <a:r>
              <a:rPr sz="4800" b="1" spc="-10" dirty="0">
                <a:latin typeface="Calibri"/>
                <a:cs typeface="Calibri"/>
              </a:rPr>
              <a:t>Circuitos </a:t>
            </a:r>
            <a:r>
              <a:rPr sz="4800" b="1" spc="-5" dirty="0">
                <a:latin typeface="Calibri"/>
                <a:cs typeface="Calibri"/>
              </a:rPr>
              <a:t>com </a:t>
            </a:r>
            <a:r>
              <a:rPr sz="4800" b="1" spc="-10" dirty="0">
                <a:latin typeface="Calibri"/>
                <a:cs typeface="Calibri"/>
              </a:rPr>
              <a:t>Acoplamento</a:t>
            </a:r>
            <a:r>
              <a:rPr sz="4800" b="1" spc="-45" dirty="0">
                <a:latin typeface="Calibri"/>
                <a:cs typeface="Calibri"/>
              </a:rPr>
              <a:t> </a:t>
            </a:r>
            <a:r>
              <a:rPr sz="4800" b="1" spc="-10" dirty="0">
                <a:latin typeface="Calibri"/>
                <a:cs typeface="Calibri"/>
              </a:rPr>
              <a:t>RC</a:t>
            </a:r>
            <a:endParaRPr sz="4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2">
            <a:extLst>
              <a:ext uri="{FF2B5EF4-FFF2-40B4-BE49-F238E27FC236}">
                <a16:creationId xmlns:a16="http://schemas.microsoft.com/office/drawing/2014/main" id="{2C37F9AB-8A31-5D8D-4547-866ED918A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463" y="1219200"/>
            <a:ext cx="5118100" cy="41290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latin typeface="+mn-lt"/>
            </a:endParaRPr>
          </a:p>
        </p:txBody>
      </p:sp>
      <p:sp>
        <p:nvSpPr>
          <p:cNvPr id="14339" name="object 5">
            <a:extLst>
              <a:ext uri="{FF2B5EF4-FFF2-40B4-BE49-F238E27FC236}">
                <a16:creationId xmlns:a16="http://schemas.microsoft.com/office/drawing/2014/main" id="{8ED73D3B-188F-8C35-E127-399D3CDBD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422275"/>
            <a:ext cx="7997825" cy="5540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2700">
              <a:tabLst>
                <a:tab pos="842963" algn="l"/>
                <a:tab pos="1249363" algn="l"/>
                <a:tab pos="1670050" algn="l"/>
                <a:tab pos="2806700" algn="l"/>
                <a:tab pos="4156075" algn="l"/>
                <a:tab pos="4605338" algn="l"/>
                <a:tab pos="54086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842963" algn="l"/>
                <a:tab pos="1249363" algn="l"/>
                <a:tab pos="1670050" algn="l"/>
                <a:tab pos="2806700" algn="l"/>
                <a:tab pos="4156075" algn="l"/>
                <a:tab pos="4605338" algn="l"/>
                <a:tab pos="54086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842963" algn="l"/>
                <a:tab pos="1249363" algn="l"/>
                <a:tab pos="1670050" algn="l"/>
                <a:tab pos="2806700" algn="l"/>
                <a:tab pos="4156075" algn="l"/>
                <a:tab pos="4605338" algn="l"/>
                <a:tab pos="54086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842963" algn="l"/>
                <a:tab pos="1249363" algn="l"/>
                <a:tab pos="1670050" algn="l"/>
                <a:tab pos="2806700" algn="l"/>
                <a:tab pos="4156075" algn="l"/>
                <a:tab pos="4605338" algn="l"/>
                <a:tab pos="54086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842963" algn="l"/>
                <a:tab pos="1249363" algn="l"/>
                <a:tab pos="1670050" algn="l"/>
                <a:tab pos="2806700" algn="l"/>
                <a:tab pos="4156075" algn="l"/>
                <a:tab pos="4605338" algn="l"/>
                <a:tab pos="54086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2963" algn="l"/>
                <a:tab pos="1249363" algn="l"/>
                <a:tab pos="1670050" algn="l"/>
                <a:tab pos="2806700" algn="l"/>
                <a:tab pos="4156075" algn="l"/>
                <a:tab pos="4605338" algn="l"/>
                <a:tab pos="54086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2963" algn="l"/>
                <a:tab pos="1249363" algn="l"/>
                <a:tab pos="1670050" algn="l"/>
                <a:tab pos="2806700" algn="l"/>
                <a:tab pos="4156075" algn="l"/>
                <a:tab pos="4605338" algn="l"/>
                <a:tab pos="54086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2963" algn="l"/>
                <a:tab pos="1249363" algn="l"/>
                <a:tab pos="1670050" algn="l"/>
                <a:tab pos="2806700" algn="l"/>
                <a:tab pos="4156075" algn="l"/>
                <a:tab pos="4605338" algn="l"/>
                <a:tab pos="54086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2963" algn="l"/>
                <a:tab pos="1249363" algn="l"/>
                <a:tab pos="1670050" algn="l"/>
                <a:tab pos="2806700" algn="l"/>
                <a:tab pos="4156075" algn="l"/>
                <a:tab pos="4605338" algn="l"/>
                <a:tab pos="54086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Ponto	A</a:t>
            </a:r>
            <a:r>
              <a:rPr lang="pt-BR" altLang="pt-BR" dirty="0">
                <a:latin typeface="+mn-lt"/>
                <a:cs typeface="Arial" panose="020B0604020202020204" pitchFamily="34" charset="0"/>
              </a:rPr>
              <a:t>:	se	nenhuma	polarização	for	usada o circuito estará , isto é, </a:t>
            </a:r>
          </a:p>
          <a:p>
            <a:pPr eaLnBrk="1" hangingPunct="1">
              <a:defRPr/>
            </a:pPr>
            <a:r>
              <a:rPr lang="pt-BR" altLang="pt-BR" dirty="0">
                <a:latin typeface="+mn-lt"/>
                <a:cs typeface="Arial" panose="020B0604020202020204" pitchFamily="34" charset="0"/>
              </a:rPr>
              <a:t>a corrente e tensão serão nulas.</a:t>
            </a:r>
          </a:p>
        </p:txBody>
      </p:sp>
      <p:sp>
        <p:nvSpPr>
          <p:cNvPr id="16388" name="object 6">
            <a:extLst>
              <a:ext uri="{FF2B5EF4-FFF2-40B4-BE49-F238E27FC236}">
                <a16:creationId xmlns:a16="http://schemas.microsoft.com/office/drawing/2014/main" id="{DE61F9F9-B70F-1847-1EAC-CDF86129D44A}"/>
              </a:ext>
            </a:extLst>
          </p:cNvPr>
          <p:cNvSpPr>
            <a:spLocks/>
          </p:cNvSpPr>
          <p:nvPr/>
        </p:nvSpPr>
        <p:spPr bwMode="auto">
          <a:xfrm>
            <a:off x="304800" y="460375"/>
            <a:ext cx="381000" cy="304800"/>
          </a:xfrm>
          <a:custGeom>
            <a:avLst/>
            <a:gdLst>
              <a:gd name="T0" fmla="*/ 0 w 381000"/>
              <a:gd name="T1" fmla="*/ 304800 h 304800"/>
              <a:gd name="T2" fmla="*/ 381000 w 381000"/>
              <a:gd name="T3" fmla="*/ 304800 h 304800"/>
              <a:gd name="T4" fmla="*/ 381000 w 381000"/>
              <a:gd name="T5" fmla="*/ 0 h 304800"/>
              <a:gd name="T6" fmla="*/ 0 w 381000"/>
              <a:gd name="T7" fmla="*/ 0 h 304800"/>
              <a:gd name="T8" fmla="*/ 0 w 381000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1000"/>
              <a:gd name="T16" fmla="*/ 0 h 304800"/>
              <a:gd name="T17" fmla="*/ 381000 w 381000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04800">
                <a:moveTo>
                  <a:pt x="0" y="304800"/>
                </a:moveTo>
                <a:lnTo>
                  <a:pt x="381000" y="304800"/>
                </a:lnTo>
                <a:lnTo>
                  <a:pt x="381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12</a:t>
            </a:r>
          </a:p>
        </p:txBody>
      </p:sp>
      <p:sp>
        <p:nvSpPr>
          <p:cNvPr id="16389" name="CaixaDeTexto 1">
            <a:extLst>
              <a:ext uri="{FF2B5EF4-FFF2-40B4-BE49-F238E27FC236}">
                <a16:creationId xmlns:a16="http://schemas.microsoft.com/office/drawing/2014/main" id="{5FFFC8A9-76ED-5631-CD2A-4DC746A12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4595813"/>
            <a:ext cx="381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bg1"/>
                </a:solidFill>
              </a:rPr>
              <a:t>A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08821579-F4F2-0D66-00F0-C8DD8EC6D099}"/>
              </a:ext>
            </a:extLst>
          </p:cNvPr>
          <p:cNvCxnSpPr/>
          <p:nvPr/>
        </p:nvCxnSpPr>
        <p:spPr>
          <a:xfrm>
            <a:off x="1730375" y="4786313"/>
            <a:ext cx="5365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object 2">
            <a:extLst>
              <a:ext uri="{FF2B5EF4-FFF2-40B4-BE49-F238E27FC236}">
                <a16:creationId xmlns:a16="http://schemas.microsoft.com/office/drawing/2014/main" id="{BACFCEF7-46D1-DC40-444B-D9E9667A483A}"/>
              </a:ext>
            </a:extLst>
          </p:cNvPr>
          <p:cNvSpPr>
            <a:spLocks/>
          </p:cNvSpPr>
          <p:nvPr/>
        </p:nvSpPr>
        <p:spPr bwMode="auto">
          <a:xfrm>
            <a:off x="457200" y="509588"/>
            <a:ext cx="314325" cy="279400"/>
          </a:xfrm>
          <a:custGeom>
            <a:avLst/>
            <a:gdLst>
              <a:gd name="T0" fmla="*/ 0 w 314959"/>
              <a:gd name="T1" fmla="*/ 279400 h 279400"/>
              <a:gd name="T2" fmla="*/ 280785 w 314959"/>
              <a:gd name="T3" fmla="*/ 279400 h 279400"/>
              <a:gd name="T4" fmla="*/ 280785 w 314959"/>
              <a:gd name="T5" fmla="*/ 0 h 279400"/>
              <a:gd name="T6" fmla="*/ 0 w 314959"/>
              <a:gd name="T7" fmla="*/ 0 h 279400"/>
              <a:gd name="T8" fmla="*/ 0 w 314959"/>
              <a:gd name="T9" fmla="*/ 279400 h 279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9400"/>
              <a:gd name="T17" fmla="*/ 314959 w 314959"/>
              <a:gd name="T18" fmla="*/ 279400 h 279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9400">
                <a:moveTo>
                  <a:pt x="0" y="279400"/>
                </a:moveTo>
                <a:lnTo>
                  <a:pt x="314959" y="279400"/>
                </a:lnTo>
                <a:lnTo>
                  <a:pt x="31495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1</a:t>
            </a:r>
          </a:p>
        </p:txBody>
      </p:sp>
      <p:sp>
        <p:nvSpPr>
          <p:cNvPr id="143363" name="object 4">
            <a:extLst>
              <a:ext uri="{FF2B5EF4-FFF2-40B4-BE49-F238E27FC236}">
                <a16:creationId xmlns:a16="http://schemas.microsoft.com/office/drawing/2014/main" id="{781E4C57-2F34-A662-041F-2C168261AC58}"/>
              </a:ext>
            </a:extLst>
          </p:cNvPr>
          <p:cNvSpPr>
            <a:spLocks/>
          </p:cNvSpPr>
          <p:nvPr/>
        </p:nvSpPr>
        <p:spPr bwMode="auto">
          <a:xfrm>
            <a:off x="457200" y="1138238"/>
            <a:ext cx="314325" cy="279400"/>
          </a:xfrm>
          <a:custGeom>
            <a:avLst/>
            <a:gdLst>
              <a:gd name="T0" fmla="*/ 0 w 314959"/>
              <a:gd name="T1" fmla="*/ 279400 h 279400"/>
              <a:gd name="T2" fmla="*/ 280785 w 314959"/>
              <a:gd name="T3" fmla="*/ 279400 h 279400"/>
              <a:gd name="T4" fmla="*/ 280785 w 314959"/>
              <a:gd name="T5" fmla="*/ 0 h 279400"/>
              <a:gd name="T6" fmla="*/ 0 w 314959"/>
              <a:gd name="T7" fmla="*/ 0 h 279400"/>
              <a:gd name="T8" fmla="*/ 0 w 314959"/>
              <a:gd name="T9" fmla="*/ 279400 h 279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9400"/>
              <a:gd name="T17" fmla="*/ 314959 w 314959"/>
              <a:gd name="T18" fmla="*/ 279400 h 279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9400">
                <a:moveTo>
                  <a:pt x="0" y="279400"/>
                </a:moveTo>
                <a:lnTo>
                  <a:pt x="314959" y="279400"/>
                </a:lnTo>
                <a:lnTo>
                  <a:pt x="31495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2</a:t>
            </a:r>
          </a:p>
        </p:txBody>
      </p:sp>
      <p:sp>
        <p:nvSpPr>
          <p:cNvPr id="143364" name="object 5">
            <a:extLst>
              <a:ext uri="{FF2B5EF4-FFF2-40B4-BE49-F238E27FC236}">
                <a16:creationId xmlns:a16="http://schemas.microsoft.com/office/drawing/2014/main" id="{784C9273-9652-FDC9-1E79-287F98EB5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463" y="2162175"/>
            <a:ext cx="5553075" cy="2743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4363B440-D1C9-BFD6-47B7-817D013CA0F8}"/>
              </a:ext>
            </a:extLst>
          </p:cNvPr>
          <p:cNvSpPr txBox="1"/>
          <p:nvPr/>
        </p:nvSpPr>
        <p:spPr>
          <a:xfrm>
            <a:off x="985838" y="5238750"/>
            <a:ext cx="7594600" cy="5540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Calibri"/>
                <a:cs typeface="Calibri"/>
              </a:rPr>
              <a:t>O </a:t>
            </a:r>
            <a:r>
              <a:rPr lang="pt-BR" spc="-5" dirty="0">
                <a:latin typeface="Calibri"/>
                <a:cs typeface="Calibri"/>
              </a:rPr>
              <a:t>capacitor </a:t>
            </a:r>
            <a:r>
              <a:rPr lang="pt-BR" b="1" dirty="0" err="1">
                <a:latin typeface="Calibri"/>
                <a:cs typeface="Calibri"/>
              </a:rPr>
              <a:t>C</a:t>
            </a:r>
            <a:r>
              <a:rPr lang="pt-BR" b="1" baseline="-20833" dirty="0" err="1">
                <a:latin typeface="Calibri"/>
                <a:cs typeface="Calibri"/>
              </a:rPr>
              <a:t>c</a:t>
            </a:r>
            <a:r>
              <a:rPr lang="pt-BR" b="1" baseline="-20833" dirty="0">
                <a:latin typeface="Calibri"/>
                <a:cs typeface="Calibri"/>
              </a:rPr>
              <a:t>  </a:t>
            </a:r>
            <a:r>
              <a:rPr lang="pt-BR" spc="-10" dirty="0">
                <a:latin typeface="Calibri"/>
                <a:cs typeface="Calibri"/>
              </a:rPr>
              <a:t>deve</a:t>
            </a:r>
            <a:r>
              <a:rPr lang="pt-BR" spc="45" dirty="0">
                <a:latin typeface="Calibri"/>
                <a:cs typeface="Calibri"/>
              </a:rPr>
              <a:t> </a:t>
            </a:r>
            <a:r>
              <a:rPr lang="pt-BR" spc="-15" dirty="0">
                <a:latin typeface="Calibri"/>
                <a:cs typeface="Calibri"/>
              </a:rPr>
              <a:t>garantir </a:t>
            </a:r>
            <a:r>
              <a:rPr dirty="0">
                <a:latin typeface="Calibri"/>
                <a:cs typeface="Calibri"/>
              </a:rPr>
              <a:t>o </a:t>
            </a:r>
            <a:r>
              <a:rPr spc="-5" dirty="0" err="1">
                <a:latin typeface="Calibri"/>
                <a:cs typeface="Calibri"/>
              </a:rPr>
              <a:t>bloqueio</a:t>
            </a:r>
            <a:r>
              <a:rPr spc="-5" dirty="0">
                <a:latin typeface="Calibri"/>
                <a:cs typeface="Calibri"/>
              </a:rPr>
              <a:t> de </a:t>
            </a:r>
            <a:r>
              <a:rPr dirty="0" err="1">
                <a:latin typeface="Calibri"/>
                <a:cs typeface="Calibri"/>
              </a:rPr>
              <a:t>sinais</a:t>
            </a:r>
            <a:r>
              <a:rPr dirty="0">
                <a:latin typeface="Calibri"/>
                <a:cs typeface="Calibri"/>
              </a:rPr>
              <a:t> CC </a:t>
            </a:r>
            <a:r>
              <a:rPr spc="-10" dirty="0">
                <a:latin typeface="Calibri"/>
                <a:cs typeface="Calibri"/>
              </a:rPr>
              <a:t>entre </a:t>
            </a:r>
            <a:r>
              <a:rPr spc="-5" dirty="0" err="1">
                <a:latin typeface="Calibri"/>
                <a:cs typeface="Calibri"/>
              </a:rPr>
              <a:t>os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 err="1">
                <a:latin typeface="Calibri"/>
                <a:cs typeface="Calibri"/>
              </a:rPr>
              <a:t>estágios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 </a:t>
            </a:r>
            <a:r>
              <a:rPr spc="-25" dirty="0" err="1">
                <a:latin typeface="Calibri"/>
                <a:cs typeface="Calibri"/>
              </a:rPr>
              <a:t>atu</a:t>
            </a:r>
            <a:r>
              <a:rPr lang="pt-BR" spc="-25" dirty="0">
                <a:latin typeface="Calibri"/>
                <a:cs typeface="Calibri"/>
              </a:rPr>
              <a:t>ar</a:t>
            </a:r>
            <a:r>
              <a:rPr spc="235" dirty="0">
                <a:latin typeface="Calibri"/>
                <a:cs typeface="Calibri"/>
              </a:rPr>
              <a:t> </a:t>
            </a:r>
            <a:r>
              <a:rPr spc="-15" dirty="0" err="1">
                <a:latin typeface="Calibri"/>
                <a:cs typeface="Calibri"/>
              </a:rPr>
              <a:t>como</a:t>
            </a:r>
            <a:r>
              <a:rPr lang="pt-BR" spc="-15" dirty="0">
                <a:latin typeface="Calibri"/>
                <a:cs typeface="Calibri"/>
              </a:rPr>
              <a:t> </a:t>
            </a:r>
            <a:r>
              <a:rPr lang="pt-BR" spc="-5" dirty="0">
                <a:latin typeface="Calibri"/>
                <a:cs typeface="Calibri"/>
              </a:rPr>
              <a:t>um </a:t>
            </a:r>
            <a:r>
              <a:rPr lang="pt-BR" spc="-10" dirty="0">
                <a:latin typeface="Calibri"/>
                <a:cs typeface="Calibri"/>
              </a:rPr>
              <a:t>curto circuito </a:t>
            </a:r>
            <a:r>
              <a:rPr lang="pt-BR" spc="-15" dirty="0">
                <a:latin typeface="Calibri"/>
                <a:cs typeface="Calibri"/>
              </a:rPr>
              <a:t>para </a:t>
            </a:r>
            <a:r>
              <a:rPr lang="pt-BR" spc="-5" dirty="0">
                <a:latin typeface="Calibri"/>
                <a:cs typeface="Calibri"/>
              </a:rPr>
              <a:t>qualquer sinal</a:t>
            </a:r>
            <a:r>
              <a:rPr lang="pt-BR" spc="125" dirty="0">
                <a:latin typeface="Calibri"/>
                <a:cs typeface="Calibri"/>
              </a:rPr>
              <a:t> </a:t>
            </a:r>
            <a:r>
              <a:rPr lang="pt-BR" dirty="0">
                <a:latin typeface="Calibri"/>
                <a:cs typeface="Calibri"/>
              </a:rPr>
              <a:t>CA.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44390" name="object 10">
            <a:extLst>
              <a:ext uri="{FF2B5EF4-FFF2-40B4-BE49-F238E27FC236}">
                <a16:creationId xmlns:a16="http://schemas.microsoft.com/office/drawing/2014/main" id="{D0649BD0-F6F9-631D-66FD-2E29B7A77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38" y="407988"/>
            <a:ext cx="76977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15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>
                <a:cs typeface="Calibri" panose="020F0502020204030204" pitchFamily="34" charset="0"/>
              </a:rPr>
              <a:t>Os circuitos com BJT apresentados apresentam configurações com um único transistor.  Serão abordados os circuitos mais usados com múltiplos transistores.</a:t>
            </a:r>
          </a:p>
        </p:txBody>
      </p:sp>
      <p:sp>
        <p:nvSpPr>
          <p:cNvPr id="143368" name="object 12">
            <a:extLst>
              <a:ext uri="{FF2B5EF4-FFF2-40B4-BE49-F238E27FC236}">
                <a16:creationId xmlns:a16="http://schemas.microsoft.com/office/drawing/2014/main" id="{A1A0F702-D0FD-3221-C34B-C8776A5D1B1F}"/>
              </a:ext>
            </a:extLst>
          </p:cNvPr>
          <p:cNvSpPr>
            <a:spLocks/>
          </p:cNvSpPr>
          <p:nvPr/>
        </p:nvSpPr>
        <p:spPr bwMode="auto">
          <a:xfrm>
            <a:off x="4419600" y="2895600"/>
            <a:ext cx="469900" cy="457200"/>
          </a:xfrm>
          <a:custGeom>
            <a:avLst/>
            <a:gdLst>
              <a:gd name="T0" fmla="*/ 0 w 1008379"/>
              <a:gd name="T1" fmla="*/ 457200 h 457200"/>
              <a:gd name="T2" fmla="*/ 4741 w 1008379"/>
              <a:gd name="T3" fmla="*/ 457200 h 457200"/>
              <a:gd name="T4" fmla="*/ 4741 w 1008379"/>
              <a:gd name="T5" fmla="*/ 0 h 457200"/>
              <a:gd name="T6" fmla="*/ 0 w 1008379"/>
              <a:gd name="T7" fmla="*/ 0 h 457200"/>
              <a:gd name="T8" fmla="*/ 0 w 1008379"/>
              <a:gd name="T9" fmla="*/ 457200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8379" h="457200">
                <a:moveTo>
                  <a:pt x="0" y="457200"/>
                </a:moveTo>
                <a:lnTo>
                  <a:pt x="1008380" y="457200"/>
                </a:lnTo>
                <a:lnTo>
                  <a:pt x="100838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43369" name="CaixaDeTexto 1">
            <a:extLst>
              <a:ext uri="{FF2B5EF4-FFF2-40B4-BE49-F238E27FC236}">
                <a16:creationId xmlns:a16="http://schemas.microsoft.com/office/drawing/2014/main" id="{5A6CE053-3CAC-B20A-CEE7-87B1372F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1077913"/>
            <a:ext cx="76977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>
                <a:cs typeface="Calibri" panose="020F0502020204030204" pitchFamily="34" charset="0"/>
              </a:rPr>
              <a:t>O circuito abaixo é o mais comum. Nele a tensão de saída  do coletor de um estágio é alimentada diretamente na base do estágio seguinte  por meio de um capacitor de acoplamento </a:t>
            </a:r>
            <a:r>
              <a:rPr lang="pt-BR" altLang="pt-BR" b="1">
                <a:cs typeface="Calibri" panose="020F0502020204030204" pitchFamily="34" charset="0"/>
              </a:rPr>
              <a:t>C</a:t>
            </a:r>
            <a:r>
              <a:rPr lang="pt-BR" altLang="pt-BR" b="1" baseline="-21000">
                <a:cs typeface="Calibri" panose="020F0502020204030204" pitchFamily="34" charset="0"/>
              </a:rPr>
              <a:t>c </a:t>
            </a:r>
            <a:r>
              <a:rPr lang="pt-BR" altLang="pt-BR">
                <a:cs typeface="Calibri" panose="020F0502020204030204" pitchFamily="34" charset="0"/>
              </a:rPr>
              <a:t>.</a:t>
            </a:r>
            <a:endParaRPr lang="pt-BR" altLang="pt-BR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1FB49383-034F-1D19-46EB-8C38E459A2D0}"/>
              </a:ext>
            </a:extLst>
          </p:cNvPr>
          <p:cNvSpPr>
            <a:spLocks/>
          </p:cNvSpPr>
          <p:nvPr/>
        </p:nvSpPr>
        <p:spPr bwMode="auto">
          <a:xfrm>
            <a:off x="457200" y="5254625"/>
            <a:ext cx="314325" cy="279400"/>
          </a:xfrm>
          <a:custGeom>
            <a:avLst/>
            <a:gdLst>
              <a:gd name="T0" fmla="*/ 0 w 314959"/>
              <a:gd name="T1" fmla="*/ 279400 h 279400"/>
              <a:gd name="T2" fmla="*/ 280785 w 314959"/>
              <a:gd name="T3" fmla="*/ 279400 h 279400"/>
              <a:gd name="T4" fmla="*/ 280785 w 314959"/>
              <a:gd name="T5" fmla="*/ 0 h 279400"/>
              <a:gd name="T6" fmla="*/ 0 w 314959"/>
              <a:gd name="T7" fmla="*/ 0 h 279400"/>
              <a:gd name="T8" fmla="*/ 0 w 314959"/>
              <a:gd name="T9" fmla="*/ 279400 h 279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9400"/>
              <a:gd name="T17" fmla="*/ 314959 w 314959"/>
              <a:gd name="T18" fmla="*/ 279400 h 279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9400">
                <a:moveTo>
                  <a:pt x="0" y="279400"/>
                </a:moveTo>
                <a:lnTo>
                  <a:pt x="314959" y="279400"/>
                </a:lnTo>
                <a:lnTo>
                  <a:pt x="31495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animBg="1"/>
      <p:bldP spid="143364" grpId="0" animBg="1"/>
      <p:bldP spid="8" grpId="0"/>
      <p:bldP spid="143369" grpId="0"/>
      <p:bldP spid="11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object 2">
            <a:extLst>
              <a:ext uri="{FF2B5EF4-FFF2-40B4-BE49-F238E27FC236}">
                <a16:creationId xmlns:a16="http://schemas.microsoft.com/office/drawing/2014/main" id="{A5773090-CB2C-677E-7D35-358260FD4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42900"/>
            <a:ext cx="4341813" cy="23320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5411" name="object 3">
            <a:extLst>
              <a:ext uri="{FF2B5EF4-FFF2-40B4-BE49-F238E27FC236}">
                <a16:creationId xmlns:a16="http://schemas.microsoft.com/office/drawing/2014/main" id="{BE4EB6C6-EDD2-2974-BA2B-601C99DE51CC}"/>
              </a:ext>
            </a:extLst>
          </p:cNvPr>
          <p:cNvSpPr>
            <a:spLocks/>
          </p:cNvSpPr>
          <p:nvPr/>
        </p:nvSpPr>
        <p:spPr bwMode="auto">
          <a:xfrm rot="-5400000">
            <a:off x="1257300" y="3767138"/>
            <a:ext cx="114300" cy="457200"/>
          </a:xfrm>
          <a:custGeom>
            <a:avLst/>
            <a:gdLst>
              <a:gd name="T0" fmla="*/ 38100 w 114300"/>
              <a:gd name="T1" fmla="*/ 342900 h 457200"/>
              <a:gd name="T2" fmla="*/ 0 w 114300"/>
              <a:gd name="T3" fmla="*/ 342900 h 457200"/>
              <a:gd name="T4" fmla="*/ 57150 w 114300"/>
              <a:gd name="T5" fmla="*/ 457199 h 457200"/>
              <a:gd name="T6" fmla="*/ 104775 w 114300"/>
              <a:gd name="T7" fmla="*/ 361950 h 457200"/>
              <a:gd name="T8" fmla="*/ 38100 w 114300"/>
              <a:gd name="T9" fmla="*/ 361950 h 457200"/>
              <a:gd name="T10" fmla="*/ 38100 w 114300"/>
              <a:gd name="T11" fmla="*/ 342900 h 457200"/>
              <a:gd name="T12" fmla="*/ 76200 w 114300"/>
              <a:gd name="T13" fmla="*/ 0 h 457200"/>
              <a:gd name="T14" fmla="*/ 38100 w 114300"/>
              <a:gd name="T15" fmla="*/ 0 h 457200"/>
              <a:gd name="T16" fmla="*/ 38100 w 114300"/>
              <a:gd name="T17" fmla="*/ 361950 h 457200"/>
              <a:gd name="T18" fmla="*/ 76200 w 114300"/>
              <a:gd name="T19" fmla="*/ 361950 h 457200"/>
              <a:gd name="T20" fmla="*/ 76200 w 114300"/>
              <a:gd name="T21" fmla="*/ 0 h 457200"/>
              <a:gd name="T22" fmla="*/ 114300 w 114300"/>
              <a:gd name="T23" fmla="*/ 342900 h 457200"/>
              <a:gd name="T24" fmla="*/ 76200 w 114300"/>
              <a:gd name="T25" fmla="*/ 342900 h 457200"/>
              <a:gd name="T26" fmla="*/ 76200 w 114300"/>
              <a:gd name="T27" fmla="*/ 361950 h 457200"/>
              <a:gd name="T28" fmla="*/ 104775 w 114300"/>
              <a:gd name="T29" fmla="*/ 361950 h 457200"/>
              <a:gd name="T30" fmla="*/ 114300 w 114300"/>
              <a:gd name="T31" fmla="*/ 342900 h 4572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4300" h="457200">
                <a:moveTo>
                  <a:pt x="38100" y="342900"/>
                </a:moveTo>
                <a:lnTo>
                  <a:pt x="0" y="342900"/>
                </a:lnTo>
                <a:lnTo>
                  <a:pt x="57150" y="457199"/>
                </a:lnTo>
                <a:lnTo>
                  <a:pt x="104775" y="361950"/>
                </a:lnTo>
                <a:lnTo>
                  <a:pt x="38100" y="361950"/>
                </a:lnTo>
                <a:lnTo>
                  <a:pt x="38100" y="342900"/>
                </a:lnTo>
                <a:close/>
              </a:path>
              <a:path w="114300" h="457200">
                <a:moveTo>
                  <a:pt x="76200" y="0"/>
                </a:moveTo>
                <a:lnTo>
                  <a:pt x="38100" y="0"/>
                </a:lnTo>
                <a:lnTo>
                  <a:pt x="38100" y="361950"/>
                </a:lnTo>
                <a:lnTo>
                  <a:pt x="76200" y="361950"/>
                </a:lnTo>
                <a:lnTo>
                  <a:pt x="76200" y="0"/>
                </a:lnTo>
                <a:close/>
              </a:path>
              <a:path w="114300" h="457200">
                <a:moveTo>
                  <a:pt x="114300" y="342900"/>
                </a:moveTo>
                <a:lnTo>
                  <a:pt x="76200" y="342900"/>
                </a:lnTo>
                <a:lnTo>
                  <a:pt x="76200" y="361950"/>
                </a:lnTo>
                <a:lnTo>
                  <a:pt x="104775" y="361950"/>
                </a:lnTo>
                <a:lnTo>
                  <a:pt x="114300" y="342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BA5CEFD-EBFB-DED8-D4FB-31ABFF5F948F}"/>
              </a:ext>
            </a:extLst>
          </p:cNvPr>
          <p:cNvSpPr txBox="1"/>
          <p:nvPr/>
        </p:nvSpPr>
        <p:spPr>
          <a:xfrm>
            <a:off x="2971800" y="5287963"/>
            <a:ext cx="1427163" cy="247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5" dirty="0">
                <a:latin typeface="Calibri"/>
                <a:cs typeface="Calibri"/>
              </a:rPr>
              <a:t>Equivalente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CC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45413" name="CaixaDeTexto 1">
            <a:extLst>
              <a:ext uri="{FF2B5EF4-FFF2-40B4-BE49-F238E27FC236}">
                <a16:creationId xmlns:a16="http://schemas.microsoft.com/office/drawing/2014/main" id="{FF174FB7-4D9E-5EBF-4224-E9765E232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075" y="3443288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Os métodos de análise/síntese analisados anteriormente pode sem aplicados para cada estágio separamente.</a:t>
            </a:r>
          </a:p>
        </p:txBody>
      </p:sp>
      <p:pic>
        <p:nvPicPr>
          <p:cNvPr id="145414" name="Imagem 5">
            <a:extLst>
              <a:ext uri="{FF2B5EF4-FFF2-40B4-BE49-F238E27FC236}">
                <a16:creationId xmlns:a16="http://schemas.microsoft.com/office/drawing/2014/main" id="{F21558AF-BD22-C4DC-0EBC-6D15B76C9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57500"/>
            <a:ext cx="3025775" cy="2371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876C86DD-EE10-E041-3A60-2D9ED11457A2}"/>
              </a:ext>
            </a:extLst>
          </p:cNvPr>
          <p:cNvSpPr txBox="1"/>
          <p:nvPr/>
        </p:nvSpPr>
        <p:spPr>
          <a:xfrm>
            <a:off x="2306638" y="1782763"/>
            <a:ext cx="4714875" cy="1265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0" tIns="23495" rIns="0" bIns="0">
            <a:spAutoFit/>
          </a:bodyPr>
          <a:lstStyle/>
          <a:p>
            <a:pPr marL="92710" algn="ctr" eaLnBrk="1" fontAlgn="auto" hangingPunct="1">
              <a:spcBef>
                <a:spcPts val="185"/>
              </a:spcBef>
              <a:spcAft>
                <a:spcPts val="0"/>
              </a:spcAft>
              <a:defRPr/>
            </a:pPr>
            <a:r>
              <a:rPr lang="pt-BR" sz="7200" b="1" spc="-10" dirty="0" err="1">
                <a:latin typeface="Calibri"/>
                <a:cs typeface="Calibri"/>
              </a:rPr>
              <a:t>Darlington</a:t>
            </a:r>
            <a:endParaRPr sz="7200" b="1" spc="-1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B35FDB74-497F-9F31-4216-23261BEEFB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7263" y="381000"/>
            <a:ext cx="4343400" cy="328613"/>
          </a:xfrm>
        </p:spPr>
        <p:txBody>
          <a:bodyPr rtlCol="0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O </a:t>
            </a:r>
            <a:r>
              <a:rPr spc="-10" dirty="0"/>
              <a:t>circuito abaixo </a:t>
            </a:r>
            <a:r>
              <a:rPr dirty="0"/>
              <a:t>é a </a:t>
            </a:r>
            <a:r>
              <a:rPr spc="-15" dirty="0" err="1"/>
              <a:t>configuração</a:t>
            </a:r>
            <a:r>
              <a:rPr spc="-15" dirty="0"/>
              <a:t> </a:t>
            </a:r>
            <a:r>
              <a:rPr b="1" spc="-10" dirty="0">
                <a:solidFill>
                  <a:srgbClr val="FF0000"/>
                </a:solidFill>
              </a:rPr>
              <a:t>Darlington</a:t>
            </a:r>
            <a:r>
              <a:rPr dirty="0"/>
              <a:t>.</a:t>
            </a:r>
          </a:p>
        </p:txBody>
      </p:sp>
      <p:sp>
        <p:nvSpPr>
          <p:cNvPr id="147459" name="object 5">
            <a:extLst>
              <a:ext uri="{FF2B5EF4-FFF2-40B4-BE49-F238E27FC236}">
                <a16:creationId xmlns:a16="http://schemas.microsoft.com/office/drawing/2014/main" id="{B9CD4823-5E92-E939-8022-8413CE5BF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885825"/>
            <a:ext cx="3048000" cy="2466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2B373B6-C3EE-A22F-62B9-E2A943402C32}"/>
              </a:ext>
            </a:extLst>
          </p:cNvPr>
          <p:cNvSpPr txBox="1"/>
          <p:nvPr/>
        </p:nvSpPr>
        <p:spPr>
          <a:xfrm>
            <a:off x="957263" y="3657600"/>
            <a:ext cx="8005762" cy="5540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Calibri"/>
                <a:cs typeface="Calibri"/>
              </a:rPr>
              <a:t>Uma </a:t>
            </a:r>
            <a:r>
              <a:rPr spc="-15" dirty="0">
                <a:latin typeface="Calibri"/>
                <a:cs typeface="Calibri"/>
              </a:rPr>
              <a:t>vez </a:t>
            </a:r>
            <a:r>
              <a:rPr spc="-10" dirty="0">
                <a:latin typeface="Calibri"/>
                <a:cs typeface="Calibri"/>
              </a:rPr>
              <a:t>que </a:t>
            </a:r>
            <a:r>
              <a:rPr dirty="0">
                <a:latin typeface="Calibri"/>
                <a:cs typeface="Calibri"/>
              </a:rPr>
              <a:t>a </a:t>
            </a:r>
            <a:r>
              <a:rPr spc="-5" dirty="0">
                <a:latin typeface="Calibri"/>
                <a:cs typeface="Calibri"/>
              </a:rPr>
              <a:t>tensão de </a:t>
            </a:r>
            <a:r>
              <a:rPr dirty="0">
                <a:latin typeface="Calibri"/>
                <a:cs typeface="Calibri"/>
              </a:rPr>
              <a:t>saída é </a:t>
            </a:r>
            <a:r>
              <a:rPr spc="-10" dirty="0">
                <a:latin typeface="Calibri"/>
                <a:cs typeface="Calibri"/>
              </a:rPr>
              <a:t>retirada diretamente </a:t>
            </a:r>
            <a:r>
              <a:rPr spc="-5" dirty="0">
                <a:latin typeface="Calibri"/>
                <a:cs typeface="Calibri"/>
              </a:rPr>
              <a:t>do terminal </a:t>
            </a:r>
            <a:r>
              <a:rPr dirty="0">
                <a:latin typeface="Calibri"/>
                <a:cs typeface="Calibri"/>
              </a:rPr>
              <a:t>emissor </a:t>
            </a:r>
            <a:r>
              <a:rPr spc="8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mostra-</a:t>
            </a:r>
            <a:endParaRPr dirty="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Calibri"/>
                <a:cs typeface="Calibri"/>
              </a:rPr>
              <a:t>se na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análise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CA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que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o 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ganho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é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muito 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próximo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1 e</a:t>
            </a:r>
            <a:r>
              <a:rPr lang="pt-BR" b="1" dirty="0">
                <a:solidFill>
                  <a:srgbClr val="FF0000"/>
                </a:solidFill>
                <a:latin typeface="Calibri"/>
                <a:cs typeface="Calibri"/>
              </a:rPr>
              <a:t> a </a:t>
            </a:r>
            <a:r>
              <a:rPr b="1" spc="-5" dirty="0" err="1">
                <a:solidFill>
                  <a:srgbClr val="FF0000"/>
                </a:solidFill>
                <a:latin typeface="Calibri"/>
                <a:cs typeface="Calibri"/>
              </a:rPr>
              <a:t>impedância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 de 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entrada</a:t>
            </a:r>
            <a:r>
              <a:rPr b="1" spc="3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 err="1">
                <a:solidFill>
                  <a:srgbClr val="FF0000"/>
                </a:solidFill>
                <a:latin typeface="Calibri"/>
                <a:cs typeface="Calibri"/>
              </a:rPr>
              <a:t>alta</a:t>
            </a:r>
            <a:r>
              <a:rPr spc="-5" dirty="0" err="1">
                <a:latin typeface="Calibri"/>
                <a:cs typeface="Calibri"/>
              </a:rPr>
              <a:t>.</a:t>
            </a:r>
            <a:r>
              <a:rPr lang="pt-BR" spc="-5" dirty="0">
                <a:latin typeface="Calibri"/>
                <a:cs typeface="Calibri"/>
              </a:rPr>
              <a:t> 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E2E4850-8E74-1B72-EE10-76A3609CD33A}"/>
              </a:ext>
            </a:extLst>
          </p:cNvPr>
          <p:cNvSpPr txBox="1"/>
          <p:nvPr/>
        </p:nvSpPr>
        <p:spPr>
          <a:xfrm>
            <a:off x="838200" y="4400550"/>
            <a:ext cx="7924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7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spc="-5" dirty="0">
                <a:solidFill>
                  <a:srgbClr val="FF0000"/>
                </a:solidFill>
                <a:latin typeface="+mn-lt"/>
                <a:cs typeface="Calibri"/>
              </a:rPr>
              <a:t>Se</a:t>
            </a:r>
            <a:r>
              <a:rPr lang="pt-BR" b="1" spc="95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pt-BR" b="1" spc="-5" dirty="0">
                <a:solidFill>
                  <a:srgbClr val="FF0000"/>
                </a:solidFill>
                <a:latin typeface="+mn-lt"/>
                <a:cs typeface="Calibri"/>
              </a:rPr>
              <a:t>uma</a:t>
            </a:r>
            <a:r>
              <a:rPr lang="pt-BR" b="1" spc="90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pt-BR" b="1" spc="-10" dirty="0">
                <a:solidFill>
                  <a:srgbClr val="FF0000"/>
                </a:solidFill>
                <a:latin typeface="+mn-lt"/>
                <a:cs typeface="Calibri"/>
              </a:rPr>
              <a:t>resistência</a:t>
            </a:r>
            <a:r>
              <a:rPr lang="pt-BR" b="1" spc="75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pt-BR" b="1" spc="-5" dirty="0">
                <a:solidFill>
                  <a:srgbClr val="FF0000"/>
                </a:solidFill>
                <a:latin typeface="+mn-lt"/>
                <a:cs typeface="Calibri"/>
              </a:rPr>
              <a:t>de</a:t>
            </a:r>
            <a:r>
              <a:rPr lang="pt-BR" b="1" spc="95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pt-BR" b="1" spc="-20" dirty="0">
                <a:solidFill>
                  <a:srgbClr val="FF0000"/>
                </a:solidFill>
                <a:latin typeface="+mn-lt"/>
                <a:cs typeface="Calibri"/>
              </a:rPr>
              <a:t>carga</a:t>
            </a:r>
            <a:r>
              <a:rPr lang="pt-BR" b="1" spc="105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pt-BR" b="1" spc="-25" dirty="0">
                <a:solidFill>
                  <a:srgbClr val="FF0000"/>
                </a:solidFill>
                <a:latin typeface="+mn-lt"/>
                <a:cs typeface="Calibri"/>
              </a:rPr>
              <a:t>for</a:t>
            </a:r>
            <a:r>
              <a:rPr lang="pt-BR" b="1" spc="85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+mn-lt"/>
                <a:cs typeface="Calibri"/>
              </a:rPr>
              <a:t>adicionada</a:t>
            </a:r>
            <a:r>
              <a:rPr lang="pt-BR" b="1" spc="75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pt-BR" b="1" spc="-5" dirty="0">
                <a:solidFill>
                  <a:srgbClr val="FF0000"/>
                </a:solidFill>
                <a:latin typeface="+mn-lt"/>
                <a:cs typeface="Calibri"/>
              </a:rPr>
              <a:t>ao</a:t>
            </a:r>
            <a:r>
              <a:rPr lang="pt-BR" b="1" spc="100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pt-BR" b="1" spc="-15" dirty="0">
                <a:solidFill>
                  <a:srgbClr val="FF0000"/>
                </a:solidFill>
                <a:latin typeface="+mn-lt"/>
                <a:cs typeface="Calibri"/>
              </a:rPr>
              <a:t>ramo</a:t>
            </a:r>
            <a:r>
              <a:rPr lang="pt-BR" b="1" spc="95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pt-BR" b="1" spc="-5" dirty="0">
                <a:solidFill>
                  <a:srgbClr val="FF0000"/>
                </a:solidFill>
                <a:latin typeface="+mn-lt"/>
                <a:cs typeface="Calibri"/>
              </a:rPr>
              <a:t>de</a:t>
            </a:r>
            <a:r>
              <a:rPr lang="pt-BR" b="1" spc="95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pt-BR" b="1" spc="-10" dirty="0">
                <a:solidFill>
                  <a:srgbClr val="FF0000"/>
                </a:solidFill>
                <a:latin typeface="+mn-lt"/>
                <a:cs typeface="Calibri"/>
              </a:rPr>
              <a:t>coletor</a:t>
            </a:r>
            <a:r>
              <a:rPr lang="pt-BR" b="1" spc="90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+mn-lt"/>
                <a:cs typeface="Calibri"/>
              </a:rPr>
              <a:t>e</a:t>
            </a:r>
            <a:r>
              <a:rPr lang="pt-BR" b="1" spc="95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+mn-lt"/>
                <a:cs typeface="Calibri"/>
              </a:rPr>
              <a:t>a</a:t>
            </a:r>
            <a:r>
              <a:rPr lang="pt-BR" b="1" spc="85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pt-BR" b="1" spc="-5" dirty="0">
                <a:solidFill>
                  <a:srgbClr val="FF0000"/>
                </a:solidFill>
                <a:latin typeface="+mn-lt"/>
                <a:cs typeface="Calibri"/>
              </a:rPr>
              <a:t>tensão</a:t>
            </a:r>
            <a:r>
              <a:rPr lang="pt-BR" b="1" spc="85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pt-BR" b="1" spc="-5" dirty="0">
                <a:solidFill>
                  <a:srgbClr val="FF0000"/>
                </a:solidFill>
                <a:latin typeface="+mn-lt"/>
                <a:cs typeface="Calibri"/>
              </a:rPr>
              <a:t>de</a:t>
            </a:r>
            <a:r>
              <a:rPr lang="pt-BR" b="1" spc="95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+mn-lt"/>
                <a:cs typeface="Calibri"/>
              </a:rPr>
              <a:t>saída </a:t>
            </a:r>
            <a:r>
              <a:rPr lang="pt-BR" b="1" spc="-20" dirty="0">
                <a:solidFill>
                  <a:srgbClr val="FF0000"/>
                </a:solidFill>
                <a:latin typeface="+mn-lt"/>
                <a:cs typeface="Calibri"/>
              </a:rPr>
              <a:t>for </a:t>
            </a:r>
            <a:r>
              <a:rPr lang="pt-BR" b="1" spc="-15" dirty="0">
                <a:solidFill>
                  <a:srgbClr val="FF0000"/>
                </a:solidFill>
                <a:latin typeface="+mn-lt"/>
                <a:cs typeface="Calibri"/>
              </a:rPr>
              <a:t>retirada </a:t>
            </a:r>
            <a:r>
              <a:rPr lang="pt-BR" b="1" spc="-5" dirty="0">
                <a:solidFill>
                  <a:srgbClr val="FF0000"/>
                </a:solidFill>
                <a:latin typeface="+mn-lt"/>
                <a:cs typeface="Calibri"/>
              </a:rPr>
              <a:t>do terminal </a:t>
            </a:r>
            <a:r>
              <a:rPr lang="pt-BR" b="1" spc="-30" dirty="0">
                <a:solidFill>
                  <a:srgbClr val="FF0000"/>
                </a:solidFill>
                <a:latin typeface="+mn-lt"/>
                <a:cs typeface="Calibri"/>
              </a:rPr>
              <a:t>coletor, </a:t>
            </a:r>
            <a:r>
              <a:rPr lang="pt-BR" b="1" dirty="0">
                <a:solidFill>
                  <a:srgbClr val="FF0000"/>
                </a:solidFill>
                <a:latin typeface="+mn-lt"/>
                <a:cs typeface="Calibri"/>
              </a:rPr>
              <a:t>o </a:t>
            </a:r>
            <a:r>
              <a:rPr lang="pt-BR" b="1" spc="-15" dirty="0">
                <a:solidFill>
                  <a:srgbClr val="FF0000"/>
                </a:solidFill>
                <a:latin typeface="+mn-lt"/>
                <a:cs typeface="Calibri"/>
              </a:rPr>
              <a:t>ganho será </a:t>
            </a:r>
            <a:r>
              <a:rPr lang="pt-BR" b="1" spc="-5" dirty="0">
                <a:solidFill>
                  <a:srgbClr val="FF0000"/>
                </a:solidFill>
                <a:latin typeface="+mn-lt"/>
                <a:cs typeface="Calibri"/>
              </a:rPr>
              <a:t>muito</a:t>
            </a:r>
            <a:r>
              <a:rPr lang="pt-BR" b="1" spc="240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pt-BR" b="1" spc="-10" dirty="0">
                <a:solidFill>
                  <a:srgbClr val="FF0000"/>
                </a:solidFill>
                <a:latin typeface="+mn-lt"/>
                <a:cs typeface="Calibri"/>
              </a:rPr>
              <a:t>alto</a:t>
            </a:r>
            <a:r>
              <a:rPr lang="pt-BR" spc="-10" dirty="0">
                <a:latin typeface="+mn-lt"/>
                <a:cs typeface="Calibri"/>
              </a:rPr>
              <a:t>. </a:t>
            </a:r>
            <a:endParaRPr lang="pt-BR" dirty="0">
              <a:latin typeface="+mn-lt"/>
            </a:endParaRPr>
          </a:p>
        </p:txBody>
      </p:sp>
      <p:sp>
        <p:nvSpPr>
          <p:cNvPr id="147462" name="object 2">
            <a:extLst>
              <a:ext uri="{FF2B5EF4-FFF2-40B4-BE49-F238E27FC236}">
                <a16:creationId xmlns:a16="http://schemas.microsoft.com/office/drawing/2014/main" id="{66E5FE2E-B465-6F4E-3265-887DDD24AA1F}"/>
              </a:ext>
            </a:extLst>
          </p:cNvPr>
          <p:cNvSpPr>
            <a:spLocks/>
          </p:cNvSpPr>
          <p:nvPr/>
        </p:nvSpPr>
        <p:spPr bwMode="auto">
          <a:xfrm>
            <a:off x="461963" y="381000"/>
            <a:ext cx="314325" cy="279400"/>
          </a:xfrm>
          <a:custGeom>
            <a:avLst/>
            <a:gdLst>
              <a:gd name="T0" fmla="*/ 0 w 314959"/>
              <a:gd name="T1" fmla="*/ 279400 h 279400"/>
              <a:gd name="T2" fmla="*/ 280785 w 314959"/>
              <a:gd name="T3" fmla="*/ 279400 h 279400"/>
              <a:gd name="T4" fmla="*/ 280785 w 314959"/>
              <a:gd name="T5" fmla="*/ 0 h 279400"/>
              <a:gd name="T6" fmla="*/ 0 w 314959"/>
              <a:gd name="T7" fmla="*/ 0 h 279400"/>
              <a:gd name="T8" fmla="*/ 0 w 314959"/>
              <a:gd name="T9" fmla="*/ 279400 h 279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9400"/>
              <a:gd name="T17" fmla="*/ 314959 w 314959"/>
              <a:gd name="T18" fmla="*/ 279400 h 279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9400">
                <a:moveTo>
                  <a:pt x="0" y="279400"/>
                </a:moveTo>
                <a:lnTo>
                  <a:pt x="314959" y="279400"/>
                </a:lnTo>
                <a:lnTo>
                  <a:pt x="31495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1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B5A5E5CB-3305-3BA4-9200-B05896A4D6E3}"/>
              </a:ext>
            </a:extLst>
          </p:cNvPr>
          <p:cNvSpPr>
            <a:spLocks/>
          </p:cNvSpPr>
          <p:nvPr/>
        </p:nvSpPr>
        <p:spPr bwMode="auto">
          <a:xfrm>
            <a:off x="447675" y="3667125"/>
            <a:ext cx="314325" cy="279400"/>
          </a:xfrm>
          <a:custGeom>
            <a:avLst/>
            <a:gdLst>
              <a:gd name="T0" fmla="*/ 0 w 314959"/>
              <a:gd name="T1" fmla="*/ 279400 h 279400"/>
              <a:gd name="T2" fmla="*/ 280785 w 314959"/>
              <a:gd name="T3" fmla="*/ 279400 h 279400"/>
              <a:gd name="T4" fmla="*/ 280785 w 314959"/>
              <a:gd name="T5" fmla="*/ 0 h 279400"/>
              <a:gd name="T6" fmla="*/ 0 w 314959"/>
              <a:gd name="T7" fmla="*/ 0 h 279400"/>
              <a:gd name="T8" fmla="*/ 0 w 314959"/>
              <a:gd name="T9" fmla="*/ 279400 h 279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9400"/>
              <a:gd name="T17" fmla="*/ 314959 w 314959"/>
              <a:gd name="T18" fmla="*/ 279400 h 279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9400">
                <a:moveTo>
                  <a:pt x="0" y="279400"/>
                </a:moveTo>
                <a:lnTo>
                  <a:pt x="314959" y="279400"/>
                </a:lnTo>
                <a:lnTo>
                  <a:pt x="31495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2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6337DE00-9060-A4B8-5397-77D0C8CD1317}"/>
              </a:ext>
            </a:extLst>
          </p:cNvPr>
          <p:cNvSpPr>
            <a:spLocks/>
          </p:cNvSpPr>
          <p:nvPr/>
        </p:nvSpPr>
        <p:spPr bwMode="auto">
          <a:xfrm>
            <a:off x="447675" y="4551363"/>
            <a:ext cx="314325" cy="279400"/>
          </a:xfrm>
          <a:custGeom>
            <a:avLst/>
            <a:gdLst>
              <a:gd name="T0" fmla="*/ 0 w 314959"/>
              <a:gd name="T1" fmla="*/ 279400 h 279400"/>
              <a:gd name="T2" fmla="*/ 280785 w 314959"/>
              <a:gd name="T3" fmla="*/ 279400 h 279400"/>
              <a:gd name="T4" fmla="*/ 280785 w 314959"/>
              <a:gd name="T5" fmla="*/ 0 h 279400"/>
              <a:gd name="T6" fmla="*/ 0 w 314959"/>
              <a:gd name="T7" fmla="*/ 0 h 279400"/>
              <a:gd name="T8" fmla="*/ 0 w 314959"/>
              <a:gd name="T9" fmla="*/ 279400 h 279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9400"/>
              <a:gd name="T17" fmla="*/ 314959 w 314959"/>
              <a:gd name="T18" fmla="*/ 279400 h 279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9400">
                <a:moveTo>
                  <a:pt x="0" y="279400"/>
                </a:moveTo>
                <a:lnTo>
                  <a:pt x="314959" y="279400"/>
                </a:lnTo>
                <a:lnTo>
                  <a:pt x="31495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object 3">
            <a:extLst>
              <a:ext uri="{FF2B5EF4-FFF2-40B4-BE49-F238E27FC236}">
                <a16:creationId xmlns:a16="http://schemas.microsoft.com/office/drawing/2014/main" id="{1053DD2C-15C8-9856-2656-C1F9BDB3B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363" y="76200"/>
            <a:ext cx="2967037" cy="2490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8483" name="object 4">
            <a:extLst>
              <a:ext uri="{FF2B5EF4-FFF2-40B4-BE49-F238E27FC236}">
                <a16:creationId xmlns:a16="http://schemas.microsoft.com/office/drawing/2014/main" id="{6897FA82-7A00-488A-17ED-BF27D06C7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3200400"/>
            <a:ext cx="2351088" cy="4746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8484" name="object 6">
            <a:extLst>
              <a:ext uri="{FF2B5EF4-FFF2-40B4-BE49-F238E27FC236}">
                <a16:creationId xmlns:a16="http://schemas.microsoft.com/office/drawing/2014/main" id="{837E04F1-0AB8-0D7F-FF89-978A08DAE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025" y="3603625"/>
            <a:ext cx="3889375" cy="5127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8485" name="object 8">
            <a:extLst>
              <a:ext uri="{FF2B5EF4-FFF2-40B4-BE49-F238E27FC236}">
                <a16:creationId xmlns:a16="http://schemas.microsoft.com/office/drawing/2014/main" id="{8F8B5BBD-5E10-A874-4EFD-F72FD17081BB}"/>
              </a:ext>
            </a:extLst>
          </p:cNvPr>
          <p:cNvSpPr>
            <a:spLocks/>
          </p:cNvSpPr>
          <p:nvPr/>
        </p:nvSpPr>
        <p:spPr bwMode="auto">
          <a:xfrm>
            <a:off x="4802188" y="3803650"/>
            <a:ext cx="533400" cy="114300"/>
          </a:xfrm>
          <a:custGeom>
            <a:avLst/>
            <a:gdLst>
              <a:gd name="T0" fmla="*/ 419100 w 533400"/>
              <a:gd name="T1" fmla="*/ 0 h 114300"/>
              <a:gd name="T2" fmla="*/ 419100 w 533400"/>
              <a:gd name="T3" fmla="*/ 114300 h 114300"/>
              <a:gd name="T4" fmla="*/ 495300 w 533400"/>
              <a:gd name="T5" fmla="*/ 76200 h 114300"/>
              <a:gd name="T6" fmla="*/ 438150 w 533400"/>
              <a:gd name="T7" fmla="*/ 76200 h 114300"/>
              <a:gd name="T8" fmla="*/ 438150 w 533400"/>
              <a:gd name="T9" fmla="*/ 38100 h 114300"/>
              <a:gd name="T10" fmla="*/ 495300 w 533400"/>
              <a:gd name="T11" fmla="*/ 38100 h 114300"/>
              <a:gd name="T12" fmla="*/ 419100 w 533400"/>
              <a:gd name="T13" fmla="*/ 0 h 114300"/>
              <a:gd name="T14" fmla="*/ 419100 w 533400"/>
              <a:gd name="T15" fmla="*/ 38100 h 114300"/>
              <a:gd name="T16" fmla="*/ 0 w 533400"/>
              <a:gd name="T17" fmla="*/ 38100 h 114300"/>
              <a:gd name="T18" fmla="*/ 0 w 533400"/>
              <a:gd name="T19" fmla="*/ 76200 h 114300"/>
              <a:gd name="T20" fmla="*/ 419100 w 533400"/>
              <a:gd name="T21" fmla="*/ 76200 h 114300"/>
              <a:gd name="T22" fmla="*/ 419100 w 533400"/>
              <a:gd name="T23" fmla="*/ 38100 h 114300"/>
              <a:gd name="T24" fmla="*/ 495300 w 533400"/>
              <a:gd name="T25" fmla="*/ 38100 h 114300"/>
              <a:gd name="T26" fmla="*/ 438150 w 533400"/>
              <a:gd name="T27" fmla="*/ 38100 h 114300"/>
              <a:gd name="T28" fmla="*/ 438150 w 533400"/>
              <a:gd name="T29" fmla="*/ 76200 h 114300"/>
              <a:gd name="T30" fmla="*/ 495300 w 533400"/>
              <a:gd name="T31" fmla="*/ 76200 h 114300"/>
              <a:gd name="T32" fmla="*/ 533400 w 533400"/>
              <a:gd name="T33" fmla="*/ 57150 h 114300"/>
              <a:gd name="T34" fmla="*/ 495300 w 533400"/>
              <a:gd name="T35" fmla="*/ 38100 h 1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33400" h="114300">
                <a:moveTo>
                  <a:pt x="419100" y="0"/>
                </a:moveTo>
                <a:lnTo>
                  <a:pt x="419100" y="114300"/>
                </a:lnTo>
                <a:lnTo>
                  <a:pt x="495300" y="76200"/>
                </a:lnTo>
                <a:lnTo>
                  <a:pt x="438150" y="76200"/>
                </a:lnTo>
                <a:lnTo>
                  <a:pt x="438150" y="38100"/>
                </a:lnTo>
                <a:lnTo>
                  <a:pt x="495300" y="38100"/>
                </a:lnTo>
                <a:lnTo>
                  <a:pt x="419100" y="0"/>
                </a:lnTo>
                <a:close/>
              </a:path>
              <a:path w="533400" h="114300">
                <a:moveTo>
                  <a:pt x="4191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419100" y="76200"/>
                </a:lnTo>
                <a:lnTo>
                  <a:pt x="419100" y="38100"/>
                </a:lnTo>
                <a:close/>
              </a:path>
              <a:path w="533400" h="114300">
                <a:moveTo>
                  <a:pt x="495300" y="38100"/>
                </a:moveTo>
                <a:lnTo>
                  <a:pt x="438150" y="38100"/>
                </a:lnTo>
                <a:lnTo>
                  <a:pt x="438150" y="76200"/>
                </a:lnTo>
                <a:lnTo>
                  <a:pt x="495300" y="76200"/>
                </a:lnTo>
                <a:lnTo>
                  <a:pt x="533400" y="57150"/>
                </a:lnTo>
                <a:lnTo>
                  <a:pt x="495300" y="38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48486" name="object 9">
            <a:extLst>
              <a:ext uri="{FF2B5EF4-FFF2-40B4-BE49-F238E27FC236}">
                <a16:creationId xmlns:a16="http://schemas.microsoft.com/office/drawing/2014/main" id="{1D12B4C1-5634-A702-B2C1-98FC9D5BD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575" y="4370388"/>
            <a:ext cx="1266825" cy="4857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E61FB59-2C65-7325-8EDA-23DBC74C34F6}"/>
              </a:ext>
            </a:extLst>
          </p:cNvPr>
          <p:cNvSpPr txBox="1"/>
          <p:nvPr/>
        </p:nvSpPr>
        <p:spPr>
          <a:xfrm>
            <a:off x="887413" y="5029200"/>
            <a:ext cx="6873875" cy="298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Calibri"/>
                <a:cs typeface="Calibri"/>
              </a:rPr>
              <a:t>Uma </a:t>
            </a:r>
            <a:r>
              <a:rPr spc="-5" dirty="0">
                <a:latin typeface="Calibri"/>
                <a:cs typeface="Calibri"/>
              </a:rPr>
              <a:t>análise </a:t>
            </a:r>
            <a:r>
              <a:rPr spc="-10" dirty="0">
                <a:latin typeface="Calibri"/>
                <a:cs typeface="Calibri"/>
              </a:rPr>
              <a:t>semelhante </a:t>
            </a:r>
            <a:r>
              <a:rPr dirty="0">
                <a:latin typeface="Calibri"/>
                <a:cs typeface="Calibri"/>
              </a:rPr>
              <a:t>à </a:t>
            </a:r>
            <a:r>
              <a:rPr spc="-5" dirty="0">
                <a:latin typeface="Calibri"/>
                <a:cs typeface="Calibri"/>
              </a:rPr>
              <a:t>do </a:t>
            </a:r>
            <a:r>
              <a:rPr spc="-10" dirty="0">
                <a:latin typeface="Calibri"/>
                <a:cs typeface="Calibri"/>
              </a:rPr>
              <a:t>circuito </a:t>
            </a:r>
            <a:r>
              <a:rPr spc="-15" dirty="0">
                <a:latin typeface="Calibri"/>
                <a:cs typeface="Calibri"/>
              </a:rPr>
              <a:t>com </a:t>
            </a:r>
            <a:r>
              <a:rPr spc="-10" dirty="0">
                <a:latin typeface="Calibri"/>
                <a:cs typeface="Calibri"/>
              </a:rPr>
              <a:t>polarização </a:t>
            </a:r>
            <a:r>
              <a:rPr spc="-5" dirty="0">
                <a:latin typeface="Calibri"/>
                <a:cs typeface="Calibri"/>
              </a:rPr>
              <a:t>de emissor</a:t>
            </a:r>
            <a:r>
              <a:rPr spc="19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resulta:</a:t>
            </a:r>
            <a:endParaRPr>
              <a:latin typeface="Calibri"/>
              <a:cs typeface="Calibri"/>
            </a:endParaRPr>
          </a:p>
        </p:txBody>
      </p:sp>
      <p:sp>
        <p:nvSpPr>
          <p:cNvPr id="135178" name="object 11">
            <a:extLst>
              <a:ext uri="{FF2B5EF4-FFF2-40B4-BE49-F238E27FC236}">
                <a16:creationId xmlns:a16="http://schemas.microsoft.com/office/drawing/2014/main" id="{255AD337-E5F1-2C94-FB21-CAD87987E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963" y="5407025"/>
            <a:ext cx="2801937" cy="8731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" name="Chave Direita 1">
            <a:extLst>
              <a:ext uri="{FF2B5EF4-FFF2-40B4-BE49-F238E27FC236}">
                <a16:creationId xmlns:a16="http://schemas.microsoft.com/office/drawing/2014/main" id="{776109BD-0541-32DE-F485-7E02C7A2C624}"/>
              </a:ext>
            </a:extLst>
          </p:cNvPr>
          <p:cNvSpPr/>
          <p:nvPr/>
        </p:nvSpPr>
        <p:spPr>
          <a:xfrm rot="5400000">
            <a:off x="3376613" y="3530600"/>
            <a:ext cx="381000" cy="13716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3FCC9593-4CE9-558E-B648-F5AA04CFC3FD}"/>
              </a:ext>
            </a:extLst>
          </p:cNvPr>
          <p:cNvSpPr txBox="1"/>
          <p:nvPr/>
        </p:nvSpPr>
        <p:spPr>
          <a:xfrm>
            <a:off x="909638" y="2827338"/>
            <a:ext cx="6329362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1390"/>
              </a:spcBef>
              <a:spcAft>
                <a:spcPts val="0"/>
              </a:spcAft>
              <a:defRPr/>
            </a:pPr>
            <a:r>
              <a:rPr lang="pt-BR" dirty="0">
                <a:latin typeface="Calibri"/>
                <a:cs typeface="Calibri"/>
              </a:rPr>
              <a:t>Nesta </a:t>
            </a:r>
            <a:r>
              <a:rPr spc="-15" dirty="0" err="1">
                <a:latin typeface="Calibri"/>
                <a:cs typeface="Calibri"/>
              </a:rPr>
              <a:t>configuração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lang="pt-BR" spc="-5" dirty="0" err="1">
                <a:latin typeface="Calibri"/>
                <a:cs typeface="Calibri"/>
              </a:rPr>
              <a:t>Darlington</a:t>
            </a:r>
            <a:r>
              <a:rPr lang="pt-BR" spc="-5" dirty="0">
                <a:latin typeface="Calibri"/>
                <a:cs typeface="Calibri"/>
              </a:rPr>
              <a:t> são utilizados dois </a:t>
            </a:r>
            <a:r>
              <a:rPr spc="-15" dirty="0" err="1">
                <a:latin typeface="Calibri"/>
                <a:cs typeface="Calibri"/>
              </a:rPr>
              <a:t>transitor</a:t>
            </a:r>
            <a:r>
              <a:rPr lang="pt-BR" spc="-15" dirty="0">
                <a:latin typeface="Calibri"/>
                <a:cs typeface="Calibri"/>
              </a:rPr>
              <a:t>es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 err="1">
                <a:latin typeface="Calibri"/>
                <a:cs typeface="Calibri"/>
              </a:rPr>
              <a:t>npn</a:t>
            </a:r>
            <a:r>
              <a:rPr spc="-10" dirty="0"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48491" name="object 2">
            <a:extLst>
              <a:ext uri="{FF2B5EF4-FFF2-40B4-BE49-F238E27FC236}">
                <a16:creationId xmlns:a16="http://schemas.microsoft.com/office/drawing/2014/main" id="{532FA8DE-9F40-1BFA-E781-1E1304B912DB}"/>
              </a:ext>
            </a:extLst>
          </p:cNvPr>
          <p:cNvSpPr>
            <a:spLocks/>
          </p:cNvSpPr>
          <p:nvPr/>
        </p:nvSpPr>
        <p:spPr bwMode="auto">
          <a:xfrm>
            <a:off x="368300" y="2838450"/>
            <a:ext cx="314325" cy="279400"/>
          </a:xfrm>
          <a:custGeom>
            <a:avLst/>
            <a:gdLst>
              <a:gd name="T0" fmla="*/ 0 w 314959"/>
              <a:gd name="T1" fmla="*/ 279400 h 279400"/>
              <a:gd name="T2" fmla="*/ 280785 w 314959"/>
              <a:gd name="T3" fmla="*/ 279400 h 279400"/>
              <a:gd name="T4" fmla="*/ 280785 w 314959"/>
              <a:gd name="T5" fmla="*/ 0 h 279400"/>
              <a:gd name="T6" fmla="*/ 0 w 314959"/>
              <a:gd name="T7" fmla="*/ 0 h 279400"/>
              <a:gd name="T8" fmla="*/ 0 w 314959"/>
              <a:gd name="T9" fmla="*/ 279400 h 279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9400"/>
              <a:gd name="T17" fmla="*/ 314959 w 314959"/>
              <a:gd name="T18" fmla="*/ 279400 h 279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9400">
                <a:moveTo>
                  <a:pt x="0" y="279400"/>
                </a:moveTo>
                <a:lnTo>
                  <a:pt x="314959" y="279400"/>
                </a:lnTo>
                <a:lnTo>
                  <a:pt x="31495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4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B5BA6FE5-9D77-D4C4-F321-113A861B88DA}"/>
              </a:ext>
            </a:extLst>
          </p:cNvPr>
          <p:cNvSpPr>
            <a:spLocks/>
          </p:cNvSpPr>
          <p:nvPr/>
        </p:nvSpPr>
        <p:spPr bwMode="auto">
          <a:xfrm>
            <a:off x="368300" y="5048250"/>
            <a:ext cx="314325" cy="279400"/>
          </a:xfrm>
          <a:custGeom>
            <a:avLst/>
            <a:gdLst>
              <a:gd name="T0" fmla="*/ 0 w 314959"/>
              <a:gd name="T1" fmla="*/ 279400 h 279400"/>
              <a:gd name="T2" fmla="*/ 280785 w 314959"/>
              <a:gd name="T3" fmla="*/ 279400 h 279400"/>
              <a:gd name="T4" fmla="*/ 280785 w 314959"/>
              <a:gd name="T5" fmla="*/ 0 h 279400"/>
              <a:gd name="T6" fmla="*/ 0 w 314959"/>
              <a:gd name="T7" fmla="*/ 0 h 279400"/>
              <a:gd name="T8" fmla="*/ 0 w 314959"/>
              <a:gd name="T9" fmla="*/ 279400 h 279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9400"/>
              <a:gd name="T17" fmla="*/ 314959 w 314959"/>
              <a:gd name="T18" fmla="*/ 279400 h 279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9400">
                <a:moveTo>
                  <a:pt x="0" y="279400"/>
                </a:moveTo>
                <a:lnTo>
                  <a:pt x="314959" y="279400"/>
                </a:lnTo>
                <a:lnTo>
                  <a:pt x="31495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5178" grpId="0" animBg="1"/>
      <p:bldP spid="14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object 3">
            <a:extLst>
              <a:ext uri="{FF2B5EF4-FFF2-40B4-BE49-F238E27FC236}">
                <a16:creationId xmlns:a16="http://schemas.microsoft.com/office/drawing/2014/main" id="{B2DA0CF2-A02D-9AA6-FE42-B641CDAFD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5" y="104775"/>
            <a:ext cx="3262313" cy="27400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4C4F9B9-DBA5-6D70-0D72-5B736ED3A13E}"/>
              </a:ext>
            </a:extLst>
          </p:cNvPr>
          <p:cNvSpPr txBox="1"/>
          <p:nvPr/>
        </p:nvSpPr>
        <p:spPr>
          <a:xfrm>
            <a:off x="828675" y="3048000"/>
            <a:ext cx="968375" cy="298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Calibri"/>
                <a:cs typeface="Calibri"/>
              </a:rPr>
              <a:t>D</a:t>
            </a:r>
            <a:r>
              <a:rPr spc="-20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f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spc="5" dirty="0">
                <a:latin typeface="Calibri"/>
                <a:cs typeface="Calibri"/>
              </a:rPr>
              <a:t>e-</a:t>
            </a:r>
            <a:r>
              <a:rPr spc="-5" dirty="0">
                <a:latin typeface="Calibri"/>
                <a:cs typeface="Calibri"/>
              </a:rPr>
              <a:t>se:</a:t>
            </a:r>
            <a:endParaRPr>
              <a:latin typeface="Calibri"/>
              <a:cs typeface="Calibri"/>
            </a:endParaRPr>
          </a:p>
        </p:txBody>
      </p:sp>
      <p:sp>
        <p:nvSpPr>
          <p:cNvPr id="149508" name="object 6">
            <a:extLst>
              <a:ext uri="{FF2B5EF4-FFF2-40B4-BE49-F238E27FC236}">
                <a16:creationId xmlns:a16="http://schemas.microsoft.com/office/drawing/2014/main" id="{47B17F0D-2666-2831-7FA7-769EC4726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" y="3435350"/>
            <a:ext cx="2220913" cy="6508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9509" name="object 7">
            <a:extLst>
              <a:ext uri="{FF2B5EF4-FFF2-40B4-BE49-F238E27FC236}">
                <a16:creationId xmlns:a16="http://schemas.microsoft.com/office/drawing/2014/main" id="{B71C8B52-CB65-6151-FBA0-F0ED16E5E597}"/>
              </a:ext>
            </a:extLst>
          </p:cNvPr>
          <p:cNvSpPr>
            <a:spLocks/>
          </p:cNvSpPr>
          <p:nvPr/>
        </p:nvSpPr>
        <p:spPr bwMode="auto">
          <a:xfrm>
            <a:off x="3125788" y="3722688"/>
            <a:ext cx="533400" cy="114300"/>
          </a:xfrm>
          <a:custGeom>
            <a:avLst/>
            <a:gdLst>
              <a:gd name="T0" fmla="*/ 419100 w 533400"/>
              <a:gd name="T1" fmla="*/ 0 h 114300"/>
              <a:gd name="T2" fmla="*/ 419100 w 533400"/>
              <a:gd name="T3" fmla="*/ 114299 h 114300"/>
              <a:gd name="T4" fmla="*/ 495300 w 533400"/>
              <a:gd name="T5" fmla="*/ 76199 h 114300"/>
              <a:gd name="T6" fmla="*/ 438150 w 533400"/>
              <a:gd name="T7" fmla="*/ 76199 h 114300"/>
              <a:gd name="T8" fmla="*/ 438150 w 533400"/>
              <a:gd name="T9" fmla="*/ 38099 h 114300"/>
              <a:gd name="T10" fmla="*/ 495300 w 533400"/>
              <a:gd name="T11" fmla="*/ 38099 h 114300"/>
              <a:gd name="T12" fmla="*/ 419100 w 533400"/>
              <a:gd name="T13" fmla="*/ 0 h 114300"/>
              <a:gd name="T14" fmla="*/ 419100 w 533400"/>
              <a:gd name="T15" fmla="*/ 38099 h 114300"/>
              <a:gd name="T16" fmla="*/ 0 w 533400"/>
              <a:gd name="T17" fmla="*/ 38099 h 114300"/>
              <a:gd name="T18" fmla="*/ 0 w 533400"/>
              <a:gd name="T19" fmla="*/ 76199 h 114300"/>
              <a:gd name="T20" fmla="*/ 419100 w 533400"/>
              <a:gd name="T21" fmla="*/ 76199 h 114300"/>
              <a:gd name="T22" fmla="*/ 419100 w 533400"/>
              <a:gd name="T23" fmla="*/ 38099 h 114300"/>
              <a:gd name="T24" fmla="*/ 495300 w 533400"/>
              <a:gd name="T25" fmla="*/ 38099 h 114300"/>
              <a:gd name="T26" fmla="*/ 438150 w 533400"/>
              <a:gd name="T27" fmla="*/ 38099 h 114300"/>
              <a:gd name="T28" fmla="*/ 438150 w 533400"/>
              <a:gd name="T29" fmla="*/ 76199 h 114300"/>
              <a:gd name="T30" fmla="*/ 495300 w 533400"/>
              <a:gd name="T31" fmla="*/ 76199 h 114300"/>
              <a:gd name="T32" fmla="*/ 533400 w 533400"/>
              <a:gd name="T33" fmla="*/ 57149 h 114300"/>
              <a:gd name="T34" fmla="*/ 495300 w 533400"/>
              <a:gd name="T35" fmla="*/ 38099 h 1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33400" h="114300">
                <a:moveTo>
                  <a:pt x="419100" y="0"/>
                </a:moveTo>
                <a:lnTo>
                  <a:pt x="419100" y="114299"/>
                </a:lnTo>
                <a:lnTo>
                  <a:pt x="495300" y="76199"/>
                </a:lnTo>
                <a:lnTo>
                  <a:pt x="438150" y="76199"/>
                </a:lnTo>
                <a:lnTo>
                  <a:pt x="438150" y="38099"/>
                </a:lnTo>
                <a:lnTo>
                  <a:pt x="495300" y="38099"/>
                </a:lnTo>
                <a:lnTo>
                  <a:pt x="419100" y="0"/>
                </a:lnTo>
                <a:close/>
              </a:path>
              <a:path w="533400" h="114300">
                <a:moveTo>
                  <a:pt x="419100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419100" y="76199"/>
                </a:lnTo>
                <a:lnTo>
                  <a:pt x="419100" y="38099"/>
                </a:lnTo>
                <a:close/>
              </a:path>
              <a:path w="533400" h="114300">
                <a:moveTo>
                  <a:pt x="495300" y="38099"/>
                </a:moveTo>
                <a:lnTo>
                  <a:pt x="438150" y="38099"/>
                </a:lnTo>
                <a:lnTo>
                  <a:pt x="438150" y="76199"/>
                </a:lnTo>
                <a:lnTo>
                  <a:pt x="495300" y="76199"/>
                </a:lnTo>
                <a:lnTo>
                  <a:pt x="533400" y="57149"/>
                </a:lnTo>
                <a:lnTo>
                  <a:pt x="495300" y="3809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49510" name="object 8">
            <a:extLst>
              <a:ext uri="{FF2B5EF4-FFF2-40B4-BE49-F238E27FC236}">
                <a16:creationId xmlns:a16="http://schemas.microsoft.com/office/drawing/2014/main" id="{DFBCBBD6-76F1-B7C5-DA34-7A9F89AA0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3379788"/>
            <a:ext cx="2547938" cy="8715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FC38402D-50F1-BD12-2D8C-80DAD0B0883F}"/>
              </a:ext>
            </a:extLst>
          </p:cNvPr>
          <p:cNvSpPr txBox="1"/>
          <p:nvPr/>
        </p:nvSpPr>
        <p:spPr>
          <a:xfrm>
            <a:off x="828675" y="4294188"/>
            <a:ext cx="1528763" cy="298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Calibri"/>
                <a:cs typeface="Calibri"/>
              </a:rPr>
              <a:t>Observa-se</a:t>
            </a:r>
            <a:r>
              <a:rPr spc="-8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que:</a:t>
            </a:r>
            <a:endParaRPr>
              <a:latin typeface="Calibri"/>
              <a:cs typeface="Calibri"/>
            </a:endParaRPr>
          </a:p>
        </p:txBody>
      </p:sp>
      <p:sp>
        <p:nvSpPr>
          <p:cNvPr id="136202" name="object 11">
            <a:extLst>
              <a:ext uri="{FF2B5EF4-FFF2-40B4-BE49-F238E27FC236}">
                <a16:creationId xmlns:a16="http://schemas.microsoft.com/office/drawing/2014/main" id="{7E7F99B1-E37B-51A5-A1E1-0465E492D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4592638"/>
            <a:ext cx="1941512" cy="584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6203" name="object 12">
            <a:extLst>
              <a:ext uri="{FF2B5EF4-FFF2-40B4-BE49-F238E27FC236}">
                <a16:creationId xmlns:a16="http://schemas.microsoft.com/office/drawing/2014/main" id="{4891B9BA-2CB5-E877-3880-12BE46DCC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5302250"/>
            <a:ext cx="1408112" cy="5540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6204" name="object 13">
            <a:extLst>
              <a:ext uri="{FF2B5EF4-FFF2-40B4-BE49-F238E27FC236}">
                <a16:creationId xmlns:a16="http://schemas.microsoft.com/office/drawing/2014/main" id="{208621E2-B69A-2A47-F226-0D5529ABC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3" y="5962650"/>
            <a:ext cx="1303337" cy="5143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6205" name="object 14">
            <a:extLst>
              <a:ext uri="{FF2B5EF4-FFF2-40B4-BE49-F238E27FC236}">
                <a16:creationId xmlns:a16="http://schemas.microsoft.com/office/drawing/2014/main" id="{6D96FBA8-1E31-7E1B-DDC4-12CA45F08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737225"/>
            <a:ext cx="1749425" cy="4508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6206" name="object 15">
            <a:extLst>
              <a:ext uri="{FF2B5EF4-FFF2-40B4-BE49-F238E27FC236}">
                <a16:creationId xmlns:a16="http://schemas.microsoft.com/office/drawing/2014/main" id="{E88C1C9A-8C39-0F7C-F951-33BB404DDB6A}"/>
              </a:ext>
            </a:extLst>
          </p:cNvPr>
          <p:cNvSpPr>
            <a:spLocks/>
          </p:cNvSpPr>
          <p:nvPr/>
        </p:nvSpPr>
        <p:spPr bwMode="auto">
          <a:xfrm>
            <a:off x="4802188" y="5859463"/>
            <a:ext cx="533400" cy="114300"/>
          </a:xfrm>
          <a:custGeom>
            <a:avLst/>
            <a:gdLst>
              <a:gd name="T0" fmla="*/ 419100 w 533400"/>
              <a:gd name="T1" fmla="*/ 0 h 114300"/>
              <a:gd name="T2" fmla="*/ 419100 w 533400"/>
              <a:gd name="T3" fmla="*/ 114300 h 114300"/>
              <a:gd name="T4" fmla="*/ 495300 w 533400"/>
              <a:gd name="T5" fmla="*/ 76200 h 114300"/>
              <a:gd name="T6" fmla="*/ 438150 w 533400"/>
              <a:gd name="T7" fmla="*/ 76200 h 114300"/>
              <a:gd name="T8" fmla="*/ 438150 w 533400"/>
              <a:gd name="T9" fmla="*/ 38100 h 114300"/>
              <a:gd name="T10" fmla="*/ 495300 w 533400"/>
              <a:gd name="T11" fmla="*/ 38100 h 114300"/>
              <a:gd name="T12" fmla="*/ 419100 w 533400"/>
              <a:gd name="T13" fmla="*/ 0 h 114300"/>
              <a:gd name="T14" fmla="*/ 419100 w 533400"/>
              <a:gd name="T15" fmla="*/ 38100 h 114300"/>
              <a:gd name="T16" fmla="*/ 0 w 533400"/>
              <a:gd name="T17" fmla="*/ 38100 h 114300"/>
              <a:gd name="T18" fmla="*/ 0 w 533400"/>
              <a:gd name="T19" fmla="*/ 76200 h 114300"/>
              <a:gd name="T20" fmla="*/ 419100 w 533400"/>
              <a:gd name="T21" fmla="*/ 76200 h 114300"/>
              <a:gd name="T22" fmla="*/ 419100 w 533400"/>
              <a:gd name="T23" fmla="*/ 38100 h 114300"/>
              <a:gd name="T24" fmla="*/ 495300 w 533400"/>
              <a:gd name="T25" fmla="*/ 38100 h 114300"/>
              <a:gd name="T26" fmla="*/ 438150 w 533400"/>
              <a:gd name="T27" fmla="*/ 38100 h 114300"/>
              <a:gd name="T28" fmla="*/ 438150 w 533400"/>
              <a:gd name="T29" fmla="*/ 76200 h 114300"/>
              <a:gd name="T30" fmla="*/ 495300 w 533400"/>
              <a:gd name="T31" fmla="*/ 76200 h 114300"/>
              <a:gd name="T32" fmla="*/ 533400 w 533400"/>
              <a:gd name="T33" fmla="*/ 57150 h 114300"/>
              <a:gd name="T34" fmla="*/ 495300 w 533400"/>
              <a:gd name="T35" fmla="*/ 38100 h 1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33400" h="114300">
                <a:moveTo>
                  <a:pt x="419100" y="0"/>
                </a:moveTo>
                <a:lnTo>
                  <a:pt x="419100" y="114300"/>
                </a:lnTo>
                <a:lnTo>
                  <a:pt x="495300" y="76200"/>
                </a:lnTo>
                <a:lnTo>
                  <a:pt x="438150" y="76200"/>
                </a:lnTo>
                <a:lnTo>
                  <a:pt x="438150" y="38100"/>
                </a:lnTo>
                <a:lnTo>
                  <a:pt x="495300" y="38100"/>
                </a:lnTo>
                <a:lnTo>
                  <a:pt x="419100" y="0"/>
                </a:lnTo>
                <a:close/>
              </a:path>
              <a:path w="533400" h="114300">
                <a:moveTo>
                  <a:pt x="4191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419100" y="76200"/>
                </a:lnTo>
                <a:lnTo>
                  <a:pt x="419100" y="38100"/>
                </a:lnTo>
                <a:close/>
              </a:path>
              <a:path w="533400" h="114300">
                <a:moveTo>
                  <a:pt x="495300" y="38100"/>
                </a:moveTo>
                <a:lnTo>
                  <a:pt x="438150" y="38100"/>
                </a:lnTo>
                <a:lnTo>
                  <a:pt x="438150" y="76200"/>
                </a:lnTo>
                <a:lnTo>
                  <a:pt x="495300" y="76200"/>
                </a:lnTo>
                <a:lnTo>
                  <a:pt x="533400" y="57150"/>
                </a:lnTo>
                <a:lnTo>
                  <a:pt x="495300" y="38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36207" name="object 16">
            <a:extLst>
              <a:ext uri="{FF2B5EF4-FFF2-40B4-BE49-F238E27FC236}">
                <a16:creationId xmlns:a16="http://schemas.microsoft.com/office/drawing/2014/main" id="{558CD279-1AC2-CCD3-5C5E-F989C3425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938" y="5584825"/>
            <a:ext cx="2074862" cy="63023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" name="Chave Direita 15">
            <a:extLst>
              <a:ext uri="{FF2B5EF4-FFF2-40B4-BE49-F238E27FC236}">
                <a16:creationId xmlns:a16="http://schemas.microsoft.com/office/drawing/2014/main" id="{581A8FAF-4E09-78A1-769B-759C593F263B}"/>
              </a:ext>
            </a:extLst>
          </p:cNvPr>
          <p:cNvSpPr/>
          <p:nvPr/>
        </p:nvSpPr>
        <p:spPr>
          <a:xfrm>
            <a:off x="2325688" y="5437188"/>
            <a:ext cx="381000" cy="103028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E6AB1AF1-D044-2108-BA06-E893DE98A44D}"/>
              </a:ext>
            </a:extLst>
          </p:cNvPr>
          <p:cNvSpPr>
            <a:spLocks/>
          </p:cNvSpPr>
          <p:nvPr/>
        </p:nvSpPr>
        <p:spPr bwMode="auto">
          <a:xfrm>
            <a:off x="406400" y="3003550"/>
            <a:ext cx="314325" cy="279400"/>
          </a:xfrm>
          <a:custGeom>
            <a:avLst/>
            <a:gdLst>
              <a:gd name="T0" fmla="*/ 0 w 314959"/>
              <a:gd name="T1" fmla="*/ 279400 h 279400"/>
              <a:gd name="T2" fmla="*/ 280785 w 314959"/>
              <a:gd name="T3" fmla="*/ 279400 h 279400"/>
              <a:gd name="T4" fmla="*/ 280785 w 314959"/>
              <a:gd name="T5" fmla="*/ 0 h 279400"/>
              <a:gd name="T6" fmla="*/ 0 w 314959"/>
              <a:gd name="T7" fmla="*/ 0 h 279400"/>
              <a:gd name="T8" fmla="*/ 0 w 314959"/>
              <a:gd name="T9" fmla="*/ 279400 h 279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9400"/>
              <a:gd name="T17" fmla="*/ 314959 w 314959"/>
              <a:gd name="T18" fmla="*/ 279400 h 279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9400">
                <a:moveTo>
                  <a:pt x="0" y="279400"/>
                </a:moveTo>
                <a:lnTo>
                  <a:pt x="314959" y="279400"/>
                </a:lnTo>
                <a:lnTo>
                  <a:pt x="31495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5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C2F85ACF-F3A3-7D1B-766C-826B3BF3AF2E}"/>
              </a:ext>
            </a:extLst>
          </p:cNvPr>
          <p:cNvSpPr>
            <a:spLocks/>
          </p:cNvSpPr>
          <p:nvPr/>
        </p:nvSpPr>
        <p:spPr bwMode="auto">
          <a:xfrm>
            <a:off x="393700" y="4294188"/>
            <a:ext cx="314325" cy="279400"/>
          </a:xfrm>
          <a:custGeom>
            <a:avLst/>
            <a:gdLst>
              <a:gd name="T0" fmla="*/ 0 w 314959"/>
              <a:gd name="T1" fmla="*/ 279400 h 279400"/>
              <a:gd name="T2" fmla="*/ 280785 w 314959"/>
              <a:gd name="T3" fmla="*/ 279400 h 279400"/>
              <a:gd name="T4" fmla="*/ 280785 w 314959"/>
              <a:gd name="T5" fmla="*/ 0 h 279400"/>
              <a:gd name="T6" fmla="*/ 0 w 314959"/>
              <a:gd name="T7" fmla="*/ 0 h 279400"/>
              <a:gd name="T8" fmla="*/ 0 w 314959"/>
              <a:gd name="T9" fmla="*/ 279400 h 279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9400"/>
              <a:gd name="T17" fmla="*/ 314959 w 314959"/>
              <a:gd name="T18" fmla="*/ 279400 h 279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9400">
                <a:moveTo>
                  <a:pt x="0" y="279400"/>
                </a:moveTo>
                <a:lnTo>
                  <a:pt x="314959" y="279400"/>
                </a:lnTo>
                <a:lnTo>
                  <a:pt x="31495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6202" grpId="0" animBg="1"/>
      <p:bldP spid="136203" grpId="0" animBg="1"/>
      <p:bldP spid="136204" grpId="0" animBg="1"/>
      <p:bldP spid="136205" grpId="0" animBg="1"/>
      <p:bldP spid="136207" grpId="0" animBg="1"/>
      <p:bldP spid="16" grpId="0" animBg="1"/>
      <p:bldP spid="17" grpId="0" animBg="1"/>
      <p:bldP spid="18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A830F2AC-A461-58E2-76DE-FBE307F58A97}"/>
              </a:ext>
            </a:extLst>
          </p:cNvPr>
          <p:cNvSpPr txBox="1"/>
          <p:nvPr/>
        </p:nvSpPr>
        <p:spPr>
          <a:xfrm>
            <a:off x="2867025" y="1752600"/>
            <a:ext cx="3543300" cy="1149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0" tIns="23495" rIns="0" bIns="0">
            <a:spAutoFit/>
          </a:bodyPr>
          <a:lstStyle>
            <a:defPPr>
              <a:defRPr lang="pt-BR"/>
            </a:defPPr>
            <a:lvl1pPr marL="92710" algn="ctr" eaLnBrk="1" fontAlgn="auto" hangingPunct="1">
              <a:spcBef>
                <a:spcPts val="185"/>
              </a:spcBef>
              <a:spcAft>
                <a:spcPts val="0"/>
              </a:spcAft>
              <a:defRPr sz="4800" b="1" spc="-10"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pt-BR" sz="7200" dirty="0" err="1"/>
              <a:t>Cascode</a:t>
            </a:r>
            <a:endParaRPr sz="7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object 3">
            <a:extLst>
              <a:ext uri="{FF2B5EF4-FFF2-40B4-BE49-F238E27FC236}">
                <a16:creationId xmlns:a16="http://schemas.microsoft.com/office/drawing/2014/main" id="{A2BE3DE1-EF00-0382-265F-C086F16EC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025" y="304800"/>
            <a:ext cx="2590800" cy="2871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51555" name="object 4">
            <a:extLst>
              <a:ext uri="{FF2B5EF4-FFF2-40B4-BE49-F238E27FC236}">
                <a16:creationId xmlns:a16="http://schemas.microsoft.com/office/drawing/2014/main" id="{6E436840-1D34-AE5E-9914-4DBCD45D6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4079875"/>
            <a:ext cx="2892425" cy="4492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1556" name="object 6">
            <a:extLst>
              <a:ext uri="{FF2B5EF4-FFF2-40B4-BE49-F238E27FC236}">
                <a16:creationId xmlns:a16="http://schemas.microsoft.com/office/drawing/2014/main" id="{C06BA718-A31A-51FF-995A-A0CFEB7CF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3429000"/>
            <a:ext cx="80311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>
                <a:cs typeface="Calibri" panose="020F0502020204030204" pitchFamily="34" charset="0"/>
              </a:rPr>
              <a:t>Assume-se que </a:t>
            </a:r>
            <a:r>
              <a:rPr lang="pt-BR" altLang="pt-BR" b="1">
                <a:solidFill>
                  <a:srgbClr val="FF0000"/>
                </a:solidFill>
                <a:cs typeface="Calibri" panose="020F0502020204030204" pitchFamily="34" charset="0"/>
              </a:rPr>
              <a:t>a corrente nas resistências de polarização R</a:t>
            </a:r>
            <a:r>
              <a:rPr lang="pt-BR" altLang="pt-BR" b="1" baseline="-21000">
                <a:solidFill>
                  <a:srgbClr val="FF0000"/>
                </a:solidFill>
                <a:cs typeface="Calibri" panose="020F0502020204030204" pitchFamily="34" charset="0"/>
              </a:rPr>
              <a:t>1 </a:t>
            </a:r>
            <a:r>
              <a:rPr lang="pt-BR" altLang="pt-BR" b="1">
                <a:solidFill>
                  <a:srgbClr val="FF0000"/>
                </a:solidFill>
                <a:cs typeface="Calibri" panose="020F0502020204030204" pitchFamily="34" charset="0"/>
              </a:rPr>
              <a:t>, R</a:t>
            </a:r>
            <a:r>
              <a:rPr lang="pt-BR" altLang="pt-BR" b="1" baseline="-21000">
                <a:solidFill>
                  <a:srgbClr val="FF0000"/>
                </a:solidFill>
                <a:cs typeface="Calibri" panose="020F0502020204030204" pitchFamily="34" charset="0"/>
              </a:rPr>
              <a:t>2 </a:t>
            </a:r>
            <a:r>
              <a:rPr lang="pt-BR" altLang="pt-BR" b="1">
                <a:solidFill>
                  <a:srgbClr val="FF0000"/>
                </a:solidFill>
                <a:cs typeface="Calibri" panose="020F0502020204030204" pitchFamily="34" charset="0"/>
              </a:rPr>
              <a:t>e R</a:t>
            </a:r>
            <a:r>
              <a:rPr lang="pt-BR" altLang="pt-BR" b="1" baseline="-21000">
                <a:solidFill>
                  <a:srgbClr val="FF0000"/>
                </a:solidFill>
                <a:cs typeface="Calibri" panose="020F0502020204030204" pitchFamily="34" charset="0"/>
              </a:rPr>
              <a:t>3 </a:t>
            </a:r>
            <a:r>
              <a:rPr lang="pt-BR" altLang="pt-BR" b="1">
                <a:solidFill>
                  <a:srgbClr val="FF0000"/>
                </a:solidFill>
                <a:cs typeface="Calibri" panose="020F0502020204030204" pitchFamily="34" charset="0"/>
              </a:rPr>
              <a:t>é muito maior  do que a corrente de base de cada transitor</a:t>
            </a:r>
            <a:r>
              <a:rPr lang="pt-BR" altLang="pt-BR">
                <a:cs typeface="Calibri" panose="020F0502020204030204" pitchFamily="34" charset="0"/>
              </a:rPr>
              <a:t>, isto é:</a:t>
            </a:r>
          </a:p>
        </p:txBody>
      </p:sp>
      <p:sp>
        <p:nvSpPr>
          <p:cNvPr id="151557" name="object 7">
            <a:extLst>
              <a:ext uri="{FF2B5EF4-FFF2-40B4-BE49-F238E27FC236}">
                <a16:creationId xmlns:a16="http://schemas.microsoft.com/office/drawing/2014/main" id="{5A2191B5-6D81-A5A1-D2FE-4C5755D3D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008563"/>
            <a:ext cx="2438400" cy="762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1558" name="object 8">
            <a:extLst>
              <a:ext uri="{FF2B5EF4-FFF2-40B4-BE49-F238E27FC236}">
                <a16:creationId xmlns:a16="http://schemas.microsoft.com/office/drawing/2014/main" id="{8CF70501-AAEB-0752-5DA7-2CE2B06A6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5783263"/>
            <a:ext cx="2324100" cy="8001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1559" name="CaixaDeTexto 1">
            <a:extLst>
              <a:ext uri="{FF2B5EF4-FFF2-40B4-BE49-F238E27FC236}">
                <a16:creationId xmlns:a16="http://schemas.microsoft.com/office/drawing/2014/main" id="{4187CA7C-D62B-A592-81EE-76161C35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4551363"/>
            <a:ext cx="8305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>
                <a:cs typeface="Calibri" panose="020F0502020204030204" pitchFamily="34" charset="0"/>
              </a:rPr>
              <a:t>Em consequência, a tensão nas bases de Q</a:t>
            </a:r>
            <a:r>
              <a:rPr lang="pt-BR" altLang="pt-BR" baseline="-21000">
                <a:cs typeface="Calibri" panose="020F0502020204030204" pitchFamily="34" charset="0"/>
              </a:rPr>
              <a:t>1 </a:t>
            </a:r>
            <a:r>
              <a:rPr lang="pt-BR" altLang="pt-BR">
                <a:cs typeface="Calibri" panose="020F0502020204030204" pitchFamily="34" charset="0"/>
              </a:rPr>
              <a:t>e Q</a:t>
            </a:r>
            <a:r>
              <a:rPr lang="pt-BR" altLang="pt-BR" baseline="-21000">
                <a:cs typeface="Calibri" panose="020F0502020204030204" pitchFamily="34" charset="0"/>
              </a:rPr>
              <a:t>2  </a:t>
            </a:r>
            <a:r>
              <a:rPr lang="pt-BR" altLang="pt-BR">
                <a:cs typeface="Calibri" panose="020F0502020204030204" pitchFamily="34" charset="0"/>
              </a:rPr>
              <a:t>é determinada por divisor de  tensão:</a:t>
            </a:r>
          </a:p>
          <a:p>
            <a:endParaRPr lang="pt-BR" altLang="pt-BR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4538B0F-3950-4EF0-A645-7CC0AEE82641}"/>
              </a:ext>
            </a:extLst>
          </p:cNvPr>
          <p:cNvSpPr>
            <a:spLocks/>
          </p:cNvSpPr>
          <p:nvPr/>
        </p:nvSpPr>
        <p:spPr bwMode="auto">
          <a:xfrm>
            <a:off x="196850" y="3484563"/>
            <a:ext cx="314325" cy="279400"/>
          </a:xfrm>
          <a:custGeom>
            <a:avLst/>
            <a:gdLst>
              <a:gd name="T0" fmla="*/ 0 w 314959"/>
              <a:gd name="T1" fmla="*/ 279400 h 279400"/>
              <a:gd name="T2" fmla="*/ 280785 w 314959"/>
              <a:gd name="T3" fmla="*/ 279400 h 279400"/>
              <a:gd name="T4" fmla="*/ 280785 w 314959"/>
              <a:gd name="T5" fmla="*/ 0 h 279400"/>
              <a:gd name="T6" fmla="*/ 0 w 314959"/>
              <a:gd name="T7" fmla="*/ 0 h 279400"/>
              <a:gd name="T8" fmla="*/ 0 w 314959"/>
              <a:gd name="T9" fmla="*/ 279400 h 279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9400"/>
              <a:gd name="T17" fmla="*/ 314959 w 314959"/>
              <a:gd name="T18" fmla="*/ 279400 h 279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9400">
                <a:moveTo>
                  <a:pt x="0" y="279400"/>
                </a:moveTo>
                <a:lnTo>
                  <a:pt x="314959" y="279400"/>
                </a:lnTo>
                <a:lnTo>
                  <a:pt x="31495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object 4">
            <a:extLst>
              <a:ext uri="{FF2B5EF4-FFF2-40B4-BE49-F238E27FC236}">
                <a16:creationId xmlns:a16="http://schemas.microsoft.com/office/drawing/2014/main" id="{28C07A13-33E7-72C5-DC74-DCA915441B61}"/>
              </a:ext>
            </a:extLst>
          </p:cNvPr>
          <p:cNvSpPr>
            <a:spLocks/>
          </p:cNvSpPr>
          <p:nvPr/>
        </p:nvSpPr>
        <p:spPr bwMode="auto">
          <a:xfrm>
            <a:off x="609600" y="3484563"/>
            <a:ext cx="177800" cy="228600"/>
          </a:xfrm>
          <a:custGeom>
            <a:avLst/>
            <a:gdLst>
              <a:gd name="T0" fmla="*/ 0 w 177800"/>
              <a:gd name="T1" fmla="*/ 228600 h 228600"/>
              <a:gd name="T2" fmla="*/ 177800 w 177800"/>
              <a:gd name="T3" fmla="*/ 228600 h 228600"/>
              <a:gd name="T4" fmla="*/ 177800 w 177800"/>
              <a:gd name="T5" fmla="*/ 0 h 228600"/>
              <a:gd name="T6" fmla="*/ 0 w 177800"/>
              <a:gd name="T7" fmla="*/ 0 h 228600"/>
              <a:gd name="T8" fmla="*/ 0 w 177800"/>
              <a:gd name="T9" fmla="*/ 228600 h 228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800" h="228600">
                <a:moveTo>
                  <a:pt x="0" y="228600"/>
                </a:moveTo>
                <a:lnTo>
                  <a:pt x="177800" y="228600"/>
                </a:lnTo>
                <a:lnTo>
                  <a:pt x="1778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AE5410D-1FCC-BFBE-87F4-81298A04BB0E}"/>
              </a:ext>
            </a:extLst>
          </p:cNvPr>
          <p:cNvSpPr txBox="1"/>
          <p:nvPr/>
        </p:nvSpPr>
        <p:spPr>
          <a:xfrm>
            <a:off x="923925" y="3446463"/>
            <a:ext cx="1528763" cy="298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Calibri"/>
                <a:cs typeface="Calibri"/>
              </a:rPr>
              <a:t>Observa-se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que:</a:t>
            </a:r>
            <a:endParaRPr>
              <a:latin typeface="Calibri"/>
              <a:cs typeface="Calibri"/>
            </a:endParaRPr>
          </a:p>
        </p:txBody>
      </p:sp>
      <p:sp>
        <p:nvSpPr>
          <p:cNvPr id="152580" name="object 6">
            <a:extLst>
              <a:ext uri="{FF2B5EF4-FFF2-40B4-BE49-F238E27FC236}">
                <a16:creationId xmlns:a16="http://schemas.microsoft.com/office/drawing/2014/main" id="{5E8F6BE9-82B2-72FD-C185-A66282D5F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090988"/>
            <a:ext cx="1819275" cy="5159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2581" name="object 7">
            <a:extLst>
              <a:ext uri="{FF2B5EF4-FFF2-40B4-BE49-F238E27FC236}">
                <a16:creationId xmlns:a16="http://schemas.microsoft.com/office/drawing/2014/main" id="{F8E0C47B-DCD4-6C38-7CCF-29408928A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4764088"/>
            <a:ext cx="1746250" cy="495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2582" name="object 8">
            <a:extLst>
              <a:ext uri="{FF2B5EF4-FFF2-40B4-BE49-F238E27FC236}">
                <a16:creationId xmlns:a16="http://schemas.microsoft.com/office/drawing/2014/main" id="{2D1E2A8F-D232-12F2-88DD-E6978951E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3" y="5411788"/>
            <a:ext cx="3656012" cy="9128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9272" name="object 9">
            <a:extLst>
              <a:ext uri="{FF2B5EF4-FFF2-40B4-BE49-F238E27FC236}">
                <a16:creationId xmlns:a16="http://schemas.microsoft.com/office/drawing/2014/main" id="{22BD0F7C-CC4D-05F8-73E6-D92AE16895EE}"/>
              </a:ext>
            </a:extLst>
          </p:cNvPr>
          <p:cNvSpPr>
            <a:spLocks/>
          </p:cNvSpPr>
          <p:nvPr/>
        </p:nvSpPr>
        <p:spPr bwMode="auto">
          <a:xfrm>
            <a:off x="3216275" y="5970588"/>
            <a:ext cx="990600" cy="231775"/>
          </a:xfrm>
          <a:custGeom>
            <a:avLst/>
            <a:gdLst>
              <a:gd name="T0" fmla="*/ 0 w 990600"/>
              <a:gd name="T1" fmla="*/ 302384 h 309879"/>
              <a:gd name="T2" fmla="*/ 990600 w 990600"/>
              <a:gd name="T3" fmla="*/ 302384 h 309879"/>
              <a:gd name="T4" fmla="*/ 990600 w 990600"/>
              <a:gd name="T5" fmla="*/ 0 h 309879"/>
              <a:gd name="T6" fmla="*/ 0 w 990600"/>
              <a:gd name="T7" fmla="*/ 0 h 309879"/>
              <a:gd name="T8" fmla="*/ 0 w 990600"/>
              <a:gd name="T9" fmla="*/ 302384 h 309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90600" h="309879">
                <a:moveTo>
                  <a:pt x="0" y="309880"/>
                </a:moveTo>
                <a:lnTo>
                  <a:pt x="990600" y="309880"/>
                </a:lnTo>
                <a:lnTo>
                  <a:pt x="990600" y="0"/>
                </a:lnTo>
                <a:lnTo>
                  <a:pt x="0" y="0"/>
                </a:lnTo>
                <a:lnTo>
                  <a:pt x="0" y="30988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pt-BR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CB66B44-88CD-C381-9BC2-267B50D0A67A}"/>
              </a:ext>
            </a:extLst>
          </p:cNvPr>
          <p:cNvSpPr txBox="1"/>
          <p:nvPr/>
        </p:nvSpPr>
        <p:spPr>
          <a:xfrm>
            <a:off x="3581400" y="5983288"/>
            <a:ext cx="180975" cy="2635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spc="-5" dirty="0">
                <a:latin typeface="Calibri"/>
                <a:cs typeface="Calibri"/>
              </a:rPr>
              <a:t>R</a:t>
            </a:r>
            <a:r>
              <a:rPr sz="1425" spc="-7" baseline="-20467" dirty="0">
                <a:latin typeface="Calibri"/>
                <a:cs typeface="Calibri"/>
              </a:rPr>
              <a:t>E</a:t>
            </a:r>
            <a:endParaRPr sz="1425" baseline="-20467" dirty="0">
              <a:latin typeface="Calibri"/>
              <a:cs typeface="Calibri"/>
            </a:endParaRPr>
          </a:p>
        </p:txBody>
      </p:sp>
      <p:sp>
        <p:nvSpPr>
          <p:cNvPr id="152585" name="object 11">
            <a:extLst>
              <a:ext uri="{FF2B5EF4-FFF2-40B4-BE49-F238E27FC236}">
                <a16:creationId xmlns:a16="http://schemas.microsoft.com/office/drawing/2014/main" id="{96A44665-49A3-6A2F-3640-88CDD9A4E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14738"/>
            <a:ext cx="1895475" cy="5984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2586" name="object 12">
            <a:extLst>
              <a:ext uri="{FF2B5EF4-FFF2-40B4-BE49-F238E27FC236}">
                <a16:creationId xmlns:a16="http://schemas.microsoft.com/office/drawing/2014/main" id="{569D692D-5179-1219-3F81-A5924F8F3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187825"/>
            <a:ext cx="1971675" cy="5238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2587" name="object 13">
            <a:extLst>
              <a:ext uri="{FF2B5EF4-FFF2-40B4-BE49-F238E27FC236}">
                <a16:creationId xmlns:a16="http://schemas.microsoft.com/office/drawing/2014/main" id="{F5090452-2B21-5611-48F2-749579F42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808538"/>
            <a:ext cx="3114675" cy="84613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2588" name="object 14">
            <a:extLst>
              <a:ext uri="{FF2B5EF4-FFF2-40B4-BE49-F238E27FC236}">
                <a16:creationId xmlns:a16="http://schemas.microsoft.com/office/drawing/2014/main" id="{95AEF7EF-1503-9B80-4A72-03661F77B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762625"/>
            <a:ext cx="1190625" cy="9429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2589" name="object 15">
            <a:extLst>
              <a:ext uri="{FF2B5EF4-FFF2-40B4-BE49-F238E27FC236}">
                <a16:creationId xmlns:a16="http://schemas.microsoft.com/office/drawing/2014/main" id="{A3FB613E-223F-7066-EAD3-7C7123536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25" y="5819775"/>
            <a:ext cx="1171575" cy="8302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2590" name="object 3">
            <a:extLst>
              <a:ext uri="{FF2B5EF4-FFF2-40B4-BE49-F238E27FC236}">
                <a16:creationId xmlns:a16="http://schemas.microsoft.com/office/drawing/2014/main" id="{FFAA1A2A-ED9F-72A1-E97C-4B7D538ED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563" y="266700"/>
            <a:ext cx="2960687" cy="239712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2591" name="object 4">
            <a:extLst>
              <a:ext uri="{FF2B5EF4-FFF2-40B4-BE49-F238E27FC236}">
                <a16:creationId xmlns:a16="http://schemas.microsoft.com/office/drawing/2014/main" id="{D72F8BD5-91AA-9CD5-D6EB-DA8B8FB4E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063" y="201613"/>
            <a:ext cx="2584450" cy="264795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2592" name="object 6">
            <a:extLst>
              <a:ext uri="{FF2B5EF4-FFF2-40B4-BE49-F238E27FC236}">
                <a16:creationId xmlns:a16="http://schemas.microsoft.com/office/drawing/2014/main" id="{A21241C6-BA2B-D9E8-4812-2C816D36292C}"/>
              </a:ext>
            </a:extLst>
          </p:cNvPr>
          <p:cNvSpPr>
            <a:spLocks/>
          </p:cNvSpPr>
          <p:nvPr/>
        </p:nvSpPr>
        <p:spPr bwMode="auto">
          <a:xfrm>
            <a:off x="4411663" y="1563688"/>
            <a:ext cx="533400" cy="114300"/>
          </a:xfrm>
          <a:custGeom>
            <a:avLst/>
            <a:gdLst>
              <a:gd name="T0" fmla="*/ 419100 w 533400"/>
              <a:gd name="T1" fmla="*/ 0 h 114300"/>
              <a:gd name="T2" fmla="*/ 419100 w 533400"/>
              <a:gd name="T3" fmla="*/ 114300 h 114300"/>
              <a:gd name="T4" fmla="*/ 495300 w 533400"/>
              <a:gd name="T5" fmla="*/ 76200 h 114300"/>
              <a:gd name="T6" fmla="*/ 438150 w 533400"/>
              <a:gd name="T7" fmla="*/ 76200 h 114300"/>
              <a:gd name="T8" fmla="*/ 438150 w 533400"/>
              <a:gd name="T9" fmla="*/ 38100 h 114300"/>
              <a:gd name="T10" fmla="*/ 495300 w 533400"/>
              <a:gd name="T11" fmla="*/ 38100 h 114300"/>
              <a:gd name="T12" fmla="*/ 419100 w 533400"/>
              <a:gd name="T13" fmla="*/ 0 h 114300"/>
              <a:gd name="T14" fmla="*/ 419100 w 533400"/>
              <a:gd name="T15" fmla="*/ 38100 h 114300"/>
              <a:gd name="T16" fmla="*/ 0 w 533400"/>
              <a:gd name="T17" fmla="*/ 38100 h 114300"/>
              <a:gd name="T18" fmla="*/ 0 w 533400"/>
              <a:gd name="T19" fmla="*/ 76200 h 114300"/>
              <a:gd name="T20" fmla="*/ 419100 w 533400"/>
              <a:gd name="T21" fmla="*/ 76200 h 114300"/>
              <a:gd name="T22" fmla="*/ 419100 w 533400"/>
              <a:gd name="T23" fmla="*/ 38100 h 114300"/>
              <a:gd name="T24" fmla="*/ 495300 w 533400"/>
              <a:gd name="T25" fmla="*/ 38100 h 114300"/>
              <a:gd name="T26" fmla="*/ 438150 w 533400"/>
              <a:gd name="T27" fmla="*/ 38100 h 114300"/>
              <a:gd name="T28" fmla="*/ 438150 w 533400"/>
              <a:gd name="T29" fmla="*/ 76200 h 114300"/>
              <a:gd name="T30" fmla="*/ 495300 w 533400"/>
              <a:gd name="T31" fmla="*/ 76200 h 114300"/>
              <a:gd name="T32" fmla="*/ 533400 w 533400"/>
              <a:gd name="T33" fmla="*/ 57150 h 114300"/>
              <a:gd name="T34" fmla="*/ 495300 w 533400"/>
              <a:gd name="T35" fmla="*/ 38100 h 1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33400" h="114300">
                <a:moveTo>
                  <a:pt x="419100" y="0"/>
                </a:moveTo>
                <a:lnTo>
                  <a:pt x="419100" y="114300"/>
                </a:lnTo>
                <a:lnTo>
                  <a:pt x="495300" y="76200"/>
                </a:lnTo>
                <a:lnTo>
                  <a:pt x="438150" y="76200"/>
                </a:lnTo>
                <a:lnTo>
                  <a:pt x="438150" y="38100"/>
                </a:lnTo>
                <a:lnTo>
                  <a:pt x="495300" y="38100"/>
                </a:lnTo>
                <a:lnTo>
                  <a:pt x="419100" y="0"/>
                </a:lnTo>
                <a:close/>
              </a:path>
              <a:path w="533400" h="114300">
                <a:moveTo>
                  <a:pt x="4191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419100" y="76200"/>
                </a:lnTo>
                <a:lnTo>
                  <a:pt x="419100" y="38100"/>
                </a:lnTo>
                <a:close/>
              </a:path>
              <a:path w="533400" h="114300">
                <a:moveTo>
                  <a:pt x="495300" y="38100"/>
                </a:moveTo>
                <a:lnTo>
                  <a:pt x="438150" y="38100"/>
                </a:lnTo>
                <a:lnTo>
                  <a:pt x="438150" y="76200"/>
                </a:lnTo>
                <a:lnTo>
                  <a:pt x="495300" y="76200"/>
                </a:lnTo>
                <a:lnTo>
                  <a:pt x="533400" y="57150"/>
                </a:lnTo>
                <a:lnTo>
                  <a:pt x="495300" y="38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E5018490-367D-0276-AA17-2C7C1336AD8F}"/>
              </a:ext>
            </a:extLst>
          </p:cNvPr>
          <p:cNvSpPr txBox="1"/>
          <p:nvPr/>
        </p:nvSpPr>
        <p:spPr>
          <a:xfrm>
            <a:off x="5605463" y="2849563"/>
            <a:ext cx="1504950" cy="2460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 dirty="0">
                <a:latin typeface="Calibri"/>
                <a:cs typeface="Calibri"/>
              </a:rPr>
              <a:t>Equivalente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Arial"/>
                <a:cs typeface="Arial"/>
              </a:rPr>
              <a:t>CC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18E483A4-1533-EFDA-77F4-077751159B69}"/>
              </a:ext>
            </a:extLst>
          </p:cNvPr>
          <p:cNvSpPr txBox="1"/>
          <p:nvPr/>
        </p:nvSpPr>
        <p:spPr>
          <a:xfrm>
            <a:off x="1143000" y="1546225"/>
            <a:ext cx="6902450" cy="10398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0" tIns="23495" rIns="0" bIns="0">
            <a:spAutoFit/>
          </a:bodyPr>
          <a:lstStyle/>
          <a:p>
            <a:pPr marL="92710" algn="ctr" eaLnBrk="1" fontAlgn="auto" hangingPunct="1">
              <a:spcBef>
                <a:spcPts val="185"/>
              </a:spcBef>
              <a:spcAft>
                <a:spcPts val="0"/>
              </a:spcAft>
              <a:defRPr/>
            </a:pPr>
            <a:r>
              <a:rPr lang="pt-BR" sz="6600" b="1" spc="-10" dirty="0">
                <a:latin typeface="Calibri"/>
                <a:cs typeface="Calibri"/>
              </a:rPr>
              <a:t>Par Realimentado</a:t>
            </a:r>
            <a:endParaRPr sz="66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2">
            <a:extLst>
              <a:ext uri="{FF2B5EF4-FFF2-40B4-BE49-F238E27FC236}">
                <a16:creationId xmlns:a16="http://schemas.microsoft.com/office/drawing/2014/main" id="{4B3A8D53-3A43-801F-8FC6-DC561EDC3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325" y="2195513"/>
            <a:ext cx="5118100" cy="41290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latin typeface="+mn-lt"/>
            </a:endParaRPr>
          </a:p>
        </p:txBody>
      </p:sp>
      <p:sp>
        <p:nvSpPr>
          <p:cNvPr id="15363" name="object 7">
            <a:extLst>
              <a:ext uri="{FF2B5EF4-FFF2-40B4-BE49-F238E27FC236}">
                <a16:creationId xmlns:a16="http://schemas.microsoft.com/office/drawing/2014/main" id="{A6F28106-F116-389C-4AF1-749076F6B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228600"/>
            <a:ext cx="7620000" cy="8302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Ponto B</a:t>
            </a:r>
            <a:r>
              <a:rPr lang="pt-BR" altLang="pt-BR" dirty="0">
                <a:latin typeface="+mn-lt"/>
                <a:cs typeface="Arial" panose="020B0604020202020204" pitchFamily="34" charset="0"/>
              </a:rPr>
              <a:t>: se um sinal for aplicado ao circuito a tensão e corrente do  dispositivo variarão em torno desse ponto, permitindo que o dispositivo  responda à excursão positiva quanto negativa,.</a:t>
            </a:r>
          </a:p>
        </p:txBody>
      </p:sp>
      <p:sp>
        <p:nvSpPr>
          <p:cNvPr id="17412" name="object 8">
            <a:extLst>
              <a:ext uri="{FF2B5EF4-FFF2-40B4-BE49-F238E27FC236}">
                <a16:creationId xmlns:a16="http://schemas.microsoft.com/office/drawing/2014/main" id="{6D060B48-BF32-8385-B224-56984ED785AA}"/>
              </a:ext>
            </a:extLst>
          </p:cNvPr>
          <p:cNvSpPr>
            <a:spLocks/>
          </p:cNvSpPr>
          <p:nvPr/>
        </p:nvSpPr>
        <p:spPr bwMode="auto">
          <a:xfrm>
            <a:off x="304800" y="265113"/>
            <a:ext cx="381000" cy="304800"/>
          </a:xfrm>
          <a:custGeom>
            <a:avLst/>
            <a:gdLst>
              <a:gd name="T0" fmla="*/ 0 w 381000"/>
              <a:gd name="T1" fmla="*/ 304800 h 304800"/>
              <a:gd name="T2" fmla="*/ 381000 w 381000"/>
              <a:gd name="T3" fmla="*/ 304800 h 304800"/>
              <a:gd name="T4" fmla="*/ 381000 w 381000"/>
              <a:gd name="T5" fmla="*/ 0 h 304800"/>
              <a:gd name="T6" fmla="*/ 0 w 381000"/>
              <a:gd name="T7" fmla="*/ 0 h 304800"/>
              <a:gd name="T8" fmla="*/ 0 w 381000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1000"/>
              <a:gd name="T16" fmla="*/ 0 h 304800"/>
              <a:gd name="T17" fmla="*/ 381000 w 381000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04800">
                <a:moveTo>
                  <a:pt x="0" y="304800"/>
                </a:moveTo>
                <a:lnTo>
                  <a:pt x="381000" y="304800"/>
                </a:lnTo>
                <a:lnTo>
                  <a:pt x="381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13</a:t>
            </a:r>
          </a:p>
        </p:txBody>
      </p:sp>
      <p:sp>
        <p:nvSpPr>
          <p:cNvPr id="17413" name="CaixaDeTexto 1">
            <a:extLst>
              <a:ext uri="{FF2B5EF4-FFF2-40B4-BE49-F238E27FC236}">
                <a16:creationId xmlns:a16="http://schemas.microsoft.com/office/drawing/2014/main" id="{B6A135F5-2EF7-2569-F902-75A18331F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638" y="4900613"/>
            <a:ext cx="381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52800CF6-AC0D-16B7-A19F-693D20441BAD}"/>
              </a:ext>
            </a:extLst>
          </p:cNvPr>
          <p:cNvCxnSpPr>
            <a:cxnSpLocks/>
          </p:cNvCxnSpPr>
          <p:nvPr/>
        </p:nvCxnSpPr>
        <p:spPr>
          <a:xfrm flipV="1">
            <a:off x="1981200" y="4557713"/>
            <a:ext cx="1724025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4">
            <a:extLst>
              <a:ext uri="{FF2B5EF4-FFF2-40B4-BE49-F238E27FC236}">
                <a16:creationId xmlns:a16="http://schemas.microsoft.com/office/drawing/2014/main" id="{0385959C-57CE-AB9D-D45C-8A44FA08F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1249363"/>
            <a:ext cx="7616825" cy="8302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dirty="0">
                <a:latin typeface="+mn-lt"/>
                <a:cs typeface="Arial" panose="020B0604020202020204" pitchFamily="34" charset="0"/>
              </a:rPr>
              <a:t>Se o sinal de entrada for adequadamente escolhido, a tensão e corrente  do dispositivo terão variação, mas não o suficiente para levá-lo ao corte ou  à saturação.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object 3">
            <a:extLst>
              <a:ext uri="{FF2B5EF4-FFF2-40B4-BE49-F238E27FC236}">
                <a16:creationId xmlns:a16="http://schemas.microsoft.com/office/drawing/2014/main" id="{75F34383-644F-3733-F2D8-898CC5B4C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869950"/>
            <a:ext cx="3603625" cy="2406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4627" name="object 5">
            <a:extLst>
              <a:ext uri="{FF2B5EF4-FFF2-40B4-BE49-F238E27FC236}">
                <a16:creationId xmlns:a16="http://schemas.microsoft.com/office/drawing/2014/main" id="{6AB1F760-DAB9-A419-39E4-45138007D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575" y="863600"/>
            <a:ext cx="1487488" cy="24622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04" name="object 7">
            <a:extLst>
              <a:ext uri="{FF2B5EF4-FFF2-40B4-BE49-F238E27FC236}">
                <a16:creationId xmlns:a16="http://schemas.microsoft.com/office/drawing/2014/main" id="{1AA689A2-342D-B050-D2AC-D9274F87E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3889375"/>
            <a:ext cx="1798637" cy="4603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05" name="object 8">
            <a:extLst>
              <a:ext uri="{FF2B5EF4-FFF2-40B4-BE49-F238E27FC236}">
                <a16:creationId xmlns:a16="http://schemas.microsoft.com/office/drawing/2014/main" id="{5046E287-D05D-064F-8C27-6FB2DEB3F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" y="4495800"/>
            <a:ext cx="1220788" cy="4048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06" name="object 9">
            <a:extLst>
              <a:ext uri="{FF2B5EF4-FFF2-40B4-BE49-F238E27FC236}">
                <a16:creationId xmlns:a16="http://schemas.microsoft.com/office/drawing/2014/main" id="{32BA175E-88DD-D5C0-5CD4-B5AD2AA96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525" y="4346575"/>
            <a:ext cx="2012950" cy="5540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07" name="object 10">
            <a:extLst>
              <a:ext uri="{FF2B5EF4-FFF2-40B4-BE49-F238E27FC236}">
                <a16:creationId xmlns:a16="http://schemas.microsoft.com/office/drawing/2014/main" id="{FC817EFF-6A6A-9D44-6C73-DAF98D880C93}"/>
              </a:ext>
            </a:extLst>
          </p:cNvPr>
          <p:cNvSpPr>
            <a:spLocks/>
          </p:cNvSpPr>
          <p:nvPr/>
        </p:nvSpPr>
        <p:spPr bwMode="auto">
          <a:xfrm>
            <a:off x="2093913" y="4595813"/>
            <a:ext cx="533400" cy="114300"/>
          </a:xfrm>
          <a:custGeom>
            <a:avLst/>
            <a:gdLst>
              <a:gd name="T0" fmla="*/ 419100 w 533400"/>
              <a:gd name="T1" fmla="*/ 0 h 114300"/>
              <a:gd name="T2" fmla="*/ 419100 w 533400"/>
              <a:gd name="T3" fmla="*/ 114299 h 114300"/>
              <a:gd name="T4" fmla="*/ 495300 w 533400"/>
              <a:gd name="T5" fmla="*/ 76199 h 114300"/>
              <a:gd name="T6" fmla="*/ 438150 w 533400"/>
              <a:gd name="T7" fmla="*/ 76199 h 114300"/>
              <a:gd name="T8" fmla="*/ 438150 w 533400"/>
              <a:gd name="T9" fmla="*/ 38099 h 114300"/>
              <a:gd name="T10" fmla="*/ 495300 w 533400"/>
              <a:gd name="T11" fmla="*/ 38099 h 114300"/>
              <a:gd name="T12" fmla="*/ 419100 w 533400"/>
              <a:gd name="T13" fmla="*/ 0 h 114300"/>
              <a:gd name="T14" fmla="*/ 419100 w 533400"/>
              <a:gd name="T15" fmla="*/ 38099 h 114300"/>
              <a:gd name="T16" fmla="*/ 0 w 533400"/>
              <a:gd name="T17" fmla="*/ 38099 h 114300"/>
              <a:gd name="T18" fmla="*/ 0 w 533400"/>
              <a:gd name="T19" fmla="*/ 76199 h 114300"/>
              <a:gd name="T20" fmla="*/ 419100 w 533400"/>
              <a:gd name="T21" fmla="*/ 76199 h 114300"/>
              <a:gd name="T22" fmla="*/ 419100 w 533400"/>
              <a:gd name="T23" fmla="*/ 38099 h 114300"/>
              <a:gd name="T24" fmla="*/ 495300 w 533400"/>
              <a:gd name="T25" fmla="*/ 38099 h 114300"/>
              <a:gd name="T26" fmla="*/ 438150 w 533400"/>
              <a:gd name="T27" fmla="*/ 38099 h 114300"/>
              <a:gd name="T28" fmla="*/ 438150 w 533400"/>
              <a:gd name="T29" fmla="*/ 76199 h 114300"/>
              <a:gd name="T30" fmla="*/ 495300 w 533400"/>
              <a:gd name="T31" fmla="*/ 76199 h 114300"/>
              <a:gd name="T32" fmla="*/ 533400 w 533400"/>
              <a:gd name="T33" fmla="*/ 57149 h 114300"/>
              <a:gd name="T34" fmla="*/ 495300 w 533400"/>
              <a:gd name="T35" fmla="*/ 38099 h 1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33400" h="114300">
                <a:moveTo>
                  <a:pt x="419100" y="0"/>
                </a:moveTo>
                <a:lnTo>
                  <a:pt x="419100" y="114299"/>
                </a:lnTo>
                <a:lnTo>
                  <a:pt x="495300" y="76199"/>
                </a:lnTo>
                <a:lnTo>
                  <a:pt x="438150" y="76199"/>
                </a:lnTo>
                <a:lnTo>
                  <a:pt x="438150" y="38099"/>
                </a:lnTo>
                <a:lnTo>
                  <a:pt x="495300" y="38099"/>
                </a:lnTo>
                <a:lnTo>
                  <a:pt x="419100" y="0"/>
                </a:lnTo>
                <a:close/>
              </a:path>
              <a:path w="533400" h="114300">
                <a:moveTo>
                  <a:pt x="419100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419100" y="76199"/>
                </a:lnTo>
                <a:lnTo>
                  <a:pt x="419100" y="38099"/>
                </a:lnTo>
                <a:close/>
              </a:path>
              <a:path w="533400" h="114300">
                <a:moveTo>
                  <a:pt x="495300" y="38099"/>
                </a:moveTo>
                <a:lnTo>
                  <a:pt x="438150" y="38099"/>
                </a:lnTo>
                <a:lnTo>
                  <a:pt x="438150" y="76199"/>
                </a:lnTo>
                <a:lnTo>
                  <a:pt x="495300" y="76199"/>
                </a:lnTo>
                <a:lnTo>
                  <a:pt x="533400" y="57149"/>
                </a:lnTo>
                <a:lnTo>
                  <a:pt x="495300" y="3809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53611" name="object 14">
            <a:extLst>
              <a:ext uri="{FF2B5EF4-FFF2-40B4-BE49-F238E27FC236}">
                <a16:creationId xmlns:a16="http://schemas.microsoft.com/office/drawing/2014/main" id="{09457606-D263-6EED-BB69-1DCE462B4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5067300"/>
            <a:ext cx="1362075" cy="3667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12" name="object 15">
            <a:extLst>
              <a:ext uri="{FF2B5EF4-FFF2-40B4-BE49-F238E27FC236}">
                <a16:creationId xmlns:a16="http://schemas.microsoft.com/office/drawing/2014/main" id="{8B9BC0E6-773D-54BA-4FF5-4DC3B65FD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5138738"/>
            <a:ext cx="1925637" cy="3222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13" name="object 16">
            <a:extLst>
              <a:ext uri="{FF2B5EF4-FFF2-40B4-BE49-F238E27FC236}">
                <a16:creationId xmlns:a16="http://schemas.microsoft.com/office/drawing/2014/main" id="{6033FA5C-8AEA-5EEF-1094-76C8FC378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8" y="5616575"/>
            <a:ext cx="1843087" cy="35877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14" name="object 17">
            <a:extLst>
              <a:ext uri="{FF2B5EF4-FFF2-40B4-BE49-F238E27FC236}">
                <a16:creationId xmlns:a16="http://schemas.microsoft.com/office/drawing/2014/main" id="{DF8201FB-AAC0-206A-95BF-D3C7D76BF124}"/>
              </a:ext>
            </a:extLst>
          </p:cNvPr>
          <p:cNvSpPr>
            <a:spLocks/>
          </p:cNvSpPr>
          <p:nvPr/>
        </p:nvSpPr>
        <p:spPr bwMode="auto">
          <a:xfrm>
            <a:off x="2454275" y="5738813"/>
            <a:ext cx="533400" cy="114300"/>
          </a:xfrm>
          <a:custGeom>
            <a:avLst/>
            <a:gdLst>
              <a:gd name="T0" fmla="*/ 419100 w 533400"/>
              <a:gd name="T1" fmla="*/ 0 h 114300"/>
              <a:gd name="T2" fmla="*/ 419100 w 533400"/>
              <a:gd name="T3" fmla="*/ 114299 h 114300"/>
              <a:gd name="T4" fmla="*/ 495300 w 533400"/>
              <a:gd name="T5" fmla="*/ 76199 h 114300"/>
              <a:gd name="T6" fmla="*/ 438150 w 533400"/>
              <a:gd name="T7" fmla="*/ 76199 h 114300"/>
              <a:gd name="T8" fmla="*/ 438150 w 533400"/>
              <a:gd name="T9" fmla="*/ 38099 h 114300"/>
              <a:gd name="T10" fmla="*/ 495300 w 533400"/>
              <a:gd name="T11" fmla="*/ 38099 h 114300"/>
              <a:gd name="T12" fmla="*/ 419100 w 533400"/>
              <a:gd name="T13" fmla="*/ 0 h 114300"/>
              <a:gd name="T14" fmla="*/ 419100 w 533400"/>
              <a:gd name="T15" fmla="*/ 38099 h 114300"/>
              <a:gd name="T16" fmla="*/ 0 w 533400"/>
              <a:gd name="T17" fmla="*/ 38099 h 114300"/>
              <a:gd name="T18" fmla="*/ 0 w 533400"/>
              <a:gd name="T19" fmla="*/ 76199 h 114300"/>
              <a:gd name="T20" fmla="*/ 419100 w 533400"/>
              <a:gd name="T21" fmla="*/ 76199 h 114300"/>
              <a:gd name="T22" fmla="*/ 419100 w 533400"/>
              <a:gd name="T23" fmla="*/ 38099 h 114300"/>
              <a:gd name="T24" fmla="*/ 495300 w 533400"/>
              <a:gd name="T25" fmla="*/ 38099 h 114300"/>
              <a:gd name="T26" fmla="*/ 438150 w 533400"/>
              <a:gd name="T27" fmla="*/ 38099 h 114300"/>
              <a:gd name="T28" fmla="*/ 438150 w 533400"/>
              <a:gd name="T29" fmla="*/ 76199 h 114300"/>
              <a:gd name="T30" fmla="*/ 495300 w 533400"/>
              <a:gd name="T31" fmla="*/ 76199 h 114300"/>
              <a:gd name="T32" fmla="*/ 533400 w 533400"/>
              <a:gd name="T33" fmla="*/ 57149 h 114300"/>
              <a:gd name="T34" fmla="*/ 495300 w 533400"/>
              <a:gd name="T35" fmla="*/ 38099 h 1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33400" h="114300">
                <a:moveTo>
                  <a:pt x="419100" y="0"/>
                </a:moveTo>
                <a:lnTo>
                  <a:pt x="419100" y="114299"/>
                </a:lnTo>
                <a:lnTo>
                  <a:pt x="495300" y="76199"/>
                </a:lnTo>
                <a:lnTo>
                  <a:pt x="438150" y="76199"/>
                </a:lnTo>
                <a:lnTo>
                  <a:pt x="438150" y="38099"/>
                </a:lnTo>
                <a:lnTo>
                  <a:pt x="495300" y="38099"/>
                </a:lnTo>
                <a:lnTo>
                  <a:pt x="419100" y="0"/>
                </a:lnTo>
                <a:close/>
              </a:path>
              <a:path w="533400" h="114300">
                <a:moveTo>
                  <a:pt x="419100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419100" y="76199"/>
                </a:lnTo>
                <a:lnTo>
                  <a:pt x="419100" y="38099"/>
                </a:lnTo>
                <a:close/>
              </a:path>
              <a:path w="533400" h="114300">
                <a:moveTo>
                  <a:pt x="495300" y="38099"/>
                </a:moveTo>
                <a:lnTo>
                  <a:pt x="438150" y="38099"/>
                </a:lnTo>
                <a:lnTo>
                  <a:pt x="438150" y="76199"/>
                </a:lnTo>
                <a:lnTo>
                  <a:pt x="495300" y="76199"/>
                </a:lnTo>
                <a:lnTo>
                  <a:pt x="533400" y="57149"/>
                </a:lnTo>
                <a:lnTo>
                  <a:pt x="495300" y="3809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53615" name="object 18">
            <a:extLst>
              <a:ext uri="{FF2B5EF4-FFF2-40B4-BE49-F238E27FC236}">
                <a16:creationId xmlns:a16="http://schemas.microsoft.com/office/drawing/2014/main" id="{BB301500-70AE-01EB-C6B0-4D56F6944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5549900"/>
            <a:ext cx="1339850" cy="48895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16" name="object 19">
            <a:extLst>
              <a:ext uri="{FF2B5EF4-FFF2-40B4-BE49-F238E27FC236}">
                <a16:creationId xmlns:a16="http://schemas.microsoft.com/office/drawing/2014/main" id="{DC5D91CB-FE1C-6726-459F-902BAF848F72}"/>
              </a:ext>
            </a:extLst>
          </p:cNvPr>
          <p:cNvSpPr>
            <a:spLocks/>
          </p:cNvSpPr>
          <p:nvPr/>
        </p:nvSpPr>
        <p:spPr bwMode="auto">
          <a:xfrm>
            <a:off x="5014913" y="4098925"/>
            <a:ext cx="0" cy="2078038"/>
          </a:xfrm>
          <a:custGeom>
            <a:avLst/>
            <a:gdLst>
              <a:gd name="T0" fmla="*/ 0 h 2078354"/>
              <a:gd name="T1" fmla="*/ 2060103 h 20783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78354">
                <a:moveTo>
                  <a:pt x="0" y="0"/>
                </a:moveTo>
                <a:lnTo>
                  <a:pt x="0" y="2078037"/>
                </a:lnTo>
              </a:path>
            </a:pathLst>
          </a:custGeom>
          <a:noFill/>
          <a:ln w="38100">
            <a:solidFill>
              <a:srgbClr val="FFC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53617" name="object 20">
            <a:extLst>
              <a:ext uri="{FF2B5EF4-FFF2-40B4-BE49-F238E27FC236}">
                <a16:creationId xmlns:a16="http://schemas.microsoft.com/office/drawing/2014/main" id="{7320E945-51F8-B637-BCA1-956EB3AED39C}"/>
              </a:ext>
            </a:extLst>
          </p:cNvPr>
          <p:cNvSpPr>
            <a:spLocks/>
          </p:cNvSpPr>
          <p:nvPr/>
        </p:nvSpPr>
        <p:spPr bwMode="auto">
          <a:xfrm>
            <a:off x="5665788" y="4113213"/>
            <a:ext cx="212725" cy="173037"/>
          </a:xfrm>
          <a:custGeom>
            <a:avLst/>
            <a:gdLst>
              <a:gd name="T0" fmla="*/ 0 w 213360"/>
              <a:gd name="T1" fmla="*/ 191805 h 172720"/>
              <a:gd name="T2" fmla="*/ 180024 w 213360"/>
              <a:gd name="T3" fmla="*/ 191805 h 172720"/>
              <a:gd name="T4" fmla="*/ 180024 w 213360"/>
              <a:gd name="T5" fmla="*/ 0 h 172720"/>
              <a:gd name="T6" fmla="*/ 0 w 213360"/>
              <a:gd name="T7" fmla="*/ 0 h 172720"/>
              <a:gd name="T8" fmla="*/ 0 w 213360"/>
              <a:gd name="T9" fmla="*/ 191805 h 172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3360" h="172720">
                <a:moveTo>
                  <a:pt x="0" y="172719"/>
                </a:moveTo>
                <a:lnTo>
                  <a:pt x="213360" y="172719"/>
                </a:lnTo>
                <a:lnTo>
                  <a:pt x="213360" y="0"/>
                </a:lnTo>
                <a:lnTo>
                  <a:pt x="0" y="0"/>
                </a:lnTo>
                <a:lnTo>
                  <a:pt x="0" y="1727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53618" name="object 21">
            <a:extLst>
              <a:ext uri="{FF2B5EF4-FFF2-40B4-BE49-F238E27FC236}">
                <a16:creationId xmlns:a16="http://schemas.microsoft.com/office/drawing/2014/main" id="{E7331C5A-218F-D1A6-BF74-099221F5B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3965575"/>
            <a:ext cx="3101975" cy="32543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19" name="object 22">
            <a:extLst>
              <a:ext uri="{FF2B5EF4-FFF2-40B4-BE49-F238E27FC236}">
                <a16:creationId xmlns:a16="http://schemas.microsoft.com/office/drawing/2014/main" id="{C323F84C-4454-FD40-4AAB-40AABE437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4430713"/>
            <a:ext cx="3489325" cy="385762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20" name="object 23">
            <a:extLst>
              <a:ext uri="{FF2B5EF4-FFF2-40B4-BE49-F238E27FC236}">
                <a16:creationId xmlns:a16="http://schemas.microsoft.com/office/drawing/2014/main" id="{58142F12-5F5E-18B6-6C6B-03580A33F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675" y="4918075"/>
            <a:ext cx="1943100" cy="8001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21" name="object 24">
            <a:extLst>
              <a:ext uri="{FF2B5EF4-FFF2-40B4-BE49-F238E27FC236}">
                <a16:creationId xmlns:a16="http://schemas.microsoft.com/office/drawing/2014/main" id="{0144DBBD-A721-8748-F488-6C39E199BA32}"/>
              </a:ext>
            </a:extLst>
          </p:cNvPr>
          <p:cNvSpPr>
            <a:spLocks/>
          </p:cNvSpPr>
          <p:nvPr/>
        </p:nvSpPr>
        <p:spPr bwMode="auto">
          <a:xfrm>
            <a:off x="5564188" y="5194300"/>
            <a:ext cx="533400" cy="114300"/>
          </a:xfrm>
          <a:custGeom>
            <a:avLst/>
            <a:gdLst>
              <a:gd name="T0" fmla="*/ 419100 w 533400"/>
              <a:gd name="T1" fmla="*/ 0 h 114300"/>
              <a:gd name="T2" fmla="*/ 419100 w 533400"/>
              <a:gd name="T3" fmla="*/ 114299 h 114300"/>
              <a:gd name="T4" fmla="*/ 495300 w 533400"/>
              <a:gd name="T5" fmla="*/ 76199 h 114300"/>
              <a:gd name="T6" fmla="*/ 438150 w 533400"/>
              <a:gd name="T7" fmla="*/ 76199 h 114300"/>
              <a:gd name="T8" fmla="*/ 438150 w 533400"/>
              <a:gd name="T9" fmla="*/ 38099 h 114300"/>
              <a:gd name="T10" fmla="*/ 495300 w 533400"/>
              <a:gd name="T11" fmla="*/ 38099 h 114300"/>
              <a:gd name="T12" fmla="*/ 419100 w 533400"/>
              <a:gd name="T13" fmla="*/ 0 h 114300"/>
              <a:gd name="T14" fmla="*/ 419100 w 533400"/>
              <a:gd name="T15" fmla="*/ 38099 h 114300"/>
              <a:gd name="T16" fmla="*/ 0 w 533400"/>
              <a:gd name="T17" fmla="*/ 38099 h 114300"/>
              <a:gd name="T18" fmla="*/ 0 w 533400"/>
              <a:gd name="T19" fmla="*/ 76199 h 114300"/>
              <a:gd name="T20" fmla="*/ 419100 w 533400"/>
              <a:gd name="T21" fmla="*/ 76199 h 114300"/>
              <a:gd name="T22" fmla="*/ 419100 w 533400"/>
              <a:gd name="T23" fmla="*/ 38099 h 114300"/>
              <a:gd name="T24" fmla="*/ 495300 w 533400"/>
              <a:gd name="T25" fmla="*/ 38099 h 114300"/>
              <a:gd name="T26" fmla="*/ 438150 w 533400"/>
              <a:gd name="T27" fmla="*/ 38099 h 114300"/>
              <a:gd name="T28" fmla="*/ 438150 w 533400"/>
              <a:gd name="T29" fmla="*/ 76199 h 114300"/>
              <a:gd name="T30" fmla="*/ 495300 w 533400"/>
              <a:gd name="T31" fmla="*/ 76199 h 114300"/>
              <a:gd name="T32" fmla="*/ 533400 w 533400"/>
              <a:gd name="T33" fmla="*/ 57149 h 114300"/>
              <a:gd name="T34" fmla="*/ 495300 w 533400"/>
              <a:gd name="T35" fmla="*/ 38099 h 1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33400" h="114300">
                <a:moveTo>
                  <a:pt x="419100" y="0"/>
                </a:moveTo>
                <a:lnTo>
                  <a:pt x="419100" y="114299"/>
                </a:lnTo>
                <a:lnTo>
                  <a:pt x="495300" y="76199"/>
                </a:lnTo>
                <a:lnTo>
                  <a:pt x="438150" y="76199"/>
                </a:lnTo>
                <a:lnTo>
                  <a:pt x="438150" y="38099"/>
                </a:lnTo>
                <a:lnTo>
                  <a:pt x="495300" y="38099"/>
                </a:lnTo>
                <a:lnTo>
                  <a:pt x="419100" y="0"/>
                </a:lnTo>
                <a:close/>
              </a:path>
              <a:path w="533400" h="114300">
                <a:moveTo>
                  <a:pt x="419100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419100" y="76199"/>
                </a:lnTo>
                <a:lnTo>
                  <a:pt x="419100" y="38099"/>
                </a:lnTo>
                <a:close/>
              </a:path>
              <a:path w="533400" h="114300">
                <a:moveTo>
                  <a:pt x="495300" y="38099"/>
                </a:moveTo>
                <a:lnTo>
                  <a:pt x="438150" y="38099"/>
                </a:lnTo>
                <a:lnTo>
                  <a:pt x="438150" y="76199"/>
                </a:lnTo>
                <a:lnTo>
                  <a:pt x="495300" y="76199"/>
                </a:lnTo>
                <a:lnTo>
                  <a:pt x="533400" y="57149"/>
                </a:lnTo>
                <a:lnTo>
                  <a:pt x="495300" y="3809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351CBA5-2277-605C-B3BF-3CC02ECDE8C1}"/>
              </a:ext>
            </a:extLst>
          </p:cNvPr>
          <p:cNvSpPr txBox="1"/>
          <p:nvPr/>
        </p:nvSpPr>
        <p:spPr>
          <a:xfrm>
            <a:off x="6207125" y="3325813"/>
            <a:ext cx="1322388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spc="-10" dirty="0">
                <a:latin typeface="Calibri"/>
                <a:cs typeface="Calibri"/>
              </a:rPr>
              <a:t>Equivalente</a:t>
            </a:r>
            <a:r>
              <a:rPr lang="pt-BR" sz="1400" b="1" spc="-90" dirty="0">
                <a:latin typeface="Calibri"/>
                <a:cs typeface="Calibri"/>
              </a:rPr>
              <a:t> </a:t>
            </a:r>
            <a:r>
              <a:rPr lang="pt-BR" sz="1400" b="1" spc="-5" dirty="0">
                <a:latin typeface="Calibri"/>
                <a:cs typeface="Calibri"/>
              </a:rPr>
              <a:t>CC</a:t>
            </a:r>
            <a:endParaRPr lang="pt-BR" sz="1400" b="1" dirty="0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2495C901-0DFF-74CE-271D-A0DC311FDC1D}"/>
              </a:ext>
            </a:extLst>
          </p:cNvPr>
          <p:cNvSpPr txBox="1"/>
          <p:nvPr/>
        </p:nvSpPr>
        <p:spPr>
          <a:xfrm>
            <a:off x="808038" y="295275"/>
            <a:ext cx="6613525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139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configuração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par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realimentado utiliza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um 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transitor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npn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um</a:t>
            </a:r>
            <a:r>
              <a:rPr b="1" spc="3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pnp</a:t>
            </a:r>
            <a:r>
              <a:rPr spc="-10" dirty="0"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28B9AF85-7DF7-390F-9FA9-210C199C5901}"/>
              </a:ext>
            </a:extLst>
          </p:cNvPr>
          <p:cNvSpPr>
            <a:spLocks/>
          </p:cNvSpPr>
          <p:nvPr/>
        </p:nvSpPr>
        <p:spPr bwMode="auto">
          <a:xfrm>
            <a:off x="334963" y="293688"/>
            <a:ext cx="314325" cy="279400"/>
          </a:xfrm>
          <a:custGeom>
            <a:avLst/>
            <a:gdLst>
              <a:gd name="T0" fmla="*/ 0 w 314959"/>
              <a:gd name="T1" fmla="*/ 279400 h 279400"/>
              <a:gd name="T2" fmla="*/ 280785 w 314959"/>
              <a:gd name="T3" fmla="*/ 279400 h 279400"/>
              <a:gd name="T4" fmla="*/ 280785 w 314959"/>
              <a:gd name="T5" fmla="*/ 0 h 279400"/>
              <a:gd name="T6" fmla="*/ 0 w 314959"/>
              <a:gd name="T7" fmla="*/ 0 h 279400"/>
              <a:gd name="T8" fmla="*/ 0 w 314959"/>
              <a:gd name="T9" fmla="*/ 279400 h 279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9400"/>
              <a:gd name="T17" fmla="*/ 314959 w 314959"/>
              <a:gd name="T18" fmla="*/ 279400 h 279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9400">
                <a:moveTo>
                  <a:pt x="0" y="279400"/>
                </a:moveTo>
                <a:lnTo>
                  <a:pt x="314959" y="279400"/>
                </a:lnTo>
                <a:lnTo>
                  <a:pt x="31495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1</a:t>
            </a:r>
          </a:p>
        </p:txBody>
      </p:sp>
      <p:sp>
        <p:nvSpPr>
          <p:cNvPr id="154646" name="object 24">
            <a:extLst>
              <a:ext uri="{FF2B5EF4-FFF2-40B4-BE49-F238E27FC236}">
                <a16:creationId xmlns:a16="http://schemas.microsoft.com/office/drawing/2014/main" id="{38F96C45-C9AE-43F6-BC91-0FEF9C53728D}"/>
              </a:ext>
            </a:extLst>
          </p:cNvPr>
          <p:cNvSpPr>
            <a:spLocks/>
          </p:cNvSpPr>
          <p:nvPr/>
        </p:nvSpPr>
        <p:spPr bwMode="auto">
          <a:xfrm>
            <a:off x="5345113" y="2093913"/>
            <a:ext cx="533400" cy="114300"/>
          </a:xfrm>
          <a:custGeom>
            <a:avLst/>
            <a:gdLst>
              <a:gd name="T0" fmla="*/ 419100 w 533400"/>
              <a:gd name="T1" fmla="*/ 0 h 114300"/>
              <a:gd name="T2" fmla="*/ 419100 w 533400"/>
              <a:gd name="T3" fmla="*/ 114299 h 114300"/>
              <a:gd name="T4" fmla="*/ 495300 w 533400"/>
              <a:gd name="T5" fmla="*/ 76199 h 114300"/>
              <a:gd name="T6" fmla="*/ 438150 w 533400"/>
              <a:gd name="T7" fmla="*/ 76199 h 114300"/>
              <a:gd name="T8" fmla="*/ 438150 w 533400"/>
              <a:gd name="T9" fmla="*/ 38099 h 114300"/>
              <a:gd name="T10" fmla="*/ 495300 w 533400"/>
              <a:gd name="T11" fmla="*/ 38099 h 114300"/>
              <a:gd name="T12" fmla="*/ 419100 w 533400"/>
              <a:gd name="T13" fmla="*/ 0 h 114300"/>
              <a:gd name="T14" fmla="*/ 419100 w 533400"/>
              <a:gd name="T15" fmla="*/ 38099 h 114300"/>
              <a:gd name="T16" fmla="*/ 0 w 533400"/>
              <a:gd name="T17" fmla="*/ 38099 h 114300"/>
              <a:gd name="T18" fmla="*/ 0 w 533400"/>
              <a:gd name="T19" fmla="*/ 76199 h 114300"/>
              <a:gd name="T20" fmla="*/ 419100 w 533400"/>
              <a:gd name="T21" fmla="*/ 76199 h 114300"/>
              <a:gd name="T22" fmla="*/ 419100 w 533400"/>
              <a:gd name="T23" fmla="*/ 38099 h 114300"/>
              <a:gd name="T24" fmla="*/ 495300 w 533400"/>
              <a:gd name="T25" fmla="*/ 38099 h 114300"/>
              <a:gd name="T26" fmla="*/ 438150 w 533400"/>
              <a:gd name="T27" fmla="*/ 38099 h 114300"/>
              <a:gd name="T28" fmla="*/ 438150 w 533400"/>
              <a:gd name="T29" fmla="*/ 76199 h 114300"/>
              <a:gd name="T30" fmla="*/ 495300 w 533400"/>
              <a:gd name="T31" fmla="*/ 76199 h 114300"/>
              <a:gd name="T32" fmla="*/ 533400 w 533400"/>
              <a:gd name="T33" fmla="*/ 57149 h 114300"/>
              <a:gd name="T34" fmla="*/ 495300 w 533400"/>
              <a:gd name="T35" fmla="*/ 38099 h 1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33400" h="114300">
                <a:moveTo>
                  <a:pt x="419100" y="0"/>
                </a:moveTo>
                <a:lnTo>
                  <a:pt x="419100" y="114299"/>
                </a:lnTo>
                <a:lnTo>
                  <a:pt x="495300" y="76199"/>
                </a:lnTo>
                <a:lnTo>
                  <a:pt x="438150" y="76199"/>
                </a:lnTo>
                <a:lnTo>
                  <a:pt x="438150" y="38099"/>
                </a:lnTo>
                <a:lnTo>
                  <a:pt x="495300" y="38099"/>
                </a:lnTo>
                <a:lnTo>
                  <a:pt x="419100" y="0"/>
                </a:lnTo>
                <a:close/>
              </a:path>
              <a:path w="533400" h="114300">
                <a:moveTo>
                  <a:pt x="419100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419100" y="76199"/>
                </a:lnTo>
                <a:lnTo>
                  <a:pt x="419100" y="38099"/>
                </a:lnTo>
                <a:close/>
              </a:path>
              <a:path w="533400" h="114300">
                <a:moveTo>
                  <a:pt x="495300" y="38099"/>
                </a:moveTo>
                <a:lnTo>
                  <a:pt x="438150" y="38099"/>
                </a:lnTo>
                <a:lnTo>
                  <a:pt x="438150" y="76199"/>
                </a:lnTo>
                <a:lnTo>
                  <a:pt x="495300" y="76199"/>
                </a:lnTo>
                <a:lnTo>
                  <a:pt x="533400" y="57149"/>
                </a:lnTo>
                <a:lnTo>
                  <a:pt x="495300" y="3809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4F31AED4-780E-4E30-AB6B-33C6AFDEA725}"/>
              </a:ext>
            </a:extLst>
          </p:cNvPr>
          <p:cNvSpPr>
            <a:spLocks/>
          </p:cNvSpPr>
          <p:nvPr/>
        </p:nvSpPr>
        <p:spPr bwMode="auto">
          <a:xfrm>
            <a:off x="269875" y="4008438"/>
            <a:ext cx="314325" cy="279400"/>
          </a:xfrm>
          <a:custGeom>
            <a:avLst/>
            <a:gdLst>
              <a:gd name="T0" fmla="*/ 0 w 314959"/>
              <a:gd name="T1" fmla="*/ 279400 h 279400"/>
              <a:gd name="T2" fmla="*/ 280785 w 314959"/>
              <a:gd name="T3" fmla="*/ 279400 h 279400"/>
              <a:gd name="T4" fmla="*/ 280785 w 314959"/>
              <a:gd name="T5" fmla="*/ 0 h 279400"/>
              <a:gd name="T6" fmla="*/ 0 w 314959"/>
              <a:gd name="T7" fmla="*/ 0 h 279400"/>
              <a:gd name="T8" fmla="*/ 0 w 314959"/>
              <a:gd name="T9" fmla="*/ 279400 h 279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9400"/>
              <a:gd name="T17" fmla="*/ 314959 w 314959"/>
              <a:gd name="T18" fmla="*/ 279400 h 279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9400">
                <a:moveTo>
                  <a:pt x="0" y="279400"/>
                </a:moveTo>
                <a:lnTo>
                  <a:pt x="314959" y="279400"/>
                </a:lnTo>
                <a:lnTo>
                  <a:pt x="31495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2</a:t>
            </a: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842AB097-16D5-8B92-7DC3-4121B75FDEC0}"/>
              </a:ext>
            </a:extLst>
          </p:cNvPr>
          <p:cNvSpPr>
            <a:spLocks/>
          </p:cNvSpPr>
          <p:nvPr/>
        </p:nvSpPr>
        <p:spPr bwMode="auto">
          <a:xfrm>
            <a:off x="265113" y="4532313"/>
            <a:ext cx="314325" cy="279400"/>
          </a:xfrm>
          <a:custGeom>
            <a:avLst/>
            <a:gdLst>
              <a:gd name="T0" fmla="*/ 0 w 314959"/>
              <a:gd name="T1" fmla="*/ 279400 h 279400"/>
              <a:gd name="T2" fmla="*/ 280785 w 314959"/>
              <a:gd name="T3" fmla="*/ 279400 h 279400"/>
              <a:gd name="T4" fmla="*/ 280785 w 314959"/>
              <a:gd name="T5" fmla="*/ 0 h 279400"/>
              <a:gd name="T6" fmla="*/ 0 w 314959"/>
              <a:gd name="T7" fmla="*/ 0 h 279400"/>
              <a:gd name="T8" fmla="*/ 0 w 314959"/>
              <a:gd name="T9" fmla="*/ 279400 h 279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9400"/>
              <a:gd name="T17" fmla="*/ 314959 w 314959"/>
              <a:gd name="T18" fmla="*/ 279400 h 279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9400">
                <a:moveTo>
                  <a:pt x="0" y="279400"/>
                </a:moveTo>
                <a:lnTo>
                  <a:pt x="314959" y="279400"/>
                </a:lnTo>
                <a:lnTo>
                  <a:pt x="31495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3</a:t>
            </a: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F9C22AD-0FF6-02FA-C799-09112AA82A4F}"/>
              </a:ext>
            </a:extLst>
          </p:cNvPr>
          <p:cNvSpPr>
            <a:spLocks/>
          </p:cNvSpPr>
          <p:nvPr/>
        </p:nvSpPr>
        <p:spPr bwMode="auto">
          <a:xfrm>
            <a:off x="300038" y="5106988"/>
            <a:ext cx="314325" cy="279400"/>
          </a:xfrm>
          <a:custGeom>
            <a:avLst/>
            <a:gdLst>
              <a:gd name="T0" fmla="*/ 0 w 314959"/>
              <a:gd name="T1" fmla="*/ 279400 h 279400"/>
              <a:gd name="T2" fmla="*/ 280785 w 314959"/>
              <a:gd name="T3" fmla="*/ 279400 h 279400"/>
              <a:gd name="T4" fmla="*/ 280785 w 314959"/>
              <a:gd name="T5" fmla="*/ 0 h 279400"/>
              <a:gd name="T6" fmla="*/ 0 w 314959"/>
              <a:gd name="T7" fmla="*/ 0 h 279400"/>
              <a:gd name="T8" fmla="*/ 0 w 314959"/>
              <a:gd name="T9" fmla="*/ 279400 h 279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9400"/>
              <a:gd name="T17" fmla="*/ 314959 w 314959"/>
              <a:gd name="T18" fmla="*/ 279400 h 279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9400">
                <a:moveTo>
                  <a:pt x="0" y="279400"/>
                </a:moveTo>
                <a:lnTo>
                  <a:pt x="314959" y="279400"/>
                </a:lnTo>
                <a:lnTo>
                  <a:pt x="31495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4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085FC432-E159-985F-1A3A-8D11402EDE70}"/>
              </a:ext>
            </a:extLst>
          </p:cNvPr>
          <p:cNvSpPr>
            <a:spLocks/>
          </p:cNvSpPr>
          <p:nvPr/>
        </p:nvSpPr>
        <p:spPr bwMode="auto">
          <a:xfrm>
            <a:off x="5233988" y="3989388"/>
            <a:ext cx="314325" cy="279400"/>
          </a:xfrm>
          <a:custGeom>
            <a:avLst/>
            <a:gdLst>
              <a:gd name="T0" fmla="*/ 0 w 314959"/>
              <a:gd name="T1" fmla="*/ 279400 h 279400"/>
              <a:gd name="T2" fmla="*/ 280785 w 314959"/>
              <a:gd name="T3" fmla="*/ 279400 h 279400"/>
              <a:gd name="T4" fmla="*/ 280785 w 314959"/>
              <a:gd name="T5" fmla="*/ 0 h 279400"/>
              <a:gd name="T6" fmla="*/ 0 w 314959"/>
              <a:gd name="T7" fmla="*/ 0 h 279400"/>
              <a:gd name="T8" fmla="*/ 0 w 314959"/>
              <a:gd name="T9" fmla="*/ 279400 h 279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9400"/>
              <a:gd name="T17" fmla="*/ 314959 w 314959"/>
              <a:gd name="T18" fmla="*/ 279400 h 279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9400">
                <a:moveTo>
                  <a:pt x="0" y="279400"/>
                </a:moveTo>
                <a:lnTo>
                  <a:pt x="314959" y="279400"/>
                </a:lnTo>
                <a:lnTo>
                  <a:pt x="31495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nimBg="1"/>
      <p:bldP spid="153605" grpId="0" animBg="1"/>
      <p:bldP spid="153606" grpId="0" animBg="1"/>
      <p:bldP spid="153611" grpId="0" animBg="1"/>
      <p:bldP spid="153612" grpId="0" animBg="1"/>
      <p:bldP spid="153613" grpId="0" animBg="1"/>
      <p:bldP spid="153615" grpId="0" animBg="1"/>
      <p:bldP spid="153618" grpId="0" animBg="1"/>
      <p:bldP spid="153619" grpId="0" animBg="1"/>
      <p:bldP spid="153620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object 7">
            <a:extLst>
              <a:ext uri="{FF2B5EF4-FFF2-40B4-BE49-F238E27FC236}">
                <a16:creationId xmlns:a16="http://schemas.microsoft.com/office/drawing/2014/main" id="{7502922A-E7DA-2EB7-1C30-C2BAF77E9C38}"/>
              </a:ext>
            </a:extLst>
          </p:cNvPr>
          <p:cNvSpPr>
            <a:spLocks/>
          </p:cNvSpPr>
          <p:nvPr/>
        </p:nvSpPr>
        <p:spPr bwMode="auto">
          <a:xfrm>
            <a:off x="3733800" y="3489325"/>
            <a:ext cx="0" cy="2765425"/>
          </a:xfrm>
          <a:custGeom>
            <a:avLst/>
            <a:gdLst>
              <a:gd name="T0" fmla="*/ 0 h 2765425"/>
              <a:gd name="T1" fmla="*/ 2765425 h 27654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765425">
                <a:moveTo>
                  <a:pt x="0" y="0"/>
                </a:moveTo>
                <a:lnTo>
                  <a:pt x="0" y="2765425"/>
                </a:lnTo>
              </a:path>
            </a:pathLst>
          </a:custGeom>
          <a:noFill/>
          <a:ln w="38100">
            <a:solidFill>
              <a:srgbClr val="FFC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55651" name="object 8">
            <a:extLst>
              <a:ext uri="{FF2B5EF4-FFF2-40B4-BE49-F238E27FC236}">
                <a16:creationId xmlns:a16="http://schemas.microsoft.com/office/drawing/2014/main" id="{253FB6CF-530C-679B-53CD-4D8A6D00B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3368675"/>
            <a:ext cx="1362075" cy="5556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5652" name="object 10">
            <a:extLst>
              <a:ext uri="{FF2B5EF4-FFF2-40B4-BE49-F238E27FC236}">
                <a16:creationId xmlns:a16="http://schemas.microsoft.com/office/drawing/2014/main" id="{3FBFC852-28BD-859C-3BC6-FF82E5166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4029075"/>
            <a:ext cx="1435100" cy="546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5653" name="object 11">
            <a:extLst>
              <a:ext uri="{FF2B5EF4-FFF2-40B4-BE49-F238E27FC236}">
                <a16:creationId xmlns:a16="http://schemas.microsoft.com/office/drawing/2014/main" id="{983BF893-1384-D5D9-0C8C-254DE52C6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4740275"/>
            <a:ext cx="923925" cy="482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5654" name="object 13">
            <a:extLst>
              <a:ext uri="{FF2B5EF4-FFF2-40B4-BE49-F238E27FC236}">
                <a16:creationId xmlns:a16="http://schemas.microsoft.com/office/drawing/2014/main" id="{76780728-D3BB-EFEF-05CB-FD91A3276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349875"/>
            <a:ext cx="1374775" cy="5365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5655" name="object 14">
            <a:extLst>
              <a:ext uri="{FF2B5EF4-FFF2-40B4-BE49-F238E27FC236}">
                <a16:creationId xmlns:a16="http://schemas.microsoft.com/office/drawing/2014/main" id="{AA678887-35B9-96E2-E4C3-FD398580D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4679950"/>
            <a:ext cx="1539875" cy="5238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5656" name="object 17">
            <a:extLst>
              <a:ext uri="{FF2B5EF4-FFF2-40B4-BE49-F238E27FC236}">
                <a16:creationId xmlns:a16="http://schemas.microsoft.com/office/drawing/2014/main" id="{C91046F3-4E00-497F-2A83-671ACB6DF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429000"/>
            <a:ext cx="1295400" cy="4953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5657" name="object 18">
            <a:extLst>
              <a:ext uri="{FF2B5EF4-FFF2-40B4-BE49-F238E27FC236}">
                <a16:creationId xmlns:a16="http://schemas.microsoft.com/office/drawing/2014/main" id="{80D91183-D03E-CFB7-2A00-FFDFAF7E5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88" y="4259263"/>
            <a:ext cx="1524000" cy="3333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5658" name="object 19">
            <a:extLst>
              <a:ext uri="{FF2B5EF4-FFF2-40B4-BE49-F238E27FC236}">
                <a16:creationId xmlns:a16="http://schemas.microsoft.com/office/drawing/2014/main" id="{076263C1-1CAE-6404-6E69-F4DB2B2D3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4127500"/>
            <a:ext cx="1914525" cy="5127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5659" name="object 20">
            <a:extLst>
              <a:ext uri="{FF2B5EF4-FFF2-40B4-BE49-F238E27FC236}">
                <a16:creationId xmlns:a16="http://schemas.microsoft.com/office/drawing/2014/main" id="{AC2EDBC2-872D-4F9A-79B8-2B0DE68562D2}"/>
              </a:ext>
            </a:extLst>
          </p:cNvPr>
          <p:cNvSpPr>
            <a:spLocks/>
          </p:cNvSpPr>
          <p:nvPr/>
        </p:nvSpPr>
        <p:spPr bwMode="auto">
          <a:xfrm>
            <a:off x="5740400" y="4325938"/>
            <a:ext cx="533400" cy="114300"/>
          </a:xfrm>
          <a:custGeom>
            <a:avLst/>
            <a:gdLst>
              <a:gd name="T0" fmla="*/ 419100 w 533400"/>
              <a:gd name="T1" fmla="*/ 0 h 114300"/>
              <a:gd name="T2" fmla="*/ 419100 w 533400"/>
              <a:gd name="T3" fmla="*/ 114300 h 114300"/>
              <a:gd name="T4" fmla="*/ 495300 w 533400"/>
              <a:gd name="T5" fmla="*/ 76200 h 114300"/>
              <a:gd name="T6" fmla="*/ 438150 w 533400"/>
              <a:gd name="T7" fmla="*/ 76200 h 114300"/>
              <a:gd name="T8" fmla="*/ 438150 w 533400"/>
              <a:gd name="T9" fmla="*/ 38100 h 114300"/>
              <a:gd name="T10" fmla="*/ 495300 w 533400"/>
              <a:gd name="T11" fmla="*/ 38100 h 114300"/>
              <a:gd name="T12" fmla="*/ 419100 w 533400"/>
              <a:gd name="T13" fmla="*/ 0 h 114300"/>
              <a:gd name="T14" fmla="*/ 419100 w 533400"/>
              <a:gd name="T15" fmla="*/ 38100 h 114300"/>
              <a:gd name="T16" fmla="*/ 0 w 533400"/>
              <a:gd name="T17" fmla="*/ 38100 h 114300"/>
              <a:gd name="T18" fmla="*/ 0 w 533400"/>
              <a:gd name="T19" fmla="*/ 76200 h 114300"/>
              <a:gd name="T20" fmla="*/ 419100 w 533400"/>
              <a:gd name="T21" fmla="*/ 76200 h 114300"/>
              <a:gd name="T22" fmla="*/ 419100 w 533400"/>
              <a:gd name="T23" fmla="*/ 38100 h 114300"/>
              <a:gd name="T24" fmla="*/ 495300 w 533400"/>
              <a:gd name="T25" fmla="*/ 38100 h 114300"/>
              <a:gd name="T26" fmla="*/ 438150 w 533400"/>
              <a:gd name="T27" fmla="*/ 38100 h 114300"/>
              <a:gd name="T28" fmla="*/ 438150 w 533400"/>
              <a:gd name="T29" fmla="*/ 76200 h 114300"/>
              <a:gd name="T30" fmla="*/ 495300 w 533400"/>
              <a:gd name="T31" fmla="*/ 76200 h 114300"/>
              <a:gd name="T32" fmla="*/ 533400 w 533400"/>
              <a:gd name="T33" fmla="*/ 57150 h 114300"/>
              <a:gd name="T34" fmla="*/ 495300 w 533400"/>
              <a:gd name="T35" fmla="*/ 38100 h 1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33400" h="114300">
                <a:moveTo>
                  <a:pt x="419100" y="0"/>
                </a:moveTo>
                <a:lnTo>
                  <a:pt x="419100" y="114300"/>
                </a:lnTo>
                <a:lnTo>
                  <a:pt x="495300" y="76200"/>
                </a:lnTo>
                <a:lnTo>
                  <a:pt x="438150" y="76200"/>
                </a:lnTo>
                <a:lnTo>
                  <a:pt x="438150" y="38100"/>
                </a:lnTo>
                <a:lnTo>
                  <a:pt x="495300" y="38100"/>
                </a:lnTo>
                <a:lnTo>
                  <a:pt x="419100" y="0"/>
                </a:lnTo>
                <a:close/>
              </a:path>
              <a:path w="533400" h="114300">
                <a:moveTo>
                  <a:pt x="4191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419100" y="76200"/>
                </a:lnTo>
                <a:lnTo>
                  <a:pt x="419100" y="38100"/>
                </a:lnTo>
                <a:close/>
              </a:path>
              <a:path w="533400" h="114300">
                <a:moveTo>
                  <a:pt x="495300" y="38100"/>
                </a:moveTo>
                <a:lnTo>
                  <a:pt x="438150" y="38100"/>
                </a:lnTo>
                <a:lnTo>
                  <a:pt x="438150" y="76200"/>
                </a:lnTo>
                <a:lnTo>
                  <a:pt x="495300" y="76200"/>
                </a:lnTo>
                <a:lnTo>
                  <a:pt x="533400" y="57150"/>
                </a:lnTo>
                <a:lnTo>
                  <a:pt x="495300" y="38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8526B6D7-5681-BCE4-71E6-5DD9538CA876}"/>
              </a:ext>
            </a:extLst>
          </p:cNvPr>
          <p:cNvSpPr txBox="1"/>
          <p:nvPr/>
        </p:nvSpPr>
        <p:spPr>
          <a:xfrm>
            <a:off x="993775" y="2811463"/>
            <a:ext cx="1528763" cy="298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Calibri"/>
                <a:cs typeface="Calibri"/>
              </a:rPr>
              <a:t>Observa-se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que:</a:t>
            </a:r>
            <a:endParaRPr>
              <a:latin typeface="Calibri"/>
              <a:cs typeface="Calibri"/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B40A9076-C21A-5015-905E-CFFE461EAE7C}"/>
              </a:ext>
            </a:extLst>
          </p:cNvPr>
          <p:cNvSpPr>
            <a:spLocks/>
          </p:cNvSpPr>
          <p:nvPr/>
        </p:nvSpPr>
        <p:spPr bwMode="auto">
          <a:xfrm>
            <a:off x="447675" y="2809875"/>
            <a:ext cx="314325" cy="279400"/>
          </a:xfrm>
          <a:custGeom>
            <a:avLst/>
            <a:gdLst>
              <a:gd name="T0" fmla="*/ 0 w 314959"/>
              <a:gd name="T1" fmla="*/ 279400 h 279400"/>
              <a:gd name="T2" fmla="*/ 280785 w 314959"/>
              <a:gd name="T3" fmla="*/ 279400 h 279400"/>
              <a:gd name="T4" fmla="*/ 280785 w 314959"/>
              <a:gd name="T5" fmla="*/ 0 h 279400"/>
              <a:gd name="T6" fmla="*/ 0 w 314959"/>
              <a:gd name="T7" fmla="*/ 0 h 279400"/>
              <a:gd name="T8" fmla="*/ 0 w 314959"/>
              <a:gd name="T9" fmla="*/ 279400 h 279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9400"/>
              <a:gd name="T17" fmla="*/ 314959 w 314959"/>
              <a:gd name="T18" fmla="*/ 279400 h 279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9400">
                <a:moveTo>
                  <a:pt x="0" y="279400"/>
                </a:moveTo>
                <a:lnTo>
                  <a:pt x="314959" y="279400"/>
                </a:lnTo>
                <a:lnTo>
                  <a:pt x="31495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6</a:t>
            </a:r>
          </a:p>
        </p:txBody>
      </p:sp>
      <p:sp>
        <p:nvSpPr>
          <p:cNvPr id="155662" name="object 3">
            <a:extLst>
              <a:ext uri="{FF2B5EF4-FFF2-40B4-BE49-F238E27FC236}">
                <a16:creationId xmlns:a16="http://schemas.microsoft.com/office/drawing/2014/main" id="{E33CAE9B-A41C-0050-F971-520B48629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22250"/>
            <a:ext cx="3603625" cy="240665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56705F3D-4C8B-00B8-4D73-B02B20CC78D1}"/>
              </a:ext>
            </a:extLst>
          </p:cNvPr>
          <p:cNvSpPr txBox="1"/>
          <p:nvPr/>
        </p:nvSpPr>
        <p:spPr>
          <a:xfrm>
            <a:off x="2001838" y="1600200"/>
            <a:ext cx="5186362" cy="2081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0" tIns="23495" rIns="0" bIns="0">
            <a:spAutoFit/>
          </a:bodyPr>
          <a:lstStyle/>
          <a:p>
            <a:pPr marL="92710" algn="ctr" eaLnBrk="1" fontAlgn="auto" hangingPunct="1">
              <a:spcBef>
                <a:spcPts val="185"/>
              </a:spcBef>
              <a:spcAft>
                <a:spcPts val="0"/>
              </a:spcAft>
              <a:defRPr/>
            </a:pPr>
            <a:r>
              <a:rPr lang="pt-BR" sz="6600" b="1" spc="-10" dirty="0">
                <a:latin typeface="Calibri"/>
                <a:cs typeface="Calibri"/>
              </a:rPr>
              <a:t>Acoplamento </a:t>
            </a:r>
          </a:p>
          <a:p>
            <a:pPr marL="92710" algn="ctr" eaLnBrk="1" fontAlgn="auto" hangingPunct="1">
              <a:spcBef>
                <a:spcPts val="185"/>
              </a:spcBef>
              <a:spcAft>
                <a:spcPts val="0"/>
              </a:spcAft>
              <a:defRPr/>
            </a:pPr>
            <a:r>
              <a:rPr lang="pt-BR" sz="6600" b="1" spc="-10" dirty="0">
                <a:latin typeface="Calibri"/>
                <a:cs typeface="Calibri"/>
              </a:rPr>
              <a:t>Direto</a:t>
            </a:r>
            <a:endParaRPr sz="6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object 6">
            <a:extLst>
              <a:ext uri="{FF2B5EF4-FFF2-40B4-BE49-F238E27FC236}">
                <a16:creationId xmlns:a16="http://schemas.microsoft.com/office/drawing/2014/main" id="{EDC0AE35-0008-CA82-C528-221FEA67E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275" y="944563"/>
            <a:ext cx="4013200" cy="24288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7699" name="object 7">
            <a:extLst>
              <a:ext uri="{FF2B5EF4-FFF2-40B4-BE49-F238E27FC236}">
                <a16:creationId xmlns:a16="http://schemas.microsoft.com/office/drawing/2014/main" id="{64E8E7E4-6B51-780C-6C16-D5D7D2973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463" y="914400"/>
            <a:ext cx="1939925" cy="24288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6677" name="object 8">
            <a:extLst>
              <a:ext uri="{FF2B5EF4-FFF2-40B4-BE49-F238E27FC236}">
                <a16:creationId xmlns:a16="http://schemas.microsoft.com/office/drawing/2014/main" id="{E8472146-B5D5-E4D7-DD2B-3544D52FA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3736975"/>
            <a:ext cx="785336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>
                <a:cs typeface="Calibri" panose="020F0502020204030204" pitchFamily="34" charset="0"/>
              </a:rPr>
              <a:t>A vantagem é que o capacitor de acoplamento costuma limitar a resposta de baixa  frequência do amplificador. Sem ele o amplificador pode amplificar os sinais de  frequência muito baixa, na realidade até CC.</a:t>
            </a:r>
          </a:p>
          <a:p>
            <a:pPr algn="just" eaLnBrk="1" hangingPunct="1">
              <a:spcBef>
                <a:spcPts val="1400"/>
              </a:spcBef>
            </a:pPr>
            <a:r>
              <a:rPr lang="pt-BR" altLang="pt-BR">
                <a:cs typeface="Calibri" panose="020F0502020204030204" pitchFamily="34" charset="0"/>
              </a:rPr>
              <a:t>A  </a:t>
            </a:r>
            <a:r>
              <a:rPr lang="pt-BR" altLang="pt-BR" b="1">
                <a:solidFill>
                  <a:srgbClr val="FF0000"/>
                </a:solidFill>
                <a:cs typeface="Calibri" panose="020F0502020204030204" pitchFamily="34" charset="0"/>
              </a:rPr>
              <a:t>desvantagem</a:t>
            </a:r>
            <a:r>
              <a:rPr lang="pt-BR" altLang="pt-BR">
                <a:cs typeface="Calibri" panose="020F0502020204030204" pitchFamily="34" charset="0"/>
              </a:rPr>
              <a:t>  é  que  os  níveis  CC  em  um  estágio  afetarão  diretamente  os dos estágios subsequentes.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11B1CA3-AA4E-8C4C-FF3A-B63E9F73DB14}"/>
              </a:ext>
            </a:extLst>
          </p:cNvPr>
          <p:cNvSpPr txBox="1"/>
          <p:nvPr/>
        </p:nvSpPr>
        <p:spPr>
          <a:xfrm>
            <a:off x="6156325" y="3382963"/>
            <a:ext cx="159861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spc="-10" dirty="0">
                <a:latin typeface="Calibri"/>
                <a:cs typeface="Calibri"/>
              </a:rPr>
              <a:t>Equivalente</a:t>
            </a:r>
            <a:r>
              <a:rPr lang="pt-BR" sz="1600" spc="-90" dirty="0">
                <a:latin typeface="Calibri"/>
                <a:cs typeface="Calibri"/>
              </a:rPr>
              <a:t> </a:t>
            </a:r>
            <a:r>
              <a:rPr lang="pt-BR" sz="1600" spc="-5" dirty="0">
                <a:latin typeface="Calibri"/>
                <a:cs typeface="Calibri"/>
              </a:rPr>
              <a:t>CC</a:t>
            </a:r>
            <a:endParaRPr lang="pt-BR" sz="1600" dirty="0"/>
          </a:p>
        </p:txBody>
      </p:sp>
      <p:sp>
        <p:nvSpPr>
          <p:cNvPr id="157702" name="CaixaDeTexto 1">
            <a:extLst>
              <a:ext uri="{FF2B5EF4-FFF2-40B4-BE49-F238E27FC236}">
                <a16:creationId xmlns:a16="http://schemas.microsoft.com/office/drawing/2014/main" id="{F1D5CCF9-6B58-0479-052F-94894A51E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8005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b="1">
                <a:solidFill>
                  <a:srgbClr val="FF0000"/>
                </a:solidFill>
                <a:cs typeface="Calibri" panose="020F0502020204030204" pitchFamily="34" charset="0"/>
              </a:rPr>
              <a:t>Nessa configuração nota-se a ausência de um capacitor de acoplamento para   isolar os níveis CC de cada estágio</a:t>
            </a:r>
            <a:r>
              <a:rPr lang="pt-BR" altLang="pt-BR">
                <a:cs typeface="Calibri" panose="020F0502020204030204" pitchFamily="34" charset="0"/>
              </a:rPr>
              <a:t>.</a:t>
            </a:r>
          </a:p>
          <a:p>
            <a:pPr algn="just"/>
            <a:endParaRPr lang="pt-BR" altLang="pt-BR"/>
          </a:p>
        </p:txBody>
      </p:sp>
      <p:sp>
        <p:nvSpPr>
          <p:cNvPr id="157703" name="object 24">
            <a:extLst>
              <a:ext uri="{FF2B5EF4-FFF2-40B4-BE49-F238E27FC236}">
                <a16:creationId xmlns:a16="http://schemas.microsoft.com/office/drawing/2014/main" id="{E37C1952-8909-AEDB-5DDC-ECE7A658B17A}"/>
              </a:ext>
            </a:extLst>
          </p:cNvPr>
          <p:cNvSpPr>
            <a:spLocks/>
          </p:cNvSpPr>
          <p:nvPr/>
        </p:nvSpPr>
        <p:spPr bwMode="auto">
          <a:xfrm>
            <a:off x="5294313" y="2278063"/>
            <a:ext cx="533400" cy="114300"/>
          </a:xfrm>
          <a:custGeom>
            <a:avLst/>
            <a:gdLst>
              <a:gd name="T0" fmla="*/ 419100 w 533400"/>
              <a:gd name="T1" fmla="*/ 0 h 114300"/>
              <a:gd name="T2" fmla="*/ 419100 w 533400"/>
              <a:gd name="T3" fmla="*/ 114299 h 114300"/>
              <a:gd name="T4" fmla="*/ 495300 w 533400"/>
              <a:gd name="T5" fmla="*/ 76199 h 114300"/>
              <a:gd name="T6" fmla="*/ 438150 w 533400"/>
              <a:gd name="T7" fmla="*/ 76199 h 114300"/>
              <a:gd name="T8" fmla="*/ 438150 w 533400"/>
              <a:gd name="T9" fmla="*/ 38099 h 114300"/>
              <a:gd name="T10" fmla="*/ 495300 w 533400"/>
              <a:gd name="T11" fmla="*/ 38099 h 114300"/>
              <a:gd name="T12" fmla="*/ 419100 w 533400"/>
              <a:gd name="T13" fmla="*/ 0 h 114300"/>
              <a:gd name="T14" fmla="*/ 419100 w 533400"/>
              <a:gd name="T15" fmla="*/ 38099 h 114300"/>
              <a:gd name="T16" fmla="*/ 0 w 533400"/>
              <a:gd name="T17" fmla="*/ 38099 h 114300"/>
              <a:gd name="T18" fmla="*/ 0 w 533400"/>
              <a:gd name="T19" fmla="*/ 76199 h 114300"/>
              <a:gd name="T20" fmla="*/ 419100 w 533400"/>
              <a:gd name="T21" fmla="*/ 76199 h 114300"/>
              <a:gd name="T22" fmla="*/ 419100 w 533400"/>
              <a:gd name="T23" fmla="*/ 38099 h 114300"/>
              <a:gd name="T24" fmla="*/ 495300 w 533400"/>
              <a:gd name="T25" fmla="*/ 38099 h 114300"/>
              <a:gd name="T26" fmla="*/ 438150 w 533400"/>
              <a:gd name="T27" fmla="*/ 38099 h 114300"/>
              <a:gd name="T28" fmla="*/ 438150 w 533400"/>
              <a:gd name="T29" fmla="*/ 76199 h 114300"/>
              <a:gd name="T30" fmla="*/ 495300 w 533400"/>
              <a:gd name="T31" fmla="*/ 76199 h 114300"/>
              <a:gd name="T32" fmla="*/ 533400 w 533400"/>
              <a:gd name="T33" fmla="*/ 57149 h 114300"/>
              <a:gd name="T34" fmla="*/ 495300 w 533400"/>
              <a:gd name="T35" fmla="*/ 38099 h 1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33400" h="114300">
                <a:moveTo>
                  <a:pt x="419100" y="0"/>
                </a:moveTo>
                <a:lnTo>
                  <a:pt x="419100" y="114299"/>
                </a:lnTo>
                <a:lnTo>
                  <a:pt x="495300" y="76199"/>
                </a:lnTo>
                <a:lnTo>
                  <a:pt x="438150" y="76199"/>
                </a:lnTo>
                <a:lnTo>
                  <a:pt x="438150" y="38099"/>
                </a:lnTo>
                <a:lnTo>
                  <a:pt x="495300" y="38099"/>
                </a:lnTo>
                <a:lnTo>
                  <a:pt x="419100" y="0"/>
                </a:lnTo>
                <a:close/>
              </a:path>
              <a:path w="533400" h="114300">
                <a:moveTo>
                  <a:pt x="419100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419100" y="76199"/>
                </a:lnTo>
                <a:lnTo>
                  <a:pt x="419100" y="38099"/>
                </a:lnTo>
                <a:close/>
              </a:path>
              <a:path w="533400" h="114300">
                <a:moveTo>
                  <a:pt x="495300" y="38099"/>
                </a:moveTo>
                <a:lnTo>
                  <a:pt x="438150" y="38099"/>
                </a:lnTo>
                <a:lnTo>
                  <a:pt x="438150" y="76199"/>
                </a:lnTo>
                <a:lnTo>
                  <a:pt x="495300" y="76199"/>
                </a:lnTo>
                <a:lnTo>
                  <a:pt x="533400" y="57149"/>
                </a:lnTo>
                <a:lnTo>
                  <a:pt x="495300" y="3809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57704" name="object 2">
            <a:extLst>
              <a:ext uri="{FF2B5EF4-FFF2-40B4-BE49-F238E27FC236}">
                <a16:creationId xmlns:a16="http://schemas.microsoft.com/office/drawing/2014/main" id="{BAD50051-7E8F-E4C0-4036-D637C7AE2CC6}"/>
              </a:ext>
            </a:extLst>
          </p:cNvPr>
          <p:cNvSpPr>
            <a:spLocks/>
          </p:cNvSpPr>
          <p:nvPr/>
        </p:nvSpPr>
        <p:spPr bwMode="auto">
          <a:xfrm>
            <a:off x="317500" y="228600"/>
            <a:ext cx="314325" cy="279400"/>
          </a:xfrm>
          <a:custGeom>
            <a:avLst/>
            <a:gdLst>
              <a:gd name="T0" fmla="*/ 0 w 314959"/>
              <a:gd name="T1" fmla="*/ 279400 h 279400"/>
              <a:gd name="T2" fmla="*/ 280785 w 314959"/>
              <a:gd name="T3" fmla="*/ 279400 h 279400"/>
              <a:gd name="T4" fmla="*/ 280785 w 314959"/>
              <a:gd name="T5" fmla="*/ 0 h 279400"/>
              <a:gd name="T6" fmla="*/ 0 w 314959"/>
              <a:gd name="T7" fmla="*/ 0 h 279400"/>
              <a:gd name="T8" fmla="*/ 0 w 314959"/>
              <a:gd name="T9" fmla="*/ 279400 h 279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9400"/>
              <a:gd name="T17" fmla="*/ 314959 w 314959"/>
              <a:gd name="T18" fmla="*/ 279400 h 279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9400">
                <a:moveTo>
                  <a:pt x="0" y="279400"/>
                </a:moveTo>
                <a:lnTo>
                  <a:pt x="314959" y="279400"/>
                </a:lnTo>
                <a:lnTo>
                  <a:pt x="31495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1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7E299C2F-C8DE-1AC0-2E8D-5BB0C89CCAF5}"/>
              </a:ext>
            </a:extLst>
          </p:cNvPr>
          <p:cNvSpPr>
            <a:spLocks/>
          </p:cNvSpPr>
          <p:nvPr/>
        </p:nvSpPr>
        <p:spPr bwMode="auto">
          <a:xfrm>
            <a:off x="323850" y="3803650"/>
            <a:ext cx="314325" cy="279400"/>
          </a:xfrm>
          <a:custGeom>
            <a:avLst/>
            <a:gdLst>
              <a:gd name="T0" fmla="*/ 0 w 314959"/>
              <a:gd name="T1" fmla="*/ 279400 h 279400"/>
              <a:gd name="T2" fmla="*/ 280785 w 314959"/>
              <a:gd name="T3" fmla="*/ 279400 h 279400"/>
              <a:gd name="T4" fmla="*/ 280785 w 314959"/>
              <a:gd name="T5" fmla="*/ 0 h 279400"/>
              <a:gd name="T6" fmla="*/ 0 w 314959"/>
              <a:gd name="T7" fmla="*/ 0 h 279400"/>
              <a:gd name="T8" fmla="*/ 0 w 314959"/>
              <a:gd name="T9" fmla="*/ 279400 h 279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9400"/>
              <a:gd name="T17" fmla="*/ 314959 w 314959"/>
              <a:gd name="T18" fmla="*/ 279400 h 279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9400">
                <a:moveTo>
                  <a:pt x="0" y="279400"/>
                </a:moveTo>
                <a:lnTo>
                  <a:pt x="314959" y="279400"/>
                </a:lnTo>
                <a:lnTo>
                  <a:pt x="31495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2</a:t>
            </a: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4E808080-6E2D-8F1B-21E5-AC11F66E6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5445125"/>
            <a:ext cx="78517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>
                <a:cs typeface="Calibri" panose="020F0502020204030204" pitchFamily="34" charset="0"/>
              </a:rPr>
              <a:t>A configuração com acoplamento direto tem um polarização por divisor de tensão  seguida por outra de coletor-comum o que a </a:t>
            </a:r>
            <a:r>
              <a:rPr lang="pt-BR" altLang="pt-BR" b="1">
                <a:solidFill>
                  <a:srgbClr val="FF0000"/>
                </a:solidFill>
                <a:cs typeface="Calibri" panose="020F0502020204030204" pitchFamily="34" charset="0"/>
              </a:rPr>
              <a:t>torna ideal para os casos em que a  impedância de entrada do próximo estágio é bastante baixa. O amplificador  coletor-comum atua como uma buffer entre os estágios.</a:t>
            </a:r>
            <a:endParaRPr lang="pt-BR" altLang="pt-BR">
              <a:cs typeface="Calibri" panose="020F0502020204030204" pitchFamily="34" charset="0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42FFE61A-8913-3794-1BA9-D1E504FE51F1}"/>
              </a:ext>
            </a:extLst>
          </p:cNvPr>
          <p:cNvSpPr>
            <a:spLocks/>
          </p:cNvSpPr>
          <p:nvPr/>
        </p:nvSpPr>
        <p:spPr bwMode="auto">
          <a:xfrm>
            <a:off x="369888" y="5445125"/>
            <a:ext cx="314325" cy="279400"/>
          </a:xfrm>
          <a:custGeom>
            <a:avLst/>
            <a:gdLst>
              <a:gd name="T0" fmla="*/ 0 w 314959"/>
              <a:gd name="T1" fmla="*/ 279400 h 279400"/>
              <a:gd name="T2" fmla="*/ 280785 w 314959"/>
              <a:gd name="T3" fmla="*/ 279400 h 279400"/>
              <a:gd name="T4" fmla="*/ 280785 w 314959"/>
              <a:gd name="T5" fmla="*/ 0 h 279400"/>
              <a:gd name="T6" fmla="*/ 0 w 314959"/>
              <a:gd name="T7" fmla="*/ 0 h 279400"/>
              <a:gd name="T8" fmla="*/ 0 w 314959"/>
              <a:gd name="T9" fmla="*/ 279400 h 279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9400"/>
              <a:gd name="T17" fmla="*/ 314959 w 314959"/>
              <a:gd name="T18" fmla="*/ 279400 h 279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9400">
                <a:moveTo>
                  <a:pt x="0" y="279400"/>
                </a:moveTo>
                <a:lnTo>
                  <a:pt x="314959" y="279400"/>
                </a:lnTo>
                <a:lnTo>
                  <a:pt x="31495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/>
      <p:bldP spid="12" grpId="0" animBg="1"/>
      <p:bldP spid="14" grpId="0"/>
      <p:bldP spid="15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object 4">
            <a:extLst>
              <a:ext uri="{FF2B5EF4-FFF2-40B4-BE49-F238E27FC236}">
                <a16:creationId xmlns:a16="http://schemas.microsoft.com/office/drawing/2014/main" id="{51595C5B-6B44-30AB-E8CF-F19793364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1371600"/>
            <a:ext cx="4391025" cy="27384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8723" name="object 5">
            <a:extLst>
              <a:ext uri="{FF2B5EF4-FFF2-40B4-BE49-F238E27FC236}">
                <a16:creationId xmlns:a16="http://schemas.microsoft.com/office/drawing/2014/main" id="{568C3CC7-86A6-A31F-439E-2476F5B37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285875"/>
            <a:ext cx="2590800" cy="28241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198DB57-A273-9449-CBE7-B247E4786FB8}"/>
              </a:ext>
            </a:extLst>
          </p:cNvPr>
          <p:cNvSpPr txBox="1"/>
          <p:nvPr/>
        </p:nvSpPr>
        <p:spPr>
          <a:xfrm>
            <a:off x="6211888" y="4275138"/>
            <a:ext cx="15970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spc="-10" dirty="0">
                <a:latin typeface="Calibri"/>
                <a:cs typeface="Calibri"/>
              </a:rPr>
              <a:t>Equivalente</a:t>
            </a:r>
            <a:r>
              <a:rPr lang="pt-BR" sz="1600" spc="-90" dirty="0">
                <a:latin typeface="Calibri"/>
                <a:cs typeface="Calibri"/>
              </a:rPr>
              <a:t> </a:t>
            </a:r>
            <a:r>
              <a:rPr lang="pt-BR" sz="1600" spc="-5" dirty="0">
                <a:latin typeface="Calibri"/>
                <a:cs typeface="Calibri"/>
              </a:rPr>
              <a:t>CC</a:t>
            </a:r>
            <a:endParaRPr lang="pt-BR" sz="1600" dirty="0"/>
          </a:p>
        </p:txBody>
      </p:sp>
      <p:sp>
        <p:nvSpPr>
          <p:cNvPr id="158725" name="CaixaDeTexto 1">
            <a:extLst>
              <a:ext uri="{FF2B5EF4-FFF2-40B4-BE49-F238E27FC236}">
                <a16:creationId xmlns:a16="http://schemas.microsoft.com/office/drawing/2014/main" id="{E582D9A0-3C98-7AAD-1F29-B4A6CD687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4800"/>
            <a:ext cx="8080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b="1">
                <a:solidFill>
                  <a:srgbClr val="FF0000"/>
                </a:solidFill>
              </a:rPr>
              <a:t>Exemplo: </a:t>
            </a:r>
            <a:r>
              <a:rPr lang="pt-BR" altLang="pt-BR"/>
              <a:t>Determinar no amplificador com acoplamento direto abaixo os níveis DC de correntes e tensões. </a:t>
            </a:r>
            <a:endParaRPr lang="pt-BR" altLang="pt-BR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object 3">
            <a:extLst>
              <a:ext uri="{FF2B5EF4-FFF2-40B4-BE49-F238E27FC236}">
                <a16:creationId xmlns:a16="http://schemas.microsoft.com/office/drawing/2014/main" id="{85E3D91F-6417-5150-C3AD-D154139B74D8}"/>
              </a:ext>
            </a:extLst>
          </p:cNvPr>
          <p:cNvSpPr>
            <a:spLocks/>
          </p:cNvSpPr>
          <p:nvPr/>
        </p:nvSpPr>
        <p:spPr bwMode="auto">
          <a:xfrm>
            <a:off x="304800" y="2892425"/>
            <a:ext cx="314325" cy="279400"/>
          </a:xfrm>
          <a:custGeom>
            <a:avLst/>
            <a:gdLst>
              <a:gd name="T0" fmla="*/ 0 w 314959"/>
              <a:gd name="T1" fmla="*/ 279400 h 279400"/>
              <a:gd name="T2" fmla="*/ 280785 w 314959"/>
              <a:gd name="T3" fmla="*/ 279400 h 279400"/>
              <a:gd name="T4" fmla="*/ 280785 w 314959"/>
              <a:gd name="T5" fmla="*/ 0 h 279400"/>
              <a:gd name="T6" fmla="*/ 0 w 314959"/>
              <a:gd name="T7" fmla="*/ 0 h 279400"/>
              <a:gd name="T8" fmla="*/ 0 w 314959"/>
              <a:gd name="T9" fmla="*/ 279400 h 279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959" h="279400">
                <a:moveTo>
                  <a:pt x="0" y="279400"/>
                </a:moveTo>
                <a:lnTo>
                  <a:pt x="314959" y="279400"/>
                </a:lnTo>
                <a:lnTo>
                  <a:pt x="31495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59752" name="object 9">
            <a:extLst>
              <a:ext uri="{FF2B5EF4-FFF2-40B4-BE49-F238E27FC236}">
                <a16:creationId xmlns:a16="http://schemas.microsoft.com/office/drawing/2014/main" id="{826081FC-7B04-68C9-6099-9112FCFBF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2859088"/>
            <a:ext cx="7646987" cy="5540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2700">
              <a:tabLst>
                <a:tab pos="574675" algn="l"/>
                <a:tab pos="847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574675" algn="l"/>
                <a:tab pos="847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574675" algn="l"/>
                <a:tab pos="847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574675" algn="l"/>
                <a:tab pos="847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574675" algn="l"/>
                <a:tab pos="847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847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847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847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847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dirty="0">
                <a:cs typeface="Calibri" panose="020F0502020204030204" pitchFamily="34" charset="0"/>
              </a:rPr>
              <a:t>Estágio 1: Para a configuração </a:t>
            </a:r>
            <a:r>
              <a:rPr lang="pt-BR" spc="-10" dirty="0">
                <a:latin typeface="Calibri"/>
                <a:cs typeface="Calibri"/>
              </a:rPr>
              <a:t>d</a:t>
            </a:r>
            <a:r>
              <a:rPr lang="pt-BR" dirty="0">
                <a:latin typeface="Calibri"/>
                <a:cs typeface="Calibri"/>
              </a:rPr>
              <a:t>e </a:t>
            </a:r>
            <a:r>
              <a:rPr lang="pt-BR" spc="-5" dirty="0">
                <a:latin typeface="Calibri"/>
                <a:cs typeface="Calibri"/>
              </a:rPr>
              <a:t>di</a:t>
            </a:r>
            <a:r>
              <a:rPr lang="pt-BR" spc="5" dirty="0">
                <a:latin typeface="Calibri"/>
                <a:cs typeface="Calibri"/>
              </a:rPr>
              <a:t>v</a:t>
            </a:r>
            <a:r>
              <a:rPr lang="pt-BR" dirty="0">
                <a:latin typeface="Calibri"/>
                <a:cs typeface="Calibri"/>
              </a:rPr>
              <a:t>i</a:t>
            </a:r>
            <a:r>
              <a:rPr lang="pt-BR" spc="-5" dirty="0">
                <a:latin typeface="Calibri"/>
                <a:cs typeface="Calibri"/>
              </a:rPr>
              <a:t>s</a:t>
            </a:r>
            <a:r>
              <a:rPr lang="pt-BR" spc="-15" dirty="0">
                <a:latin typeface="Calibri"/>
                <a:cs typeface="Calibri"/>
              </a:rPr>
              <a:t>o</a:t>
            </a:r>
            <a:r>
              <a:rPr lang="pt-BR" dirty="0">
                <a:latin typeface="Calibri"/>
                <a:cs typeface="Calibri"/>
              </a:rPr>
              <a:t>r de tensão as equações a seguir já foram </a:t>
            </a:r>
            <a:r>
              <a:rPr lang="pt-BR" altLang="pt-BR" dirty="0">
                <a:cs typeface="Calibri" panose="020F0502020204030204" pitchFamily="34" charset="0"/>
              </a:rPr>
              <a:t>desenvolvidas:</a:t>
            </a:r>
          </a:p>
        </p:txBody>
      </p:sp>
      <p:sp>
        <p:nvSpPr>
          <p:cNvPr id="159748" name="object 10">
            <a:extLst>
              <a:ext uri="{FF2B5EF4-FFF2-40B4-BE49-F238E27FC236}">
                <a16:creationId xmlns:a16="http://schemas.microsoft.com/office/drawing/2014/main" id="{877FABB0-77D9-B046-1666-AE6579278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338" y="122238"/>
            <a:ext cx="2366962" cy="26543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9749" name="object 11">
            <a:extLst>
              <a:ext uri="{FF2B5EF4-FFF2-40B4-BE49-F238E27FC236}">
                <a16:creationId xmlns:a16="http://schemas.microsoft.com/office/drawing/2014/main" id="{E6E49FEC-ED19-737B-D644-E350E94D2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3709988"/>
            <a:ext cx="2293937" cy="7540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9750" name="object 12">
            <a:extLst>
              <a:ext uri="{FF2B5EF4-FFF2-40B4-BE49-F238E27FC236}">
                <a16:creationId xmlns:a16="http://schemas.microsoft.com/office/drawing/2014/main" id="{C839FFBD-3045-5B38-9301-0151E5C65FA7}"/>
              </a:ext>
            </a:extLst>
          </p:cNvPr>
          <p:cNvSpPr>
            <a:spLocks/>
          </p:cNvSpPr>
          <p:nvPr/>
        </p:nvSpPr>
        <p:spPr bwMode="auto">
          <a:xfrm>
            <a:off x="304800" y="3956050"/>
            <a:ext cx="214313" cy="173038"/>
          </a:xfrm>
          <a:custGeom>
            <a:avLst/>
            <a:gdLst>
              <a:gd name="T0" fmla="*/ 0 w 213359"/>
              <a:gd name="T1" fmla="*/ 191750 h 172720"/>
              <a:gd name="T2" fmla="*/ 275137 w 213359"/>
              <a:gd name="T3" fmla="*/ 191750 h 172720"/>
              <a:gd name="T4" fmla="*/ 275137 w 213359"/>
              <a:gd name="T5" fmla="*/ 0 h 172720"/>
              <a:gd name="T6" fmla="*/ 0 w 213359"/>
              <a:gd name="T7" fmla="*/ 0 h 172720"/>
              <a:gd name="T8" fmla="*/ 0 w 213359"/>
              <a:gd name="T9" fmla="*/ 191750 h 172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3359" h="172720">
                <a:moveTo>
                  <a:pt x="0" y="172720"/>
                </a:moveTo>
                <a:lnTo>
                  <a:pt x="213359" y="172720"/>
                </a:lnTo>
                <a:lnTo>
                  <a:pt x="213359" y="0"/>
                </a:lnTo>
                <a:lnTo>
                  <a:pt x="0" y="0"/>
                </a:lnTo>
                <a:lnTo>
                  <a:pt x="0" y="17272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59751" name="object 13">
            <a:extLst>
              <a:ext uri="{FF2B5EF4-FFF2-40B4-BE49-F238E27FC236}">
                <a16:creationId xmlns:a16="http://schemas.microsoft.com/office/drawing/2014/main" id="{6563CC1F-320C-07EE-B4C6-09F3758E6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4500563"/>
            <a:ext cx="1381125" cy="3984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867E6115-B215-9A7D-76F6-06AFB5BDD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5127625"/>
            <a:ext cx="1362075" cy="5222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9758" name="object 15">
            <a:extLst>
              <a:ext uri="{FF2B5EF4-FFF2-40B4-BE49-F238E27FC236}">
                <a16:creationId xmlns:a16="http://schemas.microsoft.com/office/drawing/2014/main" id="{81E55307-D6C7-2671-069E-55EBE8772D47}"/>
              </a:ext>
            </a:extLst>
          </p:cNvPr>
          <p:cNvSpPr>
            <a:spLocks/>
          </p:cNvSpPr>
          <p:nvPr/>
        </p:nvSpPr>
        <p:spPr bwMode="auto">
          <a:xfrm>
            <a:off x="3433763" y="3559175"/>
            <a:ext cx="0" cy="2765425"/>
          </a:xfrm>
          <a:custGeom>
            <a:avLst/>
            <a:gdLst>
              <a:gd name="T0" fmla="*/ 0 h 2765425"/>
              <a:gd name="T1" fmla="*/ 2765424 h 27654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765425">
                <a:moveTo>
                  <a:pt x="0" y="0"/>
                </a:moveTo>
                <a:lnTo>
                  <a:pt x="0" y="2765424"/>
                </a:lnTo>
              </a:path>
            </a:pathLst>
          </a:custGeom>
          <a:noFill/>
          <a:ln w="38100">
            <a:solidFill>
              <a:srgbClr val="FFC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59759" name="object 16">
            <a:extLst>
              <a:ext uri="{FF2B5EF4-FFF2-40B4-BE49-F238E27FC236}">
                <a16:creationId xmlns:a16="http://schemas.microsoft.com/office/drawing/2014/main" id="{45C75F3F-E0CD-13DC-9C7C-10F2C570E870}"/>
              </a:ext>
            </a:extLst>
          </p:cNvPr>
          <p:cNvSpPr>
            <a:spLocks/>
          </p:cNvSpPr>
          <p:nvPr/>
        </p:nvSpPr>
        <p:spPr bwMode="auto">
          <a:xfrm>
            <a:off x="3905250" y="3786188"/>
            <a:ext cx="212725" cy="173037"/>
          </a:xfrm>
          <a:custGeom>
            <a:avLst/>
            <a:gdLst>
              <a:gd name="T0" fmla="*/ 0 w 213360"/>
              <a:gd name="T1" fmla="*/ 191811 h 172720"/>
              <a:gd name="T2" fmla="*/ 180024 w 213360"/>
              <a:gd name="T3" fmla="*/ 191811 h 172720"/>
              <a:gd name="T4" fmla="*/ 180024 w 213360"/>
              <a:gd name="T5" fmla="*/ 0 h 172720"/>
              <a:gd name="T6" fmla="*/ 0 w 213360"/>
              <a:gd name="T7" fmla="*/ 0 h 172720"/>
              <a:gd name="T8" fmla="*/ 0 w 213360"/>
              <a:gd name="T9" fmla="*/ 191811 h 172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3360" h="172720">
                <a:moveTo>
                  <a:pt x="0" y="172719"/>
                </a:moveTo>
                <a:lnTo>
                  <a:pt x="213360" y="172719"/>
                </a:lnTo>
                <a:lnTo>
                  <a:pt x="213360" y="0"/>
                </a:lnTo>
                <a:lnTo>
                  <a:pt x="0" y="0"/>
                </a:lnTo>
                <a:lnTo>
                  <a:pt x="0" y="1727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59760" name="object 17">
            <a:extLst>
              <a:ext uri="{FF2B5EF4-FFF2-40B4-BE49-F238E27FC236}">
                <a16:creationId xmlns:a16="http://schemas.microsoft.com/office/drawing/2014/main" id="{9D6B2C52-31B1-C6B3-0DB3-78E4F7A83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8" y="3671888"/>
            <a:ext cx="3017837" cy="3889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9761" name="object 18">
            <a:extLst>
              <a:ext uri="{FF2B5EF4-FFF2-40B4-BE49-F238E27FC236}">
                <a16:creationId xmlns:a16="http://schemas.microsoft.com/office/drawing/2014/main" id="{B6674710-1ED2-BBEE-1837-2944E4FF8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183063"/>
            <a:ext cx="3059113" cy="56356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9762" name="object 19">
            <a:extLst>
              <a:ext uri="{FF2B5EF4-FFF2-40B4-BE49-F238E27FC236}">
                <a16:creationId xmlns:a16="http://schemas.microsoft.com/office/drawing/2014/main" id="{4F987279-7D6D-834F-2D68-1AA7650A7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313" y="4856163"/>
            <a:ext cx="3162300" cy="6064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9763" name="object 20">
            <a:extLst>
              <a:ext uri="{FF2B5EF4-FFF2-40B4-BE49-F238E27FC236}">
                <a16:creationId xmlns:a16="http://schemas.microsoft.com/office/drawing/2014/main" id="{82DAFF1A-F062-A794-2A8C-02122B303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2850" y="4992688"/>
            <a:ext cx="1276350" cy="31273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9764" name="object 21">
            <a:extLst>
              <a:ext uri="{FF2B5EF4-FFF2-40B4-BE49-F238E27FC236}">
                <a16:creationId xmlns:a16="http://schemas.microsoft.com/office/drawing/2014/main" id="{2223BCD3-99FB-50CC-88A7-91DA0ACD96E1}"/>
              </a:ext>
            </a:extLst>
          </p:cNvPr>
          <p:cNvSpPr>
            <a:spLocks/>
          </p:cNvSpPr>
          <p:nvPr/>
        </p:nvSpPr>
        <p:spPr bwMode="auto">
          <a:xfrm>
            <a:off x="3965575" y="5670550"/>
            <a:ext cx="212725" cy="173038"/>
          </a:xfrm>
          <a:custGeom>
            <a:avLst/>
            <a:gdLst>
              <a:gd name="T0" fmla="*/ 0 w 213360"/>
              <a:gd name="T1" fmla="*/ 191750 h 172720"/>
              <a:gd name="T2" fmla="*/ 180024 w 213360"/>
              <a:gd name="T3" fmla="*/ 191750 h 172720"/>
              <a:gd name="T4" fmla="*/ 180024 w 213360"/>
              <a:gd name="T5" fmla="*/ 0 h 172720"/>
              <a:gd name="T6" fmla="*/ 0 w 213360"/>
              <a:gd name="T7" fmla="*/ 0 h 172720"/>
              <a:gd name="T8" fmla="*/ 0 w 213360"/>
              <a:gd name="T9" fmla="*/ 191750 h 172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3360" h="172720">
                <a:moveTo>
                  <a:pt x="0" y="172720"/>
                </a:moveTo>
                <a:lnTo>
                  <a:pt x="213360" y="172720"/>
                </a:lnTo>
                <a:lnTo>
                  <a:pt x="213360" y="0"/>
                </a:lnTo>
                <a:lnTo>
                  <a:pt x="0" y="0"/>
                </a:lnTo>
                <a:lnTo>
                  <a:pt x="0" y="17272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59765" name="object 22">
            <a:extLst>
              <a:ext uri="{FF2B5EF4-FFF2-40B4-BE49-F238E27FC236}">
                <a16:creationId xmlns:a16="http://schemas.microsoft.com/office/drawing/2014/main" id="{65239E3F-5CAD-8F35-76A9-BA912BE38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5611813"/>
            <a:ext cx="1025525" cy="37941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9766" name="object 23">
            <a:extLst>
              <a:ext uri="{FF2B5EF4-FFF2-40B4-BE49-F238E27FC236}">
                <a16:creationId xmlns:a16="http://schemas.microsoft.com/office/drawing/2014/main" id="{7AD25938-B7C5-2F1D-DCF0-AE735C601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5635625"/>
            <a:ext cx="1652587" cy="31432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9767" name="object 24">
            <a:extLst>
              <a:ext uri="{FF2B5EF4-FFF2-40B4-BE49-F238E27FC236}">
                <a16:creationId xmlns:a16="http://schemas.microsoft.com/office/drawing/2014/main" id="{278F849C-6032-5FD3-92D7-86A3F1F47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5605463"/>
            <a:ext cx="1154113" cy="344487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60" grpId="0" animBg="1"/>
      <p:bldP spid="159761" grpId="0" animBg="1"/>
      <p:bldP spid="159762" grpId="0" animBg="1"/>
      <p:bldP spid="159763" grpId="0" animBg="1"/>
      <p:bldP spid="159765" grpId="0" animBg="1"/>
      <p:bldP spid="159766" grpId="0" animBg="1"/>
      <p:bldP spid="159767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object 4">
            <a:extLst>
              <a:ext uri="{FF2B5EF4-FFF2-40B4-BE49-F238E27FC236}">
                <a16:creationId xmlns:a16="http://schemas.microsoft.com/office/drawing/2014/main" id="{CB463F46-BD6A-80BE-2F1C-4297EB1E5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152400"/>
            <a:ext cx="2366962" cy="2654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0771" name="object 5">
            <a:extLst>
              <a:ext uri="{FF2B5EF4-FFF2-40B4-BE49-F238E27FC236}">
                <a16:creationId xmlns:a16="http://schemas.microsoft.com/office/drawing/2014/main" id="{B9A09A48-F062-D9D9-C813-7ED1E90BB8F6}"/>
              </a:ext>
            </a:extLst>
          </p:cNvPr>
          <p:cNvSpPr>
            <a:spLocks/>
          </p:cNvSpPr>
          <p:nvPr/>
        </p:nvSpPr>
        <p:spPr bwMode="auto">
          <a:xfrm>
            <a:off x="374650" y="4260850"/>
            <a:ext cx="214313" cy="171450"/>
          </a:xfrm>
          <a:custGeom>
            <a:avLst/>
            <a:gdLst>
              <a:gd name="T0" fmla="*/ 0 w 213359"/>
              <a:gd name="T1" fmla="*/ 113447 h 172719"/>
              <a:gd name="T2" fmla="*/ 275138 w 213359"/>
              <a:gd name="T3" fmla="*/ 113447 h 172719"/>
              <a:gd name="T4" fmla="*/ 275138 w 213359"/>
              <a:gd name="T5" fmla="*/ 0 h 172719"/>
              <a:gd name="T6" fmla="*/ 0 w 213359"/>
              <a:gd name="T7" fmla="*/ 0 h 172719"/>
              <a:gd name="T8" fmla="*/ 0 w 213359"/>
              <a:gd name="T9" fmla="*/ 113447 h 172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3359" h="172719">
                <a:moveTo>
                  <a:pt x="0" y="172720"/>
                </a:moveTo>
                <a:lnTo>
                  <a:pt x="213360" y="172720"/>
                </a:lnTo>
                <a:lnTo>
                  <a:pt x="213360" y="0"/>
                </a:lnTo>
                <a:lnTo>
                  <a:pt x="0" y="0"/>
                </a:lnTo>
                <a:lnTo>
                  <a:pt x="0" y="17272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60772" name="object 6">
            <a:extLst>
              <a:ext uri="{FF2B5EF4-FFF2-40B4-BE49-F238E27FC236}">
                <a16:creationId xmlns:a16="http://schemas.microsoft.com/office/drawing/2014/main" id="{28FAA47D-E5A5-9135-83D6-82ABA2936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4114800"/>
            <a:ext cx="1874837" cy="4127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0773" name="object 7">
            <a:extLst>
              <a:ext uri="{FF2B5EF4-FFF2-40B4-BE49-F238E27FC236}">
                <a16:creationId xmlns:a16="http://schemas.microsoft.com/office/drawing/2014/main" id="{A143ACBD-98C5-C452-7E41-F7F7773E6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100" y="4198938"/>
            <a:ext cx="1676400" cy="2714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0774" name="object 8">
            <a:extLst>
              <a:ext uri="{FF2B5EF4-FFF2-40B4-BE49-F238E27FC236}">
                <a16:creationId xmlns:a16="http://schemas.microsoft.com/office/drawing/2014/main" id="{AB89EC4E-4B63-9EA8-8F72-3B72786E5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788" y="4237038"/>
            <a:ext cx="863600" cy="3048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0775" name="object 9">
            <a:extLst>
              <a:ext uri="{FF2B5EF4-FFF2-40B4-BE49-F238E27FC236}">
                <a16:creationId xmlns:a16="http://schemas.microsoft.com/office/drawing/2014/main" id="{7A675B8D-24B9-88F1-6DA0-C19F6449D4E9}"/>
              </a:ext>
            </a:extLst>
          </p:cNvPr>
          <p:cNvSpPr>
            <a:spLocks/>
          </p:cNvSpPr>
          <p:nvPr/>
        </p:nvSpPr>
        <p:spPr bwMode="auto">
          <a:xfrm>
            <a:off x="388938" y="5019675"/>
            <a:ext cx="215900" cy="173038"/>
          </a:xfrm>
          <a:custGeom>
            <a:avLst/>
            <a:gdLst>
              <a:gd name="T0" fmla="*/ 0 w 215900"/>
              <a:gd name="T1" fmla="*/ 191813 h 172720"/>
              <a:gd name="T2" fmla="*/ 215900 w 215900"/>
              <a:gd name="T3" fmla="*/ 191813 h 172720"/>
              <a:gd name="T4" fmla="*/ 215900 w 215900"/>
              <a:gd name="T5" fmla="*/ 0 h 172720"/>
              <a:gd name="T6" fmla="*/ 0 w 215900"/>
              <a:gd name="T7" fmla="*/ 0 h 172720"/>
              <a:gd name="T8" fmla="*/ 0 w 215900"/>
              <a:gd name="T9" fmla="*/ 191813 h 172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5900" h="172720">
                <a:moveTo>
                  <a:pt x="0" y="172719"/>
                </a:moveTo>
                <a:lnTo>
                  <a:pt x="215900" y="172719"/>
                </a:lnTo>
                <a:lnTo>
                  <a:pt x="215900" y="0"/>
                </a:lnTo>
                <a:lnTo>
                  <a:pt x="0" y="0"/>
                </a:lnTo>
                <a:lnTo>
                  <a:pt x="0" y="1727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60776" name="object 10">
            <a:extLst>
              <a:ext uri="{FF2B5EF4-FFF2-40B4-BE49-F238E27FC236}">
                <a16:creationId xmlns:a16="http://schemas.microsoft.com/office/drawing/2014/main" id="{3FD33B48-24C9-C17A-03AE-76DB0A208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63" y="4846638"/>
            <a:ext cx="1257300" cy="8382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0777" name="object 11">
            <a:extLst>
              <a:ext uri="{FF2B5EF4-FFF2-40B4-BE49-F238E27FC236}">
                <a16:creationId xmlns:a16="http://schemas.microsoft.com/office/drawing/2014/main" id="{82D92EA8-BB53-9325-5C8B-734F4A4A2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4930775"/>
            <a:ext cx="1303337" cy="6223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0778" name="object 12">
            <a:extLst>
              <a:ext uri="{FF2B5EF4-FFF2-40B4-BE49-F238E27FC236}">
                <a16:creationId xmlns:a16="http://schemas.microsoft.com/office/drawing/2014/main" id="{D078FB5D-93EA-07EE-D523-02A19E919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8" y="5067300"/>
            <a:ext cx="1277937" cy="37941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0779" name="object 13">
            <a:extLst>
              <a:ext uri="{FF2B5EF4-FFF2-40B4-BE49-F238E27FC236}">
                <a16:creationId xmlns:a16="http://schemas.microsoft.com/office/drawing/2014/main" id="{06626FF9-7053-35FC-1C9F-64C7129F024D}"/>
              </a:ext>
            </a:extLst>
          </p:cNvPr>
          <p:cNvSpPr>
            <a:spLocks/>
          </p:cNvSpPr>
          <p:nvPr/>
        </p:nvSpPr>
        <p:spPr bwMode="auto">
          <a:xfrm>
            <a:off x="387350" y="5989638"/>
            <a:ext cx="214313" cy="173037"/>
          </a:xfrm>
          <a:custGeom>
            <a:avLst/>
            <a:gdLst>
              <a:gd name="T0" fmla="*/ 0 w 213359"/>
              <a:gd name="T1" fmla="*/ 191749 h 172720"/>
              <a:gd name="T2" fmla="*/ 275097 w 213359"/>
              <a:gd name="T3" fmla="*/ 191749 h 172720"/>
              <a:gd name="T4" fmla="*/ 275097 w 213359"/>
              <a:gd name="T5" fmla="*/ 0 h 172720"/>
              <a:gd name="T6" fmla="*/ 0 w 213359"/>
              <a:gd name="T7" fmla="*/ 0 h 172720"/>
              <a:gd name="T8" fmla="*/ 0 w 213359"/>
              <a:gd name="T9" fmla="*/ 191749 h 172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3359" h="172720">
                <a:moveTo>
                  <a:pt x="0" y="172720"/>
                </a:moveTo>
                <a:lnTo>
                  <a:pt x="213360" y="172720"/>
                </a:lnTo>
                <a:lnTo>
                  <a:pt x="213360" y="0"/>
                </a:lnTo>
                <a:lnTo>
                  <a:pt x="0" y="0"/>
                </a:lnTo>
                <a:lnTo>
                  <a:pt x="0" y="17272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60780" name="object 14">
            <a:extLst>
              <a:ext uri="{FF2B5EF4-FFF2-40B4-BE49-F238E27FC236}">
                <a16:creationId xmlns:a16="http://schemas.microsoft.com/office/drawing/2014/main" id="{C457913E-9D6C-E5DE-D45C-3BA5891FA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824538"/>
            <a:ext cx="1381125" cy="5461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0781" name="object 15">
            <a:extLst>
              <a:ext uri="{FF2B5EF4-FFF2-40B4-BE49-F238E27FC236}">
                <a16:creationId xmlns:a16="http://schemas.microsoft.com/office/drawing/2014/main" id="{BF6572B6-9D2B-F0B6-9604-6DEF635C5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5" y="5918200"/>
            <a:ext cx="847725" cy="3556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0783" name="object 17">
            <a:extLst>
              <a:ext uri="{FF2B5EF4-FFF2-40B4-BE49-F238E27FC236}">
                <a16:creationId xmlns:a16="http://schemas.microsoft.com/office/drawing/2014/main" id="{BA85D159-DBA3-9CB4-4BC4-99E426509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062288"/>
            <a:ext cx="1874838" cy="395287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0784" name="object 18">
            <a:extLst>
              <a:ext uri="{FF2B5EF4-FFF2-40B4-BE49-F238E27FC236}">
                <a16:creationId xmlns:a16="http://schemas.microsoft.com/office/drawing/2014/main" id="{012937D3-5E37-2CB8-32DB-62F68C3A8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938" y="3473450"/>
            <a:ext cx="2084387" cy="5461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0785" name="object 19">
            <a:extLst>
              <a:ext uri="{FF2B5EF4-FFF2-40B4-BE49-F238E27FC236}">
                <a16:creationId xmlns:a16="http://schemas.microsoft.com/office/drawing/2014/main" id="{0535A4A4-C037-FDBF-E236-CA85469C1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092575"/>
            <a:ext cx="1812925" cy="388938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0786" name="object 20">
            <a:extLst>
              <a:ext uri="{FF2B5EF4-FFF2-40B4-BE49-F238E27FC236}">
                <a16:creationId xmlns:a16="http://schemas.microsoft.com/office/drawing/2014/main" id="{4BDA82EB-371F-4BCD-A748-B0B962D46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129088"/>
            <a:ext cx="1016000" cy="31432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" name="object 25">
            <a:extLst>
              <a:ext uri="{FF2B5EF4-FFF2-40B4-BE49-F238E27FC236}">
                <a16:creationId xmlns:a16="http://schemas.microsoft.com/office/drawing/2014/main" id="{FE3D8F9A-1976-478C-FC4D-9BEC959CD957}"/>
              </a:ext>
            </a:extLst>
          </p:cNvPr>
          <p:cNvSpPr>
            <a:spLocks/>
          </p:cNvSpPr>
          <p:nvPr/>
        </p:nvSpPr>
        <p:spPr bwMode="auto">
          <a:xfrm>
            <a:off x="371475" y="3273425"/>
            <a:ext cx="212725" cy="173038"/>
          </a:xfrm>
          <a:custGeom>
            <a:avLst/>
            <a:gdLst>
              <a:gd name="T0" fmla="*/ 0 w 213360"/>
              <a:gd name="T1" fmla="*/ 191750 h 172720"/>
              <a:gd name="T2" fmla="*/ 180024 w 213360"/>
              <a:gd name="T3" fmla="*/ 191750 h 172720"/>
              <a:gd name="T4" fmla="*/ 180024 w 213360"/>
              <a:gd name="T5" fmla="*/ 0 h 172720"/>
              <a:gd name="T6" fmla="*/ 0 w 213360"/>
              <a:gd name="T7" fmla="*/ 0 h 172720"/>
              <a:gd name="T8" fmla="*/ 0 w 213360"/>
              <a:gd name="T9" fmla="*/ 191750 h 172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3360" h="172720">
                <a:moveTo>
                  <a:pt x="0" y="172720"/>
                </a:moveTo>
                <a:lnTo>
                  <a:pt x="213360" y="172720"/>
                </a:lnTo>
                <a:lnTo>
                  <a:pt x="213360" y="0"/>
                </a:lnTo>
                <a:lnTo>
                  <a:pt x="0" y="0"/>
                </a:lnTo>
                <a:lnTo>
                  <a:pt x="0" y="17272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3" name="object 26">
            <a:extLst>
              <a:ext uri="{FF2B5EF4-FFF2-40B4-BE49-F238E27FC236}">
                <a16:creationId xmlns:a16="http://schemas.microsoft.com/office/drawing/2014/main" id="{5E1E47DE-1506-414B-9921-415B716A8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" y="3022600"/>
            <a:ext cx="2146300" cy="64770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4" name="object 27">
            <a:extLst>
              <a:ext uri="{FF2B5EF4-FFF2-40B4-BE49-F238E27FC236}">
                <a16:creationId xmlns:a16="http://schemas.microsoft.com/office/drawing/2014/main" id="{876EB77B-F968-5227-C510-CC4678410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75" y="3679825"/>
            <a:ext cx="2692400" cy="334963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5" name="object 28">
            <a:extLst>
              <a:ext uri="{FF2B5EF4-FFF2-40B4-BE49-F238E27FC236}">
                <a16:creationId xmlns:a16="http://schemas.microsoft.com/office/drawing/2014/main" id="{D2F6F0F6-0319-C46F-2772-5B2C22E09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667125"/>
            <a:ext cx="962025" cy="352425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999F64B-072E-AA6B-009B-C3E0A3B1D830}"/>
              </a:ext>
            </a:extLst>
          </p:cNvPr>
          <p:cNvCxnSpPr/>
          <p:nvPr/>
        </p:nvCxnSpPr>
        <p:spPr>
          <a:xfrm>
            <a:off x="5181600" y="3109913"/>
            <a:ext cx="0" cy="3314700"/>
          </a:xfrm>
          <a:prstGeom prst="line">
            <a:avLst/>
          </a:prstGeom>
          <a:ln w="28575">
            <a:solidFill>
              <a:srgbClr val="FFC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791" name="object 3">
            <a:extLst>
              <a:ext uri="{FF2B5EF4-FFF2-40B4-BE49-F238E27FC236}">
                <a16:creationId xmlns:a16="http://schemas.microsoft.com/office/drawing/2014/main" id="{090D66A7-B3F5-DC85-B1DE-278F62339583}"/>
              </a:ext>
            </a:extLst>
          </p:cNvPr>
          <p:cNvSpPr>
            <a:spLocks/>
          </p:cNvSpPr>
          <p:nvPr/>
        </p:nvSpPr>
        <p:spPr bwMode="auto">
          <a:xfrm>
            <a:off x="336550" y="2516188"/>
            <a:ext cx="314325" cy="279400"/>
          </a:xfrm>
          <a:custGeom>
            <a:avLst/>
            <a:gdLst>
              <a:gd name="T0" fmla="*/ 0 w 314959"/>
              <a:gd name="T1" fmla="*/ 279400 h 279400"/>
              <a:gd name="T2" fmla="*/ 280785 w 314959"/>
              <a:gd name="T3" fmla="*/ 279400 h 279400"/>
              <a:gd name="T4" fmla="*/ 280785 w 314959"/>
              <a:gd name="T5" fmla="*/ 0 h 279400"/>
              <a:gd name="T6" fmla="*/ 0 w 314959"/>
              <a:gd name="T7" fmla="*/ 0 h 279400"/>
              <a:gd name="T8" fmla="*/ 0 w 314959"/>
              <a:gd name="T9" fmla="*/ 279400 h 279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959" h="279400">
                <a:moveTo>
                  <a:pt x="0" y="279400"/>
                </a:moveTo>
                <a:lnTo>
                  <a:pt x="314959" y="279400"/>
                </a:lnTo>
                <a:lnTo>
                  <a:pt x="31495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60792" name="CaixaDeTexto 3">
            <a:extLst>
              <a:ext uri="{FF2B5EF4-FFF2-40B4-BE49-F238E27FC236}">
                <a16:creationId xmlns:a16="http://schemas.microsoft.com/office/drawing/2014/main" id="{9B478467-C75B-1F6E-00AB-4E764F12E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2471738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Estágio 2: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animBg="1"/>
      <p:bldP spid="160773" grpId="0" animBg="1"/>
      <p:bldP spid="160774" grpId="0" animBg="1"/>
      <p:bldP spid="160776" grpId="0" animBg="1"/>
      <p:bldP spid="160777" grpId="0" animBg="1"/>
      <p:bldP spid="160778" grpId="0" animBg="1"/>
      <p:bldP spid="160780" grpId="0" animBg="1"/>
      <p:bldP spid="160781" grpId="0" animBg="1"/>
      <p:bldP spid="160783" grpId="0" animBg="1"/>
      <p:bldP spid="160784" grpId="0" animBg="1"/>
      <p:bldP spid="160785" grpId="0" animBg="1"/>
      <p:bldP spid="160786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>
            <a:extLst>
              <a:ext uri="{FF2B5EF4-FFF2-40B4-BE49-F238E27FC236}">
                <a16:creationId xmlns:a16="http://schemas.microsoft.com/office/drawing/2014/main" id="{7C3DE687-A5A9-F7C0-906D-6EC0CBB3D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981200"/>
            <a:ext cx="3844925" cy="37544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35" name="object 5">
            <a:extLst>
              <a:ext uri="{FF2B5EF4-FFF2-40B4-BE49-F238E27FC236}">
                <a16:creationId xmlns:a16="http://schemas.microsoft.com/office/drawing/2014/main" id="{92E225CA-16C2-6157-4F33-6ECC69A6D669}"/>
              </a:ext>
            </a:extLst>
          </p:cNvPr>
          <p:cNvSpPr>
            <a:spLocks/>
          </p:cNvSpPr>
          <p:nvPr/>
        </p:nvSpPr>
        <p:spPr bwMode="auto">
          <a:xfrm>
            <a:off x="152400" y="457200"/>
            <a:ext cx="381000" cy="304800"/>
          </a:xfrm>
          <a:custGeom>
            <a:avLst/>
            <a:gdLst>
              <a:gd name="T0" fmla="*/ 0 w 381000"/>
              <a:gd name="T1" fmla="*/ 304800 h 304800"/>
              <a:gd name="T2" fmla="*/ 381000 w 381000"/>
              <a:gd name="T3" fmla="*/ 304800 h 304800"/>
              <a:gd name="T4" fmla="*/ 381000 w 381000"/>
              <a:gd name="T5" fmla="*/ 0 h 304800"/>
              <a:gd name="T6" fmla="*/ 0 w 381000"/>
              <a:gd name="T7" fmla="*/ 0 h 304800"/>
              <a:gd name="T8" fmla="*/ 0 w 381000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1000"/>
              <a:gd name="T16" fmla="*/ 0 h 304800"/>
              <a:gd name="T17" fmla="*/ 381000 w 381000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04800">
                <a:moveTo>
                  <a:pt x="0" y="304800"/>
                </a:moveTo>
                <a:lnTo>
                  <a:pt x="381000" y="304800"/>
                </a:lnTo>
                <a:lnTo>
                  <a:pt x="381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15</a:t>
            </a:r>
          </a:p>
        </p:txBody>
      </p:sp>
      <p:sp>
        <p:nvSpPr>
          <p:cNvPr id="16388" name="CaixaDeTexto 1">
            <a:extLst>
              <a:ext uri="{FF2B5EF4-FFF2-40B4-BE49-F238E27FC236}">
                <a16:creationId xmlns:a16="http://schemas.microsoft.com/office/drawing/2014/main" id="{340D16B4-4D75-94C0-E9A5-4E413CFC3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81000"/>
            <a:ext cx="8302625" cy="1290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725"/>
              </a:spcBef>
              <a:defRPr/>
            </a:pP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Ponto C</a:t>
            </a:r>
            <a:r>
              <a:rPr lang="pt-BR" altLang="pt-BR" dirty="0">
                <a:latin typeface="+mn-lt"/>
                <a:cs typeface="Arial" panose="020B0604020202020204" pitchFamily="34" charset="0"/>
              </a:rPr>
              <a:t>: esse ponto permitirá alguma variação positiva e negativa do  sinal de saída, mas o valor pico à pico seria limitado pela proximidade com  V</a:t>
            </a:r>
            <a:r>
              <a:rPr lang="pt-BR" altLang="pt-BR" baseline="-21000" dirty="0">
                <a:latin typeface="+mn-lt"/>
                <a:cs typeface="Arial" panose="020B0604020202020204" pitchFamily="34" charset="0"/>
              </a:rPr>
              <a:t>CE</a:t>
            </a:r>
            <a:r>
              <a:rPr lang="pt-BR" altLang="pt-BR" dirty="0">
                <a:latin typeface="+mn-lt"/>
                <a:cs typeface="Arial" panose="020B0604020202020204" pitchFamily="34" charset="0"/>
              </a:rPr>
              <a:t>= 0V e I</a:t>
            </a:r>
            <a:r>
              <a:rPr lang="pt-BR" altLang="pt-BR" baseline="-21000" dirty="0">
                <a:latin typeface="+mn-lt"/>
                <a:cs typeface="Arial" panose="020B0604020202020204" pitchFamily="34" charset="0"/>
              </a:rPr>
              <a:t>C</a:t>
            </a:r>
            <a:r>
              <a:rPr lang="pt-BR" altLang="pt-BR" dirty="0">
                <a:latin typeface="+mn-lt"/>
                <a:cs typeface="Arial" panose="020B0604020202020204" pitchFamily="34" charset="0"/>
              </a:rPr>
              <a:t>= 0mA. </a:t>
            </a:r>
          </a:p>
          <a:p>
            <a:pPr algn="just" eaLnBrk="1" hangingPunct="1">
              <a:spcBef>
                <a:spcPts val="725"/>
              </a:spcBef>
              <a:defRPr/>
            </a:pPr>
            <a:r>
              <a:rPr lang="pt-BR" altLang="pt-BR" dirty="0">
                <a:latin typeface="+mn-lt"/>
                <a:cs typeface="Arial" panose="020B0604020202020204" pitchFamily="34" charset="0"/>
              </a:rPr>
              <a:t>Operar nesse ponto suscita preocupação quanto as não linearidades geradas pelo fato de o espaçamento entre as curvas de  I</a:t>
            </a:r>
            <a:r>
              <a:rPr lang="pt-BR" altLang="pt-BR" baseline="-21000" dirty="0">
                <a:latin typeface="+mn-lt"/>
                <a:cs typeface="Arial" panose="020B0604020202020204" pitchFamily="34" charset="0"/>
              </a:rPr>
              <a:t>B  </a:t>
            </a:r>
            <a:r>
              <a:rPr lang="pt-BR" altLang="pt-BR" dirty="0">
                <a:latin typeface="+mn-lt"/>
                <a:cs typeface="Arial" panose="020B0604020202020204" pitchFamily="34" charset="0"/>
              </a:rPr>
              <a:t>nessa região se modificar rapidamente.</a:t>
            </a:r>
            <a:endParaRPr lang="pt-BR" altLang="pt-BR" dirty="0">
              <a:latin typeface="+mn-lt"/>
            </a:endParaRPr>
          </a:p>
        </p:txBody>
      </p:sp>
      <p:sp>
        <p:nvSpPr>
          <p:cNvPr id="18437" name="CaixaDeTexto 6">
            <a:extLst>
              <a:ext uri="{FF2B5EF4-FFF2-40B4-BE49-F238E27FC236}">
                <a16:creationId xmlns:a16="http://schemas.microsoft.com/office/drawing/2014/main" id="{089DCBCE-FEBA-BCEF-8360-0730DB317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152900"/>
            <a:ext cx="381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5B198D00-0A38-C1D8-9E0E-847FB4DC07B0}"/>
              </a:ext>
            </a:extLst>
          </p:cNvPr>
          <p:cNvCxnSpPr>
            <a:cxnSpLocks/>
          </p:cNvCxnSpPr>
          <p:nvPr/>
        </p:nvCxnSpPr>
        <p:spPr>
          <a:xfrm>
            <a:off x="2819400" y="4343400"/>
            <a:ext cx="749300" cy="4079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2">
            <a:extLst>
              <a:ext uri="{FF2B5EF4-FFF2-40B4-BE49-F238E27FC236}">
                <a16:creationId xmlns:a16="http://schemas.microsoft.com/office/drawing/2014/main" id="{9E777A8F-FB87-B1DC-65B8-60DC7D615312}"/>
              </a:ext>
            </a:extLst>
          </p:cNvPr>
          <p:cNvSpPr>
            <a:spLocks/>
          </p:cNvSpPr>
          <p:nvPr/>
        </p:nvSpPr>
        <p:spPr bwMode="auto">
          <a:xfrm>
            <a:off x="327025" y="276225"/>
            <a:ext cx="381000" cy="304800"/>
          </a:xfrm>
          <a:custGeom>
            <a:avLst/>
            <a:gdLst>
              <a:gd name="T0" fmla="*/ 0 w 381000"/>
              <a:gd name="T1" fmla="*/ 304799 h 304800"/>
              <a:gd name="T2" fmla="*/ 381000 w 381000"/>
              <a:gd name="T3" fmla="*/ 304799 h 304800"/>
              <a:gd name="T4" fmla="*/ 381000 w 381000"/>
              <a:gd name="T5" fmla="*/ 0 h 304800"/>
              <a:gd name="T6" fmla="*/ 0 w 381000"/>
              <a:gd name="T7" fmla="*/ 0 h 304800"/>
              <a:gd name="T8" fmla="*/ 0 w 381000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1000"/>
              <a:gd name="T16" fmla="*/ 0 h 304800"/>
              <a:gd name="T17" fmla="*/ 381000 w 381000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04800">
                <a:moveTo>
                  <a:pt x="0" y="304799"/>
                </a:moveTo>
                <a:lnTo>
                  <a:pt x="381000" y="304799"/>
                </a:lnTo>
                <a:lnTo>
                  <a:pt x="3810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16</a:t>
            </a:r>
          </a:p>
        </p:txBody>
      </p:sp>
      <p:sp>
        <p:nvSpPr>
          <p:cNvPr id="17411" name="object 4">
            <a:extLst>
              <a:ext uri="{FF2B5EF4-FFF2-40B4-BE49-F238E27FC236}">
                <a16:creationId xmlns:a16="http://schemas.microsoft.com/office/drawing/2014/main" id="{A08D2C0D-991E-7D99-65BB-5FD2BFA52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269875"/>
            <a:ext cx="7651750" cy="2860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>
                <a:latin typeface="+mn-lt"/>
                <a:cs typeface="Arial" panose="020B0604020202020204" pitchFamily="34" charset="0"/>
              </a:rPr>
              <a:t>De um modo geral, é preferível operar onde o ganho do dispositivo é  razoavelmente constante (ou linear) para garantir que a amplificação em  toda a excursão do sinal de entrada seja a mesma.</a:t>
            </a:r>
          </a:p>
          <a:p>
            <a:pPr eaLnBrk="1" hangingPunct="1">
              <a:spcBef>
                <a:spcPts val="25"/>
              </a:spcBef>
              <a:defRPr/>
            </a:pPr>
            <a:endParaRPr lang="pt-BR" altLang="pt-BR" sz="140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pt-BR" altLang="pt-BR">
                <a:latin typeface="+mn-lt"/>
                <a:cs typeface="Arial" panose="020B0604020202020204" pitchFamily="34" charset="0"/>
              </a:rPr>
              <a:t>O </a:t>
            </a:r>
            <a:r>
              <a:rPr lang="pt-BR" altLang="pt-BR" b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ponto B</a:t>
            </a:r>
            <a:r>
              <a:rPr lang="pt-BR" altLang="pt-BR">
                <a:latin typeface="+mn-lt"/>
                <a:cs typeface="Arial" panose="020B0604020202020204" pitchFamily="34" charset="0"/>
              </a:rPr>
              <a:t> está em uma região de espaçamento mais linear e, portanto, de  operação mais linear.</a:t>
            </a:r>
          </a:p>
          <a:p>
            <a:pPr algn="just" eaLnBrk="1" hangingPunct="1">
              <a:spcBef>
                <a:spcPts val="1375"/>
              </a:spcBef>
              <a:defRPr/>
            </a:pPr>
            <a:r>
              <a:rPr lang="pt-BR" altLang="pt-BR">
                <a:latin typeface="+mn-lt"/>
                <a:cs typeface="Arial" panose="020B0604020202020204" pitchFamily="34" charset="0"/>
              </a:rPr>
              <a:t>O </a:t>
            </a:r>
            <a:r>
              <a:rPr lang="pt-BR" altLang="pt-BR" b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ponto</a:t>
            </a:r>
            <a:r>
              <a:rPr lang="pt-BR" altLang="pt-BR"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b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B</a:t>
            </a:r>
            <a:r>
              <a:rPr lang="pt-BR" altLang="pt-BR">
                <a:latin typeface="+mn-lt"/>
                <a:cs typeface="Arial" panose="020B0604020202020204" pitchFamily="34" charset="0"/>
              </a:rPr>
              <a:t> parece ser o melhor ponto de operação em termos de ganho  linear e maior excursão possível para tensão e corrente de saída. Esta é a  condição desejada para amplificadores de pequenos sinais mas não se  aplica necessariamente para amplificadores de potência.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813AE25-C00A-7660-42F4-678063080683}"/>
              </a:ext>
            </a:extLst>
          </p:cNvPr>
          <p:cNvSpPr txBox="1"/>
          <p:nvPr/>
        </p:nvSpPr>
        <p:spPr>
          <a:xfrm>
            <a:off x="4800600" y="3376613"/>
            <a:ext cx="2309813" cy="5603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733425" algn="l"/>
                <a:tab pos="1635760" algn="l"/>
              </a:tabLst>
              <a:defRPr/>
            </a:pPr>
            <a:r>
              <a:rPr b="1" spc="-25" dirty="0">
                <a:solidFill>
                  <a:srgbClr val="FF0000"/>
                </a:solidFill>
                <a:latin typeface="+mn-lt"/>
                <a:cs typeface="Arial"/>
              </a:rPr>
              <a:t>T</a:t>
            </a:r>
            <a:r>
              <a:rPr b="1" dirty="0">
                <a:solidFill>
                  <a:srgbClr val="FF0000"/>
                </a:solidFill>
                <a:latin typeface="+mn-lt"/>
                <a:cs typeface="Arial"/>
              </a:rPr>
              <a:t>he	small	sig</a:t>
            </a:r>
            <a:r>
              <a:rPr b="1" spc="-10" dirty="0">
                <a:solidFill>
                  <a:srgbClr val="FF0000"/>
                </a:solidFill>
                <a:latin typeface="+mn-lt"/>
                <a:cs typeface="Arial"/>
              </a:rPr>
              <a:t>n</a:t>
            </a:r>
            <a:r>
              <a:rPr b="1" dirty="0">
                <a:solidFill>
                  <a:srgbClr val="FF0000"/>
                </a:solidFill>
                <a:latin typeface="+mn-lt"/>
                <a:cs typeface="Arial"/>
              </a:rPr>
              <a:t>al</a:t>
            </a:r>
            <a:endParaRPr>
              <a:latin typeface="+mn-lt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1239520" algn="l"/>
                <a:tab pos="1767839" algn="l"/>
              </a:tabLst>
              <a:defRPr/>
            </a:pPr>
            <a:r>
              <a:rPr b="1" dirty="0">
                <a:solidFill>
                  <a:srgbClr val="FF0000"/>
                </a:solidFill>
                <a:latin typeface="+mn-lt"/>
                <a:cs typeface="Arial"/>
              </a:rPr>
              <a:t>accounts	for	the</a:t>
            </a:r>
            <a:endParaRPr>
              <a:latin typeface="+mn-lt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9DC2BDB-56BC-FC1D-B95B-485C33D2B8C3}"/>
              </a:ext>
            </a:extLst>
          </p:cNvPr>
          <p:cNvSpPr txBox="1"/>
          <p:nvPr/>
        </p:nvSpPr>
        <p:spPr>
          <a:xfrm>
            <a:off x="7123113" y="3376613"/>
            <a:ext cx="977900" cy="5603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921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FF0000"/>
                </a:solidFill>
                <a:latin typeface="+mn-lt"/>
                <a:cs typeface="Arial"/>
              </a:rPr>
              <a:t>mod</a:t>
            </a:r>
            <a:r>
              <a:rPr b="1" spc="-10" dirty="0">
                <a:solidFill>
                  <a:srgbClr val="FF0000"/>
                </a:solidFill>
                <a:latin typeface="+mn-lt"/>
                <a:cs typeface="Arial"/>
              </a:rPr>
              <a:t>e</a:t>
            </a:r>
            <a:r>
              <a:rPr b="1" dirty="0">
                <a:solidFill>
                  <a:srgbClr val="FF0000"/>
                </a:solidFill>
                <a:latin typeface="+mn-lt"/>
                <a:cs typeface="Arial"/>
              </a:rPr>
              <a:t>l</a:t>
            </a:r>
            <a:endParaRPr>
              <a:latin typeface="+mn-lt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FF0000"/>
                </a:solidFill>
                <a:latin typeface="+mn-lt"/>
                <a:cs typeface="Arial"/>
              </a:rPr>
              <a:t>behavior</a:t>
            </a:r>
            <a:endParaRPr>
              <a:latin typeface="+mn-lt"/>
              <a:cs typeface="Arial"/>
            </a:endParaRPr>
          </a:p>
        </p:txBody>
      </p:sp>
      <p:sp>
        <p:nvSpPr>
          <p:cNvPr id="17414" name="object 8">
            <a:extLst>
              <a:ext uri="{FF2B5EF4-FFF2-40B4-BE49-F238E27FC236}">
                <a16:creationId xmlns:a16="http://schemas.microsoft.com/office/drawing/2014/main" id="{A416BCF1-39C3-15A0-B968-E46355207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25888"/>
            <a:ext cx="1068388" cy="8334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b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which is  operating  </a:t>
            </a:r>
            <a:r>
              <a:rPr lang="pt-BR" altLang="pt-BR" b="1">
                <a:latin typeface="+mn-lt"/>
                <a:cs typeface="Arial" panose="020B0604020202020204" pitchFamily="34" charset="0"/>
              </a:rPr>
              <a:t>signal  is</a:t>
            </a:r>
          </a:p>
        </p:txBody>
      </p:sp>
      <p:sp>
        <p:nvSpPr>
          <p:cNvPr id="17415" name="object 9">
            <a:extLst>
              <a:ext uri="{FF2B5EF4-FFF2-40B4-BE49-F238E27FC236}">
                <a16:creationId xmlns:a16="http://schemas.microsoft.com/office/drawing/2014/main" id="{AB6CB09A-BD98-C0D5-B929-0F990AB4A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3925888"/>
            <a:ext cx="2155825" cy="8334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2700" indent="857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linear </a:t>
            </a:r>
            <a:r>
              <a:rPr lang="pt-BR" altLang="pt-BR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around</a:t>
            </a: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an</a:t>
            </a: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point. </a:t>
            </a:r>
            <a:r>
              <a:rPr lang="pt-BR" altLang="pt-BR" b="1" dirty="0" err="1">
                <a:latin typeface="+mn-lt"/>
                <a:cs typeface="Arial" panose="020B0604020202020204" pitchFamily="34" charset="0"/>
              </a:rPr>
              <a:t>When</a:t>
            </a:r>
            <a:r>
              <a:rPr lang="pt-BR" altLang="pt-BR" b="1" dirty="0"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b="1" dirty="0" err="1">
                <a:latin typeface="+mn-lt"/>
                <a:cs typeface="Arial" panose="020B0604020202020204" pitchFamily="34" charset="0"/>
              </a:rPr>
              <a:t>the</a:t>
            </a:r>
            <a:r>
              <a:rPr lang="pt-BR" altLang="pt-BR" b="1" dirty="0">
                <a:latin typeface="+mn-lt"/>
                <a:cs typeface="Arial" panose="020B0604020202020204" pitchFamily="34" charset="0"/>
              </a:rPr>
              <a:t>  </a:t>
            </a:r>
            <a:r>
              <a:rPr lang="pt-BR" altLang="pt-BR" b="1" dirty="0" err="1">
                <a:latin typeface="+mn-lt"/>
                <a:cs typeface="Arial" panose="020B0604020202020204" pitchFamily="34" charset="0"/>
              </a:rPr>
              <a:t>large</a:t>
            </a:r>
            <a:r>
              <a:rPr lang="pt-BR" altLang="pt-BR" b="1" dirty="0">
                <a:latin typeface="+mn-lt"/>
                <a:cs typeface="Arial" panose="020B0604020202020204" pitchFamily="34" charset="0"/>
              </a:rPr>
              <a:t>  in  amplitude</a:t>
            </a:r>
            <a:endParaRPr lang="pt-BR" altLang="pt-BR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16" name="object 10">
            <a:extLst>
              <a:ext uri="{FF2B5EF4-FFF2-40B4-BE49-F238E27FC236}">
                <a16:creationId xmlns:a16="http://schemas.microsoft.com/office/drawing/2014/main" id="{31B8D1B8-03A3-544F-CB87-A04673DEF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749800"/>
            <a:ext cx="3306763" cy="16621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say</a:t>
            </a: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b="1" dirty="0">
                <a:latin typeface="+mn-lt"/>
                <a:cs typeface="Arial" panose="020B0604020202020204" pitchFamily="34" charset="0"/>
              </a:rPr>
              <a:t>more </a:t>
            </a:r>
            <a:r>
              <a:rPr lang="pt-BR" altLang="pt-BR" b="1" dirty="0" err="1">
                <a:latin typeface="+mn-lt"/>
                <a:cs typeface="Arial" panose="020B0604020202020204" pitchFamily="34" charset="0"/>
              </a:rPr>
              <a:t>than</a:t>
            </a:r>
            <a:r>
              <a:rPr lang="pt-BR" altLang="pt-BR" b="1" dirty="0">
                <a:latin typeface="+mn-lt"/>
                <a:cs typeface="Arial" panose="020B0604020202020204" pitchFamily="34" charset="0"/>
              </a:rPr>
              <a:t> 1/5 </a:t>
            </a:r>
            <a:r>
              <a:rPr lang="pt-BR" altLang="pt-BR" b="1" dirty="0" err="1">
                <a:latin typeface="+mn-lt"/>
                <a:cs typeface="Arial" panose="020B0604020202020204" pitchFamily="34" charset="0"/>
              </a:rPr>
              <a:t>of</a:t>
            </a:r>
            <a:r>
              <a:rPr lang="pt-BR" altLang="pt-BR" b="1" dirty="0">
                <a:latin typeface="+mn-lt"/>
                <a:cs typeface="Arial" panose="020B0604020202020204" pitchFamily="34" charset="0"/>
              </a:rPr>
              <a:t> V</a:t>
            </a:r>
            <a:r>
              <a:rPr lang="pt-BR" altLang="pt-BR" b="1" baseline="-21000" dirty="0">
                <a:latin typeface="+mn-lt"/>
                <a:cs typeface="Arial" panose="020B0604020202020204" pitchFamily="34" charset="0"/>
              </a:rPr>
              <a:t>CC</a:t>
            </a: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, a  </a:t>
            </a:r>
            <a:r>
              <a:rPr lang="pt-BR" altLang="pt-BR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rule</a:t>
            </a: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of</a:t>
            </a: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thumb, </a:t>
            </a:r>
            <a:r>
              <a:rPr lang="pt-BR" altLang="pt-BR" b="1" dirty="0" err="1">
                <a:latin typeface="+mn-lt"/>
                <a:cs typeface="Arial" panose="020B0604020202020204" pitchFamily="34" charset="0"/>
              </a:rPr>
              <a:t>the</a:t>
            </a:r>
            <a:r>
              <a:rPr lang="pt-BR" altLang="pt-BR" b="1" dirty="0"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b="1" dirty="0" err="1">
                <a:latin typeface="+mn-lt"/>
                <a:cs typeface="Arial" panose="020B0604020202020204" pitchFamily="34" charset="0"/>
              </a:rPr>
              <a:t>behavior</a:t>
            </a:r>
            <a:r>
              <a:rPr lang="pt-BR" altLang="pt-BR" b="1" dirty="0">
                <a:latin typeface="+mn-lt"/>
                <a:cs typeface="Arial" panose="020B0604020202020204" pitchFamily="34" charset="0"/>
              </a:rPr>
              <a:t>  </a:t>
            </a:r>
            <a:r>
              <a:rPr lang="pt-BR" altLang="pt-BR" b="1" dirty="0" err="1">
                <a:latin typeface="+mn-lt"/>
                <a:cs typeface="Arial" panose="020B0604020202020204" pitchFamily="34" charset="0"/>
              </a:rPr>
              <a:t>becomes</a:t>
            </a:r>
            <a:r>
              <a:rPr lang="pt-BR" altLang="pt-BR" b="1" dirty="0">
                <a:latin typeface="+mn-lt"/>
                <a:cs typeface="Arial" panose="020B0604020202020204" pitchFamily="34" charset="0"/>
              </a:rPr>
              <a:t> non linear </a:t>
            </a:r>
            <a:r>
              <a:rPr lang="pt-BR" altLang="pt-BR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and</a:t>
            </a: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we</a:t>
            </a: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</a:t>
            </a:r>
            <a:r>
              <a:rPr lang="pt-BR" altLang="pt-BR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have</a:t>
            </a: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to</a:t>
            </a: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use </a:t>
            </a:r>
            <a:r>
              <a:rPr lang="pt-BR" altLang="pt-BR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model</a:t>
            </a: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which</a:t>
            </a: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</a:t>
            </a:r>
            <a:r>
              <a:rPr lang="pt-BR" altLang="pt-BR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accounts</a:t>
            </a: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for non-</a:t>
            </a:r>
            <a:r>
              <a:rPr lang="pt-BR" altLang="pt-BR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linearity</a:t>
            </a: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,  </a:t>
            </a:r>
            <a:r>
              <a:rPr lang="pt-BR" altLang="pt-BR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and</a:t>
            </a: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thus</a:t>
            </a: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called</a:t>
            </a: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large</a:t>
            </a: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signal</a:t>
            </a: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</a:t>
            </a:r>
            <a:r>
              <a:rPr lang="pt-BR" altLang="pt-BR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model</a:t>
            </a: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.</a:t>
            </a:r>
            <a:endParaRPr lang="pt-BR" altLang="pt-BR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21" name="object 2">
            <a:extLst>
              <a:ext uri="{FF2B5EF4-FFF2-40B4-BE49-F238E27FC236}">
                <a16:creationId xmlns:a16="http://schemas.microsoft.com/office/drawing/2014/main" id="{386BECFE-DC9F-D912-106B-970158BD9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3273425"/>
            <a:ext cx="3165475" cy="32750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latin typeface="+mn-lt"/>
            </a:endParaRPr>
          </a:p>
        </p:txBody>
      </p:sp>
      <p:sp>
        <p:nvSpPr>
          <p:cNvPr id="20490" name="CaixaDeTexto 15">
            <a:extLst>
              <a:ext uri="{FF2B5EF4-FFF2-40B4-BE49-F238E27FC236}">
                <a16:creationId xmlns:a16="http://schemas.microsoft.com/office/drawing/2014/main" id="{7CF78774-9704-406A-71F0-7D48D2816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10200"/>
            <a:ext cx="381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84008927-588E-BDDD-2D1B-DC92A3ADA8C7}"/>
              </a:ext>
            </a:extLst>
          </p:cNvPr>
          <p:cNvCxnSpPr>
            <a:cxnSpLocks/>
          </p:cNvCxnSpPr>
          <p:nvPr/>
        </p:nvCxnSpPr>
        <p:spPr>
          <a:xfrm flipV="1">
            <a:off x="1117600" y="5127625"/>
            <a:ext cx="995363" cy="4349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2" name="CaixaDeTexto 1">
            <a:extLst>
              <a:ext uri="{FF2B5EF4-FFF2-40B4-BE49-F238E27FC236}">
                <a16:creationId xmlns:a16="http://schemas.microsoft.com/office/drawing/2014/main" id="{6C4564E7-CAFE-7F77-85F1-24CED0558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25" y="3221038"/>
            <a:ext cx="3638550" cy="341153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2">
            <a:extLst>
              <a:ext uri="{FF2B5EF4-FFF2-40B4-BE49-F238E27FC236}">
                <a16:creationId xmlns:a16="http://schemas.microsoft.com/office/drawing/2014/main" id="{C8C639A1-06DF-D279-FD64-A589917D4870}"/>
              </a:ext>
            </a:extLst>
          </p:cNvPr>
          <p:cNvSpPr>
            <a:spLocks/>
          </p:cNvSpPr>
          <p:nvPr/>
        </p:nvSpPr>
        <p:spPr bwMode="auto">
          <a:xfrm>
            <a:off x="304800" y="155575"/>
            <a:ext cx="381000" cy="304800"/>
          </a:xfrm>
          <a:custGeom>
            <a:avLst/>
            <a:gdLst>
              <a:gd name="T0" fmla="*/ 0 w 381000"/>
              <a:gd name="T1" fmla="*/ 304799 h 304800"/>
              <a:gd name="T2" fmla="*/ 381000 w 381000"/>
              <a:gd name="T3" fmla="*/ 304799 h 304800"/>
              <a:gd name="T4" fmla="*/ 381000 w 381000"/>
              <a:gd name="T5" fmla="*/ 0 h 304800"/>
              <a:gd name="T6" fmla="*/ 0 w 381000"/>
              <a:gd name="T7" fmla="*/ 0 h 304800"/>
              <a:gd name="T8" fmla="*/ 0 w 381000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1000"/>
              <a:gd name="T16" fmla="*/ 0 h 304800"/>
              <a:gd name="T17" fmla="*/ 381000 w 381000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04800">
                <a:moveTo>
                  <a:pt x="0" y="304799"/>
                </a:moveTo>
                <a:lnTo>
                  <a:pt x="381000" y="304799"/>
                </a:lnTo>
                <a:lnTo>
                  <a:pt x="3810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17</a:t>
            </a:r>
          </a:p>
        </p:txBody>
      </p:sp>
      <p:sp>
        <p:nvSpPr>
          <p:cNvPr id="21507" name="object 5">
            <a:extLst>
              <a:ext uri="{FF2B5EF4-FFF2-40B4-BE49-F238E27FC236}">
                <a16:creationId xmlns:a16="http://schemas.microsoft.com/office/drawing/2014/main" id="{9D861B37-D281-388D-A414-4EAC98101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5575"/>
            <a:ext cx="7772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tabLst>
                <a:tab pos="742950" algn="l"/>
                <a:tab pos="1168400" algn="l"/>
                <a:tab pos="2570163" algn="l"/>
                <a:tab pos="3235325" algn="l"/>
                <a:tab pos="3724275" algn="l"/>
                <a:tab pos="5202238" algn="l"/>
                <a:tab pos="5511800" algn="l"/>
                <a:tab pos="6916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42950" algn="l"/>
                <a:tab pos="1168400" algn="l"/>
                <a:tab pos="2570163" algn="l"/>
                <a:tab pos="3235325" algn="l"/>
                <a:tab pos="3724275" algn="l"/>
                <a:tab pos="5202238" algn="l"/>
                <a:tab pos="5511800" algn="l"/>
                <a:tab pos="6916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42950" algn="l"/>
                <a:tab pos="1168400" algn="l"/>
                <a:tab pos="2570163" algn="l"/>
                <a:tab pos="3235325" algn="l"/>
                <a:tab pos="3724275" algn="l"/>
                <a:tab pos="5202238" algn="l"/>
                <a:tab pos="5511800" algn="l"/>
                <a:tab pos="6916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42950" algn="l"/>
                <a:tab pos="1168400" algn="l"/>
                <a:tab pos="2570163" algn="l"/>
                <a:tab pos="3235325" algn="l"/>
                <a:tab pos="3724275" algn="l"/>
                <a:tab pos="5202238" algn="l"/>
                <a:tab pos="5511800" algn="l"/>
                <a:tab pos="6916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42950" algn="l"/>
                <a:tab pos="1168400" algn="l"/>
                <a:tab pos="2570163" algn="l"/>
                <a:tab pos="3235325" algn="l"/>
                <a:tab pos="3724275" algn="l"/>
                <a:tab pos="5202238" algn="l"/>
                <a:tab pos="5511800" algn="l"/>
                <a:tab pos="6916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  <a:tab pos="1168400" algn="l"/>
                <a:tab pos="2570163" algn="l"/>
                <a:tab pos="3235325" algn="l"/>
                <a:tab pos="3724275" algn="l"/>
                <a:tab pos="5202238" algn="l"/>
                <a:tab pos="5511800" algn="l"/>
                <a:tab pos="6916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  <a:tab pos="1168400" algn="l"/>
                <a:tab pos="2570163" algn="l"/>
                <a:tab pos="3235325" algn="l"/>
                <a:tab pos="3724275" algn="l"/>
                <a:tab pos="5202238" algn="l"/>
                <a:tab pos="5511800" algn="l"/>
                <a:tab pos="6916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  <a:tab pos="1168400" algn="l"/>
                <a:tab pos="2570163" algn="l"/>
                <a:tab pos="3235325" algn="l"/>
                <a:tab pos="3724275" algn="l"/>
                <a:tab pos="5202238" algn="l"/>
                <a:tab pos="5511800" algn="l"/>
                <a:tab pos="6916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  <a:tab pos="1168400" algn="l"/>
                <a:tab pos="2570163" algn="l"/>
                <a:tab pos="3235325" algn="l"/>
                <a:tab pos="3724275" algn="l"/>
                <a:tab pos="5202238" algn="l"/>
                <a:tab pos="5511800" algn="l"/>
                <a:tab pos="6916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>
                <a:cs typeface="Arial" panose="020B0604020202020204" pitchFamily="34" charset="0"/>
              </a:rPr>
              <a:t>Após a seleção e a polarização do BJT em ponto de operação desejado, </a:t>
            </a:r>
            <a:r>
              <a:rPr lang="pt-BR" altLang="pt-BR" b="1">
                <a:solidFill>
                  <a:srgbClr val="FF0000"/>
                </a:solidFill>
                <a:cs typeface="Arial" panose="020B0604020202020204" pitchFamily="34" charset="0"/>
              </a:rPr>
              <a:t>o  efeito de temperatura  deve ser considerado</a:t>
            </a:r>
            <a:r>
              <a:rPr lang="pt-BR" altLang="pt-BR">
                <a:cs typeface="Arial" panose="020B0604020202020204" pitchFamily="34" charset="0"/>
              </a:rPr>
              <a:t>. A temperatura acarreta mudanças em parâmetros, tais como, o ganho de corrente do transistor  (</a:t>
            </a:r>
            <a:r>
              <a:rPr lang="pt-BR" altLang="pt-BR">
                <a:ea typeface="Cambria Math" panose="02040503050406030204" pitchFamily="18" charset="0"/>
                <a:cs typeface="Cambria Math" panose="02040503050406030204" pitchFamily="18" charset="0"/>
              </a:rPr>
              <a:t>𝛽</a:t>
            </a:r>
            <a:r>
              <a:rPr lang="pt-BR" altLang="pt-BR">
                <a:cs typeface="Arial" panose="020B0604020202020204" pitchFamily="34" charset="0"/>
              </a:rPr>
              <a:t>) e a corrente de fuga do transistor (I</a:t>
            </a:r>
            <a:r>
              <a:rPr lang="pt-BR" altLang="pt-BR" baseline="-21000">
                <a:cs typeface="Arial" panose="020B0604020202020204" pitchFamily="34" charset="0"/>
              </a:rPr>
              <a:t>CEO</a:t>
            </a:r>
            <a:r>
              <a:rPr lang="pt-BR" altLang="pt-BR">
                <a:cs typeface="Arial" panose="020B0604020202020204" pitchFamily="34" charset="0"/>
              </a:rPr>
              <a:t>). Temperaturas maiores resultam  em  correntes de saturação maiores. O projeto deve prever uma estabilidade à temperatura.</a:t>
            </a:r>
            <a:endParaRPr lang="pt-BR" altLang="pt-BR" sz="1600">
              <a:cs typeface="Times New Roman" panose="02020603050405020304" pitchFamily="18" charset="0"/>
            </a:endParaRPr>
          </a:p>
        </p:txBody>
      </p:sp>
      <p:sp>
        <p:nvSpPr>
          <p:cNvPr id="18436" name="object 7">
            <a:extLst>
              <a:ext uri="{FF2B5EF4-FFF2-40B4-BE49-F238E27FC236}">
                <a16:creationId xmlns:a16="http://schemas.microsoft.com/office/drawing/2014/main" id="{33577DCD-E7C2-AFD3-0BB2-B23B0AF15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3281363"/>
            <a:ext cx="5527675" cy="1266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latin typeface="+mn-lt"/>
            </a:endParaRPr>
          </a:p>
        </p:txBody>
      </p:sp>
      <p:sp>
        <p:nvSpPr>
          <p:cNvPr id="18437" name="object 8">
            <a:extLst>
              <a:ext uri="{FF2B5EF4-FFF2-40B4-BE49-F238E27FC236}">
                <a16:creationId xmlns:a16="http://schemas.microsoft.com/office/drawing/2014/main" id="{25085948-657D-5755-8239-8CBD7429A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4770438"/>
            <a:ext cx="5489575" cy="1304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latin typeface="+mn-lt"/>
            </a:endParaRPr>
          </a:p>
        </p:txBody>
      </p:sp>
      <p:sp>
        <p:nvSpPr>
          <p:cNvPr id="18438" name="object 2">
            <a:extLst>
              <a:ext uri="{FF2B5EF4-FFF2-40B4-BE49-F238E27FC236}">
                <a16:creationId xmlns:a16="http://schemas.microsoft.com/office/drawing/2014/main" id="{5BA2D4B1-FAA4-674F-92A4-BE305FCE9445}"/>
              </a:ext>
            </a:extLst>
          </p:cNvPr>
          <p:cNvSpPr>
            <a:spLocks/>
          </p:cNvSpPr>
          <p:nvPr/>
        </p:nvSpPr>
        <p:spPr bwMode="auto">
          <a:xfrm>
            <a:off x="304800" y="1752600"/>
            <a:ext cx="381000" cy="304800"/>
          </a:xfrm>
          <a:custGeom>
            <a:avLst/>
            <a:gdLst>
              <a:gd name="T0" fmla="*/ 0 w 381000"/>
              <a:gd name="T1" fmla="*/ 304799 h 304800"/>
              <a:gd name="T2" fmla="*/ 381000 w 381000"/>
              <a:gd name="T3" fmla="*/ 304799 h 304800"/>
              <a:gd name="T4" fmla="*/ 381000 w 381000"/>
              <a:gd name="T5" fmla="*/ 0 h 304800"/>
              <a:gd name="T6" fmla="*/ 0 w 381000"/>
              <a:gd name="T7" fmla="*/ 0 h 304800"/>
              <a:gd name="T8" fmla="*/ 0 w 381000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1000"/>
              <a:gd name="T16" fmla="*/ 0 h 304800"/>
              <a:gd name="T17" fmla="*/ 381000 w 381000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04800">
                <a:moveTo>
                  <a:pt x="0" y="304799"/>
                </a:moveTo>
                <a:lnTo>
                  <a:pt x="381000" y="304799"/>
                </a:lnTo>
                <a:lnTo>
                  <a:pt x="3810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18</a:t>
            </a:r>
          </a:p>
        </p:txBody>
      </p:sp>
      <p:sp>
        <p:nvSpPr>
          <p:cNvPr id="18439" name="object 5">
            <a:extLst>
              <a:ext uri="{FF2B5EF4-FFF2-40B4-BE49-F238E27FC236}">
                <a16:creationId xmlns:a16="http://schemas.microsoft.com/office/drawing/2014/main" id="{105B3319-429A-E2D0-400D-0333F6A19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52600"/>
            <a:ext cx="7772400" cy="8318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2700">
              <a:tabLst>
                <a:tab pos="742950" algn="l"/>
                <a:tab pos="1168400" algn="l"/>
                <a:tab pos="2570163" algn="l"/>
                <a:tab pos="3235325" algn="l"/>
                <a:tab pos="3724275" algn="l"/>
                <a:tab pos="5202238" algn="l"/>
                <a:tab pos="5511800" algn="l"/>
                <a:tab pos="6916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42950" algn="l"/>
                <a:tab pos="1168400" algn="l"/>
                <a:tab pos="2570163" algn="l"/>
                <a:tab pos="3235325" algn="l"/>
                <a:tab pos="3724275" algn="l"/>
                <a:tab pos="5202238" algn="l"/>
                <a:tab pos="5511800" algn="l"/>
                <a:tab pos="6916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42950" algn="l"/>
                <a:tab pos="1168400" algn="l"/>
                <a:tab pos="2570163" algn="l"/>
                <a:tab pos="3235325" algn="l"/>
                <a:tab pos="3724275" algn="l"/>
                <a:tab pos="5202238" algn="l"/>
                <a:tab pos="5511800" algn="l"/>
                <a:tab pos="6916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42950" algn="l"/>
                <a:tab pos="1168400" algn="l"/>
                <a:tab pos="2570163" algn="l"/>
                <a:tab pos="3235325" algn="l"/>
                <a:tab pos="3724275" algn="l"/>
                <a:tab pos="5202238" algn="l"/>
                <a:tab pos="5511800" algn="l"/>
                <a:tab pos="6916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42950" algn="l"/>
                <a:tab pos="1168400" algn="l"/>
                <a:tab pos="2570163" algn="l"/>
                <a:tab pos="3235325" algn="l"/>
                <a:tab pos="3724275" algn="l"/>
                <a:tab pos="5202238" algn="l"/>
                <a:tab pos="5511800" algn="l"/>
                <a:tab pos="6916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  <a:tab pos="1168400" algn="l"/>
                <a:tab pos="2570163" algn="l"/>
                <a:tab pos="3235325" algn="l"/>
                <a:tab pos="3724275" algn="l"/>
                <a:tab pos="5202238" algn="l"/>
                <a:tab pos="5511800" algn="l"/>
                <a:tab pos="6916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  <a:tab pos="1168400" algn="l"/>
                <a:tab pos="2570163" algn="l"/>
                <a:tab pos="3235325" algn="l"/>
                <a:tab pos="3724275" algn="l"/>
                <a:tab pos="5202238" algn="l"/>
                <a:tab pos="5511800" algn="l"/>
                <a:tab pos="6916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  <a:tab pos="1168400" algn="l"/>
                <a:tab pos="2570163" algn="l"/>
                <a:tab pos="3235325" algn="l"/>
                <a:tab pos="3724275" algn="l"/>
                <a:tab pos="5202238" algn="l"/>
                <a:tab pos="5511800" algn="l"/>
                <a:tab pos="6916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  <a:tab pos="1168400" algn="l"/>
                <a:tab pos="2570163" algn="l"/>
                <a:tab pos="3235325" algn="l"/>
                <a:tab pos="3724275" algn="l"/>
                <a:tab pos="5202238" algn="l"/>
                <a:tab pos="5511800" algn="l"/>
                <a:tab pos="6916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dirty="0">
                <a:latin typeface="+mn-lt"/>
                <a:cs typeface="Arial" panose="020B0604020202020204" pitchFamily="34" charset="0"/>
              </a:rPr>
              <a:t>A mudança do ponto de operação pode ser especificada por um </a:t>
            </a: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fator de  estabilidade (S) </a:t>
            </a:r>
            <a:r>
              <a:rPr lang="pt-BR" altLang="pt-BR" dirty="0">
                <a:latin typeface="+mn-lt"/>
                <a:cs typeface="Arial" panose="020B0604020202020204" pitchFamily="34" charset="0"/>
              </a:rPr>
              <a:t>que indica o grau de mudança do ponto de operação  decorrente da variação de temperatura e de outros parâmetros.</a:t>
            </a:r>
          </a:p>
        </p:txBody>
      </p:sp>
      <p:sp>
        <p:nvSpPr>
          <p:cNvPr id="18440" name="object 2">
            <a:extLst>
              <a:ext uri="{FF2B5EF4-FFF2-40B4-BE49-F238E27FC236}">
                <a16:creationId xmlns:a16="http://schemas.microsoft.com/office/drawing/2014/main" id="{8412CB73-35DC-0187-E31A-38CA7C7C234D}"/>
              </a:ext>
            </a:extLst>
          </p:cNvPr>
          <p:cNvSpPr>
            <a:spLocks/>
          </p:cNvSpPr>
          <p:nvPr/>
        </p:nvSpPr>
        <p:spPr bwMode="auto">
          <a:xfrm>
            <a:off x="304800" y="2716213"/>
            <a:ext cx="381000" cy="304800"/>
          </a:xfrm>
          <a:custGeom>
            <a:avLst/>
            <a:gdLst>
              <a:gd name="T0" fmla="*/ 0 w 381000"/>
              <a:gd name="T1" fmla="*/ 304799 h 304800"/>
              <a:gd name="T2" fmla="*/ 381000 w 381000"/>
              <a:gd name="T3" fmla="*/ 304799 h 304800"/>
              <a:gd name="T4" fmla="*/ 381000 w 381000"/>
              <a:gd name="T5" fmla="*/ 0 h 304800"/>
              <a:gd name="T6" fmla="*/ 0 w 381000"/>
              <a:gd name="T7" fmla="*/ 0 h 304800"/>
              <a:gd name="T8" fmla="*/ 0 w 381000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1000"/>
              <a:gd name="T16" fmla="*/ 0 h 304800"/>
              <a:gd name="T17" fmla="*/ 381000 w 381000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04800">
                <a:moveTo>
                  <a:pt x="0" y="304799"/>
                </a:moveTo>
                <a:lnTo>
                  <a:pt x="381000" y="304799"/>
                </a:lnTo>
                <a:lnTo>
                  <a:pt x="3810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19</a:t>
            </a:r>
          </a:p>
        </p:txBody>
      </p:sp>
      <p:sp>
        <p:nvSpPr>
          <p:cNvPr id="18441" name="object 5">
            <a:extLst>
              <a:ext uri="{FF2B5EF4-FFF2-40B4-BE49-F238E27FC236}">
                <a16:creationId xmlns:a16="http://schemas.microsoft.com/office/drawing/2014/main" id="{EFEEE2D3-8E7F-369D-B31A-19B24139D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75" y="2741613"/>
            <a:ext cx="3048000" cy="276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2700">
              <a:tabLst>
                <a:tab pos="742950" algn="l"/>
                <a:tab pos="1168400" algn="l"/>
                <a:tab pos="2570163" algn="l"/>
                <a:tab pos="3235325" algn="l"/>
                <a:tab pos="3724275" algn="l"/>
                <a:tab pos="5202238" algn="l"/>
                <a:tab pos="5511800" algn="l"/>
                <a:tab pos="6916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42950" algn="l"/>
                <a:tab pos="1168400" algn="l"/>
                <a:tab pos="2570163" algn="l"/>
                <a:tab pos="3235325" algn="l"/>
                <a:tab pos="3724275" algn="l"/>
                <a:tab pos="5202238" algn="l"/>
                <a:tab pos="5511800" algn="l"/>
                <a:tab pos="6916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42950" algn="l"/>
                <a:tab pos="1168400" algn="l"/>
                <a:tab pos="2570163" algn="l"/>
                <a:tab pos="3235325" algn="l"/>
                <a:tab pos="3724275" algn="l"/>
                <a:tab pos="5202238" algn="l"/>
                <a:tab pos="5511800" algn="l"/>
                <a:tab pos="6916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42950" algn="l"/>
                <a:tab pos="1168400" algn="l"/>
                <a:tab pos="2570163" algn="l"/>
                <a:tab pos="3235325" algn="l"/>
                <a:tab pos="3724275" algn="l"/>
                <a:tab pos="5202238" algn="l"/>
                <a:tab pos="5511800" algn="l"/>
                <a:tab pos="6916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42950" algn="l"/>
                <a:tab pos="1168400" algn="l"/>
                <a:tab pos="2570163" algn="l"/>
                <a:tab pos="3235325" algn="l"/>
                <a:tab pos="3724275" algn="l"/>
                <a:tab pos="5202238" algn="l"/>
                <a:tab pos="5511800" algn="l"/>
                <a:tab pos="6916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  <a:tab pos="1168400" algn="l"/>
                <a:tab pos="2570163" algn="l"/>
                <a:tab pos="3235325" algn="l"/>
                <a:tab pos="3724275" algn="l"/>
                <a:tab pos="5202238" algn="l"/>
                <a:tab pos="5511800" algn="l"/>
                <a:tab pos="6916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  <a:tab pos="1168400" algn="l"/>
                <a:tab pos="2570163" algn="l"/>
                <a:tab pos="3235325" algn="l"/>
                <a:tab pos="3724275" algn="l"/>
                <a:tab pos="5202238" algn="l"/>
                <a:tab pos="5511800" algn="l"/>
                <a:tab pos="6916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  <a:tab pos="1168400" algn="l"/>
                <a:tab pos="2570163" algn="l"/>
                <a:tab pos="3235325" algn="l"/>
                <a:tab pos="3724275" algn="l"/>
                <a:tab pos="5202238" algn="l"/>
                <a:tab pos="5511800" algn="l"/>
                <a:tab pos="6916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  <a:tab pos="1168400" algn="l"/>
                <a:tab pos="2570163" algn="l"/>
                <a:tab pos="3235325" algn="l"/>
                <a:tab pos="3724275" algn="l"/>
                <a:tab pos="5202238" algn="l"/>
                <a:tab pos="5511800" algn="l"/>
                <a:tab pos="6916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925"/>
              </a:spcBef>
              <a:defRPr/>
            </a:pPr>
            <a:r>
              <a:rPr lang="pt-BR" altLang="pt-BR">
                <a:latin typeface="+mn-lt"/>
                <a:cs typeface="Arial" panose="020B0604020202020204" pitchFamily="34" charset="0"/>
              </a:rPr>
              <a:t>Para operar na região ativa: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9" grpId="0"/>
      <p:bldP spid="184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24C579E-48F4-4081-8921-CD6EA5F59B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8238" y="304800"/>
            <a:ext cx="6870700" cy="642938"/>
          </a:xfrm>
          <a:solidFill>
            <a:srgbClr val="FFC000"/>
          </a:solidFill>
        </p:spPr>
        <p:txBody>
          <a:bodyPr tIns="33020" rtlCol="0"/>
          <a:lstStyle/>
          <a:p>
            <a:pPr marL="233045" eaLnBrk="1" fontAlgn="auto" hangingPunct="1">
              <a:spcBef>
                <a:spcPts val="260"/>
              </a:spcBef>
              <a:spcAft>
                <a:spcPts val="0"/>
              </a:spcAft>
              <a:defRPr/>
            </a:pPr>
            <a:r>
              <a:rPr sz="3600" b="1" dirty="0">
                <a:latin typeface="Arial"/>
                <a:cs typeface="Arial"/>
              </a:rPr>
              <a:t>The </a:t>
            </a:r>
            <a:r>
              <a:rPr sz="3600" b="1" spc="-5" dirty="0">
                <a:latin typeface="Arial"/>
                <a:cs typeface="Arial"/>
              </a:rPr>
              <a:t>Three </a:t>
            </a:r>
            <a:r>
              <a:rPr sz="3600" b="1" dirty="0">
                <a:latin typeface="Arial"/>
                <a:cs typeface="Arial"/>
              </a:rPr>
              <a:t>Operating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Regions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F07AC83-7B1F-7A5D-E754-6664D9E351A9}"/>
              </a:ext>
            </a:extLst>
          </p:cNvPr>
          <p:cNvSpPr txBox="1"/>
          <p:nvPr/>
        </p:nvSpPr>
        <p:spPr>
          <a:xfrm>
            <a:off x="1069975" y="1720850"/>
            <a:ext cx="6092825" cy="3994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20" dirty="0">
                <a:solidFill>
                  <a:srgbClr val="333399"/>
                </a:solidFill>
                <a:latin typeface="+mn-lt"/>
                <a:cs typeface="Arial"/>
              </a:rPr>
              <a:t>Active </a:t>
            </a:r>
            <a:r>
              <a:rPr sz="2400" b="1" dirty="0">
                <a:solidFill>
                  <a:srgbClr val="333399"/>
                </a:solidFill>
                <a:latin typeface="+mn-lt"/>
                <a:cs typeface="Arial"/>
              </a:rPr>
              <a:t>or </a:t>
            </a:r>
            <a:r>
              <a:rPr sz="2400" b="1" spc="-5" dirty="0">
                <a:solidFill>
                  <a:srgbClr val="333399"/>
                </a:solidFill>
                <a:latin typeface="+mn-lt"/>
                <a:cs typeface="Arial"/>
              </a:rPr>
              <a:t>Linear Region</a:t>
            </a:r>
            <a:r>
              <a:rPr sz="2400" b="1" spc="80" dirty="0">
                <a:solidFill>
                  <a:srgbClr val="333399"/>
                </a:solidFill>
                <a:latin typeface="+mn-lt"/>
                <a:cs typeface="Arial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+mn-lt"/>
                <a:cs typeface="Arial"/>
              </a:rPr>
              <a:t>Operation</a:t>
            </a:r>
            <a:endParaRPr sz="2400" dirty="0">
              <a:latin typeface="+mn-lt"/>
              <a:cs typeface="Arial"/>
            </a:endParaRPr>
          </a:p>
          <a:p>
            <a:pPr marL="287020" indent="-27432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87655" algn="l"/>
              </a:tabLst>
              <a:defRPr/>
            </a:pPr>
            <a:r>
              <a:rPr sz="2400" dirty="0">
                <a:latin typeface="+mn-lt"/>
                <a:cs typeface="Arial"/>
              </a:rPr>
              <a:t>Base–Emitter junction </a:t>
            </a:r>
            <a:r>
              <a:rPr sz="2400" spc="-10" dirty="0">
                <a:latin typeface="+mn-lt"/>
                <a:cs typeface="Arial"/>
              </a:rPr>
              <a:t>forward</a:t>
            </a:r>
            <a:r>
              <a:rPr sz="2400" spc="-45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biased</a:t>
            </a:r>
            <a:r>
              <a:rPr lang="pt-BR" sz="2400" dirty="0">
                <a:latin typeface="+mn-lt"/>
                <a:cs typeface="Arial"/>
              </a:rPr>
              <a:t> </a:t>
            </a:r>
            <a:endParaRPr sz="2400" dirty="0">
              <a:latin typeface="+mn-lt"/>
              <a:cs typeface="Arial"/>
            </a:endParaRPr>
          </a:p>
          <a:p>
            <a:pPr marL="287020" indent="-27432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87655" algn="l"/>
              </a:tabLst>
              <a:defRPr/>
            </a:pPr>
            <a:r>
              <a:rPr sz="2400" dirty="0">
                <a:latin typeface="+mn-lt"/>
                <a:cs typeface="Arial"/>
              </a:rPr>
              <a:t>Base–Collector junction </a:t>
            </a:r>
            <a:r>
              <a:rPr sz="2400" spc="-5" dirty="0">
                <a:latin typeface="+mn-lt"/>
                <a:cs typeface="Arial"/>
              </a:rPr>
              <a:t>reverse</a:t>
            </a:r>
            <a:r>
              <a:rPr sz="2400" spc="-70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biased</a:t>
            </a:r>
          </a:p>
          <a:p>
            <a:pPr eaLnBrk="1" fontAlgn="auto" hangingPunct="1">
              <a:spcBef>
                <a:spcPts val="45"/>
              </a:spcBef>
              <a:spcAft>
                <a:spcPts val="0"/>
              </a:spcAft>
              <a:buFont typeface="Arial"/>
              <a:buChar char="•"/>
              <a:defRPr/>
            </a:pPr>
            <a:endParaRPr sz="2450" dirty="0">
              <a:latin typeface="+mn-lt"/>
              <a:cs typeface="Times New Roman"/>
            </a:endParaRPr>
          </a:p>
          <a:p>
            <a:pPr marL="88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333399"/>
                </a:solidFill>
                <a:latin typeface="+mn-lt"/>
                <a:cs typeface="Arial"/>
              </a:rPr>
              <a:t>Cutoff Region</a:t>
            </a:r>
            <a:r>
              <a:rPr sz="2400" b="1" spc="-50" dirty="0">
                <a:solidFill>
                  <a:srgbClr val="333399"/>
                </a:solidFill>
                <a:latin typeface="+mn-lt"/>
                <a:cs typeface="Arial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+mn-lt"/>
                <a:cs typeface="Arial"/>
              </a:rPr>
              <a:t>Operation</a:t>
            </a:r>
            <a:endParaRPr sz="2400" dirty="0">
              <a:latin typeface="+mn-lt"/>
              <a:cs typeface="Arial"/>
            </a:endParaRPr>
          </a:p>
          <a:p>
            <a:pPr marL="4318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32434" algn="l"/>
              </a:tabLst>
              <a:defRPr/>
            </a:pPr>
            <a:r>
              <a:rPr sz="2400" dirty="0">
                <a:latin typeface="+mn-lt"/>
                <a:cs typeface="Arial"/>
              </a:rPr>
              <a:t>Base–Emitter junction </a:t>
            </a:r>
            <a:r>
              <a:rPr sz="2400" spc="-5" dirty="0">
                <a:latin typeface="+mn-lt"/>
                <a:cs typeface="Arial"/>
              </a:rPr>
              <a:t>reverse</a:t>
            </a:r>
            <a:r>
              <a:rPr sz="2400" spc="-70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biased</a:t>
            </a:r>
          </a:p>
          <a:p>
            <a:pPr marL="4318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32434" algn="l"/>
              </a:tabLst>
              <a:defRPr/>
            </a:pPr>
            <a:r>
              <a:rPr sz="2400" dirty="0">
                <a:latin typeface="+mn-lt"/>
                <a:cs typeface="Arial"/>
              </a:rPr>
              <a:t>Base-Collector junction </a:t>
            </a:r>
            <a:r>
              <a:rPr sz="2400" spc="-5" dirty="0">
                <a:latin typeface="+mn-lt"/>
                <a:cs typeface="Arial"/>
              </a:rPr>
              <a:t>reverse</a:t>
            </a:r>
            <a:r>
              <a:rPr sz="2400" spc="-60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biased</a:t>
            </a:r>
          </a:p>
          <a:p>
            <a:pPr lvl="1" eaLnBrk="1" fontAlgn="auto" hangingPunct="1">
              <a:spcBef>
                <a:spcPts val="27"/>
              </a:spcBef>
              <a:spcAft>
                <a:spcPts val="0"/>
              </a:spcAft>
              <a:buFont typeface="Arial"/>
              <a:buChar char="•"/>
              <a:defRPr/>
            </a:pPr>
            <a:endParaRPr sz="1900" dirty="0">
              <a:latin typeface="+mn-lt"/>
              <a:cs typeface="Times New Roman"/>
            </a:endParaRPr>
          </a:p>
          <a:p>
            <a:pPr marL="1143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333399"/>
                </a:solidFill>
                <a:latin typeface="+mn-lt"/>
                <a:cs typeface="Arial"/>
              </a:rPr>
              <a:t>Saturation </a:t>
            </a:r>
            <a:r>
              <a:rPr sz="2400" b="1" spc="-5" dirty="0">
                <a:solidFill>
                  <a:srgbClr val="333399"/>
                </a:solidFill>
                <a:latin typeface="+mn-lt"/>
                <a:cs typeface="Arial"/>
              </a:rPr>
              <a:t>Region</a:t>
            </a:r>
            <a:r>
              <a:rPr sz="2400" b="1" spc="-35" dirty="0">
                <a:solidFill>
                  <a:srgbClr val="333399"/>
                </a:solidFill>
                <a:latin typeface="+mn-lt"/>
                <a:cs typeface="Arial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+mn-lt"/>
                <a:cs typeface="Arial"/>
              </a:rPr>
              <a:t>Operation</a:t>
            </a:r>
            <a:endParaRPr sz="2400" dirty="0">
              <a:latin typeface="+mn-lt"/>
              <a:cs typeface="Arial"/>
            </a:endParaRPr>
          </a:p>
          <a:p>
            <a:pPr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834" algn="l"/>
              </a:tabLst>
              <a:defRPr/>
            </a:pPr>
            <a:r>
              <a:rPr sz="2400" dirty="0">
                <a:latin typeface="+mn-lt"/>
                <a:cs typeface="Arial"/>
              </a:rPr>
              <a:t>Base–Emitter junction </a:t>
            </a:r>
            <a:r>
              <a:rPr sz="2400" spc="-10" dirty="0">
                <a:latin typeface="+mn-lt"/>
                <a:cs typeface="Arial"/>
              </a:rPr>
              <a:t>forward</a:t>
            </a:r>
            <a:r>
              <a:rPr sz="2400" spc="-40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biased</a:t>
            </a:r>
          </a:p>
          <a:p>
            <a:pPr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834" algn="l"/>
              </a:tabLst>
              <a:defRPr/>
            </a:pPr>
            <a:r>
              <a:rPr sz="2400" dirty="0">
                <a:latin typeface="+mn-lt"/>
                <a:cs typeface="Arial"/>
              </a:rPr>
              <a:t>Base–Collector junction </a:t>
            </a:r>
            <a:r>
              <a:rPr sz="2400" spc="-10" dirty="0">
                <a:latin typeface="+mn-lt"/>
                <a:cs typeface="Arial"/>
              </a:rPr>
              <a:t>forward</a:t>
            </a:r>
            <a:r>
              <a:rPr sz="2400" spc="-30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biased</a:t>
            </a:r>
          </a:p>
        </p:txBody>
      </p:sp>
      <p:sp>
        <p:nvSpPr>
          <p:cNvPr id="22532" name="object 4">
            <a:extLst>
              <a:ext uri="{FF2B5EF4-FFF2-40B4-BE49-F238E27FC236}">
                <a16:creationId xmlns:a16="http://schemas.microsoft.com/office/drawing/2014/main" id="{9029F514-FC4C-892D-90F5-BDF6ED6BC118}"/>
              </a:ext>
            </a:extLst>
          </p:cNvPr>
          <p:cNvSpPr>
            <a:spLocks/>
          </p:cNvSpPr>
          <p:nvPr/>
        </p:nvSpPr>
        <p:spPr bwMode="auto">
          <a:xfrm>
            <a:off x="465138" y="1758950"/>
            <a:ext cx="373062" cy="304800"/>
          </a:xfrm>
          <a:custGeom>
            <a:avLst/>
            <a:gdLst>
              <a:gd name="T0" fmla="*/ 0 w 373380"/>
              <a:gd name="T1" fmla="*/ 304800 h 304800"/>
              <a:gd name="T2" fmla="*/ 355680 w 373380"/>
              <a:gd name="T3" fmla="*/ 304800 h 304800"/>
              <a:gd name="T4" fmla="*/ 355680 w 373380"/>
              <a:gd name="T5" fmla="*/ 0 h 304800"/>
              <a:gd name="T6" fmla="*/ 0 w 373380"/>
              <a:gd name="T7" fmla="*/ 0 h 304800"/>
              <a:gd name="T8" fmla="*/ 0 w 373380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3380"/>
              <a:gd name="T16" fmla="*/ 0 h 304800"/>
              <a:gd name="T17" fmla="*/ 373380 w 373380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3380" h="304800">
                <a:moveTo>
                  <a:pt x="0" y="304800"/>
                </a:moveTo>
                <a:lnTo>
                  <a:pt x="373380" y="304800"/>
                </a:lnTo>
                <a:lnTo>
                  <a:pt x="37338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533" name="object 5">
            <a:extLst>
              <a:ext uri="{FF2B5EF4-FFF2-40B4-BE49-F238E27FC236}">
                <a16:creationId xmlns:a16="http://schemas.microsoft.com/office/drawing/2014/main" id="{49FE6FB9-E17C-2EA4-E30D-D6034C265BFF}"/>
              </a:ext>
            </a:extLst>
          </p:cNvPr>
          <p:cNvSpPr>
            <a:spLocks/>
          </p:cNvSpPr>
          <p:nvPr/>
        </p:nvSpPr>
        <p:spPr bwMode="auto">
          <a:xfrm>
            <a:off x="457200" y="3282950"/>
            <a:ext cx="376238" cy="304800"/>
          </a:xfrm>
          <a:custGeom>
            <a:avLst/>
            <a:gdLst>
              <a:gd name="T0" fmla="*/ 0 w 375919"/>
              <a:gd name="T1" fmla="*/ 304800 h 304800"/>
              <a:gd name="T2" fmla="*/ 394541 w 375919"/>
              <a:gd name="T3" fmla="*/ 304800 h 304800"/>
              <a:gd name="T4" fmla="*/ 394541 w 375919"/>
              <a:gd name="T5" fmla="*/ 0 h 304800"/>
              <a:gd name="T6" fmla="*/ 0 w 375919"/>
              <a:gd name="T7" fmla="*/ 0 h 304800"/>
              <a:gd name="T8" fmla="*/ 0 w 375919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5919"/>
              <a:gd name="T16" fmla="*/ 0 h 304800"/>
              <a:gd name="T17" fmla="*/ 375919 w 375919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5919" h="304800">
                <a:moveTo>
                  <a:pt x="0" y="304800"/>
                </a:moveTo>
                <a:lnTo>
                  <a:pt x="375919" y="304800"/>
                </a:lnTo>
                <a:lnTo>
                  <a:pt x="375919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534" name="object 6">
            <a:extLst>
              <a:ext uri="{FF2B5EF4-FFF2-40B4-BE49-F238E27FC236}">
                <a16:creationId xmlns:a16="http://schemas.microsoft.com/office/drawing/2014/main" id="{9EFD2669-5C69-46A8-A0E5-1977F219A1EC}"/>
              </a:ext>
            </a:extLst>
          </p:cNvPr>
          <p:cNvSpPr>
            <a:spLocks/>
          </p:cNvSpPr>
          <p:nvPr/>
        </p:nvSpPr>
        <p:spPr bwMode="auto">
          <a:xfrm>
            <a:off x="457200" y="4598988"/>
            <a:ext cx="376238" cy="304800"/>
          </a:xfrm>
          <a:custGeom>
            <a:avLst/>
            <a:gdLst>
              <a:gd name="T0" fmla="*/ 0 w 375919"/>
              <a:gd name="T1" fmla="*/ 304799 h 304800"/>
              <a:gd name="T2" fmla="*/ 394541 w 375919"/>
              <a:gd name="T3" fmla="*/ 304799 h 304800"/>
              <a:gd name="T4" fmla="*/ 394541 w 375919"/>
              <a:gd name="T5" fmla="*/ 0 h 304800"/>
              <a:gd name="T6" fmla="*/ 0 w 375919"/>
              <a:gd name="T7" fmla="*/ 0 h 304800"/>
              <a:gd name="T8" fmla="*/ 0 w 375919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5919"/>
              <a:gd name="T16" fmla="*/ 0 h 304800"/>
              <a:gd name="T17" fmla="*/ 375919 w 375919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5919" h="304800">
                <a:moveTo>
                  <a:pt x="0" y="304799"/>
                </a:moveTo>
                <a:lnTo>
                  <a:pt x="375919" y="304799"/>
                </a:lnTo>
                <a:lnTo>
                  <a:pt x="37591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AC6AD7-56E1-DB65-FD97-1E2A77B964AC}"/>
              </a:ext>
            </a:extLst>
          </p:cNvPr>
          <p:cNvSpPr txBox="1"/>
          <p:nvPr/>
        </p:nvSpPr>
        <p:spPr>
          <a:xfrm>
            <a:off x="6553200" y="1981200"/>
            <a:ext cx="1919288" cy="468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/>
              <a:t>V</a:t>
            </a:r>
            <a:r>
              <a:rPr lang="pt-BR" sz="2400" b="1" baseline="-25000" dirty="0"/>
              <a:t>BE</a:t>
            </a:r>
            <a:r>
              <a:rPr lang="pt-BR" sz="2400" b="1" dirty="0"/>
              <a:t> &gt;0, V</a:t>
            </a:r>
            <a:r>
              <a:rPr lang="pt-BR" sz="2400" b="1" baseline="-25000" dirty="0"/>
              <a:t>BC</a:t>
            </a:r>
            <a:r>
              <a:rPr lang="pt-BR" sz="2400" b="1" dirty="0"/>
              <a:t>&lt;0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59F05C8-669C-5650-58C3-60A9F30839B5}"/>
              </a:ext>
            </a:extLst>
          </p:cNvPr>
          <p:cNvSpPr txBox="1"/>
          <p:nvPr/>
        </p:nvSpPr>
        <p:spPr>
          <a:xfrm>
            <a:off x="6580188" y="3613150"/>
            <a:ext cx="1919287" cy="469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/>
              <a:t>V</a:t>
            </a:r>
            <a:r>
              <a:rPr lang="pt-BR" sz="2400" b="1" baseline="-25000" dirty="0"/>
              <a:t>BE</a:t>
            </a:r>
            <a:r>
              <a:rPr lang="pt-BR" sz="2400" b="1" dirty="0"/>
              <a:t> &lt;0, V</a:t>
            </a:r>
            <a:r>
              <a:rPr lang="pt-BR" sz="2400" b="1" baseline="-25000" dirty="0"/>
              <a:t>BC</a:t>
            </a:r>
            <a:r>
              <a:rPr lang="pt-BR" sz="2400" b="1" dirty="0"/>
              <a:t> &lt;0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68F6FB0-F673-E63D-A4D1-D68A14D65225}"/>
              </a:ext>
            </a:extLst>
          </p:cNvPr>
          <p:cNvSpPr txBox="1"/>
          <p:nvPr/>
        </p:nvSpPr>
        <p:spPr>
          <a:xfrm>
            <a:off x="6553200" y="5011738"/>
            <a:ext cx="1919288" cy="468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/>
              <a:t>V</a:t>
            </a:r>
            <a:r>
              <a:rPr lang="pt-BR" sz="2400" b="1" baseline="-25000" dirty="0"/>
              <a:t>BE</a:t>
            </a:r>
            <a:r>
              <a:rPr lang="pt-BR" sz="2400" b="1" dirty="0"/>
              <a:t> &gt;0, V</a:t>
            </a:r>
            <a:r>
              <a:rPr lang="pt-BR" sz="2400" b="1" baseline="-25000" dirty="0"/>
              <a:t>BC</a:t>
            </a:r>
            <a:r>
              <a:rPr lang="pt-BR" sz="2400" b="1" dirty="0"/>
              <a:t> &gt;0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47501AD-519F-6C78-AB41-4583321C8E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6400" y="571500"/>
            <a:ext cx="6324600" cy="642938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 tIns="32384" rtlCol="0"/>
          <a:lstStyle/>
          <a:p>
            <a:pPr marL="122555" eaLnBrk="1" fontAlgn="auto" hangingPunct="1">
              <a:spcBef>
                <a:spcPts val="254"/>
              </a:spcBef>
              <a:spcAft>
                <a:spcPts val="0"/>
              </a:spcAft>
              <a:defRPr/>
            </a:pPr>
            <a:r>
              <a:rPr sz="3600" b="1" dirty="0" err="1">
                <a:latin typeface="Arial"/>
                <a:cs typeface="Arial"/>
              </a:rPr>
              <a:t>Circuito</a:t>
            </a:r>
            <a:r>
              <a:rPr lang="pt-BR" sz="3600" b="1" dirty="0">
                <a:latin typeface="Arial"/>
                <a:cs typeface="Arial"/>
              </a:rPr>
              <a:t>s</a:t>
            </a:r>
            <a:r>
              <a:rPr sz="3600" b="1" dirty="0">
                <a:latin typeface="Arial"/>
                <a:cs typeface="Arial"/>
              </a:rPr>
              <a:t> de </a:t>
            </a:r>
            <a:r>
              <a:rPr sz="3600" b="1" spc="-5" dirty="0">
                <a:latin typeface="Arial"/>
                <a:cs typeface="Arial"/>
              </a:rPr>
              <a:t>Polarização</a:t>
            </a:r>
            <a:r>
              <a:rPr sz="3600" b="1" spc="-6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DC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3555" name="object 3">
            <a:extLst>
              <a:ext uri="{FF2B5EF4-FFF2-40B4-BE49-F238E27FC236}">
                <a16:creationId xmlns:a16="http://schemas.microsoft.com/office/drawing/2014/main" id="{766A7E7F-AB40-3C88-04A6-62317FAB7259}"/>
              </a:ext>
            </a:extLst>
          </p:cNvPr>
          <p:cNvSpPr>
            <a:spLocks/>
          </p:cNvSpPr>
          <p:nvPr/>
        </p:nvSpPr>
        <p:spPr bwMode="auto">
          <a:xfrm>
            <a:off x="596900" y="1676400"/>
            <a:ext cx="676275" cy="504825"/>
          </a:xfrm>
          <a:custGeom>
            <a:avLst/>
            <a:gdLst>
              <a:gd name="T0" fmla="*/ 356402 w 675640"/>
              <a:gd name="T1" fmla="*/ 0 h 505460"/>
              <a:gd name="T2" fmla="*/ 298592 w 675640"/>
              <a:gd name="T3" fmla="*/ 3079 h 505460"/>
              <a:gd name="T4" fmla="*/ 243750 w 675640"/>
              <a:gd name="T5" fmla="*/ 11994 h 505460"/>
              <a:gd name="T6" fmla="*/ 192614 w 675640"/>
              <a:gd name="T7" fmla="*/ 26262 h 505460"/>
              <a:gd name="T8" fmla="*/ 145912 w 675640"/>
              <a:gd name="T9" fmla="*/ 45392 h 505460"/>
              <a:gd name="T10" fmla="*/ 104386 w 675640"/>
              <a:gd name="T11" fmla="*/ 68906 h 505460"/>
              <a:gd name="T12" fmla="*/ 68762 w 675640"/>
              <a:gd name="T13" fmla="*/ 96318 h 505460"/>
              <a:gd name="T14" fmla="*/ 39781 w 675640"/>
              <a:gd name="T15" fmla="*/ 127143 h 505460"/>
              <a:gd name="T16" fmla="*/ 18170 w 675640"/>
              <a:gd name="T17" fmla="*/ 160899 h 505460"/>
              <a:gd name="T18" fmla="*/ 4649 w 675640"/>
              <a:gd name="T19" fmla="*/ 197097 h 505460"/>
              <a:gd name="T20" fmla="*/ 0 w 675640"/>
              <a:gd name="T21" fmla="*/ 235253 h 505460"/>
              <a:gd name="T22" fmla="*/ 4649 w 675640"/>
              <a:gd name="T23" fmla="*/ 273412 h 505460"/>
              <a:gd name="T24" fmla="*/ 18170 w 675640"/>
              <a:gd name="T25" fmla="*/ 309615 h 505460"/>
              <a:gd name="T26" fmla="*/ 39781 w 675640"/>
              <a:gd name="T27" fmla="*/ 343365 h 505460"/>
              <a:gd name="T28" fmla="*/ 68762 w 675640"/>
              <a:gd name="T29" fmla="*/ 374192 h 505460"/>
              <a:gd name="T30" fmla="*/ 104386 w 675640"/>
              <a:gd name="T31" fmla="*/ 401600 h 505460"/>
              <a:gd name="T32" fmla="*/ 145912 w 675640"/>
              <a:gd name="T33" fmla="*/ 425117 h 505460"/>
              <a:gd name="T34" fmla="*/ 192614 w 675640"/>
              <a:gd name="T35" fmla="*/ 444248 h 505460"/>
              <a:gd name="T36" fmla="*/ 243750 w 675640"/>
              <a:gd name="T37" fmla="*/ 458517 h 505460"/>
              <a:gd name="T38" fmla="*/ 298592 w 675640"/>
              <a:gd name="T39" fmla="*/ 467431 h 505460"/>
              <a:gd name="T40" fmla="*/ 356402 w 675640"/>
              <a:gd name="T41" fmla="*/ 470510 h 505460"/>
              <a:gd name="T42" fmla="*/ 414211 w 675640"/>
              <a:gd name="T43" fmla="*/ 467431 h 505460"/>
              <a:gd name="T44" fmla="*/ 469053 w 675640"/>
              <a:gd name="T45" fmla="*/ 458517 h 505460"/>
              <a:gd name="T46" fmla="*/ 520191 w 675640"/>
              <a:gd name="T47" fmla="*/ 444248 h 505460"/>
              <a:gd name="T48" fmla="*/ 566886 w 675640"/>
              <a:gd name="T49" fmla="*/ 425117 h 505460"/>
              <a:gd name="T50" fmla="*/ 608419 w 675640"/>
              <a:gd name="T51" fmla="*/ 401600 h 505460"/>
              <a:gd name="T52" fmla="*/ 644040 w 675640"/>
              <a:gd name="T53" fmla="*/ 374192 h 505460"/>
              <a:gd name="T54" fmla="*/ 673024 w 675640"/>
              <a:gd name="T55" fmla="*/ 343365 h 505460"/>
              <a:gd name="T56" fmla="*/ 694635 w 675640"/>
              <a:gd name="T57" fmla="*/ 309615 h 505460"/>
              <a:gd name="T58" fmla="*/ 708138 w 675640"/>
              <a:gd name="T59" fmla="*/ 273412 h 505460"/>
              <a:gd name="T60" fmla="*/ 712804 w 675640"/>
              <a:gd name="T61" fmla="*/ 235253 h 505460"/>
              <a:gd name="T62" fmla="*/ 708138 w 675640"/>
              <a:gd name="T63" fmla="*/ 197097 h 505460"/>
              <a:gd name="T64" fmla="*/ 694635 w 675640"/>
              <a:gd name="T65" fmla="*/ 160899 h 505460"/>
              <a:gd name="T66" fmla="*/ 673024 w 675640"/>
              <a:gd name="T67" fmla="*/ 127143 h 505460"/>
              <a:gd name="T68" fmla="*/ 644040 w 675640"/>
              <a:gd name="T69" fmla="*/ 96318 h 505460"/>
              <a:gd name="T70" fmla="*/ 608419 w 675640"/>
              <a:gd name="T71" fmla="*/ 68906 h 505460"/>
              <a:gd name="T72" fmla="*/ 566886 w 675640"/>
              <a:gd name="T73" fmla="*/ 45392 h 505460"/>
              <a:gd name="T74" fmla="*/ 520191 w 675640"/>
              <a:gd name="T75" fmla="*/ 26262 h 505460"/>
              <a:gd name="T76" fmla="*/ 469053 w 675640"/>
              <a:gd name="T77" fmla="*/ 11994 h 505460"/>
              <a:gd name="T78" fmla="*/ 414211 w 675640"/>
              <a:gd name="T79" fmla="*/ 3079 h 505460"/>
              <a:gd name="T80" fmla="*/ 356402 w 675640"/>
              <a:gd name="T81" fmla="*/ 0 h 505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5640" h="505460">
                <a:moveTo>
                  <a:pt x="337820" y="0"/>
                </a:moveTo>
                <a:lnTo>
                  <a:pt x="283023" y="3307"/>
                </a:lnTo>
                <a:lnTo>
                  <a:pt x="231041" y="12884"/>
                </a:lnTo>
                <a:lnTo>
                  <a:pt x="182570" y="28210"/>
                </a:lnTo>
                <a:lnTo>
                  <a:pt x="138306" y="48763"/>
                </a:lnTo>
                <a:lnTo>
                  <a:pt x="98944" y="74025"/>
                </a:lnTo>
                <a:lnTo>
                  <a:pt x="65178" y="103473"/>
                </a:lnTo>
                <a:lnTo>
                  <a:pt x="37706" y="136588"/>
                </a:lnTo>
                <a:lnTo>
                  <a:pt x="17222" y="172850"/>
                </a:lnTo>
                <a:lnTo>
                  <a:pt x="4421" y="211737"/>
                </a:lnTo>
                <a:lnTo>
                  <a:pt x="0" y="252729"/>
                </a:lnTo>
                <a:lnTo>
                  <a:pt x="4421" y="293722"/>
                </a:lnTo>
                <a:lnTo>
                  <a:pt x="17222" y="332609"/>
                </a:lnTo>
                <a:lnTo>
                  <a:pt x="37706" y="368871"/>
                </a:lnTo>
                <a:lnTo>
                  <a:pt x="65178" y="401986"/>
                </a:lnTo>
                <a:lnTo>
                  <a:pt x="98944" y="431434"/>
                </a:lnTo>
                <a:lnTo>
                  <a:pt x="138306" y="456696"/>
                </a:lnTo>
                <a:lnTo>
                  <a:pt x="182570" y="477249"/>
                </a:lnTo>
                <a:lnTo>
                  <a:pt x="231041" y="492575"/>
                </a:lnTo>
                <a:lnTo>
                  <a:pt x="283023" y="502152"/>
                </a:lnTo>
                <a:lnTo>
                  <a:pt x="337820" y="505460"/>
                </a:lnTo>
                <a:lnTo>
                  <a:pt x="392616" y="502152"/>
                </a:lnTo>
                <a:lnTo>
                  <a:pt x="444598" y="492575"/>
                </a:lnTo>
                <a:lnTo>
                  <a:pt x="493069" y="477249"/>
                </a:lnTo>
                <a:lnTo>
                  <a:pt x="537333" y="456696"/>
                </a:lnTo>
                <a:lnTo>
                  <a:pt x="576695" y="431434"/>
                </a:lnTo>
                <a:lnTo>
                  <a:pt x="610461" y="401986"/>
                </a:lnTo>
                <a:lnTo>
                  <a:pt x="637933" y="368871"/>
                </a:lnTo>
                <a:lnTo>
                  <a:pt x="658417" y="332609"/>
                </a:lnTo>
                <a:lnTo>
                  <a:pt x="671218" y="293722"/>
                </a:lnTo>
                <a:lnTo>
                  <a:pt x="675640" y="252729"/>
                </a:lnTo>
                <a:lnTo>
                  <a:pt x="671218" y="211737"/>
                </a:lnTo>
                <a:lnTo>
                  <a:pt x="658417" y="172850"/>
                </a:lnTo>
                <a:lnTo>
                  <a:pt x="637933" y="136588"/>
                </a:lnTo>
                <a:lnTo>
                  <a:pt x="610461" y="103473"/>
                </a:lnTo>
                <a:lnTo>
                  <a:pt x="576695" y="74025"/>
                </a:lnTo>
                <a:lnTo>
                  <a:pt x="537333" y="48763"/>
                </a:lnTo>
                <a:lnTo>
                  <a:pt x="493069" y="28210"/>
                </a:lnTo>
                <a:lnTo>
                  <a:pt x="444598" y="12884"/>
                </a:lnTo>
                <a:lnTo>
                  <a:pt x="392616" y="3307"/>
                </a:lnTo>
                <a:lnTo>
                  <a:pt x="337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696C0E4-29DF-E829-842A-E1CB8D296131}"/>
              </a:ext>
            </a:extLst>
          </p:cNvPr>
          <p:cNvSpPr txBox="1"/>
          <p:nvPr/>
        </p:nvSpPr>
        <p:spPr>
          <a:xfrm>
            <a:off x="782638" y="1801813"/>
            <a:ext cx="306387" cy="254000"/>
          </a:xfrm>
          <a:prstGeom prst="rect">
            <a:avLst/>
          </a:prstGeom>
          <a:solidFill>
            <a:srgbClr val="FFC000"/>
          </a:solidFill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5" dirty="0">
                <a:latin typeface="Arial"/>
                <a:cs typeface="Arial"/>
              </a:rPr>
              <a:t>4</a:t>
            </a:r>
            <a:r>
              <a:rPr sz="1600" b="1" dirty="0">
                <a:latin typeface="Arial"/>
                <a:cs typeface="Arial"/>
              </a:rPr>
              <a:t>.3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C2AD882-31F8-F9E3-A7DC-714DDE9076CB}"/>
              </a:ext>
            </a:extLst>
          </p:cNvPr>
          <p:cNvSpPr txBox="1"/>
          <p:nvPr/>
        </p:nvSpPr>
        <p:spPr>
          <a:xfrm>
            <a:off x="1481138" y="1738313"/>
            <a:ext cx="2938462" cy="339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-5" dirty="0">
                <a:latin typeface="Calibri"/>
                <a:cs typeface="Calibri"/>
              </a:rPr>
              <a:t>Circuito de Polarização Fixa</a:t>
            </a:r>
          </a:p>
        </p:txBody>
      </p:sp>
      <p:sp>
        <p:nvSpPr>
          <p:cNvPr id="23558" name="object 6">
            <a:extLst>
              <a:ext uri="{FF2B5EF4-FFF2-40B4-BE49-F238E27FC236}">
                <a16:creationId xmlns:a16="http://schemas.microsoft.com/office/drawing/2014/main" id="{89231798-3439-1BF9-5803-8FF3C972F03A}"/>
              </a:ext>
            </a:extLst>
          </p:cNvPr>
          <p:cNvSpPr>
            <a:spLocks/>
          </p:cNvSpPr>
          <p:nvPr/>
        </p:nvSpPr>
        <p:spPr bwMode="auto">
          <a:xfrm>
            <a:off x="609600" y="2384425"/>
            <a:ext cx="676275" cy="506413"/>
          </a:xfrm>
          <a:custGeom>
            <a:avLst/>
            <a:gdLst>
              <a:gd name="T0" fmla="*/ 356400 w 675640"/>
              <a:gd name="T1" fmla="*/ 0 h 505460"/>
              <a:gd name="T2" fmla="*/ 298592 w 675640"/>
              <a:gd name="T3" fmla="*/ 3682 h 505460"/>
              <a:gd name="T4" fmla="*/ 243750 w 675640"/>
              <a:gd name="T5" fmla="*/ 14345 h 505460"/>
              <a:gd name="T6" fmla="*/ 192614 w 675640"/>
              <a:gd name="T7" fmla="*/ 31407 h 505460"/>
              <a:gd name="T8" fmla="*/ 145912 w 675640"/>
              <a:gd name="T9" fmla="*/ 54290 h 505460"/>
              <a:gd name="T10" fmla="*/ 104386 w 675640"/>
              <a:gd name="T11" fmla="*/ 82415 h 505460"/>
              <a:gd name="T12" fmla="*/ 68762 w 675640"/>
              <a:gd name="T13" fmla="*/ 115201 h 505460"/>
              <a:gd name="T14" fmla="*/ 39781 w 675640"/>
              <a:gd name="T15" fmla="*/ 152065 h 505460"/>
              <a:gd name="T16" fmla="*/ 18170 w 675640"/>
              <a:gd name="T17" fmla="*/ 192439 h 505460"/>
              <a:gd name="T18" fmla="*/ 4649 w 675640"/>
              <a:gd name="T19" fmla="*/ 235736 h 505460"/>
              <a:gd name="T20" fmla="*/ 0 w 675640"/>
              <a:gd name="T21" fmla="*/ 281379 h 505460"/>
              <a:gd name="T22" fmla="*/ 4649 w 675640"/>
              <a:gd name="T23" fmla="*/ 327013 h 505460"/>
              <a:gd name="T24" fmla="*/ 18170 w 675640"/>
              <a:gd name="T25" fmla="*/ 370308 h 505460"/>
              <a:gd name="T26" fmla="*/ 39781 w 675640"/>
              <a:gd name="T27" fmla="*/ 410678 h 505460"/>
              <a:gd name="T28" fmla="*/ 68762 w 675640"/>
              <a:gd name="T29" fmla="*/ 447548 h 505460"/>
              <a:gd name="T30" fmla="*/ 104386 w 675640"/>
              <a:gd name="T31" fmla="*/ 480332 h 505460"/>
              <a:gd name="T32" fmla="*/ 145912 w 675640"/>
              <a:gd name="T33" fmla="*/ 508457 h 505460"/>
              <a:gd name="T34" fmla="*/ 192614 w 675640"/>
              <a:gd name="T35" fmla="*/ 531343 h 505460"/>
              <a:gd name="T36" fmla="*/ 243750 w 675640"/>
              <a:gd name="T37" fmla="*/ 548404 h 505460"/>
              <a:gd name="T38" fmla="*/ 298592 w 675640"/>
              <a:gd name="T39" fmla="*/ 559067 h 505460"/>
              <a:gd name="T40" fmla="*/ 356400 w 675640"/>
              <a:gd name="T41" fmla="*/ 562749 h 505460"/>
              <a:gd name="T42" fmla="*/ 414211 w 675640"/>
              <a:gd name="T43" fmla="*/ 559067 h 505460"/>
              <a:gd name="T44" fmla="*/ 469053 w 675640"/>
              <a:gd name="T45" fmla="*/ 548404 h 505460"/>
              <a:gd name="T46" fmla="*/ 520191 w 675640"/>
              <a:gd name="T47" fmla="*/ 531343 h 505460"/>
              <a:gd name="T48" fmla="*/ 566886 w 675640"/>
              <a:gd name="T49" fmla="*/ 508457 h 505460"/>
              <a:gd name="T50" fmla="*/ 608419 w 675640"/>
              <a:gd name="T51" fmla="*/ 480332 h 505460"/>
              <a:gd name="T52" fmla="*/ 644040 w 675640"/>
              <a:gd name="T53" fmla="*/ 447548 h 505460"/>
              <a:gd name="T54" fmla="*/ 673024 w 675640"/>
              <a:gd name="T55" fmla="*/ 410678 h 505460"/>
              <a:gd name="T56" fmla="*/ 694635 w 675640"/>
              <a:gd name="T57" fmla="*/ 370308 h 505460"/>
              <a:gd name="T58" fmla="*/ 708138 w 675640"/>
              <a:gd name="T59" fmla="*/ 327013 h 505460"/>
              <a:gd name="T60" fmla="*/ 712804 w 675640"/>
              <a:gd name="T61" fmla="*/ 281379 h 505460"/>
              <a:gd name="T62" fmla="*/ 708138 w 675640"/>
              <a:gd name="T63" fmla="*/ 235736 h 505460"/>
              <a:gd name="T64" fmla="*/ 694635 w 675640"/>
              <a:gd name="T65" fmla="*/ 192439 h 505460"/>
              <a:gd name="T66" fmla="*/ 673024 w 675640"/>
              <a:gd name="T67" fmla="*/ 152065 h 505460"/>
              <a:gd name="T68" fmla="*/ 644040 w 675640"/>
              <a:gd name="T69" fmla="*/ 115201 h 505460"/>
              <a:gd name="T70" fmla="*/ 608419 w 675640"/>
              <a:gd name="T71" fmla="*/ 82415 h 505460"/>
              <a:gd name="T72" fmla="*/ 566886 w 675640"/>
              <a:gd name="T73" fmla="*/ 54290 h 505460"/>
              <a:gd name="T74" fmla="*/ 520191 w 675640"/>
              <a:gd name="T75" fmla="*/ 31407 h 505460"/>
              <a:gd name="T76" fmla="*/ 469053 w 675640"/>
              <a:gd name="T77" fmla="*/ 14345 h 505460"/>
              <a:gd name="T78" fmla="*/ 414211 w 675640"/>
              <a:gd name="T79" fmla="*/ 3682 h 505460"/>
              <a:gd name="T80" fmla="*/ 356400 w 675640"/>
              <a:gd name="T81" fmla="*/ 0 h 505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5640" h="505460">
                <a:moveTo>
                  <a:pt x="337819" y="0"/>
                </a:moveTo>
                <a:lnTo>
                  <a:pt x="283023" y="3307"/>
                </a:lnTo>
                <a:lnTo>
                  <a:pt x="231041" y="12884"/>
                </a:lnTo>
                <a:lnTo>
                  <a:pt x="182570" y="28210"/>
                </a:lnTo>
                <a:lnTo>
                  <a:pt x="138306" y="48763"/>
                </a:lnTo>
                <a:lnTo>
                  <a:pt x="98944" y="74025"/>
                </a:lnTo>
                <a:lnTo>
                  <a:pt x="65178" y="103473"/>
                </a:lnTo>
                <a:lnTo>
                  <a:pt x="37706" y="136588"/>
                </a:lnTo>
                <a:lnTo>
                  <a:pt x="17222" y="172850"/>
                </a:lnTo>
                <a:lnTo>
                  <a:pt x="4421" y="211737"/>
                </a:lnTo>
                <a:lnTo>
                  <a:pt x="0" y="252729"/>
                </a:lnTo>
                <a:lnTo>
                  <a:pt x="4421" y="293722"/>
                </a:lnTo>
                <a:lnTo>
                  <a:pt x="17222" y="332609"/>
                </a:lnTo>
                <a:lnTo>
                  <a:pt x="37706" y="368871"/>
                </a:lnTo>
                <a:lnTo>
                  <a:pt x="65178" y="401986"/>
                </a:lnTo>
                <a:lnTo>
                  <a:pt x="98944" y="431434"/>
                </a:lnTo>
                <a:lnTo>
                  <a:pt x="138306" y="456696"/>
                </a:lnTo>
                <a:lnTo>
                  <a:pt x="182570" y="477249"/>
                </a:lnTo>
                <a:lnTo>
                  <a:pt x="231041" y="492575"/>
                </a:lnTo>
                <a:lnTo>
                  <a:pt x="283023" y="502152"/>
                </a:lnTo>
                <a:lnTo>
                  <a:pt x="337819" y="505460"/>
                </a:lnTo>
                <a:lnTo>
                  <a:pt x="392616" y="502152"/>
                </a:lnTo>
                <a:lnTo>
                  <a:pt x="444598" y="492575"/>
                </a:lnTo>
                <a:lnTo>
                  <a:pt x="493069" y="477249"/>
                </a:lnTo>
                <a:lnTo>
                  <a:pt x="537333" y="456696"/>
                </a:lnTo>
                <a:lnTo>
                  <a:pt x="576695" y="431434"/>
                </a:lnTo>
                <a:lnTo>
                  <a:pt x="610461" y="401986"/>
                </a:lnTo>
                <a:lnTo>
                  <a:pt x="637933" y="368871"/>
                </a:lnTo>
                <a:lnTo>
                  <a:pt x="658417" y="332609"/>
                </a:lnTo>
                <a:lnTo>
                  <a:pt x="671218" y="293722"/>
                </a:lnTo>
                <a:lnTo>
                  <a:pt x="675640" y="252729"/>
                </a:lnTo>
                <a:lnTo>
                  <a:pt x="671218" y="211737"/>
                </a:lnTo>
                <a:lnTo>
                  <a:pt x="658417" y="172850"/>
                </a:lnTo>
                <a:lnTo>
                  <a:pt x="637933" y="136588"/>
                </a:lnTo>
                <a:lnTo>
                  <a:pt x="610461" y="103473"/>
                </a:lnTo>
                <a:lnTo>
                  <a:pt x="576695" y="74025"/>
                </a:lnTo>
                <a:lnTo>
                  <a:pt x="537333" y="48763"/>
                </a:lnTo>
                <a:lnTo>
                  <a:pt x="493069" y="28210"/>
                </a:lnTo>
                <a:lnTo>
                  <a:pt x="444598" y="12884"/>
                </a:lnTo>
                <a:lnTo>
                  <a:pt x="392616" y="3307"/>
                </a:lnTo>
                <a:lnTo>
                  <a:pt x="33781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E4F52B40-5098-4859-CAB6-5C430A312594}"/>
              </a:ext>
            </a:extLst>
          </p:cNvPr>
          <p:cNvSpPr txBox="1"/>
          <p:nvPr/>
        </p:nvSpPr>
        <p:spPr>
          <a:xfrm>
            <a:off x="795338" y="2511425"/>
            <a:ext cx="306387" cy="255588"/>
          </a:xfrm>
          <a:prstGeom prst="rect">
            <a:avLst/>
          </a:prstGeom>
          <a:solidFill>
            <a:srgbClr val="FFC000"/>
          </a:solidFill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5" dirty="0">
                <a:latin typeface="Arial"/>
                <a:cs typeface="Arial"/>
              </a:rPr>
              <a:t>4</a:t>
            </a:r>
            <a:r>
              <a:rPr sz="1600" b="1" dirty="0">
                <a:latin typeface="Arial"/>
                <a:cs typeface="Arial"/>
              </a:rPr>
              <a:t>.4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FD45D31-D05C-80CA-8D32-1C9BD765DE43}"/>
              </a:ext>
            </a:extLst>
          </p:cNvPr>
          <p:cNvSpPr txBox="1"/>
          <p:nvPr/>
        </p:nvSpPr>
        <p:spPr>
          <a:xfrm>
            <a:off x="1481138" y="2428875"/>
            <a:ext cx="40005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5" dirty="0">
                <a:latin typeface="Arial"/>
                <a:cs typeface="Arial"/>
              </a:rPr>
              <a:t>Circuito de Polarização </a:t>
            </a:r>
            <a:r>
              <a:rPr b="1" dirty="0">
                <a:latin typeface="Arial"/>
                <a:cs typeface="Arial"/>
              </a:rPr>
              <a:t>do Emissor</a:t>
            </a:r>
          </a:p>
        </p:txBody>
      </p:sp>
      <p:sp>
        <p:nvSpPr>
          <p:cNvPr id="23561" name="object 9">
            <a:extLst>
              <a:ext uri="{FF2B5EF4-FFF2-40B4-BE49-F238E27FC236}">
                <a16:creationId xmlns:a16="http://schemas.microsoft.com/office/drawing/2014/main" id="{BD8CB03E-CF5F-86FD-8DB0-9DC3E9C810CC}"/>
              </a:ext>
            </a:extLst>
          </p:cNvPr>
          <p:cNvSpPr>
            <a:spLocks/>
          </p:cNvSpPr>
          <p:nvPr/>
        </p:nvSpPr>
        <p:spPr bwMode="auto">
          <a:xfrm>
            <a:off x="584200" y="2971800"/>
            <a:ext cx="676275" cy="506413"/>
          </a:xfrm>
          <a:custGeom>
            <a:avLst/>
            <a:gdLst>
              <a:gd name="T0" fmla="*/ 356402 w 675640"/>
              <a:gd name="T1" fmla="*/ 0 h 505460"/>
              <a:gd name="T2" fmla="*/ 298592 w 675640"/>
              <a:gd name="T3" fmla="*/ 3682 h 505460"/>
              <a:gd name="T4" fmla="*/ 243750 w 675640"/>
              <a:gd name="T5" fmla="*/ 14345 h 505460"/>
              <a:gd name="T6" fmla="*/ 192614 w 675640"/>
              <a:gd name="T7" fmla="*/ 31407 h 505460"/>
              <a:gd name="T8" fmla="*/ 145912 w 675640"/>
              <a:gd name="T9" fmla="*/ 54290 h 505460"/>
              <a:gd name="T10" fmla="*/ 104386 w 675640"/>
              <a:gd name="T11" fmla="*/ 82415 h 505460"/>
              <a:gd name="T12" fmla="*/ 68762 w 675640"/>
              <a:gd name="T13" fmla="*/ 115201 h 505460"/>
              <a:gd name="T14" fmla="*/ 39781 w 675640"/>
              <a:gd name="T15" fmla="*/ 152065 h 505460"/>
              <a:gd name="T16" fmla="*/ 18170 w 675640"/>
              <a:gd name="T17" fmla="*/ 192439 h 505460"/>
              <a:gd name="T18" fmla="*/ 4649 w 675640"/>
              <a:gd name="T19" fmla="*/ 235736 h 505460"/>
              <a:gd name="T20" fmla="*/ 0 w 675640"/>
              <a:gd name="T21" fmla="*/ 281379 h 505460"/>
              <a:gd name="T22" fmla="*/ 4649 w 675640"/>
              <a:gd name="T23" fmla="*/ 327013 h 505460"/>
              <a:gd name="T24" fmla="*/ 18170 w 675640"/>
              <a:gd name="T25" fmla="*/ 370308 h 505460"/>
              <a:gd name="T26" fmla="*/ 39781 w 675640"/>
              <a:gd name="T27" fmla="*/ 410678 h 505460"/>
              <a:gd name="T28" fmla="*/ 68762 w 675640"/>
              <a:gd name="T29" fmla="*/ 447548 h 505460"/>
              <a:gd name="T30" fmla="*/ 104386 w 675640"/>
              <a:gd name="T31" fmla="*/ 480332 h 505460"/>
              <a:gd name="T32" fmla="*/ 145912 w 675640"/>
              <a:gd name="T33" fmla="*/ 508457 h 505460"/>
              <a:gd name="T34" fmla="*/ 192614 w 675640"/>
              <a:gd name="T35" fmla="*/ 531343 h 505460"/>
              <a:gd name="T36" fmla="*/ 243750 w 675640"/>
              <a:gd name="T37" fmla="*/ 548404 h 505460"/>
              <a:gd name="T38" fmla="*/ 298592 w 675640"/>
              <a:gd name="T39" fmla="*/ 559067 h 505460"/>
              <a:gd name="T40" fmla="*/ 356402 w 675640"/>
              <a:gd name="T41" fmla="*/ 562748 h 505460"/>
              <a:gd name="T42" fmla="*/ 414211 w 675640"/>
              <a:gd name="T43" fmla="*/ 559067 h 505460"/>
              <a:gd name="T44" fmla="*/ 469053 w 675640"/>
              <a:gd name="T45" fmla="*/ 548404 h 505460"/>
              <a:gd name="T46" fmla="*/ 520191 w 675640"/>
              <a:gd name="T47" fmla="*/ 531343 h 505460"/>
              <a:gd name="T48" fmla="*/ 566886 w 675640"/>
              <a:gd name="T49" fmla="*/ 508457 h 505460"/>
              <a:gd name="T50" fmla="*/ 608419 w 675640"/>
              <a:gd name="T51" fmla="*/ 480332 h 505460"/>
              <a:gd name="T52" fmla="*/ 644040 w 675640"/>
              <a:gd name="T53" fmla="*/ 447548 h 505460"/>
              <a:gd name="T54" fmla="*/ 673024 w 675640"/>
              <a:gd name="T55" fmla="*/ 410678 h 505460"/>
              <a:gd name="T56" fmla="*/ 694635 w 675640"/>
              <a:gd name="T57" fmla="*/ 370308 h 505460"/>
              <a:gd name="T58" fmla="*/ 708138 w 675640"/>
              <a:gd name="T59" fmla="*/ 327013 h 505460"/>
              <a:gd name="T60" fmla="*/ 712804 w 675640"/>
              <a:gd name="T61" fmla="*/ 281379 h 505460"/>
              <a:gd name="T62" fmla="*/ 708138 w 675640"/>
              <a:gd name="T63" fmla="*/ 235736 h 505460"/>
              <a:gd name="T64" fmla="*/ 694635 w 675640"/>
              <a:gd name="T65" fmla="*/ 192439 h 505460"/>
              <a:gd name="T66" fmla="*/ 673024 w 675640"/>
              <a:gd name="T67" fmla="*/ 152065 h 505460"/>
              <a:gd name="T68" fmla="*/ 644040 w 675640"/>
              <a:gd name="T69" fmla="*/ 115201 h 505460"/>
              <a:gd name="T70" fmla="*/ 608419 w 675640"/>
              <a:gd name="T71" fmla="*/ 82415 h 505460"/>
              <a:gd name="T72" fmla="*/ 566886 w 675640"/>
              <a:gd name="T73" fmla="*/ 54290 h 505460"/>
              <a:gd name="T74" fmla="*/ 520191 w 675640"/>
              <a:gd name="T75" fmla="*/ 31407 h 505460"/>
              <a:gd name="T76" fmla="*/ 469053 w 675640"/>
              <a:gd name="T77" fmla="*/ 14345 h 505460"/>
              <a:gd name="T78" fmla="*/ 414211 w 675640"/>
              <a:gd name="T79" fmla="*/ 3682 h 505460"/>
              <a:gd name="T80" fmla="*/ 356402 w 675640"/>
              <a:gd name="T81" fmla="*/ 0 h 505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5640" h="505460">
                <a:moveTo>
                  <a:pt x="337820" y="0"/>
                </a:moveTo>
                <a:lnTo>
                  <a:pt x="283023" y="3307"/>
                </a:lnTo>
                <a:lnTo>
                  <a:pt x="231041" y="12884"/>
                </a:lnTo>
                <a:lnTo>
                  <a:pt x="182570" y="28210"/>
                </a:lnTo>
                <a:lnTo>
                  <a:pt x="138306" y="48763"/>
                </a:lnTo>
                <a:lnTo>
                  <a:pt x="98944" y="74025"/>
                </a:lnTo>
                <a:lnTo>
                  <a:pt x="65178" y="103473"/>
                </a:lnTo>
                <a:lnTo>
                  <a:pt x="37706" y="136588"/>
                </a:lnTo>
                <a:lnTo>
                  <a:pt x="17222" y="172850"/>
                </a:lnTo>
                <a:lnTo>
                  <a:pt x="4421" y="211737"/>
                </a:lnTo>
                <a:lnTo>
                  <a:pt x="0" y="252729"/>
                </a:lnTo>
                <a:lnTo>
                  <a:pt x="4421" y="293722"/>
                </a:lnTo>
                <a:lnTo>
                  <a:pt x="17222" y="332609"/>
                </a:lnTo>
                <a:lnTo>
                  <a:pt x="37706" y="368871"/>
                </a:lnTo>
                <a:lnTo>
                  <a:pt x="65178" y="401986"/>
                </a:lnTo>
                <a:lnTo>
                  <a:pt x="98944" y="431434"/>
                </a:lnTo>
                <a:lnTo>
                  <a:pt x="138306" y="456696"/>
                </a:lnTo>
                <a:lnTo>
                  <a:pt x="182570" y="477249"/>
                </a:lnTo>
                <a:lnTo>
                  <a:pt x="231041" y="492575"/>
                </a:lnTo>
                <a:lnTo>
                  <a:pt x="283023" y="502152"/>
                </a:lnTo>
                <a:lnTo>
                  <a:pt x="337820" y="505459"/>
                </a:lnTo>
                <a:lnTo>
                  <a:pt x="392616" y="502152"/>
                </a:lnTo>
                <a:lnTo>
                  <a:pt x="444598" y="492575"/>
                </a:lnTo>
                <a:lnTo>
                  <a:pt x="493069" y="477249"/>
                </a:lnTo>
                <a:lnTo>
                  <a:pt x="537333" y="456696"/>
                </a:lnTo>
                <a:lnTo>
                  <a:pt x="576695" y="431434"/>
                </a:lnTo>
                <a:lnTo>
                  <a:pt x="610461" y="401986"/>
                </a:lnTo>
                <a:lnTo>
                  <a:pt x="637933" y="368871"/>
                </a:lnTo>
                <a:lnTo>
                  <a:pt x="658417" y="332609"/>
                </a:lnTo>
                <a:lnTo>
                  <a:pt x="671218" y="293722"/>
                </a:lnTo>
                <a:lnTo>
                  <a:pt x="675640" y="252729"/>
                </a:lnTo>
                <a:lnTo>
                  <a:pt x="671218" y="211737"/>
                </a:lnTo>
                <a:lnTo>
                  <a:pt x="658417" y="172850"/>
                </a:lnTo>
                <a:lnTo>
                  <a:pt x="637933" y="136588"/>
                </a:lnTo>
                <a:lnTo>
                  <a:pt x="610461" y="103473"/>
                </a:lnTo>
                <a:lnTo>
                  <a:pt x="576695" y="74025"/>
                </a:lnTo>
                <a:lnTo>
                  <a:pt x="537333" y="48763"/>
                </a:lnTo>
                <a:lnTo>
                  <a:pt x="493069" y="28210"/>
                </a:lnTo>
                <a:lnTo>
                  <a:pt x="444598" y="12884"/>
                </a:lnTo>
                <a:lnTo>
                  <a:pt x="392616" y="3307"/>
                </a:lnTo>
                <a:lnTo>
                  <a:pt x="337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A07A298-D91C-1D6D-2BC5-3B25DEB09550}"/>
              </a:ext>
            </a:extLst>
          </p:cNvPr>
          <p:cNvSpPr txBox="1"/>
          <p:nvPr/>
        </p:nvSpPr>
        <p:spPr>
          <a:xfrm>
            <a:off x="741363" y="3098800"/>
            <a:ext cx="306387" cy="255588"/>
          </a:xfrm>
          <a:prstGeom prst="rect">
            <a:avLst/>
          </a:prstGeom>
          <a:solidFill>
            <a:srgbClr val="FFC000"/>
          </a:solidFill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5" dirty="0">
                <a:latin typeface="Arial"/>
                <a:cs typeface="Arial"/>
              </a:rPr>
              <a:t>4</a:t>
            </a:r>
            <a:r>
              <a:rPr sz="1600" b="1" dirty="0">
                <a:latin typeface="Arial"/>
                <a:cs typeface="Arial"/>
              </a:rPr>
              <a:t>.5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D416791-9115-D94D-AFDC-691F861C9F44}"/>
              </a:ext>
            </a:extLst>
          </p:cNvPr>
          <p:cNvSpPr txBox="1"/>
          <p:nvPr/>
        </p:nvSpPr>
        <p:spPr>
          <a:xfrm>
            <a:off x="1490663" y="3036888"/>
            <a:ext cx="5138737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5" dirty="0">
                <a:latin typeface="Arial"/>
                <a:cs typeface="Arial"/>
              </a:rPr>
              <a:t>Circuito de Polarização por Divisor de</a:t>
            </a:r>
            <a:r>
              <a:rPr b="1" spc="35" dirty="0">
                <a:latin typeface="Arial"/>
                <a:cs typeface="Arial"/>
              </a:rPr>
              <a:t> </a:t>
            </a:r>
            <a:r>
              <a:rPr b="1" spc="-35" dirty="0">
                <a:latin typeface="Arial"/>
                <a:cs typeface="Arial"/>
              </a:rPr>
              <a:t>Tensão</a:t>
            </a:r>
            <a:endParaRPr b="1" dirty="0">
              <a:latin typeface="Arial"/>
              <a:cs typeface="Arial"/>
            </a:endParaRPr>
          </a:p>
        </p:txBody>
      </p:sp>
      <p:sp>
        <p:nvSpPr>
          <p:cNvPr id="23564" name="object 12">
            <a:extLst>
              <a:ext uri="{FF2B5EF4-FFF2-40B4-BE49-F238E27FC236}">
                <a16:creationId xmlns:a16="http://schemas.microsoft.com/office/drawing/2014/main" id="{D174C15C-7033-D62E-C749-41377A34E2B1}"/>
              </a:ext>
            </a:extLst>
          </p:cNvPr>
          <p:cNvSpPr>
            <a:spLocks/>
          </p:cNvSpPr>
          <p:nvPr/>
        </p:nvSpPr>
        <p:spPr bwMode="auto">
          <a:xfrm>
            <a:off x="555625" y="3657600"/>
            <a:ext cx="676275" cy="506413"/>
          </a:xfrm>
          <a:custGeom>
            <a:avLst/>
            <a:gdLst>
              <a:gd name="T0" fmla="*/ 356402 w 675640"/>
              <a:gd name="T1" fmla="*/ 0 h 505460"/>
              <a:gd name="T2" fmla="*/ 298592 w 675640"/>
              <a:gd name="T3" fmla="*/ 3682 h 505460"/>
              <a:gd name="T4" fmla="*/ 243750 w 675640"/>
              <a:gd name="T5" fmla="*/ 14345 h 505460"/>
              <a:gd name="T6" fmla="*/ 192614 w 675640"/>
              <a:gd name="T7" fmla="*/ 31407 h 505460"/>
              <a:gd name="T8" fmla="*/ 145912 w 675640"/>
              <a:gd name="T9" fmla="*/ 54290 h 505460"/>
              <a:gd name="T10" fmla="*/ 104386 w 675640"/>
              <a:gd name="T11" fmla="*/ 82415 h 505460"/>
              <a:gd name="T12" fmla="*/ 68762 w 675640"/>
              <a:gd name="T13" fmla="*/ 115201 h 505460"/>
              <a:gd name="T14" fmla="*/ 39781 w 675640"/>
              <a:gd name="T15" fmla="*/ 152065 h 505460"/>
              <a:gd name="T16" fmla="*/ 18170 w 675640"/>
              <a:gd name="T17" fmla="*/ 192439 h 505460"/>
              <a:gd name="T18" fmla="*/ 4649 w 675640"/>
              <a:gd name="T19" fmla="*/ 235736 h 505460"/>
              <a:gd name="T20" fmla="*/ 0 w 675640"/>
              <a:gd name="T21" fmla="*/ 281379 h 505460"/>
              <a:gd name="T22" fmla="*/ 4649 w 675640"/>
              <a:gd name="T23" fmla="*/ 327013 h 505460"/>
              <a:gd name="T24" fmla="*/ 18170 w 675640"/>
              <a:gd name="T25" fmla="*/ 370308 h 505460"/>
              <a:gd name="T26" fmla="*/ 39781 w 675640"/>
              <a:gd name="T27" fmla="*/ 410678 h 505460"/>
              <a:gd name="T28" fmla="*/ 68762 w 675640"/>
              <a:gd name="T29" fmla="*/ 447548 h 505460"/>
              <a:gd name="T30" fmla="*/ 104386 w 675640"/>
              <a:gd name="T31" fmla="*/ 480332 h 505460"/>
              <a:gd name="T32" fmla="*/ 145912 w 675640"/>
              <a:gd name="T33" fmla="*/ 508457 h 505460"/>
              <a:gd name="T34" fmla="*/ 192614 w 675640"/>
              <a:gd name="T35" fmla="*/ 531343 h 505460"/>
              <a:gd name="T36" fmla="*/ 243750 w 675640"/>
              <a:gd name="T37" fmla="*/ 548404 h 505460"/>
              <a:gd name="T38" fmla="*/ 298592 w 675640"/>
              <a:gd name="T39" fmla="*/ 559067 h 505460"/>
              <a:gd name="T40" fmla="*/ 356402 w 675640"/>
              <a:gd name="T41" fmla="*/ 562748 h 505460"/>
              <a:gd name="T42" fmla="*/ 414211 w 675640"/>
              <a:gd name="T43" fmla="*/ 559067 h 505460"/>
              <a:gd name="T44" fmla="*/ 469053 w 675640"/>
              <a:gd name="T45" fmla="*/ 548404 h 505460"/>
              <a:gd name="T46" fmla="*/ 520191 w 675640"/>
              <a:gd name="T47" fmla="*/ 531343 h 505460"/>
              <a:gd name="T48" fmla="*/ 566886 w 675640"/>
              <a:gd name="T49" fmla="*/ 508457 h 505460"/>
              <a:gd name="T50" fmla="*/ 608419 w 675640"/>
              <a:gd name="T51" fmla="*/ 480332 h 505460"/>
              <a:gd name="T52" fmla="*/ 644040 w 675640"/>
              <a:gd name="T53" fmla="*/ 447548 h 505460"/>
              <a:gd name="T54" fmla="*/ 673024 w 675640"/>
              <a:gd name="T55" fmla="*/ 410678 h 505460"/>
              <a:gd name="T56" fmla="*/ 694635 w 675640"/>
              <a:gd name="T57" fmla="*/ 370308 h 505460"/>
              <a:gd name="T58" fmla="*/ 708138 w 675640"/>
              <a:gd name="T59" fmla="*/ 327013 h 505460"/>
              <a:gd name="T60" fmla="*/ 712804 w 675640"/>
              <a:gd name="T61" fmla="*/ 281379 h 505460"/>
              <a:gd name="T62" fmla="*/ 708138 w 675640"/>
              <a:gd name="T63" fmla="*/ 235736 h 505460"/>
              <a:gd name="T64" fmla="*/ 694635 w 675640"/>
              <a:gd name="T65" fmla="*/ 192439 h 505460"/>
              <a:gd name="T66" fmla="*/ 673024 w 675640"/>
              <a:gd name="T67" fmla="*/ 152065 h 505460"/>
              <a:gd name="T68" fmla="*/ 644040 w 675640"/>
              <a:gd name="T69" fmla="*/ 115201 h 505460"/>
              <a:gd name="T70" fmla="*/ 608419 w 675640"/>
              <a:gd name="T71" fmla="*/ 82415 h 505460"/>
              <a:gd name="T72" fmla="*/ 566886 w 675640"/>
              <a:gd name="T73" fmla="*/ 54290 h 505460"/>
              <a:gd name="T74" fmla="*/ 520191 w 675640"/>
              <a:gd name="T75" fmla="*/ 31407 h 505460"/>
              <a:gd name="T76" fmla="*/ 469053 w 675640"/>
              <a:gd name="T77" fmla="*/ 14345 h 505460"/>
              <a:gd name="T78" fmla="*/ 414211 w 675640"/>
              <a:gd name="T79" fmla="*/ 3682 h 505460"/>
              <a:gd name="T80" fmla="*/ 356402 w 675640"/>
              <a:gd name="T81" fmla="*/ 0 h 505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5640" h="505460">
                <a:moveTo>
                  <a:pt x="337820" y="0"/>
                </a:moveTo>
                <a:lnTo>
                  <a:pt x="283023" y="3307"/>
                </a:lnTo>
                <a:lnTo>
                  <a:pt x="231041" y="12884"/>
                </a:lnTo>
                <a:lnTo>
                  <a:pt x="182570" y="28210"/>
                </a:lnTo>
                <a:lnTo>
                  <a:pt x="138306" y="48763"/>
                </a:lnTo>
                <a:lnTo>
                  <a:pt x="98944" y="74025"/>
                </a:lnTo>
                <a:lnTo>
                  <a:pt x="65178" y="103473"/>
                </a:lnTo>
                <a:lnTo>
                  <a:pt x="37706" y="136588"/>
                </a:lnTo>
                <a:lnTo>
                  <a:pt x="17222" y="172850"/>
                </a:lnTo>
                <a:lnTo>
                  <a:pt x="4421" y="211737"/>
                </a:lnTo>
                <a:lnTo>
                  <a:pt x="0" y="252729"/>
                </a:lnTo>
                <a:lnTo>
                  <a:pt x="4421" y="293722"/>
                </a:lnTo>
                <a:lnTo>
                  <a:pt x="17222" y="332609"/>
                </a:lnTo>
                <a:lnTo>
                  <a:pt x="37706" y="368871"/>
                </a:lnTo>
                <a:lnTo>
                  <a:pt x="65178" y="401986"/>
                </a:lnTo>
                <a:lnTo>
                  <a:pt x="98944" y="431434"/>
                </a:lnTo>
                <a:lnTo>
                  <a:pt x="138306" y="456696"/>
                </a:lnTo>
                <a:lnTo>
                  <a:pt x="182570" y="477249"/>
                </a:lnTo>
                <a:lnTo>
                  <a:pt x="231041" y="492575"/>
                </a:lnTo>
                <a:lnTo>
                  <a:pt x="283023" y="502152"/>
                </a:lnTo>
                <a:lnTo>
                  <a:pt x="337820" y="505459"/>
                </a:lnTo>
                <a:lnTo>
                  <a:pt x="392616" y="502152"/>
                </a:lnTo>
                <a:lnTo>
                  <a:pt x="444598" y="492575"/>
                </a:lnTo>
                <a:lnTo>
                  <a:pt x="493069" y="477249"/>
                </a:lnTo>
                <a:lnTo>
                  <a:pt x="537333" y="456696"/>
                </a:lnTo>
                <a:lnTo>
                  <a:pt x="576695" y="431434"/>
                </a:lnTo>
                <a:lnTo>
                  <a:pt x="610461" y="401986"/>
                </a:lnTo>
                <a:lnTo>
                  <a:pt x="637933" y="368871"/>
                </a:lnTo>
                <a:lnTo>
                  <a:pt x="658417" y="332609"/>
                </a:lnTo>
                <a:lnTo>
                  <a:pt x="671218" y="293722"/>
                </a:lnTo>
                <a:lnTo>
                  <a:pt x="675640" y="252729"/>
                </a:lnTo>
                <a:lnTo>
                  <a:pt x="671218" y="211737"/>
                </a:lnTo>
                <a:lnTo>
                  <a:pt x="658417" y="172850"/>
                </a:lnTo>
                <a:lnTo>
                  <a:pt x="637933" y="136588"/>
                </a:lnTo>
                <a:lnTo>
                  <a:pt x="610461" y="103473"/>
                </a:lnTo>
                <a:lnTo>
                  <a:pt x="576695" y="74025"/>
                </a:lnTo>
                <a:lnTo>
                  <a:pt x="537333" y="48763"/>
                </a:lnTo>
                <a:lnTo>
                  <a:pt x="493069" y="28210"/>
                </a:lnTo>
                <a:lnTo>
                  <a:pt x="444598" y="12884"/>
                </a:lnTo>
                <a:lnTo>
                  <a:pt x="392616" y="3307"/>
                </a:lnTo>
                <a:lnTo>
                  <a:pt x="337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8918719E-E272-1A0A-9305-222C8141A096}"/>
              </a:ext>
            </a:extLst>
          </p:cNvPr>
          <p:cNvSpPr txBox="1"/>
          <p:nvPr/>
        </p:nvSpPr>
        <p:spPr>
          <a:xfrm>
            <a:off x="741363" y="3786188"/>
            <a:ext cx="306387" cy="254000"/>
          </a:xfrm>
          <a:prstGeom prst="rect">
            <a:avLst/>
          </a:prstGeom>
          <a:solidFill>
            <a:srgbClr val="FFC000"/>
          </a:solidFill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5" dirty="0">
                <a:latin typeface="Arial"/>
                <a:cs typeface="Arial"/>
              </a:rPr>
              <a:t>4</a:t>
            </a:r>
            <a:r>
              <a:rPr sz="1600" b="1" dirty="0">
                <a:latin typeface="Arial"/>
                <a:cs typeface="Arial"/>
              </a:rPr>
              <a:t>.6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357F075F-9DEF-A6C9-371F-BC002F1FDEF7}"/>
              </a:ext>
            </a:extLst>
          </p:cNvPr>
          <p:cNvSpPr txBox="1"/>
          <p:nvPr/>
        </p:nvSpPr>
        <p:spPr>
          <a:xfrm>
            <a:off x="1490663" y="3709988"/>
            <a:ext cx="4452937" cy="333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5" dirty="0">
                <a:latin typeface="Arial"/>
                <a:cs typeface="Arial"/>
              </a:rPr>
              <a:t>Circuito </a:t>
            </a:r>
            <a:r>
              <a:rPr b="1" dirty="0">
                <a:latin typeface="Arial"/>
                <a:cs typeface="Arial"/>
              </a:rPr>
              <a:t>com Realimentação </a:t>
            </a:r>
            <a:r>
              <a:rPr b="1" spc="-5" dirty="0">
                <a:latin typeface="Arial"/>
                <a:cs typeface="Arial"/>
              </a:rPr>
              <a:t>do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Coletor</a:t>
            </a:r>
            <a:endParaRPr b="1" dirty="0">
              <a:latin typeface="Arial"/>
              <a:cs typeface="Arial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A909F711-A891-2E24-B9E1-141A6DF8AF24}"/>
              </a:ext>
            </a:extLst>
          </p:cNvPr>
          <p:cNvSpPr txBox="1"/>
          <p:nvPr/>
        </p:nvSpPr>
        <p:spPr>
          <a:xfrm>
            <a:off x="1493838" y="4375150"/>
            <a:ext cx="5211762" cy="338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0" tIns="29845" rIns="0" bIns="0">
            <a:spAutoFit/>
          </a:bodyPr>
          <a:lstStyle/>
          <a:p>
            <a:pPr marL="90170" algn="ctr" eaLnBrk="1" fontAlgn="auto" hangingPunct="1">
              <a:spcBef>
                <a:spcPts val="235"/>
              </a:spcBef>
              <a:spcAft>
                <a:spcPts val="0"/>
              </a:spcAft>
              <a:defRPr/>
            </a:pPr>
            <a:r>
              <a:rPr sz="2000" b="1" spc="-5" dirty="0">
                <a:latin typeface="Calibri"/>
                <a:cs typeface="Calibri"/>
              </a:rPr>
              <a:t>Circuito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-10" dirty="0">
                <a:latin typeface="Calibri"/>
                <a:cs typeface="Calibri"/>
              </a:rPr>
              <a:t>Polarização com </a:t>
            </a:r>
            <a:r>
              <a:rPr sz="2000" b="1" spc="-5" dirty="0">
                <a:latin typeface="Calibri"/>
                <a:cs typeface="Calibri"/>
              </a:rPr>
              <a:t>Seguidor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Emissor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3568" name="object 3">
            <a:extLst>
              <a:ext uri="{FF2B5EF4-FFF2-40B4-BE49-F238E27FC236}">
                <a16:creationId xmlns:a16="http://schemas.microsoft.com/office/drawing/2014/main" id="{3AC0DDBF-E9C2-518E-26A2-77A6ED6DC9E7}"/>
              </a:ext>
            </a:extLst>
          </p:cNvPr>
          <p:cNvSpPr>
            <a:spLocks/>
          </p:cNvSpPr>
          <p:nvPr/>
        </p:nvSpPr>
        <p:spPr bwMode="auto">
          <a:xfrm>
            <a:off x="557213" y="4368800"/>
            <a:ext cx="676275" cy="504825"/>
          </a:xfrm>
          <a:custGeom>
            <a:avLst/>
            <a:gdLst>
              <a:gd name="T0" fmla="*/ 356402 w 675640"/>
              <a:gd name="T1" fmla="*/ 0 h 505459"/>
              <a:gd name="T2" fmla="*/ 298592 w 675640"/>
              <a:gd name="T3" fmla="*/ 3079 h 505459"/>
              <a:gd name="T4" fmla="*/ 243750 w 675640"/>
              <a:gd name="T5" fmla="*/ 11996 h 505459"/>
              <a:gd name="T6" fmla="*/ 192614 w 675640"/>
              <a:gd name="T7" fmla="*/ 26264 h 505459"/>
              <a:gd name="T8" fmla="*/ 145912 w 675640"/>
              <a:gd name="T9" fmla="*/ 45397 h 505459"/>
              <a:gd name="T10" fmla="*/ 104386 w 675640"/>
              <a:gd name="T11" fmla="*/ 68912 h 505459"/>
              <a:gd name="T12" fmla="*/ 68762 w 675640"/>
              <a:gd name="T13" fmla="*/ 96329 h 505459"/>
              <a:gd name="T14" fmla="*/ 39781 w 675640"/>
              <a:gd name="T15" fmla="*/ 127158 h 505459"/>
              <a:gd name="T16" fmla="*/ 18170 w 675640"/>
              <a:gd name="T17" fmla="*/ 160917 h 505459"/>
              <a:gd name="T18" fmla="*/ 4649 w 675640"/>
              <a:gd name="T19" fmla="*/ 197118 h 505459"/>
              <a:gd name="T20" fmla="*/ 0 w 675640"/>
              <a:gd name="T21" fmla="*/ 235281 h 505459"/>
              <a:gd name="T22" fmla="*/ 4649 w 675640"/>
              <a:gd name="T23" fmla="*/ 273444 h 505459"/>
              <a:gd name="T24" fmla="*/ 18170 w 675640"/>
              <a:gd name="T25" fmla="*/ 309647 h 505459"/>
              <a:gd name="T26" fmla="*/ 39781 w 675640"/>
              <a:gd name="T27" fmla="*/ 343404 h 505459"/>
              <a:gd name="T28" fmla="*/ 68762 w 675640"/>
              <a:gd name="T29" fmla="*/ 374231 h 505459"/>
              <a:gd name="T30" fmla="*/ 104386 w 675640"/>
              <a:gd name="T31" fmla="*/ 401649 h 505459"/>
              <a:gd name="T32" fmla="*/ 145912 w 675640"/>
              <a:gd name="T33" fmla="*/ 425165 h 505459"/>
              <a:gd name="T34" fmla="*/ 192614 w 675640"/>
              <a:gd name="T35" fmla="*/ 444300 h 505459"/>
              <a:gd name="T36" fmla="*/ 243750 w 675640"/>
              <a:gd name="T37" fmla="*/ 458564 h 505459"/>
              <a:gd name="T38" fmla="*/ 298592 w 675640"/>
              <a:gd name="T39" fmla="*/ 467481 h 505459"/>
              <a:gd name="T40" fmla="*/ 356402 w 675640"/>
              <a:gd name="T41" fmla="*/ 470563 h 505459"/>
              <a:gd name="T42" fmla="*/ 414211 w 675640"/>
              <a:gd name="T43" fmla="*/ 467481 h 505459"/>
              <a:gd name="T44" fmla="*/ 469053 w 675640"/>
              <a:gd name="T45" fmla="*/ 458564 h 505459"/>
              <a:gd name="T46" fmla="*/ 520191 w 675640"/>
              <a:gd name="T47" fmla="*/ 444300 h 505459"/>
              <a:gd name="T48" fmla="*/ 566886 w 675640"/>
              <a:gd name="T49" fmla="*/ 425165 h 505459"/>
              <a:gd name="T50" fmla="*/ 608419 w 675640"/>
              <a:gd name="T51" fmla="*/ 401649 h 505459"/>
              <a:gd name="T52" fmla="*/ 644040 w 675640"/>
              <a:gd name="T53" fmla="*/ 374231 h 505459"/>
              <a:gd name="T54" fmla="*/ 673024 w 675640"/>
              <a:gd name="T55" fmla="*/ 343404 h 505459"/>
              <a:gd name="T56" fmla="*/ 694635 w 675640"/>
              <a:gd name="T57" fmla="*/ 309647 h 505459"/>
              <a:gd name="T58" fmla="*/ 708138 w 675640"/>
              <a:gd name="T59" fmla="*/ 273444 h 505459"/>
              <a:gd name="T60" fmla="*/ 712804 w 675640"/>
              <a:gd name="T61" fmla="*/ 235281 h 505459"/>
              <a:gd name="T62" fmla="*/ 708138 w 675640"/>
              <a:gd name="T63" fmla="*/ 197118 h 505459"/>
              <a:gd name="T64" fmla="*/ 694635 w 675640"/>
              <a:gd name="T65" fmla="*/ 160917 h 505459"/>
              <a:gd name="T66" fmla="*/ 673024 w 675640"/>
              <a:gd name="T67" fmla="*/ 127158 h 505459"/>
              <a:gd name="T68" fmla="*/ 644040 w 675640"/>
              <a:gd name="T69" fmla="*/ 96329 h 505459"/>
              <a:gd name="T70" fmla="*/ 608419 w 675640"/>
              <a:gd name="T71" fmla="*/ 68912 h 505459"/>
              <a:gd name="T72" fmla="*/ 566886 w 675640"/>
              <a:gd name="T73" fmla="*/ 45397 h 505459"/>
              <a:gd name="T74" fmla="*/ 520191 w 675640"/>
              <a:gd name="T75" fmla="*/ 26264 h 505459"/>
              <a:gd name="T76" fmla="*/ 469053 w 675640"/>
              <a:gd name="T77" fmla="*/ 11996 h 505459"/>
              <a:gd name="T78" fmla="*/ 414211 w 675640"/>
              <a:gd name="T79" fmla="*/ 3079 h 505459"/>
              <a:gd name="T80" fmla="*/ 356402 w 675640"/>
              <a:gd name="T81" fmla="*/ 0 h 50545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5640" h="505459">
                <a:moveTo>
                  <a:pt x="337820" y="0"/>
                </a:moveTo>
                <a:lnTo>
                  <a:pt x="283023" y="3307"/>
                </a:lnTo>
                <a:lnTo>
                  <a:pt x="231041" y="12884"/>
                </a:lnTo>
                <a:lnTo>
                  <a:pt x="182570" y="28210"/>
                </a:lnTo>
                <a:lnTo>
                  <a:pt x="138306" y="48763"/>
                </a:lnTo>
                <a:lnTo>
                  <a:pt x="98944" y="74025"/>
                </a:lnTo>
                <a:lnTo>
                  <a:pt x="65178" y="103473"/>
                </a:lnTo>
                <a:lnTo>
                  <a:pt x="37706" y="136588"/>
                </a:lnTo>
                <a:lnTo>
                  <a:pt x="17222" y="172850"/>
                </a:lnTo>
                <a:lnTo>
                  <a:pt x="4421" y="211737"/>
                </a:lnTo>
                <a:lnTo>
                  <a:pt x="0" y="252729"/>
                </a:lnTo>
                <a:lnTo>
                  <a:pt x="4421" y="293722"/>
                </a:lnTo>
                <a:lnTo>
                  <a:pt x="17222" y="332609"/>
                </a:lnTo>
                <a:lnTo>
                  <a:pt x="37706" y="368871"/>
                </a:lnTo>
                <a:lnTo>
                  <a:pt x="65178" y="401986"/>
                </a:lnTo>
                <a:lnTo>
                  <a:pt x="98944" y="431434"/>
                </a:lnTo>
                <a:lnTo>
                  <a:pt x="138306" y="456696"/>
                </a:lnTo>
                <a:lnTo>
                  <a:pt x="182570" y="477249"/>
                </a:lnTo>
                <a:lnTo>
                  <a:pt x="231041" y="492575"/>
                </a:lnTo>
                <a:lnTo>
                  <a:pt x="283023" y="502152"/>
                </a:lnTo>
                <a:lnTo>
                  <a:pt x="337820" y="505460"/>
                </a:lnTo>
                <a:lnTo>
                  <a:pt x="392616" y="502152"/>
                </a:lnTo>
                <a:lnTo>
                  <a:pt x="444598" y="492575"/>
                </a:lnTo>
                <a:lnTo>
                  <a:pt x="493069" y="477249"/>
                </a:lnTo>
                <a:lnTo>
                  <a:pt x="537333" y="456696"/>
                </a:lnTo>
                <a:lnTo>
                  <a:pt x="576695" y="431434"/>
                </a:lnTo>
                <a:lnTo>
                  <a:pt x="610461" y="401986"/>
                </a:lnTo>
                <a:lnTo>
                  <a:pt x="637933" y="368871"/>
                </a:lnTo>
                <a:lnTo>
                  <a:pt x="658417" y="332609"/>
                </a:lnTo>
                <a:lnTo>
                  <a:pt x="671218" y="293722"/>
                </a:lnTo>
                <a:lnTo>
                  <a:pt x="675640" y="252729"/>
                </a:lnTo>
                <a:lnTo>
                  <a:pt x="671218" y="211737"/>
                </a:lnTo>
                <a:lnTo>
                  <a:pt x="658417" y="172850"/>
                </a:lnTo>
                <a:lnTo>
                  <a:pt x="637933" y="136588"/>
                </a:lnTo>
                <a:lnTo>
                  <a:pt x="610461" y="103473"/>
                </a:lnTo>
                <a:lnTo>
                  <a:pt x="576695" y="74025"/>
                </a:lnTo>
                <a:lnTo>
                  <a:pt x="537333" y="48763"/>
                </a:lnTo>
                <a:lnTo>
                  <a:pt x="493069" y="28210"/>
                </a:lnTo>
                <a:lnTo>
                  <a:pt x="444598" y="12884"/>
                </a:lnTo>
                <a:lnTo>
                  <a:pt x="392616" y="3307"/>
                </a:lnTo>
                <a:lnTo>
                  <a:pt x="337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4302FFC7-ADBE-8C67-7140-B3036486DD18}"/>
              </a:ext>
            </a:extLst>
          </p:cNvPr>
          <p:cNvSpPr txBox="1"/>
          <p:nvPr/>
        </p:nvSpPr>
        <p:spPr>
          <a:xfrm>
            <a:off x="750888" y="4487863"/>
            <a:ext cx="285750" cy="247650"/>
          </a:xfrm>
          <a:prstGeom prst="rect">
            <a:avLst/>
          </a:prstGeom>
          <a:solidFill>
            <a:srgbClr val="FFC000"/>
          </a:solidFill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5" dirty="0">
                <a:latin typeface="Calibri"/>
                <a:cs typeface="Calibri"/>
              </a:rPr>
              <a:t>4</a:t>
            </a:r>
            <a:r>
              <a:rPr sz="1600" b="1" spc="-10" dirty="0">
                <a:latin typeface="Calibri"/>
                <a:cs typeface="Calibri"/>
              </a:rPr>
              <a:t>.</a:t>
            </a:r>
            <a:r>
              <a:rPr sz="1600" b="1" dirty="0">
                <a:latin typeface="Calibri"/>
                <a:cs typeface="Calibri"/>
              </a:rPr>
              <a:t>7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CCCC1400-EE34-81E7-2883-9D6EEB78752E}"/>
              </a:ext>
            </a:extLst>
          </p:cNvPr>
          <p:cNvSpPr txBox="1"/>
          <p:nvPr/>
        </p:nvSpPr>
        <p:spPr>
          <a:xfrm>
            <a:off x="1487488" y="5116513"/>
            <a:ext cx="4113212" cy="373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0" tIns="29845" rIns="0" bIns="0">
            <a:spAutoFit/>
          </a:bodyPr>
          <a:lstStyle/>
          <a:p>
            <a:pPr marL="91440" algn="ctr" eaLnBrk="1" fontAlgn="auto" hangingPunct="1">
              <a:spcBef>
                <a:spcPts val="235"/>
              </a:spcBef>
              <a:spcAft>
                <a:spcPts val="0"/>
              </a:spcAft>
              <a:defRPr/>
            </a:pPr>
            <a:r>
              <a:rPr sz="2000" b="1" spc="-5" dirty="0">
                <a:latin typeface="Calibri"/>
                <a:cs typeface="Calibri"/>
              </a:rPr>
              <a:t>Circuito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-10" dirty="0">
                <a:latin typeface="Calibri"/>
                <a:cs typeface="Calibri"/>
              </a:rPr>
              <a:t>Polarização </a:t>
            </a:r>
            <a:r>
              <a:rPr sz="2000" b="1" spc="-5" dirty="0">
                <a:latin typeface="Calibri"/>
                <a:cs typeface="Calibri"/>
              </a:rPr>
              <a:t>Base 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Comum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3571" name="object 12">
            <a:extLst>
              <a:ext uri="{FF2B5EF4-FFF2-40B4-BE49-F238E27FC236}">
                <a16:creationId xmlns:a16="http://schemas.microsoft.com/office/drawing/2014/main" id="{1ECBDD3C-C646-51E4-C3D2-78E21A6850EB}"/>
              </a:ext>
            </a:extLst>
          </p:cNvPr>
          <p:cNvSpPr>
            <a:spLocks/>
          </p:cNvSpPr>
          <p:nvPr/>
        </p:nvSpPr>
        <p:spPr bwMode="auto">
          <a:xfrm>
            <a:off x="584200" y="5054600"/>
            <a:ext cx="676275" cy="504825"/>
          </a:xfrm>
          <a:custGeom>
            <a:avLst/>
            <a:gdLst>
              <a:gd name="T0" fmla="*/ 356402 w 675640"/>
              <a:gd name="T1" fmla="*/ 0 h 505460"/>
              <a:gd name="T2" fmla="*/ 298592 w 675640"/>
              <a:gd name="T3" fmla="*/ 3079 h 505460"/>
              <a:gd name="T4" fmla="*/ 243750 w 675640"/>
              <a:gd name="T5" fmla="*/ 11994 h 505460"/>
              <a:gd name="T6" fmla="*/ 192614 w 675640"/>
              <a:gd name="T7" fmla="*/ 26262 h 505460"/>
              <a:gd name="T8" fmla="*/ 145912 w 675640"/>
              <a:gd name="T9" fmla="*/ 45392 h 505460"/>
              <a:gd name="T10" fmla="*/ 104386 w 675640"/>
              <a:gd name="T11" fmla="*/ 68906 h 505460"/>
              <a:gd name="T12" fmla="*/ 68762 w 675640"/>
              <a:gd name="T13" fmla="*/ 96318 h 505460"/>
              <a:gd name="T14" fmla="*/ 39781 w 675640"/>
              <a:gd name="T15" fmla="*/ 127143 h 505460"/>
              <a:gd name="T16" fmla="*/ 18170 w 675640"/>
              <a:gd name="T17" fmla="*/ 160899 h 505460"/>
              <a:gd name="T18" fmla="*/ 4649 w 675640"/>
              <a:gd name="T19" fmla="*/ 197097 h 505460"/>
              <a:gd name="T20" fmla="*/ 0 w 675640"/>
              <a:gd name="T21" fmla="*/ 235254 h 505460"/>
              <a:gd name="T22" fmla="*/ 4649 w 675640"/>
              <a:gd name="T23" fmla="*/ 273412 h 505460"/>
              <a:gd name="T24" fmla="*/ 18170 w 675640"/>
              <a:gd name="T25" fmla="*/ 309615 h 505460"/>
              <a:gd name="T26" fmla="*/ 39781 w 675640"/>
              <a:gd name="T27" fmla="*/ 343365 h 505460"/>
              <a:gd name="T28" fmla="*/ 68762 w 675640"/>
              <a:gd name="T29" fmla="*/ 374192 h 505460"/>
              <a:gd name="T30" fmla="*/ 104386 w 675640"/>
              <a:gd name="T31" fmla="*/ 401600 h 505460"/>
              <a:gd name="T32" fmla="*/ 145912 w 675640"/>
              <a:gd name="T33" fmla="*/ 425117 h 505460"/>
              <a:gd name="T34" fmla="*/ 192614 w 675640"/>
              <a:gd name="T35" fmla="*/ 444248 h 505460"/>
              <a:gd name="T36" fmla="*/ 243750 w 675640"/>
              <a:gd name="T37" fmla="*/ 458517 h 505460"/>
              <a:gd name="T38" fmla="*/ 298592 w 675640"/>
              <a:gd name="T39" fmla="*/ 467431 h 505460"/>
              <a:gd name="T40" fmla="*/ 356402 w 675640"/>
              <a:gd name="T41" fmla="*/ 470510 h 505460"/>
              <a:gd name="T42" fmla="*/ 414211 w 675640"/>
              <a:gd name="T43" fmla="*/ 467431 h 505460"/>
              <a:gd name="T44" fmla="*/ 469053 w 675640"/>
              <a:gd name="T45" fmla="*/ 458517 h 505460"/>
              <a:gd name="T46" fmla="*/ 520191 w 675640"/>
              <a:gd name="T47" fmla="*/ 444248 h 505460"/>
              <a:gd name="T48" fmla="*/ 566886 w 675640"/>
              <a:gd name="T49" fmla="*/ 425117 h 505460"/>
              <a:gd name="T50" fmla="*/ 608419 w 675640"/>
              <a:gd name="T51" fmla="*/ 401600 h 505460"/>
              <a:gd name="T52" fmla="*/ 644040 w 675640"/>
              <a:gd name="T53" fmla="*/ 374192 h 505460"/>
              <a:gd name="T54" fmla="*/ 673024 w 675640"/>
              <a:gd name="T55" fmla="*/ 343365 h 505460"/>
              <a:gd name="T56" fmla="*/ 694635 w 675640"/>
              <a:gd name="T57" fmla="*/ 309615 h 505460"/>
              <a:gd name="T58" fmla="*/ 708138 w 675640"/>
              <a:gd name="T59" fmla="*/ 273412 h 505460"/>
              <a:gd name="T60" fmla="*/ 712804 w 675640"/>
              <a:gd name="T61" fmla="*/ 235254 h 505460"/>
              <a:gd name="T62" fmla="*/ 708138 w 675640"/>
              <a:gd name="T63" fmla="*/ 197097 h 505460"/>
              <a:gd name="T64" fmla="*/ 694635 w 675640"/>
              <a:gd name="T65" fmla="*/ 160899 h 505460"/>
              <a:gd name="T66" fmla="*/ 673024 w 675640"/>
              <a:gd name="T67" fmla="*/ 127143 h 505460"/>
              <a:gd name="T68" fmla="*/ 644040 w 675640"/>
              <a:gd name="T69" fmla="*/ 96318 h 505460"/>
              <a:gd name="T70" fmla="*/ 608419 w 675640"/>
              <a:gd name="T71" fmla="*/ 68906 h 505460"/>
              <a:gd name="T72" fmla="*/ 566886 w 675640"/>
              <a:gd name="T73" fmla="*/ 45392 h 505460"/>
              <a:gd name="T74" fmla="*/ 520191 w 675640"/>
              <a:gd name="T75" fmla="*/ 26262 h 505460"/>
              <a:gd name="T76" fmla="*/ 469053 w 675640"/>
              <a:gd name="T77" fmla="*/ 11994 h 505460"/>
              <a:gd name="T78" fmla="*/ 414211 w 675640"/>
              <a:gd name="T79" fmla="*/ 3079 h 505460"/>
              <a:gd name="T80" fmla="*/ 356402 w 675640"/>
              <a:gd name="T81" fmla="*/ 0 h 505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5640" h="505460">
                <a:moveTo>
                  <a:pt x="337820" y="0"/>
                </a:moveTo>
                <a:lnTo>
                  <a:pt x="283023" y="3307"/>
                </a:lnTo>
                <a:lnTo>
                  <a:pt x="231041" y="12884"/>
                </a:lnTo>
                <a:lnTo>
                  <a:pt x="182570" y="28210"/>
                </a:lnTo>
                <a:lnTo>
                  <a:pt x="138306" y="48763"/>
                </a:lnTo>
                <a:lnTo>
                  <a:pt x="98944" y="74025"/>
                </a:lnTo>
                <a:lnTo>
                  <a:pt x="65178" y="103473"/>
                </a:lnTo>
                <a:lnTo>
                  <a:pt x="37706" y="136588"/>
                </a:lnTo>
                <a:lnTo>
                  <a:pt x="17222" y="172850"/>
                </a:lnTo>
                <a:lnTo>
                  <a:pt x="4421" y="211737"/>
                </a:lnTo>
                <a:lnTo>
                  <a:pt x="0" y="252730"/>
                </a:lnTo>
                <a:lnTo>
                  <a:pt x="4421" y="293722"/>
                </a:lnTo>
                <a:lnTo>
                  <a:pt x="17222" y="332609"/>
                </a:lnTo>
                <a:lnTo>
                  <a:pt x="37706" y="368871"/>
                </a:lnTo>
                <a:lnTo>
                  <a:pt x="65178" y="401986"/>
                </a:lnTo>
                <a:lnTo>
                  <a:pt x="98944" y="431434"/>
                </a:lnTo>
                <a:lnTo>
                  <a:pt x="138306" y="456696"/>
                </a:lnTo>
                <a:lnTo>
                  <a:pt x="182570" y="477249"/>
                </a:lnTo>
                <a:lnTo>
                  <a:pt x="231041" y="492575"/>
                </a:lnTo>
                <a:lnTo>
                  <a:pt x="283023" y="502152"/>
                </a:lnTo>
                <a:lnTo>
                  <a:pt x="337820" y="505460"/>
                </a:lnTo>
                <a:lnTo>
                  <a:pt x="392616" y="502152"/>
                </a:lnTo>
                <a:lnTo>
                  <a:pt x="444598" y="492575"/>
                </a:lnTo>
                <a:lnTo>
                  <a:pt x="493069" y="477249"/>
                </a:lnTo>
                <a:lnTo>
                  <a:pt x="537333" y="456696"/>
                </a:lnTo>
                <a:lnTo>
                  <a:pt x="576695" y="431434"/>
                </a:lnTo>
                <a:lnTo>
                  <a:pt x="610461" y="401986"/>
                </a:lnTo>
                <a:lnTo>
                  <a:pt x="637933" y="368871"/>
                </a:lnTo>
                <a:lnTo>
                  <a:pt x="658417" y="332609"/>
                </a:lnTo>
                <a:lnTo>
                  <a:pt x="671218" y="293722"/>
                </a:lnTo>
                <a:lnTo>
                  <a:pt x="675640" y="252730"/>
                </a:lnTo>
                <a:lnTo>
                  <a:pt x="671218" y="211737"/>
                </a:lnTo>
                <a:lnTo>
                  <a:pt x="658417" y="172850"/>
                </a:lnTo>
                <a:lnTo>
                  <a:pt x="637933" y="136588"/>
                </a:lnTo>
                <a:lnTo>
                  <a:pt x="610461" y="103473"/>
                </a:lnTo>
                <a:lnTo>
                  <a:pt x="576695" y="74025"/>
                </a:lnTo>
                <a:lnTo>
                  <a:pt x="537333" y="48763"/>
                </a:lnTo>
                <a:lnTo>
                  <a:pt x="493069" y="28210"/>
                </a:lnTo>
                <a:lnTo>
                  <a:pt x="444598" y="12884"/>
                </a:lnTo>
                <a:lnTo>
                  <a:pt x="392616" y="3307"/>
                </a:lnTo>
                <a:lnTo>
                  <a:pt x="337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1" name="object 13">
            <a:extLst>
              <a:ext uri="{FF2B5EF4-FFF2-40B4-BE49-F238E27FC236}">
                <a16:creationId xmlns:a16="http://schemas.microsoft.com/office/drawing/2014/main" id="{E2132B5C-1644-DFC8-C69D-DF42FC016960}"/>
              </a:ext>
            </a:extLst>
          </p:cNvPr>
          <p:cNvSpPr txBox="1"/>
          <p:nvPr/>
        </p:nvSpPr>
        <p:spPr>
          <a:xfrm>
            <a:off x="749300" y="5218113"/>
            <a:ext cx="285750" cy="247650"/>
          </a:xfrm>
          <a:prstGeom prst="rect">
            <a:avLst/>
          </a:prstGeom>
          <a:solidFill>
            <a:srgbClr val="FFC000"/>
          </a:solidFill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5" dirty="0">
                <a:latin typeface="Calibri"/>
                <a:cs typeface="Calibri"/>
              </a:rPr>
              <a:t>4</a:t>
            </a:r>
            <a:r>
              <a:rPr sz="1600" b="1" spc="-10" dirty="0">
                <a:latin typeface="Calibri"/>
                <a:cs typeface="Calibri"/>
              </a:rPr>
              <a:t>.</a:t>
            </a:r>
            <a:r>
              <a:rPr sz="1600" b="1" dirty="0">
                <a:latin typeface="Calibri"/>
                <a:cs typeface="Calibri"/>
              </a:rPr>
              <a:t>8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E543ADA1-B105-21C3-8E8D-052B10D56394}"/>
              </a:ext>
            </a:extLst>
          </p:cNvPr>
          <p:cNvSpPr txBox="1"/>
          <p:nvPr/>
        </p:nvSpPr>
        <p:spPr>
          <a:xfrm>
            <a:off x="5035600" y="2595125"/>
            <a:ext cx="313783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FF0000"/>
                </a:solidFill>
                <a:highlight>
                  <a:srgbClr val="FFFF00"/>
                </a:highlight>
              </a:rPr>
              <a:t>E-book disponível em </a:t>
            </a:r>
            <a:endParaRPr lang="pt-BR" dirty="0"/>
          </a:p>
          <a:p>
            <a:pPr algn="ctr">
              <a:defRPr/>
            </a:pPr>
            <a:r>
              <a:rPr lang="pt-BR" u="sng" dirty="0">
                <a:hlinkClick r:id="rId2"/>
              </a:rPr>
              <a:t>plataforma.bvirtual.com.br</a:t>
            </a:r>
            <a:br>
              <a:rPr lang="pt-BR" dirty="0"/>
            </a:br>
            <a:r>
              <a:rPr lang="pt-BR" dirty="0"/>
              <a:t>(use o seu login e senha</a:t>
            </a:r>
          </a:p>
        </p:txBody>
      </p:sp>
      <p:sp>
        <p:nvSpPr>
          <p:cNvPr id="5123" name="CaixaDeTexto 12">
            <a:extLst>
              <a:ext uri="{FF2B5EF4-FFF2-40B4-BE49-F238E27FC236}">
                <a16:creationId xmlns:a16="http://schemas.microsoft.com/office/drawing/2014/main" id="{61CEE2B9-E3C4-946C-0C9E-EBF06975F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981075"/>
            <a:ext cx="1760538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ATENÇÃO </a:t>
            </a:r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1E0E3D1B-1EB9-323A-8F18-BF2D5C0BFA2A}"/>
              </a:ext>
            </a:extLst>
          </p:cNvPr>
          <p:cNvSpPr/>
          <p:nvPr/>
        </p:nvSpPr>
        <p:spPr>
          <a:xfrm>
            <a:off x="6135688" y="1730375"/>
            <a:ext cx="936625" cy="57626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125" name="CaixaDeTexto 21">
            <a:extLst>
              <a:ext uri="{FF2B5EF4-FFF2-40B4-BE49-F238E27FC236}">
                <a16:creationId xmlns:a16="http://schemas.microsoft.com/office/drawing/2014/main" id="{FB71858B-32A7-2EE3-3C8C-50DFCFFD6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5249863"/>
            <a:ext cx="2076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b="1">
                <a:cs typeface="Calibri" panose="020F0502020204030204" pitchFamily="34" charset="0"/>
              </a:rPr>
              <a:t>Pearson Education do Brasil </a:t>
            </a:r>
          </a:p>
          <a:p>
            <a:pPr algn="ctr"/>
            <a:r>
              <a:rPr lang="pt-BR" altLang="pt-BR" sz="1200" b="1">
                <a:cs typeface="Calibri" panose="020F0502020204030204" pitchFamily="34" charset="0"/>
              </a:rPr>
              <a:t>11ª edição - 2013</a:t>
            </a:r>
          </a:p>
        </p:txBody>
      </p:sp>
      <p:pic>
        <p:nvPicPr>
          <p:cNvPr id="5126" name="Imagem 16">
            <a:extLst>
              <a:ext uri="{FF2B5EF4-FFF2-40B4-BE49-F238E27FC236}">
                <a16:creationId xmlns:a16="http://schemas.microsoft.com/office/drawing/2014/main" id="{A268D1A0-82AC-834E-4FAC-9A8793A41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673100"/>
            <a:ext cx="3259138" cy="442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CaixaDeTexto 4">
            <a:extLst>
              <a:ext uri="{FF2B5EF4-FFF2-40B4-BE49-F238E27FC236}">
                <a16:creationId xmlns:a16="http://schemas.microsoft.com/office/drawing/2014/main" id="{34FC32FB-0F7D-C817-0C15-E49CA3A2F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88" y="3806825"/>
            <a:ext cx="2411412" cy="739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400" b="1">
                <a:latin typeface="Arial" panose="020B0604020202020204" pitchFamily="34" charset="0"/>
              </a:rPr>
              <a:t>Capítulo 4</a:t>
            </a:r>
          </a:p>
          <a:p>
            <a:pPr algn="ctr"/>
            <a:r>
              <a:rPr lang="pt-BR" altLang="pt-BR" sz="1400" b="1">
                <a:latin typeface="Arial" panose="020B0604020202020204" pitchFamily="34" charset="0"/>
              </a:rPr>
              <a:t>Polarização CC – TBJ </a:t>
            </a:r>
          </a:p>
          <a:p>
            <a:pPr algn="ctr"/>
            <a:r>
              <a:rPr lang="pt-BR" altLang="pt-BR" sz="1400">
                <a:latin typeface="Arial" panose="020B0604020202020204" pitchFamily="34" charset="0"/>
              </a:rPr>
              <a:t>(pg. 144)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2">
            <a:extLst>
              <a:ext uri="{FF2B5EF4-FFF2-40B4-BE49-F238E27FC236}">
                <a16:creationId xmlns:a16="http://schemas.microsoft.com/office/drawing/2014/main" id="{3271C0D0-6939-2AAF-50E0-86138063C6EE}"/>
              </a:ext>
            </a:extLst>
          </p:cNvPr>
          <p:cNvSpPr>
            <a:spLocks/>
          </p:cNvSpPr>
          <p:nvPr/>
        </p:nvSpPr>
        <p:spPr bwMode="auto">
          <a:xfrm>
            <a:off x="457200" y="304800"/>
            <a:ext cx="676275" cy="504825"/>
          </a:xfrm>
          <a:custGeom>
            <a:avLst/>
            <a:gdLst>
              <a:gd name="T0" fmla="*/ 356402 w 675640"/>
              <a:gd name="T1" fmla="*/ 0 h 505460"/>
              <a:gd name="T2" fmla="*/ 298592 w 675640"/>
              <a:gd name="T3" fmla="*/ 3079 h 505460"/>
              <a:gd name="T4" fmla="*/ 243750 w 675640"/>
              <a:gd name="T5" fmla="*/ 11994 h 505460"/>
              <a:gd name="T6" fmla="*/ 192614 w 675640"/>
              <a:gd name="T7" fmla="*/ 26262 h 505460"/>
              <a:gd name="T8" fmla="*/ 145912 w 675640"/>
              <a:gd name="T9" fmla="*/ 45392 h 505460"/>
              <a:gd name="T10" fmla="*/ 104386 w 675640"/>
              <a:gd name="T11" fmla="*/ 68906 h 505460"/>
              <a:gd name="T12" fmla="*/ 68762 w 675640"/>
              <a:gd name="T13" fmla="*/ 96318 h 505460"/>
              <a:gd name="T14" fmla="*/ 39781 w 675640"/>
              <a:gd name="T15" fmla="*/ 127143 h 505460"/>
              <a:gd name="T16" fmla="*/ 18170 w 675640"/>
              <a:gd name="T17" fmla="*/ 160899 h 505460"/>
              <a:gd name="T18" fmla="*/ 4649 w 675640"/>
              <a:gd name="T19" fmla="*/ 197097 h 505460"/>
              <a:gd name="T20" fmla="*/ 0 w 675640"/>
              <a:gd name="T21" fmla="*/ 235253 h 505460"/>
              <a:gd name="T22" fmla="*/ 4649 w 675640"/>
              <a:gd name="T23" fmla="*/ 273412 h 505460"/>
              <a:gd name="T24" fmla="*/ 18170 w 675640"/>
              <a:gd name="T25" fmla="*/ 309615 h 505460"/>
              <a:gd name="T26" fmla="*/ 39781 w 675640"/>
              <a:gd name="T27" fmla="*/ 343365 h 505460"/>
              <a:gd name="T28" fmla="*/ 68762 w 675640"/>
              <a:gd name="T29" fmla="*/ 374192 h 505460"/>
              <a:gd name="T30" fmla="*/ 104386 w 675640"/>
              <a:gd name="T31" fmla="*/ 401600 h 505460"/>
              <a:gd name="T32" fmla="*/ 145912 w 675640"/>
              <a:gd name="T33" fmla="*/ 425117 h 505460"/>
              <a:gd name="T34" fmla="*/ 192614 w 675640"/>
              <a:gd name="T35" fmla="*/ 444248 h 505460"/>
              <a:gd name="T36" fmla="*/ 243750 w 675640"/>
              <a:gd name="T37" fmla="*/ 458517 h 505460"/>
              <a:gd name="T38" fmla="*/ 298592 w 675640"/>
              <a:gd name="T39" fmla="*/ 467431 h 505460"/>
              <a:gd name="T40" fmla="*/ 356402 w 675640"/>
              <a:gd name="T41" fmla="*/ 470510 h 505460"/>
              <a:gd name="T42" fmla="*/ 414211 w 675640"/>
              <a:gd name="T43" fmla="*/ 467431 h 505460"/>
              <a:gd name="T44" fmla="*/ 469053 w 675640"/>
              <a:gd name="T45" fmla="*/ 458517 h 505460"/>
              <a:gd name="T46" fmla="*/ 520191 w 675640"/>
              <a:gd name="T47" fmla="*/ 444248 h 505460"/>
              <a:gd name="T48" fmla="*/ 566886 w 675640"/>
              <a:gd name="T49" fmla="*/ 425117 h 505460"/>
              <a:gd name="T50" fmla="*/ 608419 w 675640"/>
              <a:gd name="T51" fmla="*/ 401600 h 505460"/>
              <a:gd name="T52" fmla="*/ 644040 w 675640"/>
              <a:gd name="T53" fmla="*/ 374192 h 505460"/>
              <a:gd name="T54" fmla="*/ 673024 w 675640"/>
              <a:gd name="T55" fmla="*/ 343365 h 505460"/>
              <a:gd name="T56" fmla="*/ 694635 w 675640"/>
              <a:gd name="T57" fmla="*/ 309615 h 505460"/>
              <a:gd name="T58" fmla="*/ 708138 w 675640"/>
              <a:gd name="T59" fmla="*/ 273412 h 505460"/>
              <a:gd name="T60" fmla="*/ 712804 w 675640"/>
              <a:gd name="T61" fmla="*/ 235253 h 505460"/>
              <a:gd name="T62" fmla="*/ 708138 w 675640"/>
              <a:gd name="T63" fmla="*/ 197097 h 505460"/>
              <a:gd name="T64" fmla="*/ 694635 w 675640"/>
              <a:gd name="T65" fmla="*/ 160899 h 505460"/>
              <a:gd name="T66" fmla="*/ 673024 w 675640"/>
              <a:gd name="T67" fmla="*/ 127143 h 505460"/>
              <a:gd name="T68" fmla="*/ 644040 w 675640"/>
              <a:gd name="T69" fmla="*/ 96318 h 505460"/>
              <a:gd name="T70" fmla="*/ 608419 w 675640"/>
              <a:gd name="T71" fmla="*/ 68906 h 505460"/>
              <a:gd name="T72" fmla="*/ 566886 w 675640"/>
              <a:gd name="T73" fmla="*/ 45392 h 505460"/>
              <a:gd name="T74" fmla="*/ 520191 w 675640"/>
              <a:gd name="T75" fmla="*/ 26262 h 505460"/>
              <a:gd name="T76" fmla="*/ 469053 w 675640"/>
              <a:gd name="T77" fmla="*/ 11994 h 505460"/>
              <a:gd name="T78" fmla="*/ 414211 w 675640"/>
              <a:gd name="T79" fmla="*/ 3079 h 505460"/>
              <a:gd name="T80" fmla="*/ 356402 w 675640"/>
              <a:gd name="T81" fmla="*/ 0 h 505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5640" h="505460">
                <a:moveTo>
                  <a:pt x="337820" y="0"/>
                </a:moveTo>
                <a:lnTo>
                  <a:pt x="283023" y="3307"/>
                </a:lnTo>
                <a:lnTo>
                  <a:pt x="231041" y="12884"/>
                </a:lnTo>
                <a:lnTo>
                  <a:pt x="182570" y="28210"/>
                </a:lnTo>
                <a:lnTo>
                  <a:pt x="138306" y="48763"/>
                </a:lnTo>
                <a:lnTo>
                  <a:pt x="98944" y="74025"/>
                </a:lnTo>
                <a:lnTo>
                  <a:pt x="65178" y="103473"/>
                </a:lnTo>
                <a:lnTo>
                  <a:pt x="37706" y="136588"/>
                </a:lnTo>
                <a:lnTo>
                  <a:pt x="17222" y="172850"/>
                </a:lnTo>
                <a:lnTo>
                  <a:pt x="4421" y="211737"/>
                </a:lnTo>
                <a:lnTo>
                  <a:pt x="0" y="252729"/>
                </a:lnTo>
                <a:lnTo>
                  <a:pt x="4421" y="293722"/>
                </a:lnTo>
                <a:lnTo>
                  <a:pt x="17222" y="332609"/>
                </a:lnTo>
                <a:lnTo>
                  <a:pt x="37706" y="368871"/>
                </a:lnTo>
                <a:lnTo>
                  <a:pt x="65178" y="401986"/>
                </a:lnTo>
                <a:lnTo>
                  <a:pt x="98944" y="431434"/>
                </a:lnTo>
                <a:lnTo>
                  <a:pt x="138306" y="456696"/>
                </a:lnTo>
                <a:lnTo>
                  <a:pt x="182570" y="477249"/>
                </a:lnTo>
                <a:lnTo>
                  <a:pt x="231041" y="492575"/>
                </a:lnTo>
                <a:lnTo>
                  <a:pt x="283023" y="502152"/>
                </a:lnTo>
                <a:lnTo>
                  <a:pt x="337820" y="505460"/>
                </a:lnTo>
                <a:lnTo>
                  <a:pt x="392616" y="502152"/>
                </a:lnTo>
                <a:lnTo>
                  <a:pt x="444598" y="492575"/>
                </a:lnTo>
                <a:lnTo>
                  <a:pt x="493069" y="477249"/>
                </a:lnTo>
                <a:lnTo>
                  <a:pt x="537333" y="456696"/>
                </a:lnTo>
                <a:lnTo>
                  <a:pt x="576695" y="431434"/>
                </a:lnTo>
                <a:lnTo>
                  <a:pt x="610461" y="401986"/>
                </a:lnTo>
                <a:lnTo>
                  <a:pt x="637933" y="368871"/>
                </a:lnTo>
                <a:lnTo>
                  <a:pt x="658417" y="332609"/>
                </a:lnTo>
                <a:lnTo>
                  <a:pt x="671218" y="293722"/>
                </a:lnTo>
                <a:lnTo>
                  <a:pt x="675640" y="252729"/>
                </a:lnTo>
                <a:lnTo>
                  <a:pt x="671218" y="211737"/>
                </a:lnTo>
                <a:lnTo>
                  <a:pt x="658417" y="172850"/>
                </a:lnTo>
                <a:lnTo>
                  <a:pt x="637933" y="136588"/>
                </a:lnTo>
                <a:lnTo>
                  <a:pt x="610461" y="103473"/>
                </a:lnTo>
                <a:lnTo>
                  <a:pt x="576695" y="74025"/>
                </a:lnTo>
                <a:lnTo>
                  <a:pt x="537333" y="48763"/>
                </a:lnTo>
                <a:lnTo>
                  <a:pt x="493069" y="28210"/>
                </a:lnTo>
                <a:lnTo>
                  <a:pt x="444598" y="12884"/>
                </a:lnTo>
                <a:lnTo>
                  <a:pt x="392616" y="3307"/>
                </a:lnTo>
                <a:lnTo>
                  <a:pt x="337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651C98F-4642-192E-BBA9-5AE707C62F64}"/>
              </a:ext>
            </a:extLst>
          </p:cNvPr>
          <p:cNvSpPr txBox="1"/>
          <p:nvPr/>
        </p:nvSpPr>
        <p:spPr>
          <a:xfrm>
            <a:off x="642938" y="431800"/>
            <a:ext cx="306387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5" dirty="0">
                <a:latin typeface="Arial"/>
                <a:cs typeface="Arial"/>
              </a:rPr>
              <a:t>4</a:t>
            </a:r>
            <a:r>
              <a:rPr sz="1600" b="1" dirty="0">
                <a:latin typeface="Arial"/>
                <a:cs typeface="Arial"/>
              </a:rPr>
              <a:t>.3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580" name="object 4">
            <a:extLst>
              <a:ext uri="{FF2B5EF4-FFF2-40B4-BE49-F238E27FC236}">
                <a16:creationId xmlns:a16="http://schemas.microsoft.com/office/drawing/2014/main" id="{6AC4A688-4016-6F6C-BFAF-E166A532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075" y="1600200"/>
            <a:ext cx="6089650" cy="17557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tIns="28575"/>
          <a:lstStyle/>
          <a:p>
            <a:pPr marL="358775" indent="893763" algn="l" eaLnBrk="1" hangingPunct="1">
              <a:spcBef>
                <a:spcPts val="225"/>
              </a:spcBef>
            </a:pPr>
            <a:r>
              <a:rPr lang="pt-BR" altLang="pt-BR" sz="5400" b="1">
                <a:latin typeface="Arial" panose="020B0604020202020204" pitchFamily="34" charset="0"/>
                <a:cs typeface="Arial" panose="020B0604020202020204" pitchFamily="34" charset="0"/>
              </a:rPr>
              <a:t>Circuito de  Polarização Fixa</a:t>
            </a:r>
            <a:endParaRPr lang="pt-BR" altLang="pt-BR"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4">
            <a:extLst>
              <a:ext uri="{FF2B5EF4-FFF2-40B4-BE49-F238E27FC236}">
                <a16:creationId xmlns:a16="http://schemas.microsoft.com/office/drawing/2014/main" id="{36EE0F26-321E-252E-6AB2-7113B5970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513" y="2209800"/>
            <a:ext cx="2328862" cy="26939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5603" name="object 5">
            <a:extLst>
              <a:ext uri="{FF2B5EF4-FFF2-40B4-BE49-F238E27FC236}">
                <a16:creationId xmlns:a16="http://schemas.microsoft.com/office/drawing/2014/main" id="{71323A63-F576-EACB-8F53-CE7D0F01E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871538"/>
            <a:ext cx="2251075" cy="21510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5604" name="object 6">
            <a:extLst>
              <a:ext uri="{FF2B5EF4-FFF2-40B4-BE49-F238E27FC236}">
                <a16:creationId xmlns:a16="http://schemas.microsoft.com/office/drawing/2014/main" id="{691AD5DF-789F-48E1-D45A-6F997719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3867150"/>
            <a:ext cx="2205038" cy="24272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5605" name="CaixaDeTexto 1">
            <a:extLst>
              <a:ext uri="{FF2B5EF4-FFF2-40B4-BE49-F238E27FC236}">
                <a16:creationId xmlns:a16="http://schemas.microsoft.com/office/drawing/2014/main" id="{CB9DBCFF-3253-435B-AEC4-F47F9A455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43180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Malha de Entrada</a:t>
            </a:r>
          </a:p>
        </p:txBody>
      </p:sp>
      <p:sp>
        <p:nvSpPr>
          <p:cNvPr id="25606" name="CaixaDeTexto 11">
            <a:extLst>
              <a:ext uri="{FF2B5EF4-FFF2-40B4-BE49-F238E27FC236}">
                <a16:creationId xmlns:a16="http://schemas.microsoft.com/office/drawing/2014/main" id="{FF5721E9-9641-514E-FD24-9E3420567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3429000"/>
            <a:ext cx="17002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Malha de Saída</a:t>
            </a:r>
          </a:p>
        </p:txBody>
      </p:sp>
      <p:pic>
        <p:nvPicPr>
          <p:cNvPr id="25607" name="Imagem 2">
            <a:extLst>
              <a:ext uri="{FF2B5EF4-FFF2-40B4-BE49-F238E27FC236}">
                <a16:creationId xmlns:a16="http://schemas.microsoft.com/office/drawing/2014/main" id="{35E88235-D636-3C9E-6FC1-C48EEF592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124075"/>
            <a:ext cx="1863725" cy="2609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5C195A8E-D206-61A3-8EB9-68F4F461ACF2}"/>
              </a:ext>
            </a:extLst>
          </p:cNvPr>
          <p:cNvSpPr/>
          <p:nvPr/>
        </p:nvSpPr>
        <p:spPr>
          <a:xfrm rot="16200000">
            <a:off x="2428082" y="3448843"/>
            <a:ext cx="457200" cy="41751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37E9673F-6135-523C-F28F-37238FF14497}"/>
              </a:ext>
            </a:extLst>
          </p:cNvPr>
          <p:cNvCxnSpPr/>
          <p:nvPr/>
        </p:nvCxnSpPr>
        <p:spPr>
          <a:xfrm flipV="1">
            <a:off x="5638800" y="2667000"/>
            <a:ext cx="407988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DECCCFEC-C32D-82F6-83EF-F780F884CBC4}"/>
              </a:ext>
            </a:extLst>
          </p:cNvPr>
          <p:cNvCxnSpPr>
            <a:cxnSpLocks/>
          </p:cNvCxnSpPr>
          <p:nvPr/>
        </p:nvCxnSpPr>
        <p:spPr>
          <a:xfrm>
            <a:off x="5524500" y="3578225"/>
            <a:ext cx="414338" cy="508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2">
            <a:extLst>
              <a:ext uri="{FF2B5EF4-FFF2-40B4-BE49-F238E27FC236}">
                <a16:creationId xmlns:a16="http://schemas.microsoft.com/office/drawing/2014/main" id="{D6C1728C-740C-9DB1-9FE5-68A70EE71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7975"/>
            <a:ext cx="7543800" cy="8302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dirty="0">
                <a:latin typeface="+mn-lt"/>
                <a:cs typeface="Arial" panose="020B0604020202020204" pitchFamily="34" charset="0"/>
              </a:rPr>
              <a:t>Para a análise CC o circuito pode ser isolado dos valores CA indicados  pela substituição dos capacitores por um circuito aberto equivalente  porque a reatância capacitiva para f = </a:t>
            </a:r>
            <a:r>
              <a:rPr lang="pt-BR" altLang="pt-BR" dirty="0" err="1">
                <a:latin typeface="+mn-lt"/>
                <a:cs typeface="Arial" panose="020B0604020202020204" pitchFamily="34" charset="0"/>
              </a:rPr>
              <a:t>OHz</a:t>
            </a:r>
            <a:r>
              <a:rPr lang="pt-BR" altLang="pt-BR" dirty="0">
                <a:latin typeface="+mn-lt"/>
                <a:cs typeface="Arial" panose="020B0604020202020204" pitchFamily="34" charset="0"/>
              </a:rPr>
              <a:t> é 1/ (2π</a:t>
            </a:r>
            <a:r>
              <a:rPr lang="pt-BR" altLang="pt-BR" dirty="0" err="1">
                <a:latin typeface="+mn-lt"/>
                <a:cs typeface="Arial" panose="020B0604020202020204" pitchFamily="34" charset="0"/>
              </a:rPr>
              <a:t>fC</a:t>
            </a:r>
            <a:r>
              <a:rPr lang="pt-BR" altLang="pt-BR" dirty="0">
                <a:latin typeface="+mn-lt"/>
                <a:cs typeface="Arial" panose="020B0604020202020204" pitchFamily="34" charset="0"/>
              </a:rPr>
              <a:t>) = ∞.</a:t>
            </a:r>
          </a:p>
        </p:txBody>
      </p:sp>
      <p:sp>
        <p:nvSpPr>
          <p:cNvPr id="26627" name="object 4">
            <a:extLst>
              <a:ext uri="{FF2B5EF4-FFF2-40B4-BE49-F238E27FC236}">
                <a16:creationId xmlns:a16="http://schemas.microsoft.com/office/drawing/2014/main" id="{77F4153B-8888-8048-DB32-F8168CA2C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450" y="2163763"/>
            <a:ext cx="2990850" cy="29416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28" name="CaixaDeTexto 1">
            <a:extLst>
              <a:ext uri="{FF2B5EF4-FFF2-40B4-BE49-F238E27FC236}">
                <a16:creationId xmlns:a16="http://schemas.microsoft.com/office/drawing/2014/main" id="{0B174DA9-CE4C-1B5B-71F6-51E128886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4035425"/>
            <a:ext cx="947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b="1"/>
              <a:t>Capacitor ausente na entrada na análise DC 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F4F5CB91-AFB8-B848-F193-006A9F381837}"/>
              </a:ext>
            </a:extLst>
          </p:cNvPr>
          <p:cNvCxnSpPr>
            <a:cxnSpLocks/>
          </p:cNvCxnSpPr>
          <p:nvPr/>
        </p:nvCxnSpPr>
        <p:spPr>
          <a:xfrm>
            <a:off x="5216525" y="3490913"/>
            <a:ext cx="381000" cy="3349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EAC96094-C4BA-ECCA-D3AF-6E1677C559C4}"/>
              </a:ext>
            </a:extLst>
          </p:cNvPr>
          <p:cNvCxnSpPr>
            <a:cxnSpLocks/>
          </p:cNvCxnSpPr>
          <p:nvPr/>
        </p:nvCxnSpPr>
        <p:spPr>
          <a:xfrm flipH="1">
            <a:off x="7596188" y="2849563"/>
            <a:ext cx="347662" cy="4032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1" name="CaixaDeTexto 16">
            <a:extLst>
              <a:ext uri="{FF2B5EF4-FFF2-40B4-BE49-F238E27FC236}">
                <a16:creationId xmlns:a16="http://schemas.microsoft.com/office/drawing/2014/main" id="{8B5ED2B7-6C0C-A4C9-BA42-BC8FC8542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3" y="2468563"/>
            <a:ext cx="9477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b="1"/>
              <a:t>Capacitor ausente na saída ina análise DC </a:t>
            </a:r>
          </a:p>
        </p:txBody>
      </p:sp>
      <p:sp>
        <p:nvSpPr>
          <p:cNvPr id="26632" name="CaixaDeTexto 5">
            <a:extLst>
              <a:ext uri="{FF2B5EF4-FFF2-40B4-BE49-F238E27FC236}">
                <a16:creationId xmlns:a16="http://schemas.microsoft.com/office/drawing/2014/main" id="{55BB2006-87BA-A85C-8476-B08D8233A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1679575"/>
            <a:ext cx="2139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b="1"/>
              <a:t>Presença dos capacitores C</a:t>
            </a:r>
            <a:r>
              <a:rPr lang="pt-BR" altLang="pt-BR" sz="1200" b="1" baseline="-25000"/>
              <a:t>1 </a:t>
            </a:r>
            <a:r>
              <a:rPr lang="pt-BR" altLang="pt-BR" sz="1200" b="1"/>
              <a:t> e C</a:t>
            </a:r>
            <a:r>
              <a:rPr lang="pt-BR" altLang="pt-BR" sz="1200" b="1" baseline="-25000"/>
              <a:t>2</a:t>
            </a:r>
            <a:r>
              <a:rPr lang="pt-BR" altLang="pt-BR" sz="1200" b="1"/>
              <a:t> de desacoplamento  em um circuito com polarização fixa</a:t>
            </a:r>
          </a:p>
        </p:txBody>
      </p:sp>
      <p:sp>
        <p:nvSpPr>
          <p:cNvPr id="26633" name="object 3">
            <a:extLst>
              <a:ext uri="{FF2B5EF4-FFF2-40B4-BE49-F238E27FC236}">
                <a16:creationId xmlns:a16="http://schemas.microsoft.com/office/drawing/2014/main" id="{38A2EDCD-4BAA-7ACC-E0D7-ED21E32AA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432050"/>
            <a:ext cx="3810000" cy="2803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260A9BB7-62DB-B454-70FF-6A1700538AF3}"/>
              </a:ext>
            </a:extLst>
          </p:cNvPr>
          <p:cNvSpPr/>
          <p:nvPr/>
        </p:nvSpPr>
        <p:spPr>
          <a:xfrm>
            <a:off x="4324350" y="3514725"/>
            <a:ext cx="631825" cy="798513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2">
            <a:extLst>
              <a:ext uri="{FF2B5EF4-FFF2-40B4-BE49-F238E27FC236}">
                <a16:creationId xmlns:a16="http://schemas.microsoft.com/office/drawing/2014/main" id="{A656106A-0BE1-F52B-C73A-129D8972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88" y="1468438"/>
            <a:ext cx="3724275" cy="369887"/>
          </a:xfrm>
        </p:spPr>
        <p:txBody>
          <a:bodyPr/>
          <a:lstStyle/>
          <a:p>
            <a:pPr marL="12700" algn="l" eaLnBrk="1" hangingPunct="1"/>
            <a:r>
              <a:rPr lang="pt-BR" altLang="pt-BR" sz="2400"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Kirchoff’s voltage  law:</a:t>
            </a:r>
            <a:endParaRPr lang="pt-BR" altLang="pt-B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object 13">
            <a:extLst>
              <a:ext uri="{FF2B5EF4-FFF2-40B4-BE49-F238E27FC236}">
                <a16:creationId xmlns:a16="http://schemas.microsoft.com/office/drawing/2014/main" id="{B982D9ED-4544-145A-3D57-DD22AB890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3" y="1143000"/>
            <a:ext cx="3919537" cy="37179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58142F78-519D-8CC4-B508-EBE937DCB307}"/>
              </a:ext>
            </a:extLst>
          </p:cNvPr>
          <p:cNvSpPr txBox="1"/>
          <p:nvPr/>
        </p:nvSpPr>
        <p:spPr>
          <a:xfrm>
            <a:off x="3046413" y="346075"/>
            <a:ext cx="3206750" cy="400050"/>
          </a:xfrm>
          <a:prstGeom prst="rect">
            <a:avLst/>
          </a:prstGeom>
          <a:solidFill>
            <a:srgbClr val="FFC000"/>
          </a:solidFill>
        </p:spPr>
        <p:txBody>
          <a:bodyPr lIns="0" tIns="38735" rIns="0" bIns="0">
            <a:spAutoFit/>
          </a:bodyPr>
          <a:lstStyle/>
          <a:p>
            <a:pPr marL="215265" eaLnBrk="1" fontAlgn="auto" hangingPunct="1">
              <a:spcBef>
                <a:spcPts val="305"/>
              </a:spcBef>
              <a:spcAft>
                <a:spcPts val="0"/>
              </a:spcAft>
              <a:defRPr/>
            </a:pPr>
            <a:r>
              <a:rPr sz="2000" b="1" dirty="0">
                <a:latin typeface="Arial"/>
                <a:cs typeface="Arial"/>
              </a:rPr>
              <a:t>The Base-Emitter</a:t>
            </a:r>
            <a:r>
              <a:rPr sz="2000" b="1" spc="-1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Loop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27653" name="Imagem 1">
            <a:extLst>
              <a:ext uri="{FF2B5EF4-FFF2-40B4-BE49-F238E27FC236}">
                <a16:creationId xmlns:a16="http://schemas.microsoft.com/office/drawing/2014/main" id="{2C81FEC1-A863-5985-02DB-F99E33207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2219325"/>
            <a:ext cx="26066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E4DE9E39-BC4D-AABA-F7E0-751ABF314CD7}"/>
              </a:ext>
            </a:extLst>
          </p:cNvPr>
          <p:cNvCxnSpPr/>
          <p:nvPr/>
        </p:nvCxnSpPr>
        <p:spPr>
          <a:xfrm>
            <a:off x="619125" y="3276600"/>
            <a:ext cx="75247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Imagem 5">
            <a:extLst>
              <a:ext uri="{FF2B5EF4-FFF2-40B4-BE49-F238E27FC236}">
                <a16:creationId xmlns:a16="http://schemas.microsoft.com/office/drawing/2014/main" id="{A179A801-28A6-39EE-EBC9-DF43F7EA6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884488"/>
            <a:ext cx="1658938" cy="7842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4">
            <a:extLst>
              <a:ext uri="{FF2B5EF4-FFF2-40B4-BE49-F238E27FC236}">
                <a16:creationId xmlns:a16="http://schemas.microsoft.com/office/drawing/2014/main" id="{1B27FD53-61D8-7DDF-3581-B18EE2DBE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638" y="1676400"/>
            <a:ext cx="1133475" cy="41116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i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altLang="pt-BR" i="1" baseline="-24000">
                <a:latin typeface="Arial" panose="020B0604020202020204" pitchFamily="34" charset="0"/>
                <a:cs typeface="Arial" panose="020B0604020202020204" pitchFamily="34" charset="0"/>
              </a:rPr>
              <a:t>C  </a:t>
            </a:r>
            <a:r>
              <a:rPr lang="pt-BR" altLang="pt-BR" sz="2200"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</a:t>
            </a:r>
            <a:r>
              <a:rPr lang="pt-BR" altLang="pt-BR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200"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</a:t>
            </a:r>
            <a:r>
              <a:rPr lang="pt-BR" altLang="pt-BR" sz="2200" i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altLang="pt-BR" i="1" baseline="-240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pt-BR" altLang="pt-BR" baseline="-2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8"/>
              </a:spcBef>
            </a:pPr>
            <a:endParaRPr lang="pt-BR" altLang="pt-BR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object 8">
            <a:extLst>
              <a:ext uri="{FF2B5EF4-FFF2-40B4-BE49-F238E27FC236}">
                <a16:creationId xmlns:a16="http://schemas.microsoft.com/office/drawing/2014/main" id="{E4C81A6F-2184-E87C-F909-F47E088EB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371600"/>
            <a:ext cx="3152775" cy="34623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6147372-EAFE-1DBE-169C-58311D8750CF}"/>
              </a:ext>
            </a:extLst>
          </p:cNvPr>
          <p:cNvSpPr txBox="1"/>
          <p:nvPr/>
        </p:nvSpPr>
        <p:spPr>
          <a:xfrm>
            <a:off x="3124200" y="381000"/>
            <a:ext cx="3206750" cy="401638"/>
          </a:xfrm>
          <a:prstGeom prst="rect">
            <a:avLst/>
          </a:prstGeom>
          <a:solidFill>
            <a:srgbClr val="FFC000"/>
          </a:solidFill>
        </p:spPr>
        <p:txBody>
          <a:bodyPr lIns="0" tIns="38100" rIns="0" bIns="0">
            <a:spAutoFit/>
          </a:bodyPr>
          <a:lstStyle/>
          <a:p>
            <a:pPr marL="227965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sz="2000" b="1" spc="-5" dirty="0">
                <a:latin typeface="Arial"/>
                <a:cs typeface="Arial"/>
              </a:rPr>
              <a:t>Collector-Emitter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Loop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28677" name="Imagem 1">
            <a:extLst>
              <a:ext uri="{FF2B5EF4-FFF2-40B4-BE49-F238E27FC236}">
                <a16:creationId xmlns:a16="http://schemas.microsoft.com/office/drawing/2014/main" id="{D940AE84-116B-7590-29F5-34116610E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2257425"/>
            <a:ext cx="2952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ject 2">
            <a:extLst>
              <a:ext uri="{FF2B5EF4-FFF2-40B4-BE49-F238E27FC236}">
                <a16:creationId xmlns:a16="http://schemas.microsoft.com/office/drawing/2014/main" id="{9E8DB221-ED39-99AE-0A5C-ACCFB48CE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228600"/>
            <a:ext cx="1125537" cy="3127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1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300"/>
              </a:spcBef>
            </a:pPr>
            <a:r>
              <a:rPr lang="pt-BR" altLang="pt-BR" sz="1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object 3">
            <a:extLst>
              <a:ext uri="{FF2B5EF4-FFF2-40B4-BE49-F238E27FC236}">
                <a16:creationId xmlns:a16="http://schemas.microsoft.com/office/drawing/2014/main" id="{5D82F600-8410-67C9-EF4B-18E712289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1435100"/>
            <a:ext cx="3810000" cy="28035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28" name="object 5">
            <a:extLst>
              <a:ext uri="{FF2B5EF4-FFF2-40B4-BE49-F238E27FC236}">
                <a16:creationId xmlns:a16="http://schemas.microsoft.com/office/drawing/2014/main" id="{668DFA38-D2E7-4A12-D33E-59245972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69888"/>
            <a:ext cx="6000750" cy="309562"/>
          </a:xfrm>
        </p:spPr>
        <p:txBody>
          <a:bodyPr/>
          <a:lstStyle/>
          <a:p>
            <a:pPr marL="12700" eaLnBrk="1" hangingPunct="1">
              <a:lnSpc>
                <a:spcPct val="120000"/>
              </a:lnSpc>
              <a:defRPr/>
            </a:pPr>
            <a:r>
              <a:rPr lang="pt-BR" altLang="pt-BR" dirty="0">
                <a:latin typeface="+mn-lt"/>
                <a:cs typeface="Arial" panose="020B0604020202020204" pitchFamily="34" charset="0"/>
              </a:rPr>
              <a:t>No circuito abaixo determine: a) I</a:t>
            </a:r>
            <a:r>
              <a:rPr lang="pt-BR" altLang="pt-BR" baseline="-21000" dirty="0">
                <a:latin typeface="+mn-lt"/>
                <a:cs typeface="Arial" panose="020B0604020202020204" pitchFamily="34" charset="0"/>
              </a:rPr>
              <a:t>BQ</a:t>
            </a:r>
            <a:r>
              <a:rPr lang="pt-BR" altLang="pt-BR" dirty="0">
                <a:latin typeface="+mn-lt"/>
                <a:cs typeface="Arial" panose="020B0604020202020204" pitchFamily="34" charset="0"/>
              </a:rPr>
              <a:t> , I</a:t>
            </a:r>
            <a:r>
              <a:rPr lang="pt-BR" altLang="pt-BR" baseline="-21000" dirty="0">
                <a:latin typeface="+mn-lt"/>
                <a:cs typeface="Arial" panose="020B0604020202020204" pitchFamily="34" charset="0"/>
              </a:rPr>
              <a:t>CQ </a:t>
            </a:r>
            <a:r>
              <a:rPr lang="pt-BR" altLang="pt-BR" dirty="0">
                <a:latin typeface="+mn-lt"/>
                <a:cs typeface="Arial" panose="020B0604020202020204" pitchFamily="34" charset="0"/>
              </a:rPr>
              <a:t>, V</a:t>
            </a:r>
            <a:r>
              <a:rPr lang="pt-BR" altLang="pt-BR" baseline="-21000" dirty="0">
                <a:latin typeface="+mn-lt"/>
                <a:cs typeface="Arial" panose="020B0604020202020204" pitchFamily="34" charset="0"/>
              </a:rPr>
              <a:t>CEQ </a:t>
            </a:r>
            <a:r>
              <a:rPr lang="pt-BR" altLang="pt-BR" dirty="0">
                <a:latin typeface="+mn-lt"/>
                <a:cs typeface="Arial" panose="020B0604020202020204" pitchFamily="34" charset="0"/>
              </a:rPr>
              <a:t>, V</a:t>
            </a:r>
            <a:r>
              <a:rPr lang="pt-BR" altLang="pt-BR" baseline="-21000" dirty="0">
                <a:latin typeface="+mn-lt"/>
                <a:cs typeface="Arial" panose="020B0604020202020204" pitchFamily="34" charset="0"/>
              </a:rPr>
              <a:t>B </a:t>
            </a:r>
            <a:r>
              <a:rPr lang="pt-BR" altLang="pt-BR" baseline="-25000" dirty="0">
                <a:latin typeface="+mn-lt"/>
                <a:cs typeface="Arial" panose="020B0604020202020204" pitchFamily="34" charset="0"/>
              </a:rPr>
              <a:t> ,</a:t>
            </a:r>
            <a:r>
              <a:rPr lang="pt-BR" altLang="pt-BR" dirty="0">
                <a:latin typeface="+mn-lt"/>
                <a:cs typeface="Arial" panose="020B0604020202020204" pitchFamily="34" charset="0"/>
              </a:rPr>
              <a:t> V</a:t>
            </a:r>
            <a:r>
              <a:rPr lang="pt-BR" altLang="pt-BR" baseline="-25000" dirty="0">
                <a:latin typeface="+mn-lt"/>
                <a:cs typeface="Arial" panose="020B0604020202020204" pitchFamily="34" charset="0"/>
              </a:rPr>
              <a:t>C</a:t>
            </a:r>
            <a:r>
              <a:rPr lang="pt-BR" altLang="pt-BR" dirty="0">
                <a:latin typeface="+mn-lt"/>
                <a:cs typeface="Arial" panose="020B0604020202020204" pitchFamily="34" charset="0"/>
              </a:rPr>
              <a:t> e</a:t>
            </a:r>
            <a:r>
              <a:rPr lang="pt-BR" altLang="pt-BR" baseline="-21000" dirty="0"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dirty="0">
                <a:latin typeface="+mn-lt"/>
                <a:cs typeface="Arial" panose="020B0604020202020204" pitchFamily="34" charset="0"/>
              </a:rPr>
              <a:t> V</a:t>
            </a:r>
            <a:r>
              <a:rPr lang="pt-BR" altLang="pt-BR" sz="1200" dirty="0">
                <a:latin typeface="+mn-lt"/>
                <a:cs typeface="Arial" panose="020B0604020202020204" pitchFamily="34" charset="0"/>
              </a:rPr>
              <a:t>BC</a:t>
            </a:r>
          </a:p>
        </p:txBody>
      </p:sp>
      <p:sp>
        <p:nvSpPr>
          <p:cNvPr id="29701" name="object 6">
            <a:extLst>
              <a:ext uri="{FF2B5EF4-FFF2-40B4-BE49-F238E27FC236}">
                <a16:creationId xmlns:a16="http://schemas.microsoft.com/office/drawing/2014/main" id="{F0C4A58C-E06B-8BFC-4337-69FFF961F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175" y="1389063"/>
            <a:ext cx="3857625" cy="6683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02" name="object 7">
            <a:extLst>
              <a:ext uri="{FF2B5EF4-FFF2-40B4-BE49-F238E27FC236}">
                <a16:creationId xmlns:a16="http://schemas.microsoft.com/office/drawing/2014/main" id="{34B21E42-26DB-EF08-884F-2A9C7FA1E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25" y="2057400"/>
            <a:ext cx="3460750" cy="4286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03" name="object 8">
            <a:extLst>
              <a:ext uri="{FF2B5EF4-FFF2-40B4-BE49-F238E27FC236}">
                <a16:creationId xmlns:a16="http://schemas.microsoft.com/office/drawing/2014/main" id="{912B4B1C-F051-A923-2C9E-AA30B0E24FB4}"/>
              </a:ext>
            </a:extLst>
          </p:cNvPr>
          <p:cNvSpPr>
            <a:spLocks/>
          </p:cNvSpPr>
          <p:nvPr/>
        </p:nvSpPr>
        <p:spPr bwMode="auto">
          <a:xfrm>
            <a:off x="4702175" y="949325"/>
            <a:ext cx="304800" cy="371475"/>
          </a:xfrm>
          <a:custGeom>
            <a:avLst/>
            <a:gdLst>
              <a:gd name="T0" fmla="*/ 0 w 304800"/>
              <a:gd name="T1" fmla="*/ 408824 h 370840"/>
              <a:gd name="T2" fmla="*/ 304800 w 304800"/>
              <a:gd name="T3" fmla="*/ 408824 h 370840"/>
              <a:gd name="T4" fmla="*/ 304800 w 304800"/>
              <a:gd name="T5" fmla="*/ 0 h 370840"/>
              <a:gd name="T6" fmla="*/ 0 w 304800"/>
              <a:gd name="T7" fmla="*/ 0 h 370840"/>
              <a:gd name="T8" fmla="*/ 0 w 304800"/>
              <a:gd name="T9" fmla="*/ 408824 h 3708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4800" h="370840">
                <a:moveTo>
                  <a:pt x="0" y="370839"/>
                </a:moveTo>
                <a:lnTo>
                  <a:pt x="304800" y="370839"/>
                </a:lnTo>
                <a:lnTo>
                  <a:pt x="3048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9704" name="object 9">
            <a:extLst>
              <a:ext uri="{FF2B5EF4-FFF2-40B4-BE49-F238E27FC236}">
                <a16:creationId xmlns:a16="http://schemas.microsoft.com/office/drawing/2014/main" id="{51B9F3F3-2E8B-A892-AB1D-D8C3B1BE2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175" y="992188"/>
            <a:ext cx="962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altLang="pt-BR" baseline="-21000">
                <a:latin typeface="Arial" panose="020B0604020202020204" pitchFamily="34" charset="0"/>
                <a:cs typeface="Arial" panose="020B0604020202020204" pitchFamily="34" charset="0"/>
              </a:rPr>
              <a:t>BQ </a:t>
            </a: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e I</a:t>
            </a:r>
            <a:r>
              <a:rPr lang="pt-BR" altLang="pt-BR" baseline="-21000">
                <a:latin typeface="Arial" panose="020B0604020202020204" pitchFamily="34" charset="0"/>
                <a:cs typeface="Arial" panose="020B0604020202020204" pitchFamily="34" charset="0"/>
              </a:rPr>
              <a:t>CQ</a:t>
            </a:r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5" name="object 10">
            <a:extLst>
              <a:ext uri="{FF2B5EF4-FFF2-40B4-BE49-F238E27FC236}">
                <a16:creationId xmlns:a16="http://schemas.microsoft.com/office/drawing/2014/main" id="{660D0CC5-8E4E-215F-B367-9FD0885BC4C4}"/>
              </a:ext>
            </a:extLst>
          </p:cNvPr>
          <p:cNvSpPr>
            <a:spLocks/>
          </p:cNvSpPr>
          <p:nvPr/>
        </p:nvSpPr>
        <p:spPr bwMode="auto">
          <a:xfrm>
            <a:off x="4724400" y="2752725"/>
            <a:ext cx="301625" cy="371475"/>
          </a:xfrm>
          <a:custGeom>
            <a:avLst/>
            <a:gdLst>
              <a:gd name="T0" fmla="*/ 0 w 302260"/>
              <a:gd name="T1" fmla="*/ 408887 h 370839"/>
              <a:gd name="T2" fmla="*/ 268116 w 302260"/>
              <a:gd name="T3" fmla="*/ 408887 h 370839"/>
              <a:gd name="T4" fmla="*/ 268116 w 302260"/>
              <a:gd name="T5" fmla="*/ 0 h 370839"/>
              <a:gd name="T6" fmla="*/ 0 w 302260"/>
              <a:gd name="T7" fmla="*/ 0 h 370839"/>
              <a:gd name="T8" fmla="*/ 0 w 302260"/>
              <a:gd name="T9" fmla="*/ 408887 h 3708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2260" h="370839">
                <a:moveTo>
                  <a:pt x="0" y="370839"/>
                </a:moveTo>
                <a:lnTo>
                  <a:pt x="302260" y="370839"/>
                </a:lnTo>
                <a:lnTo>
                  <a:pt x="30226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9706" name="object 11">
            <a:extLst>
              <a:ext uri="{FF2B5EF4-FFF2-40B4-BE49-F238E27FC236}">
                <a16:creationId xmlns:a16="http://schemas.microsoft.com/office/drawing/2014/main" id="{F811A01B-E0A5-277A-D7E3-5843683A9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2795588"/>
            <a:ext cx="55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altLang="pt-BR" baseline="-21000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7" name="object 12">
            <a:extLst>
              <a:ext uri="{FF2B5EF4-FFF2-40B4-BE49-F238E27FC236}">
                <a16:creationId xmlns:a16="http://schemas.microsoft.com/office/drawing/2014/main" id="{0B01C8D9-81C4-E550-360B-07531F27D642}"/>
              </a:ext>
            </a:extLst>
          </p:cNvPr>
          <p:cNvSpPr>
            <a:spLocks/>
          </p:cNvSpPr>
          <p:nvPr/>
        </p:nvSpPr>
        <p:spPr bwMode="auto">
          <a:xfrm>
            <a:off x="4344988" y="868363"/>
            <a:ext cx="0" cy="5532437"/>
          </a:xfrm>
          <a:custGeom>
            <a:avLst/>
            <a:gdLst>
              <a:gd name="T0" fmla="*/ 0 h 4572000"/>
              <a:gd name="T1" fmla="*/ 952288330 h 45720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38100">
            <a:solidFill>
              <a:srgbClr val="FFC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9708" name="object 13">
            <a:extLst>
              <a:ext uri="{FF2B5EF4-FFF2-40B4-BE49-F238E27FC236}">
                <a16:creationId xmlns:a16="http://schemas.microsoft.com/office/drawing/2014/main" id="{30217326-2099-FFC0-6FCA-C24FCACA0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3243263"/>
            <a:ext cx="2954337" cy="5556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09" name="object 14">
            <a:extLst>
              <a:ext uri="{FF2B5EF4-FFF2-40B4-BE49-F238E27FC236}">
                <a16:creationId xmlns:a16="http://schemas.microsoft.com/office/drawing/2014/main" id="{0D4235FD-E531-1212-9C13-65B8B19AA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838" y="3527425"/>
            <a:ext cx="774700" cy="2492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10" name="object 15">
            <a:extLst>
              <a:ext uri="{FF2B5EF4-FFF2-40B4-BE49-F238E27FC236}">
                <a16:creationId xmlns:a16="http://schemas.microsoft.com/office/drawing/2014/main" id="{3FBC6935-E6B8-3664-2633-8F6761846FA8}"/>
              </a:ext>
            </a:extLst>
          </p:cNvPr>
          <p:cNvSpPr>
            <a:spLocks/>
          </p:cNvSpPr>
          <p:nvPr/>
        </p:nvSpPr>
        <p:spPr bwMode="auto">
          <a:xfrm>
            <a:off x="4740275" y="4124325"/>
            <a:ext cx="301625" cy="371475"/>
          </a:xfrm>
          <a:custGeom>
            <a:avLst/>
            <a:gdLst>
              <a:gd name="T0" fmla="*/ 0 w 302260"/>
              <a:gd name="T1" fmla="*/ 408887 h 370839"/>
              <a:gd name="T2" fmla="*/ 268116 w 302260"/>
              <a:gd name="T3" fmla="*/ 408887 h 370839"/>
              <a:gd name="T4" fmla="*/ 268116 w 302260"/>
              <a:gd name="T5" fmla="*/ 0 h 370839"/>
              <a:gd name="T6" fmla="*/ 0 w 302260"/>
              <a:gd name="T7" fmla="*/ 0 h 370839"/>
              <a:gd name="T8" fmla="*/ 0 w 302260"/>
              <a:gd name="T9" fmla="*/ 408887 h 3708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2260" h="370839">
                <a:moveTo>
                  <a:pt x="0" y="370839"/>
                </a:moveTo>
                <a:lnTo>
                  <a:pt x="302260" y="370839"/>
                </a:lnTo>
                <a:lnTo>
                  <a:pt x="30226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9711" name="object 16">
            <a:extLst>
              <a:ext uri="{FF2B5EF4-FFF2-40B4-BE49-F238E27FC236}">
                <a16:creationId xmlns:a16="http://schemas.microsoft.com/office/drawing/2014/main" id="{D61FD271-B586-8750-3C7D-61EC9761C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8" y="4168775"/>
            <a:ext cx="1077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altLang="pt-BR" baseline="-2100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 e V</a:t>
            </a:r>
            <a:r>
              <a:rPr lang="pt-BR" altLang="pt-BR" baseline="-25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12" name="object 17">
            <a:extLst>
              <a:ext uri="{FF2B5EF4-FFF2-40B4-BE49-F238E27FC236}">
                <a16:creationId xmlns:a16="http://schemas.microsoft.com/office/drawing/2014/main" id="{CF66862D-FF29-C440-96F8-ADA6B5B30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4556125"/>
            <a:ext cx="1477962" cy="3460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13" name="object 18">
            <a:extLst>
              <a:ext uri="{FF2B5EF4-FFF2-40B4-BE49-F238E27FC236}">
                <a16:creationId xmlns:a16="http://schemas.microsoft.com/office/drawing/2014/main" id="{0D7B1663-BFD3-872E-D375-87118B27D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063" y="5029200"/>
            <a:ext cx="1582737" cy="2825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14" name="object 19">
            <a:extLst>
              <a:ext uri="{FF2B5EF4-FFF2-40B4-BE49-F238E27FC236}">
                <a16:creationId xmlns:a16="http://schemas.microsoft.com/office/drawing/2014/main" id="{29D838B5-975F-26FB-D353-299B38986D44}"/>
              </a:ext>
            </a:extLst>
          </p:cNvPr>
          <p:cNvSpPr>
            <a:spLocks/>
          </p:cNvSpPr>
          <p:nvPr/>
        </p:nvSpPr>
        <p:spPr bwMode="auto">
          <a:xfrm>
            <a:off x="4746625" y="5495925"/>
            <a:ext cx="303213" cy="371475"/>
          </a:xfrm>
          <a:custGeom>
            <a:avLst/>
            <a:gdLst>
              <a:gd name="T0" fmla="*/ 0 w 302260"/>
              <a:gd name="T1" fmla="*/ 408887 h 370839"/>
              <a:gd name="T2" fmla="*/ 361664 w 302260"/>
              <a:gd name="T3" fmla="*/ 408887 h 370839"/>
              <a:gd name="T4" fmla="*/ 361664 w 302260"/>
              <a:gd name="T5" fmla="*/ 0 h 370839"/>
              <a:gd name="T6" fmla="*/ 0 w 302260"/>
              <a:gd name="T7" fmla="*/ 0 h 370839"/>
              <a:gd name="T8" fmla="*/ 0 w 302260"/>
              <a:gd name="T9" fmla="*/ 408887 h 3708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2260" h="370839">
                <a:moveTo>
                  <a:pt x="0" y="370839"/>
                </a:moveTo>
                <a:lnTo>
                  <a:pt x="302260" y="370839"/>
                </a:lnTo>
                <a:lnTo>
                  <a:pt x="30226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9715" name="object 20">
            <a:extLst>
              <a:ext uri="{FF2B5EF4-FFF2-40B4-BE49-F238E27FC236}">
                <a16:creationId xmlns:a16="http://schemas.microsoft.com/office/drawing/2014/main" id="{5CDF3CD7-01D2-4562-0F76-E6AA95A6E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25" y="5540375"/>
            <a:ext cx="53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altLang="pt-BR" baseline="-2500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</a:p>
        </p:txBody>
      </p:sp>
      <p:sp>
        <p:nvSpPr>
          <p:cNvPr id="29716" name="object 21">
            <a:extLst>
              <a:ext uri="{FF2B5EF4-FFF2-40B4-BE49-F238E27FC236}">
                <a16:creationId xmlns:a16="http://schemas.microsoft.com/office/drawing/2014/main" id="{7B25EDA3-0B20-7943-8171-402100BD4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6063" y="5965825"/>
            <a:ext cx="1049337" cy="3222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17" name="object 22">
            <a:extLst>
              <a:ext uri="{FF2B5EF4-FFF2-40B4-BE49-F238E27FC236}">
                <a16:creationId xmlns:a16="http://schemas.microsoft.com/office/drawing/2014/main" id="{D8EFD364-EA61-7ACF-791D-57C8F9327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0" y="5943600"/>
            <a:ext cx="2619375" cy="31432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" name="Chave Direita 1">
            <a:extLst>
              <a:ext uri="{FF2B5EF4-FFF2-40B4-BE49-F238E27FC236}">
                <a16:creationId xmlns:a16="http://schemas.microsoft.com/office/drawing/2014/main" id="{FC26CD0E-865C-C04B-7724-5B90794C715E}"/>
              </a:ext>
            </a:extLst>
          </p:cNvPr>
          <p:cNvSpPr/>
          <p:nvPr/>
        </p:nvSpPr>
        <p:spPr>
          <a:xfrm>
            <a:off x="6707188" y="4568825"/>
            <a:ext cx="301625" cy="31273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b="1">
              <a:solidFill>
                <a:srgbClr val="FF0000"/>
              </a:solidFill>
            </a:endParaRPr>
          </a:p>
        </p:txBody>
      </p:sp>
      <p:sp>
        <p:nvSpPr>
          <p:cNvPr id="29719" name="CaixaDeTexto 2">
            <a:extLst>
              <a:ext uri="{FF2B5EF4-FFF2-40B4-BE49-F238E27FC236}">
                <a16:creationId xmlns:a16="http://schemas.microsoft.com/office/drawing/2014/main" id="{60DBD1BF-87C6-67F8-4C65-FAFE0063A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938" y="4556125"/>
            <a:ext cx="511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rgbClr val="FF0000"/>
                </a:solidFill>
              </a:rPr>
              <a:t>&gt;0</a:t>
            </a:r>
          </a:p>
        </p:txBody>
      </p:sp>
      <p:sp>
        <p:nvSpPr>
          <p:cNvPr id="24" name="Chave Direita 23">
            <a:extLst>
              <a:ext uri="{FF2B5EF4-FFF2-40B4-BE49-F238E27FC236}">
                <a16:creationId xmlns:a16="http://schemas.microsoft.com/office/drawing/2014/main" id="{85526029-CD1F-ACD6-8C05-B5B36BCBBCA9}"/>
              </a:ext>
            </a:extLst>
          </p:cNvPr>
          <p:cNvSpPr/>
          <p:nvPr/>
        </p:nvSpPr>
        <p:spPr>
          <a:xfrm rot="16200000">
            <a:off x="8393112" y="5487988"/>
            <a:ext cx="301625" cy="6096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b="1">
              <a:solidFill>
                <a:srgbClr val="FF0000"/>
              </a:solidFill>
            </a:endParaRPr>
          </a:p>
        </p:txBody>
      </p:sp>
      <p:sp>
        <p:nvSpPr>
          <p:cNvPr id="29721" name="CaixaDeTexto 24">
            <a:extLst>
              <a:ext uri="{FF2B5EF4-FFF2-40B4-BE49-F238E27FC236}">
                <a16:creationId xmlns:a16="http://schemas.microsoft.com/office/drawing/2014/main" id="{48B28176-2097-3022-0E5C-6B6DFF204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5268913"/>
            <a:ext cx="512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rgbClr val="FF0000"/>
                </a:solidFill>
              </a:rPr>
              <a:t>&lt;0</a:t>
            </a:r>
          </a:p>
        </p:txBody>
      </p:sp>
      <p:sp>
        <p:nvSpPr>
          <p:cNvPr id="29722" name="CaixaDeTexto 3">
            <a:extLst>
              <a:ext uri="{FF2B5EF4-FFF2-40B4-BE49-F238E27FC236}">
                <a16:creationId xmlns:a16="http://schemas.microsoft.com/office/drawing/2014/main" id="{A8C19FE7-F69A-7B0F-8EE7-DD78C91FF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495800"/>
            <a:ext cx="2800350" cy="646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O circuito opera na região ativa pois V</a:t>
            </a:r>
            <a:r>
              <a:rPr lang="pt-BR" altLang="pt-BR" b="1" baseline="-25000"/>
              <a:t>BE</a:t>
            </a:r>
            <a:r>
              <a:rPr lang="pt-BR" altLang="pt-BR" b="1"/>
              <a:t>&gt;0 e V</a:t>
            </a:r>
            <a:r>
              <a:rPr lang="pt-BR" altLang="pt-BR" b="1" baseline="-25000"/>
              <a:t>BC</a:t>
            </a:r>
            <a:r>
              <a:rPr lang="pt-BR" altLang="pt-BR" b="1"/>
              <a:t>&lt;0 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ject 2">
            <a:extLst>
              <a:ext uri="{FF2B5EF4-FFF2-40B4-BE49-F238E27FC236}">
                <a16:creationId xmlns:a16="http://schemas.microsoft.com/office/drawing/2014/main" id="{A8CA0769-C2EF-9973-E530-FEA0EF6B266D}"/>
              </a:ext>
            </a:extLst>
          </p:cNvPr>
          <p:cNvSpPr>
            <a:spLocks/>
          </p:cNvSpPr>
          <p:nvPr/>
        </p:nvSpPr>
        <p:spPr bwMode="auto">
          <a:xfrm>
            <a:off x="1101725" y="1430338"/>
            <a:ext cx="6927850" cy="1444625"/>
          </a:xfrm>
          <a:custGeom>
            <a:avLst/>
            <a:gdLst>
              <a:gd name="T0" fmla="*/ 0 w 6926580"/>
              <a:gd name="T1" fmla="*/ 1409507 h 1445260"/>
              <a:gd name="T2" fmla="*/ 6999342 w 6926580"/>
              <a:gd name="T3" fmla="*/ 1409507 h 1445260"/>
              <a:gd name="T4" fmla="*/ 6999342 w 6926580"/>
              <a:gd name="T5" fmla="*/ 0 h 1445260"/>
              <a:gd name="T6" fmla="*/ 0 w 6926580"/>
              <a:gd name="T7" fmla="*/ 0 h 1445260"/>
              <a:gd name="T8" fmla="*/ 0 w 6926580"/>
              <a:gd name="T9" fmla="*/ 1409507 h 1445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26580" h="1445260">
                <a:moveTo>
                  <a:pt x="0" y="1445260"/>
                </a:moveTo>
                <a:lnTo>
                  <a:pt x="6926580" y="1445260"/>
                </a:lnTo>
                <a:lnTo>
                  <a:pt x="6926580" y="0"/>
                </a:lnTo>
                <a:lnTo>
                  <a:pt x="0" y="0"/>
                </a:lnTo>
                <a:lnTo>
                  <a:pt x="0" y="14452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0723" name="object 3">
            <a:extLst>
              <a:ext uri="{FF2B5EF4-FFF2-40B4-BE49-F238E27FC236}">
                <a16:creationId xmlns:a16="http://schemas.microsoft.com/office/drawing/2014/main" id="{5EBF1BC9-4E61-1C2C-6588-F013B8E6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5" y="1460500"/>
            <a:ext cx="5994400" cy="1347788"/>
          </a:xfrm>
        </p:spPr>
        <p:txBody>
          <a:bodyPr/>
          <a:lstStyle/>
          <a:p>
            <a:pPr marL="400050" indent="-388938" eaLnBrk="1" hangingPunct="1">
              <a:tabLst>
                <a:tab pos="3868738" algn="l"/>
              </a:tabLst>
            </a:pPr>
            <a:r>
              <a:rPr lang="pt-BR" altLang="pt-BR" sz="4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Saturação do	Circuito  de Polarização Fixa</a:t>
            </a:r>
            <a:endParaRPr lang="pt-BR" altLang="pt-BR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804561C6-22EC-6E56-9148-11A3656252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5813" y="574675"/>
            <a:ext cx="7443787" cy="554038"/>
          </a:xfrm>
        </p:spPr>
        <p:txBody>
          <a:bodyPr rtlCol="0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774065" algn="l"/>
                <a:tab pos="1254760" algn="l"/>
                <a:tab pos="2357120" algn="l"/>
                <a:tab pos="2684780" algn="l"/>
                <a:tab pos="3800475" algn="l"/>
                <a:tab pos="4140835" algn="l"/>
              </a:tabLst>
              <a:defRPr/>
            </a:pPr>
            <a:r>
              <a:rPr spc="35" dirty="0">
                <a:latin typeface="+mj-lt"/>
                <a:cs typeface="Arial"/>
              </a:rPr>
              <a:t>W</a:t>
            </a:r>
            <a:r>
              <a:rPr spc="-30" dirty="0">
                <a:latin typeface="+mj-lt"/>
                <a:cs typeface="Arial"/>
              </a:rPr>
              <a:t>h</a:t>
            </a:r>
            <a:r>
              <a:rPr spc="-5" dirty="0">
                <a:latin typeface="+mj-lt"/>
                <a:cs typeface="Arial"/>
              </a:rPr>
              <a:t>en</a:t>
            </a:r>
            <a:r>
              <a:rPr dirty="0">
                <a:latin typeface="+mj-lt"/>
                <a:cs typeface="Arial"/>
              </a:rPr>
              <a:t>	</a:t>
            </a:r>
            <a:r>
              <a:rPr spc="-5" dirty="0">
                <a:latin typeface="+mj-lt"/>
                <a:cs typeface="Arial"/>
              </a:rPr>
              <a:t>th</a:t>
            </a:r>
            <a:r>
              <a:rPr dirty="0">
                <a:latin typeface="+mj-lt"/>
                <a:cs typeface="Arial"/>
              </a:rPr>
              <a:t>e	transistor	</a:t>
            </a:r>
            <a:r>
              <a:rPr spc="-5" dirty="0">
                <a:latin typeface="+mj-lt"/>
                <a:cs typeface="Arial"/>
              </a:rPr>
              <a:t>is</a:t>
            </a:r>
            <a:r>
              <a:rPr dirty="0">
                <a:latin typeface="+mj-lt"/>
                <a:cs typeface="Arial"/>
              </a:rPr>
              <a:t>	</a:t>
            </a:r>
            <a:r>
              <a:rPr spc="-5" dirty="0">
                <a:latin typeface="+mj-lt"/>
                <a:cs typeface="Arial"/>
              </a:rPr>
              <a:t>operating</a:t>
            </a:r>
            <a:r>
              <a:rPr dirty="0">
                <a:latin typeface="+mj-lt"/>
                <a:cs typeface="Arial"/>
              </a:rPr>
              <a:t>	</a:t>
            </a:r>
            <a:r>
              <a:rPr spc="-5" dirty="0">
                <a:latin typeface="+mj-lt"/>
                <a:cs typeface="Arial"/>
              </a:rPr>
              <a:t>in</a:t>
            </a:r>
            <a:r>
              <a:rPr dirty="0">
                <a:latin typeface="+mj-lt"/>
                <a:cs typeface="Arial"/>
              </a:rPr>
              <a:t>	</a:t>
            </a:r>
            <a:r>
              <a:rPr b="1" dirty="0">
                <a:solidFill>
                  <a:srgbClr val="FF0000"/>
                </a:solidFill>
                <a:latin typeface="+mj-lt"/>
                <a:cs typeface="Arial"/>
              </a:rPr>
              <a:t>saturati</a:t>
            </a:r>
            <a:r>
              <a:rPr b="1" spc="15" dirty="0">
                <a:solidFill>
                  <a:srgbClr val="FF0000"/>
                </a:solidFill>
                <a:latin typeface="+mj-lt"/>
                <a:cs typeface="Arial"/>
              </a:rPr>
              <a:t>o</a:t>
            </a:r>
            <a:r>
              <a:rPr b="1" dirty="0">
                <a:solidFill>
                  <a:srgbClr val="FF0000"/>
                </a:solidFill>
                <a:latin typeface="+mj-lt"/>
                <a:cs typeface="Arial"/>
              </a:rPr>
              <a:t>n</a:t>
            </a:r>
            <a:r>
              <a:rPr dirty="0">
                <a:latin typeface="+mj-lt"/>
                <a:cs typeface="Arial"/>
              </a:rPr>
              <a:t>,</a:t>
            </a:r>
            <a:r>
              <a:rPr lang="pt-BR" dirty="0">
                <a:latin typeface="+mj-lt"/>
                <a:cs typeface="Arial"/>
              </a:rPr>
              <a:t> </a:t>
            </a:r>
            <a:r>
              <a:rPr lang="pt-BR" dirty="0" err="1">
                <a:latin typeface="+mj-lt"/>
                <a:cs typeface="Arial"/>
              </a:rPr>
              <a:t>the</a:t>
            </a:r>
            <a:r>
              <a:rPr lang="pt-BR" dirty="0">
                <a:latin typeface="+mj-lt"/>
                <a:cs typeface="Arial"/>
              </a:rPr>
              <a:t> </a:t>
            </a:r>
            <a:r>
              <a:rPr lang="pt-BR" dirty="0" err="1">
                <a:latin typeface="+mj-lt"/>
                <a:cs typeface="Arial"/>
              </a:rPr>
              <a:t>current</a:t>
            </a:r>
            <a:r>
              <a:rPr lang="pt-BR" dirty="0">
                <a:latin typeface="+mj-lt"/>
                <a:cs typeface="Arial"/>
              </a:rPr>
              <a:t> </a:t>
            </a:r>
            <a:r>
              <a:rPr lang="pt-BR" dirty="0" err="1">
                <a:latin typeface="+mj-lt"/>
                <a:cs typeface="Arial"/>
              </a:rPr>
              <a:t>through</a:t>
            </a:r>
            <a:r>
              <a:rPr lang="pt-BR" dirty="0">
                <a:latin typeface="+mj-lt"/>
                <a:cs typeface="Arial"/>
              </a:rPr>
              <a:t> </a:t>
            </a:r>
            <a:r>
              <a:rPr lang="pt-BR" dirty="0" err="1">
                <a:latin typeface="+mj-lt"/>
                <a:cs typeface="Arial"/>
              </a:rPr>
              <a:t>the</a:t>
            </a:r>
            <a:r>
              <a:rPr lang="pt-BR" dirty="0">
                <a:latin typeface="+mj-lt"/>
                <a:cs typeface="Arial"/>
              </a:rPr>
              <a:t> </a:t>
            </a:r>
            <a:r>
              <a:rPr spc="-5" dirty="0">
                <a:latin typeface="+mj-lt"/>
                <a:cs typeface="Arial"/>
              </a:rPr>
              <a:t>transistor is at its </a:t>
            </a:r>
            <a:r>
              <a:rPr b="1" dirty="0">
                <a:solidFill>
                  <a:srgbClr val="FF0000"/>
                </a:solidFill>
                <a:latin typeface="+mj-lt"/>
                <a:cs typeface="Arial"/>
              </a:rPr>
              <a:t>maximum </a:t>
            </a:r>
            <a:r>
              <a:rPr spc="-5" dirty="0">
                <a:latin typeface="+mj-lt"/>
                <a:cs typeface="Arial"/>
              </a:rPr>
              <a:t>possible</a:t>
            </a:r>
            <a:r>
              <a:rPr spc="15" dirty="0">
                <a:latin typeface="+mj-lt"/>
                <a:cs typeface="Arial"/>
              </a:rPr>
              <a:t> </a:t>
            </a:r>
            <a:r>
              <a:rPr spc="-5" dirty="0">
                <a:latin typeface="+mj-lt"/>
                <a:cs typeface="Arial"/>
              </a:rPr>
              <a:t>value.</a:t>
            </a:r>
          </a:p>
        </p:txBody>
      </p:sp>
      <p:sp>
        <p:nvSpPr>
          <p:cNvPr id="28675" name="object 12">
            <a:extLst>
              <a:ext uri="{FF2B5EF4-FFF2-40B4-BE49-F238E27FC236}">
                <a16:creationId xmlns:a16="http://schemas.microsoft.com/office/drawing/2014/main" id="{BFFE60A8-0DE0-5574-8049-8E2D825A2064}"/>
              </a:ext>
            </a:extLst>
          </p:cNvPr>
          <p:cNvSpPr>
            <a:spLocks/>
          </p:cNvSpPr>
          <p:nvPr/>
        </p:nvSpPr>
        <p:spPr bwMode="auto">
          <a:xfrm>
            <a:off x="263525" y="638175"/>
            <a:ext cx="381000" cy="304800"/>
          </a:xfrm>
          <a:custGeom>
            <a:avLst/>
            <a:gdLst>
              <a:gd name="T0" fmla="*/ 0 w 381000"/>
              <a:gd name="T1" fmla="*/ 304800 h 304800"/>
              <a:gd name="T2" fmla="*/ 380999 w 381000"/>
              <a:gd name="T3" fmla="*/ 304800 h 304800"/>
              <a:gd name="T4" fmla="*/ 380999 w 381000"/>
              <a:gd name="T5" fmla="*/ 0 h 304800"/>
              <a:gd name="T6" fmla="*/ 0 w 381000"/>
              <a:gd name="T7" fmla="*/ 0 h 304800"/>
              <a:gd name="T8" fmla="*/ 0 w 381000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1000" h="304800">
                <a:moveTo>
                  <a:pt x="0" y="304800"/>
                </a:moveTo>
                <a:lnTo>
                  <a:pt x="380999" y="304800"/>
                </a:lnTo>
                <a:lnTo>
                  <a:pt x="380999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lIns="0" tIns="0" rIns="0" bIns="0"/>
          <a:lstStyle/>
          <a:p>
            <a:pPr algn="ctr">
              <a:defRPr/>
            </a:pPr>
            <a:r>
              <a:rPr lang="pt-BR" dirty="0">
                <a:latin typeface="+mj-lt"/>
              </a:rPr>
              <a:t>1</a:t>
            </a:r>
          </a:p>
        </p:txBody>
      </p:sp>
      <p:sp>
        <p:nvSpPr>
          <p:cNvPr id="31748" name="object 13">
            <a:extLst>
              <a:ext uri="{FF2B5EF4-FFF2-40B4-BE49-F238E27FC236}">
                <a16:creationId xmlns:a16="http://schemas.microsoft.com/office/drawing/2014/main" id="{B0FF5F1E-4DE4-D154-D2E7-CABF78660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163888"/>
            <a:ext cx="2860675" cy="6461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O sinal amplificado na saída </a:t>
            </a:r>
          </a:p>
          <a:p>
            <a:pPr algn="ctr"/>
            <a:r>
              <a:rPr lang="pt-BR" altLang="pt-BR" b="1"/>
              <a:t>estará distorcido !</a:t>
            </a:r>
          </a:p>
        </p:txBody>
      </p:sp>
      <p:sp>
        <p:nvSpPr>
          <p:cNvPr id="28685" name="object 15">
            <a:extLst>
              <a:ext uri="{FF2B5EF4-FFF2-40B4-BE49-F238E27FC236}">
                <a16:creationId xmlns:a16="http://schemas.microsoft.com/office/drawing/2014/main" id="{AE423F74-5733-E4F3-22B8-E334AD0AA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71800"/>
            <a:ext cx="2620963" cy="25161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latin typeface="+mj-lt"/>
            </a:endParaRPr>
          </a:p>
        </p:txBody>
      </p:sp>
      <p:sp>
        <p:nvSpPr>
          <p:cNvPr id="28687" name="object 17">
            <a:extLst>
              <a:ext uri="{FF2B5EF4-FFF2-40B4-BE49-F238E27FC236}">
                <a16:creationId xmlns:a16="http://schemas.microsoft.com/office/drawing/2014/main" id="{22E8DB3B-3C4D-2DD1-B0FB-3A59E4DD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4002088"/>
            <a:ext cx="5861050" cy="8620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dirty="0">
                <a:latin typeface="+mj-lt"/>
                <a:cs typeface="Arial" panose="020B0604020202020204" pitchFamily="34" charset="0"/>
              </a:rPr>
              <a:t>O Q se encontra em uma  região em que as curvas </a:t>
            </a:r>
            <a:r>
              <a:rPr lang="pt-BR" altLang="pt-BR" dirty="0" err="1">
                <a:latin typeface="+mj-lt"/>
                <a:cs typeface="Arial" panose="020B0604020202020204" pitchFamily="34" charset="0"/>
              </a:rPr>
              <a:t>caracterísitcas</a:t>
            </a:r>
            <a:r>
              <a:rPr lang="pt-BR" altLang="pt-BR" dirty="0">
                <a:latin typeface="+mj-lt"/>
                <a:cs typeface="Arial" panose="020B0604020202020204" pitchFamily="34" charset="0"/>
              </a:rPr>
              <a:t> se agrupam e a  tensão coletor-emissor é igual  ou menor que </a:t>
            </a:r>
            <a:r>
              <a:rPr lang="pt-BR" altLang="pt-BR" dirty="0" err="1">
                <a:latin typeface="+mj-lt"/>
                <a:cs typeface="Arial" panose="020B0604020202020204" pitchFamily="34" charset="0"/>
              </a:rPr>
              <a:t>V</a:t>
            </a:r>
            <a:r>
              <a:rPr lang="pt-BR" altLang="pt-BR" baseline="-25000" dirty="0" err="1">
                <a:latin typeface="+mj-lt"/>
                <a:cs typeface="Arial" panose="020B0604020202020204" pitchFamily="34" charset="0"/>
              </a:rPr>
              <a:t>CEsat</a:t>
            </a:r>
            <a:endParaRPr lang="pt-BR" altLang="pt-BR" sz="2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1751" name="Imagem 1">
            <a:extLst>
              <a:ext uri="{FF2B5EF4-FFF2-40B4-BE49-F238E27FC236}">
                <a16:creationId xmlns:a16="http://schemas.microsoft.com/office/drawing/2014/main" id="{B4156038-6CD7-FCF5-43B6-8F1C1867A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1290638"/>
            <a:ext cx="1203325" cy="67151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Imagem 2">
            <a:extLst>
              <a:ext uri="{FF2B5EF4-FFF2-40B4-BE49-F238E27FC236}">
                <a16:creationId xmlns:a16="http://schemas.microsoft.com/office/drawing/2014/main" id="{4858B9A9-391A-A3F2-2707-AA277159C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2170113"/>
            <a:ext cx="1000125" cy="43021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5A0CE6B6-5D64-F37A-D23F-2D88481F1380}"/>
              </a:ext>
            </a:extLst>
          </p:cNvPr>
          <p:cNvCxnSpPr/>
          <p:nvPr/>
        </p:nvCxnSpPr>
        <p:spPr>
          <a:xfrm>
            <a:off x="1943100" y="3500438"/>
            <a:ext cx="4572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4">
            <a:extLst>
              <a:ext uri="{FF2B5EF4-FFF2-40B4-BE49-F238E27FC236}">
                <a16:creationId xmlns:a16="http://schemas.microsoft.com/office/drawing/2014/main" id="{BECDE449-FC78-5A70-2F9D-7B68DE9C2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1293813"/>
            <a:ext cx="2681287" cy="23542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71" name="object 8">
            <a:extLst>
              <a:ext uri="{FF2B5EF4-FFF2-40B4-BE49-F238E27FC236}">
                <a16:creationId xmlns:a16="http://schemas.microsoft.com/office/drawing/2014/main" id="{C894DA45-7300-18B2-5E30-0D267941D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3" y="3505200"/>
            <a:ext cx="2863850" cy="17256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1262BE92-E0EA-0883-5209-A50DA3573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"/>
            <a:ext cx="7924800" cy="8302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dirty="0">
                <a:latin typeface="+mn-lt"/>
                <a:cs typeface="Arial" panose="020B0604020202020204" pitchFamily="34" charset="0"/>
              </a:rPr>
              <a:t>Para se calcular a corrente de coletor máxima aproximada (valor de  saturação) para um projeto em particular, é preciso inserir um curto-circuito equivalente entre coletor e emissor (V</a:t>
            </a:r>
            <a:r>
              <a:rPr lang="pt-BR" altLang="pt-BR" baseline="-21000" dirty="0">
                <a:latin typeface="+mn-lt"/>
                <a:cs typeface="Arial" panose="020B0604020202020204" pitchFamily="34" charset="0"/>
              </a:rPr>
              <a:t>CE</a:t>
            </a:r>
            <a:r>
              <a:rPr lang="pt-BR" altLang="pt-BR" dirty="0">
                <a:latin typeface="+mn-lt"/>
                <a:cs typeface="Arial" panose="020B0604020202020204" pitchFamily="34" charset="0"/>
              </a:rPr>
              <a:t>=0 V).</a:t>
            </a: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3F43972F-B832-B60A-93F9-3C5E0FDE1E03}"/>
              </a:ext>
            </a:extLst>
          </p:cNvPr>
          <p:cNvSpPr>
            <a:spLocks/>
          </p:cNvSpPr>
          <p:nvPr/>
        </p:nvSpPr>
        <p:spPr bwMode="auto">
          <a:xfrm>
            <a:off x="377825" y="339725"/>
            <a:ext cx="396875" cy="304800"/>
          </a:xfrm>
          <a:custGeom>
            <a:avLst/>
            <a:gdLst>
              <a:gd name="T0" fmla="*/ 0 w 381000"/>
              <a:gd name="T1" fmla="*/ 304800 h 304800"/>
              <a:gd name="T2" fmla="*/ 381000 w 381000"/>
              <a:gd name="T3" fmla="*/ 304800 h 304800"/>
              <a:gd name="T4" fmla="*/ 381000 w 381000"/>
              <a:gd name="T5" fmla="*/ 0 h 304800"/>
              <a:gd name="T6" fmla="*/ 0 w 381000"/>
              <a:gd name="T7" fmla="*/ 0 h 304800"/>
              <a:gd name="T8" fmla="*/ 0 w 381000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1000" h="304800">
                <a:moveTo>
                  <a:pt x="0" y="304800"/>
                </a:moveTo>
                <a:lnTo>
                  <a:pt x="381000" y="304800"/>
                </a:lnTo>
                <a:lnTo>
                  <a:pt x="381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lIns="0" tIns="0" rIns="0" bIns="0"/>
          <a:lstStyle/>
          <a:p>
            <a:pPr algn="ctr">
              <a:defRPr/>
            </a:pPr>
            <a:r>
              <a:rPr lang="pt-BR" dirty="0">
                <a:latin typeface="+mj-lt"/>
              </a:rPr>
              <a:t>2</a:t>
            </a:r>
          </a:p>
        </p:txBody>
      </p:sp>
      <p:sp>
        <p:nvSpPr>
          <p:cNvPr id="32774" name="object 6">
            <a:extLst>
              <a:ext uri="{FF2B5EF4-FFF2-40B4-BE49-F238E27FC236}">
                <a16:creationId xmlns:a16="http://schemas.microsoft.com/office/drawing/2014/main" id="{B766A230-B33A-CD42-8FBE-DDFF2BA8E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975" y="1652588"/>
            <a:ext cx="2425700" cy="17827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75" name="object 7">
            <a:extLst>
              <a:ext uri="{FF2B5EF4-FFF2-40B4-BE49-F238E27FC236}">
                <a16:creationId xmlns:a16="http://schemas.microsoft.com/office/drawing/2014/main" id="{E1DC10C7-A5CD-F10A-74BD-9B2A9DA87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5" y="3757613"/>
            <a:ext cx="1323975" cy="762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3C6C78B-7734-EF2F-20FB-5249226BEFE2}"/>
              </a:ext>
            </a:extLst>
          </p:cNvPr>
          <p:cNvCxnSpPr/>
          <p:nvPr/>
        </p:nvCxnSpPr>
        <p:spPr>
          <a:xfrm>
            <a:off x="4953000" y="1262063"/>
            <a:ext cx="0" cy="4067175"/>
          </a:xfrm>
          <a:prstGeom prst="line">
            <a:avLst/>
          </a:prstGeom>
          <a:ln w="38100">
            <a:solidFill>
              <a:srgbClr val="FFC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4">
            <a:extLst>
              <a:ext uri="{FF2B5EF4-FFF2-40B4-BE49-F238E27FC236}">
                <a16:creationId xmlns:a16="http://schemas.microsoft.com/office/drawing/2014/main" id="{A7784368-699C-CCE1-A8BA-A45002862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67375"/>
            <a:ext cx="8156575" cy="276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dirty="0">
                <a:latin typeface="+mj-lt"/>
                <a:cs typeface="Arial" panose="020B0604020202020204" pitchFamily="34" charset="0"/>
              </a:rPr>
              <a:t>Uma vez que </a:t>
            </a:r>
            <a:r>
              <a:rPr lang="pt-BR" altLang="pt-BR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pt-BR" altLang="pt-BR" baseline="-21000" dirty="0" err="1">
                <a:latin typeface="+mj-lt"/>
                <a:cs typeface="Arial" panose="020B0604020202020204" pitchFamily="34" charset="0"/>
              </a:rPr>
              <a:t>Csat</a:t>
            </a:r>
            <a:r>
              <a:rPr lang="pt-BR" altLang="pt-BR" baseline="-21000" dirty="0">
                <a:latin typeface="+mj-lt"/>
                <a:cs typeface="Arial" panose="020B0604020202020204" pitchFamily="34" charset="0"/>
              </a:rPr>
              <a:t> </a:t>
            </a:r>
            <a:r>
              <a:rPr lang="pt-BR" altLang="pt-BR" dirty="0">
                <a:latin typeface="+mj-lt"/>
                <a:cs typeface="Arial" panose="020B0604020202020204" pitchFamily="34" charset="0"/>
              </a:rPr>
              <a:t>é conhecida tem-se um valor para a máxima corrente de  coletor 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3">
            <a:extLst>
              <a:ext uri="{FF2B5EF4-FFF2-40B4-BE49-F238E27FC236}">
                <a16:creationId xmlns:a16="http://schemas.microsoft.com/office/drawing/2014/main" id="{8094B926-11C5-2B80-E4DB-1CD6E339F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0" y="609600"/>
            <a:ext cx="3192463" cy="2225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3795" name="object 4">
            <a:extLst>
              <a:ext uri="{FF2B5EF4-FFF2-40B4-BE49-F238E27FC236}">
                <a16:creationId xmlns:a16="http://schemas.microsoft.com/office/drawing/2014/main" id="{32521D88-1605-7D6F-BDE3-56075BF0B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219200"/>
            <a:ext cx="2763838" cy="647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3796" name="object 5">
            <a:extLst>
              <a:ext uri="{FF2B5EF4-FFF2-40B4-BE49-F238E27FC236}">
                <a16:creationId xmlns:a16="http://schemas.microsoft.com/office/drawing/2014/main" id="{AD9EF6FE-2D65-A296-6608-E393DA4F4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3013075"/>
            <a:ext cx="76168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O cálculo anterior da polarização resultou em I</a:t>
            </a:r>
            <a:r>
              <a:rPr lang="pt-BR" altLang="pt-BR" baseline="-21000">
                <a:latin typeface="Arial" panose="020B0604020202020204" pitchFamily="34" charset="0"/>
                <a:cs typeface="Arial" panose="020B0604020202020204" pitchFamily="34" charset="0"/>
              </a:rPr>
              <a:t>CQ </a:t>
            </a: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= 2,35mA que está distante do  valor de saturação ! </a:t>
            </a:r>
          </a:p>
        </p:txBody>
      </p:sp>
      <p:sp>
        <p:nvSpPr>
          <p:cNvPr id="33797" name="object 2">
            <a:extLst>
              <a:ext uri="{FF2B5EF4-FFF2-40B4-BE49-F238E27FC236}">
                <a16:creationId xmlns:a16="http://schemas.microsoft.com/office/drawing/2014/main" id="{3B81516A-6C7E-A0CA-2ECF-630EE0088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212725"/>
            <a:ext cx="1125537" cy="3444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1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300"/>
              </a:spcBef>
            </a:pPr>
            <a:r>
              <a:rPr lang="pt-BR" altLang="pt-BR" sz="1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>
            <a:extLst>
              <a:ext uri="{FF2B5EF4-FFF2-40B4-BE49-F238E27FC236}">
                <a16:creationId xmlns:a16="http://schemas.microsoft.com/office/drawing/2014/main" id="{EDBA2418-9C25-D0E7-645F-60D8428EA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8" y="647700"/>
            <a:ext cx="3879850" cy="4724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147" name="object 3">
            <a:extLst>
              <a:ext uri="{FF2B5EF4-FFF2-40B4-BE49-F238E27FC236}">
                <a16:creationId xmlns:a16="http://schemas.microsoft.com/office/drawing/2014/main" id="{C3D1223F-F933-D488-368B-B18C45A2F136}"/>
              </a:ext>
            </a:extLst>
          </p:cNvPr>
          <p:cNvSpPr>
            <a:spLocks/>
          </p:cNvSpPr>
          <p:nvPr/>
        </p:nvSpPr>
        <p:spPr bwMode="auto">
          <a:xfrm>
            <a:off x="1449388" y="642938"/>
            <a:ext cx="3892550" cy="4733925"/>
          </a:xfrm>
          <a:custGeom>
            <a:avLst/>
            <a:gdLst>
              <a:gd name="T0" fmla="*/ 0 w 3891279"/>
              <a:gd name="T1" fmla="*/ 4698499 h 4734560"/>
              <a:gd name="T2" fmla="*/ 3964392 w 3891279"/>
              <a:gd name="T3" fmla="*/ 4698499 h 4734560"/>
              <a:gd name="T4" fmla="*/ 3964392 w 3891279"/>
              <a:gd name="T5" fmla="*/ 0 h 4734560"/>
              <a:gd name="T6" fmla="*/ 0 w 3891279"/>
              <a:gd name="T7" fmla="*/ 0 h 4734560"/>
              <a:gd name="T8" fmla="*/ 0 w 3891279"/>
              <a:gd name="T9" fmla="*/ 4698499 h 4734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91279" h="4734560">
                <a:moveTo>
                  <a:pt x="0" y="4734559"/>
                </a:moveTo>
                <a:lnTo>
                  <a:pt x="3891279" y="4734559"/>
                </a:lnTo>
                <a:lnTo>
                  <a:pt x="3891279" y="0"/>
                </a:lnTo>
                <a:lnTo>
                  <a:pt x="0" y="0"/>
                </a:lnTo>
                <a:lnTo>
                  <a:pt x="0" y="4734559"/>
                </a:lnTo>
                <a:close/>
              </a:path>
            </a:pathLst>
          </a:custGeom>
          <a:noFill/>
          <a:ln w="10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6FA4FC0-BC7E-5877-364C-C47D9438A5D7}"/>
              </a:ext>
            </a:extLst>
          </p:cNvPr>
          <p:cNvSpPr txBox="1"/>
          <p:nvPr/>
        </p:nvSpPr>
        <p:spPr>
          <a:xfrm>
            <a:off x="5567363" y="1912938"/>
            <a:ext cx="1838325" cy="7381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spc="-5" dirty="0" err="1">
                <a:latin typeface="Arial"/>
                <a:cs typeface="Arial"/>
              </a:rPr>
              <a:t>Chapter</a:t>
            </a:r>
            <a:r>
              <a:rPr lang="pt-BR" sz="1400" b="1" spc="-5" dirty="0">
                <a:latin typeface="Arial"/>
                <a:cs typeface="Arial"/>
              </a:rPr>
              <a:t> </a:t>
            </a:r>
            <a:r>
              <a:rPr lang="pt-BR" sz="1400" b="1" dirty="0">
                <a:latin typeface="Arial"/>
                <a:cs typeface="Arial"/>
              </a:rPr>
              <a:t>4 –</a:t>
            </a:r>
          </a:p>
          <a:p>
            <a:pPr algn="ctr">
              <a:defRPr/>
            </a:pPr>
            <a:r>
              <a:rPr lang="pt-BR" sz="1400" b="1" dirty="0">
                <a:latin typeface="Arial"/>
                <a:cs typeface="Arial"/>
              </a:rPr>
              <a:t> DC </a:t>
            </a:r>
            <a:r>
              <a:rPr lang="pt-BR" sz="1400" b="1" dirty="0" err="1">
                <a:latin typeface="Arial"/>
                <a:cs typeface="Arial"/>
              </a:rPr>
              <a:t>Biasing</a:t>
            </a:r>
            <a:r>
              <a:rPr lang="pt-BR" sz="1400" b="1" spc="-85" dirty="0">
                <a:latin typeface="Arial"/>
                <a:cs typeface="Arial"/>
              </a:rPr>
              <a:t> </a:t>
            </a:r>
            <a:r>
              <a:rPr lang="pt-BR" sz="1400" b="1" spc="-35" dirty="0" err="1">
                <a:latin typeface="Arial"/>
                <a:cs typeface="Arial"/>
              </a:rPr>
              <a:t>BJTs</a:t>
            </a:r>
            <a:r>
              <a:rPr lang="pt-BR" sz="1400" b="1" spc="-35" dirty="0">
                <a:latin typeface="Arial"/>
                <a:cs typeface="Arial"/>
              </a:rPr>
              <a:t> </a:t>
            </a:r>
          </a:p>
          <a:p>
            <a:pPr algn="ctr">
              <a:defRPr/>
            </a:pPr>
            <a:r>
              <a:rPr lang="pt-BR" sz="1400" spc="-35" dirty="0">
                <a:latin typeface="Arial"/>
                <a:cs typeface="Arial"/>
              </a:rPr>
              <a:t>(pg. 160)</a:t>
            </a:r>
            <a:endParaRPr lang="pt-BR" sz="1400" dirty="0"/>
          </a:p>
        </p:txBody>
      </p:sp>
      <p:sp>
        <p:nvSpPr>
          <p:cNvPr id="6149" name="CaixaDeTexto 23">
            <a:extLst>
              <a:ext uri="{FF2B5EF4-FFF2-40B4-BE49-F238E27FC236}">
                <a16:creationId xmlns:a16="http://schemas.microsoft.com/office/drawing/2014/main" id="{189BB787-94C4-1A8B-B11D-D3FA3D6D7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825" y="5521325"/>
            <a:ext cx="1716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400" b="1">
                <a:cs typeface="Calibri" panose="020F0502020204030204" pitchFamily="34" charset="0"/>
              </a:rPr>
              <a:t>Pearson</a:t>
            </a:r>
          </a:p>
          <a:p>
            <a:pPr algn="ctr"/>
            <a:r>
              <a:rPr lang="pt-BR" altLang="pt-BR" sz="1400" b="1">
                <a:cs typeface="Calibri" panose="020F0502020204030204" pitchFamily="34" charset="0"/>
              </a:rPr>
              <a:t>11th edtion - 2013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2">
            <a:extLst>
              <a:ext uri="{FF2B5EF4-FFF2-40B4-BE49-F238E27FC236}">
                <a16:creationId xmlns:a16="http://schemas.microsoft.com/office/drawing/2014/main" id="{65F56538-C67E-4259-C9A1-566BE39D2E22}"/>
              </a:ext>
            </a:extLst>
          </p:cNvPr>
          <p:cNvSpPr>
            <a:spLocks/>
          </p:cNvSpPr>
          <p:nvPr/>
        </p:nvSpPr>
        <p:spPr bwMode="auto">
          <a:xfrm>
            <a:off x="376238" y="1430338"/>
            <a:ext cx="8382000" cy="1444625"/>
          </a:xfrm>
          <a:custGeom>
            <a:avLst/>
            <a:gdLst>
              <a:gd name="T0" fmla="*/ 0 w 8382000"/>
              <a:gd name="T1" fmla="*/ 1409507 h 1445260"/>
              <a:gd name="T2" fmla="*/ 8382000 w 8382000"/>
              <a:gd name="T3" fmla="*/ 1409507 h 1445260"/>
              <a:gd name="T4" fmla="*/ 8382000 w 8382000"/>
              <a:gd name="T5" fmla="*/ 0 h 1445260"/>
              <a:gd name="T6" fmla="*/ 0 w 8382000"/>
              <a:gd name="T7" fmla="*/ 0 h 1445260"/>
              <a:gd name="T8" fmla="*/ 0 w 8382000"/>
              <a:gd name="T9" fmla="*/ 1409507 h 1445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382000" h="1445260">
                <a:moveTo>
                  <a:pt x="0" y="1445260"/>
                </a:moveTo>
                <a:lnTo>
                  <a:pt x="8382000" y="1445260"/>
                </a:lnTo>
                <a:lnTo>
                  <a:pt x="8382000" y="0"/>
                </a:lnTo>
                <a:lnTo>
                  <a:pt x="0" y="0"/>
                </a:lnTo>
                <a:lnTo>
                  <a:pt x="0" y="14452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4819" name="object 3">
            <a:extLst>
              <a:ext uri="{FF2B5EF4-FFF2-40B4-BE49-F238E27FC236}">
                <a16:creationId xmlns:a16="http://schemas.microsoft.com/office/drawing/2014/main" id="{0AA3499D-E8BB-C20B-3F2B-BC52E14FD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8" y="1460500"/>
            <a:ext cx="7820025" cy="1347788"/>
          </a:xfrm>
        </p:spPr>
        <p:txBody>
          <a:bodyPr/>
          <a:lstStyle/>
          <a:p>
            <a:pPr marL="180975" indent="-169863" eaLnBrk="1" hangingPunct="1"/>
            <a:r>
              <a:rPr lang="pt-BR" altLang="pt-BR" sz="4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por Reta de Carga do  Circuito de Polarização Fixa</a:t>
            </a:r>
            <a:endParaRPr lang="pt-BR" altLang="pt-BR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bject 2">
            <a:extLst>
              <a:ext uri="{FF2B5EF4-FFF2-40B4-BE49-F238E27FC236}">
                <a16:creationId xmlns:a16="http://schemas.microsoft.com/office/drawing/2014/main" id="{9F2E0844-515B-C10B-FF55-DA93A07C6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295400"/>
            <a:ext cx="4297363" cy="34623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3796" name="object 4">
            <a:extLst>
              <a:ext uri="{FF2B5EF4-FFF2-40B4-BE49-F238E27FC236}">
                <a16:creationId xmlns:a16="http://schemas.microsoft.com/office/drawing/2014/main" id="{853E81B3-5C56-0572-5C06-820D3B30F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8763"/>
            <a:ext cx="7850188" cy="8620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468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just" eaLnBrk="1" hangingPunct="1">
              <a:defRPr/>
            </a:pPr>
            <a:r>
              <a:rPr lang="pt-BR" altLang="pt-BR" sz="2000" dirty="0">
                <a:latin typeface="+mn-lt"/>
                <a:cs typeface="Arial" panose="020B0604020202020204" pitchFamily="34" charset="0"/>
              </a:rPr>
              <a:t>      </a:t>
            </a:r>
            <a:r>
              <a:rPr lang="pt-BR" altLang="pt-BR" dirty="0">
                <a:latin typeface="+mn-lt"/>
                <a:cs typeface="Arial" panose="020B0604020202020204" pitchFamily="34" charset="0"/>
              </a:rPr>
              <a:t>A </a:t>
            </a:r>
            <a:r>
              <a:rPr lang="pt-BR" altLang="pt-B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análise por reta de carga </a:t>
            </a:r>
            <a:r>
              <a:rPr lang="pt-BR" altLang="pt-BR" dirty="0">
                <a:latin typeface="+mn-lt"/>
                <a:cs typeface="Arial" panose="020B0604020202020204" pitchFamily="34" charset="0"/>
              </a:rPr>
              <a:t>é assim denominada porque a carga  (resistores do circuito) determina a inclinação da reta que  conecta os pontos estabelecidos pelos parâmetros do circuito.</a:t>
            </a:r>
            <a:endParaRPr lang="pt-BR" altLang="pt-BR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112F39C-DD3C-6216-9011-56EBFCE4402C}"/>
              </a:ext>
            </a:extLst>
          </p:cNvPr>
          <p:cNvSpPr txBox="1"/>
          <p:nvPr/>
        </p:nvSpPr>
        <p:spPr>
          <a:xfrm>
            <a:off x="5943600" y="5024438"/>
            <a:ext cx="1112838" cy="1076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1163"/>
              </a:spcBef>
              <a:defRPr/>
            </a:pPr>
            <a:r>
              <a:rPr lang="pt-BR" altLang="pt-BR" b="1" dirty="0" err="1">
                <a:solidFill>
                  <a:srgbClr val="333399"/>
                </a:solidFill>
                <a:latin typeface="+mj-lt"/>
                <a:cs typeface="Arial" panose="020B0604020202020204" pitchFamily="34" charset="0"/>
              </a:rPr>
              <a:t>V</a:t>
            </a:r>
            <a:r>
              <a:rPr lang="pt-BR" altLang="pt-BR" b="1" baseline="-25000" dirty="0" err="1">
                <a:solidFill>
                  <a:srgbClr val="333399"/>
                </a:solidFill>
                <a:latin typeface="+mj-lt"/>
                <a:cs typeface="Arial" panose="020B0604020202020204" pitchFamily="34" charset="0"/>
              </a:rPr>
              <a:t>CEcutoff</a:t>
            </a:r>
            <a:endParaRPr lang="pt-BR" altLang="pt-BR" dirty="0"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spcBef>
                <a:spcPts val="625"/>
              </a:spcBef>
              <a:defRPr/>
            </a:pPr>
            <a:r>
              <a:rPr lang="pt-BR" altLang="pt-BR" i="1" dirty="0">
                <a:latin typeface="+mj-lt"/>
                <a:cs typeface="Arial" panose="020B0604020202020204" pitchFamily="34" charset="0"/>
              </a:rPr>
              <a:t>V</a:t>
            </a:r>
            <a:r>
              <a:rPr lang="pt-BR" altLang="pt-BR" i="1" baseline="-25000" dirty="0">
                <a:latin typeface="+mj-lt"/>
                <a:cs typeface="Arial" panose="020B0604020202020204" pitchFamily="34" charset="0"/>
              </a:rPr>
              <a:t>CE</a:t>
            </a:r>
            <a:r>
              <a:rPr lang="pt-BR" altLang="pt-BR" i="1" dirty="0">
                <a:latin typeface="+mj-lt"/>
                <a:cs typeface="Arial" panose="020B0604020202020204" pitchFamily="34" charset="0"/>
              </a:rPr>
              <a:t> </a:t>
            </a:r>
            <a:r>
              <a:rPr lang="pt-BR" altLang="pt-BR" i="1" baseline="14000" dirty="0">
                <a:latin typeface="+mj-lt"/>
                <a:cs typeface="Arial" panose="020B0604020202020204" pitchFamily="34" charset="0"/>
              </a:rPr>
              <a:t>= </a:t>
            </a:r>
            <a:r>
              <a:rPr lang="pt-BR" altLang="pt-BR" i="1" dirty="0">
                <a:latin typeface="+mj-lt"/>
                <a:cs typeface="Arial" panose="020B0604020202020204" pitchFamily="34" charset="0"/>
              </a:rPr>
              <a:t>V</a:t>
            </a:r>
            <a:r>
              <a:rPr lang="pt-BR" altLang="pt-BR" i="1" baseline="-25000" dirty="0">
                <a:latin typeface="+mj-lt"/>
                <a:cs typeface="Arial" panose="020B0604020202020204" pitchFamily="34" charset="0"/>
              </a:rPr>
              <a:t>CC</a:t>
            </a:r>
            <a:endParaRPr lang="pt-BR" altLang="pt-BR" dirty="0"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spcBef>
                <a:spcPts val="625"/>
              </a:spcBef>
              <a:defRPr/>
            </a:pPr>
            <a:r>
              <a:rPr lang="pt-BR" altLang="pt-BR" dirty="0">
                <a:latin typeface="+mj-lt"/>
                <a:cs typeface="Arial" panose="020B0604020202020204" pitchFamily="34" charset="0"/>
              </a:rPr>
              <a:t>I</a:t>
            </a:r>
            <a:r>
              <a:rPr lang="pt-BR" altLang="pt-BR" baseline="-21000" dirty="0">
                <a:latin typeface="+mj-lt"/>
                <a:cs typeface="Arial" panose="020B0604020202020204" pitchFamily="34" charset="0"/>
              </a:rPr>
              <a:t>C </a:t>
            </a:r>
            <a:r>
              <a:rPr lang="pt-BR" altLang="pt-BR" dirty="0">
                <a:latin typeface="+mj-lt"/>
                <a:cs typeface="Arial" panose="020B0604020202020204" pitchFamily="34" charset="0"/>
              </a:rPr>
              <a:t>= 0 </a:t>
            </a:r>
            <a:r>
              <a:rPr lang="pt-BR" altLang="pt-BR" dirty="0" err="1">
                <a:latin typeface="+mj-lt"/>
                <a:cs typeface="Arial" panose="020B0604020202020204" pitchFamily="34" charset="0"/>
              </a:rPr>
              <a:t>mA</a:t>
            </a:r>
            <a:endParaRPr lang="pt-BR" altLang="pt-BR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1A2C2AA-E484-3C8B-E1F0-3715A6FC001E}"/>
              </a:ext>
            </a:extLst>
          </p:cNvPr>
          <p:cNvSpPr txBox="1"/>
          <p:nvPr/>
        </p:nvSpPr>
        <p:spPr>
          <a:xfrm>
            <a:off x="1419225" y="1633538"/>
            <a:ext cx="1323975" cy="1000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b="1" dirty="0" err="1">
                <a:solidFill>
                  <a:srgbClr val="333399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pt-BR" altLang="pt-BR" b="1" baseline="-25000" dirty="0" err="1">
                <a:solidFill>
                  <a:srgbClr val="333399"/>
                </a:solidFill>
                <a:latin typeface="+mj-lt"/>
                <a:cs typeface="Arial" panose="020B0604020202020204" pitchFamily="34" charset="0"/>
              </a:rPr>
              <a:t>Csat</a:t>
            </a:r>
            <a:endParaRPr lang="pt-BR" altLang="pt-BR" dirty="0"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38"/>
              </a:spcBef>
              <a:defRPr/>
            </a:pPr>
            <a:r>
              <a:rPr lang="pt-BR" altLang="pt-BR" i="1" dirty="0">
                <a:latin typeface="+mj-lt"/>
                <a:cs typeface="Arial" panose="020B0604020202020204" pitchFamily="34" charset="0"/>
              </a:rPr>
              <a:t>I</a:t>
            </a:r>
            <a:r>
              <a:rPr lang="pt-BR" altLang="pt-BR" i="1" baseline="-21000" dirty="0">
                <a:latin typeface="+mj-lt"/>
                <a:cs typeface="Arial" panose="020B0604020202020204" pitchFamily="34" charset="0"/>
              </a:rPr>
              <a:t>C </a:t>
            </a:r>
            <a:r>
              <a:rPr lang="pt-BR" altLang="pt-BR" i="1" dirty="0">
                <a:latin typeface="+mj-lt"/>
                <a:cs typeface="Arial" panose="020B0604020202020204" pitchFamily="34" charset="0"/>
              </a:rPr>
              <a:t>= V</a:t>
            </a:r>
            <a:r>
              <a:rPr lang="pt-BR" altLang="pt-BR" i="1" baseline="-21000" dirty="0">
                <a:latin typeface="+mj-lt"/>
                <a:cs typeface="Arial" panose="020B0604020202020204" pitchFamily="34" charset="0"/>
              </a:rPr>
              <a:t>CC </a:t>
            </a:r>
            <a:r>
              <a:rPr lang="pt-BR" altLang="pt-BR" i="1" dirty="0">
                <a:latin typeface="+mj-lt"/>
                <a:cs typeface="Arial" panose="020B0604020202020204" pitchFamily="34" charset="0"/>
              </a:rPr>
              <a:t>/ R</a:t>
            </a:r>
            <a:r>
              <a:rPr lang="pt-BR" altLang="pt-BR" i="1" baseline="-21000" dirty="0">
                <a:latin typeface="+mj-lt"/>
                <a:cs typeface="Arial" panose="020B0604020202020204" pitchFamily="34" charset="0"/>
              </a:rPr>
              <a:t>C</a:t>
            </a:r>
            <a:endParaRPr lang="pt-BR" altLang="pt-BR" baseline="-21000" dirty="0"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spcBef>
                <a:spcPts val="475"/>
              </a:spcBef>
              <a:defRPr/>
            </a:pPr>
            <a:r>
              <a:rPr lang="pt-BR" altLang="pt-BR" i="1" dirty="0">
                <a:latin typeface="+mj-lt"/>
                <a:cs typeface="Arial" panose="020B0604020202020204" pitchFamily="34" charset="0"/>
              </a:rPr>
              <a:t>V</a:t>
            </a:r>
            <a:r>
              <a:rPr lang="pt-BR" altLang="pt-BR" i="1" baseline="-21000" dirty="0">
                <a:latin typeface="+mj-lt"/>
                <a:cs typeface="Arial" panose="020B0604020202020204" pitchFamily="34" charset="0"/>
              </a:rPr>
              <a:t>CE </a:t>
            </a:r>
            <a:r>
              <a:rPr lang="pt-BR" altLang="pt-BR" dirty="0">
                <a:latin typeface="+mj-lt"/>
                <a:cs typeface="Arial" panose="020B0604020202020204" pitchFamily="34" charset="0"/>
              </a:rPr>
              <a:t>= 0 V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BF191DD7-C553-59D3-4931-E806233B3911}"/>
              </a:ext>
            </a:extLst>
          </p:cNvPr>
          <p:cNvCxnSpPr/>
          <p:nvPr/>
        </p:nvCxnSpPr>
        <p:spPr>
          <a:xfrm flipV="1">
            <a:off x="6477000" y="4395788"/>
            <a:ext cx="0" cy="5572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038B00C0-0E5F-9539-1DD0-C4F86372636D}"/>
              </a:ext>
            </a:extLst>
          </p:cNvPr>
          <p:cNvCxnSpPr>
            <a:cxnSpLocks/>
          </p:cNvCxnSpPr>
          <p:nvPr/>
        </p:nvCxnSpPr>
        <p:spPr>
          <a:xfrm>
            <a:off x="2819400" y="2133600"/>
            <a:ext cx="6096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bject 2">
            <a:extLst>
              <a:ext uri="{FF2B5EF4-FFF2-40B4-BE49-F238E27FC236}">
                <a16:creationId xmlns:a16="http://schemas.microsoft.com/office/drawing/2014/main" id="{5B5C9597-7670-16AC-394E-8014B6D2F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4725" y="1524000"/>
            <a:ext cx="4654550" cy="37544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1" name="object 3">
            <a:extLst>
              <a:ext uri="{FF2B5EF4-FFF2-40B4-BE49-F238E27FC236}">
                <a16:creationId xmlns:a16="http://schemas.microsoft.com/office/drawing/2014/main" id="{BDE42C43-2E8B-A857-C202-AD31059C5D14}"/>
              </a:ext>
            </a:extLst>
          </p:cNvPr>
          <p:cNvSpPr>
            <a:spLocks/>
          </p:cNvSpPr>
          <p:nvPr/>
        </p:nvSpPr>
        <p:spPr bwMode="auto">
          <a:xfrm>
            <a:off x="2262188" y="1143000"/>
            <a:ext cx="4667250" cy="3767138"/>
          </a:xfrm>
          <a:custGeom>
            <a:avLst/>
            <a:gdLst>
              <a:gd name="T0" fmla="*/ 0 w 4665980"/>
              <a:gd name="T1" fmla="*/ 3784985 h 3766820"/>
              <a:gd name="T2" fmla="*/ 4738925 w 4665980"/>
              <a:gd name="T3" fmla="*/ 3784985 h 3766820"/>
              <a:gd name="T4" fmla="*/ 4738925 w 4665980"/>
              <a:gd name="T5" fmla="*/ 0 h 3766820"/>
              <a:gd name="T6" fmla="*/ 0 w 4665980"/>
              <a:gd name="T7" fmla="*/ 0 h 3766820"/>
              <a:gd name="T8" fmla="*/ 0 w 4665980"/>
              <a:gd name="T9" fmla="*/ 3784985 h 37668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65980" h="3766820">
                <a:moveTo>
                  <a:pt x="0" y="3766820"/>
                </a:moveTo>
                <a:lnTo>
                  <a:pt x="4665980" y="3766820"/>
                </a:lnTo>
                <a:lnTo>
                  <a:pt x="4665980" y="0"/>
                </a:lnTo>
                <a:lnTo>
                  <a:pt x="0" y="0"/>
                </a:lnTo>
                <a:lnTo>
                  <a:pt x="0" y="376682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794416D-F552-577A-CFDE-497227D0975F}"/>
              </a:ext>
            </a:extLst>
          </p:cNvPr>
          <p:cNvSpPr txBox="1"/>
          <p:nvPr/>
        </p:nvSpPr>
        <p:spPr>
          <a:xfrm>
            <a:off x="2819400" y="457200"/>
            <a:ext cx="3733800" cy="369888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/>
                <a:cs typeface="Arial"/>
              </a:rPr>
              <a:t>The Effect of </a:t>
            </a:r>
            <a:r>
              <a:rPr lang="en-US" b="1" spc="1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lang="en-US" b="1" spc="22" baseline="-21367" dirty="0">
                <a:solidFill>
                  <a:srgbClr val="FF0000"/>
                </a:solidFill>
                <a:latin typeface="Arial"/>
                <a:cs typeface="Arial"/>
              </a:rPr>
              <a:t>CC</a:t>
            </a:r>
            <a:r>
              <a:rPr lang="en-US" b="1" i="1" spc="22" baseline="-21367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on </a:t>
            </a:r>
            <a:r>
              <a:rPr lang="en-US" b="1" spc="-5" dirty="0">
                <a:latin typeface="Arial"/>
                <a:cs typeface="Arial"/>
              </a:rPr>
              <a:t>the</a:t>
            </a:r>
            <a:r>
              <a:rPr lang="en-US" b="1" spc="65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Q-Point</a:t>
            </a:r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ject 2">
            <a:extLst>
              <a:ext uri="{FF2B5EF4-FFF2-40B4-BE49-F238E27FC236}">
                <a16:creationId xmlns:a16="http://schemas.microsoft.com/office/drawing/2014/main" id="{4F014039-1929-C76A-129E-F5D3ACE95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1676400"/>
            <a:ext cx="4476750" cy="3962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15" name="object 3">
            <a:extLst>
              <a:ext uri="{FF2B5EF4-FFF2-40B4-BE49-F238E27FC236}">
                <a16:creationId xmlns:a16="http://schemas.microsoft.com/office/drawing/2014/main" id="{4104A1A1-97BD-B490-F137-0EF7760B4DB4}"/>
              </a:ext>
            </a:extLst>
          </p:cNvPr>
          <p:cNvSpPr>
            <a:spLocks/>
          </p:cNvSpPr>
          <p:nvPr/>
        </p:nvSpPr>
        <p:spPr bwMode="auto">
          <a:xfrm>
            <a:off x="2327275" y="1670050"/>
            <a:ext cx="4489450" cy="3975100"/>
          </a:xfrm>
          <a:custGeom>
            <a:avLst/>
            <a:gdLst>
              <a:gd name="T0" fmla="*/ 0 w 4488180"/>
              <a:gd name="T1" fmla="*/ 3975100 h 3975100"/>
              <a:gd name="T2" fmla="*/ 4561146 w 4488180"/>
              <a:gd name="T3" fmla="*/ 3975100 h 3975100"/>
              <a:gd name="T4" fmla="*/ 4561146 w 4488180"/>
              <a:gd name="T5" fmla="*/ 0 h 3975100"/>
              <a:gd name="T6" fmla="*/ 0 w 4488180"/>
              <a:gd name="T7" fmla="*/ 0 h 3975100"/>
              <a:gd name="T8" fmla="*/ 0 w 4488180"/>
              <a:gd name="T9" fmla="*/ 3975100 h 3975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88180" h="3975100">
                <a:moveTo>
                  <a:pt x="0" y="3975100"/>
                </a:moveTo>
                <a:lnTo>
                  <a:pt x="4488180" y="3975100"/>
                </a:lnTo>
                <a:lnTo>
                  <a:pt x="4488180" y="0"/>
                </a:lnTo>
                <a:lnTo>
                  <a:pt x="0" y="0"/>
                </a:lnTo>
                <a:lnTo>
                  <a:pt x="0" y="39751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93D0FE-4BB0-5158-AF2E-7693457704A2}"/>
              </a:ext>
            </a:extLst>
          </p:cNvPr>
          <p:cNvSpPr txBox="1"/>
          <p:nvPr/>
        </p:nvSpPr>
        <p:spPr>
          <a:xfrm>
            <a:off x="2819400" y="609600"/>
            <a:ext cx="3733800" cy="369888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/>
                <a:cs typeface="Arial"/>
              </a:rPr>
              <a:t>The Effect of </a:t>
            </a:r>
            <a:r>
              <a:rPr lang="en-US" b="1" i="1" spc="-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sz="2000" b="1" i="1" spc="-15" baseline="-20576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US" sz="2000" b="1" i="1" spc="-15" baseline="-20576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on the</a:t>
            </a:r>
            <a:r>
              <a:rPr lang="en-US" b="1" spc="90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Q-Point</a:t>
            </a:r>
            <a:endParaRPr lang="pt-B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bject 2">
            <a:extLst>
              <a:ext uri="{FF2B5EF4-FFF2-40B4-BE49-F238E27FC236}">
                <a16:creationId xmlns:a16="http://schemas.microsoft.com/office/drawing/2014/main" id="{D7F4063A-E672-F04D-7133-8E9D46C8D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450" y="1219200"/>
            <a:ext cx="4991100" cy="3962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9939" name="object 3">
            <a:extLst>
              <a:ext uri="{FF2B5EF4-FFF2-40B4-BE49-F238E27FC236}">
                <a16:creationId xmlns:a16="http://schemas.microsoft.com/office/drawing/2014/main" id="{8C783649-D08A-F1DF-315D-B8BCACBA2E85}"/>
              </a:ext>
            </a:extLst>
          </p:cNvPr>
          <p:cNvSpPr>
            <a:spLocks/>
          </p:cNvSpPr>
          <p:nvPr/>
        </p:nvSpPr>
        <p:spPr bwMode="auto">
          <a:xfrm>
            <a:off x="2070100" y="1212850"/>
            <a:ext cx="5003800" cy="3975100"/>
          </a:xfrm>
          <a:custGeom>
            <a:avLst/>
            <a:gdLst>
              <a:gd name="T0" fmla="*/ 0 w 5003800"/>
              <a:gd name="T1" fmla="*/ 3975100 h 3975100"/>
              <a:gd name="T2" fmla="*/ 5003800 w 5003800"/>
              <a:gd name="T3" fmla="*/ 3975100 h 3975100"/>
              <a:gd name="T4" fmla="*/ 5003800 w 5003800"/>
              <a:gd name="T5" fmla="*/ 0 h 3975100"/>
              <a:gd name="T6" fmla="*/ 0 w 5003800"/>
              <a:gd name="T7" fmla="*/ 0 h 3975100"/>
              <a:gd name="T8" fmla="*/ 0 w 5003800"/>
              <a:gd name="T9" fmla="*/ 3975100 h 3975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03800" h="3975100">
                <a:moveTo>
                  <a:pt x="0" y="3975100"/>
                </a:moveTo>
                <a:lnTo>
                  <a:pt x="5003800" y="3975100"/>
                </a:lnTo>
                <a:lnTo>
                  <a:pt x="5003800" y="0"/>
                </a:lnTo>
                <a:lnTo>
                  <a:pt x="0" y="0"/>
                </a:lnTo>
                <a:lnTo>
                  <a:pt x="0" y="39751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14B7B32-8B6A-8FB2-D48F-6B5C377BD014}"/>
              </a:ext>
            </a:extLst>
          </p:cNvPr>
          <p:cNvSpPr/>
          <p:nvPr/>
        </p:nvSpPr>
        <p:spPr>
          <a:xfrm>
            <a:off x="2841625" y="457200"/>
            <a:ext cx="3438525" cy="369888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Arial"/>
                <a:cs typeface="Arial"/>
              </a:rPr>
              <a:t>The effect of </a:t>
            </a:r>
            <a:r>
              <a:rPr lang="en-US" b="1" i="1" spc="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US" b="1" i="1" spc="15" baseline="-21367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lang="en-US" b="1" i="1" spc="15" baseline="-21367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on the</a:t>
            </a:r>
            <a:r>
              <a:rPr lang="en-US" b="1" spc="75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Q-Point</a:t>
            </a:r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bject 4">
            <a:extLst>
              <a:ext uri="{FF2B5EF4-FFF2-40B4-BE49-F238E27FC236}">
                <a16:creationId xmlns:a16="http://schemas.microsoft.com/office/drawing/2014/main" id="{BA438361-784F-E58E-5884-B2C93E6B4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1354138"/>
            <a:ext cx="3622675" cy="29559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0963" name="object 5">
            <a:extLst>
              <a:ext uri="{FF2B5EF4-FFF2-40B4-BE49-F238E27FC236}">
                <a16:creationId xmlns:a16="http://schemas.microsoft.com/office/drawing/2014/main" id="{0751D547-F354-464B-D7B3-F2246123C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3055938"/>
            <a:ext cx="2095500" cy="506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0964" name="object 6">
            <a:extLst>
              <a:ext uri="{FF2B5EF4-FFF2-40B4-BE49-F238E27FC236}">
                <a16:creationId xmlns:a16="http://schemas.microsoft.com/office/drawing/2014/main" id="{2C891B0B-82B3-524E-543B-936CAFBA2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25" y="3743325"/>
            <a:ext cx="2573338" cy="6191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0965" name="object 7">
            <a:extLst>
              <a:ext uri="{FF2B5EF4-FFF2-40B4-BE49-F238E27FC236}">
                <a16:creationId xmlns:a16="http://schemas.microsoft.com/office/drawing/2014/main" id="{BE15B2C6-7EDC-3260-ABA8-BED9A3433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5" y="2087563"/>
            <a:ext cx="2916238" cy="3905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0966" name="object 8">
            <a:extLst>
              <a:ext uri="{FF2B5EF4-FFF2-40B4-BE49-F238E27FC236}">
                <a16:creationId xmlns:a16="http://schemas.microsoft.com/office/drawing/2014/main" id="{F0750926-679B-2CD9-16FC-7EC359C5B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613" y="4581525"/>
            <a:ext cx="1458912" cy="5715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0967" name="object 9">
            <a:extLst>
              <a:ext uri="{FF2B5EF4-FFF2-40B4-BE49-F238E27FC236}">
                <a16:creationId xmlns:a16="http://schemas.microsoft.com/office/drawing/2014/main" id="{29B9874C-EA8C-0CAE-DCEC-3DEC0DEB356E}"/>
              </a:ext>
            </a:extLst>
          </p:cNvPr>
          <p:cNvSpPr>
            <a:spLocks/>
          </p:cNvSpPr>
          <p:nvPr/>
        </p:nvSpPr>
        <p:spPr bwMode="auto">
          <a:xfrm>
            <a:off x="6786563" y="4676775"/>
            <a:ext cx="534987" cy="171450"/>
          </a:xfrm>
          <a:custGeom>
            <a:avLst/>
            <a:gdLst>
              <a:gd name="T0" fmla="*/ 506716 w 534034"/>
              <a:gd name="T1" fmla="*/ 85578 h 171450"/>
              <a:gd name="T2" fmla="*/ 411516 w 534034"/>
              <a:gd name="T3" fmla="*/ 135743 h 171450"/>
              <a:gd name="T4" fmla="*/ 405308 w 534034"/>
              <a:gd name="T5" fmla="*/ 140795 h 171450"/>
              <a:gd name="T6" fmla="*/ 401815 w 534034"/>
              <a:gd name="T7" fmla="*/ 147395 h 171450"/>
              <a:gd name="T8" fmla="*/ 401274 w 534034"/>
              <a:gd name="T9" fmla="*/ 154709 h 171450"/>
              <a:gd name="T10" fmla="*/ 403924 w 534034"/>
              <a:gd name="T11" fmla="*/ 161905 h 171450"/>
              <a:gd name="T12" fmla="*/ 409517 w 534034"/>
              <a:gd name="T13" fmla="*/ 167513 h 171450"/>
              <a:gd name="T14" fmla="*/ 416824 w 534034"/>
              <a:gd name="T15" fmla="*/ 170668 h 171450"/>
              <a:gd name="T16" fmla="*/ 424924 w 534034"/>
              <a:gd name="T17" fmla="*/ 171156 h 171450"/>
              <a:gd name="T18" fmla="*/ 432886 w 534034"/>
              <a:gd name="T19" fmla="*/ 168763 h 171450"/>
              <a:gd name="T20" fmla="*/ 554507 w 534034"/>
              <a:gd name="T21" fmla="*/ 104628 h 171450"/>
              <a:gd name="T22" fmla="*/ 548737 w 534034"/>
              <a:gd name="T23" fmla="*/ 104628 h 171450"/>
              <a:gd name="T24" fmla="*/ 548737 w 534034"/>
              <a:gd name="T25" fmla="*/ 102088 h 171450"/>
              <a:gd name="T26" fmla="*/ 538049 w 534034"/>
              <a:gd name="T27" fmla="*/ 102088 h 171450"/>
              <a:gd name="T28" fmla="*/ 506716 w 534034"/>
              <a:gd name="T29" fmla="*/ 85578 h 171450"/>
              <a:gd name="T30" fmla="*/ 470566 w 534034"/>
              <a:gd name="T31" fmla="*/ 66528 h 171450"/>
              <a:gd name="T32" fmla="*/ 0 w 534034"/>
              <a:gd name="T33" fmla="*/ 66528 h 171450"/>
              <a:gd name="T34" fmla="*/ 0 w 534034"/>
              <a:gd name="T35" fmla="*/ 104628 h 171450"/>
              <a:gd name="T36" fmla="*/ 470566 w 534034"/>
              <a:gd name="T37" fmla="*/ 104628 h 171450"/>
              <a:gd name="T38" fmla="*/ 506716 w 534034"/>
              <a:gd name="T39" fmla="*/ 85578 h 171450"/>
              <a:gd name="T40" fmla="*/ 470566 w 534034"/>
              <a:gd name="T41" fmla="*/ 66528 h 171450"/>
              <a:gd name="T42" fmla="*/ 554507 w 534034"/>
              <a:gd name="T43" fmla="*/ 66528 h 171450"/>
              <a:gd name="T44" fmla="*/ 548737 w 534034"/>
              <a:gd name="T45" fmla="*/ 66528 h 171450"/>
              <a:gd name="T46" fmla="*/ 548737 w 534034"/>
              <a:gd name="T47" fmla="*/ 104628 h 171450"/>
              <a:gd name="T48" fmla="*/ 554507 w 534034"/>
              <a:gd name="T49" fmla="*/ 104628 h 171450"/>
              <a:gd name="T50" fmla="*/ 590631 w 534034"/>
              <a:gd name="T51" fmla="*/ 85578 h 171450"/>
              <a:gd name="T52" fmla="*/ 554507 w 534034"/>
              <a:gd name="T53" fmla="*/ 66528 h 171450"/>
              <a:gd name="T54" fmla="*/ 538049 w 534034"/>
              <a:gd name="T55" fmla="*/ 69068 h 171450"/>
              <a:gd name="T56" fmla="*/ 506716 w 534034"/>
              <a:gd name="T57" fmla="*/ 85578 h 171450"/>
              <a:gd name="T58" fmla="*/ 538049 w 534034"/>
              <a:gd name="T59" fmla="*/ 102088 h 171450"/>
              <a:gd name="T60" fmla="*/ 538049 w 534034"/>
              <a:gd name="T61" fmla="*/ 69068 h 171450"/>
              <a:gd name="T62" fmla="*/ 548737 w 534034"/>
              <a:gd name="T63" fmla="*/ 69068 h 171450"/>
              <a:gd name="T64" fmla="*/ 538049 w 534034"/>
              <a:gd name="T65" fmla="*/ 69068 h 171450"/>
              <a:gd name="T66" fmla="*/ 538049 w 534034"/>
              <a:gd name="T67" fmla="*/ 102088 h 171450"/>
              <a:gd name="T68" fmla="*/ 548737 w 534034"/>
              <a:gd name="T69" fmla="*/ 102088 h 171450"/>
              <a:gd name="T70" fmla="*/ 548737 w 534034"/>
              <a:gd name="T71" fmla="*/ 69068 h 171450"/>
              <a:gd name="T72" fmla="*/ 424924 w 534034"/>
              <a:gd name="T73" fmla="*/ 0 h 171450"/>
              <a:gd name="T74" fmla="*/ 416824 w 534034"/>
              <a:gd name="T75" fmla="*/ 488 h 171450"/>
              <a:gd name="T76" fmla="*/ 409517 w 534034"/>
              <a:gd name="T77" fmla="*/ 3643 h 171450"/>
              <a:gd name="T78" fmla="*/ 403924 w 534034"/>
              <a:gd name="T79" fmla="*/ 9251 h 171450"/>
              <a:gd name="T80" fmla="*/ 401274 w 534034"/>
              <a:gd name="T81" fmla="*/ 16446 h 171450"/>
              <a:gd name="T82" fmla="*/ 401815 w 534034"/>
              <a:gd name="T83" fmla="*/ 23760 h 171450"/>
              <a:gd name="T84" fmla="*/ 405308 w 534034"/>
              <a:gd name="T85" fmla="*/ 30360 h 171450"/>
              <a:gd name="T86" fmla="*/ 411516 w 534034"/>
              <a:gd name="T87" fmla="*/ 35413 h 171450"/>
              <a:gd name="T88" fmla="*/ 506716 w 534034"/>
              <a:gd name="T89" fmla="*/ 85578 h 171450"/>
              <a:gd name="T90" fmla="*/ 538049 w 534034"/>
              <a:gd name="T91" fmla="*/ 69068 h 171450"/>
              <a:gd name="T92" fmla="*/ 548737 w 534034"/>
              <a:gd name="T93" fmla="*/ 69068 h 171450"/>
              <a:gd name="T94" fmla="*/ 548737 w 534034"/>
              <a:gd name="T95" fmla="*/ 66528 h 171450"/>
              <a:gd name="T96" fmla="*/ 554507 w 534034"/>
              <a:gd name="T97" fmla="*/ 66528 h 171450"/>
              <a:gd name="T98" fmla="*/ 432886 w 534034"/>
              <a:gd name="T99" fmla="*/ 2393 h 171450"/>
              <a:gd name="T100" fmla="*/ 424924 w 534034"/>
              <a:gd name="T101" fmla="*/ 0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34034" h="171450">
                <a:moveTo>
                  <a:pt x="457726" y="85578"/>
                </a:moveTo>
                <a:lnTo>
                  <a:pt x="371729" y="135743"/>
                </a:lnTo>
                <a:lnTo>
                  <a:pt x="366121" y="140795"/>
                </a:lnTo>
                <a:lnTo>
                  <a:pt x="362966" y="147395"/>
                </a:lnTo>
                <a:lnTo>
                  <a:pt x="362477" y="154709"/>
                </a:lnTo>
                <a:lnTo>
                  <a:pt x="364871" y="161905"/>
                </a:lnTo>
                <a:lnTo>
                  <a:pt x="369923" y="167513"/>
                </a:lnTo>
                <a:lnTo>
                  <a:pt x="376523" y="170668"/>
                </a:lnTo>
                <a:lnTo>
                  <a:pt x="383837" y="171156"/>
                </a:lnTo>
                <a:lnTo>
                  <a:pt x="391033" y="168763"/>
                </a:lnTo>
                <a:lnTo>
                  <a:pt x="500894" y="104628"/>
                </a:lnTo>
                <a:lnTo>
                  <a:pt x="495681" y="104628"/>
                </a:lnTo>
                <a:lnTo>
                  <a:pt x="495681" y="102088"/>
                </a:lnTo>
                <a:lnTo>
                  <a:pt x="486029" y="102088"/>
                </a:lnTo>
                <a:lnTo>
                  <a:pt x="457726" y="85578"/>
                </a:lnTo>
                <a:close/>
              </a:path>
              <a:path w="534034" h="171450">
                <a:moveTo>
                  <a:pt x="425069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425069" y="104628"/>
                </a:lnTo>
                <a:lnTo>
                  <a:pt x="457726" y="85578"/>
                </a:lnTo>
                <a:lnTo>
                  <a:pt x="425069" y="66528"/>
                </a:lnTo>
                <a:close/>
              </a:path>
              <a:path w="534034" h="171450">
                <a:moveTo>
                  <a:pt x="500894" y="66528"/>
                </a:moveTo>
                <a:lnTo>
                  <a:pt x="495681" y="66528"/>
                </a:lnTo>
                <a:lnTo>
                  <a:pt x="495681" y="104628"/>
                </a:lnTo>
                <a:lnTo>
                  <a:pt x="500894" y="104628"/>
                </a:lnTo>
                <a:lnTo>
                  <a:pt x="533526" y="85578"/>
                </a:lnTo>
                <a:lnTo>
                  <a:pt x="500894" y="66528"/>
                </a:lnTo>
                <a:close/>
              </a:path>
              <a:path w="534034" h="171450">
                <a:moveTo>
                  <a:pt x="486029" y="69068"/>
                </a:moveTo>
                <a:lnTo>
                  <a:pt x="457726" y="85578"/>
                </a:lnTo>
                <a:lnTo>
                  <a:pt x="486029" y="102088"/>
                </a:lnTo>
                <a:lnTo>
                  <a:pt x="486029" y="69068"/>
                </a:lnTo>
                <a:close/>
              </a:path>
              <a:path w="534034" h="171450">
                <a:moveTo>
                  <a:pt x="495681" y="69068"/>
                </a:moveTo>
                <a:lnTo>
                  <a:pt x="486029" y="69068"/>
                </a:lnTo>
                <a:lnTo>
                  <a:pt x="486029" y="102088"/>
                </a:lnTo>
                <a:lnTo>
                  <a:pt x="495681" y="102088"/>
                </a:lnTo>
                <a:lnTo>
                  <a:pt x="495681" y="69068"/>
                </a:lnTo>
                <a:close/>
              </a:path>
              <a:path w="534034" h="171450">
                <a:moveTo>
                  <a:pt x="383837" y="0"/>
                </a:moveTo>
                <a:lnTo>
                  <a:pt x="376523" y="488"/>
                </a:lnTo>
                <a:lnTo>
                  <a:pt x="369923" y="3643"/>
                </a:lnTo>
                <a:lnTo>
                  <a:pt x="364871" y="9251"/>
                </a:lnTo>
                <a:lnTo>
                  <a:pt x="362477" y="16446"/>
                </a:lnTo>
                <a:lnTo>
                  <a:pt x="362966" y="23760"/>
                </a:lnTo>
                <a:lnTo>
                  <a:pt x="366121" y="30360"/>
                </a:lnTo>
                <a:lnTo>
                  <a:pt x="371729" y="35413"/>
                </a:lnTo>
                <a:lnTo>
                  <a:pt x="457726" y="85578"/>
                </a:lnTo>
                <a:lnTo>
                  <a:pt x="486029" y="69068"/>
                </a:lnTo>
                <a:lnTo>
                  <a:pt x="495681" y="69068"/>
                </a:lnTo>
                <a:lnTo>
                  <a:pt x="495681" y="66528"/>
                </a:lnTo>
                <a:lnTo>
                  <a:pt x="500894" y="66528"/>
                </a:lnTo>
                <a:lnTo>
                  <a:pt x="391033" y="2393"/>
                </a:lnTo>
                <a:lnTo>
                  <a:pt x="38383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0968" name="object 10">
            <a:extLst>
              <a:ext uri="{FF2B5EF4-FFF2-40B4-BE49-F238E27FC236}">
                <a16:creationId xmlns:a16="http://schemas.microsoft.com/office/drawing/2014/main" id="{A574479A-992D-03B9-AF9D-CB30D40F6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5181600"/>
            <a:ext cx="3810000" cy="6191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0969" name="object 11">
            <a:extLst>
              <a:ext uri="{FF2B5EF4-FFF2-40B4-BE49-F238E27FC236}">
                <a16:creationId xmlns:a16="http://schemas.microsoft.com/office/drawing/2014/main" id="{D3A8178C-D6BA-D1D9-A2B0-378BBFEEB072}"/>
              </a:ext>
            </a:extLst>
          </p:cNvPr>
          <p:cNvSpPr>
            <a:spLocks/>
          </p:cNvSpPr>
          <p:nvPr/>
        </p:nvSpPr>
        <p:spPr bwMode="auto">
          <a:xfrm>
            <a:off x="4344988" y="1382713"/>
            <a:ext cx="0" cy="4800600"/>
          </a:xfrm>
          <a:custGeom>
            <a:avLst/>
            <a:gdLst>
              <a:gd name="T0" fmla="*/ 0 h 4800600"/>
              <a:gd name="T1" fmla="*/ 4800600 h 48006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800600">
                <a:moveTo>
                  <a:pt x="0" y="0"/>
                </a:moveTo>
                <a:lnTo>
                  <a:pt x="0" y="4800600"/>
                </a:lnTo>
              </a:path>
            </a:pathLst>
          </a:custGeom>
          <a:noFill/>
          <a:ln w="38100">
            <a:solidFill>
              <a:srgbClr val="FFC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0970" name="object 12">
            <a:extLst>
              <a:ext uri="{FF2B5EF4-FFF2-40B4-BE49-F238E27FC236}">
                <a16:creationId xmlns:a16="http://schemas.microsoft.com/office/drawing/2014/main" id="{21EFE7FD-4859-8F42-2AC4-66BF7F4E3DA1}"/>
              </a:ext>
            </a:extLst>
          </p:cNvPr>
          <p:cNvSpPr>
            <a:spLocks/>
          </p:cNvSpPr>
          <p:nvPr/>
        </p:nvSpPr>
        <p:spPr bwMode="auto">
          <a:xfrm>
            <a:off x="4611688" y="1858963"/>
            <a:ext cx="266700" cy="195262"/>
          </a:xfrm>
          <a:custGeom>
            <a:avLst/>
            <a:gdLst>
              <a:gd name="T0" fmla="*/ 0 w 266700"/>
              <a:gd name="T1" fmla="*/ 178258 h 195580"/>
              <a:gd name="T2" fmla="*/ 266700 w 266700"/>
              <a:gd name="T3" fmla="*/ 178258 h 195580"/>
              <a:gd name="T4" fmla="*/ 266700 w 266700"/>
              <a:gd name="T5" fmla="*/ 0 h 195580"/>
              <a:gd name="T6" fmla="*/ 0 w 266700"/>
              <a:gd name="T7" fmla="*/ 0 h 195580"/>
              <a:gd name="T8" fmla="*/ 0 w 266700"/>
              <a:gd name="T9" fmla="*/ 178258 h 1955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6700" h="195580">
                <a:moveTo>
                  <a:pt x="0" y="195579"/>
                </a:moveTo>
                <a:lnTo>
                  <a:pt x="266700" y="195579"/>
                </a:lnTo>
                <a:lnTo>
                  <a:pt x="266700" y="0"/>
                </a:lnTo>
                <a:lnTo>
                  <a:pt x="0" y="0"/>
                </a:lnTo>
                <a:lnTo>
                  <a:pt x="0" y="195579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0971" name="object 13">
            <a:extLst>
              <a:ext uri="{FF2B5EF4-FFF2-40B4-BE49-F238E27FC236}">
                <a16:creationId xmlns:a16="http://schemas.microsoft.com/office/drawing/2014/main" id="{B01444DC-FDAE-1B42-56D6-C2C66BA689EA}"/>
              </a:ext>
            </a:extLst>
          </p:cNvPr>
          <p:cNvSpPr>
            <a:spLocks/>
          </p:cNvSpPr>
          <p:nvPr/>
        </p:nvSpPr>
        <p:spPr bwMode="auto">
          <a:xfrm>
            <a:off x="4611688" y="3929063"/>
            <a:ext cx="266700" cy="195262"/>
          </a:xfrm>
          <a:custGeom>
            <a:avLst/>
            <a:gdLst>
              <a:gd name="T0" fmla="*/ 0 w 266700"/>
              <a:gd name="T1" fmla="*/ 178311 h 195579"/>
              <a:gd name="T2" fmla="*/ 266700 w 266700"/>
              <a:gd name="T3" fmla="*/ 178311 h 195579"/>
              <a:gd name="T4" fmla="*/ 266700 w 266700"/>
              <a:gd name="T5" fmla="*/ 0 h 195579"/>
              <a:gd name="T6" fmla="*/ 0 w 266700"/>
              <a:gd name="T7" fmla="*/ 0 h 195579"/>
              <a:gd name="T8" fmla="*/ 0 w 266700"/>
              <a:gd name="T9" fmla="*/ 178311 h 1955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6700" h="195579">
                <a:moveTo>
                  <a:pt x="0" y="195579"/>
                </a:moveTo>
                <a:lnTo>
                  <a:pt x="266700" y="195579"/>
                </a:lnTo>
                <a:lnTo>
                  <a:pt x="266700" y="0"/>
                </a:lnTo>
                <a:lnTo>
                  <a:pt x="0" y="0"/>
                </a:lnTo>
                <a:lnTo>
                  <a:pt x="0" y="195579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0972" name="object 14">
            <a:extLst>
              <a:ext uri="{FF2B5EF4-FFF2-40B4-BE49-F238E27FC236}">
                <a16:creationId xmlns:a16="http://schemas.microsoft.com/office/drawing/2014/main" id="{BB22B6F6-29BB-7E74-8D71-55681FFF5F42}"/>
              </a:ext>
            </a:extLst>
          </p:cNvPr>
          <p:cNvSpPr>
            <a:spLocks/>
          </p:cNvSpPr>
          <p:nvPr/>
        </p:nvSpPr>
        <p:spPr bwMode="auto">
          <a:xfrm>
            <a:off x="4611688" y="4767263"/>
            <a:ext cx="266700" cy="195262"/>
          </a:xfrm>
          <a:custGeom>
            <a:avLst/>
            <a:gdLst>
              <a:gd name="T0" fmla="*/ 0 w 266700"/>
              <a:gd name="T1" fmla="*/ 178311 h 195579"/>
              <a:gd name="T2" fmla="*/ 266700 w 266700"/>
              <a:gd name="T3" fmla="*/ 178311 h 195579"/>
              <a:gd name="T4" fmla="*/ 266700 w 266700"/>
              <a:gd name="T5" fmla="*/ 0 h 195579"/>
              <a:gd name="T6" fmla="*/ 0 w 266700"/>
              <a:gd name="T7" fmla="*/ 0 h 195579"/>
              <a:gd name="T8" fmla="*/ 0 w 266700"/>
              <a:gd name="T9" fmla="*/ 178311 h 1955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6700" h="195579">
                <a:moveTo>
                  <a:pt x="0" y="195579"/>
                </a:moveTo>
                <a:lnTo>
                  <a:pt x="266700" y="195579"/>
                </a:lnTo>
                <a:lnTo>
                  <a:pt x="266700" y="0"/>
                </a:lnTo>
                <a:lnTo>
                  <a:pt x="0" y="0"/>
                </a:lnTo>
                <a:lnTo>
                  <a:pt x="0" y="195579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0973" name="object 15">
            <a:extLst>
              <a:ext uri="{FF2B5EF4-FFF2-40B4-BE49-F238E27FC236}">
                <a16:creationId xmlns:a16="http://schemas.microsoft.com/office/drawing/2014/main" id="{42D844EB-7B31-EB43-FF12-0A49252F2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4467225"/>
            <a:ext cx="1676400" cy="20478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0974" name="object 16">
            <a:extLst>
              <a:ext uri="{FF2B5EF4-FFF2-40B4-BE49-F238E27FC236}">
                <a16:creationId xmlns:a16="http://schemas.microsoft.com/office/drawing/2014/main" id="{B4836E9D-FE85-A4A6-615B-749034B02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5133975"/>
            <a:ext cx="1057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68300" indent="-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polarização  fixa</a:t>
            </a:r>
          </a:p>
        </p:txBody>
      </p:sp>
      <p:sp>
        <p:nvSpPr>
          <p:cNvPr id="40975" name="CaixaDeTexto 1">
            <a:extLst>
              <a:ext uri="{FF2B5EF4-FFF2-40B4-BE49-F238E27FC236}">
                <a16:creationId xmlns:a16="http://schemas.microsoft.com/office/drawing/2014/main" id="{DB6973F3-EF05-F3D0-EC11-CEB1BA7CB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627063"/>
            <a:ext cx="7975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>
                <a:cs typeface="Arial" panose="020B0604020202020204" pitchFamily="34" charset="0"/>
              </a:rPr>
              <a:t>Dada a reta de carga da figura abaixo e o ponto Q, determine os valores necessários de V</a:t>
            </a:r>
            <a:r>
              <a:rPr lang="pt-BR" altLang="pt-BR" baseline="-21000">
                <a:cs typeface="Arial" panose="020B0604020202020204" pitchFamily="34" charset="0"/>
              </a:rPr>
              <a:t>CC</a:t>
            </a:r>
            <a:r>
              <a:rPr lang="pt-BR" altLang="pt-BR">
                <a:cs typeface="Arial" panose="020B0604020202020204" pitchFamily="34" charset="0"/>
              </a:rPr>
              <a:t>, R</a:t>
            </a:r>
            <a:r>
              <a:rPr lang="pt-BR" altLang="pt-BR" baseline="-21000">
                <a:cs typeface="Arial" panose="020B0604020202020204" pitchFamily="34" charset="0"/>
              </a:rPr>
              <a:t>C </a:t>
            </a:r>
            <a:r>
              <a:rPr lang="pt-BR" altLang="pt-BR">
                <a:cs typeface="Arial" panose="020B0604020202020204" pitchFamily="34" charset="0"/>
              </a:rPr>
              <a:t>e , R</a:t>
            </a:r>
            <a:r>
              <a:rPr lang="pt-BR" altLang="pt-BR" baseline="-21000">
                <a:cs typeface="Arial" panose="020B0604020202020204" pitchFamily="34" charset="0"/>
              </a:rPr>
              <a:t>B  </a:t>
            </a:r>
            <a:r>
              <a:rPr lang="pt-BR" altLang="pt-BR">
                <a:cs typeface="Arial" panose="020B0604020202020204" pitchFamily="34" charset="0"/>
              </a:rPr>
              <a:t>para uma configuração de polarização fixa.</a:t>
            </a:r>
            <a:endParaRPr lang="pt-BR" altLang="pt-BR"/>
          </a:p>
        </p:txBody>
      </p:sp>
      <p:pic>
        <p:nvPicPr>
          <p:cNvPr id="40976" name="Imagem 1">
            <a:extLst>
              <a:ext uri="{FF2B5EF4-FFF2-40B4-BE49-F238E27FC236}">
                <a16:creationId xmlns:a16="http://schemas.microsoft.com/office/drawing/2014/main" id="{4E494E8B-3EA7-04C9-1B3A-B744EEA3F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063750"/>
            <a:ext cx="3905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B31D0EF-4707-68C5-22C0-F80A2316E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1766888"/>
            <a:ext cx="1163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Ponto B:</a:t>
            </a:r>
          </a:p>
        </p:txBody>
      </p:sp>
      <p:sp>
        <p:nvSpPr>
          <p:cNvPr id="40978" name="CaixaDeTexto 17">
            <a:extLst>
              <a:ext uri="{FF2B5EF4-FFF2-40B4-BE49-F238E27FC236}">
                <a16:creationId xmlns:a16="http://schemas.microsoft.com/office/drawing/2014/main" id="{03FA964D-E608-2406-F004-3BBDA4247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1965325"/>
            <a:ext cx="371475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A</a:t>
            </a:r>
          </a:p>
        </p:txBody>
      </p:sp>
      <p:sp>
        <p:nvSpPr>
          <p:cNvPr id="40979" name="CaixaDeTexto 18">
            <a:extLst>
              <a:ext uri="{FF2B5EF4-FFF2-40B4-BE49-F238E27FC236}">
                <a16:creationId xmlns:a16="http://schemas.microsoft.com/office/drawing/2014/main" id="{21BE921B-5D79-2DF7-363E-B8A227ED9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688" y="4184650"/>
            <a:ext cx="369887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B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F1DC408-551B-7559-B6D7-F27A70348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50" y="2652713"/>
            <a:ext cx="1163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Ponto A:</a:t>
            </a:r>
          </a:p>
        </p:txBody>
      </p:sp>
      <p:sp>
        <p:nvSpPr>
          <p:cNvPr id="40981" name="CaixaDeTexto 21">
            <a:extLst>
              <a:ext uri="{FF2B5EF4-FFF2-40B4-BE49-F238E27FC236}">
                <a16:creationId xmlns:a16="http://schemas.microsoft.com/office/drawing/2014/main" id="{D2ABBC84-CFF8-B632-1322-2CB7277E0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9225"/>
            <a:ext cx="1127125" cy="3698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bg1"/>
                </a:solidFill>
                <a:cs typeface="Arial" panose="020B0604020202020204" pitchFamily="34" charset="0"/>
              </a:rPr>
              <a:t>Exercício</a:t>
            </a:r>
            <a:endParaRPr lang="pt-BR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nimBg="1"/>
      <p:bldP spid="40965" grpId="0" animBg="1"/>
      <p:bldP spid="40966" grpId="0" animBg="1"/>
      <p:bldP spid="40968" grpId="0" animBg="1"/>
      <p:bldP spid="2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bject 2">
            <a:extLst>
              <a:ext uri="{FF2B5EF4-FFF2-40B4-BE49-F238E27FC236}">
                <a16:creationId xmlns:a16="http://schemas.microsoft.com/office/drawing/2014/main" id="{DB9851D0-E380-11C8-FB0D-34AAFDC46A53}"/>
              </a:ext>
            </a:extLst>
          </p:cNvPr>
          <p:cNvSpPr>
            <a:spLocks/>
          </p:cNvSpPr>
          <p:nvPr/>
        </p:nvSpPr>
        <p:spPr bwMode="auto">
          <a:xfrm>
            <a:off x="381000" y="304800"/>
            <a:ext cx="673100" cy="504825"/>
          </a:xfrm>
          <a:custGeom>
            <a:avLst/>
            <a:gdLst>
              <a:gd name="T0" fmla="*/ 336550 w 673100"/>
              <a:gd name="T1" fmla="*/ 0 h 505460"/>
              <a:gd name="T2" fmla="*/ 281958 w 673100"/>
              <a:gd name="T3" fmla="*/ 3079 h 505460"/>
              <a:gd name="T4" fmla="*/ 230171 w 673100"/>
              <a:gd name="T5" fmla="*/ 11994 h 505460"/>
              <a:gd name="T6" fmla="*/ 181883 w 673100"/>
              <a:gd name="T7" fmla="*/ 26262 h 505460"/>
              <a:gd name="T8" fmla="*/ 137785 w 673100"/>
              <a:gd name="T9" fmla="*/ 45392 h 505460"/>
              <a:gd name="T10" fmla="*/ 98571 w 673100"/>
              <a:gd name="T11" fmla="*/ 68906 h 505460"/>
              <a:gd name="T12" fmla="*/ 64932 w 673100"/>
              <a:gd name="T13" fmla="*/ 96318 h 505460"/>
              <a:gd name="T14" fmla="*/ 37564 w 673100"/>
              <a:gd name="T15" fmla="*/ 127143 h 505460"/>
              <a:gd name="T16" fmla="*/ 17156 w 673100"/>
              <a:gd name="T17" fmla="*/ 160899 h 505460"/>
              <a:gd name="T18" fmla="*/ 4404 w 673100"/>
              <a:gd name="T19" fmla="*/ 197097 h 505460"/>
              <a:gd name="T20" fmla="*/ 0 w 673100"/>
              <a:gd name="T21" fmla="*/ 235254 h 505460"/>
              <a:gd name="T22" fmla="*/ 4404 w 673100"/>
              <a:gd name="T23" fmla="*/ 273412 h 505460"/>
              <a:gd name="T24" fmla="*/ 17156 w 673100"/>
              <a:gd name="T25" fmla="*/ 309615 h 505460"/>
              <a:gd name="T26" fmla="*/ 37564 w 673100"/>
              <a:gd name="T27" fmla="*/ 343365 h 505460"/>
              <a:gd name="T28" fmla="*/ 64932 w 673100"/>
              <a:gd name="T29" fmla="*/ 374192 h 505460"/>
              <a:gd name="T30" fmla="*/ 98571 w 673100"/>
              <a:gd name="T31" fmla="*/ 401600 h 505460"/>
              <a:gd name="T32" fmla="*/ 137785 w 673100"/>
              <a:gd name="T33" fmla="*/ 425117 h 505460"/>
              <a:gd name="T34" fmla="*/ 181883 w 673100"/>
              <a:gd name="T35" fmla="*/ 444248 h 505460"/>
              <a:gd name="T36" fmla="*/ 230171 w 673100"/>
              <a:gd name="T37" fmla="*/ 458517 h 505460"/>
              <a:gd name="T38" fmla="*/ 281958 w 673100"/>
              <a:gd name="T39" fmla="*/ 467431 h 505460"/>
              <a:gd name="T40" fmla="*/ 336550 w 673100"/>
              <a:gd name="T41" fmla="*/ 470510 h 505460"/>
              <a:gd name="T42" fmla="*/ 391141 w 673100"/>
              <a:gd name="T43" fmla="*/ 467431 h 505460"/>
              <a:gd name="T44" fmla="*/ 442928 w 673100"/>
              <a:gd name="T45" fmla="*/ 458517 h 505460"/>
              <a:gd name="T46" fmla="*/ 491216 w 673100"/>
              <a:gd name="T47" fmla="*/ 444248 h 505460"/>
              <a:gd name="T48" fmla="*/ 535314 w 673100"/>
              <a:gd name="T49" fmla="*/ 425117 h 505460"/>
              <a:gd name="T50" fmla="*/ 574528 w 673100"/>
              <a:gd name="T51" fmla="*/ 401600 h 505460"/>
              <a:gd name="T52" fmla="*/ 608167 w 673100"/>
              <a:gd name="T53" fmla="*/ 374192 h 505460"/>
              <a:gd name="T54" fmla="*/ 635535 w 673100"/>
              <a:gd name="T55" fmla="*/ 343365 h 505460"/>
              <a:gd name="T56" fmla="*/ 655943 w 673100"/>
              <a:gd name="T57" fmla="*/ 309615 h 505460"/>
              <a:gd name="T58" fmla="*/ 668695 w 673100"/>
              <a:gd name="T59" fmla="*/ 273412 h 505460"/>
              <a:gd name="T60" fmla="*/ 673100 w 673100"/>
              <a:gd name="T61" fmla="*/ 235254 h 505460"/>
              <a:gd name="T62" fmla="*/ 668695 w 673100"/>
              <a:gd name="T63" fmla="*/ 197097 h 505460"/>
              <a:gd name="T64" fmla="*/ 655943 w 673100"/>
              <a:gd name="T65" fmla="*/ 160899 h 505460"/>
              <a:gd name="T66" fmla="*/ 635535 w 673100"/>
              <a:gd name="T67" fmla="*/ 127143 h 505460"/>
              <a:gd name="T68" fmla="*/ 608167 w 673100"/>
              <a:gd name="T69" fmla="*/ 96318 h 505460"/>
              <a:gd name="T70" fmla="*/ 574528 w 673100"/>
              <a:gd name="T71" fmla="*/ 68906 h 505460"/>
              <a:gd name="T72" fmla="*/ 535314 w 673100"/>
              <a:gd name="T73" fmla="*/ 45392 h 505460"/>
              <a:gd name="T74" fmla="*/ 491216 w 673100"/>
              <a:gd name="T75" fmla="*/ 26262 h 505460"/>
              <a:gd name="T76" fmla="*/ 442928 w 673100"/>
              <a:gd name="T77" fmla="*/ 11994 h 505460"/>
              <a:gd name="T78" fmla="*/ 391141 w 673100"/>
              <a:gd name="T79" fmla="*/ 3079 h 505460"/>
              <a:gd name="T80" fmla="*/ 336550 w 673100"/>
              <a:gd name="T81" fmla="*/ 0 h 505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3100" h="505460">
                <a:moveTo>
                  <a:pt x="336550" y="0"/>
                </a:moveTo>
                <a:lnTo>
                  <a:pt x="281958" y="3307"/>
                </a:lnTo>
                <a:lnTo>
                  <a:pt x="230171" y="12884"/>
                </a:lnTo>
                <a:lnTo>
                  <a:pt x="181883" y="28210"/>
                </a:lnTo>
                <a:lnTo>
                  <a:pt x="137785" y="48763"/>
                </a:lnTo>
                <a:lnTo>
                  <a:pt x="98571" y="74025"/>
                </a:lnTo>
                <a:lnTo>
                  <a:pt x="64932" y="103473"/>
                </a:lnTo>
                <a:lnTo>
                  <a:pt x="37564" y="136588"/>
                </a:lnTo>
                <a:lnTo>
                  <a:pt x="17156" y="172850"/>
                </a:lnTo>
                <a:lnTo>
                  <a:pt x="4404" y="211737"/>
                </a:lnTo>
                <a:lnTo>
                  <a:pt x="0" y="252730"/>
                </a:lnTo>
                <a:lnTo>
                  <a:pt x="4404" y="293722"/>
                </a:lnTo>
                <a:lnTo>
                  <a:pt x="17156" y="332609"/>
                </a:lnTo>
                <a:lnTo>
                  <a:pt x="37564" y="368871"/>
                </a:lnTo>
                <a:lnTo>
                  <a:pt x="64932" y="401986"/>
                </a:lnTo>
                <a:lnTo>
                  <a:pt x="98571" y="431434"/>
                </a:lnTo>
                <a:lnTo>
                  <a:pt x="137785" y="456696"/>
                </a:lnTo>
                <a:lnTo>
                  <a:pt x="181883" y="477249"/>
                </a:lnTo>
                <a:lnTo>
                  <a:pt x="230171" y="492575"/>
                </a:lnTo>
                <a:lnTo>
                  <a:pt x="281958" y="502152"/>
                </a:lnTo>
                <a:lnTo>
                  <a:pt x="336550" y="505460"/>
                </a:lnTo>
                <a:lnTo>
                  <a:pt x="391141" y="502152"/>
                </a:lnTo>
                <a:lnTo>
                  <a:pt x="442928" y="492575"/>
                </a:lnTo>
                <a:lnTo>
                  <a:pt x="491216" y="477249"/>
                </a:lnTo>
                <a:lnTo>
                  <a:pt x="535314" y="456696"/>
                </a:lnTo>
                <a:lnTo>
                  <a:pt x="574528" y="431434"/>
                </a:lnTo>
                <a:lnTo>
                  <a:pt x="608167" y="401986"/>
                </a:lnTo>
                <a:lnTo>
                  <a:pt x="635535" y="368871"/>
                </a:lnTo>
                <a:lnTo>
                  <a:pt x="655943" y="332609"/>
                </a:lnTo>
                <a:lnTo>
                  <a:pt x="668695" y="293722"/>
                </a:lnTo>
                <a:lnTo>
                  <a:pt x="673100" y="252730"/>
                </a:lnTo>
                <a:lnTo>
                  <a:pt x="668695" y="211737"/>
                </a:lnTo>
                <a:lnTo>
                  <a:pt x="655943" y="172850"/>
                </a:lnTo>
                <a:lnTo>
                  <a:pt x="635535" y="136588"/>
                </a:lnTo>
                <a:lnTo>
                  <a:pt x="608167" y="103473"/>
                </a:lnTo>
                <a:lnTo>
                  <a:pt x="574528" y="74025"/>
                </a:lnTo>
                <a:lnTo>
                  <a:pt x="535314" y="48763"/>
                </a:lnTo>
                <a:lnTo>
                  <a:pt x="491216" y="28210"/>
                </a:lnTo>
                <a:lnTo>
                  <a:pt x="442928" y="12884"/>
                </a:lnTo>
                <a:lnTo>
                  <a:pt x="391141" y="3307"/>
                </a:lnTo>
                <a:lnTo>
                  <a:pt x="33655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010583E-DA0C-C47E-B6C9-0801DDC32207}"/>
              </a:ext>
            </a:extLst>
          </p:cNvPr>
          <p:cNvSpPr txBox="1"/>
          <p:nvPr/>
        </p:nvSpPr>
        <p:spPr>
          <a:xfrm>
            <a:off x="563563" y="430213"/>
            <a:ext cx="30797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5" dirty="0">
                <a:latin typeface="Arial"/>
                <a:cs typeface="Arial"/>
              </a:rPr>
              <a:t>4</a:t>
            </a:r>
            <a:r>
              <a:rPr sz="1600" b="1" dirty="0">
                <a:latin typeface="Arial"/>
                <a:cs typeface="Arial"/>
              </a:rPr>
              <a:t>.4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988" name="object 4">
            <a:extLst>
              <a:ext uri="{FF2B5EF4-FFF2-40B4-BE49-F238E27FC236}">
                <a16:creationId xmlns:a16="http://schemas.microsoft.com/office/drawing/2014/main" id="{B2971DBD-5BAC-3653-36AE-8ABA253F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74775"/>
            <a:ext cx="6697663" cy="13843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tIns="29845"/>
          <a:lstStyle/>
          <a:p>
            <a:pPr indent="-1643063" eaLnBrk="1" hangingPunct="1">
              <a:spcBef>
                <a:spcPts val="238"/>
              </a:spcBef>
            </a:pPr>
            <a:r>
              <a:rPr lang="pt-BR" altLang="pt-BR" sz="4400" b="1">
                <a:latin typeface="Arial" panose="020B0604020202020204" pitchFamily="34" charset="0"/>
                <a:cs typeface="Arial" panose="020B0604020202020204" pitchFamily="34" charset="0"/>
              </a:rPr>
              <a:t>Circuito de Polarização  do Emissor</a:t>
            </a:r>
            <a:endParaRPr lang="pt-BR" altLang="pt-BR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bject 2">
            <a:extLst>
              <a:ext uri="{FF2B5EF4-FFF2-40B4-BE49-F238E27FC236}">
                <a16:creationId xmlns:a16="http://schemas.microsoft.com/office/drawing/2014/main" id="{E45B4FCF-CFCF-9EDE-3364-B8BF0955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5" y="1241425"/>
            <a:ext cx="2444750" cy="1473200"/>
          </a:xfrm>
        </p:spPr>
        <p:txBody>
          <a:bodyPr/>
          <a:lstStyle/>
          <a:p>
            <a:pPr marL="12700" eaLnBrk="1" hangingPunct="1"/>
            <a:r>
              <a:rPr lang="pt-BR" altLang="pt-BR" sz="240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a resistor  (</a:t>
            </a:r>
            <a:r>
              <a:rPr lang="pt-BR" altLang="pt-BR" sz="2400" i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altLang="pt-BR" sz="2400" i="1" baseline="-2100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altLang="pt-BR" sz="240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to the emitter  circuit stabilizes  the bias circuit !</a:t>
            </a:r>
            <a:endParaRPr lang="pt-BR" altLang="pt-B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object 3">
            <a:extLst>
              <a:ext uri="{FF2B5EF4-FFF2-40B4-BE49-F238E27FC236}">
                <a16:creationId xmlns:a16="http://schemas.microsoft.com/office/drawing/2014/main" id="{B151DC5C-4160-DD43-80AD-1C93D82DE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214438"/>
            <a:ext cx="4406900" cy="35353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4690E198-2752-DE0C-31BD-DE8FD8026F79}"/>
              </a:ext>
            </a:extLst>
          </p:cNvPr>
          <p:cNvSpPr/>
          <p:nvPr/>
        </p:nvSpPr>
        <p:spPr>
          <a:xfrm rot="2854325">
            <a:off x="5864225" y="3660775"/>
            <a:ext cx="3810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4C6C332-CA07-1FD3-524D-162EBF9A7A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1089025"/>
            <a:ext cx="2952750" cy="376238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spc="-10" dirty="0">
                <a:solidFill>
                  <a:srgbClr val="333399"/>
                </a:solidFill>
                <a:latin typeface="+mn-lt"/>
                <a:cs typeface="Arial"/>
              </a:rPr>
              <a:t>Kirchhoff’s </a:t>
            </a:r>
            <a:r>
              <a:rPr sz="2400" spc="-5" dirty="0">
                <a:solidFill>
                  <a:srgbClr val="333399"/>
                </a:solidFill>
                <a:latin typeface="+mn-lt"/>
                <a:cs typeface="Arial"/>
              </a:rPr>
              <a:t>voltage</a:t>
            </a:r>
            <a:r>
              <a:rPr sz="2400" spc="-15" dirty="0">
                <a:solidFill>
                  <a:srgbClr val="333399"/>
                </a:solidFill>
                <a:latin typeface="+mn-lt"/>
                <a:cs typeface="Arial"/>
              </a:rPr>
              <a:t> </a:t>
            </a:r>
            <a:r>
              <a:rPr sz="2400" spc="-10" dirty="0">
                <a:solidFill>
                  <a:srgbClr val="333399"/>
                </a:solidFill>
                <a:latin typeface="+mn-lt"/>
                <a:cs typeface="Arial"/>
              </a:rPr>
              <a:t>law:</a:t>
            </a:r>
            <a:endParaRPr sz="2400" dirty="0">
              <a:latin typeface="+mn-lt"/>
              <a:cs typeface="Arial"/>
            </a:endParaRPr>
          </a:p>
        </p:txBody>
      </p:sp>
      <p:sp>
        <p:nvSpPr>
          <p:cNvPr id="44035" name="object 3">
            <a:extLst>
              <a:ext uri="{FF2B5EF4-FFF2-40B4-BE49-F238E27FC236}">
                <a16:creationId xmlns:a16="http://schemas.microsoft.com/office/drawing/2014/main" id="{FE919714-FBBD-2052-BD48-45831C64367C}"/>
              </a:ext>
            </a:extLst>
          </p:cNvPr>
          <p:cNvSpPr>
            <a:spLocks/>
          </p:cNvSpPr>
          <p:nvPr/>
        </p:nvSpPr>
        <p:spPr bwMode="auto">
          <a:xfrm>
            <a:off x="838200" y="3027363"/>
            <a:ext cx="3810000" cy="609600"/>
          </a:xfrm>
          <a:custGeom>
            <a:avLst/>
            <a:gdLst>
              <a:gd name="T0" fmla="*/ 3708400 w 3810000"/>
              <a:gd name="T1" fmla="*/ 0 h 609600"/>
              <a:gd name="T2" fmla="*/ 101600 w 3810000"/>
              <a:gd name="T3" fmla="*/ 0 h 609600"/>
              <a:gd name="T4" fmla="*/ 62054 w 3810000"/>
              <a:gd name="T5" fmla="*/ 7981 h 609600"/>
              <a:gd name="T6" fmla="*/ 29759 w 3810000"/>
              <a:gd name="T7" fmla="*/ 29749 h 609600"/>
              <a:gd name="T8" fmla="*/ 7984 w 3810000"/>
              <a:gd name="T9" fmla="*/ 62043 h 609600"/>
              <a:gd name="T10" fmla="*/ 0 w 3810000"/>
              <a:gd name="T11" fmla="*/ 101600 h 609600"/>
              <a:gd name="T12" fmla="*/ 0 w 3810000"/>
              <a:gd name="T13" fmla="*/ 508000 h 609600"/>
              <a:gd name="T14" fmla="*/ 7984 w 3810000"/>
              <a:gd name="T15" fmla="*/ 547556 h 609600"/>
              <a:gd name="T16" fmla="*/ 29759 w 3810000"/>
              <a:gd name="T17" fmla="*/ 579850 h 609600"/>
              <a:gd name="T18" fmla="*/ 62054 w 3810000"/>
              <a:gd name="T19" fmla="*/ 601618 h 609600"/>
              <a:gd name="T20" fmla="*/ 101600 w 3810000"/>
              <a:gd name="T21" fmla="*/ 609600 h 609600"/>
              <a:gd name="T22" fmla="*/ 3708400 w 3810000"/>
              <a:gd name="T23" fmla="*/ 609600 h 609600"/>
              <a:gd name="T24" fmla="*/ 3747956 w 3810000"/>
              <a:gd name="T25" fmla="*/ 601618 h 609600"/>
              <a:gd name="T26" fmla="*/ 3780250 w 3810000"/>
              <a:gd name="T27" fmla="*/ 579850 h 609600"/>
              <a:gd name="T28" fmla="*/ 3802018 w 3810000"/>
              <a:gd name="T29" fmla="*/ 547556 h 609600"/>
              <a:gd name="T30" fmla="*/ 3810000 w 3810000"/>
              <a:gd name="T31" fmla="*/ 508000 h 609600"/>
              <a:gd name="T32" fmla="*/ 3810000 w 3810000"/>
              <a:gd name="T33" fmla="*/ 101600 h 609600"/>
              <a:gd name="T34" fmla="*/ 3802018 w 3810000"/>
              <a:gd name="T35" fmla="*/ 62043 h 609600"/>
              <a:gd name="T36" fmla="*/ 3780250 w 3810000"/>
              <a:gd name="T37" fmla="*/ 29749 h 609600"/>
              <a:gd name="T38" fmla="*/ 3747956 w 3810000"/>
              <a:gd name="T39" fmla="*/ 7981 h 609600"/>
              <a:gd name="T40" fmla="*/ 3708400 w 3810000"/>
              <a:gd name="T41" fmla="*/ 0 h 6096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810000" h="609600">
                <a:moveTo>
                  <a:pt x="3708400" y="0"/>
                </a:moveTo>
                <a:lnTo>
                  <a:pt x="101600" y="0"/>
                </a:lnTo>
                <a:lnTo>
                  <a:pt x="62054" y="7981"/>
                </a:lnTo>
                <a:lnTo>
                  <a:pt x="29759" y="29749"/>
                </a:lnTo>
                <a:lnTo>
                  <a:pt x="7984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4" y="547556"/>
                </a:lnTo>
                <a:lnTo>
                  <a:pt x="29759" y="579850"/>
                </a:lnTo>
                <a:lnTo>
                  <a:pt x="62054" y="601618"/>
                </a:lnTo>
                <a:lnTo>
                  <a:pt x="101600" y="609600"/>
                </a:lnTo>
                <a:lnTo>
                  <a:pt x="3708400" y="609600"/>
                </a:lnTo>
                <a:lnTo>
                  <a:pt x="3747956" y="601618"/>
                </a:lnTo>
                <a:lnTo>
                  <a:pt x="3780250" y="579850"/>
                </a:lnTo>
                <a:lnTo>
                  <a:pt x="3802018" y="547556"/>
                </a:lnTo>
                <a:lnTo>
                  <a:pt x="3810000" y="508000"/>
                </a:lnTo>
                <a:lnTo>
                  <a:pt x="3810000" y="101600"/>
                </a:lnTo>
                <a:lnTo>
                  <a:pt x="3802018" y="62043"/>
                </a:lnTo>
                <a:lnTo>
                  <a:pt x="3780250" y="29749"/>
                </a:lnTo>
                <a:lnTo>
                  <a:pt x="3747956" y="7981"/>
                </a:lnTo>
                <a:lnTo>
                  <a:pt x="3708400" y="0"/>
                </a:lnTo>
                <a:close/>
              </a:path>
            </a:pathLst>
          </a:custGeom>
          <a:solidFill>
            <a:srgbClr val="BAD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B9BE80F-E945-5F68-9702-552A68047E4B}"/>
              </a:ext>
            </a:extLst>
          </p:cNvPr>
          <p:cNvSpPr txBox="1"/>
          <p:nvPr/>
        </p:nvSpPr>
        <p:spPr>
          <a:xfrm>
            <a:off x="1536700" y="3109913"/>
            <a:ext cx="2913063" cy="4111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19075" indent="-206375" eaLnBrk="1" fontAlgn="auto" hangingPunct="1">
              <a:spcBef>
                <a:spcPts val="0"/>
              </a:spcBef>
              <a:spcAft>
                <a:spcPts val="0"/>
              </a:spcAft>
              <a:buFont typeface="Symbol"/>
              <a:buChar char=""/>
              <a:tabLst>
                <a:tab pos="219710" algn="l"/>
              </a:tabLst>
              <a:defRPr/>
            </a:pPr>
            <a:r>
              <a:rPr sz="2300" i="1" spc="40" dirty="0">
                <a:latin typeface="Arial"/>
                <a:cs typeface="Arial"/>
              </a:rPr>
              <a:t>I</a:t>
            </a:r>
            <a:r>
              <a:rPr sz="2025" i="1" spc="60" baseline="-24691" dirty="0">
                <a:latin typeface="Arial"/>
                <a:cs typeface="Arial"/>
              </a:rPr>
              <a:t>B</a:t>
            </a:r>
            <a:r>
              <a:rPr sz="2300" i="1" spc="40" dirty="0">
                <a:latin typeface="Arial"/>
                <a:cs typeface="Arial"/>
              </a:rPr>
              <a:t>R</a:t>
            </a:r>
            <a:r>
              <a:rPr sz="2025" i="1" spc="60" baseline="-24691" dirty="0">
                <a:latin typeface="Arial"/>
                <a:cs typeface="Arial"/>
              </a:rPr>
              <a:t>B </a:t>
            </a:r>
            <a:r>
              <a:rPr sz="2300" spc="20" dirty="0">
                <a:latin typeface="Symbol"/>
                <a:cs typeface="Symbol"/>
              </a:rPr>
              <a:t>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i="1" dirty="0">
                <a:latin typeface="Arial"/>
                <a:cs typeface="Arial"/>
              </a:rPr>
              <a:t>(β </a:t>
            </a:r>
            <a:r>
              <a:rPr sz="2300" spc="20" dirty="0">
                <a:latin typeface="Symbol"/>
                <a:cs typeface="Symbol"/>
              </a:rPr>
              <a:t>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Arial"/>
                <a:cs typeface="Arial"/>
              </a:rPr>
              <a:t>1</a:t>
            </a:r>
            <a:r>
              <a:rPr sz="2300" i="1" spc="10" dirty="0">
                <a:latin typeface="Arial"/>
                <a:cs typeface="Arial"/>
              </a:rPr>
              <a:t>)I</a:t>
            </a:r>
            <a:r>
              <a:rPr sz="2025" i="1" spc="15" baseline="-24691" dirty="0">
                <a:latin typeface="Arial"/>
                <a:cs typeface="Arial"/>
              </a:rPr>
              <a:t>B</a:t>
            </a:r>
            <a:r>
              <a:rPr sz="2300" i="1" spc="10" dirty="0">
                <a:latin typeface="Arial"/>
                <a:cs typeface="Arial"/>
              </a:rPr>
              <a:t>R</a:t>
            </a:r>
            <a:r>
              <a:rPr sz="2025" i="1" spc="15" baseline="-24691" dirty="0">
                <a:latin typeface="Arial"/>
                <a:cs typeface="Arial"/>
              </a:rPr>
              <a:t>E  </a:t>
            </a:r>
            <a:r>
              <a:rPr sz="2300" spc="20" dirty="0">
                <a:latin typeface="Symbol"/>
                <a:cs typeface="Symbol"/>
              </a:rPr>
              <a:t></a:t>
            </a:r>
            <a:r>
              <a:rPr sz="2300" spc="-310" dirty="0">
                <a:latin typeface="Times New Roman"/>
                <a:cs typeface="Times New Roman"/>
              </a:rPr>
              <a:t> </a:t>
            </a:r>
            <a:r>
              <a:rPr sz="2300" spc="20" dirty="0">
                <a:latin typeface="Arial"/>
                <a:cs typeface="Arial"/>
              </a:rPr>
              <a:t>0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C095411-5B5A-F519-57EC-0241BC95EC86}"/>
              </a:ext>
            </a:extLst>
          </p:cNvPr>
          <p:cNvSpPr txBox="1"/>
          <p:nvPr/>
        </p:nvSpPr>
        <p:spPr>
          <a:xfrm>
            <a:off x="1012825" y="3182938"/>
            <a:ext cx="447675" cy="3381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lnSpc>
                <a:spcPts val="26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450" i="1" spc="-217" baseline="14492" dirty="0">
                <a:latin typeface="Arial"/>
                <a:cs typeface="Arial"/>
              </a:rPr>
              <a:t>V</a:t>
            </a:r>
            <a:r>
              <a:rPr sz="1350" i="1" spc="-15" dirty="0">
                <a:latin typeface="Arial"/>
                <a:cs typeface="Arial"/>
              </a:rPr>
              <a:t>CC</a:t>
            </a:r>
            <a:endParaRPr sz="1350">
              <a:latin typeface="Arial"/>
              <a:cs typeface="Arial"/>
            </a:endParaRPr>
          </a:p>
        </p:txBody>
      </p:sp>
      <p:sp>
        <p:nvSpPr>
          <p:cNvPr id="44038" name="object 6">
            <a:extLst>
              <a:ext uri="{FF2B5EF4-FFF2-40B4-BE49-F238E27FC236}">
                <a16:creationId xmlns:a16="http://schemas.microsoft.com/office/drawing/2014/main" id="{E5E7A87A-4D26-535A-06A9-8DDF6272746D}"/>
              </a:ext>
            </a:extLst>
          </p:cNvPr>
          <p:cNvSpPr>
            <a:spLocks/>
          </p:cNvSpPr>
          <p:nvPr/>
        </p:nvSpPr>
        <p:spPr bwMode="auto">
          <a:xfrm>
            <a:off x="838200" y="1731963"/>
            <a:ext cx="3810000" cy="609600"/>
          </a:xfrm>
          <a:custGeom>
            <a:avLst/>
            <a:gdLst>
              <a:gd name="T0" fmla="*/ 3708400 w 3810000"/>
              <a:gd name="T1" fmla="*/ 0 h 609600"/>
              <a:gd name="T2" fmla="*/ 101600 w 3810000"/>
              <a:gd name="T3" fmla="*/ 0 h 609600"/>
              <a:gd name="T4" fmla="*/ 62054 w 3810000"/>
              <a:gd name="T5" fmla="*/ 7981 h 609600"/>
              <a:gd name="T6" fmla="*/ 29759 w 3810000"/>
              <a:gd name="T7" fmla="*/ 29749 h 609600"/>
              <a:gd name="T8" fmla="*/ 7984 w 3810000"/>
              <a:gd name="T9" fmla="*/ 62043 h 609600"/>
              <a:gd name="T10" fmla="*/ 0 w 3810000"/>
              <a:gd name="T11" fmla="*/ 101600 h 609600"/>
              <a:gd name="T12" fmla="*/ 0 w 3810000"/>
              <a:gd name="T13" fmla="*/ 508000 h 609600"/>
              <a:gd name="T14" fmla="*/ 7984 w 3810000"/>
              <a:gd name="T15" fmla="*/ 547556 h 609600"/>
              <a:gd name="T16" fmla="*/ 29759 w 3810000"/>
              <a:gd name="T17" fmla="*/ 579850 h 609600"/>
              <a:gd name="T18" fmla="*/ 62054 w 3810000"/>
              <a:gd name="T19" fmla="*/ 601618 h 609600"/>
              <a:gd name="T20" fmla="*/ 101600 w 3810000"/>
              <a:gd name="T21" fmla="*/ 609600 h 609600"/>
              <a:gd name="T22" fmla="*/ 3708400 w 3810000"/>
              <a:gd name="T23" fmla="*/ 609600 h 609600"/>
              <a:gd name="T24" fmla="*/ 3747956 w 3810000"/>
              <a:gd name="T25" fmla="*/ 601618 h 609600"/>
              <a:gd name="T26" fmla="*/ 3780250 w 3810000"/>
              <a:gd name="T27" fmla="*/ 579850 h 609600"/>
              <a:gd name="T28" fmla="*/ 3802018 w 3810000"/>
              <a:gd name="T29" fmla="*/ 547556 h 609600"/>
              <a:gd name="T30" fmla="*/ 3810000 w 3810000"/>
              <a:gd name="T31" fmla="*/ 508000 h 609600"/>
              <a:gd name="T32" fmla="*/ 3810000 w 3810000"/>
              <a:gd name="T33" fmla="*/ 101600 h 609600"/>
              <a:gd name="T34" fmla="*/ 3802018 w 3810000"/>
              <a:gd name="T35" fmla="*/ 62043 h 609600"/>
              <a:gd name="T36" fmla="*/ 3780250 w 3810000"/>
              <a:gd name="T37" fmla="*/ 29749 h 609600"/>
              <a:gd name="T38" fmla="*/ 3747956 w 3810000"/>
              <a:gd name="T39" fmla="*/ 7981 h 609600"/>
              <a:gd name="T40" fmla="*/ 3708400 w 3810000"/>
              <a:gd name="T41" fmla="*/ 0 h 6096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810000" h="609600">
                <a:moveTo>
                  <a:pt x="3708400" y="0"/>
                </a:moveTo>
                <a:lnTo>
                  <a:pt x="101600" y="0"/>
                </a:lnTo>
                <a:lnTo>
                  <a:pt x="62054" y="7981"/>
                </a:lnTo>
                <a:lnTo>
                  <a:pt x="29759" y="29749"/>
                </a:lnTo>
                <a:lnTo>
                  <a:pt x="7984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4" y="547556"/>
                </a:lnTo>
                <a:lnTo>
                  <a:pt x="29759" y="579850"/>
                </a:lnTo>
                <a:lnTo>
                  <a:pt x="62054" y="601618"/>
                </a:lnTo>
                <a:lnTo>
                  <a:pt x="101600" y="609600"/>
                </a:lnTo>
                <a:lnTo>
                  <a:pt x="3708400" y="609600"/>
                </a:lnTo>
                <a:lnTo>
                  <a:pt x="3747956" y="601618"/>
                </a:lnTo>
                <a:lnTo>
                  <a:pt x="3780250" y="579850"/>
                </a:lnTo>
                <a:lnTo>
                  <a:pt x="3802018" y="547556"/>
                </a:lnTo>
                <a:lnTo>
                  <a:pt x="3810000" y="508000"/>
                </a:lnTo>
                <a:lnTo>
                  <a:pt x="3810000" y="101600"/>
                </a:lnTo>
                <a:lnTo>
                  <a:pt x="3802018" y="62043"/>
                </a:lnTo>
                <a:lnTo>
                  <a:pt x="3780250" y="29749"/>
                </a:lnTo>
                <a:lnTo>
                  <a:pt x="3747956" y="7981"/>
                </a:lnTo>
                <a:lnTo>
                  <a:pt x="3708400" y="0"/>
                </a:lnTo>
                <a:close/>
              </a:path>
            </a:pathLst>
          </a:custGeom>
          <a:solidFill>
            <a:srgbClr val="BAD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717B301A-DDB7-391F-C18A-1588A90D5993}"/>
              </a:ext>
            </a:extLst>
          </p:cNvPr>
          <p:cNvSpPr txBox="1"/>
          <p:nvPr/>
        </p:nvSpPr>
        <p:spPr>
          <a:xfrm>
            <a:off x="523875" y="1839913"/>
            <a:ext cx="3941763" cy="10795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14984" eaLnBrk="1" fontAlgn="auto" hangingPunct="1">
              <a:spcBef>
                <a:spcPts val="0"/>
              </a:spcBef>
              <a:spcAft>
                <a:spcPts val="0"/>
              </a:spcAft>
              <a:tabLst>
                <a:tab pos="3470910" algn="l"/>
                <a:tab pos="3777615" algn="l"/>
              </a:tabLst>
              <a:defRPr/>
            </a:pPr>
            <a:r>
              <a:rPr sz="2050" spc="229" dirty="0">
                <a:latin typeface="Symbol"/>
                <a:cs typeface="Symbol"/>
              </a:rPr>
              <a:t></a:t>
            </a:r>
            <a:r>
              <a:rPr sz="2050" i="1" spc="-95" dirty="0">
                <a:latin typeface="Arial"/>
                <a:cs typeface="Arial"/>
              </a:rPr>
              <a:t>V</a:t>
            </a:r>
            <a:r>
              <a:rPr i="1" spc="22" baseline="-23148" dirty="0">
                <a:latin typeface="Arial"/>
                <a:cs typeface="Arial"/>
              </a:rPr>
              <a:t>C</a:t>
            </a:r>
            <a:r>
              <a:rPr i="1" spc="52" baseline="-23148" dirty="0">
                <a:latin typeface="Arial"/>
                <a:cs typeface="Arial"/>
              </a:rPr>
              <a:t>C</a:t>
            </a:r>
            <a:r>
              <a:rPr i="1" baseline="-23148" dirty="0">
                <a:latin typeface="Arial"/>
                <a:cs typeface="Arial"/>
              </a:rPr>
              <a:t> </a:t>
            </a:r>
            <a:r>
              <a:rPr i="1" spc="52" baseline="-23148" dirty="0">
                <a:latin typeface="Arial"/>
                <a:cs typeface="Arial"/>
              </a:rPr>
              <a:t> </a:t>
            </a:r>
            <a:r>
              <a:rPr sz="2050" spc="50" dirty="0">
                <a:latin typeface="Symbol"/>
                <a:cs typeface="Symbol"/>
              </a:rPr>
              <a:t></a:t>
            </a:r>
            <a:r>
              <a:rPr sz="2050" spc="-200" dirty="0">
                <a:latin typeface="Times New Roman"/>
                <a:cs typeface="Times New Roman"/>
              </a:rPr>
              <a:t> </a:t>
            </a:r>
            <a:r>
              <a:rPr sz="2050" i="1" spc="65" dirty="0">
                <a:latin typeface="Arial"/>
                <a:cs typeface="Arial"/>
              </a:rPr>
              <a:t>I</a:t>
            </a:r>
            <a:r>
              <a:rPr i="1" spc="240" baseline="-23148" dirty="0">
                <a:latin typeface="Arial"/>
                <a:cs typeface="Arial"/>
              </a:rPr>
              <a:t>E</a:t>
            </a:r>
            <a:r>
              <a:rPr sz="2050" i="1" spc="55" dirty="0">
                <a:latin typeface="Arial"/>
                <a:cs typeface="Arial"/>
              </a:rPr>
              <a:t>R</a:t>
            </a:r>
            <a:r>
              <a:rPr i="1" spc="44" baseline="-23148" dirty="0">
                <a:latin typeface="Arial"/>
                <a:cs typeface="Arial"/>
              </a:rPr>
              <a:t>E</a:t>
            </a:r>
            <a:r>
              <a:rPr i="1" baseline="-23148" dirty="0">
                <a:latin typeface="Arial"/>
                <a:cs typeface="Arial"/>
              </a:rPr>
              <a:t> </a:t>
            </a:r>
            <a:r>
              <a:rPr i="1" spc="82" baseline="-23148" dirty="0">
                <a:latin typeface="Arial"/>
                <a:cs typeface="Arial"/>
              </a:rPr>
              <a:t> </a:t>
            </a:r>
            <a:r>
              <a:rPr sz="2050" spc="195" dirty="0">
                <a:latin typeface="Symbol"/>
                <a:cs typeface="Symbol"/>
              </a:rPr>
              <a:t></a:t>
            </a:r>
            <a:r>
              <a:rPr sz="2050" i="1" spc="-35" dirty="0">
                <a:latin typeface="Arial"/>
                <a:cs typeface="Arial"/>
              </a:rPr>
              <a:t>V</a:t>
            </a:r>
            <a:r>
              <a:rPr i="1" spc="112" baseline="-23148" dirty="0">
                <a:latin typeface="Arial"/>
                <a:cs typeface="Arial"/>
              </a:rPr>
              <a:t>B</a:t>
            </a:r>
            <a:r>
              <a:rPr i="1" spc="44" baseline="-23148" dirty="0">
                <a:latin typeface="Arial"/>
                <a:cs typeface="Arial"/>
              </a:rPr>
              <a:t>E</a:t>
            </a:r>
            <a:r>
              <a:rPr i="1" baseline="-23148" dirty="0">
                <a:latin typeface="Arial"/>
                <a:cs typeface="Arial"/>
              </a:rPr>
              <a:t> </a:t>
            </a:r>
            <a:r>
              <a:rPr i="1" spc="7" baseline="-23148" dirty="0">
                <a:latin typeface="Arial"/>
                <a:cs typeface="Arial"/>
              </a:rPr>
              <a:t> </a:t>
            </a:r>
            <a:r>
              <a:rPr sz="2050" spc="50" dirty="0">
                <a:latin typeface="Symbol"/>
                <a:cs typeface="Symbol"/>
              </a:rPr>
              <a:t></a:t>
            </a:r>
            <a:r>
              <a:rPr sz="2050" spc="-200" dirty="0">
                <a:latin typeface="Times New Roman"/>
                <a:cs typeface="Times New Roman"/>
              </a:rPr>
              <a:t> </a:t>
            </a:r>
            <a:r>
              <a:rPr sz="2050" i="1" spc="65" dirty="0">
                <a:latin typeface="Arial"/>
                <a:cs typeface="Arial"/>
              </a:rPr>
              <a:t>I</a:t>
            </a:r>
            <a:r>
              <a:rPr i="1" spc="247" baseline="-23148" dirty="0">
                <a:latin typeface="Arial"/>
                <a:cs typeface="Arial"/>
              </a:rPr>
              <a:t>E</a:t>
            </a:r>
            <a:r>
              <a:rPr sz="2050" i="1" spc="50" dirty="0">
                <a:latin typeface="Arial"/>
                <a:cs typeface="Arial"/>
              </a:rPr>
              <a:t>R</a:t>
            </a:r>
            <a:r>
              <a:rPr i="1" spc="44" baseline="-23148" dirty="0">
                <a:latin typeface="Arial"/>
                <a:cs typeface="Arial"/>
              </a:rPr>
              <a:t>E</a:t>
            </a:r>
            <a:r>
              <a:rPr i="1" baseline="-23148" dirty="0">
                <a:latin typeface="Arial"/>
                <a:cs typeface="Arial"/>
              </a:rPr>
              <a:t>	</a:t>
            </a:r>
            <a:r>
              <a:rPr sz="2050" spc="50" dirty="0">
                <a:latin typeface="Symbol"/>
                <a:cs typeface="Symbol"/>
              </a:rPr>
              <a:t></a:t>
            </a:r>
            <a:r>
              <a:rPr sz="2050" dirty="0">
                <a:latin typeface="Times New Roman"/>
                <a:cs typeface="Times New Roman"/>
              </a:rPr>
              <a:t>	</a:t>
            </a:r>
            <a:r>
              <a:rPr sz="2050" spc="50" dirty="0">
                <a:latin typeface="Arial"/>
                <a:cs typeface="Arial"/>
              </a:rPr>
              <a:t>0</a:t>
            </a:r>
            <a:endParaRPr sz="2050" dirty="0">
              <a:latin typeface="Arial"/>
              <a:cs typeface="Arial"/>
            </a:endParaRPr>
          </a:p>
          <a:p>
            <a:pPr eaLnBrk="1" fontAlgn="auto" hangingPunct="1">
              <a:spcBef>
                <a:spcPts val="54"/>
              </a:spcBef>
              <a:spcAft>
                <a:spcPts val="0"/>
              </a:spcAft>
              <a:defRPr/>
            </a:pPr>
            <a:endParaRPr sz="2250" dirty="0">
              <a:latin typeface="Times New Roman"/>
              <a:cs typeface="Times New Roman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>
                <a:solidFill>
                  <a:srgbClr val="333399"/>
                </a:solidFill>
                <a:latin typeface="+mn-lt"/>
                <a:cs typeface="Arial"/>
              </a:rPr>
              <a:t>Since </a:t>
            </a:r>
            <a:r>
              <a:rPr sz="2400" i="1" spc="-5" dirty="0">
                <a:solidFill>
                  <a:srgbClr val="333399"/>
                </a:solidFill>
                <a:latin typeface="+mn-lt"/>
                <a:cs typeface="Arial"/>
              </a:rPr>
              <a:t>I</a:t>
            </a:r>
            <a:r>
              <a:rPr sz="2400" i="1" spc="-7" baseline="-20833" dirty="0">
                <a:solidFill>
                  <a:srgbClr val="333399"/>
                </a:solidFill>
                <a:latin typeface="+mn-lt"/>
                <a:cs typeface="Arial"/>
              </a:rPr>
              <a:t>E </a:t>
            </a:r>
            <a:r>
              <a:rPr sz="2400" dirty="0">
                <a:solidFill>
                  <a:srgbClr val="333399"/>
                </a:solidFill>
                <a:latin typeface="+mn-lt"/>
                <a:cs typeface="Arial"/>
              </a:rPr>
              <a:t>= (</a:t>
            </a:r>
            <a:r>
              <a:rPr lang="pt-BR" dirty="0"/>
              <a:t>𝛽</a:t>
            </a:r>
            <a:r>
              <a:rPr sz="2400" dirty="0">
                <a:solidFill>
                  <a:srgbClr val="333399"/>
                </a:solidFill>
                <a:latin typeface="+mn-lt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+mn-lt"/>
                <a:cs typeface="Arial"/>
              </a:rPr>
              <a:t>+</a:t>
            </a:r>
            <a:r>
              <a:rPr sz="2400" spc="160" dirty="0">
                <a:solidFill>
                  <a:srgbClr val="333399"/>
                </a:solidFill>
                <a:latin typeface="+mn-lt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+mn-lt"/>
                <a:cs typeface="Arial"/>
              </a:rPr>
              <a:t>1)</a:t>
            </a:r>
            <a:r>
              <a:rPr sz="2400" i="1" spc="-5" dirty="0">
                <a:solidFill>
                  <a:srgbClr val="333399"/>
                </a:solidFill>
                <a:latin typeface="+mn-lt"/>
                <a:cs typeface="Arial"/>
              </a:rPr>
              <a:t>I</a:t>
            </a:r>
            <a:r>
              <a:rPr sz="2400" i="1" spc="-7" baseline="-20833" dirty="0">
                <a:solidFill>
                  <a:srgbClr val="333399"/>
                </a:solidFill>
                <a:latin typeface="+mn-lt"/>
                <a:cs typeface="Arial"/>
              </a:rPr>
              <a:t>B</a:t>
            </a:r>
            <a:r>
              <a:rPr sz="2400" spc="-5" dirty="0">
                <a:solidFill>
                  <a:srgbClr val="333399"/>
                </a:solidFill>
                <a:latin typeface="+mn-lt"/>
                <a:cs typeface="Arial"/>
              </a:rPr>
              <a:t>:</a:t>
            </a:r>
            <a:endParaRPr sz="2400" dirty="0">
              <a:latin typeface="+mn-lt"/>
              <a:cs typeface="Arial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1452573B-A17A-B597-5B07-C022F726B04D}"/>
              </a:ext>
            </a:extLst>
          </p:cNvPr>
          <p:cNvSpPr txBox="1"/>
          <p:nvPr/>
        </p:nvSpPr>
        <p:spPr>
          <a:xfrm>
            <a:off x="523875" y="3829050"/>
            <a:ext cx="1855788" cy="369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333399"/>
                </a:solidFill>
                <a:latin typeface="+mj-lt"/>
                <a:cs typeface="Arial"/>
              </a:rPr>
              <a:t>Solving </a:t>
            </a:r>
            <a:r>
              <a:rPr sz="2400" dirty="0">
                <a:solidFill>
                  <a:srgbClr val="333399"/>
                </a:solidFill>
                <a:latin typeface="+mj-lt"/>
                <a:cs typeface="Arial"/>
              </a:rPr>
              <a:t>for</a:t>
            </a:r>
            <a:r>
              <a:rPr sz="2400" spc="-70" dirty="0">
                <a:solidFill>
                  <a:srgbClr val="333399"/>
                </a:solidFill>
                <a:latin typeface="+mj-lt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+mj-lt"/>
                <a:cs typeface="Arial"/>
              </a:rPr>
              <a:t>I</a:t>
            </a:r>
            <a:r>
              <a:rPr sz="2400" spc="-7" baseline="-20833" dirty="0">
                <a:solidFill>
                  <a:srgbClr val="333399"/>
                </a:solidFill>
                <a:latin typeface="+mj-lt"/>
                <a:cs typeface="Arial"/>
              </a:rPr>
              <a:t>B</a:t>
            </a:r>
            <a:r>
              <a:rPr sz="2400" spc="-5" dirty="0">
                <a:solidFill>
                  <a:srgbClr val="333399"/>
                </a:solidFill>
                <a:latin typeface="+mj-lt"/>
                <a:cs typeface="Arial"/>
              </a:rPr>
              <a:t>:</a:t>
            </a:r>
            <a:endParaRPr sz="2400" dirty="0">
              <a:latin typeface="+mj-lt"/>
              <a:cs typeface="Arial"/>
            </a:endParaRPr>
          </a:p>
        </p:txBody>
      </p:sp>
      <p:sp>
        <p:nvSpPr>
          <p:cNvPr id="44041" name="object 15">
            <a:extLst>
              <a:ext uri="{FF2B5EF4-FFF2-40B4-BE49-F238E27FC236}">
                <a16:creationId xmlns:a16="http://schemas.microsoft.com/office/drawing/2014/main" id="{186E56B9-0364-BF9E-F89A-4280BBBD4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550" y="1547813"/>
            <a:ext cx="3200400" cy="35353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679282B6-BE3D-37EC-4B39-00C798976E11}"/>
              </a:ext>
            </a:extLst>
          </p:cNvPr>
          <p:cNvSpPr txBox="1"/>
          <p:nvPr/>
        </p:nvSpPr>
        <p:spPr>
          <a:xfrm>
            <a:off x="3587750" y="280988"/>
            <a:ext cx="2646363" cy="346075"/>
          </a:xfrm>
          <a:prstGeom prst="rect">
            <a:avLst/>
          </a:prstGeom>
          <a:solidFill>
            <a:srgbClr val="FFC000"/>
          </a:solidFill>
        </p:spPr>
        <p:txBody>
          <a:bodyPr lIns="0" tIns="38100" rIns="0" bIns="0">
            <a:spAutoFit/>
          </a:bodyPr>
          <a:lstStyle/>
          <a:p>
            <a:pPr marL="194945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sz="2000" b="1" dirty="0">
                <a:latin typeface="Arial"/>
                <a:cs typeface="Arial"/>
              </a:rPr>
              <a:t>Base</a:t>
            </a:r>
            <a:r>
              <a:rPr lang="pt-BR" sz="2000" b="1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-</a:t>
            </a:r>
            <a:r>
              <a:rPr lang="pt-BR" sz="2000" b="1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Emitter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Loop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0972" name="object 20">
            <a:extLst>
              <a:ext uri="{FF2B5EF4-FFF2-40B4-BE49-F238E27FC236}">
                <a16:creationId xmlns:a16="http://schemas.microsoft.com/office/drawing/2014/main" id="{99BB8EED-F09A-A545-A363-C8C636E2A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5648325"/>
            <a:ext cx="7540625" cy="6159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2700">
              <a:tabLst>
                <a:tab pos="349250" algn="l"/>
                <a:tab pos="1181100" algn="l"/>
                <a:tab pos="2473325" algn="l"/>
                <a:tab pos="3205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349250" algn="l"/>
                <a:tab pos="1181100" algn="l"/>
                <a:tab pos="2473325" algn="l"/>
                <a:tab pos="3205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49250" algn="l"/>
                <a:tab pos="1181100" algn="l"/>
                <a:tab pos="2473325" algn="l"/>
                <a:tab pos="3205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49250" algn="l"/>
                <a:tab pos="1181100" algn="l"/>
                <a:tab pos="2473325" algn="l"/>
                <a:tab pos="3205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49250" algn="l"/>
                <a:tab pos="1181100" algn="l"/>
                <a:tab pos="2473325" algn="l"/>
                <a:tab pos="3205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250" algn="l"/>
                <a:tab pos="1181100" algn="l"/>
                <a:tab pos="2473325" algn="l"/>
                <a:tab pos="3205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250" algn="l"/>
                <a:tab pos="1181100" algn="l"/>
                <a:tab pos="2473325" algn="l"/>
                <a:tab pos="3205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250" algn="l"/>
                <a:tab pos="1181100" algn="l"/>
                <a:tab pos="2473325" algn="l"/>
                <a:tab pos="3205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250" algn="l"/>
                <a:tab pos="1181100" algn="l"/>
                <a:tab pos="2473325" algn="l"/>
                <a:tab pos="3205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	diferença dessa equação de I</a:t>
            </a:r>
            <a:r>
              <a:rPr lang="pt-BR" altLang="pt-BR" sz="1900" baseline="-210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e a obtida para a </a:t>
            </a:r>
            <a:r>
              <a:rPr lang="pt-BR" altLang="pt-BR" sz="1900" baseline="-2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polarização fixa é o termo </a:t>
            </a:r>
            <a:r>
              <a:rPr lang="pt-BR" altLang="pt-BR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2000" b="1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𝛽 </a:t>
            </a:r>
            <a:r>
              <a:rPr lang="pt-BR" altLang="pt-BR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+1)R</a:t>
            </a:r>
            <a:r>
              <a:rPr lang="pt-BR" altLang="pt-BR" sz="2000" b="1" baseline="-21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4044" name="Imagem 2">
            <a:extLst>
              <a:ext uri="{FF2B5EF4-FFF2-40B4-BE49-F238E27FC236}">
                <a16:creationId xmlns:a16="http://schemas.microsoft.com/office/drawing/2014/main" id="{E9BE6184-D224-D8E3-EEF5-4E2F8284E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4424363"/>
            <a:ext cx="2192337" cy="8509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053BDE9-BF57-1A93-BD82-075E3CC785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" y="1085850"/>
            <a:ext cx="3929063" cy="376238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>
                <a:solidFill>
                  <a:srgbClr val="333399"/>
                </a:solidFill>
                <a:latin typeface="+mj-lt"/>
                <a:cs typeface="Arial"/>
              </a:rPr>
              <a:t>From </a:t>
            </a:r>
            <a:r>
              <a:rPr sz="2400" spc="-10" dirty="0">
                <a:solidFill>
                  <a:srgbClr val="333399"/>
                </a:solidFill>
                <a:latin typeface="+mj-lt"/>
                <a:cs typeface="Arial"/>
              </a:rPr>
              <a:t>Kirchhoff’s </a:t>
            </a:r>
            <a:r>
              <a:rPr sz="2400" spc="-5" dirty="0">
                <a:solidFill>
                  <a:srgbClr val="333399"/>
                </a:solidFill>
                <a:latin typeface="+mj-lt"/>
                <a:cs typeface="Arial"/>
              </a:rPr>
              <a:t>voltage</a:t>
            </a:r>
            <a:r>
              <a:rPr sz="2400" spc="-15" dirty="0">
                <a:solidFill>
                  <a:srgbClr val="333399"/>
                </a:solidFill>
                <a:latin typeface="+mj-lt"/>
                <a:cs typeface="Arial"/>
              </a:rPr>
              <a:t> </a:t>
            </a:r>
            <a:r>
              <a:rPr sz="2400" spc="-10" dirty="0">
                <a:solidFill>
                  <a:srgbClr val="333399"/>
                </a:solidFill>
                <a:latin typeface="+mj-lt"/>
                <a:cs typeface="Arial"/>
              </a:rPr>
              <a:t>law:</a:t>
            </a:r>
            <a:endParaRPr sz="2400" dirty="0">
              <a:latin typeface="+mj-lt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249B60C-19F3-014E-DFEA-5A5D7B298F38}"/>
              </a:ext>
            </a:extLst>
          </p:cNvPr>
          <p:cNvSpPr txBox="1"/>
          <p:nvPr/>
        </p:nvSpPr>
        <p:spPr>
          <a:xfrm>
            <a:off x="666750" y="1619250"/>
            <a:ext cx="4110038" cy="946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628015" eaLnBrk="1" fontAlgn="auto" hangingPunct="1">
              <a:spcBef>
                <a:spcPts val="0"/>
              </a:spcBef>
              <a:spcAft>
                <a:spcPts val="0"/>
              </a:spcAft>
              <a:tabLst>
                <a:tab pos="1276350" algn="l"/>
                <a:tab pos="1557655" algn="l"/>
                <a:tab pos="2085339" algn="l"/>
                <a:tab pos="2366645" algn="l"/>
                <a:tab pos="3651885" algn="l"/>
                <a:tab pos="3949700" algn="l"/>
              </a:tabLst>
              <a:defRPr/>
            </a:pPr>
            <a:r>
              <a:rPr sz="2000" i="1" spc="25" dirty="0">
                <a:latin typeface="Arial"/>
                <a:cs typeface="Arial"/>
              </a:rPr>
              <a:t>I</a:t>
            </a:r>
            <a:r>
              <a:rPr sz="1725" i="1" spc="247" baseline="-24154" dirty="0">
                <a:latin typeface="Arial"/>
                <a:cs typeface="Arial"/>
              </a:rPr>
              <a:t>E</a:t>
            </a:r>
            <a:r>
              <a:rPr sz="2000" i="1" spc="35" dirty="0">
                <a:latin typeface="Arial"/>
                <a:cs typeface="Arial"/>
              </a:rPr>
              <a:t>R</a:t>
            </a:r>
            <a:r>
              <a:rPr sz="1725" i="1" spc="60" baseline="-24154" dirty="0">
                <a:latin typeface="Arial"/>
                <a:cs typeface="Arial"/>
              </a:rPr>
              <a:t>E</a:t>
            </a:r>
            <a:r>
              <a:rPr sz="1725" i="1" baseline="-24154" dirty="0">
                <a:latin typeface="Arial"/>
                <a:cs typeface="Arial"/>
              </a:rPr>
              <a:t>	</a:t>
            </a:r>
            <a:r>
              <a:rPr sz="2000" spc="45" dirty="0">
                <a:latin typeface="Symbol"/>
                <a:cs typeface="Symbol"/>
              </a:rPr>
              <a:t>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i="1" spc="-135" dirty="0">
                <a:latin typeface="Arial"/>
                <a:cs typeface="Arial"/>
              </a:rPr>
              <a:t>V</a:t>
            </a:r>
            <a:r>
              <a:rPr sz="1725" i="1" spc="30" baseline="-24154" dirty="0">
                <a:latin typeface="Arial"/>
                <a:cs typeface="Arial"/>
              </a:rPr>
              <a:t>C</a:t>
            </a:r>
            <a:r>
              <a:rPr sz="1725" i="1" spc="60" baseline="-24154" dirty="0">
                <a:latin typeface="Arial"/>
                <a:cs typeface="Arial"/>
              </a:rPr>
              <a:t>E</a:t>
            </a:r>
            <a:r>
              <a:rPr sz="1725" i="1" baseline="-24154" dirty="0">
                <a:latin typeface="Arial"/>
                <a:cs typeface="Arial"/>
              </a:rPr>
              <a:t>	</a:t>
            </a:r>
            <a:r>
              <a:rPr sz="2000" spc="45" dirty="0">
                <a:latin typeface="Symbol"/>
                <a:cs typeface="Symbol"/>
              </a:rPr>
              <a:t>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i="1" spc="-30" dirty="0">
                <a:latin typeface="Arial"/>
                <a:cs typeface="Arial"/>
              </a:rPr>
              <a:t>I</a:t>
            </a:r>
            <a:r>
              <a:rPr sz="1725" i="1" spc="195" baseline="-24154" dirty="0">
                <a:latin typeface="Arial"/>
                <a:cs typeface="Arial"/>
              </a:rPr>
              <a:t>C</a:t>
            </a:r>
            <a:r>
              <a:rPr sz="2000" i="1" spc="-20" dirty="0">
                <a:latin typeface="Arial"/>
                <a:cs typeface="Arial"/>
              </a:rPr>
              <a:t>R</a:t>
            </a:r>
            <a:r>
              <a:rPr sz="1725" i="1" spc="67" baseline="-24154" dirty="0">
                <a:latin typeface="Arial"/>
                <a:cs typeface="Arial"/>
              </a:rPr>
              <a:t>C</a:t>
            </a:r>
            <a:r>
              <a:rPr sz="1725" i="1" baseline="-24154" dirty="0">
                <a:latin typeface="Arial"/>
                <a:cs typeface="Arial"/>
              </a:rPr>
              <a:t> </a:t>
            </a:r>
            <a:r>
              <a:rPr sz="1725" i="1" spc="44" baseline="-24154" dirty="0">
                <a:latin typeface="Arial"/>
                <a:cs typeface="Arial"/>
              </a:rPr>
              <a:t> </a:t>
            </a:r>
            <a:r>
              <a:rPr sz="2000" spc="180" dirty="0">
                <a:latin typeface="Symbol"/>
                <a:cs typeface="Symbol"/>
              </a:rPr>
              <a:t></a:t>
            </a:r>
            <a:r>
              <a:rPr sz="2000" i="1" spc="-105" dirty="0">
                <a:latin typeface="Arial"/>
                <a:cs typeface="Arial"/>
              </a:rPr>
              <a:t>V</a:t>
            </a:r>
            <a:r>
              <a:rPr sz="1725" i="1" spc="30" baseline="-24154" dirty="0">
                <a:latin typeface="Arial"/>
                <a:cs typeface="Arial"/>
              </a:rPr>
              <a:t>C</a:t>
            </a:r>
            <a:r>
              <a:rPr sz="1725" i="1" spc="67" baseline="-24154" dirty="0">
                <a:latin typeface="Arial"/>
                <a:cs typeface="Arial"/>
              </a:rPr>
              <a:t>C</a:t>
            </a:r>
            <a:r>
              <a:rPr sz="1725" i="1" baseline="-24154" dirty="0">
                <a:latin typeface="Arial"/>
                <a:cs typeface="Arial"/>
              </a:rPr>
              <a:t>	</a:t>
            </a:r>
            <a:r>
              <a:rPr sz="2000" spc="45" dirty="0">
                <a:latin typeface="Symbol"/>
                <a:cs typeface="Symbol"/>
              </a:rPr>
              <a:t>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45" dirty="0">
                <a:latin typeface="Arial"/>
                <a:cs typeface="Arial"/>
              </a:rPr>
              <a:t>0</a:t>
            </a:r>
            <a:endParaRPr sz="2000" dirty="0">
              <a:latin typeface="Arial"/>
              <a:cs typeface="Arial"/>
            </a:endParaRPr>
          </a:p>
          <a:p>
            <a:pPr marL="12700" eaLnBrk="1" fontAlgn="auto" hangingPunct="1">
              <a:spcBef>
                <a:spcPts val="2110"/>
              </a:spcBef>
              <a:spcAft>
                <a:spcPts val="0"/>
              </a:spcAft>
              <a:tabLst>
                <a:tab pos="944244" algn="l"/>
              </a:tabLst>
              <a:defRPr/>
            </a:pPr>
            <a:r>
              <a:rPr sz="2400" dirty="0">
                <a:solidFill>
                  <a:srgbClr val="333399"/>
                </a:solidFill>
                <a:latin typeface="+mj-lt"/>
                <a:cs typeface="Arial"/>
              </a:rPr>
              <a:t>Since</a:t>
            </a:r>
            <a:r>
              <a:rPr lang="pt-BR" sz="2400" dirty="0">
                <a:solidFill>
                  <a:srgbClr val="333399"/>
                </a:solidFill>
                <a:latin typeface="+mj-lt"/>
                <a:cs typeface="Arial"/>
              </a:rPr>
              <a:t> </a:t>
            </a:r>
            <a:r>
              <a:rPr sz="2400" i="1" spc="-5" dirty="0">
                <a:solidFill>
                  <a:srgbClr val="333399"/>
                </a:solidFill>
                <a:latin typeface="+mj-lt"/>
                <a:cs typeface="Arial"/>
              </a:rPr>
              <a:t>I</a:t>
            </a:r>
            <a:r>
              <a:rPr sz="2400" i="1" spc="-7" baseline="-20833" dirty="0">
                <a:solidFill>
                  <a:srgbClr val="333399"/>
                </a:solidFill>
                <a:latin typeface="+mj-lt"/>
                <a:cs typeface="Arial"/>
              </a:rPr>
              <a:t>E </a:t>
            </a:r>
            <a:r>
              <a:rPr lang="pt-BR" dirty="0"/>
              <a:t>≈</a:t>
            </a:r>
            <a:r>
              <a:rPr sz="2400" i="1" spc="-5" dirty="0">
                <a:solidFill>
                  <a:srgbClr val="333399"/>
                </a:solidFill>
                <a:latin typeface="+mj-lt"/>
                <a:cs typeface="Arial"/>
              </a:rPr>
              <a:t>I</a:t>
            </a:r>
            <a:r>
              <a:rPr sz="2400" i="1" spc="-7" baseline="-20833" dirty="0">
                <a:solidFill>
                  <a:srgbClr val="333399"/>
                </a:solidFill>
                <a:latin typeface="+mj-lt"/>
                <a:cs typeface="Arial"/>
              </a:rPr>
              <a:t>C</a:t>
            </a:r>
            <a:r>
              <a:rPr sz="2400" spc="-5" dirty="0">
                <a:solidFill>
                  <a:srgbClr val="333399"/>
                </a:solidFill>
                <a:latin typeface="+mj-lt"/>
                <a:cs typeface="Arial"/>
              </a:rPr>
              <a:t>:</a:t>
            </a:r>
            <a:endParaRPr sz="2400" dirty="0">
              <a:latin typeface="+mj-lt"/>
              <a:cs typeface="Arial"/>
            </a:endParaRPr>
          </a:p>
        </p:txBody>
      </p:sp>
      <p:sp>
        <p:nvSpPr>
          <p:cNvPr id="46084" name="object 10">
            <a:extLst>
              <a:ext uri="{FF2B5EF4-FFF2-40B4-BE49-F238E27FC236}">
                <a16:creationId xmlns:a16="http://schemas.microsoft.com/office/drawing/2014/main" id="{C01733B4-9636-5FF4-F665-66D76A3E0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400" y="990600"/>
            <a:ext cx="3606800" cy="46069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F1C0E54-9675-3390-895D-BEE958CA8296}"/>
              </a:ext>
            </a:extLst>
          </p:cNvPr>
          <p:cNvSpPr txBox="1"/>
          <p:nvPr/>
        </p:nvSpPr>
        <p:spPr>
          <a:xfrm>
            <a:off x="3121025" y="333375"/>
            <a:ext cx="3205163" cy="419100"/>
          </a:xfrm>
          <a:prstGeom prst="rect">
            <a:avLst/>
          </a:prstGeom>
          <a:solidFill>
            <a:srgbClr val="FFC000"/>
          </a:solidFill>
        </p:spPr>
        <p:txBody>
          <a:bodyPr lIns="0" tIns="38100" rIns="0" bIns="0">
            <a:spAutoFit/>
          </a:bodyPr>
          <a:lstStyle/>
          <a:p>
            <a:pPr marL="227329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sz="2000" b="1" spc="-5" dirty="0">
                <a:latin typeface="Arial"/>
                <a:cs typeface="Arial"/>
              </a:rPr>
              <a:t>Collector</a:t>
            </a:r>
            <a:r>
              <a:rPr lang="pt-BR" sz="2000" b="1" spc="-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-</a:t>
            </a:r>
            <a:r>
              <a:rPr lang="pt-BR" sz="2000" b="1" spc="-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Emitter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Loop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6086" name="Imagem 2">
            <a:extLst>
              <a:ext uri="{FF2B5EF4-FFF2-40B4-BE49-F238E27FC236}">
                <a16:creationId xmlns:a16="http://schemas.microsoft.com/office/drawing/2014/main" id="{041E1142-BF3B-47B7-E161-AEE700594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852738"/>
            <a:ext cx="2801937" cy="5588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7" name="Imagem 4">
            <a:extLst>
              <a:ext uri="{FF2B5EF4-FFF2-40B4-BE49-F238E27FC236}">
                <a16:creationId xmlns:a16="http://schemas.microsoft.com/office/drawing/2014/main" id="{3EA814AA-E4C4-86B8-6B9F-CA5A42035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3713163"/>
            <a:ext cx="1157287" cy="515937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Imagem 7">
            <a:extLst>
              <a:ext uri="{FF2B5EF4-FFF2-40B4-BE49-F238E27FC236}">
                <a16:creationId xmlns:a16="http://schemas.microsoft.com/office/drawing/2014/main" id="{49082E99-C13A-3A61-84BB-AE114ADE2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4446588"/>
            <a:ext cx="2814638" cy="4953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Imagem 5">
            <a:extLst>
              <a:ext uri="{FF2B5EF4-FFF2-40B4-BE49-F238E27FC236}">
                <a16:creationId xmlns:a16="http://schemas.microsoft.com/office/drawing/2014/main" id="{E7801EB3-60EC-495D-B9DA-58B1E9567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114925"/>
            <a:ext cx="3394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9C3CAFC1-C65E-CDBA-948C-753BC5F88D8E}"/>
              </a:ext>
            </a:extLst>
          </p:cNvPr>
          <p:cNvSpPr txBox="1"/>
          <p:nvPr/>
        </p:nvSpPr>
        <p:spPr>
          <a:xfrm>
            <a:off x="1628775" y="1016000"/>
            <a:ext cx="1279525" cy="307975"/>
          </a:xfrm>
          <a:prstGeom prst="rect">
            <a:avLst/>
          </a:prstGeom>
          <a:solidFill>
            <a:srgbClr val="FFC000"/>
          </a:solidFill>
        </p:spPr>
        <p:txBody>
          <a:bodyPr lIns="0" tIns="30480" rIns="0" bIns="0">
            <a:spAutoFit/>
          </a:bodyPr>
          <a:lstStyle/>
          <a:p>
            <a:pPr algn="ctr" eaLnBrk="1" fontAlgn="auto" hangingPunct="1">
              <a:spcBef>
                <a:spcPts val="240"/>
              </a:spcBef>
              <a:spcAft>
                <a:spcPts val="0"/>
              </a:spcAft>
              <a:defRPr/>
            </a:pPr>
            <a:r>
              <a:rPr b="1" spc="-5" dirty="0">
                <a:latin typeface="Calibri"/>
                <a:cs typeface="Calibri"/>
              </a:rPr>
              <a:t>Introdução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C504A3A-3E4C-B18B-C286-E138AD35BBE7}"/>
              </a:ext>
            </a:extLst>
          </p:cNvPr>
          <p:cNvSpPr txBox="1"/>
          <p:nvPr/>
        </p:nvSpPr>
        <p:spPr>
          <a:xfrm>
            <a:off x="1625600" y="1746250"/>
            <a:ext cx="2016125" cy="306388"/>
          </a:xfrm>
          <a:prstGeom prst="rect">
            <a:avLst/>
          </a:prstGeom>
          <a:solidFill>
            <a:srgbClr val="FFC000"/>
          </a:solidFill>
        </p:spPr>
        <p:txBody>
          <a:bodyPr lIns="0" tIns="29845" rIns="0" bIns="0">
            <a:spAutoFit/>
          </a:bodyPr>
          <a:lstStyle/>
          <a:p>
            <a:pPr algn="ctr" eaLnBrk="1" fontAlgn="auto" hangingPunct="1">
              <a:spcBef>
                <a:spcPts val="235"/>
              </a:spcBef>
              <a:spcAft>
                <a:spcPts val="0"/>
              </a:spcAft>
              <a:defRPr/>
            </a:pPr>
            <a:r>
              <a:rPr b="1" spc="-15" dirty="0">
                <a:latin typeface="Calibri"/>
                <a:cs typeface="Calibri"/>
              </a:rPr>
              <a:t>Ponto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8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Operação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24420AD-57EE-F41B-684E-5544EB8B2C5A}"/>
              </a:ext>
            </a:extLst>
          </p:cNvPr>
          <p:cNvSpPr txBox="1"/>
          <p:nvPr/>
        </p:nvSpPr>
        <p:spPr>
          <a:xfrm>
            <a:off x="1625600" y="2419350"/>
            <a:ext cx="2819400" cy="307975"/>
          </a:xfrm>
          <a:prstGeom prst="rect">
            <a:avLst/>
          </a:prstGeom>
          <a:solidFill>
            <a:srgbClr val="FFC000"/>
          </a:solidFill>
        </p:spPr>
        <p:txBody>
          <a:bodyPr lIns="0" tIns="30480" rIns="0" bIns="0">
            <a:spAutoFit/>
          </a:bodyPr>
          <a:lstStyle/>
          <a:p>
            <a:pPr algn="ctr" eaLnBrk="1" fontAlgn="auto" hangingPunct="1">
              <a:spcBef>
                <a:spcPts val="240"/>
              </a:spcBef>
              <a:spcAft>
                <a:spcPts val="0"/>
              </a:spcAft>
              <a:defRPr/>
            </a:pPr>
            <a:r>
              <a:rPr b="1" spc="-10" dirty="0" err="1">
                <a:latin typeface="Calibri"/>
                <a:cs typeface="Calibri"/>
              </a:rPr>
              <a:t>Circuito</a:t>
            </a:r>
            <a:r>
              <a:rPr lang="pt-BR" b="1" spc="-10" dirty="0">
                <a:latin typeface="Calibri"/>
                <a:cs typeface="Calibri"/>
              </a:rPr>
              <a:t>s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de </a:t>
            </a:r>
            <a:r>
              <a:rPr b="1" spc="-10" dirty="0">
                <a:latin typeface="Calibri"/>
                <a:cs typeface="Calibri"/>
              </a:rPr>
              <a:t>Polarização</a:t>
            </a:r>
            <a:r>
              <a:rPr b="1" spc="-10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Fixa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5B17E124-F09B-0076-3458-036E8C04C733}"/>
              </a:ext>
            </a:extLst>
          </p:cNvPr>
          <p:cNvSpPr txBox="1"/>
          <p:nvPr/>
        </p:nvSpPr>
        <p:spPr>
          <a:xfrm>
            <a:off x="1625600" y="2925763"/>
            <a:ext cx="1122363" cy="307975"/>
          </a:xfrm>
          <a:prstGeom prst="rect">
            <a:avLst/>
          </a:prstGeom>
          <a:solidFill>
            <a:srgbClr val="FF0000"/>
          </a:solidFill>
        </p:spPr>
        <p:txBody>
          <a:bodyPr lIns="0" tIns="31115" rIns="0" bIns="0">
            <a:spAutoFit/>
          </a:bodyPr>
          <a:lstStyle/>
          <a:p>
            <a:pPr algn="ctr" eaLnBrk="1" fontAlgn="auto" hangingPunct="1">
              <a:spcBef>
                <a:spcPts val="245"/>
              </a:spcBef>
              <a:spcAft>
                <a:spcPts val="0"/>
              </a:spcAft>
              <a:defRPr/>
            </a:pP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Saturação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25C46EB-9007-A3ED-E19B-16BF8617750C}"/>
              </a:ext>
            </a:extLst>
          </p:cNvPr>
          <p:cNvSpPr txBox="1"/>
          <p:nvPr/>
        </p:nvSpPr>
        <p:spPr>
          <a:xfrm>
            <a:off x="1609725" y="3463925"/>
            <a:ext cx="2381250" cy="309563"/>
          </a:xfrm>
          <a:prstGeom prst="rect">
            <a:avLst/>
          </a:prstGeom>
          <a:solidFill>
            <a:srgbClr val="FF0000"/>
          </a:solidFill>
        </p:spPr>
        <p:txBody>
          <a:bodyPr lIns="0" tIns="31750" rIns="0" bIns="0">
            <a:spAutoFit/>
          </a:bodyPr>
          <a:lstStyle/>
          <a:p>
            <a:pPr algn="ctr" eaLnBrk="1" fontAlgn="auto" hangingPunct="1">
              <a:spcBef>
                <a:spcPts val="25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Análise de </a:t>
            </a:r>
            <a:r>
              <a:rPr b="1" spc="-20" dirty="0">
                <a:solidFill>
                  <a:srgbClr val="FFFFFF"/>
                </a:solidFill>
                <a:latin typeface="Calibri"/>
                <a:cs typeface="Calibri"/>
              </a:rPr>
              <a:t>Reta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Carga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7175" name="object 8">
            <a:extLst>
              <a:ext uri="{FF2B5EF4-FFF2-40B4-BE49-F238E27FC236}">
                <a16:creationId xmlns:a16="http://schemas.microsoft.com/office/drawing/2014/main" id="{449EFA2F-8569-B06A-BE7A-6BA150651F95}"/>
              </a:ext>
            </a:extLst>
          </p:cNvPr>
          <p:cNvSpPr>
            <a:spLocks/>
          </p:cNvSpPr>
          <p:nvPr/>
        </p:nvSpPr>
        <p:spPr bwMode="auto">
          <a:xfrm>
            <a:off x="685800" y="3965575"/>
            <a:ext cx="676275" cy="504825"/>
          </a:xfrm>
          <a:custGeom>
            <a:avLst/>
            <a:gdLst>
              <a:gd name="T0" fmla="*/ 356400 w 675640"/>
              <a:gd name="T1" fmla="*/ 0 h 505460"/>
              <a:gd name="T2" fmla="*/ 298592 w 675640"/>
              <a:gd name="T3" fmla="*/ 3079 h 505460"/>
              <a:gd name="T4" fmla="*/ 243750 w 675640"/>
              <a:gd name="T5" fmla="*/ 11994 h 505460"/>
              <a:gd name="T6" fmla="*/ 192614 w 675640"/>
              <a:gd name="T7" fmla="*/ 26262 h 505460"/>
              <a:gd name="T8" fmla="*/ 145912 w 675640"/>
              <a:gd name="T9" fmla="*/ 45392 h 505460"/>
              <a:gd name="T10" fmla="*/ 104386 w 675640"/>
              <a:gd name="T11" fmla="*/ 68906 h 505460"/>
              <a:gd name="T12" fmla="*/ 68762 w 675640"/>
              <a:gd name="T13" fmla="*/ 96318 h 505460"/>
              <a:gd name="T14" fmla="*/ 39781 w 675640"/>
              <a:gd name="T15" fmla="*/ 127143 h 505460"/>
              <a:gd name="T16" fmla="*/ 18170 w 675640"/>
              <a:gd name="T17" fmla="*/ 160899 h 505460"/>
              <a:gd name="T18" fmla="*/ 4649 w 675640"/>
              <a:gd name="T19" fmla="*/ 197097 h 505460"/>
              <a:gd name="T20" fmla="*/ 0 w 675640"/>
              <a:gd name="T21" fmla="*/ 235254 h 505460"/>
              <a:gd name="T22" fmla="*/ 4649 w 675640"/>
              <a:gd name="T23" fmla="*/ 273412 h 505460"/>
              <a:gd name="T24" fmla="*/ 18170 w 675640"/>
              <a:gd name="T25" fmla="*/ 309615 h 505460"/>
              <a:gd name="T26" fmla="*/ 39781 w 675640"/>
              <a:gd name="T27" fmla="*/ 343365 h 505460"/>
              <a:gd name="T28" fmla="*/ 68762 w 675640"/>
              <a:gd name="T29" fmla="*/ 374192 h 505460"/>
              <a:gd name="T30" fmla="*/ 104386 w 675640"/>
              <a:gd name="T31" fmla="*/ 401600 h 505460"/>
              <a:gd name="T32" fmla="*/ 145912 w 675640"/>
              <a:gd name="T33" fmla="*/ 425117 h 505460"/>
              <a:gd name="T34" fmla="*/ 192614 w 675640"/>
              <a:gd name="T35" fmla="*/ 444248 h 505460"/>
              <a:gd name="T36" fmla="*/ 243750 w 675640"/>
              <a:gd name="T37" fmla="*/ 458517 h 505460"/>
              <a:gd name="T38" fmla="*/ 298592 w 675640"/>
              <a:gd name="T39" fmla="*/ 467431 h 505460"/>
              <a:gd name="T40" fmla="*/ 356400 w 675640"/>
              <a:gd name="T41" fmla="*/ 470510 h 505460"/>
              <a:gd name="T42" fmla="*/ 414211 w 675640"/>
              <a:gd name="T43" fmla="*/ 467431 h 505460"/>
              <a:gd name="T44" fmla="*/ 469053 w 675640"/>
              <a:gd name="T45" fmla="*/ 458517 h 505460"/>
              <a:gd name="T46" fmla="*/ 520191 w 675640"/>
              <a:gd name="T47" fmla="*/ 444248 h 505460"/>
              <a:gd name="T48" fmla="*/ 566886 w 675640"/>
              <a:gd name="T49" fmla="*/ 425117 h 505460"/>
              <a:gd name="T50" fmla="*/ 608419 w 675640"/>
              <a:gd name="T51" fmla="*/ 401600 h 505460"/>
              <a:gd name="T52" fmla="*/ 644040 w 675640"/>
              <a:gd name="T53" fmla="*/ 374192 h 505460"/>
              <a:gd name="T54" fmla="*/ 673024 w 675640"/>
              <a:gd name="T55" fmla="*/ 343365 h 505460"/>
              <a:gd name="T56" fmla="*/ 694635 w 675640"/>
              <a:gd name="T57" fmla="*/ 309615 h 505460"/>
              <a:gd name="T58" fmla="*/ 708138 w 675640"/>
              <a:gd name="T59" fmla="*/ 273412 h 505460"/>
              <a:gd name="T60" fmla="*/ 712804 w 675640"/>
              <a:gd name="T61" fmla="*/ 235254 h 505460"/>
              <a:gd name="T62" fmla="*/ 708138 w 675640"/>
              <a:gd name="T63" fmla="*/ 197097 h 505460"/>
              <a:gd name="T64" fmla="*/ 694635 w 675640"/>
              <a:gd name="T65" fmla="*/ 160899 h 505460"/>
              <a:gd name="T66" fmla="*/ 673024 w 675640"/>
              <a:gd name="T67" fmla="*/ 127143 h 505460"/>
              <a:gd name="T68" fmla="*/ 644040 w 675640"/>
              <a:gd name="T69" fmla="*/ 96318 h 505460"/>
              <a:gd name="T70" fmla="*/ 608419 w 675640"/>
              <a:gd name="T71" fmla="*/ 68906 h 505460"/>
              <a:gd name="T72" fmla="*/ 566886 w 675640"/>
              <a:gd name="T73" fmla="*/ 45392 h 505460"/>
              <a:gd name="T74" fmla="*/ 520191 w 675640"/>
              <a:gd name="T75" fmla="*/ 26262 h 505460"/>
              <a:gd name="T76" fmla="*/ 469053 w 675640"/>
              <a:gd name="T77" fmla="*/ 11994 h 505460"/>
              <a:gd name="T78" fmla="*/ 414211 w 675640"/>
              <a:gd name="T79" fmla="*/ 3079 h 505460"/>
              <a:gd name="T80" fmla="*/ 356400 w 675640"/>
              <a:gd name="T81" fmla="*/ 0 h 505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5640" h="505460">
                <a:moveTo>
                  <a:pt x="337819" y="0"/>
                </a:moveTo>
                <a:lnTo>
                  <a:pt x="283023" y="3307"/>
                </a:lnTo>
                <a:lnTo>
                  <a:pt x="231041" y="12884"/>
                </a:lnTo>
                <a:lnTo>
                  <a:pt x="182570" y="28210"/>
                </a:lnTo>
                <a:lnTo>
                  <a:pt x="138306" y="48763"/>
                </a:lnTo>
                <a:lnTo>
                  <a:pt x="98944" y="74025"/>
                </a:lnTo>
                <a:lnTo>
                  <a:pt x="65178" y="103473"/>
                </a:lnTo>
                <a:lnTo>
                  <a:pt x="37706" y="136588"/>
                </a:lnTo>
                <a:lnTo>
                  <a:pt x="17222" y="172850"/>
                </a:lnTo>
                <a:lnTo>
                  <a:pt x="4421" y="211737"/>
                </a:lnTo>
                <a:lnTo>
                  <a:pt x="0" y="252730"/>
                </a:lnTo>
                <a:lnTo>
                  <a:pt x="4421" y="293722"/>
                </a:lnTo>
                <a:lnTo>
                  <a:pt x="17222" y="332609"/>
                </a:lnTo>
                <a:lnTo>
                  <a:pt x="37706" y="368871"/>
                </a:lnTo>
                <a:lnTo>
                  <a:pt x="65178" y="401986"/>
                </a:lnTo>
                <a:lnTo>
                  <a:pt x="98944" y="431434"/>
                </a:lnTo>
                <a:lnTo>
                  <a:pt x="138306" y="456696"/>
                </a:lnTo>
                <a:lnTo>
                  <a:pt x="182570" y="477249"/>
                </a:lnTo>
                <a:lnTo>
                  <a:pt x="231041" y="492575"/>
                </a:lnTo>
                <a:lnTo>
                  <a:pt x="283023" y="502152"/>
                </a:lnTo>
                <a:lnTo>
                  <a:pt x="337819" y="505460"/>
                </a:lnTo>
                <a:lnTo>
                  <a:pt x="392616" y="502152"/>
                </a:lnTo>
                <a:lnTo>
                  <a:pt x="444598" y="492575"/>
                </a:lnTo>
                <a:lnTo>
                  <a:pt x="493069" y="477249"/>
                </a:lnTo>
                <a:lnTo>
                  <a:pt x="537333" y="456696"/>
                </a:lnTo>
                <a:lnTo>
                  <a:pt x="576695" y="431434"/>
                </a:lnTo>
                <a:lnTo>
                  <a:pt x="610461" y="401986"/>
                </a:lnTo>
                <a:lnTo>
                  <a:pt x="637933" y="368871"/>
                </a:lnTo>
                <a:lnTo>
                  <a:pt x="658417" y="332609"/>
                </a:lnTo>
                <a:lnTo>
                  <a:pt x="671218" y="293722"/>
                </a:lnTo>
                <a:lnTo>
                  <a:pt x="675640" y="252730"/>
                </a:lnTo>
                <a:lnTo>
                  <a:pt x="671218" y="211737"/>
                </a:lnTo>
                <a:lnTo>
                  <a:pt x="658417" y="172850"/>
                </a:lnTo>
                <a:lnTo>
                  <a:pt x="637933" y="136588"/>
                </a:lnTo>
                <a:lnTo>
                  <a:pt x="610461" y="103473"/>
                </a:lnTo>
                <a:lnTo>
                  <a:pt x="576695" y="74025"/>
                </a:lnTo>
                <a:lnTo>
                  <a:pt x="537333" y="48763"/>
                </a:lnTo>
                <a:lnTo>
                  <a:pt x="493069" y="28210"/>
                </a:lnTo>
                <a:lnTo>
                  <a:pt x="444598" y="12884"/>
                </a:lnTo>
                <a:lnTo>
                  <a:pt x="392616" y="3307"/>
                </a:lnTo>
                <a:lnTo>
                  <a:pt x="33781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C76B2391-F726-4748-3153-B9D731FF43B3}"/>
              </a:ext>
            </a:extLst>
          </p:cNvPr>
          <p:cNvSpPr txBox="1"/>
          <p:nvPr/>
        </p:nvSpPr>
        <p:spPr>
          <a:xfrm>
            <a:off x="879475" y="4084638"/>
            <a:ext cx="285750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5" dirty="0">
                <a:latin typeface="Calibri"/>
                <a:cs typeface="Calibri"/>
              </a:rPr>
              <a:t>4</a:t>
            </a:r>
            <a:r>
              <a:rPr sz="1600" b="1" spc="-10" dirty="0">
                <a:latin typeface="Calibri"/>
                <a:cs typeface="Calibri"/>
              </a:rPr>
              <a:t>.</a:t>
            </a:r>
            <a:r>
              <a:rPr sz="1600" b="1" dirty="0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177" name="object 10">
            <a:extLst>
              <a:ext uri="{FF2B5EF4-FFF2-40B4-BE49-F238E27FC236}">
                <a16:creationId xmlns:a16="http://schemas.microsoft.com/office/drawing/2014/main" id="{26D0E5A9-94DD-0D4E-DB32-27F981B69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738" y="4033838"/>
            <a:ext cx="3446462" cy="3095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2384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250"/>
              </a:spcBef>
            </a:pPr>
            <a:r>
              <a:rPr lang="pt-BR" altLang="pt-BR" b="1">
                <a:cs typeface="Calibri" panose="020F0502020204030204" pitchFamily="34" charset="0"/>
              </a:rPr>
              <a:t>Circuito de Polarização do Emissor</a:t>
            </a:r>
            <a:endParaRPr lang="pt-BR" altLang="pt-BR">
              <a:cs typeface="Calibri" panose="020F0502020204030204" pitchFamily="34" charset="0"/>
            </a:endParaRPr>
          </a:p>
        </p:txBody>
      </p:sp>
      <p:sp>
        <p:nvSpPr>
          <p:cNvPr id="7178" name="object 11">
            <a:extLst>
              <a:ext uri="{FF2B5EF4-FFF2-40B4-BE49-F238E27FC236}">
                <a16:creationId xmlns:a16="http://schemas.microsoft.com/office/drawing/2014/main" id="{F5E82C64-4A27-11F9-F3A7-E85DA7D563F8}"/>
              </a:ext>
            </a:extLst>
          </p:cNvPr>
          <p:cNvSpPr>
            <a:spLocks/>
          </p:cNvSpPr>
          <p:nvPr/>
        </p:nvSpPr>
        <p:spPr bwMode="auto">
          <a:xfrm>
            <a:off x="685800" y="1628775"/>
            <a:ext cx="676275" cy="504825"/>
          </a:xfrm>
          <a:custGeom>
            <a:avLst/>
            <a:gdLst>
              <a:gd name="T0" fmla="*/ 356400 w 675640"/>
              <a:gd name="T1" fmla="*/ 0 h 505460"/>
              <a:gd name="T2" fmla="*/ 298592 w 675640"/>
              <a:gd name="T3" fmla="*/ 3079 h 505460"/>
              <a:gd name="T4" fmla="*/ 243750 w 675640"/>
              <a:gd name="T5" fmla="*/ 11994 h 505460"/>
              <a:gd name="T6" fmla="*/ 192614 w 675640"/>
              <a:gd name="T7" fmla="*/ 26262 h 505460"/>
              <a:gd name="T8" fmla="*/ 145912 w 675640"/>
              <a:gd name="T9" fmla="*/ 45392 h 505460"/>
              <a:gd name="T10" fmla="*/ 104386 w 675640"/>
              <a:gd name="T11" fmla="*/ 68906 h 505460"/>
              <a:gd name="T12" fmla="*/ 68762 w 675640"/>
              <a:gd name="T13" fmla="*/ 96318 h 505460"/>
              <a:gd name="T14" fmla="*/ 39781 w 675640"/>
              <a:gd name="T15" fmla="*/ 127143 h 505460"/>
              <a:gd name="T16" fmla="*/ 18170 w 675640"/>
              <a:gd name="T17" fmla="*/ 160899 h 505460"/>
              <a:gd name="T18" fmla="*/ 4649 w 675640"/>
              <a:gd name="T19" fmla="*/ 197097 h 505460"/>
              <a:gd name="T20" fmla="*/ 0 w 675640"/>
              <a:gd name="T21" fmla="*/ 235254 h 505460"/>
              <a:gd name="T22" fmla="*/ 4649 w 675640"/>
              <a:gd name="T23" fmla="*/ 273412 h 505460"/>
              <a:gd name="T24" fmla="*/ 18170 w 675640"/>
              <a:gd name="T25" fmla="*/ 309615 h 505460"/>
              <a:gd name="T26" fmla="*/ 39781 w 675640"/>
              <a:gd name="T27" fmla="*/ 343365 h 505460"/>
              <a:gd name="T28" fmla="*/ 68762 w 675640"/>
              <a:gd name="T29" fmla="*/ 374192 h 505460"/>
              <a:gd name="T30" fmla="*/ 104386 w 675640"/>
              <a:gd name="T31" fmla="*/ 401600 h 505460"/>
              <a:gd name="T32" fmla="*/ 145912 w 675640"/>
              <a:gd name="T33" fmla="*/ 425117 h 505460"/>
              <a:gd name="T34" fmla="*/ 192614 w 675640"/>
              <a:gd name="T35" fmla="*/ 444248 h 505460"/>
              <a:gd name="T36" fmla="*/ 243750 w 675640"/>
              <a:gd name="T37" fmla="*/ 458517 h 505460"/>
              <a:gd name="T38" fmla="*/ 298592 w 675640"/>
              <a:gd name="T39" fmla="*/ 467431 h 505460"/>
              <a:gd name="T40" fmla="*/ 356400 w 675640"/>
              <a:gd name="T41" fmla="*/ 470510 h 505460"/>
              <a:gd name="T42" fmla="*/ 414211 w 675640"/>
              <a:gd name="T43" fmla="*/ 467431 h 505460"/>
              <a:gd name="T44" fmla="*/ 469053 w 675640"/>
              <a:gd name="T45" fmla="*/ 458517 h 505460"/>
              <a:gd name="T46" fmla="*/ 520191 w 675640"/>
              <a:gd name="T47" fmla="*/ 444248 h 505460"/>
              <a:gd name="T48" fmla="*/ 566886 w 675640"/>
              <a:gd name="T49" fmla="*/ 425117 h 505460"/>
              <a:gd name="T50" fmla="*/ 608419 w 675640"/>
              <a:gd name="T51" fmla="*/ 401600 h 505460"/>
              <a:gd name="T52" fmla="*/ 644040 w 675640"/>
              <a:gd name="T53" fmla="*/ 374192 h 505460"/>
              <a:gd name="T54" fmla="*/ 673024 w 675640"/>
              <a:gd name="T55" fmla="*/ 343365 h 505460"/>
              <a:gd name="T56" fmla="*/ 694635 w 675640"/>
              <a:gd name="T57" fmla="*/ 309615 h 505460"/>
              <a:gd name="T58" fmla="*/ 708138 w 675640"/>
              <a:gd name="T59" fmla="*/ 273412 h 505460"/>
              <a:gd name="T60" fmla="*/ 712804 w 675640"/>
              <a:gd name="T61" fmla="*/ 235254 h 505460"/>
              <a:gd name="T62" fmla="*/ 708138 w 675640"/>
              <a:gd name="T63" fmla="*/ 197097 h 505460"/>
              <a:gd name="T64" fmla="*/ 694635 w 675640"/>
              <a:gd name="T65" fmla="*/ 160899 h 505460"/>
              <a:gd name="T66" fmla="*/ 673024 w 675640"/>
              <a:gd name="T67" fmla="*/ 127143 h 505460"/>
              <a:gd name="T68" fmla="*/ 644040 w 675640"/>
              <a:gd name="T69" fmla="*/ 96318 h 505460"/>
              <a:gd name="T70" fmla="*/ 608419 w 675640"/>
              <a:gd name="T71" fmla="*/ 68906 h 505460"/>
              <a:gd name="T72" fmla="*/ 566886 w 675640"/>
              <a:gd name="T73" fmla="*/ 45392 h 505460"/>
              <a:gd name="T74" fmla="*/ 520191 w 675640"/>
              <a:gd name="T75" fmla="*/ 26262 h 505460"/>
              <a:gd name="T76" fmla="*/ 469053 w 675640"/>
              <a:gd name="T77" fmla="*/ 11994 h 505460"/>
              <a:gd name="T78" fmla="*/ 414211 w 675640"/>
              <a:gd name="T79" fmla="*/ 3079 h 505460"/>
              <a:gd name="T80" fmla="*/ 356400 w 675640"/>
              <a:gd name="T81" fmla="*/ 0 h 505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5640" h="505460">
                <a:moveTo>
                  <a:pt x="337819" y="0"/>
                </a:moveTo>
                <a:lnTo>
                  <a:pt x="283023" y="3307"/>
                </a:lnTo>
                <a:lnTo>
                  <a:pt x="231041" y="12884"/>
                </a:lnTo>
                <a:lnTo>
                  <a:pt x="182570" y="28210"/>
                </a:lnTo>
                <a:lnTo>
                  <a:pt x="138306" y="48763"/>
                </a:lnTo>
                <a:lnTo>
                  <a:pt x="98944" y="74025"/>
                </a:lnTo>
                <a:lnTo>
                  <a:pt x="65178" y="103473"/>
                </a:lnTo>
                <a:lnTo>
                  <a:pt x="37706" y="136588"/>
                </a:lnTo>
                <a:lnTo>
                  <a:pt x="17222" y="172850"/>
                </a:lnTo>
                <a:lnTo>
                  <a:pt x="4421" y="211737"/>
                </a:lnTo>
                <a:lnTo>
                  <a:pt x="0" y="252730"/>
                </a:lnTo>
                <a:lnTo>
                  <a:pt x="4421" y="293722"/>
                </a:lnTo>
                <a:lnTo>
                  <a:pt x="17222" y="332609"/>
                </a:lnTo>
                <a:lnTo>
                  <a:pt x="37706" y="368871"/>
                </a:lnTo>
                <a:lnTo>
                  <a:pt x="65178" y="401986"/>
                </a:lnTo>
                <a:lnTo>
                  <a:pt x="98944" y="431434"/>
                </a:lnTo>
                <a:lnTo>
                  <a:pt x="138306" y="456696"/>
                </a:lnTo>
                <a:lnTo>
                  <a:pt x="182570" y="477249"/>
                </a:lnTo>
                <a:lnTo>
                  <a:pt x="231041" y="492575"/>
                </a:lnTo>
                <a:lnTo>
                  <a:pt x="283023" y="502152"/>
                </a:lnTo>
                <a:lnTo>
                  <a:pt x="337819" y="505460"/>
                </a:lnTo>
                <a:lnTo>
                  <a:pt x="392616" y="502152"/>
                </a:lnTo>
                <a:lnTo>
                  <a:pt x="444598" y="492575"/>
                </a:lnTo>
                <a:lnTo>
                  <a:pt x="493069" y="477249"/>
                </a:lnTo>
                <a:lnTo>
                  <a:pt x="537333" y="456696"/>
                </a:lnTo>
                <a:lnTo>
                  <a:pt x="576695" y="431434"/>
                </a:lnTo>
                <a:lnTo>
                  <a:pt x="610461" y="401986"/>
                </a:lnTo>
                <a:lnTo>
                  <a:pt x="637933" y="368871"/>
                </a:lnTo>
                <a:lnTo>
                  <a:pt x="658417" y="332609"/>
                </a:lnTo>
                <a:lnTo>
                  <a:pt x="671218" y="293722"/>
                </a:lnTo>
                <a:lnTo>
                  <a:pt x="675640" y="252730"/>
                </a:lnTo>
                <a:lnTo>
                  <a:pt x="671218" y="211737"/>
                </a:lnTo>
                <a:lnTo>
                  <a:pt x="658417" y="172850"/>
                </a:lnTo>
                <a:lnTo>
                  <a:pt x="637933" y="136588"/>
                </a:lnTo>
                <a:lnTo>
                  <a:pt x="610461" y="103473"/>
                </a:lnTo>
                <a:lnTo>
                  <a:pt x="576695" y="74025"/>
                </a:lnTo>
                <a:lnTo>
                  <a:pt x="537333" y="48763"/>
                </a:lnTo>
                <a:lnTo>
                  <a:pt x="493069" y="28210"/>
                </a:lnTo>
                <a:lnTo>
                  <a:pt x="444598" y="12884"/>
                </a:lnTo>
                <a:lnTo>
                  <a:pt x="392616" y="3307"/>
                </a:lnTo>
                <a:lnTo>
                  <a:pt x="33781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52E12B6-6460-A748-E453-29E794D5C16B}"/>
              </a:ext>
            </a:extLst>
          </p:cNvPr>
          <p:cNvSpPr txBox="1"/>
          <p:nvPr/>
        </p:nvSpPr>
        <p:spPr>
          <a:xfrm>
            <a:off x="879475" y="1746250"/>
            <a:ext cx="285750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5" dirty="0">
                <a:latin typeface="Calibri"/>
                <a:cs typeface="Calibri"/>
              </a:rPr>
              <a:t>4</a:t>
            </a:r>
            <a:r>
              <a:rPr sz="1600" b="1" spc="-10" dirty="0">
                <a:latin typeface="Calibri"/>
                <a:cs typeface="Calibri"/>
              </a:rPr>
              <a:t>.</a:t>
            </a:r>
            <a:r>
              <a:rPr sz="1600" b="1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180" name="object 13">
            <a:extLst>
              <a:ext uri="{FF2B5EF4-FFF2-40B4-BE49-F238E27FC236}">
                <a16:creationId xmlns:a16="http://schemas.microsoft.com/office/drawing/2014/main" id="{CC24C581-8941-095F-A8D8-0BA43FC7D42A}"/>
              </a:ext>
            </a:extLst>
          </p:cNvPr>
          <p:cNvSpPr>
            <a:spLocks/>
          </p:cNvSpPr>
          <p:nvPr/>
        </p:nvSpPr>
        <p:spPr bwMode="auto">
          <a:xfrm>
            <a:off x="685800" y="914400"/>
            <a:ext cx="676275" cy="504825"/>
          </a:xfrm>
          <a:custGeom>
            <a:avLst/>
            <a:gdLst>
              <a:gd name="T0" fmla="*/ 356400 w 675640"/>
              <a:gd name="T1" fmla="*/ 0 h 505459"/>
              <a:gd name="T2" fmla="*/ 298592 w 675640"/>
              <a:gd name="T3" fmla="*/ 3079 h 505459"/>
              <a:gd name="T4" fmla="*/ 243750 w 675640"/>
              <a:gd name="T5" fmla="*/ 11996 h 505459"/>
              <a:gd name="T6" fmla="*/ 192614 w 675640"/>
              <a:gd name="T7" fmla="*/ 26264 h 505459"/>
              <a:gd name="T8" fmla="*/ 145912 w 675640"/>
              <a:gd name="T9" fmla="*/ 45397 h 505459"/>
              <a:gd name="T10" fmla="*/ 104386 w 675640"/>
              <a:gd name="T11" fmla="*/ 68912 h 505459"/>
              <a:gd name="T12" fmla="*/ 68762 w 675640"/>
              <a:gd name="T13" fmla="*/ 96329 h 505459"/>
              <a:gd name="T14" fmla="*/ 39781 w 675640"/>
              <a:gd name="T15" fmla="*/ 127158 h 505459"/>
              <a:gd name="T16" fmla="*/ 18170 w 675640"/>
              <a:gd name="T17" fmla="*/ 160917 h 505459"/>
              <a:gd name="T18" fmla="*/ 4649 w 675640"/>
              <a:gd name="T19" fmla="*/ 197118 h 505459"/>
              <a:gd name="T20" fmla="*/ 0 w 675640"/>
              <a:gd name="T21" fmla="*/ 235281 h 505459"/>
              <a:gd name="T22" fmla="*/ 4649 w 675640"/>
              <a:gd name="T23" fmla="*/ 273444 h 505459"/>
              <a:gd name="T24" fmla="*/ 18170 w 675640"/>
              <a:gd name="T25" fmla="*/ 309647 h 505459"/>
              <a:gd name="T26" fmla="*/ 39781 w 675640"/>
              <a:gd name="T27" fmla="*/ 343404 h 505459"/>
              <a:gd name="T28" fmla="*/ 68762 w 675640"/>
              <a:gd name="T29" fmla="*/ 374231 h 505459"/>
              <a:gd name="T30" fmla="*/ 104386 w 675640"/>
              <a:gd name="T31" fmla="*/ 401649 h 505459"/>
              <a:gd name="T32" fmla="*/ 145912 w 675640"/>
              <a:gd name="T33" fmla="*/ 425165 h 505459"/>
              <a:gd name="T34" fmla="*/ 192614 w 675640"/>
              <a:gd name="T35" fmla="*/ 444300 h 505459"/>
              <a:gd name="T36" fmla="*/ 243750 w 675640"/>
              <a:gd name="T37" fmla="*/ 458564 h 505459"/>
              <a:gd name="T38" fmla="*/ 298592 w 675640"/>
              <a:gd name="T39" fmla="*/ 467481 h 505459"/>
              <a:gd name="T40" fmla="*/ 356400 w 675640"/>
              <a:gd name="T41" fmla="*/ 470563 h 505459"/>
              <a:gd name="T42" fmla="*/ 414211 w 675640"/>
              <a:gd name="T43" fmla="*/ 467481 h 505459"/>
              <a:gd name="T44" fmla="*/ 469053 w 675640"/>
              <a:gd name="T45" fmla="*/ 458564 h 505459"/>
              <a:gd name="T46" fmla="*/ 520191 w 675640"/>
              <a:gd name="T47" fmla="*/ 444300 h 505459"/>
              <a:gd name="T48" fmla="*/ 566886 w 675640"/>
              <a:gd name="T49" fmla="*/ 425165 h 505459"/>
              <a:gd name="T50" fmla="*/ 608419 w 675640"/>
              <a:gd name="T51" fmla="*/ 401649 h 505459"/>
              <a:gd name="T52" fmla="*/ 644040 w 675640"/>
              <a:gd name="T53" fmla="*/ 374231 h 505459"/>
              <a:gd name="T54" fmla="*/ 673024 w 675640"/>
              <a:gd name="T55" fmla="*/ 343404 h 505459"/>
              <a:gd name="T56" fmla="*/ 694635 w 675640"/>
              <a:gd name="T57" fmla="*/ 309647 h 505459"/>
              <a:gd name="T58" fmla="*/ 708138 w 675640"/>
              <a:gd name="T59" fmla="*/ 273444 h 505459"/>
              <a:gd name="T60" fmla="*/ 712804 w 675640"/>
              <a:gd name="T61" fmla="*/ 235281 h 505459"/>
              <a:gd name="T62" fmla="*/ 708138 w 675640"/>
              <a:gd name="T63" fmla="*/ 197118 h 505459"/>
              <a:gd name="T64" fmla="*/ 694635 w 675640"/>
              <a:gd name="T65" fmla="*/ 160917 h 505459"/>
              <a:gd name="T66" fmla="*/ 673024 w 675640"/>
              <a:gd name="T67" fmla="*/ 127158 h 505459"/>
              <a:gd name="T68" fmla="*/ 644040 w 675640"/>
              <a:gd name="T69" fmla="*/ 96329 h 505459"/>
              <a:gd name="T70" fmla="*/ 608419 w 675640"/>
              <a:gd name="T71" fmla="*/ 68912 h 505459"/>
              <a:gd name="T72" fmla="*/ 566886 w 675640"/>
              <a:gd name="T73" fmla="*/ 45397 h 505459"/>
              <a:gd name="T74" fmla="*/ 520191 w 675640"/>
              <a:gd name="T75" fmla="*/ 26264 h 505459"/>
              <a:gd name="T76" fmla="*/ 469053 w 675640"/>
              <a:gd name="T77" fmla="*/ 11996 h 505459"/>
              <a:gd name="T78" fmla="*/ 414211 w 675640"/>
              <a:gd name="T79" fmla="*/ 3079 h 505459"/>
              <a:gd name="T80" fmla="*/ 356400 w 675640"/>
              <a:gd name="T81" fmla="*/ 0 h 50545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5640" h="505459">
                <a:moveTo>
                  <a:pt x="337819" y="0"/>
                </a:moveTo>
                <a:lnTo>
                  <a:pt x="283023" y="3307"/>
                </a:lnTo>
                <a:lnTo>
                  <a:pt x="231041" y="12884"/>
                </a:lnTo>
                <a:lnTo>
                  <a:pt x="182570" y="28210"/>
                </a:lnTo>
                <a:lnTo>
                  <a:pt x="138306" y="48763"/>
                </a:lnTo>
                <a:lnTo>
                  <a:pt x="98944" y="74025"/>
                </a:lnTo>
                <a:lnTo>
                  <a:pt x="65178" y="103473"/>
                </a:lnTo>
                <a:lnTo>
                  <a:pt x="37706" y="136588"/>
                </a:lnTo>
                <a:lnTo>
                  <a:pt x="17222" y="172850"/>
                </a:lnTo>
                <a:lnTo>
                  <a:pt x="4421" y="211737"/>
                </a:lnTo>
                <a:lnTo>
                  <a:pt x="0" y="252729"/>
                </a:lnTo>
                <a:lnTo>
                  <a:pt x="4421" y="293722"/>
                </a:lnTo>
                <a:lnTo>
                  <a:pt x="17222" y="332609"/>
                </a:lnTo>
                <a:lnTo>
                  <a:pt x="37706" y="368871"/>
                </a:lnTo>
                <a:lnTo>
                  <a:pt x="65178" y="401986"/>
                </a:lnTo>
                <a:lnTo>
                  <a:pt x="98944" y="431434"/>
                </a:lnTo>
                <a:lnTo>
                  <a:pt x="138306" y="456696"/>
                </a:lnTo>
                <a:lnTo>
                  <a:pt x="182570" y="477249"/>
                </a:lnTo>
                <a:lnTo>
                  <a:pt x="231041" y="492575"/>
                </a:lnTo>
                <a:lnTo>
                  <a:pt x="283023" y="502152"/>
                </a:lnTo>
                <a:lnTo>
                  <a:pt x="337819" y="505460"/>
                </a:lnTo>
                <a:lnTo>
                  <a:pt x="392616" y="502152"/>
                </a:lnTo>
                <a:lnTo>
                  <a:pt x="444598" y="492575"/>
                </a:lnTo>
                <a:lnTo>
                  <a:pt x="493069" y="477249"/>
                </a:lnTo>
                <a:lnTo>
                  <a:pt x="537333" y="456696"/>
                </a:lnTo>
                <a:lnTo>
                  <a:pt x="576695" y="431434"/>
                </a:lnTo>
                <a:lnTo>
                  <a:pt x="610461" y="401986"/>
                </a:lnTo>
                <a:lnTo>
                  <a:pt x="637933" y="368871"/>
                </a:lnTo>
                <a:lnTo>
                  <a:pt x="658417" y="332609"/>
                </a:lnTo>
                <a:lnTo>
                  <a:pt x="671218" y="293722"/>
                </a:lnTo>
                <a:lnTo>
                  <a:pt x="675640" y="252729"/>
                </a:lnTo>
                <a:lnTo>
                  <a:pt x="671218" y="211737"/>
                </a:lnTo>
                <a:lnTo>
                  <a:pt x="658417" y="172850"/>
                </a:lnTo>
                <a:lnTo>
                  <a:pt x="637933" y="136588"/>
                </a:lnTo>
                <a:lnTo>
                  <a:pt x="610461" y="103473"/>
                </a:lnTo>
                <a:lnTo>
                  <a:pt x="576695" y="74025"/>
                </a:lnTo>
                <a:lnTo>
                  <a:pt x="537333" y="48763"/>
                </a:lnTo>
                <a:lnTo>
                  <a:pt x="493069" y="28210"/>
                </a:lnTo>
                <a:lnTo>
                  <a:pt x="444598" y="12884"/>
                </a:lnTo>
                <a:lnTo>
                  <a:pt x="392616" y="3307"/>
                </a:lnTo>
                <a:lnTo>
                  <a:pt x="33781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B0788AB2-D447-0698-5075-56BAAC132FA1}"/>
              </a:ext>
            </a:extLst>
          </p:cNvPr>
          <p:cNvSpPr txBox="1"/>
          <p:nvPr/>
        </p:nvSpPr>
        <p:spPr>
          <a:xfrm>
            <a:off x="879475" y="1033463"/>
            <a:ext cx="285750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5" dirty="0">
                <a:latin typeface="Calibri"/>
                <a:cs typeface="Calibri"/>
              </a:rPr>
              <a:t>4</a:t>
            </a:r>
            <a:r>
              <a:rPr sz="1600" b="1" spc="-10" dirty="0">
                <a:latin typeface="Calibri"/>
                <a:cs typeface="Calibri"/>
              </a:rPr>
              <a:t>.</a:t>
            </a:r>
            <a:r>
              <a:rPr sz="1600" b="1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182" name="object 15">
            <a:extLst>
              <a:ext uri="{FF2B5EF4-FFF2-40B4-BE49-F238E27FC236}">
                <a16:creationId xmlns:a16="http://schemas.microsoft.com/office/drawing/2014/main" id="{E9A48714-3DB4-510F-0688-61789BAE882C}"/>
              </a:ext>
            </a:extLst>
          </p:cNvPr>
          <p:cNvSpPr>
            <a:spLocks/>
          </p:cNvSpPr>
          <p:nvPr/>
        </p:nvSpPr>
        <p:spPr bwMode="auto">
          <a:xfrm>
            <a:off x="685800" y="2320925"/>
            <a:ext cx="676275" cy="506413"/>
          </a:xfrm>
          <a:custGeom>
            <a:avLst/>
            <a:gdLst>
              <a:gd name="T0" fmla="*/ 356400 w 675640"/>
              <a:gd name="T1" fmla="*/ 0 h 505460"/>
              <a:gd name="T2" fmla="*/ 298592 w 675640"/>
              <a:gd name="T3" fmla="*/ 3682 h 505460"/>
              <a:gd name="T4" fmla="*/ 243750 w 675640"/>
              <a:gd name="T5" fmla="*/ 14345 h 505460"/>
              <a:gd name="T6" fmla="*/ 192614 w 675640"/>
              <a:gd name="T7" fmla="*/ 31407 h 505460"/>
              <a:gd name="T8" fmla="*/ 145912 w 675640"/>
              <a:gd name="T9" fmla="*/ 54290 h 505460"/>
              <a:gd name="T10" fmla="*/ 104386 w 675640"/>
              <a:gd name="T11" fmla="*/ 82415 h 505460"/>
              <a:gd name="T12" fmla="*/ 68762 w 675640"/>
              <a:gd name="T13" fmla="*/ 115201 h 505460"/>
              <a:gd name="T14" fmla="*/ 39781 w 675640"/>
              <a:gd name="T15" fmla="*/ 152065 h 505460"/>
              <a:gd name="T16" fmla="*/ 18170 w 675640"/>
              <a:gd name="T17" fmla="*/ 192439 h 505460"/>
              <a:gd name="T18" fmla="*/ 4649 w 675640"/>
              <a:gd name="T19" fmla="*/ 235736 h 505460"/>
              <a:gd name="T20" fmla="*/ 0 w 675640"/>
              <a:gd name="T21" fmla="*/ 281379 h 505460"/>
              <a:gd name="T22" fmla="*/ 4649 w 675640"/>
              <a:gd name="T23" fmla="*/ 327013 h 505460"/>
              <a:gd name="T24" fmla="*/ 18170 w 675640"/>
              <a:gd name="T25" fmla="*/ 370308 h 505460"/>
              <a:gd name="T26" fmla="*/ 39781 w 675640"/>
              <a:gd name="T27" fmla="*/ 410678 h 505460"/>
              <a:gd name="T28" fmla="*/ 68762 w 675640"/>
              <a:gd name="T29" fmla="*/ 447548 h 505460"/>
              <a:gd name="T30" fmla="*/ 104386 w 675640"/>
              <a:gd name="T31" fmla="*/ 480332 h 505460"/>
              <a:gd name="T32" fmla="*/ 145912 w 675640"/>
              <a:gd name="T33" fmla="*/ 508457 h 505460"/>
              <a:gd name="T34" fmla="*/ 192614 w 675640"/>
              <a:gd name="T35" fmla="*/ 531343 h 505460"/>
              <a:gd name="T36" fmla="*/ 243750 w 675640"/>
              <a:gd name="T37" fmla="*/ 548404 h 505460"/>
              <a:gd name="T38" fmla="*/ 298592 w 675640"/>
              <a:gd name="T39" fmla="*/ 559067 h 505460"/>
              <a:gd name="T40" fmla="*/ 356400 w 675640"/>
              <a:gd name="T41" fmla="*/ 562749 h 505460"/>
              <a:gd name="T42" fmla="*/ 414211 w 675640"/>
              <a:gd name="T43" fmla="*/ 559067 h 505460"/>
              <a:gd name="T44" fmla="*/ 469053 w 675640"/>
              <a:gd name="T45" fmla="*/ 548404 h 505460"/>
              <a:gd name="T46" fmla="*/ 520191 w 675640"/>
              <a:gd name="T47" fmla="*/ 531343 h 505460"/>
              <a:gd name="T48" fmla="*/ 566886 w 675640"/>
              <a:gd name="T49" fmla="*/ 508457 h 505460"/>
              <a:gd name="T50" fmla="*/ 608419 w 675640"/>
              <a:gd name="T51" fmla="*/ 480332 h 505460"/>
              <a:gd name="T52" fmla="*/ 644040 w 675640"/>
              <a:gd name="T53" fmla="*/ 447548 h 505460"/>
              <a:gd name="T54" fmla="*/ 673024 w 675640"/>
              <a:gd name="T55" fmla="*/ 410678 h 505460"/>
              <a:gd name="T56" fmla="*/ 694635 w 675640"/>
              <a:gd name="T57" fmla="*/ 370308 h 505460"/>
              <a:gd name="T58" fmla="*/ 708138 w 675640"/>
              <a:gd name="T59" fmla="*/ 327013 h 505460"/>
              <a:gd name="T60" fmla="*/ 712804 w 675640"/>
              <a:gd name="T61" fmla="*/ 281379 h 505460"/>
              <a:gd name="T62" fmla="*/ 708138 w 675640"/>
              <a:gd name="T63" fmla="*/ 235736 h 505460"/>
              <a:gd name="T64" fmla="*/ 694635 w 675640"/>
              <a:gd name="T65" fmla="*/ 192439 h 505460"/>
              <a:gd name="T66" fmla="*/ 673024 w 675640"/>
              <a:gd name="T67" fmla="*/ 152065 h 505460"/>
              <a:gd name="T68" fmla="*/ 644040 w 675640"/>
              <a:gd name="T69" fmla="*/ 115201 h 505460"/>
              <a:gd name="T70" fmla="*/ 608419 w 675640"/>
              <a:gd name="T71" fmla="*/ 82415 h 505460"/>
              <a:gd name="T72" fmla="*/ 566886 w 675640"/>
              <a:gd name="T73" fmla="*/ 54290 h 505460"/>
              <a:gd name="T74" fmla="*/ 520191 w 675640"/>
              <a:gd name="T75" fmla="*/ 31407 h 505460"/>
              <a:gd name="T76" fmla="*/ 469053 w 675640"/>
              <a:gd name="T77" fmla="*/ 14345 h 505460"/>
              <a:gd name="T78" fmla="*/ 414211 w 675640"/>
              <a:gd name="T79" fmla="*/ 3682 h 505460"/>
              <a:gd name="T80" fmla="*/ 356400 w 675640"/>
              <a:gd name="T81" fmla="*/ 0 h 505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5640" h="505460">
                <a:moveTo>
                  <a:pt x="337819" y="0"/>
                </a:moveTo>
                <a:lnTo>
                  <a:pt x="283023" y="3307"/>
                </a:lnTo>
                <a:lnTo>
                  <a:pt x="231041" y="12884"/>
                </a:lnTo>
                <a:lnTo>
                  <a:pt x="182570" y="28210"/>
                </a:lnTo>
                <a:lnTo>
                  <a:pt x="138306" y="48763"/>
                </a:lnTo>
                <a:lnTo>
                  <a:pt x="98944" y="74025"/>
                </a:lnTo>
                <a:lnTo>
                  <a:pt x="65178" y="103473"/>
                </a:lnTo>
                <a:lnTo>
                  <a:pt x="37706" y="136588"/>
                </a:lnTo>
                <a:lnTo>
                  <a:pt x="17222" y="172850"/>
                </a:lnTo>
                <a:lnTo>
                  <a:pt x="4421" y="211737"/>
                </a:lnTo>
                <a:lnTo>
                  <a:pt x="0" y="252729"/>
                </a:lnTo>
                <a:lnTo>
                  <a:pt x="4421" y="293722"/>
                </a:lnTo>
                <a:lnTo>
                  <a:pt x="17222" y="332609"/>
                </a:lnTo>
                <a:lnTo>
                  <a:pt x="37706" y="368871"/>
                </a:lnTo>
                <a:lnTo>
                  <a:pt x="65178" y="401986"/>
                </a:lnTo>
                <a:lnTo>
                  <a:pt x="98944" y="431434"/>
                </a:lnTo>
                <a:lnTo>
                  <a:pt x="138306" y="456696"/>
                </a:lnTo>
                <a:lnTo>
                  <a:pt x="182570" y="477249"/>
                </a:lnTo>
                <a:lnTo>
                  <a:pt x="231041" y="492575"/>
                </a:lnTo>
                <a:lnTo>
                  <a:pt x="283023" y="502152"/>
                </a:lnTo>
                <a:lnTo>
                  <a:pt x="337819" y="505460"/>
                </a:lnTo>
                <a:lnTo>
                  <a:pt x="392616" y="502152"/>
                </a:lnTo>
                <a:lnTo>
                  <a:pt x="444598" y="492575"/>
                </a:lnTo>
                <a:lnTo>
                  <a:pt x="493069" y="477249"/>
                </a:lnTo>
                <a:lnTo>
                  <a:pt x="537333" y="456696"/>
                </a:lnTo>
                <a:lnTo>
                  <a:pt x="576695" y="431434"/>
                </a:lnTo>
                <a:lnTo>
                  <a:pt x="610461" y="401986"/>
                </a:lnTo>
                <a:lnTo>
                  <a:pt x="637933" y="368871"/>
                </a:lnTo>
                <a:lnTo>
                  <a:pt x="658417" y="332609"/>
                </a:lnTo>
                <a:lnTo>
                  <a:pt x="671218" y="293722"/>
                </a:lnTo>
                <a:lnTo>
                  <a:pt x="675640" y="252729"/>
                </a:lnTo>
                <a:lnTo>
                  <a:pt x="671218" y="211737"/>
                </a:lnTo>
                <a:lnTo>
                  <a:pt x="658417" y="172850"/>
                </a:lnTo>
                <a:lnTo>
                  <a:pt x="637933" y="136588"/>
                </a:lnTo>
                <a:lnTo>
                  <a:pt x="610461" y="103473"/>
                </a:lnTo>
                <a:lnTo>
                  <a:pt x="576695" y="74025"/>
                </a:lnTo>
                <a:lnTo>
                  <a:pt x="537333" y="48763"/>
                </a:lnTo>
                <a:lnTo>
                  <a:pt x="493069" y="28210"/>
                </a:lnTo>
                <a:lnTo>
                  <a:pt x="444598" y="12884"/>
                </a:lnTo>
                <a:lnTo>
                  <a:pt x="392616" y="3307"/>
                </a:lnTo>
                <a:lnTo>
                  <a:pt x="33781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56992310-4887-5915-F1B6-858681DD16FC}"/>
              </a:ext>
            </a:extLst>
          </p:cNvPr>
          <p:cNvSpPr txBox="1"/>
          <p:nvPr/>
        </p:nvSpPr>
        <p:spPr>
          <a:xfrm>
            <a:off x="879475" y="2439988"/>
            <a:ext cx="285750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5" dirty="0">
                <a:latin typeface="Calibri"/>
                <a:cs typeface="Calibri"/>
              </a:rPr>
              <a:t>4</a:t>
            </a:r>
            <a:r>
              <a:rPr sz="1600" b="1" spc="-10" dirty="0">
                <a:latin typeface="Calibri"/>
                <a:cs typeface="Calibri"/>
              </a:rPr>
              <a:t>.</a:t>
            </a:r>
            <a:r>
              <a:rPr sz="1600" b="1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F64ACB7C-A1A2-B68F-E01F-EBE2704ADADD}"/>
              </a:ext>
            </a:extLst>
          </p:cNvPr>
          <p:cNvSpPr txBox="1"/>
          <p:nvPr/>
        </p:nvSpPr>
        <p:spPr>
          <a:xfrm>
            <a:off x="1571625" y="4556125"/>
            <a:ext cx="3838575" cy="339725"/>
          </a:xfrm>
          <a:prstGeom prst="rect">
            <a:avLst/>
          </a:prstGeom>
          <a:solidFill>
            <a:srgbClr val="FF0000"/>
          </a:solidFill>
        </p:spPr>
        <p:txBody>
          <a:bodyPr lIns="0" tIns="31115" rIns="0" bIns="0">
            <a:spAutoFit/>
          </a:bodyPr>
          <a:lstStyle/>
          <a:p>
            <a:pPr algn="ctr" eaLnBrk="1" fontAlgn="auto" hangingPunct="1">
              <a:spcBef>
                <a:spcPts val="245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Melhoria da </a:t>
            </a:r>
            <a:r>
              <a:rPr b="1" spc="-10" dirty="0" err="1">
                <a:solidFill>
                  <a:srgbClr val="FFFFFF"/>
                </a:solidFill>
                <a:latin typeface="Calibri"/>
                <a:cs typeface="Calibri"/>
              </a:rPr>
              <a:t>Estabilidade</a:t>
            </a:r>
            <a:r>
              <a:rPr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lang="pt-BR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15" dirty="0" err="1">
                <a:solidFill>
                  <a:srgbClr val="FFFFFF"/>
                </a:solidFill>
                <a:latin typeface="Calibri"/>
                <a:cs typeface="Calibri"/>
              </a:rPr>
              <a:t>Polarização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0EDA2B48-74F7-32CD-36E9-BD5F3CDF1D2B}"/>
              </a:ext>
            </a:extLst>
          </p:cNvPr>
          <p:cNvSpPr txBox="1"/>
          <p:nvPr/>
        </p:nvSpPr>
        <p:spPr>
          <a:xfrm>
            <a:off x="1579563" y="5022850"/>
            <a:ext cx="1120775" cy="307975"/>
          </a:xfrm>
          <a:prstGeom prst="rect">
            <a:avLst/>
          </a:prstGeom>
          <a:solidFill>
            <a:srgbClr val="FF0000"/>
          </a:solidFill>
        </p:spPr>
        <p:txBody>
          <a:bodyPr lIns="0" tIns="31750" rIns="0" bIns="0">
            <a:spAutoFit/>
          </a:bodyPr>
          <a:lstStyle/>
          <a:p>
            <a:pPr algn="ctr" eaLnBrk="1" fontAlgn="auto" hangingPunct="1">
              <a:spcBef>
                <a:spcPts val="250"/>
              </a:spcBef>
              <a:spcAft>
                <a:spcPts val="0"/>
              </a:spcAft>
              <a:defRPr/>
            </a:pP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Saturação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5CE25624-4DFA-F07B-B708-691ECBF01EE6}"/>
              </a:ext>
            </a:extLst>
          </p:cNvPr>
          <p:cNvSpPr txBox="1"/>
          <p:nvPr/>
        </p:nvSpPr>
        <p:spPr>
          <a:xfrm>
            <a:off x="1571625" y="5497513"/>
            <a:ext cx="2378075" cy="309562"/>
          </a:xfrm>
          <a:prstGeom prst="rect">
            <a:avLst/>
          </a:prstGeom>
          <a:solidFill>
            <a:srgbClr val="FF0000"/>
          </a:solidFill>
        </p:spPr>
        <p:txBody>
          <a:bodyPr lIns="0" tIns="33019" rIns="0" bIns="0">
            <a:spAutoFit/>
          </a:bodyPr>
          <a:lstStyle/>
          <a:p>
            <a:pPr algn="ctr" eaLnBrk="1" fontAlgn="auto" hangingPunct="1">
              <a:spcBef>
                <a:spcPts val="259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Análise de </a:t>
            </a:r>
            <a:r>
              <a:rPr b="1" spc="-20" dirty="0">
                <a:solidFill>
                  <a:srgbClr val="FFFFFF"/>
                </a:solidFill>
                <a:latin typeface="Calibri"/>
                <a:cs typeface="Calibri"/>
              </a:rPr>
              <a:t>Reta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Carga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bject 3">
            <a:extLst>
              <a:ext uri="{FF2B5EF4-FFF2-40B4-BE49-F238E27FC236}">
                <a16:creationId xmlns:a16="http://schemas.microsoft.com/office/drawing/2014/main" id="{3CB41CFD-8276-52D5-3D7A-7B2D294849DE}"/>
              </a:ext>
            </a:extLst>
          </p:cNvPr>
          <p:cNvSpPr>
            <a:spLocks/>
          </p:cNvSpPr>
          <p:nvPr/>
        </p:nvSpPr>
        <p:spPr bwMode="auto">
          <a:xfrm>
            <a:off x="304800" y="384175"/>
            <a:ext cx="381000" cy="304800"/>
          </a:xfrm>
          <a:custGeom>
            <a:avLst/>
            <a:gdLst>
              <a:gd name="T0" fmla="*/ 0 w 381000"/>
              <a:gd name="T1" fmla="*/ 304800 h 304800"/>
              <a:gd name="T2" fmla="*/ 381000 w 381000"/>
              <a:gd name="T3" fmla="*/ 304800 h 304800"/>
              <a:gd name="T4" fmla="*/ 381000 w 381000"/>
              <a:gd name="T5" fmla="*/ 0 h 304800"/>
              <a:gd name="T6" fmla="*/ 0 w 381000"/>
              <a:gd name="T7" fmla="*/ 0 h 304800"/>
              <a:gd name="T8" fmla="*/ 0 w 381000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1000"/>
              <a:gd name="T16" fmla="*/ 0 h 304800"/>
              <a:gd name="T17" fmla="*/ 381000 w 381000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04800">
                <a:moveTo>
                  <a:pt x="0" y="304800"/>
                </a:moveTo>
                <a:lnTo>
                  <a:pt x="381000" y="304800"/>
                </a:lnTo>
                <a:lnTo>
                  <a:pt x="381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1</a:t>
            </a:r>
          </a:p>
        </p:txBody>
      </p:sp>
      <p:sp>
        <p:nvSpPr>
          <p:cNvPr id="47107" name="object 4">
            <a:extLst>
              <a:ext uri="{FF2B5EF4-FFF2-40B4-BE49-F238E27FC236}">
                <a16:creationId xmlns:a16="http://schemas.microsoft.com/office/drawing/2014/main" id="{0FE8D622-0FEC-D978-0356-C0DEBA1B0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838" y="1041400"/>
            <a:ext cx="1811337" cy="1905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09" name="object 5">
            <a:extLst>
              <a:ext uri="{FF2B5EF4-FFF2-40B4-BE49-F238E27FC236}">
                <a16:creationId xmlns:a16="http://schemas.microsoft.com/office/drawing/2014/main" id="{D2D4109A-3954-E083-EAA4-27C52FBD8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225" y="3336925"/>
            <a:ext cx="54387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Independentemente da tensão V</a:t>
            </a:r>
            <a:r>
              <a:rPr lang="pt-BR" altLang="pt-BR" baseline="-2100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o resistor R</a:t>
            </a:r>
            <a:r>
              <a:rPr lang="pt-BR" altLang="pt-BR" baseline="-2100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é refletido de volta  para o circuito de entrada por um fator (</a:t>
            </a:r>
            <a:r>
              <a:rPr lang="pt-BR" altLang="pt-BR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𝛽 </a:t>
            </a: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+1).  </a:t>
            </a:r>
          </a:p>
          <a:p>
            <a:pPr algn="just"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O resistor  de emissor, que é parte da malha coletor-emissor, aparece como  (</a:t>
            </a:r>
            <a:r>
              <a:rPr lang="pt-BR" altLang="pt-BR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𝛽 </a:t>
            </a: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+1)R</a:t>
            </a:r>
            <a:r>
              <a:rPr lang="pt-BR" altLang="pt-BR" baseline="-2100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na malha base-emissor. Como </a:t>
            </a:r>
            <a:r>
              <a:rPr lang="pt-BR" altLang="pt-BR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𝛽 </a:t>
            </a: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é elevado, 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resistor  do emissor aparenta ser muito maior no circuito de entrada</a:t>
            </a: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7110" name="object 6">
            <a:extLst>
              <a:ext uri="{FF2B5EF4-FFF2-40B4-BE49-F238E27FC236}">
                <a16:creationId xmlns:a16="http://schemas.microsoft.com/office/drawing/2014/main" id="{DE6C1191-5309-E626-1296-ED5A3B940164}"/>
              </a:ext>
            </a:extLst>
          </p:cNvPr>
          <p:cNvSpPr>
            <a:spLocks/>
          </p:cNvSpPr>
          <p:nvPr/>
        </p:nvSpPr>
        <p:spPr bwMode="auto">
          <a:xfrm>
            <a:off x="304800" y="3184525"/>
            <a:ext cx="381000" cy="304800"/>
          </a:xfrm>
          <a:custGeom>
            <a:avLst/>
            <a:gdLst>
              <a:gd name="T0" fmla="*/ 0 w 381000"/>
              <a:gd name="T1" fmla="*/ 304800 h 304800"/>
              <a:gd name="T2" fmla="*/ 381000 w 381000"/>
              <a:gd name="T3" fmla="*/ 304800 h 304800"/>
              <a:gd name="T4" fmla="*/ 381000 w 381000"/>
              <a:gd name="T5" fmla="*/ 0 h 304800"/>
              <a:gd name="T6" fmla="*/ 0 w 381000"/>
              <a:gd name="T7" fmla="*/ 0 h 304800"/>
              <a:gd name="T8" fmla="*/ 0 w 381000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1000"/>
              <a:gd name="T16" fmla="*/ 0 h 304800"/>
              <a:gd name="T17" fmla="*/ 381000 w 381000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04800">
                <a:moveTo>
                  <a:pt x="0" y="304800"/>
                </a:moveTo>
                <a:lnTo>
                  <a:pt x="381000" y="304800"/>
                </a:lnTo>
                <a:lnTo>
                  <a:pt x="381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2</a:t>
            </a:r>
          </a:p>
        </p:txBody>
      </p:sp>
      <p:sp>
        <p:nvSpPr>
          <p:cNvPr id="47111" name="object 7">
            <a:extLst>
              <a:ext uri="{FF2B5EF4-FFF2-40B4-BE49-F238E27FC236}">
                <a16:creationId xmlns:a16="http://schemas.microsoft.com/office/drawing/2014/main" id="{CE9D0969-5618-8160-763D-C1FD05B56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2971800"/>
            <a:ext cx="1800225" cy="2286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12" name="object 8">
            <a:extLst>
              <a:ext uri="{FF2B5EF4-FFF2-40B4-BE49-F238E27FC236}">
                <a16:creationId xmlns:a16="http://schemas.microsoft.com/office/drawing/2014/main" id="{6CA91F4E-75FF-D3B7-34BB-30F841859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325" y="5257800"/>
            <a:ext cx="1844675" cy="6667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" name="object 10">
            <a:extLst>
              <a:ext uri="{FF2B5EF4-FFF2-40B4-BE49-F238E27FC236}">
                <a16:creationId xmlns:a16="http://schemas.microsoft.com/office/drawing/2014/main" id="{A8BB91C9-8CD2-59D9-BB67-D655F8AD5212}"/>
              </a:ext>
            </a:extLst>
          </p:cNvPr>
          <p:cNvSpPr>
            <a:spLocks/>
          </p:cNvSpPr>
          <p:nvPr/>
        </p:nvSpPr>
        <p:spPr bwMode="auto">
          <a:xfrm>
            <a:off x="4968875" y="1874838"/>
            <a:ext cx="1781175" cy="0"/>
          </a:xfrm>
          <a:custGeom>
            <a:avLst/>
            <a:gdLst>
              <a:gd name="T0" fmla="*/ 0 w 1781809"/>
              <a:gd name="T1" fmla="*/ 1745976 w 1781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81809">
                <a:moveTo>
                  <a:pt x="0" y="0"/>
                </a:moveTo>
                <a:lnTo>
                  <a:pt x="1781755" y="0"/>
                </a:lnTo>
              </a:path>
            </a:pathLst>
          </a:custGeom>
          <a:noFill/>
          <a:ln w="1153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37B618B-67AB-B508-D6BB-AC9A40E8D35B}"/>
              </a:ext>
            </a:extLst>
          </p:cNvPr>
          <p:cNvSpPr txBox="1"/>
          <p:nvPr/>
        </p:nvSpPr>
        <p:spPr>
          <a:xfrm>
            <a:off x="5257800" y="1544638"/>
            <a:ext cx="441325" cy="3397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lnSpc>
                <a:spcPts val="26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450" i="1" spc="-247" baseline="13285" dirty="0">
                <a:latin typeface="Arial"/>
                <a:cs typeface="Arial"/>
              </a:rPr>
              <a:t>V</a:t>
            </a:r>
            <a:r>
              <a:rPr sz="1300" i="1" spc="5" dirty="0">
                <a:latin typeface="Arial"/>
                <a:cs typeface="Arial"/>
              </a:rPr>
              <a:t>CC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FB5492D8-B38D-52B6-CB00-147E7F79B9FF}"/>
              </a:ext>
            </a:extLst>
          </p:cNvPr>
          <p:cNvSpPr txBox="1"/>
          <p:nvPr/>
        </p:nvSpPr>
        <p:spPr>
          <a:xfrm>
            <a:off x="4967288" y="1884363"/>
            <a:ext cx="1743075" cy="4095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300" i="1" spc="20" dirty="0">
                <a:latin typeface="Arial"/>
                <a:cs typeface="Arial"/>
              </a:rPr>
              <a:t>R</a:t>
            </a:r>
            <a:r>
              <a:rPr sz="1950" i="1" spc="30" baseline="-23504" dirty="0">
                <a:latin typeface="Arial"/>
                <a:cs typeface="Arial"/>
              </a:rPr>
              <a:t>B </a:t>
            </a:r>
            <a:r>
              <a:rPr sz="2300" spc="25" dirty="0">
                <a:latin typeface="Symbol"/>
                <a:cs typeface="Symbol"/>
              </a:rPr>
              <a:t></a:t>
            </a:r>
            <a:r>
              <a:rPr sz="2300" spc="25" dirty="0">
                <a:latin typeface="Times New Roman"/>
                <a:cs typeface="Times New Roman"/>
              </a:rPr>
              <a:t> </a:t>
            </a:r>
            <a:r>
              <a:rPr sz="2300" i="1" spc="5" dirty="0">
                <a:latin typeface="Arial"/>
                <a:cs typeface="Arial"/>
              </a:rPr>
              <a:t>(β </a:t>
            </a:r>
            <a:r>
              <a:rPr sz="2300" spc="25" dirty="0">
                <a:latin typeface="Symbol"/>
                <a:cs typeface="Symbol"/>
              </a:rPr>
              <a:t></a:t>
            </a:r>
            <a:r>
              <a:rPr sz="2300" spc="-495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Arial"/>
                <a:cs typeface="Arial"/>
              </a:rPr>
              <a:t>1</a:t>
            </a:r>
            <a:r>
              <a:rPr sz="2300" i="1" spc="-25" dirty="0">
                <a:latin typeface="Arial"/>
                <a:cs typeface="Arial"/>
              </a:rPr>
              <a:t>)R</a:t>
            </a:r>
            <a:r>
              <a:rPr sz="1950" i="1" spc="-37" baseline="-23504" dirty="0">
                <a:latin typeface="Arial"/>
                <a:cs typeface="Arial"/>
              </a:rPr>
              <a:t>E</a:t>
            </a:r>
            <a:endParaRPr sz="1950" baseline="-23504" dirty="0">
              <a:latin typeface="Arial"/>
              <a:cs typeface="Arial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E2CABE99-9292-3E01-4AE0-CD41B1BF28FD}"/>
              </a:ext>
            </a:extLst>
          </p:cNvPr>
          <p:cNvSpPr txBox="1"/>
          <p:nvPr/>
        </p:nvSpPr>
        <p:spPr>
          <a:xfrm>
            <a:off x="5772150" y="1471613"/>
            <a:ext cx="631825" cy="412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300" spc="160" dirty="0">
                <a:latin typeface="Symbol"/>
                <a:cs typeface="Symbol"/>
              </a:rPr>
              <a:t></a:t>
            </a:r>
            <a:r>
              <a:rPr sz="2300" i="1" spc="-100" dirty="0">
                <a:latin typeface="Arial"/>
                <a:cs typeface="Arial"/>
              </a:rPr>
              <a:t>V</a:t>
            </a:r>
            <a:r>
              <a:rPr sz="1950" i="1" spc="112" baseline="-23504" dirty="0">
                <a:latin typeface="Arial"/>
                <a:cs typeface="Arial"/>
              </a:rPr>
              <a:t>BE</a:t>
            </a:r>
            <a:endParaRPr sz="1950" baseline="-23504">
              <a:latin typeface="Arial"/>
              <a:cs typeface="Arial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38DEBD3A-A656-B78A-0297-EB77A104C0FE}"/>
              </a:ext>
            </a:extLst>
          </p:cNvPr>
          <p:cNvSpPr txBox="1"/>
          <p:nvPr/>
        </p:nvSpPr>
        <p:spPr>
          <a:xfrm>
            <a:off x="4403725" y="1655763"/>
            <a:ext cx="501650" cy="412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300" i="1" spc="45" dirty="0">
                <a:latin typeface="Arial"/>
                <a:cs typeface="Arial"/>
              </a:rPr>
              <a:t>I</a:t>
            </a:r>
            <a:r>
              <a:rPr sz="1950" i="1" spc="67" baseline="-23504" dirty="0">
                <a:latin typeface="Arial"/>
                <a:cs typeface="Arial"/>
              </a:rPr>
              <a:t>B</a:t>
            </a:r>
            <a:r>
              <a:rPr sz="1950" i="1" spc="600" baseline="-23504" dirty="0">
                <a:latin typeface="Arial"/>
                <a:cs typeface="Arial"/>
              </a:rPr>
              <a:t> </a:t>
            </a:r>
            <a:r>
              <a:rPr sz="2300" spc="25" dirty="0">
                <a:latin typeface="Symbol"/>
                <a:cs typeface="Symbol"/>
              </a:rPr>
              <a:t>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47117" name="CaixaDeTexto 1">
            <a:extLst>
              <a:ext uri="{FF2B5EF4-FFF2-40B4-BE49-F238E27FC236}">
                <a16:creationId xmlns:a16="http://schemas.microsoft.com/office/drawing/2014/main" id="{3598161D-272A-F4CF-FF59-3137F89EB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95275"/>
            <a:ext cx="7931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O valor de I</a:t>
            </a:r>
            <a:r>
              <a:rPr lang="pt-BR" altLang="pt-BR" baseline="-2100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do circuito em série abaixo tem o mesmo valor da equação de I</a:t>
            </a:r>
            <a:r>
              <a:rPr lang="pt-BR" altLang="pt-BR" baseline="-2100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 do circuito com polarização de emissor: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47111" grpId="0" animBg="1"/>
      <p:bldP spid="471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bject 3">
            <a:extLst>
              <a:ext uri="{FF2B5EF4-FFF2-40B4-BE49-F238E27FC236}">
                <a16:creationId xmlns:a16="http://schemas.microsoft.com/office/drawing/2014/main" id="{90EA7FBB-5A2B-BF9E-3F35-3210455CC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768475"/>
            <a:ext cx="3027363" cy="25749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07" name="object 5">
            <a:extLst>
              <a:ext uri="{FF2B5EF4-FFF2-40B4-BE49-F238E27FC236}">
                <a16:creationId xmlns:a16="http://schemas.microsoft.com/office/drawing/2014/main" id="{66370DC1-C239-E213-3742-26211B7047E2}"/>
              </a:ext>
            </a:extLst>
          </p:cNvPr>
          <p:cNvSpPr>
            <a:spLocks/>
          </p:cNvSpPr>
          <p:nvPr/>
        </p:nvSpPr>
        <p:spPr bwMode="auto">
          <a:xfrm>
            <a:off x="3506788" y="669925"/>
            <a:ext cx="0" cy="5808663"/>
          </a:xfrm>
          <a:custGeom>
            <a:avLst/>
            <a:gdLst>
              <a:gd name="T0" fmla="*/ 0 h 5808980"/>
              <a:gd name="T1" fmla="*/ 5790622 h 58089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808980">
                <a:moveTo>
                  <a:pt x="0" y="0"/>
                </a:moveTo>
                <a:lnTo>
                  <a:pt x="0" y="5808662"/>
                </a:lnTo>
              </a:path>
            </a:pathLst>
          </a:custGeom>
          <a:noFill/>
          <a:ln w="38100">
            <a:solidFill>
              <a:srgbClr val="FFC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7108" name="object 6">
            <a:extLst>
              <a:ext uri="{FF2B5EF4-FFF2-40B4-BE49-F238E27FC236}">
                <a16:creationId xmlns:a16="http://schemas.microsoft.com/office/drawing/2014/main" id="{4817F8B9-63D4-EBB4-FCD9-FE7582F86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609600"/>
            <a:ext cx="3924300" cy="647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09" name="object 8">
            <a:extLst>
              <a:ext uri="{FF2B5EF4-FFF2-40B4-BE49-F238E27FC236}">
                <a16:creationId xmlns:a16="http://schemas.microsoft.com/office/drawing/2014/main" id="{87038171-4FE6-EA25-E893-710CDF8B4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774700"/>
            <a:ext cx="914400" cy="3429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10" name="object 10">
            <a:extLst>
              <a:ext uri="{FF2B5EF4-FFF2-40B4-BE49-F238E27FC236}">
                <a16:creationId xmlns:a16="http://schemas.microsoft.com/office/drawing/2014/main" id="{28267C9E-3B06-F49F-FC2A-B25AB93C1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75" y="1570038"/>
            <a:ext cx="742950" cy="3222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11" name="object 11">
            <a:extLst>
              <a:ext uri="{FF2B5EF4-FFF2-40B4-BE49-F238E27FC236}">
                <a16:creationId xmlns:a16="http://schemas.microsoft.com/office/drawing/2014/main" id="{F356A46D-B448-8D3C-A31D-E2D3DF1C3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600" y="1587500"/>
            <a:ext cx="1343025" cy="2936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12" name="object 12">
            <a:extLst>
              <a:ext uri="{FF2B5EF4-FFF2-40B4-BE49-F238E27FC236}">
                <a16:creationId xmlns:a16="http://schemas.microsoft.com/office/drawing/2014/main" id="{9D157CA3-DDD0-DA7B-4D1C-656A2BA89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0925" y="1600200"/>
            <a:ext cx="1060450" cy="2746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13" name="object 14">
            <a:extLst>
              <a:ext uri="{FF2B5EF4-FFF2-40B4-BE49-F238E27FC236}">
                <a16:creationId xmlns:a16="http://schemas.microsoft.com/office/drawing/2014/main" id="{BEDEAA4E-4A4C-513A-C54C-7FC71B734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2336800"/>
            <a:ext cx="4433888" cy="25558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14" name="object 15">
            <a:extLst>
              <a:ext uri="{FF2B5EF4-FFF2-40B4-BE49-F238E27FC236}">
                <a16:creationId xmlns:a16="http://schemas.microsoft.com/office/drawing/2014/main" id="{42EEADB6-E6B5-D704-C56D-5705D536A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25" y="2722563"/>
            <a:ext cx="895350" cy="3048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15" name="object 17">
            <a:extLst>
              <a:ext uri="{FF2B5EF4-FFF2-40B4-BE49-F238E27FC236}">
                <a16:creationId xmlns:a16="http://schemas.microsoft.com/office/drawing/2014/main" id="{9EC466F1-5451-35D2-FE0C-26108BC30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3179763"/>
            <a:ext cx="1171575" cy="29527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16" name="object 18">
            <a:extLst>
              <a:ext uri="{FF2B5EF4-FFF2-40B4-BE49-F238E27FC236}">
                <a16:creationId xmlns:a16="http://schemas.microsoft.com/office/drawing/2014/main" id="{4A147284-36BF-1574-994E-D2E5821A2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25" y="3214688"/>
            <a:ext cx="3335338" cy="239712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17" name="object 19">
            <a:extLst>
              <a:ext uri="{FF2B5EF4-FFF2-40B4-BE49-F238E27FC236}">
                <a16:creationId xmlns:a16="http://schemas.microsoft.com/office/drawing/2014/main" id="{5C72993C-B6B9-E414-0D5C-C08AFC3D9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3627438"/>
            <a:ext cx="876300" cy="23812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18" name="object 21">
            <a:extLst>
              <a:ext uri="{FF2B5EF4-FFF2-40B4-BE49-F238E27FC236}">
                <a16:creationId xmlns:a16="http://schemas.microsoft.com/office/drawing/2014/main" id="{7899CD0B-6EFD-FB29-AF6A-D4EEC814F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4198938"/>
            <a:ext cx="1154112" cy="27622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19" name="object 22">
            <a:extLst>
              <a:ext uri="{FF2B5EF4-FFF2-40B4-BE49-F238E27FC236}">
                <a16:creationId xmlns:a16="http://schemas.microsoft.com/office/drawing/2014/main" id="{571FFD98-934D-A2A0-FC28-27222CDBE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063" y="4198938"/>
            <a:ext cx="741362" cy="22860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20" name="object 23">
            <a:extLst>
              <a:ext uri="{FF2B5EF4-FFF2-40B4-BE49-F238E27FC236}">
                <a16:creationId xmlns:a16="http://schemas.microsoft.com/office/drawing/2014/main" id="{A6EE1F6E-E023-87D7-1E1E-CEA358F3F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25" y="4230688"/>
            <a:ext cx="1590675" cy="22860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21" name="object 24">
            <a:extLst>
              <a:ext uri="{FF2B5EF4-FFF2-40B4-BE49-F238E27FC236}">
                <a16:creationId xmlns:a16="http://schemas.microsoft.com/office/drawing/2014/main" id="{6603AA8A-F4EC-6A3F-3479-50597A53B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838" y="4703763"/>
            <a:ext cx="1676400" cy="314325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22" name="object 25">
            <a:extLst>
              <a:ext uri="{FF2B5EF4-FFF2-40B4-BE49-F238E27FC236}">
                <a16:creationId xmlns:a16="http://schemas.microsoft.com/office/drawing/2014/main" id="{B38C2CCB-CDF0-087C-5E29-69712C97B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0438" y="4741863"/>
            <a:ext cx="1579562" cy="2762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23" name="object 26">
            <a:extLst>
              <a:ext uri="{FF2B5EF4-FFF2-40B4-BE49-F238E27FC236}">
                <a16:creationId xmlns:a16="http://schemas.microsoft.com/office/drawing/2014/main" id="{8AD1B721-7E2B-30B1-4DD5-1F1A5A717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525" y="4699000"/>
            <a:ext cx="752475" cy="236538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24" name="object 28">
            <a:extLst>
              <a:ext uri="{FF2B5EF4-FFF2-40B4-BE49-F238E27FC236}">
                <a16:creationId xmlns:a16="http://schemas.microsoft.com/office/drawing/2014/main" id="{88CE5D3A-5B48-1104-DE7D-A7B6BC16B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675" y="5199063"/>
            <a:ext cx="1131888" cy="314325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25" name="object 29">
            <a:extLst>
              <a:ext uri="{FF2B5EF4-FFF2-40B4-BE49-F238E27FC236}">
                <a16:creationId xmlns:a16="http://schemas.microsoft.com/office/drawing/2014/main" id="{5F60DEB5-1D0F-E621-F700-93699D6EA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563" y="5219700"/>
            <a:ext cx="1323975" cy="246063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26" name="object 30">
            <a:extLst>
              <a:ext uri="{FF2B5EF4-FFF2-40B4-BE49-F238E27FC236}">
                <a16:creationId xmlns:a16="http://schemas.microsoft.com/office/drawing/2014/main" id="{B2A09791-0FAF-406F-83C1-219701307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638" y="5183188"/>
            <a:ext cx="800100" cy="315912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27" name="object 32">
            <a:extLst>
              <a:ext uri="{FF2B5EF4-FFF2-40B4-BE49-F238E27FC236}">
                <a16:creationId xmlns:a16="http://schemas.microsoft.com/office/drawing/2014/main" id="{C984B417-DC1B-4D4B-9FB6-EDB43DA57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575" y="5780088"/>
            <a:ext cx="1104900" cy="336550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28" name="object 33">
            <a:extLst>
              <a:ext uri="{FF2B5EF4-FFF2-40B4-BE49-F238E27FC236}">
                <a16:creationId xmlns:a16="http://schemas.microsoft.com/office/drawing/2014/main" id="{5A0F7269-9BF6-9593-D80A-99B8FD7E7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5824538"/>
            <a:ext cx="1552575" cy="247650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29" name="object 34">
            <a:extLst>
              <a:ext uri="{FF2B5EF4-FFF2-40B4-BE49-F238E27FC236}">
                <a16:creationId xmlns:a16="http://schemas.microsoft.com/office/drawing/2014/main" id="{565510BD-AE24-F9B7-4F8B-5AB559BDD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538" y="5816600"/>
            <a:ext cx="998537" cy="255588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3C0886B-E724-F195-550E-87BA51F83AE1}"/>
              </a:ext>
            </a:extLst>
          </p:cNvPr>
          <p:cNvSpPr txBox="1"/>
          <p:nvPr/>
        </p:nvSpPr>
        <p:spPr>
          <a:xfrm>
            <a:off x="339725" y="115888"/>
            <a:ext cx="7391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spc="-5" dirty="0">
                <a:solidFill>
                  <a:srgbClr val="FF0000"/>
                </a:solidFill>
                <a:cs typeface="Arial"/>
              </a:rPr>
              <a:t>Exemplo de Análise:   </a:t>
            </a:r>
            <a:r>
              <a:rPr lang="pt-BR" spc="-5" dirty="0">
                <a:cs typeface="Arial"/>
              </a:rPr>
              <a:t>No circuito abaixo </a:t>
            </a:r>
            <a:r>
              <a:rPr lang="pt-BR" dirty="0">
                <a:cs typeface="Arial"/>
              </a:rPr>
              <a:t>determine: I</a:t>
            </a:r>
            <a:r>
              <a:rPr lang="pt-BR" baseline="-20833" dirty="0">
                <a:cs typeface="Arial"/>
              </a:rPr>
              <a:t>B</a:t>
            </a:r>
            <a:r>
              <a:rPr lang="pt-BR" dirty="0">
                <a:cs typeface="Arial"/>
              </a:rPr>
              <a:t>, </a:t>
            </a:r>
            <a:r>
              <a:rPr lang="pt-BR" spc="-5" dirty="0">
                <a:cs typeface="Arial"/>
              </a:rPr>
              <a:t>I</a:t>
            </a:r>
            <a:r>
              <a:rPr lang="pt-BR" spc="-7" baseline="-20833" dirty="0">
                <a:cs typeface="Arial"/>
              </a:rPr>
              <a:t>C</a:t>
            </a:r>
            <a:r>
              <a:rPr lang="pt-BR" spc="-5" dirty="0">
                <a:cs typeface="Arial"/>
              </a:rPr>
              <a:t>, V</a:t>
            </a:r>
            <a:r>
              <a:rPr lang="pt-BR" spc="-7" baseline="-20833" dirty="0">
                <a:cs typeface="Arial"/>
              </a:rPr>
              <a:t>CE</a:t>
            </a:r>
            <a:r>
              <a:rPr lang="pt-BR" spc="-5" dirty="0">
                <a:cs typeface="Arial"/>
              </a:rPr>
              <a:t>, V</a:t>
            </a:r>
            <a:r>
              <a:rPr lang="pt-BR" spc="-7" baseline="-20833" dirty="0">
                <a:cs typeface="Arial"/>
              </a:rPr>
              <a:t>C,  </a:t>
            </a:r>
            <a:r>
              <a:rPr lang="pt-BR" spc="-5" dirty="0">
                <a:cs typeface="Arial"/>
              </a:rPr>
              <a:t>V</a:t>
            </a:r>
            <a:r>
              <a:rPr lang="pt-BR" spc="-7" baseline="-20833" dirty="0">
                <a:cs typeface="Arial"/>
              </a:rPr>
              <a:t>E</a:t>
            </a:r>
            <a:r>
              <a:rPr lang="pt-BR" spc="-5" dirty="0">
                <a:cs typeface="Arial"/>
              </a:rPr>
              <a:t>, V</a:t>
            </a:r>
            <a:r>
              <a:rPr lang="pt-BR" spc="-7" baseline="-20833" dirty="0">
                <a:cs typeface="Arial"/>
              </a:rPr>
              <a:t>B</a:t>
            </a:r>
            <a:r>
              <a:rPr lang="pt-BR" spc="-240" baseline="-20833" dirty="0">
                <a:cs typeface="Arial"/>
              </a:rPr>
              <a:t> </a:t>
            </a:r>
            <a:r>
              <a:rPr lang="pt-BR" spc="-5" baseline="-20833" dirty="0">
                <a:cs typeface="Arial"/>
              </a:rPr>
              <a:t> </a:t>
            </a:r>
            <a:r>
              <a:rPr lang="pt-BR" spc="-5" baseline="30000" dirty="0">
                <a:cs typeface="Arial"/>
              </a:rPr>
              <a:t> </a:t>
            </a:r>
            <a:r>
              <a:rPr lang="pt-BR" spc="-5" dirty="0">
                <a:cs typeface="Arial"/>
              </a:rPr>
              <a:t>e V</a:t>
            </a:r>
            <a:r>
              <a:rPr lang="pt-BR" spc="-7" baseline="-20833" dirty="0">
                <a:cs typeface="Arial"/>
              </a:rPr>
              <a:t>BC </a:t>
            </a:r>
            <a:endParaRPr lang="pt-BR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75748CF-6EF9-50EB-9AEE-B084C4F0B004}"/>
              </a:ext>
            </a:extLst>
          </p:cNvPr>
          <p:cNvSpPr/>
          <p:nvPr/>
        </p:nvSpPr>
        <p:spPr>
          <a:xfrm>
            <a:off x="3733800" y="893763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8EE84EFE-3531-3D6A-F8A3-D231B0089EB8}"/>
              </a:ext>
            </a:extLst>
          </p:cNvPr>
          <p:cNvSpPr/>
          <p:nvPr/>
        </p:nvSpPr>
        <p:spPr>
          <a:xfrm>
            <a:off x="3733800" y="1619250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019FD4E4-5792-601A-AE00-61A97A2551BE}"/>
              </a:ext>
            </a:extLst>
          </p:cNvPr>
          <p:cNvSpPr/>
          <p:nvPr/>
        </p:nvSpPr>
        <p:spPr>
          <a:xfrm>
            <a:off x="3733800" y="2308225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FA218661-6381-5956-FFA5-40F5174DBC0E}"/>
              </a:ext>
            </a:extLst>
          </p:cNvPr>
          <p:cNvSpPr/>
          <p:nvPr/>
        </p:nvSpPr>
        <p:spPr>
          <a:xfrm>
            <a:off x="3733800" y="3281363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CF846B72-A350-602B-8AD0-5FF46846197E}"/>
              </a:ext>
            </a:extLst>
          </p:cNvPr>
          <p:cNvSpPr/>
          <p:nvPr/>
        </p:nvSpPr>
        <p:spPr>
          <a:xfrm>
            <a:off x="3713163" y="4222750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96AE03D5-C344-8F4E-5FC2-7594CBDC9D28}"/>
              </a:ext>
            </a:extLst>
          </p:cNvPr>
          <p:cNvSpPr/>
          <p:nvPr/>
        </p:nvSpPr>
        <p:spPr>
          <a:xfrm>
            <a:off x="3730625" y="5176838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B967B0D0-3A66-1FA6-392D-4E9C998A26D3}"/>
              </a:ext>
            </a:extLst>
          </p:cNvPr>
          <p:cNvSpPr/>
          <p:nvPr/>
        </p:nvSpPr>
        <p:spPr>
          <a:xfrm>
            <a:off x="3730625" y="5794375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  <p:bldP spid="47110" grpId="0" animBg="1"/>
      <p:bldP spid="47111" grpId="0" animBg="1"/>
      <p:bldP spid="47112" grpId="0" animBg="1"/>
      <p:bldP spid="47113" grpId="0" animBg="1"/>
      <p:bldP spid="47114" grpId="0" animBg="1"/>
      <p:bldP spid="47115" grpId="0" animBg="1"/>
      <p:bldP spid="47116" grpId="0" animBg="1"/>
      <p:bldP spid="47117" grpId="0" animBg="1"/>
      <p:bldP spid="47118" grpId="0" animBg="1"/>
      <p:bldP spid="47119" grpId="0" animBg="1"/>
      <p:bldP spid="47120" grpId="0" animBg="1"/>
      <p:bldP spid="47121" grpId="0" animBg="1"/>
      <p:bldP spid="47122" grpId="0" animBg="1"/>
      <p:bldP spid="47123" grpId="0" animBg="1"/>
      <p:bldP spid="47124" grpId="0" animBg="1"/>
      <p:bldP spid="47125" grpId="0" animBg="1"/>
      <p:bldP spid="47126" grpId="0" animBg="1"/>
      <p:bldP spid="47127" grpId="0" animBg="1"/>
      <p:bldP spid="47128" grpId="0" animBg="1"/>
      <p:bldP spid="47129" grpId="0" animBg="1"/>
      <p:bldP spid="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bject 3">
            <a:extLst>
              <a:ext uri="{FF2B5EF4-FFF2-40B4-BE49-F238E27FC236}">
                <a16:creationId xmlns:a16="http://schemas.microsoft.com/office/drawing/2014/main" id="{9BE66152-9622-7D16-312F-B025E7825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863" y="1104900"/>
            <a:ext cx="7235825" cy="1354138"/>
          </a:xfrm>
          <a:solidFill>
            <a:srgbClr val="FF0000"/>
          </a:solidFill>
        </p:spPr>
        <p:txBody>
          <a:bodyPr/>
          <a:lstStyle/>
          <a:p>
            <a:pPr indent="-1317625" eaLnBrk="1" hangingPunct="1"/>
            <a:r>
              <a:rPr lang="pt-BR" altLang="pt-BR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Estabilidade  de Polarização</a:t>
            </a:r>
            <a:endParaRPr lang="pt-BR" altLang="pt-BR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bject 2">
            <a:extLst>
              <a:ext uri="{FF2B5EF4-FFF2-40B4-BE49-F238E27FC236}">
                <a16:creationId xmlns:a16="http://schemas.microsoft.com/office/drawing/2014/main" id="{2F7DF9FC-CAF8-6AB4-3DB1-73A558BDC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1450975"/>
            <a:ext cx="3163887" cy="2416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4DA0470-CC47-8BB1-3A13-CDE5DC9355D2}"/>
              </a:ext>
            </a:extLst>
          </p:cNvPr>
          <p:cNvSpPr txBox="1"/>
          <p:nvPr/>
        </p:nvSpPr>
        <p:spPr>
          <a:xfrm>
            <a:off x="1219200" y="1071563"/>
            <a:ext cx="1365250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Polarização</a:t>
            </a:r>
            <a:r>
              <a:rPr sz="160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Fixa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0180" name="object 4">
            <a:extLst>
              <a:ext uri="{FF2B5EF4-FFF2-40B4-BE49-F238E27FC236}">
                <a16:creationId xmlns:a16="http://schemas.microsoft.com/office/drawing/2014/main" id="{6325309B-1A8A-71C1-3B84-82893D4D3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1328738"/>
            <a:ext cx="2771775" cy="23701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86FCAAC-49CA-18E1-D4CC-6AA0DDFF387A}"/>
              </a:ext>
            </a:extLst>
          </p:cNvPr>
          <p:cNvSpPr txBox="1"/>
          <p:nvPr/>
        </p:nvSpPr>
        <p:spPr>
          <a:xfrm>
            <a:off x="5543550" y="990600"/>
            <a:ext cx="258762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Polarização 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Estável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sz="1600" b="1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Emissor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0182" name="object 6">
            <a:extLst>
              <a:ext uri="{FF2B5EF4-FFF2-40B4-BE49-F238E27FC236}">
                <a16:creationId xmlns:a16="http://schemas.microsoft.com/office/drawing/2014/main" id="{C0E8877F-F1C6-1D4A-D0C3-5862C08F3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29138"/>
            <a:ext cx="4010025" cy="11525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F0B01A8-9785-4913-7B58-A8B151C2D9A5}"/>
              </a:ext>
            </a:extLst>
          </p:cNvPr>
          <p:cNvSpPr txBox="1"/>
          <p:nvPr/>
        </p:nvSpPr>
        <p:spPr>
          <a:xfrm>
            <a:off x="601663" y="4257675"/>
            <a:ext cx="3629025" cy="2460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5" dirty="0">
                <a:latin typeface="Calibri"/>
                <a:cs typeface="Calibri"/>
              </a:rPr>
              <a:t>Efeitos </a:t>
            </a:r>
            <a:r>
              <a:rPr sz="1600" b="1" dirty="0">
                <a:latin typeface="Calibri"/>
                <a:cs typeface="Calibri"/>
              </a:rPr>
              <a:t>da </a:t>
            </a:r>
            <a:r>
              <a:rPr sz="1600" b="1" spc="-5" dirty="0">
                <a:latin typeface="Calibri"/>
                <a:cs typeface="Calibri"/>
              </a:rPr>
              <a:t>variação </a:t>
            </a:r>
            <a:r>
              <a:rPr sz="1600" b="1" dirty="0">
                <a:latin typeface="Calibri"/>
                <a:cs typeface="Calibri"/>
              </a:rPr>
              <a:t>de </a:t>
            </a:r>
            <a:r>
              <a:rPr sz="1600" b="1" spc="30" dirty="0">
                <a:latin typeface="Cambria Math"/>
                <a:cs typeface="Cambria Math"/>
              </a:rPr>
              <a:t>𝛽 </a:t>
            </a:r>
            <a:r>
              <a:rPr sz="1600" b="1" dirty="0">
                <a:latin typeface="Calibri"/>
                <a:cs typeface="Calibri"/>
              </a:rPr>
              <a:t>na  </a:t>
            </a:r>
            <a:r>
              <a:rPr sz="1600" b="1" spc="-5" dirty="0">
                <a:latin typeface="Calibri"/>
                <a:cs typeface="Calibri"/>
              </a:rPr>
              <a:t>polarização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0184" name="object 8">
            <a:extLst>
              <a:ext uri="{FF2B5EF4-FFF2-40B4-BE49-F238E27FC236}">
                <a16:creationId xmlns:a16="http://schemas.microsoft.com/office/drawing/2014/main" id="{0D11495A-1493-3834-DC4D-78237BEB47C7}"/>
              </a:ext>
            </a:extLst>
          </p:cNvPr>
          <p:cNvSpPr>
            <a:spLocks/>
          </p:cNvSpPr>
          <p:nvPr/>
        </p:nvSpPr>
        <p:spPr bwMode="auto">
          <a:xfrm>
            <a:off x="4649788" y="1627188"/>
            <a:ext cx="0" cy="4583112"/>
          </a:xfrm>
          <a:custGeom>
            <a:avLst/>
            <a:gdLst>
              <a:gd name="T0" fmla="*/ 0 h 6101080"/>
              <a:gd name="T1" fmla="*/ 5 h 61010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101080">
                <a:moveTo>
                  <a:pt x="0" y="0"/>
                </a:moveTo>
                <a:lnTo>
                  <a:pt x="0" y="6100762"/>
                </a:lnTo>
              </a:path>
            </a:pathLst>
          </a:custGeom>
          <a:noFill/>
          <a:ln w="38100">
            <a:solidFill>
              <a:srgbClr val="FFC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8278883E-F662-A181-C618-429D76EC897D}"/>
              </a:ext>
            </a:extLst>
          </p:cNvPr>
          <p:cNvSpPr txBox="1"/>
          <p:nvPr/>
        </p:nvSpPr>
        <p:spPr>
          <a:xfrm>
            <a:off x="5240338" y="3975100"/>
            <a:ext cx="3551237" cy="298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5" dirty="0">
                <a:latin typeface="Calibri"/>
                <a:cs typeface="Calibri"/>
              </a:rPr>
              <a:t>Efeitos </a:t>
            </a:r>
            <a:r>
              <a:rPr sz="1600" b="1" dirty="0">
                <a:latin typeface="Calibri"/>
                <a:cs typeface="Calibri"/>
              </a:rPr>
              <a:t>da </a:t>
            </a:r>
            <a:r>
              <a:rPr sz="1600" b="1" spc="-5" dirty="0">
                <a:latin typeface="Calibri"/>
                <a:cs typeface="Calibri"/>
              </a:rPr>
              <a:t>variação </a:t>
            </a:r>
            <a:r>
              <a:rPr sz="1600" b="1" dirty="0">
                <a:latin typeface="Calibri"/>
                <a:cs typeface="Calibri"/>
              </a:rPr>
              <a:t>de </a:t>
            </a:r>
            <a:r>
              <a:rPr sz="1600" b="1" spc="30" dirty="0">
                <a:latin typeface="Cambria Math"/>
                <a:cs typeface="Cambria Math"/>
              </a:rPr>
              <a:t>𝛽 </a:t>
            </a:r>
            <a:r>
              <a:rPr sz="1600" b="1" dirty="0">
                <a:latin typeface="Calibri"/>
                <a:cs typeface="Calibri"/>
              </a:rPr>
              <a:t>na  </a:t>
            </a:r>
            <a:r>
              <a:rPr sz="1600" b="1" spc="-5" dirty="0">
                <a:latin typeface="Calibri"/>
                <a:cs typeface="Calibri"/>
              </a:rPr>
              <a:t>polarização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0186" name="object 10">
            <a:extLst>
              <a:ext uri="{FF2B5EF4-FFF2-40B4-BE49-F238E27FC236}">
                <a16:creationId xmlns:a16="http://schemas.microsoft.com/office/drawing/2014/main" id="{1D31E1E9-C2FD-29A9-E76A-E03D6677B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025" y="4257675"/>
            <a:ext cx="4127500" cy="11763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7901F854-4BE3-AE02-A2A6-7B6019908812}"/>
              </a:ext>
            </a:extLst>
          </p:cNvPr>
          <p:cNvSpPr txBox="1">
            <a:spLocks/>
          </p:cNvSpPr>
          <p:nvPr/>
        </p:nvSpPr>
        <p:spPr>
          <a:xfrm>
            <a:off x="457200" y="227013"/>
            <a:ext cx="8151813" cy="5540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12700" algn="just" eaLnBrk="1" hangingPunct="1">
              <a:defRPr/>
            </a:pPr>
            <a:r>
              <a:rPr lang="pt-BR" altLang="pt-BR" b="1" kern="0" dirty="0" err="1">
                <a:solidFill>
                  <a:srgbClr val="FF0000"/>
                </a:solidFill>
                <a:cs typeface="Arial" panose="020B0604020202020204" pitchFamily="34" charset="0"/>
              </a:rPr>
              <a:t>Stability</a:t>
            </a:r>
            <a:r>
              <a:rPr lang="pt-BR" altLang="pt-BR" b="1" kern="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pt-BR" altLang="pt-BR" kern="0" dirty="0" err="1">
                <a:solidFill>
                  <a:schemeClr val="tx1"/>
                </a:solidFill>
                <a:cs typeface="Arial" panose="020B0604020202020204" pitchFamily="34" charset="0"/>
              </a:rPr>
              <a:t>refers</a:t>
            </a:r>
            <a:r>
              <a:rPr lang="pt-BR" altLang="pt-BR" kern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pt-BR" altLang="pt-BR" kern="0" dirty="0" err="1">
                <a:solidFill>
                  <a:schemeClr val="tx1"/>
                </a:solidFill>
                <a:cs typeface="Arial" panose="020B0604020202020204" pitchFamily="34" charset="0"/>
              </a:rPr>
              <a:t>to</a:t>
            </a:r>
            <a:r>
              <a:rPr lang="pt-BR" altLang="pt-BR" kern="0" dirty="0">
                <a:solidFill>
                  <a:schemeClr val="tx1"/>
                </a:solidFill>
                <a:cs typeface="Arial" panose="020B0604020202020204" pitchFamily="34" charset="0"/>
              </a:rPr>
              <a:t> a </a:t>
            </a:r>
            <a:r>
              <a:rPr lang="pt-BR" altLang="pt-BR" kern="0" dirty="0" err="1">
                <a:solidFill>
                  <a:schemeClr val="tx1"/>
                </a:solidFill>
                <a:cs typeface="Arial" panose="020B0604020202020204" pitchFamily="34" charset="0"/>
              </a:rPr>
              <a:t>condition</a:t>
            </a:r>
            <a:r>
              <a:rPr lang="pt-BR" altLang="pt-BR" kern="0" dirty="0">
                <a:solidFill>
                  <a:schemeClr val="tx1"/>
                </a:solidFill>
                <a:cs typeface="Arial" panose="020B0604020202020204" pitchFamily="34" charset="0"/>
              </a:rPr>
              <a:t> in </a:t>
            </a:r>
            <a:r>
              <a:rPr lang="pt-BR" altLang="pt-BR" kern="0" dirty="0" err="1">
                <a:solidFill>
                  <a:schemeClr val="tx1"/>
                </a:solidFill>
                <a:cs typeface="Arial" panose="020B0604020202020204" pitchFamily="34" charset="0"/>
              </a:rPr>
              <a:t>which</a:t>
            </a:r>
            <a:r>
              <a:rPr lang="pt-BR" altLang="pt-BR" kern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pt-BR" altLang="pt-BR" kern="0" dirty="0" err="1">
                <a:solidFill>
                  <a:schemeClr val="tx1"/>
                </a:solidFill>
                <a:cs typeface="Arial" panose="020B0604020202020204" pitchFamily="34" charset="0"/>
              </a:rPr>
              <a:t>the</a:t>
            </a:r>
            <a:r>
              <a:rPr lang="pt-BR" altLang="pt-BR" kern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pt-BR" altLang="pt-BR" kern="0" dirty="0" err="1">
                <a:solidFill>
                  <a:schemeClr val="tx1"/>
                </a:solidFill>
                <a:cs typeface="Arial" panose="020B0604020202020204" pitchFamily="34" charset="0"/>
              </a:rPr>
              <a:t>currents</a:t>
            </a:r>
            <a:r>
              <a:rPr lang="pt-BR" altLang="pt-BR" kern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pt-BR" altLang="pt-BR" kern="0" dirty="0" err="1">
                <a:solidFill>
                  <a:schemeClr val="tx1"/>
                </a:solidFill>
                <a:cs typeface="Arial" panose="020B0604020202020204" pitchFamily="34" charset="0"/>
              </a:rPr>
              <a:t>and</a:t>
            </a:r>
            <a:r>
              <a:rPr lang="pt-BR" altLang="pt-BR" kern="0" dirty="0">
                <a:solidFill>
                  <a:schemeClr val="tx1"/>
                </a:solidFill>
                <a:cs typeface="Arial" panose="020B0604020202020204" pitchFamily="34" charset="0"/>
              </a:rPr>
              <a:t>  </a:t>
            </a:r>
            <a:r>
              <a:rPr lang="pt-BR" altLang="pt-BR" kern="0" dirty="0" err="1">
                <a:solidFill>
                  <a:schemeClr val="tx1"/>
                </a:solidFill>
                <a:cs typeface="Arial" panose="020B0604020202020204" pitchFamily="34" charset="0"/>
              </a:rPr>
              <a:t>voltages</a:t>
            </a:r>
            <a:r>
              <a:rPr lang="pt-BR" altLang="pt-BR" kern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pt-BR" altLang="pt-BR" kern="0" dirty="0" err="1">
                <a:solidFill>
                  <a:schemeClr val="tx1"/>
                </a:solidFill>
                <a:cs typeface="Arial" panose="020B0604020202020204" pitchFamily="34" charset="0"/>
              </a:rPr>
              <a:t>remain</a:t>
            </a:r>
            <a:r>
              <a:rPr lang="pt-BR" altLang="pt-BR" kern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pt-BR" altLang="pt-BR" kern="0" dirty="0" err="1">
                <a:solidFill>
                  <a:schemeClr val="tx1"/>
                </a:solidFill>
                <a:cs typeface="Arial" panose="020B0604020202020204" pitchFamily="34" charset="0"/>
              </a:rPr>
              <a:t>fairly</a:t>
            </a:r>
            <a:r>
              <a:rPr lang="pt-BR" altLang="pt-BR" kern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pt-BR" altLang="pt-BR" kern="0" dirty="0" err="1">
                <a:solidFill>
                  <a:schemeClr val="tx1"/>
                </a:solidFill>
                <a:cs typeface="Arial" panose="020B0604020202020204" pitchFamily="34" charset="0"/>
              </a:rPr>
              <a:t>constant</a:t>
            </a:r>
            <a:r>
              <a:rPr lang="pt-BR" altLang="pt-BR" kern="0" dirty="0">
                <a:solidFill>
                  <a:schemeClr val="tx1"/>
                </a:solidFill>
                <a:cs typeface="Arial" panose="020B0604020202020204" pitchFamily="34" charset="0"/>
              </a:rPr>
              <a:t> over a </a:t>
            </a:r>
            <a:r>
              <a:rPr lang="pt-BR" altLang="pt-BR" kern="0" dirty="0" err="1">
                <a:solidFill>
                  <a:schemeClr val="tx1"/>
                </a:solidFill>
                <a:cs typeface="Arial" panose="020B0604020202020204" pitchFamily="34" charset="0"/>
              </a:rPr>
              <a:t>wide</a:t>
            </a:r>
            <a:r>
              <a:rPr lang="pt-BR" altLang="pt-BR" kern="0" dirty="0">
                <a:solidFill>
                  <a:schemeClr val="tx1"/>
                </a:solidFill>
                <a:cs typeface="Arial" panose="020B0604020202020204" pitchFamily="34" charset="0"/>
              </a:rPr>
              <a:t> range </a:t>
            </a:r>
            <a:r>
              <a:rPr lang="pt-BR" altLang="pt-BR" kern="0" dirty="0" err="1">
                <a:solidFill>
                  <a:schemeClr val="tx1"/>
                </a:solidFill>
                <a:cs typeface="Arial" panose="020B0604020202020204" pitchFamily="34" charset="0"/>
              </a:rPr>
              <a:t>of</a:t>
            </a:r>
            <a:r>
              <a:rPr lang="pt-BR" altLang="pt-BR" kern="0" dirty="0">
                <a:solidFill>
                  <a:schemeClr val="tx1"/>
                </a:solidFill>
                <a:cs typeface="Arial" panose="020B0604020202020204" pitchFamily="34" charset="0"/>
              </a:rPr>
              <a:t>  </a:t>
            </a:r>
            <a:r>
              <a:rPr lang="pt-BR" altLang="pt-BR" kern="0" dirty="0" err="1">
                <a:solidFill>
                  <a:schemeClr val="tx1"/>
                </a:solidFill>
                <a:cs typeface="Arial" panose="020B0604020202020204" pitchFamily="34" charset="0"/>
              </a:rPr>
              <a:t>temperatures</a:t>
            </a:r>
            <a:r>
              <a:rPr lang="pt-BR" altLang="pt-BR" kern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pt-BR" altLang="pt-BR" kern="0" dirty="0" err="1">
                <a:solidFill>
                  <a:schemeClr val="tx1"/>
                </a:solidFill>
                <a:cs typeface="Arial" panose="020B0604020202020204" pitchFamily="34" charset="0"/>
              </a:rPr>
              <a:t>and</a:t>
            </a:r>
            <a:r>
              <a:rPr lang="pt-BR" altLang="pt-BR" kern="0" dirty="0">
                <a:solidFill>
                  <a:schemeClr val="tx1"/>
                </a:solidFill>
                <a:cs typeface="Arial" panose="020B0604020202020204" pitchFamily="34" charset="0"/>
              </a:rPr>
              <a:t> transistor Beta (</a:t>
            </a:r>
            <a:r>
              <a:rPr lang="pt-BR" altLang="pt-BR" kern="0" dirty="0">
                <a:solidFill>
                  <a:schemeClr val="tx1"/>
                </a:solidFill>
                <a:ea typeface="Symbol" panose="05050102010706020507" pitchFamily="18" charset="2"/>
                <a:cs typeface="Symbol" panose="05050102010706020507" pitchFamily="18" charset="2"/>
              </a:rPr>
              <a:t></a:t>
            </a:r>
            <a:r>
              <a:rPr lang="pt-BR" altLang="pt-BR" kern="0" dirty="0">
                <a:solidFill>
                  <a:schemeClr val="tx1"/>
                </a:solidFill>
                <a:cs typeface="Arial" panose="020B0604020202020204" pitchFamily="34" charset="0"/>
              </a:rPr>
              <a:t>) </a:t>
            </a:r>
            <a:r>
              <a:rPr lang="pt-BR" altLang="pt-BR" kern="0" dirty="0" err="1">
                <a:solidFill>
                  <a:schemeClr val="tx1"/>
                </a:solidFill>
                <a:cs typeface="Arial" panose="020B0604020202020204" pitchFamily="34" charset="0"/>
              </a:rPr>
              <a:t>values</a:t>
            </a:r>
            <a:r>
              <a:rPr lang="pt-BR" altLang="pt-BR" kern="0" dirty="0">
                <a:solidFill>
                  <a:srgbClr val="333399"/>
                </a:solidFill>
                <a:cs typeface="Arial" panose="020B0604020202020204" pitchFamily="34" charset="0"/>
              </a:rPr>
              <a:t>.</a:t>
            </a:r>
            <a:endParaRPr lang="pt-BR" altLang="pt-BR" kern="0" dirty="0">
              <a:cs typeface="Arial" panose="020B0604020202020204" pitchFamily="34" charset="0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7C5AFAAB-3D44-B416-B339-BC5CD13E4362}"/>
              </a:ext>
            </a:extLst>
          </p:cNvPr>
          <p:cNvSpPr txBox="1"/>
          <p:nvPr/>
        </p:nvSpPr>
        <p:spPr>
          <a:xfrm>
            <a:off x="5257800" y="6075363"/>
            <a:ext cx="3243263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cs typeface="Arial"/>
              </a:rPr>
              <a:t>Adding </a:t>
            </a:r>
            <a:r>
              <a:rPr b="1" i="1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cs typeface="Arial"/>
              </a:rPr>
              <a:t>R</a:t>
            </a:r>
            <a:r>
              <a:rPr b="1" i="1" baseline="-20833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cs typeface="Arial"/>
              </a:rPr>
              <a:t>E </a:t>
            </a:r>
            <a:r>
              <a:rPr b="1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cs typeface="Arial"/>
              </a:rPr>
              <a:t>to </a:t>
            </a:r>
            <a:r>
              <a:rPr b="1" spc="-5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cs typeface="Arial"/>
              </a:rPr>
              <a:t>the emitter</a:t>
            </a:r>
            <a:r>
              <a:rPr b="1" spc="185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cs typeface="Arial"/>
              </a:rPr>
              <a:t> </a:t>
            </a:r>
            <a:r>
              <a:rPr b="1" spc="-5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cs typeface="Arial"/>
              </a:rPr>
              <a:t>improves</a:t>
            </a:r>
            <a:r>
              <a:rPr lang="pt-BR" b="1" spc="-5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cs typeface="Arial"/>
              </a:rPr>
              <a:t> </a:t>
            </a:r>
          </a:p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cs typeface="Arial"/>
              </a:rPr>
              <a:t>the </a:t>
            </a:r>
            <a:r>
              <a:rPr b="1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cs typeface="Arial"/>
              </a:rPr>
              <a:t>stability of a</a:t>
            </a:r>
            <a:r>
              <a:rPr b="1" spc="-85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cs typeface="Arial"/>
              </a:rPr>
              <a:t> </a:t>
            </a:r>
            <a:r>
              <a:rPr b="1" spc="-15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cs typeface="Arial"/>
              </a:rPr>
              <a:t>transistor.</a:t>
            </a:r>
            <a:endParaRPr b="1" dirty="0">
              <a:highlight>
                <a:srgbClr val="FFFF00"/>
              </a:highlight>
              <a:latin typeface="+mn-lt"/>
              <a:cs typeface="Arial"/>
            </a:endParaRPr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EA0C77C7-0D5A-0129-0158-285F18BE3CBD}"/>
              </a:ext>
            </a:extLst>
          </p:cNvPr>
          <p:cNvSpPr/>
          <p:nvPr/>
        </p:nvSpPr>
        <p:spPr>
          <a:xfrm rot="3346705">
            <a:off x="7258844" y="5518944"/>
            <a:ext cx="381000" cy="4333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0190" name="CaixaDeTexto 3">
            <a:extLst>
              <a:ext uri="{FF2B5EF4-FFF2-40B4-BE49-F238E27FC236}">
                <a16:creationId xmlns:a16="http://schemas.microsoft.com/office/drawing/2014/main" id="{BDA7B418-E7ED-255D-CF89-4EC15755D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305300"/>
            <a:ext cx="2009775" cy="11191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50191" name="CaixaDeTexto 14">
            <a:extLst>
              <a:ext uri="{FF2B5EF4-FFF2-40B4-BE49-F238E27FC236}">
                <a16:creationId xmlns:a16="http://schemas.microsoft.com/office/drawing/2014/main" id="{A3C10409-FC1B-1249-9E3B-F7E6A848C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63" y="4562475"/>
            <a:ext cx="2009775" cy="11191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ject 2">
            <a:extLst>
              <a:ext uri="{FF2B5EF4-FFF2-40B4-BE49-F238E27FC236}">
                <a16:creationId xmlns:a16="http://schemas.microsoft.com/office/drawing/2014/main" id="{84E85781-F824-3929-B141-4C2B4AC69C1F}"/>
              </a:ext>
            </a:extLst>
          </p:cNvPr>
          <p:cNvSpPr>
            <a:spLocks/>
          </p:cNvSpPr>
          <p:nvPr/>
        </p:nvSpPr>
        <p:spPr bwMode="auto">
          <a:xfrm>
            <a:off x="1003300" y="1430338"/>
            <a:ext cx="7267575" cy="1444625"/>
          </a:xfrm>
          <a:custGeom>
            <a:avLst/>
            <a:gdLst>
              <a:gd name="T0" fmla="*/ 0 w 7266940"/>
              <a:gd name="T1" fmla="*/ 1409507 h 1445260"/>
              <a:gd name="T2" fmla="*/ 7303223 w 7266940"/>
              <a:gd name="T3" fmla="*/ 1409507 h 1445260"/>
              <a:gd name="T4" fmla="*/ 7303223 w 7266940"/>
              <a:gd name="T5" fmla="*/ 0 h 1445260"/>
              <a:gd name="T6" fmla="*/ 0 w 7266940"/>
              <a:gd name="T7" fmla="*/ 0 h 1445260"/>
              <a:gd name="T8" fmla="*/ 0 w 7266940"/>
              <a:gd name="T9" fmla="*/ 1409507 h 1445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66940" h="1445260">
                <a:moveTo>
                  <a:pt x="0" y="1445260"/>
                </a:moveTo>
                <a:lnTo>
                  <a:pt x="7266940" y="1445260"/>
                </a:lnTo>
                <a:lnTo>
                  <a:pt x="7266940" y="0"/>
                </a:lnTo>
                <a:lnTo>
                  <a:pt x="0" y="0"/>
                </a:lnTo>
                <a:lnTo>
                  <a:pt x="0" y="14452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51203" name="object 3">
            <a:extLst>
              <a:ext uri="{FF2B5EF4-FFF2-40B4-BE49-F238E27FC236}">
                <a16:creationId xmlns:a16="http://schemas.microsoft.com/office/drawing/2014/main" id="{44BA31FE-C14B-8E86-3841-60538C229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38" y="1460500"/>
            <a:ext cx="6794500" cy="1347788"/>
          </a:xfrm>
        </p:spPr>
        <p:txBody>
          <a:bodyPr/>
          <a:lstStyle/>
          <a:p>
            <a:pPr marL="242888" indent="-230188" eaLnBrk="1" hangingPunct="1">
              <a:tabLst>
                <a:tab pos="3863975" algn="l"/>
              </a:tabLst>
            </a:pPr>
            <a:r>
              <a:rPr lang="pt-BR" altLang="pt-BR" sz="4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Saturação do	Circuito de  Polarização do Emissor</a:t>
            </a:r>
            <a:endParaRPr lang="pt-BR" altLang="pt-BR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8BC176E-9A31-A8EA-822C-EFCE6966D93D}"/>
              </a:ext>
            </a:extLst>
          </p:cNvPr>
          <p:cNvSpPr txBox="1"/>
          <p:nvPr/>
        </p:nvSpPr>
        <p:spPr>
          <a:xfrm>
            <a:off x="1222375" y="4135438"/>
            <a:ext cx="4579938" cy="4238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lnSpc>
                <a:spcPts val="3254"/>
              </a:lnSpc>
              <a:spcBef>
                <a:spcPts val="0"/>
              </a:spcBef>
              <a:spcAft>
                <a:spcPts val="0"/>
              </a:spcAft>
              <a:tabLst>
                <a:tab pos="3880485" algn="l"/>
              </a:tabLst>
              <a:defRPr/>
            </a:pPr>
            <a:r>
              <a:rPr sz="4200" spc="-15" baseline="13888" dirty="0">
                <a:solidFill>
                  <a:srgbClr val="FF0000"/>
                </a:solidFill>
                <a:latin typeface="+mn-lt"/>
                <a:cs typeface="Arial"/>
              </a:rPr>
              <a:t>V</a:t>
            </a:r>
            <a:r>
              <a:rPr sz="1850" spc="5" dirty="0">
                <a:solidFill>
                  <a:srgbClr val="FF0000"/>
                </a:solidFill>
                <a:latin typeface="+mn-lt"/>
                <a:cs typeface="Arial"/>
              </a:rPr>
              <a:t>C</a:t>
            </a:r>
            <a:r>
              <a:rPr sz="1850" spc="-5" dirty="0">
                <a:solidFill>
                  <a:srgbClr val="FF0000"/>
                </a:solidFill>
                <a:latin typeface="+mn-lt"/>
                <a:cs typeface="Arial"/>
              </a:rPr>
              <a:t>E</a:t>
            </a:r>
            <a:r>
              <a:rPr sz="1850" spc="10" dirty="0">
                <a:solidFill>
                  <a:srgbClr val="FF0000"/>
                </a:solidFill>
                <a:latin typeface="+mn-lt"/>
                <a:cs typeface="Arial"/>
              </a:rPr>
              <a:t>c</a:t>
            </a:r>
            <a:r>
              <a:rPr sz="1850" spc="5" dirty="0">
                <a:solidFill>
                  <a:srgbClr val="FF0000"/>
                </a:solidFill>
                <a:latin typeface="+mn-lt"/>
                <a:cs typeface="Arial"/>
              </a:rPr>
              <a:t>uto</a:t>
            </a:r>
            <a:r>
              <a:rPr sz="1850" spc="-15" dirty="0">
                <a:solidFill>
                  <a:srgbClr val="FF0000"/>
                </a:solidFill>
                <a:latin typeface="+mn-lt"/>
                <a:cs typeface="Arial"/>
              </a:rPr>
              <a:t>f</a:t>
            </a:r>
            <a:r>
              <a:rPr sz="1850" spc="25" dirty="0">
                <a:solidFill>
                  <a:srgbClr val="FF0000"/>
                </a:solidFill>
                <a:latin typeface="+mn-lt"/>
                <a:cs typeface="Arial"/>
              </a:rPr>
              <a:t>f</a:t>
            </a:r>
            <a:r>
              <a:rPr sz="4200" baseline="13888" dirty="0">
                <a:solidFill>
                  <a:srgbClr val="FF0000"/>
                </a:solidFill>
                <a:latin typeface="+mn-lt"/>
                <a:cs typeface="Arial"/>
              </a:rPr>
              <a:t>:	I</a:t>
            </a:r>
            <a:r>
              <a:rPr sz="1850" spc="5" dirty="0">
                <a:solidFill>
                  <a:srgbClr val="FF0000"/>
                </a:solidFill>
                <a:latin typeface="+mn-lt"/>
                <a:cs typeface="Arial"/>
              </a:rPr>
              <a:t>Cs</a:t>
            </a:r>
            <a:r>
              <a:rPr sz="1850" spc="10" dirty="0">
                <a:solidFill>
                  <a:srgbClr val="FF0000"/>
                </a:solidFill>
                <a:latin typeface="+mn-lt"/>
                <a:cs typeface="Arial"/>
              </a:rPr>
              <a:t>a</a:t>
            </a:r>
            <a:r>
              <a:rPr sz="1850" dirty="0">
                <a:solidFill>
                  <a:srgbClr val="FF0000"/>
                </a:solidFill>
                <a:latin typeface="+mn-lt"/>
                <a:cs typeface="Arial"/>
              </a:rPr>
              <a:t>t</a:t>
            </a:r>
            <a:r>
              <a:rPr sz="4200" baseline="13888" dirty="0">
                <a:solidFill>
                  <a:srgbClr val="FF0000"/>
                </a:solidFill>
                <a:latin typeface="+mn-lt"/>
                <a:cs typeface="Arial"/>
              </a:rPr>
              <a:t>:</a:t>
            </a:r>
            <a:endParaRPr sz="4200" baseline="13888" dirty="0">
              <a:latin typeface="+mn-lt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3E1911B-F520-10EE-8892-9E9CE1F985B7}"/>
              </a:ext>
            </a:extLst>
          </p:cNvPr>
          <p:cNvSpPr txBox="1"/>
          <p:nvPr/>
        </p:nvSpPr>
        <p:spPr>
          <a:xfrm>
            <a:off x="1146175" y="3590925"/>
            <a:ext cx="6491288" cy="307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spc="5" dirty="0">
                <a:latin typeface="+mn-lt"/>
                <a:cs typeface="Arial"/>
              </a:rPr>
              <a:t>The </a:t>
            </a:r>
            <a:r>
              <a:rPr sz="2000" spc="-5" dirty="0">
                <a:latin typeface="+mn-lt"/>
                <a:cs typeface="Arial"/>
              </a:rPr>
              <a:t>endpoints can be determined </a:t>
            </a:r>
            <a:r>
              <a:rPr sz="2000" dirty="0">
                <a:latin typeface="+mn-lt"/>
                <a:cs typeface="Arial"/>
              </a:rPr>
              <a:t>from the </a:t>
            </a:r>
            <a:r>
              <a:rPr sz="2000" spc="-5" dirty="0">
                <a:latin typeface="+mn-lt"/>
                <a:cs typeface="Arial"/>
              </a:rPr>
              <a:t>load</a:t>
            </a:r>
            <a:r>
              <a:rPr sz="2000" spc="65" dirty="0">
                <a:latin typeface="+mn-lt"/>
                <a:cs typeface="Arial"/>
              </a:rPr>
              <a:t> </a:t>
            </a:r>
            <a:r>
              <a:rPr sz="2000" spc="-5" dirty="0">
                <a:latin typeface="+mn-lt"/>
                <a:cs typeface="Arial"/>
              </a:rPr>
              <a:t>line.</a:t>
            </a:r>
            <a:endParaRPr sz="2000" dirty="0">
              <a:latin typeface="+mn-lt"/>
              <a:cs typeface="Arial"/>
            </a:endParaRPr>
          </a:p>
        </p:txBody>
      </p:sp>
      <p:sp>
        <p:nvSpPr>
          <p:cNvPr id="52228" name="object 14">
            <a:extLst>
              <a:ext uri="{FF2B5EF4-FFF2-40B4-BE49-F238E27FC236}">
                <a16:creationId xmlns:a16="http://schemas.microsoft.com/office/drawing/2014/main" id="{4C6F07E6-E097-5415-ED57-4D9420FBF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481013"/>
            <a:ext cx="1851025" cy="2698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2229" name="object 15">
            <a:extLst>
              <a:ext uri="{FF2B5EF4-FFF2-40B4-BE49-F238E27FC236}">
                <a16:creationId xmlns:a16="http://schemas.microsoft.com/office/drawing/2014/main" id="{2A1B4558-9D60-43D4-9071-5BFF7115D16F}"/>
              </a:ext>
            </a:extLst>
          </p:cNvPr>
          <p:cNvSpPr>
            <a:spLocks/>
          </p:cNvSpPr>
          <p:nvPr/>
        </p:nvSpPr>
        <p:spPr bwMode="auto">
          <a:xfrm>
            <a:off x="1744663" y="474663"/>
            <a:ext cx="1863725" cy="2711450"/>
          </a:xfrm>
          <a:custGeom>
            <a:avLst/>
            <a:gdLst>
              <a:gd name="T0" fmla="*/ 0 w 1864360"/>
              <a:gd name="T1" fmla="*/ 2711739 h 2712720"/>
              <a:gd name="T2" fmla="*/ 1828509 w 1864360"/>
              <a:gd name="T3" fmla="*/ 2711739 h 2712720"/>
              <a:gd name="T4" fmla="*/ 1828509 w 1864360"/>
              <a:gd name="T5" fmla="*/ 0 h 2712720"/>
              <a:gd name="T6" fmla="*/ 0 w 1864360"/>
              <a:gd name="T7" fmla="*/ 0 h 2712720"/>
              <a:gd name="T8" fmla="*/ 0 w 1864360"/>
              <a:gd name="T9" fmla="*/ 2711739 h 2712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64360" h="2712720">
                <a:moveTo>
                  <a:pt x="0" y="2712720"/>
                </a:moveTo>
                <a:lnTo>
                  <a:pt x="1864360" y="2712720"/>
                </a:lnTo>
                <a:lnTo>
                  <a:pt x="1864360" y="0"/>
                </a:lnTo>
                <a:lnTo>
                  <a:pt x="0" y="0"/>
                </a:lnTo>
                <a:lnTo>
                  <a:pt x="0" y="271272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52230" name="object 16">
            <a:extLst>
              <a:ext uri="{FF2B5EF4-FFF2-40B4-BE49-F238E27FC236}">
                <a16:creationId xmlns:a16="http://schemas.microsoft.com/office/drawing/2014/main" id="{AEF0F956-15F0-664A-4FAE-2825C4395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013" y="449263"/>
            <a:ext cx="3213100" cy="27305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2231" name="object 17">
            <a:extLst>
              <a:ext uri="{FF2B5EF4-FFF2-40B4-BE49-F238E27FC236}">
                <a16:creationId xmlns:a16="http://schemas.microsoft.com/office/drawing/2014/main" id="{64A2E89A-41BD-3371-4BD5-EF69F04CE18F}"/>
              </a:ext>
            </a:extLst>
          </p:cNvPr>
          <p:cNvSpPr>
            <a:spLocks/>
          </p:cNvSpPr>
          <p:nvPr/>
        </p:nvSpPr>
        <p:spPr bwMode="auto">
          <a:xfrm>
            <a:off x="4411663" y="442913"/>
            <a:ext cx="3225800" cy="2743200"/>
          </a:xfrm>
          <a:custGeom>
            <a:avLst/>
            <a:gdLst>
              <a:gd name="T0" fmla="*/ 0 w 3225800"/>
              <a:gd name="T1" fmla="*/ 2743200 h 2743200"/>
              <a:gd name="T2" fmla="*/ 3225800 w 3225800"/>
              <a:gd name="T3" fmla="*/ 2743200 h 2743200"/>
              <a:gd name="T4" fmla="*/ 3225800 w 3225800"/>
              <a:gd name="T5" fmla="*/ 0 h 2743200"/>
              <a:gd name="T6" fmla="*/ 0 w 3225800"/>
              <a:gd name="T7" fmla="*/ 0 h 2743200"/>
              <a:gd name="T8" fmla="*/ 0 w 3225800"/>
              <a:gd name="T9" fmla="*/ 2743200 h 2743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25800" h="2743200">
                <a:moveTo>
                  <a:pt x="0" y="2743200"/>
                </a:moveTo>
                <a:lnTo>
                  <a:pt x="3225800" y="2743200"/>
                </a:lnTo>
                <a:lnTo>
                  <a:pt x="32258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26F767B3-FC9C-4260-46CA-96BB6082849E}"/>
              </a:ext>
            </a:extLst>
          </p:cNvPr>
          <p:cNvSpPr txBox="1"/>
          <p:nvPr/>
        </p:nvSpPr>
        <p:spPr>
          <a:xfrm>
            <a:off x="1387475" y="5710238"/>
            <a:ext cx="6537325" cy="6143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-5" dirty="0">
                <a:solidFill>
                  <a:srgbClr val="FF0000"/>
                </a:solidFill>
                <a:latin typeface="+mn-lt"/>
                <a:cs typeface="Arial"/>
              </a:rPr>
              <a:t>A </a:t>
            </a:r>
            <a:r>
              <a:rPr sz="2000" b="1" dirty="0">
                <a:solidFill>
                  <a:srgbClr val="FF0000"/>
                </a:solidFill>
                <a:latin typeface="+mn-lt"/>
                <a:cs typeface="Arial"/>
              </a:rPr>
              <a:t>inclusão de </a:t>
            </a:r>
            <a:r>
              <a:rPr sz="2000" b="1" spc="-5" dirty="0">
                <a:solidFill>
                  <a:srgbClr val="FF0000"/>
                </a:solidFill>
                <a:latin typeface="+mn-lt"/>
                <a:cs typeface="Arial"/>
              </a:rPr>
              <a:t>R</a:t>
            </a:r>
            <a:r>
              <a:rPr sz="2000" b="1" spc="-7" baseline="-20833" dirty="0">
                <a:solidFill>
                  <a:srgbClr val="FF0000"/>
                </a:solidFill>
                <a:latin typeface="+mn-lt"/>
                <a:cs typeface="Arial"/>
              </a:rPr>
              <a:t>E  </a:t>
            </a:r>
            <a:r>
              <a:rPr sz="2000" b="1" spc="-5" dirty="0">
                <a:solidFill>
                  <a:srgbClr val="FF0000"/>
                </a:solidFill>
                <a:latin typeface="+mn-lt"/>
                <a:cs typeface="Arial"/>
              </a:rPr>
              <a:t>reduz </a:t>
            </a:r>
            <a:r>
              <a:rPr sz="2000" b="1" dirty="0">
                <a:solidFill>
                  <a:srgbClr val="FF0000"/>
                </a:solidFill>
                <a:latin typeface="+mn-lt"/>
                <a:cs typeface="Arial"/>
              </a:rPr>
              <a:t>o </a:t>
            </a:r>
            <a:r>
              <a:rPr sz="2000" b="1" spc="-5" dirty="0">
                <a:solidFill>
                  <a:srgbClr val="FF0000"/>
                </a:solidFill>
                <a:latin typeface="+mn-lt"/>
                <a:cs typeface="Arial"/>
              </a:rPr>
              <a:t>nível de saturação em </a:t>
            </a:r>
            <a:r>
              <a:rPr sz="2000" b="1" spc="-10" dirty="0">
                <a:solidFill>
                  <a:srgbClr val="FF0000"/>
                </a:solidFill>
                <a:latin typeface="+mn-lt"/>
                <a:cs typeface="Arial"/>
              </a:rPr>
              <a:t>relação</a:t>
            </a:r>
            <a:r>
              <a:rPr sz="2000" b="1" spc="-220" dirty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+mn-lt"/>
                <a:cs typeface="Arial"/>
              </a:rPr>
              <a:t>a</a:t>
            </a:r>
            <a:endParaRPr sz="2000" dirty="0">
              <a:latin typeface="+mn-lt"/>
              <a:cs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-5" dirty="0">
                <a:solidFill>
                  <a:srgbClr val="FF0000"/>
                </a:solidFill>
                <a:latin typeface="+mn-lt"/>
                <a:cs typeface="Arial"/>
              </a:rPr>
              <a:t>polarização fixa usando-se </a:t>
            </a:r>
            <a:r>
              <a:rPr sz="2000" b="1" dirty="0">
                <a:solidFill>
                  <a:srgbClr val="FF0000"/>
                </a:solidFill>
                <a:latin typeface="+mn-lt"/>
                <a:cs typeface="Arial"/>
              </a:rPr>
              <a:t>o </a:t>
            </a:r>
            <a:r>
              <a:rPr sz="2000" b="1" spc="-5" dirty="0">
                <a:solidFill>
                  <a:srgbClr val="FF0000"/>
                </a:solidFill>
                <a:latin typeface="+mn-lt"/>
                <a:cs typeface="Arial"/>
              </a:rPr>
              <a:t>mesmo resistor </a:t>
            </a:r>
            <a:r>
              <a:rPr sz="2000" b="1" dirty="0">
                <a:solidFill>
                  <a:srgbClr val="FF0000"/>
                </a:solidFill>
                <a:latin typeface="+mn-lt"/>
                <a:cs typeface="Arial"/>
              </a:rPr>
              <a:t>de </a:t>
            </a:r>
            <a:r>
              <a:rPr sz="2000" b="1" spc="-5" dirty="0">
                <a:solidFill>
                  <a:srgbClr val="FF0000"/>
                </a:solidFill>
                <a:latin typeface="+mn-lt"/>
                <a:cs typeface="Arial"/>
              </a:rPr>
              <a:t>coletor</a:t>
            </a:r>
            <a:r>
              <a:rPr sz="2000" b="1" spc="60" dirty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+mn-lt"/>
                <a:cs typeface="Arial"/>
              </a:rPr>
              <a:t>(</a:t>
            </a:r>
            <a:r>
              <a:rPr sz="2000" b="1" spc="-5" dirty="0" err="1">
                <a:solidFill>
                  <a:srgbClr val="FF0000"/>
                </a:solidFill>
                <a:latin typeface="+mn-lt"/>
                <a:cs typeface="Arial"/>
              </a:rPr>
              <a:t>R</a:t>
            </a:r>
            <a:r>
              <a:rPr sz="2000" b="1" spc="-7" baseline="-20833" dirty="0" err="1">
                <a:solidFill>
                  <a:srgbClr val="FF0000"/>
                </a:solidFill>
                <a:latin typeface="+mn-lt"/>
                <a:cs typeface="Arial"/>
              </a:rPr>
              <a:t>c</a:t>
            </a:r>
            <a:r>
              <a:rPr sz="2000" b="1" spc="-5" dirty="0">
                <a:solidFill>
                  <a:srgbClr val="FF0000"/>
                </a:solidFill>
                <a:latin typeface="+mn-lt"/>
                <a:cs typeface="Arial"/>
              </a:rPr>
              <a:t>)</a:t>
            </a:r>
            <a:r>
              <a:rPr lang="pt-BR" sz="2000" b="1" spc="-5" dirty="0">
                <a:solidFill>
                  <a:srgbClr val="FF0000"/>
                </a:solidFill>
                <a:latin typeface="+mn-lt"/>
                <a:cs typeface="Arial"/>
              </a:rPr>
              <a:t> !</a:t>
            </a:r>
            <a:endParaRPr sz="2000" dirty="0">
              <a:latin typeface="+mn-lt"/>
              <a:cs typeface="Arial"/>
            </a:endParaRPr>
          </a:p>
        </p:txBody>
      </p:sp>
      <p:pic>
        <p:nvPicPr>
          <p:cNvPr id="52233" name="Imagem 3">
            <a:extLst>
              <a:ext uri="{FF2B5EF4-FFF2-40B4-BE49-F238E27FC236}">
                <a16:creationId xmlns:a16="http://schemas.microsoft.com/office/drawing/2014/main" id="{4929C670-E80A-6C89-9DA8-4C3BA03ED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64013"/>
            <a:ext cx="1603375" cy="865187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4" name="Imagem 7">
            <a:extLst>
              <a:ext uri="{FF2B5EF4-FFF2-40B4-BE49-F238E27FC236}">
                <a16:creationId xmlns:a16="http://schemas.microsoft.com/office/drawing/2014/main" id="{393EC0BE-5E17-0527-B347-0A167FCCC1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4092575"/>
            <a:ext cx="1492250" cy="12700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bject 3">
            <a:extLst>
              <a:ext uri="{FF2B5EF4-FFF2-40B4-BE49-F238E27FC236}">
                <a16:creationId xmlns:a16="http://schemas.microsoft.com/office/drawing/2014/main" id="{46F9EFE9-BADD-F48E-6635-2ED3B2F8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06525"/>
            <a:ext cx="7820025" cy="1108075"/>
          </a:xfrm>
          <a:solidFill>
            <a:srgbClr val="FF0000"/>
          </a:solidFill>
        </p:spPr>
        <p:txBody>
          <a:bodyPr/>
          <a:lstStyle/>
          <a:p>
            <a:pPr marL="12700" eaLnBrk="1" hangingPunct="1"/>
            <a:r>
              <a:rPr lang="pt-BR" altLang="pt-BR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por Reta de Carga do  </a:t>
            </a:r>
            <a:br>
              <a:rPr lang="pt-BR" altLang="pt-BR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Circuito de Polarização do Emissor</a:t>
            </a:r>
            <a:endParaRPr lang="pt-BR" altLang="pt-BR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3F23E23-78B6-A731-3745-61F1ECE4D2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975" y="650875"/>
            <a:ext cx="7616825" cy="554038"/>
          </a:xfrm>
        </p:spPr>
        <p:txBody>
          <a:bodyPr rtlCol="0"/>
          <a:lstStyle/>
          <a:p>
            <a:pPr marL="127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Arial"/>
                <a:cs typeface="Arial"/>
              </a:rPr>
              <a:t>O </a:t>
            </a:r>
            <a:r>
              <a:rPr spc="-5" dirty="0">
                <a:latin typeface="Arial"/>
                <a:cs typeface="Arial"/>
              </a:rPr>
              <a:t>valor de </a:t>
            </a:r>
            <a:r>
              <a:rPr dirty="0">
                <a:latin typeface="Arial"/>
                <a:cs typeface="Arial"/>
              </a:rPr>
              <a:t>I</a:t>
            </a:r>
            <a:r>
              <a:rPr baseline="-20833" dirty="0">
                <a:latin typeface="Arial"/>
                <a:cs typeface="Arial"/>
              </a:rPr>
              <a:t>B  </a:t>
            </a:r>
            <a:r>
              <a:rPr dirty="0">
                <a:latin typeface="Arial"/>
                <a:cs typeface="Arial"/>
              </a:rPr>
              <a:t>determinado </a:t>
            </a:r>
            <a:r>
              <a:rPr spc="-5" dirty="0">
                <a:latin typeface="Arial"/>
                <a:cs typeface="Arial"/>
              </a:rPr>
              <a:t>pela equação abaixo </a:t>
            </a:r>
            <a:r>
              <a:rPr dirty="0">
                <a:latin typeface="Arial"/>
                <a:cs typeface="Arial"/>
              </a:rPr>
              <a:t>define </a:t>
            </a:r>
            <a:r>
              <a:rPr spc="-5" dirty="0">
                <a:latin typeface="Arial"/>
                <a:cs typeface="Arial"/>
              </a:rPr>
              <a:t>o valor de</a:t>
            </a:r>
            <a:br>
              <a:rPr lang="pt-BR" spc="-5" dirty="0">
                <a:latin typeface="Arial"/>
                <a:cs typeface="Arial"/>
              </a:rPr>
            </a:br>
            <a:r>
              <a:rPr spc="5" dirty="0">
                <a:latin typeface="Arial"/>
                <a:cs typeface="Arial"/>
              </a:rPr>
              <a:t>I</a:t>
            </a:r>
            <a:r>
              <a:rPr spc="7" baseline="-20833" dirty="0">
                <a:latin typeface="Arial"/>
                <a:cs typeface="Arial"/>
              </a:rPr>
              <a:t>B </a:t>
            </a:r>
            <a:r>
              <a:rPr spc="262" baseline="-20833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das</a:t>
            </a:r>
            <a:r>
              <a:rPr lang="pt-BR" spc="-10" dirty="0">
                <a:latin typeface="Arial"/>
                <a:cs typeface="Arial"/>
              </a:rPr>
              <a:t> </a:t>
            </a:r>
            <a:r>
              <a:rPr spc="-5" dirty="0" err="1">
                <a:latin typeface="Arial"/>
                <a:cs typeface="Arial"/>
              </a:rPr>
              <a:t>curvas</a:t>
            </a:r>
            <a:r>
              <a:rPr spc="-5" dirty="0">
                <a:latin typeface="Arial"/>
                <a:cs typeface="Arial"/>
              </a:rPr>
              <a:t> caracteristicas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mostradas.</a:t>
            </a:r>
          </a:p>
        </p:txBody>
      </p:sp>
      <p:sp>
        <p:nvSpPr>
          <p:cNvPr id="54275" name="object 3">
            <a:extLst>
              <a:ext uri="{FF2B5EF4-FFF2-40B4-BE49-F238E27FC236}">
                <a16:creationId xmlns:a16="http://schemas.microsoft.com/office/drawing/2014/main" id="{28FD79D0-EF9E-A647-5850-6927D02B5D28}"/>
              </a:ext>
            </a:extLst>
          </p:cNvPr>
          <p:cNvSpPr>
            <a:spLocks/>
          </p:cNvSpPr>
          <p:nvPr/>
        </p:nvSpPr>
        <p:spPr bwMode="auto">
          <a:xfrm>
            <a:off x="457200" y="703263"/>
            <a:ext cx="381000" cy="322262"/>
          </a:xfrm>
          <a:custGeom>
            <a:avLst/>
            <a:gdLst>
              <a:gd name="T0" fmla="*/ 0 w 381000"/>
              <a:gd name="T1" fmla="*/ 304944 h 322580"/>
              <a:gd name="T2" fmla="*/ 381000 w 381000"/>
              <a:gd name="T3" fmla="*/ 304944 h 322580"/>
              <a:gd name="T4" fmla="*/ 381000 w 381000"/>
              <a:gd name="T5" fmla="*/ 0 h 322580"/>
              <a:gd name="T6" fmla="*/ 0 w 381000"/>
              <a:gd name="T7" fmla="*/ 0 h 322580"/>
              <a:gd name="T8" fmla="*/ 0 w 381000"/>
              <a:gd name="T9" fmla="*/ 304944 h 3225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1000" h="322580">
                <a:moveTo>
                  <a:pt x="0" y="322579"/>
                </a:moveTo>
                <a:lnTo>
                  <a:pt x="381000" y="322579"/>
                </a:lnTo>
                <a:lnTo>
                  <a:pt x="381000" y="0"/>
                </a:lnTo>
                <a:lnTo>
                  <a:pt x="0" y="0"/>
                </a:lnTo>
                <a:lnTo>
                  <a:pt x="0" y="322579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54276" name="object 4">
            <a:extLst>
              <a:ext uri="{FF2B5EF4-FFF2-40B4-BE49-F238E27FC236}">
                <a16:creationId xmlns:a16="http://schemas.microsoft.com/office/drawing/2014/main" id="{25DD1332-A894-117B-7B8E-DD4A2B79B16F}"/>
              </a:ext>
            </a:extLst>
          </p:cNvPr>
          <p:cNvSpPr>
            <a:spLocks/>
          </p:cNvSpPr>
          <p:nvPr/>
        </p:nvSpPr>
        <p:spPr bwMode="auto">
          <a:xfrm>
            <a:off x="647700" y="2819400"/>
            <a:ext cx="2590800" cy="914400"/>
          </a:xfrm>
          <a:custGeom>
            <a:avLst/>
            <a:gdLst>
              <a:gd name="T0" fmla="*/ 2438400 w 2590800"/>
              <a:gd name="T1" fmla="*/ 0 h 914400"/>
              <a:gd name="T2" fmla="*/ 152400 w 2590800"/>
              <a:gd name="T3" fmla="*/ 0 h 914400"/>
              <a:gd name="T4" fmla="*/ 104231 w 2590800"/>
              <a:gd name="T5" fmla="*/ 7766 h 914400"/>
              <a:gd name="T6" fmla="*/ 62396 w 2590800"/>
              <a:gd name="T7" fmla="*/ 29394 h 914400"/>
              <a:gd name="T8" fmla="*/ 29405 w 2590800"/>
              <a:gd name="T9" fmla="*/ 62380 h 914400"/>
              <a:gd name="T10" fmla="*/ 7769 w 2590800"/>
              <a:gd name="T11" fmla="*/ 104217 h 914400"/>
              <a:gd name="T12" fmla="*/ 0 w 2590800"/>
              <a:gd name="T13" fmla="*/ 152400 h 914400"/>
              <a:gd name="T14" fmla="*/ 0 w 2590800"/>
              <a:gd name="T15" fmla="*/ 762000 h 914400"/>
              <a:gd name="T16" fmla="*/ 7769 w 2590800"/>
              <a:gd name="T17" fmla="*/ 810182 h 914400"/>
              <a:gd name="T18" fmla="*/ 29405 w 2590800"/>
              <a:gd name="T19" fmla="*/ 852019 h 914400"/>
              <a:gd name="T20" fmla="*/ 62396 w 2590800"/>
              <a:gd name="T21" fmla="*/ 885005 h 914400"/>
              <a:gd name="T22" fmla="*/ 104231 w 2590800"/>
              <a:gd name="T23" fmla="*/ 906633 h 914400"/>
              <a:gd name="T24" fmla="*/ 152400 w 2590800"/>
              <a:gd name="T25" fmla="*/ 914400 h 914400"/>
              <a:gd name="T26" fmla="*/ 2438400 w 2590800"/>
              <a:gd name="T27" fmla="*/ 914400 h 914400"/>
              <a:gd name="T28" fmla="*/ 2486582 w 2590800"/>
              <a:gd name="T29" fmla="*/ 906633 h 914400"/>
              <a:gd name="T30" fmla="*/ 2528419 w 2590800"/>
              <a:gd name="T31" fmla="*/ 885005 h 914400"/>
              <a:gd name="T32" fmla="*/ 2561405 w 2590800"/>
              <a:gd name="T33" fmla="*/ 852019 h 914400"/>
              <a:gd name="T34" fmla="*/ 2583033 w 2590800"/>
              <a:gd name="T35" fmla="*/ 810182 h 914400"/>
              <a:gd name="T36" fmla="*/ 2590800 w 2590800"/>
              <a:gd name="T37" fmla="*/ 762000 h 914400"/>
              <a:gd name="T38" fmla="*/ 2590800 w 2590800"/>
              <a:gd name="T39" fmla="*/ 152400 h 914400"/>
              <a:gd name="T40" fmla="*/ 2583033 w 2590800"/>
              <a:gd name="T41" fmla="*/ 104217 h 914400"/>
              <a:gd name="T42" fmla="*/ 2561405 w 2590800"/>
              <a:gd name="T43" fmla="*/ 62380 h 914400"/>
              <a:gd name="T44" fmla="*/ 2528419 w 2590800"/>
              <a:gd name="T45" fmla="*/ 29394 h 914400"/>
              <a:gd name="T46" fmla="*/ 2486582 w 2590800"/>
              <a:gd name="T47" fmla="*/ 7766 h 914400"/>
              <a:gd name="T48" fmla="*/ 2438400 w 2590800"/>
              <a:gd name="T49" fmla="*/ 0 h 9144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590800" h="914400">
                <a:moveTo>
                  <a:pt x="2438400" y="0"/>
                </a:moveTo>
                <a:lnTo>
                  <a:pt x="152400" y="0"/>
                </a:lnTo>
                <a:lnTo>
                  <a:pt x="104231" y="7766"/>
                </a:lnTo>
                <a:lnTo>
                  <a:pt x="62396" y="29394"/>
                </a:lnTo>
                <a:lnTo>
                  <a:pt x="29405" y="62380"/>
                </a:lnTo>
                <a:lnTo>
                  <a:pt x="7769" y="104217"/>
                </a:lnTo>
                <a:lnTo>
                  <a:pt x="0" y="152400"/>
                </a:lnTo>
                <a:lnTo>
                  <a:pt x="0" y="762000"/>
                </a:lnTo>
                <a:lnTo>
                  <a:pt x="7769" y="810182"/>
                </a:lnTo>
                <a:lnTo>
                  <a:pt x="29405" y="852019"/>
                </a:lnTo>
                <a:lnTo>
                  <a:pt x="62396" y="885005"/>
                </a:lnTo>
                <a:lnTo>
                  <a:pt x="104231" y="906633"/>
                </a:lnTo>
                <a:lnTo>
                  <a:pt x="152400" y="914400"/>
                </a:lnTo>
                <a:lnTo>
                  <a:pt x="2438400" y="914400"/>
                </a:lnTo>
                <a:lnTo>
                  <a:pt x="2486582" y="906633"/>
                </a:lnTo>
                <a:lnTo>
                  <a:pt x="2528419" y="885005"/>
                </a:lnTo>
                <a:lnTo>
                  <a:pt x="2561405" y="852019"/>
                </a:lnTo>
                <a:lnTo>
                  <a:pt x="2583033" y="810182"/>
                </a:lnTo>
                <a:lnTo>
                  <a:pt x="2590800" y="762000"/>
                </a:lnTo>
                <a:lnTo>
                  <a:pt x="2590800" y="152400"/>
                </a:lnTo>
                <a:lnTo>
                  <a:pt x="2583033" y="104217"/>
                </a:lnTo>
                <a:lnTo>
                  <a:pt x="2561405" y="62380"/>
                </a:lnTo>
                <a:lnTo>
                  <a:pt x="2528419" y="29394"/>
                </a:lnTo>
                <a:lnTo>
                  <a:pt x="2486582" y="7766"/>
                </a:lnTo>
                <a:lnTo>
                  <a:pt x="2438400" y="0"/>
                </a:lnTo>
                <a:close/>
              </a:path>
            </a:pathLst>
          </a:custGeom>
          <a:solidFill>
            <a:srgbClr val="BAD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54277" name="object 5">
            <a:extLst>
              <a:ext uri="{FF2B5EF4-FFF2-40B4-BE49-F238E27FC236}">
                <a16:creationId xmlns:a16="http://schemas.microsoft.com/office/drawing/2014/main" id="{995DE1B4-E229-2F83-8D68-D3594C92C586}"/>
              </a:ext>
            </a:extLst>
          </p:cNvPr>
          <p:cNvSpPr>
            <a:spLocks/>
          </p:cNvSpPr>
          <p:nvPr/>
        </p:nvSpPr>
        <p:spPr bwMode="auto">
          <a:xfrm>
            <a:off x="1316038" y="3254375"/>
            <a:ext cx="1782762" cy="0"/>
          </a:xfrm>
          <a:custGeom>
            <a:avLst/>
            <a:gdLst>
              <a:gd name="T0" fmla="*/ 0 w 1781810"/>
              <a:gd name="T1" fmla="*/ 1836838 w 178181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81810">
                <a:moveTo>
                  <a:pt x="0" y="0"/>
                </a:moveTo>
                <a:lnTo>
                  <a:pt x="1781755" y="0"/>
                </a:lnTo>
              </a:path>
            </a:pathLst>
          </a:custGeom>
          <a:noFill/>
          <a:ln w="1153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3A05967-DA01-1387-FD44-8CCDDF245789}"/>
              </a:ext>
            </a:extLst>
          </p:cNvPr>
          <p:cNvSpPr txBox="1"/>
          <p:nvPr/>
        </p:nvSpPr>
        <p:spPr>
          <a:xfrm>
            <a:off x="839788" y="3235325"/>
            <a:ext cx="141287" cy="2111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300" i="1" spc="45" dirty="0">
                <a:latin typeface="Arial"/>
                <a:cs typeface="Arial"/>
              </a:rPr>
              <a:t>B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B92348A-9D30-1BBD-FD8F-D5CAFC0797DA}"/>
              </a:ext>
            </a:extLst>
          </p:cNvPr>
          <p:cNvSpPr txBox="1"/>
          <p:nvPr/>
        </p:nvSpPr>
        <p:spPr>
          <a:xfrm>
            <a:off x="1604963" y="2924175"/>
            <a:ext cx="441325" cy="3381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lnSpc>
                <a:spcPts val="26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450" i="1" spc="-247" baseline="13285" dirty="0">
                <a:latin typeface="Arial"/>
                <a:cs typeface="Arial"/>
              </a:rPr>
              <a:t>V</a:t>
            </a:r>
            <a:r>
              <a:rPr sz="1300" i="1" spc="5" dirty="0">
                <a:latin typeface="Arial"/>
                <a:cs typeface="Arial"/>
              </a:rPr>
              <a:t>CC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2D916607-B79C-CA76-EB17-169D8D822184}"/>
              </a:ext>
            </a:extLst>
          </p:cNvPr>
          <p:cNvSpPr txBox="1"/>
          <p:nvPr/>
        </p:nvSpPr>
        <p:spPr>
          <a:xfrm>
            <a:off x="1314450" y="3262313"/>
            <a:ext cx="1743075" cy="4111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300" i="1" spc="20" dirty="0">
                <a:latin typeface="Arial"/>
                <a:cs typeface="Arial"/>
              </a:rPr>
              <a:t>R</a:t>
            </a:r>
            <a:r>
              <a:rPr sz="1950" i="1" spc="30" baseline="-23504" dirty="0">
                <a:latin typeface="Arial"/>
                <a:cs typeface="Arial"/>
              </a:rPr>
              <a:t>B </a:t>
            </a:r>
            <a:r>
              <a:rPr sz="2300" spc="25" dirty="0">
                <a:latin typeface="Symbol"/>
                <a:cs typeface="Symbol"/>
              </a:rPr>
              <a:t></a:t>
            </a:r>
            <a:r>
              <a:rPr sz="2300" spc="25" dirty="0">
                <a:latin typeface="Times New Roman"/>
                <a:cs typeface="Times New Roman"/>
              </a:rPr>
              <a:t> </a:t>
            </a:r>
            <a:r>
              <a:rPr sz="2300" i="1" spc="5" dirty="0">
                <a:latin typeface="Arial"/>
                <a:cs typeface="Arial"/>
              </a:rPr>
              <a:t>(β </a:t>
            </a:r>
            <a:r>
              <a:rPr sz="2300" spc="25" dirty="0">
                <a:latin typeface="Symbol"/>
                <a:cs typeface="Symbol"/>
              </a:rPr>
              <a:t></a:t>
            </a:r>
            <a:r>
              <a:rPr sz="2300" spc="-495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Arial"/>
                <a:cs typeface="Arial"/>
              </a:rPr>
              <a:t>1</a:t>
            </a:r>
            <a:r>
              <a:rPr sz="2300" i="1" spc="-25" dirty="0">
                <a:latin typeface="Arial"/>
                <a:cs typeface="Arial"/>
              </a:rPr>
              <a:t>)R</a:t>
            </a:r>
            <a:r>
              <a:rPr sz="1950" i="1" spc="-37" baseline="-23504" dirty="0">
                <a:latin typeface="Arial"/>
                <a:cs typeface="Arial"/>
              </a:rPr>
              <a:t>E</a:t>
            </a:r>
            <a:endParaRPr sz="1950" baseline="-23504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7523BE80-84C8-932E-A52E-9EEAE73499D1}"/>
              </a:ext>
            </a:extLst>
          </p:cNvPr>
          <p:cNvSpPr txBox="1"/>
          <p:nvPr/>
        </p:nvSpPr>
        <p:spPr>
          <a:xfrm>
            <a:off x="2120900" y="2851150"/>
            <a:ext cx="630238" cy="4111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300" spc="160" dirty="0">
                <a:latin typeface="Symbol"/>
                <a:cs typeface="Symbol"/>
              </a:rPr>
              <a:t></a:t>
            </a:r>
            <a:r>
              <a:rPr sz="2300" i="1" spc="-100" dirty="0">
                <a:latin typeface="Arial"/>
                <a:cs typeface="Arial"/>
              </a:rPr>
              <a:t>V</a:t>
            </a:r>
            <a:r>
              <a:rPr sz="1950" i="1" spc="112" baseline="-23504" dirty="0">
                <a:latin typeface="Arial"/>
                <a:cs typeface="Arial"/>
              </a:rPr>
              <a:t>BE</a:t>
            </a:r>
            <a:endParaRPr sz="1950" baseline="-23504">
              <a:latin typeface="Arial"/>
              <a:cs typeface="Arial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34BE7B4-A03E-33EB-422D-0EF1CF7DC7B3}"/>
              </a:ext>
            </a:extLst>
          </p:cNvPr>
          <p:cNvSpPr txBox="1"/>
          <p:nvPr/>
        </p:nvSpPr>
        <p:spPr>
          <a:xfrm>
            <a:off x="750888" y="3035300"/>
            <a:ext cx="501650" cy="3603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324485" algn="l"/>
              </a:tabLst>
              <a:defRPr/>
            </a:pPr>
            <a:r>
              <a:rPr sz="2300" i="1" spc="10" dirty="0">
                <a:latin typeface="Arial"/>
                <a:cs typeface="Arial"/>
              </a:rPr>
              <a:t>I	</a:t>
            </a:r>
            <a:r>
              <a:rPr sz="2300" spc="25" dirty="0">
                <a:latin typeface="Symbol"/>
                <a:cs typeface="Symbol"/>
              </a:rPr>
              <a:t>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54283" name="object 11">
            <a:extLst>
              <a:ext uri="{FF2B5EF4-FFF2-40B4-BE49-F238E27FC236}">
                <a16:creationId xmlns:a16="http://schemas.microsoft.com/office/drawing/2014/main" id="{87A463EA-9D26-BCFB-6253-90272B585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1600200"/>
            <a:ext cx="4581525" cy="38957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bject 3">
            <a:extLst>
              <a:ext uri="{FF2B5EF4-FFF2-40B4-BE49-F238E27FC236}">
                <a16:creationId xmlns:a16="http://schemas.microsoft.com/office/drawing/2014/main" id="{2F9C7ED0-21F2-4522-8D5B-0DD4300B7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3" y="984250"/>
            <a:ext cx="2803525" cy="2444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5299" name="object 6">
            <a:extLst>
              <a:ext uri="{FF2B5EF4-FFF2-40B4-BE49-F238E27FC236}">
                <a16:creationId xmlns:a16="http://schemas.microsoft.com/office/drawing/2014/main" id="{A6B67EEA-66C6-887A-B3D8-9453D94F2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854075"/>
            <a:ext cx="3128963" cy="26622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6327" name="object 7">
            <a:extLst>
              <a:ext uri="{FF2B5EF4-FFF2-40B4-BE49-F238E27FC236}">
                <a16:creationId xmlns:a16="http://schemas.microsoft.com/office/drawing/2014/main" id="{04944043-16D0-7F60-0ECC-CF597A25C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749675"/>
            <a:ext cx="4297363" cy="2514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6328" name="object 8">
            <a:extLst>
              <a:ext uri="{FF2B5EF4-FFF2-40B4-BE49-F238E27FC236}">
                <a16:creationId xmlns:a16="http://schemas.microsoft.com/office/drawing/2014/main" id="{63F1D92F-169F-681E-C403-2F5CED80E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902075"/>
            <a:ext cx="3419475" cy="25781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E0027C3-B22C-43C1-7962-854CBF835D52}"/>
              </a:ext>
            </a:extLst>
          </p:cNvPr>
          <p:cNvSpPr txBox="1"/>
          <p:nvPr/>
        </p:nvSpPr>
        <p:spPr>
          <a:xfrm>
            <a:off x="1371600" y="284163"/>
            <a:ext cx="7772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dirty="0">
                <a:latin typeface="+mn-lt"/>
                <a:cs typeface="Arial" panose="020B0604020202020204" pitchFamily="34" charset="0"/>
              </a:rPr>
              <a:t>Traçar a reta de carga do circuito abaixo nas curvas características  do transistor.</a:t>
            </a:r>
            <a:endParaRPr lang="pt-BR" dirty="0">
              <a:latin typeface="+mn-lt"/>
            </a:endParaRP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B8A86D6F-92DD-BD34-32F5-13E0F7E4A732}"/>
              </a:ext>
            </a:extLst>
          </p:cNvPr>
          <p:cNvCxnSpPr/>
          <p:nvPr/>
        </p:nvCxnSpPr>
        <p:spPr>
          <a:xfrm>
            <a:off x="4741863" y="4527550"/>
            <a:ext cx="36353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751B7AF6-89D1-E991-8FEE-AF0AB568025B}"/>
              </a:ext>
            </a:extLst>
          </p:cNvPr>
          <p:cNvCxnSpPr>
            <a:cxnSpLocks/>
          </p:cNvCxnSpPr>
          <p:nvPr/>
        </p:nvCxnSpPr>
        <p:spPr>
          <a:xfrm flipV="1">
            <a:off x="7848600" y="6400800"/>
            <a:ext cx="0" cy="3317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D3AD2B-80DC-50CE-7D70-632F8041740F}"/>
              </a:ext>
            </a:extLst>
          </p:cNvPr>
          <p:cNvSpPr txBox="1"/>
          <p:nvPr/>
        </p:nvSpPr>
        <p:spPr>
          <a:xfrm>
            <a:off x="152400" y="260350"/>
            <a:ext cx="1219200" cy="369888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Exercício 1 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nimBg="1"/>
      <p:bldP spid="5632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bject 3">
            <a:extLst>
              <a:ext uri="{FF2B5EF4-FFF2-40B4-BE49-F238E27FC236}">
                <a16:creationId xmlns:a16="http://schemas.microsoft.com/office/drawing/2014/main" id="{8292B2D0-0A1E-2281-689E-CCE3107BF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2757488"/>
            <a:ext cx="3390900" cy="29575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6323" name="object 6">
            <a:extLst>
              <a:ext uri="{FF2B5EF4-FFF2-40B4-BE49-F238E27FC236}">
                <a16:creationId xmlns:a16="http://schemas.microsoft.com/office/drawing/2014/main" id="{751335F7-F384-664B-2BE7-E02401E84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213" y="2579688"/>
            <a:ext cx="3786187" cy="3543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308D55A-7757-41F7-3B61-D7B45305B33D}"/>
              </a:ext>
            </a:extLst>
          </p:cNvPr>
          <p:cNvSpPr txBox="1"/>
          <p:nvPr/>
        </p:nvSpPr>
        <p:spPr>
          <a:xfrm>
            <a:off x="1752600" y="207963"/>
            <a:ext cx="3095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dirty="0">
                <a:latin typeface="+mn-lt"/>
                <a:cs typeface="Arial" panose="020B0604020202020204" pitchFamily="34" charset="0"/>
              </a:rPr>
              <a:t>No circuito abaixo, determinar: 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2CCFEBB7-1274-51BC-06F9-0C4ABD39C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1143000"/>
            <a:ext cx="8089900" cy="5540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dirty="0">
                <a:latin typeface="+mn-lt"/>
                <a:cs typeface="Arial" panose="020B0604020202020204" pitchFamily="34" charset="0"/>
              </a:rPr>
              <a:t>b) O</a:t>
            </a:r>
            <a:r>
              <a:rPr lang="pt-BR" altLang="pt-BR" dirty="0">
                <a:cs typeface="Arial" panose="020B0604020202020204" pitchFamily="34" charset="0"/>
              </a:rPr>
              <a:t>s valores de I</a:t>
            </a:r>
            <a:r>
              <a:rPr lang="pt-BR" altLang="pt-BR" baseline="-21000" dirty="0">
                <a:cs typeface="Arial" panose="020B0604020202020204" pitchFamily="34" charset="0"/>
              </a:rPr>
              <a:t>CQ </a:t>
            </a:r>
            <a:r>
              <a:rPr lang="pt-BR" altLang="pt-BR" dirty="0">
                <a:cs typeface="Arial" panose="020B0604020202020204" pitchFamily="34" charset="0"/>
              </a:rPr>
              <a:t>e V</a:t>
            </a:r>
            <a:r>
              <a:rPr lang="pt-BR" altLang="pt-BR" baseline="-21000" dirty="0">
                <a:cs typeface="Arial" panose="020B0604020202020204" pitchFamily="34" charset="0"/>
              </a:rPr>
              <a:t>CEQ </a:t>
            </a:r>
            <a:r>
              <a:rPr lang="pt-BR" altLang="pt-BR" dirty="0">
                <a:latin typeface="+mn-lt"/>
                <a:cs typeface="Arial" panose="020B0604020202020204" pitchFamily="34" charset="0"/>
              </a:rPr>
              <a:t>para um ponto Q na interseção da reta de carga com uma corrente de  base de 15µA. </a:t>
            </a:r>
            <a:endParaRPr lang="pt-BR" altLang="pt-BR" baseline="-21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6326" name="CaixaDeTexto 2">
            <a:extLst>
              <a:ext uri="{FF2B5EF4-FFF2-40B4-BE49-F238E27FC236}">
                <a16:creationId xmlns:a16="http://schemas.microsoft.com/office/drawing/2014/main" id="{AEB14E43-C206-CB2E-2EB2-FA6890208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719138"/>
            <a:ext cx="309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>
                <a:cs typeface="Arial" panose="020B0604020202020204" pitchFamily="34" charset="0"/>
              </a:rPr>
              <a:t>a)</a:t>
            </a:r>
            <a:r>
              <a:rPr lang="pt-BR" altLang="pt-BR" b="1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r>
              <a:rPr lang="pt-BR" altLang="pt-BR">
                <a:cs typeface="Arial" panose="020B0604020202020204" pitchFamily="34" charset="0"/>
              </a:rPr>
              <a:t> A reta de carga do circuito.</a:t>
            </a:r>
            <a:endParaRPr lang="pt-BR" altLang="pt-BR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FC939AC-0849-E750-50BC-978EA5923494}"/>
              </a:ext>
            </a:extLst>
          </p:cNvPr>
          <p:cNvSpPr txBox="1"/>
          <p:nvPr/>
        </p:nvSpPr>
        <p:spPr>
          <a:xfrm>
            <a:off x="473075" y="1828800"/>
            <a:ext cx="2422525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330200" algn="l"/>
              </a:tabLst>
              <a:defRPr/>
            </a:pPr>
            <a:r>
              <a:rPr dirty="0">
                <a:latin typeface="+mn-lt"/>
                <a:cs typeface="Arial"/>
              </a:rPr>
              <a:t>c)</a:t>
            </a:r>
            <a:r>
              <a:rPr lang="pt-BR" dirty="0">
                <a:latin typeface="+mn-lt"/>
                <a:cs typeface="Arial"/>
              </a:rPr>
              <a:t> O</a:t>
            </a:r>
            <a:r>
              <a:rPr dirty="0">
                <a:latin typeface="+mn-lt"/>
                <a:cs typeface="Arial"/>
              </a:rPr>
              <a:t> </a:t>
            </a:r>
            <a:r>
              <a:rPr dirty="0">
                <a:latin typeface="+mn-lt"/>
                <a:cs typeface="Cambria Math"/>
              </a:rPr>
              <a:t>𝛽</a:t>
            </a:r>
            <a:r>
              <a:rPr lang="pt-BR" baseline="-25000" dirty="0">
                <a:latin typeface="+mn-lt"/>
                <a:cs typeface="Cambria Math"/>
              </a:rPr>
              <a:t>DC</a:t>
            </a:r>
            <a:r>
              <a:rPr dirty="0">
                <a:latin typeface="+mn-lt"/>
                <a:cs typeface="Cambria Math"/>
              </a:rPr>
              <a:t> </a:t>
            </a:r>
            <a:r>
              <a:rPr spc="-5" dirty="0">
                <a:latin typeface="+mn-lt"/>
                <a:cs typeface="Arial"/>
              </a:rPr>
              <a:t>no</a:t>
            </a:r>
            <a:r>
              <a:rPr spc="-20" dirty="0">
                <a:latin typeface="+mn-lt"/>
                <a:cs typeface="Arial"/>
              </a:rPr>
              <a:t> </a:t>
            </a:r>
            <a:r>
              <a:rPr spc="-5" dirty="0">
                <a:latin typeface="+mn-lt"/>
                <a:cs typeface="Arial"/>
              </a:rPr>
              <a:t>ponto  Q.</a:t>
            </a:r>
            <a:endParaRPr dirty="0">
              <a:latin typeface="+mn-lt"/>
              <a:cs typeface="Arial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CA26D09-FD3E-0BA3-5651-77B600D8376F}"/>
              </a:ext>
            </a:extLst>
          </p:cNvPr>
          <p:cNvSpPr txBox="1"/>
          <p:nvPr/>
        </p:nvSpPr>
        <p:spPr>
          <a:xfrm>
            <a:off x="473075" y="2209800"/>
            <a:ext cx="1508125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+mn-lt"/>
                <a:cs typeface="Arial"/>
              </a:rPr>
              <a:t>d)</a:t>
            </a:r>
            <a:r>
              <a:rPr lang="pt-BR" spc="-5" dirty="0">
                <a:latin typeface="+mn-lt"/>
                <a:cs typeface="Arial"/>
              </a:rPr>
              <a:t> O</a:t>
            </a:r>
            <a:r>
              <a:rPr spc="-5" dirty="0">
                <a:latin typeface="+mn-lt"/>
                <a:cs typeface="Arial"/>
              </a:rPr>
              <a:t> valor de</a:t>
            </a:r>
            <a:r>
              <a:rPr spc="15" dirty="0">
                <a:latin typeface="+mn-lt"/>
                <a:cs typeface="Arial"/>
              </a:rPr>
              <a:t> </a:t>
            </a:r>
            <a:r>
              <a:rPr dirty="0">
                <a:latin typeface="+mn-lt"/>
                <a:cs typeface="Arial"/>
              </a:rPr>
              <a:t>R</a:t>
            </a:r>
            <a:r>
              <a:rPr baseline="-20833" dirty="0">
                <a:latin typeface="+mn-lt"/>
                <a:cs typeface="Arial"/>
              </a:rPr>
              <a:t>B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FFFE764-4698-33A7-CB64-3C589A09009B}"/>
              </a:ext>
            </a:extLst>
          </p:cNvPr>
          <p:cNvSpPr txBox="1"/>
          <p:nvPr/>
        </p:nvSpPr>
        <p:spPr>
          <a:xfrm>
            <a:off x="533400" y="195263"/>
            <a:ext cx="1219200" cy="36988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Exercício 2 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2">
            <a:extLst>
              <a:ext uri="{FF2B5EF4-FFF2-40B4-BE49-F238E27FC236}">
                <a16:creationId xmlns:a16="http://schemas.microsoft.com/office/drawing/2014/main" id="{3859C40E-0A1E-C2F6-5AF1-908E917E7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193675"/>
            <a:ext cx="2778125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984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pt-BR" altLang="pt-BR" b="1">
                <a:cs typeface="Calibri" panose="020F0502020204030204" pitchFamily="34" charset="0"/>
              </a:rPr>
              <a:t>Circuito de Polarização por  Divisor de Tensão</a:t>
            </a:r>
            <a:endParaRPr lang="pt-BR" altLang="pt-BR">
              <a:cs typeface="Calibri" panose="020F0502020204030204" pitchFamily="34" charset="0"/>
            </a:endParaRPr>
          </a:p>
        </p:txBody>
      </p:sp>
      <p:sp>
        <p:nvSpPr>
          <p:cNvPr id="8195" name="object 3">
            <a:extLst>
              <a:ext uri="{FF2B5EF4-FFF2-40B4-BE49-F238E27FC236}">
                <a16:creationId xmlns:a16="http://schemas.microsoft.com/office/drawing/2014/main" id="{DFBD5DD0-07F2-817B-8162-DDAA74DB737F}"/>
              </a:ext>
            </a:extLst>
          </p:cNvPr>
          <p:cNvSpPr>
            <a:spLocks/>
          </p:cNvSpPr>
          <p:nvPr/>
        </p:nvSpPr>
        <p:spPr bwMode="auto">
          <a:xfrm>
            <a:off x="457200" y="152400"/>
            <a:ext cx="676275" cy="504825"/>
          </a:xfrm>
          <a:custGeom>
            <a:avLst/>
            <a:gdLst>
              <a:gd name="T0" fmla="*/ 356402 w 675640"/>
              <a:gd name="T1" fmla="*/ 0 h 505459"/>
              <a:gd name="T2" fmla="*/ 298592 w 675640"/>
              <a:gd name="T3" fmla="*/ 3079 h 505459"/>
              <a:gd name="T4" fmla="*/ 243750 w 675640"/>
              <a:gd name="T5" fmla="*/ 11996 h 505459"/>
              <a:gd name="T6" fmla="*/ 192614 w 675640"/>
              <a:gd name="T7" fmla="*/ 26264 h 505459"/>
              <a:gd name="T8" fmla="*/ 145912 w 675640"/>
              <a:gd name="T9" fmla="*/ 45397 h 505459"/>
              <a:gd name="T10" fmla="*/ 104386 w 675640"/>
              <a:gd name="T11" fmla="*/ 68912 h 505459"/>
              <a:gd name="T12" fmla="*/ 68762 w 675640"/>
              <a:gd name="T13" fmla="*/ 96329 h 505459"/>
              <a:gd name="T14" fmla="*/ 39781 w 675640"/>
              <a:gd name="T15" fmla="*/ 127158 h 505459"/>
              <a:gd name="T16" fmla="*/ 18170 w 675640"/>
              <a:gd name="T17" fmla="*/ 160917 h 505459"/>
              <a:gd name="T18" fmla="*/ 4649 w 675640"/>
              <a:gd name="T19" fmla="*/ 197118 h 505459"/>
              <a:gd name="T20" fmla="*/ 0 w 675640"/>
              <a:gd name="T21" fmla="*/ 235281 h 505459"/>
              <a:gd name="T22" fmla="*/ 4649 w 675640"/>
              <a:gd name="T23" fmla="*/ 273444 h 505459"/>
              <a:gd name="T24" fmla="*/ 18170 w 675640"/>
              <a:gd name="T25" fmla="*/ 309647 h 505459"/>
              <a:gd name="T26" fmla="*/ 39781 w 675640"/>
              <a:gd name="T27" fmla="*/ 343404 h 505459"/>
              <a:gd name="T28" fmla="*/ 68762 w 675640"/>
              <a:gd name="T29" fmla="*/ 374231 h 505459"/>
              <a:gd name="T30" fmla="*/ 104386 w 675640"/>
              <a:gd name="T31" fmla="*/ 401649 h 505459"/>
              <a:gd name="T32" fmla="*/ 145912 w 675640"/>
              <a:gd name="T33" fmla="*/ 425165 h 505459"/>
              <a:gd name="T34" fmla="*/ 192614 w 675640"/>
              <a:gd name="T35" fmla="*/ 444300 h 505459"/>
              <a:gd name="T36" fmla="*/ 243750 w 675640"/>
              <a:gd name="T37" fmla="*/ 458564 h 505459"/>
              <a:gd name="T38" fmla="*/ 298592 w 675640"/>
              <a:gd name="T39" fmla="*/ 467481 h 505459"/>
              <a:gd name="T40" fmla="*/ 356402 w 675640"/>
              <a:gd name="T41" fmla="*/ 470563 h 505459"/>
              <a:gd name="T42" fmla="*/ 414211 w 675640"/>
              <a:gd name="T43" fmla="*/ 467481 h 505459"/>
              <a:gd name="T44" fmla="*/ 469053 w 675640"/>
              <a:gd name="T45" fmla="*/ 458564 h 505459"/>
              <a:gd name="T46" fmla="*/ 520191 w 675640"/>
              <a:gd name="T47" fmla="*/ 444300 h 505459"/>
              <a:gd name="T48" fmla="*/ 566886 w 675640"/>
              <a:gd name="T49" fmla="*/ 425165 h 505459"/>
              <a:gd name="T50" fmla="*/ 608419 w 675640"/>
              <a:gd name="T51" fmla="*/ 401649 h 505459"/>
              <a:gd name="T52" fmla="*/ 644040 w 675640"/>
              <a:gd name="T53" fmla="*/ 374231 h 505459"/>
              <a:gd name="T54" fmla="*/ 673024 w 675640"/>
              <a:gd name="T55" fmla="*/ 343404 h 505459"/>
              <a:gd name="T56" fmla="*/ 694635 w 675640"/>
              <a:gd name="T57" fmla="*/ 309647 h 505459"/>
              <a:gd name="T58" fmla="*/ 708138 w 675640"/>
              <a:gd name="T59" fmla="*/ 273444 h 505459"/>
              <a:gd name="T60" fmla="*/ 712804 w 675640"/>
              <a:gd name="T61" fmla="*/ 235281 h 505459"/>
              <a:gd name="T62" fmla="*/ 708138 w 675640"/>
              <a:gd name="T63" fmla="*/ 197118 h 505459"/>
              <a:gd name="T64" fmla="*/ 694635 w 675640"/>
              <a:gd name="T65" fmla="*/ 160917 h 505459"/>
              <a:gd name="T66" fmla="*/ 673024 w 675640"/>
              <a:gd name="T67" fmla="*/ 127158 h 505459"/>
              <a:gd name="T68" fmla="*/ 644040 w 675640"/>
              <a:gd name="T69" fmla="*/ 96329 h 505459"/>
              <a:gd name="T70" fmla="*/ 608419 w 675640"/>
              <a:gd name="T71" fmla="*/ 68912 h 505459"/>
              <a:gd name="T72" fmla="*/ 566886 w 675640"/>
              <a:gd name="T73" fmla="*/ 45397 h 505459"/>
              <a:gd name="T74" fmla="*/ 520191 w 675640"/>
              <a:gd name="T75" fmla="*/ 26264 h 505459"/>
              <a:gd name="T76" fmla="*/ 469053 w 675640"/>
              <a:gd name="T77" fmla="*/ 11996 h 505459"/>
              <a:gd name="T78" fmla="*/ 414211 w 675640"/>
              <a:gd name="T79" fmla="*/ 3079 h 505459"/>
              <a:gd name="T80" fmla="*/ 356402 w 675640"/>
              <a:gd name="T81" fmla="*/ 0 h 50545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5640" h="505459">
                <a:moveTo>
                  <a:pt x="337820" y="0"/>
                </a:moveTo>
                <a:lnTo>
                  <a:pt x="283023" y="3307"/>
                </a:lnTo>
                <a:lnTo>
                  <a:pt x="231041" y="12884"/>
                </a:lnTo>
                <a:lnTo>
                  <a:pt x="182570" y="28210"/>
                </a:lnTo>
                <a:lnTo>
                  <a:pt x="138306" y="48763"/>
                </a:lnTo>
                <a:lnTo>
                  <a:pt x="98944" y="74025"/>
                </a:lnTo>
                <a:lnTo>
                  <a:pt x="65178" y="103473"/>
                </a:lnTo>
                <a:lnTo>
                  <a:pt x="37706" y="136588"/>
                </a:lnTo>
                <a:lnTo>
                  <a:pt x="17222" y="172850"/>
                </a:lnTo>
                <a:lnTo>
                  <a:pt x="4421" y="211737"/>
                </a:lnTo>
                <a:lnTo>
                  <a:pt x="0" y="252729"/>
                </a:lnTo>
                <a:lnTo>
                  <a:pt x="4421" y="293722"/>
                </a:lnTo>
                <a:lnTo>
                  <a:pt x="17222" y="332609"/>
                </a:lnTo>
                <a:lnTo>
                  <a:pt x="37706" y="368871"/>
                </a:lnTo>
                <a:lnTo>
                  <a:pt x="65178" y="401986"/>
                </a:lnTo>
                <a:lnTo>
                  <a:pt x="98944" y="431434"/>
                </a:lnTo>
                <a:lnTo>
                  <a:pt x="138306" y="456696"/>
                </a:lnTo>
                <a:lnTo>
                  <a:pt x="182570" y="477249"/>
                </a:lnTo>
                <a:lnTo>
                  <a:pt x="231041" y="492575"/>
                </a:lnTo>
                <a:lnTo>
                  <a:pt x="283023" y="502152"/>
                </a:lnTo>
                <a:lnTo>
                  <a:pt x="337820" y="505460"/>
                </a:lnTo>
                <a:lnTo>
                  <a:pt x="392616" y="502152"/>
                </a:lnTo>
                <a:lnTo>
                  <a:pt x="444598" y="492575"/>
                </a:lnTo>
                <a:lnTo>
                  <a:pt x="493069" y="477249"/>
                </a:lnTo>
                <a:lnTo>
                  <a:pt x="537333" y="456696"/>
                </a:lnTo>
                <a:lnTo>
                  <a:pt x="576695" y="431434"/>
                </a:lnTo>
                <a:lnTo>
                  <a:pt x="610461" y="401986"/>
                </a:lnTo>
                <a:lnTo>
                  <a:pt x="637933" y="368871"/>
                </a:lnTo>
                <a:lnTo>
                  <a:pt x="658417" y="332609"/>
                </a:lnTo>
                <a:lnTo>
                  <a:pt x="671218" y="293722"/>
                </a:lnTo>
                <a:lnTo>
                  <a:pt x="675640" y="252729"/>
                </a:lnTo>
                <a:lnTo>
                  <a:pt x="671218" y="211737"/>
                </a:lnTo>
                <a:lnTo>
                  <a:pt x="658417" y="172850"/>
                </a:lnTo>
                <a:lnTo>
                  <a:pt x="637933" y="136588"/>
                </a:lnTo>
                <a:lnTo>
                  <a:pt x="610461" y="103473"/>
                </a:lnTo>
                <a:lnTo>
                  <a:pt x="576695" y="74025"/>
                </a:lnTo>
                <a:lnTo>
                  <a:pt x="537333" y="48763"/>
                </a:lnTo>
                <a:lnTo>
                  <a:pt x="493069" y="28210"/>
                </a:lnTo>
                <a:lnTo>
                  <a:pt x="444598" y="12884"/>
                </a:lnTo>
                <a:lnTo>
                  <a:pt x="392616" y="3307"/>
                </a:lnTo>
                <a:lnTo>
                  <a:pt x="337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A4F4658-3B59-5A2F-AE9D-AB87A2AFC123}"/>
              </a:ext>
            </a:extLst>
          </p:cNvPr>
          <p:cNvSpPr txBox="1"/>
          <p:nvPr/>
        </p:nvSpPr>
        <p:spPr>
          <a:xfrm>
            <a:off x="650875" y="271463"/>
            <a:ext cx="285750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5" dirty="0">
                <a:latin typeface="Calibri"/>
                <a:cs typeface="Calibri"/>
              </a:rPr>
              <a:t>4</a:t>
            </a:r>
            <a:r>
              <a:rPr sz="1600" b="1" spc="-10" dirty="0">
                <a:latin typeface="Calibri"/>
                <a:cs typeface="Calibri"/>
              </a:rPr>
              <a:t>.</a:t>
            </a:r>
            <a:r>
              <a:rPr sz="1600" b="1" dirty="0"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20A88B7-5B81-BEDD-E574-55B9894CE359}"/>
              </a:ext>
            </a:extLst>
          </p:cNvPr>
          <p:cNvSpPr txBox="1"/>
          <p:nvPr/>
        </p:nvSpPr>
        <p:spPr>
          <a:xfrm>
            <a:off x="1336675" y="914400"/>
            <a:ext cx="4332288" cy="307975"/>
          </a:xfrm>
          <a:prstGeom prst="rect">
            <a:avLst/>
          </a:prstGeom>
          <a:solidFill>
            <a:srgbClr val="FF0000"/>
          </a:solidFill>
        </p:spPr>
        <p:txBody>
          <a:bodyPr lIns="0" tIns="31115" rIns="0" bIns="0">
            <a:spAutoFit/>
          </a:bodyPr>
          <a:lstStyle/>
          <a:p>
            <a:pPr algn="ctr" eaLnBrk="1" fontAlgn="auto" hangingPunct="1">
              <a:spcBef>
                <a:spcPts val="245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Cálculo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Polarização (Método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Análise)</a:t>
            </a:r>
            <a:endParaRPr>
              <a:latin typeface="Calibri"/>
              <a:cs typeface="Calibr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37E9EDB-4DA9-94C7-C2DE-5D6954E35C58}"/>
              </a:ext>
            </a:extLst>
          </p:cNvPr>
          <p:cNvSpPr txBox="1"/>
          <p:nvPr/>
        </p:nvSpPr>
        <p:spPr>
          <a:xfrm>
            <a:off x="1336675" y="1416050"/>
            <a:ext cx="5510213" cy="306388"/>
          </a:xfrm>
          <a:prstGeom prst="rect">
            <a:avLst/>
          </a:prstGeom>
          <a:solidFill>
            <a:srgbClr val="FF0000"/>
          </a:solidFill>
        </p:spPr>
        <p:txBody>
          <a:bodyPr lIns="0" tIns="29845" rIns="0" bIns="0">
            <a:spAutoFit/>
          </a:bodyPr>
          <a:lstStyle/>
          <a:p>
            <a:pPr algn="ctr" eaLnBrk="1" fontAlgn="auto" hangingPunct="1">
              <a:spcBef>
                <a:spcPts val="235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Cálculo 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Aproximado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Polarização (Método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Análise)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4D7BA4FB-9128-7602-A147-A8345B55945C}"/>
              </a:ext>
            </a:extLst>
          </p:cNvPr>
          <p:cNvSpPr txBox="1"/>
          <p:nvPr/>
        </p:nvSpPr>
        <p:spPr>
          <a:xfrm>
            <a:off x="1336675" y="3511550"/>
            <a:ext cx="5948363" cy="311150"/>
          </a:xfrm>
          <a:prstGeom prst="rect">
            <a:avLst/>
          </a:prstGeom>
          <a:solidFill>
            <a:srgbClr val="FF0000"/>
          </a:solidFill>
        </p:spPr>
        <p:txBody>
          <a:bodyPr lIns="0" tIns="32384" rIns="0" bIns="0">
            <a:spAutoFit/>
          </a:bodyPr>
          <a:lstStyle/>
          <a:p>
            <a:pPr algn="ctr" eaLnBrk="1" fontAlgn="auto" hangingPunct="1">
              <a:spcBef>
                <a:spcPts val="254"/>
              </a:spcBef>
              <a:spcAft>
                <a:spcPts val="0"/>
              </a:spcAft>
              <a:defRPr/>
            </a:pPr>
            <a:r>
              <a:rPr b="1" spc="-10" dirty="0" err="1">
                <a:solidFill>
                  <a:srgbClr val="FFFFFF"/>
                </a:solidFill>
                <a:latin typeface="Calibri"/>
                <a:cs typeface="Calibri"/>
              </a:rPr>
              <a:t>Exemplo</a:t>
            </a:r>
            <a:r>
              <a:rPr lang="pt-BR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b="1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" dirty="0" err="1">
                <a:solidFill>
                  <a:srgbClr val="FFFFFF"/>
                </a:solidFill>
                <a:latin typeface="Calibri"/>
                <a:cs typeface="Calibri"/>
              </a:rPr>
              <a:t>Estabilidade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lang="pt-BR" b="1" dirty="0">
                <a:solidFill>
                  <a:srgbClr val="FFFFFF"/>
                </a:solidFill>
                <a:latin typeface="Calibri"/>
                <a:cs typeface="Calibri"/>
              </a:rPr>
              <a:t>a Polarização por Divisor de Tensão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05C749A4-F01A-344A-8BF0-3FC82735E873}"/>
              </a:ext>
            </a:extLst>
          </p:cNvPr>
          <p:cNvSpPr txBox="1"/>
          <p:nvPr/>
        </p:nvSpPr>
        <p:spPr>
          <a:xfrm>
            <a:off x="1344613" y="1914525"/>
            <a:ext cx="5516562" cy="623888"/>
          </a:xfrm>
          <a:prstGeom prst="rect">
            <a:avLst/>
          </a:prstGeom>
          <a:solidFill>
            <a:srgbClr val="FF0000"/>
          </a:solidFill>
        </p:spPr>
        <p:txBody>
          <a:bodyPr lIns="0" tIns="31750" rIns="0" bIns="0">
            <a:spAutoFit/>
          </a:bodyPr>
          <a:lstStyle/>
          <a:p>
            <a:pPr algn="ctr" eaLnBrk="1" fontAlgn="auto" hangingPunct="1">
              <a:spcBef>
                <a:spcPts val="250"/>
              </a:spcBef>
              <a:spcAft>
                <a:spcPts val="0"/>
              </a:spcAft>
              <a:defRPr/>
            </a:pPr>
            <a:r>
              <a:rPr lang="pt-BR" altLang="pt-BR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Fator de Estabilidade e Projeto (</a:t>
            </a:r>
            <a:r>
              <a:rPr lang="pt-BR" altLang="pt-BR" b="1" dirty="0" err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Sintese</a:t>
            </a:r>
            <a:r>
              <a:rPr lang="pt-BR" altLang="pt-BR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) de um </a:t>
            </a:r>
          </a:p>
          <a:p>
            <a:pPr algn="ctr" eaLnBrk="1" fontAlgn="auto" hangingPunct="1">
              <a:spcBef>
                <a:spcPts val="250"/>
              </a:spcBef>
              <a:spcAft>
                <a:spcPts val="0"/>
              </a:spcAft>
              <a:defRPr/>
            </a:pPr>
            <a:r>
              <a:rPr lang="pt-BR" altLang="pt-BR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Circuito de Polarização de um </a:t>
            </a:r>
            <a:r>
              <a:rPr lang="pt-BR" altLang="pt-BR" b="1" dirty="0" err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Circutio</a:t>
            </a:r>
            <a:r>
              <a:rPr lang="pt-BR" altLang="pt-BR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Divisor de Tensão</a:t>
            </a:r>
            <a:endParaRPr dirty="0">
              <a:latin typeface="+mn-lt"/>
              <a:cs typeface="Calibri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69F491D0-ECE8-C47B-C74B-CC9EFB5EF71A}"/>
              </a:ext>
            </a:extLst>
          </p:cNvPr>
          <p:cNvSpPr txBox="1"/>
          <p:nvPr/>
        </p:nvSpPr>
        <p:spPr>
          <a:xfrm>
            <a:off x="1336675" y="2733675"/>
            <a:ext cx="4811713" cy="585788"/>
          </a:xfrm>
          <a:prstGeom prst="rect">
            <a:avLst/>
          </a:prstGeom>
          <a:solidFill>
            <a:srgbClr val="FF0000"/>
          </a:solidFill>
        </p:spPr>
        <p:txBody>
          <a:bodyPr lIns="0" tIns="31114" rIns="0" bIns="0">
            <a:spAutoFit/>
          </a:bodyPr>
          <a:lstStyle/>
          <a:p>
            <a:pPr algn="ctr" eaLnBrk="1" fontAlgn="auto" hangingPunct="1">
              <a:spcBef>
                <a:spcPts val="244"/>
              </a:spcBef>
              <a:spcAft>
                <a:spcPts val="0"/>
              </a:spcAft>
              <a:defRPr/>
            </a:pP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Saturação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e Análise de </a:t>
            </a:r>
            <a:r>
              <a:rPr b="1" spc="-20" dirty="0">
                <a:solidFill>
                  <a:srgbClr val="FFFFFF"/>
                </a:solidFill>
                <a:latin typeface="Calibri"/>
                <a:cs typeface="Calibri"/>
              </a:rPr>
              <a:t>Reta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b="1" spc="-20" dirty="0">
                <a:solidFill>
                  <a:srgbClr val="FFFFFF"/>
                </a:solidFill>
                <a:latin typeface="Calibri"/>
                <a:cs typeface="Calibri"/>
              </a:rPr>
              <a:t>Carga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Circuito</a:t>
            </a:r>
            <a:endParaRPr dirty="0">
              <a:latin typeface="Calibri"/>
              <a:cs typeface="Calibri"/>
            </a:endParaRPr>
          </a:p>
          <a:p>
            <a:pPr marL="9017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com Polarização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por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Divisor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30" dirty="0">
                <a:solidFill>
                  <a:srgbClr val="FFFFFF"/>
                </a:solidFill>
                <a:latin typeface="Calibri"/>
                <a:cs typeface="Calibri"/>
              </a:rPr>
              <a:t>Tensão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8202" name="object 11">
            <a:extLst>
              <a:ext uri="{FF2B5EF4-FFF2-40B4-BE49-F238E27FC236}">
                <a16:creationId xmlns:a16="http://schemas.microsoft.com/office/drawing/2014/main" id="{BDE69A97-1B55-7920-C900-790A85975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150" y="4151313"/>
            <a:ext cx="2846388" cy="5857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02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263"/>
              </a:spcBef>
            </a:pPr>
            <a:r>
              <a:rPr lang="pt-BR" altLang="pt-BR" b="1">
                <a:cs typeface="Calibri" panose="020F0502020204030204" pitchFamily="34" charset="0"/>
              </a:rPr>
              <a:t>Circuito de Polarização com  Realimentação de Coletor</a:t>
            </a:r>
            <a:endParaRPr lang="pt-BR" altLang="pt-BR">
              <a:cs typeface="Calibri" panose="020F0502020204030204" pitchFamily="34" charset="0"/>
            </a:endParaRPr>
          </a:p>
        </p:txBody>
      </p:sp>
      <p:sp>
        <p:nvSpPr>
          <p:cNvPr id="8203" name="object 12">
            <a:extLst>
              <a:ext uri="{FF2B5EF4-FFF2-40B4-BE49-F238E27FC236}">
                <a16:creationId xmlns:a16="http://schemas.microsoft.com/office/drawing/2014/main" id="{E4C7BCB9-239C-866F-C039-9251275A2F04}"/>
              </a:ext>
            </a:extLst>
          </p:cNvPr>
          <p:cNvSpPr>
            <a:spLocks/>
          </p:cNvSpPr>
          <p:nvPr/>
        </p:nvSpPr>
        <p:spPr bwMode="auto">
          <a:xfrm>
            <a:off x="430213" y="4114800"/>
            <a:ext cx="676275" cy="504825"/>
          </a:xfrm>
          <a:custGeom>
            <a:avLst/>
            <a:gdLst>
              <a:gd name="T0" fmla="*/ 356402 w 675640"/>
              <a:gd name="T1" fmla="*/ 0 h 505460"/>
              <a:gd name="T2" fmla="*/ 298592 w 675640"/>
              <a:gd name="T3" fmla="*/ 3079 h 505460"/>
              <a:gd name="T4" fmla="*/ 243750 w 675640"/>
              <a:gd name="T5" fmla="*/ 11994 h 505460"/>
              <a:gd name="T6" fmla="*/ 192614 w 675640"/>
              <a:gd name="T7" fmla="*/ 26262 h 505460"/>
              <a:gd name="T8" fmla="*/ 145912 w 675640"/>
              <a:gd name="T9" fmla="*/ 45392 h 505460"/>
              <a:gd name="T10" fmla="*/ 104386 w 675640"/>
              <a:gd name="T11" fmla="*/ 68906 h 505460"/>
              <a:gd name="T12" fmla="*/ 68762 w 675640"/>
              <a:gd name="T13" fmla="*/ 96318 h 505460"/>
              <a:gd name="T14" fmla="*/ 39781 w 675640"/>
              <a:gd name="T15" fmla="*/ 127143 h 505460"/>
              <a:gd name="T16" fmla="*/ 18170 w 675640"/>
              <a:gd name="T17" fmla="*/ 160899 h 505460"/>
              <a:gd name="T18" fmla="*/ 4649 w 675640"/>
              <a:gd name="T19" fmla="*/ 197097 h 505460"/>
              <a:gd name="T20" fmla="*/ 0 w 675640"/>
              <a:gd name="T21" fmla="*/ 235254 h 505460"/>
              <a:gd name="T22" fmla="*/ 4649 w 675640"/>
              <a:gd name="T23" fmla="*/ 273412 h 505460"/>
              <a:gd name="T24" fmla="*/ 18170 w 675640"/>
              <a:gd name="T25" fmla="*/ 309615 h 505460"/>
              <a:gd name="T26" fmla="*/ 39781 w 675640"/>
              <a:gd name="T27" fmla="*/ 343365 h 505460"/>
              <a:gd name="T28" fmla="*/ 68762 w 675640"/>
              <a:gd name="T29" fmla="*/ 374192 h 505460"/>
              <a:gd name="T30" fmla="*/ 104386 w 675640"/>
              <a:gd name="T31" fmla="*/ 401600 h 505460"/>
              <a:gd name="T32" fmla="*/ 145912 w 675640"/>
              <a:gd name="T33" fmla="*/ 425117 h 505460"/>
              <a:gd name="T34" fmla="*/ 192614 w 675640"/>
              <a:gd name="T35" fmla="*/ 444248 h 505460"/>
              <a:gd name="T36" fmla="*/ 243750 w 675640"/>
              <a:gd name="T37" fmla="*/ 458517 h 505460"/>
              <a:gd name="T38" fmla="*/ 298592 w 675640"/>
              <a:gd name="T39" fmla="*/ 467431 h 505460"/>
              <a:gd name="T40" fmla="*/ 356402 w 675640"/>
              <a:gd name="T41" fmla="*/ 470510 h 505460"/>
              <a:gd name="T42" fmla="*/ 414211 w 675640"/>
              <a:gd name="T43" fmla="*/ 467431 h 505460"/>
              <a:gd name="T44" fmla="*/ 469053 w 675640"/>
              <a:gd name="T45" fmla="*/ 458517 h 505460"/>
              <a:gd name="T46" fmla="*/ 520191 w 675640"/>
              <a:gd name="T47" fmla="*/ 444248 h 505460"/>
              <a:gd name="T48" fmla="*/ 566886 w 675640"/>
              <a:gd name="T49" fmla="*/ 425117 h 505460"/>
              <a:gd name="T50" fmla="*/ 608419 w 675640"/>
              <a:gd name="T51" fmla="*/ 401600 h 505460"/>
              <a:gd name="T52" fmla="*/ 644040 w 675640"/>
              <a:gd name="T53" fmla="*/ 374192 h 505460"/>
              <a:gd name="T54" fmla="*/ 673024 w 675640"/>
              <a:gd name="T55" fmla="*/ 343365 h 505460"/>
              <a:gd name="T56" fmla="*/ 694635 w 675640"/>
              <a:gd name="T57" fmla="*/ 309615 h 505460"/>
              <a:gd name="T58" fmla="*/ 708138 w 675640"/>
              <a:gd name="T59" fmla="*/ 273412 h 505460"/>
              <a:gd name="T60" fmla="*/ 712804 w 675640"/>
              <a:gd name="T61" fmla="*/ 235254 h 505460"/>
              <a:gd name="T62" fmla="*/ 708138 w 675640"/>
              <a:gd name="T63" fmla="*/ 197097 h 505460"/>
              <a:gd name="T64" fmla="*/ 694635 w 675640"/>
              <a:gd name="T65" fmla="*/ 160899 h 505460"/>
              <a:gd name="T66" fmla="*/ 673024 w 675640"/>
              <a:gd name="T67" fmla="*/ 127143 h 505460"/>
              <a:gd name="T68" fmla="*/ 644040 w 675640"/>
              <a:gd name="T69" fmla="*/ 96318 h 505460"/>
              <a:gd name="T70" fmla="*/ 608419 w 675640"/>
              <a:gd name="T71" fmla="*/ 68906 h 505460"/>
              <a:gd name="T72" fmla="*/ 566886 w 675640"/>
              <a:gd name="T73" fmla="*/ 45392 h 505460"/>
              <a:gd name="T74" fmla="*/ 520191 w 675640"/>
              <a:gd name="T75" fmla="*/ 26262 h 505460"/>
              <a:gd name="T76" fmla="*/ 469053 w 675640"/>
              <a:gd name="T77" fmla="*/ 11994 h 505460"/>
              <a:gd name="T78" fmla="*/ 414211 w 675640"/>
              <a:gd name="T79" fmla="*/ 3079 h 505460"/>
              <a:gd name="T80" fmla="*/ 356402 w 675640"/>
              <a:gd name="T81" fmla="*/ 0 h 505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5640" h="505460">
                <a:moveTo>
                  <a:pt x="337820" y="0"/>
                </a:moveTo>
                <a:lnTo>
                  <a:pt x="283023" y="3307"/>
                </a:lnTo>
                <a:lnTo>
                  <a:pt x="231041" y="12884"/>
                </a:lnTo>
                <a:lnTo>
                  <a:pt x="182570" y="28210"/>
                </a:lnTo>
                <a:lnTo>
                  <a:pt x="138306" y="48763"/>
                </a:lnTo>
                <a:lnTo>
                  <a:pt x="98944" y="74025"/>
                </a:lnTo>
                <a:lnTo>
                  <a:pt x="65178" y="103473"/>
                </a:lnTo>
                <a:lnTo>
                  <a:pt x="37706" y="136588"/>
                </a:lnTo>
                <a:lnTo>
                  <a:pt x="17222" y="172850"/>
                </a:lnTo>
                <a:lnTo>
                  <a:pt x="4421" y="211737"/>
                </a:lnTo>
                <a:lnTo>
                  <a:pt x="0" y="252730"/>
                </a:lnTo>
                <a:lnTo>
                  <a:pt x="4421" y="293722"/>
                </a:lnTo>
                <a:lnTo>
                  <a:pt x="17222" y="332609"/>
                </a:lnTo>
                <a:lnTo>
                  <a:pt x="37706" y="368871"/>
                </a:lnTo>
                <a:lnTo>
                  <a:pt x="65178" y="401986"/>
                </a:lnTo>
                <a:lnTo>
                  <a:pt x="98944" y="431434"/>
                </a:lnTo>
                <a:lnTo>
                  <a:pt x="138306" y="456696"/>
                </a:lnTo>
                <a:lnTo>
                  <a:pt x="182570" y="477249"/>
                </a:lnTo>
                <a:lnTo>
                  <a:pt x="231041" y="492575"/>
                </a:lnTo>
                <a:lnTo>
                  <a:pt x="283023" y="502152"/>
                </a:lnTo>
                <a:lnTo>
                  <a:pt x="337820" y="505460"/>
                </a:lnTo>
                <a:lnTo>
                  <a:pt x="392616" y="502152"/>
                </a:lnTo>
                <a:lnTo>
                  <a:pt x="444598" y="492575"/>
                </a:lnTo>
                <a:lnTo>
                  <a:pt x="493069" y="477249"/>
                </a:lnTo>
                <a:lnTo>
                  <a:pt x="537333" y="456696"/>
                </a:lnTo>
                <a:lnTo>
                  <a:pt x="576695" y="431434"/>
                </a:lnTo>
                <a:lnTo>
                  <a:pt x="610461" y="401986"/>
                </a:lnTo>
                <a:lnTo>
                  <a:pt x="637933" y="368871"/>
                </a:lnTo>
                <a:lnTo>
                  <a:pt x="658417" y="332609"/>
                </a:lnTo>
                <a:lnTo>
                  <a:pt x="671218" y="293722"/>
                </a:lnTo>
                <a:lnTo>
                  <a:pt x="675640" y="252730"/>
                </a:lnTo>
                <a:lnTo>
                  <a:pt x="671218" y="211737"/>
                </a:lnTo>
                <a:lnTo>
                  <a:pt x="658417" y="172850"/>
                </a:lnTo>
                <a:lnTo>
                  <a:pt x="637933" y="136588"/>
                </a:lnTo>
                <a:lnTo>
                  <a:pt x="610461" y="103473"/>
                </a:lnTo>
                <a:lnTo>
                  <a:pt x="576695" y="74025"/>
                </a:lnTo>
                <a:lnTo>
                  <a:pt x="537333" y="48763"/>
                </a:lnTo>
                <a:lnTo>
                  <a:pt x="493069" y="28210"/>
                </a:lnTo>
                <a:lnTo>
                  <a:pt x="444598" y="12884"/>
                </a:lnTo>
                <a:lnTo>
                  <a:pt x="392616" y="3307"/>
                </a:lnTo>
                <a:lnTo>
                  <a:pt x="337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1C8E556B-13F2-6FB4-45F1-CF7F0A0C56E1}"/>
              </a:ext>
            </a:extLst>
          </p:cNvPr>
          <p:cNvSpPr txBox="1"/>
          <p:nvPr/>
        </p:nvSpPr>
        <p:spPr>
          <a:xfrm>
            <a:off x="623888" y="4233863"/>
            <a:ext cx="285750" cy="2460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5" dirty="0">
                <a:latin typeface="Calibri"/>
                <a:cs typeface="Calibri"/>
              </a:rPr>
              <a:t>4</a:t>
            </a:r>
            <a:r>
              <a:rPr sz="1600" b="1" spc="-10" dirty="0">
                <a:latin typeface="Calibri"/>
                <a:cs typeface="Calibri"/>
              </a:rPr>
              <a:t>.</a:t>
            </a:r>
            <a:r>
              <a:rPr sz="1600" b="1" dirty="0"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29B1CE82-7B43-3959-EA49-9CF1957FE240}"/>
              </a:ext>
            </a:extLst>
          </p:cNvPr>
          <p:cNvSpPr txBox="1"/>
          <p:nvPr/>
        </p:nvSpPr>
        <p:spPr>
          <a:xfrm>
            <a:off x="1301750" y="4889500"/>
            <a:ext cx="4881563" cy="306388"/>
          </a:xfrm>
          <a:prstGeom prst="rect">
            <a:avLst/>
          </a:prstGeom>
          <a:solidFill>
            <a:srgbClr val="FFC000"/>
          </a:solidFill>
        </p:spPr>
        <p:txBody>
          <a:bodyPr lIns="0" tIns="29845" rIns="0" bIns="0">
            <a:spAutoFit/>
          </a:bodyPr>
          <a:lstStyle/>
          <a:p>
            <a:pPr algn="ctr" eaLnBrk="1" fontAlgn="auto" hangingPunct="1">
              <a:spcBef>
                <a:spcPts val="235"/>
              </a:spcBef>
              <a:spcAft>
                <a:spcPts val="0"/>
              </a:spcAft>
              <a:defRPr/>
            </a:pPr>
            <a:r>
              <a:rPr b="1" spc="-5" dirty="0">
                <a:latin typeface="Calibri"/>
                <a:cs typeface="Calibri"/>
              </a:rPr>
              <a:t>Circuito </a:t>
            </a:r>
            <a:r>
              <a:rPr b="1" dirty="0">
                <a:latin typeface="Calibri"/>
                <a:cs typeface="Calibri"/>
              </a:rPr>
              <a:t>de </a:t>
            </a:r>
            <a:r>
              <a:rPr b="1" spc="-10" dirty="0">
                <a:latin typeface="Calibri"/>
                <a:cs typeface="Calibri"/>
              </a:rPr>
              <a:t>Polarização com </a:t>
            </a:r>
            <a:r>
              <a:rPr b="1" spc="-5" dirty="0">
                <a:latin typeface="Calibri"/>
                <a:cs typeface="Calibri"/>
              </a:rPr>
              <a:t>Seguidor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Emissor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8206" name="object 3">
            <a:extLst>
              <a:ext uri="{FF2B5EF4-FFF2-40B4-BE49-F238E27FC236}">
                <a16:creationId xmlns:a16="http://schemas.microsoft.com/office/drawing/2014/main" id="{74440094-DD6C-6FBE-279F-240FF8F5436C}"/>
              </a:ext>
            </a:extLst>
          </p:cNvPr>
          <p:cNvSpPr>
            <a:spLocks/>
          </p:cNvSpPr>
          <p:nvPr/>
        </p:nvSpPr>
        <p:spPr bwMode="auto">
          <a:xfrm>
            <a:off x="430213" y="4876800"/>
            <a:ext cx="676275" cy="504825"/>
          </a:xfrm>
          <a:custGeom>
            <a:avLst/>
            <a:gdLst>
              <a:gd name="T0" fmla="*/ 356402 w 675640"/>
              <a:gd name="T1" fmla="*/ 0 h 505459"/>
              <a:gd name="T2" fmla="*/ 298592 w 675640"/>
              <a:gd name="T3" fmla="*/ 3079 h 505459"/>
              <a:gd name="T4" fmla="*/ 243750 w 675640"/>
              <a:gd name="T5" fmla="*/ 11996 h 505459"/>
              <a:gd name="T6" fmla="*/ 192614 w 675640"/>
              <a:gd name="T7" fmla="*/ 26264 h 505459"/>
              <a:gd name="T8" fmla="*/ 145912 w 675640"/>
              <a:gd name="T9" fmla="*/ 45397 h 505459"/>
              <a:gd name="T10" fmla="*/ 104386 w 675640"/>
              <a:gd name="T11" fmla="*/ 68912 h 505459"/>
              <a:gd name="T12" fmla="*/ 68762 w 675640"/>
              <a:gd name="T13" fmla="*/ 96329 h 505459"/>
              <a:gd name="T14" fmla="*/ 39781 w 675640"/>
              <a:gd name="T15" fmla="*/ 127158 h 505459"/>
              <a:gd name="T16" fmla="*/ 18170 w 675640"/>
              <a:gd name="T17" fmla="*/ 160917 h 505459"/>
              <a:gd name="T18" fmla="*/ 4649 w 675640"/>
              <a:gd name="T19" fmla="*/ 197118 h 505459"/>
              <a:gd name="T20" fmla="*/ 0 w 675640"/>
              <a:gd name="T21" fmla="*/ 235281 h 505459"/>
              <a:gd name="T22" fmla="*/ 4649 w 675640"/>
              <a:gd name="T23" fmla="*/ 273444 h 505459"/>
              <a:gd name="T24" fmla="*/ 18170 w 675640"/>
              <a:gd name="T25" fmla="*/ 309647 h 505459"/>
              <a:gd name="T26" fmla="*/ 39781 w 675640"/>
              <a:gd name="T27" fmla="*/ 343404 h 505459"/>
              <a:gd name="T28" fmla="*/ 68762 w 675640"/>
              <a:gd name="T29" fmla="*/ 374231 h 505459"/>
              <a:gd name="T30" fmla="*/ 104386 w 675640"/>
              <a:gd name="T31" fmla="*/ 401649 h 505459"/>
              <a:gd name="T32" fmla="*/ 145912 w 675640"/>
              <a:gd name="T33" fmla="*/ 425165 h 505459"/>
              <a:gd name="T34" fmla="*/ 192614 w 675640"/>
              <a:gd name="T35" fmla="*/ 444300 h 505459"/>
              <a:gd name="T36" fmla="*/ 243750 w 675640"/>
              <a:gd name="T37" fmla="*/ 458564 h 505459"/>
              <a:gd name="T38" fmla="*/ 298592 w 675640"/>
              <a:gd name="T39" fmla="*/ 467481 h 505459"/>
              <a:gd name="T40" fmla="*/ 356402 w 675640"/>
              <a:gd name="T41" fmla="*/ 470563 h 505459"/>
              <a:gd name="T42" fmla="*/ 414211 w 675640"/>
              <a:gd name="T43" fmla="*/ 467481 h 505459"/>
              <a:gd name="T44" fmla="*/ 469053 w 675640"/>
              <a:gd name="T45" fmla="*/ 458564 h 505459"/>
              <a:gd name="T46" fmla="*/ 520191 w 675640"/>
              <a:gd name="T47" fmla="*/ 444300 h 505459"/>
              <a:gd name="T48" fmla="*/ 566886 w 675640"/>
              <a:gd name="T49" fmla="*/ 425165 h 505459"/>
              <a:gd name="T50" fmla="*/ 608419 w 675640"/>
              <a:gd name="T51" fmla="*/ 401649 h 505459"/>
              <a:gd name="T52" fmla="*/ 644040 w 675640"/>
              <a:gd name="T53" fmla="*/ 374231 h 505459"/>
              <a:gd name="T54" fmla="*/ 673024 w 675640"/>
              <a:gd name="T55" fmla="*/ 343404 h 505459"/>
              <a:gd name="T56" fmla="*/ 694635 w 675640"/>
              <a:gd name="T57" fmla="*/ 309647 h 505459"/>
              <a:gd name="T58" fmla="*/ 708138 w 675640"/>
              <a:gd name="T59" fmla="*/ 273444 h 505459"/>
              <a:gd name="T60" fmla="*/ 712804 w 675640"/>
              <a:gd name="T61" fmla="*/ 235281 h 505459"/>
              <a:gd name="T62" fmla="*/ 708138 w 675640"/>
              <a:gd name="T63" fmla="*/ 197118 h 505459"/>
              <a:gd name="T64" fmla="*/ 694635 w 675640"/>
              <a:gd name="T65" fmla="*/ 160917 h 505459"/>
              <a:gd name="T66" fmla="*/ 673024 w 675640"/>
              <a:gd name="T67" fmla="*/ 127158 h 505459"/>
              <a:gd name="T68" fmla="*/ 644040 w 675640"/>
              <a:gd name="T69" fmla="*/ 96329 h 505459"/>
              <a:gd name="T70" fmla="*/ 608419 w 675640"/>
              <a:gd name="T71" fmla="*/ 68912 h 505459"/>
              <a:gd name="T72" fmla="*/ 566886 w 675640"/>
              <a:gd name="T73" fmla="*/ 45397 h 505459"/>
              <a:gd name="T74" fmla="*/ 520191 w 675640"/>
              <a:gd name="T75" fmla="*/ 26264 h 505459"/>
              <a:gd name="T76" fmla="*/ 469053 w 675640"/>
              <a:gd name="T77" fmla="*/ 11996 h 505459"/>
              <a:gd name="T78" fmla="*/ 414211 w 675640"/>
              <a:gd name="T79" fmla="*/ 3079 h 505459"/>
              <a:gd name="T80" fmla="*/ 356402 w 675640"/>
              <a:gd name="T81" fmla="*/ 0 h 50545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5640" h="505459">
                <a:moveTo>
                  <a:pt x="337820" y="0"/>
                </a:moveTo>
                <a:lnTo>
                  <a:pt x="283023" y="3307"/>
                </a:lnTo>
                <a:lnTo>
                  <a:pt x="231041" y="12884"/>
                </a:lnTo>
                <a:lnTo>
                  <a:pt x="182570" y="28210"/>
                </a:lnTo>
                <a:lnTo>
                  <a:pt x="138306" y="48763"/>
                </a:lnTo>
                <a:lnTo>
                  <a:pt x="98944" y="74025"/>
                </a:lnTo>
                <a:lnTo>
                  <a:pt x="65178" y="103473"/>
                </a:lnTo>
                <a:lnTo>
                  <a:pt x="37706" y="136588"/>
                </a:lnTo>
                <a:lnTo>
                  <a:pt x="17222" y="172850"/>
                </a:lnTo>
                <a:lnTo>
                  <a:pt x="4421" y="211737"/>
                </a:lnTo>
                <a:lnTo>
                  <a:pt x="0" y="252729"/>
                </a:lnTo>
                <a:lnTo>
                  <a:pt x="4421" y="293722"/>
                </a:lnTo>
                <a:lnTo>
                  <a:pt x="17222" y="332609"/>
                </a:lnTo>
                <a:lnTo>
                  <a:pt x="37706" y="368871"/>
                </a:lnTo>
                <a:lnTo>
                  <a:pt x="65178" y="401986"/>
                </a:lnTo>
                <a:lnTo>
                  <a:pt x="98944" y="431434"/>
                </a:lnTo>
                <a:lnTo>
                  <a:pt x="138306" y="456696"/>
                </a:lnTo>
                <a:lnTo>
                  <a:pt x="182570" y="477249"/>
                </a:lnTo>
                <a:lnTo>
                  <a:pt x="231041" y="492575"/>
                </a:lnTo>
                <a:lnTo>
                  <a:pt x="283023" y="502152"/>
                </a:lnTo>
                <a:lnTo>
                  <a:pt x="337820" y="505460"/>
                </a:lnTo>
                <a:lnTo>
                  <a:pt x="392616" y="502152"/>
                </a:lnTo>
                <a:lnTo>
                  <a:pt x="444598" y="492575"/>
                </a:lnTo>
                <a:lnTo>
                  <a:pt x="493069" y="477249"/>
                </a:lnTo>
                <a:lnTo>
                  <a:pt x="537333" y="456696"/>
                </a:lnTo>
                <a:lnTo>
                  <a:pt x="576695" y="431434"/>
                </a:lnTo>
                <a:lnTo>
                  <a:pt x="610461" y="401986"/>
                </a:lnTo>
                <a:lnTo>
                  <a:pt x="637933" y="368871"/>
                </a:lnTo>
                <a:lnTo>
                  <a:pt x="658417" y="332609"/>
                </a:lnTo>
                <a:lnTo>
                  <a:pt x="671218" y="293722"/>
                </a:lnTo>
                <a:lnTo>
                  <a:pt x="675640" y="252729"/>
                </a:lnTo>
                <a:lnTo>
                  <a:pt x="671218" y="211737"/>
                </a:lnTo>
                <a:lnTo>
                  <a:pt x="658417" y="172850"/>
                </a:lnTo>
                <a:lnTo>
                  <a:pt x="637933" y="136588"/>
                </a:lnTo>
                <a:lnTo>
                  <a:pt x="610461" y="103473"/>
                </a:lnTo>
                <a:lnTo>
                  <a:pt x="576695" y="74025"/>
                </a:lnTo>
                <a:lnTo>
                  <a:pt x="537333" y="48763"/>
                </a:lnTo>
                <a:lnTo>
                  <a:pt x="493069" y="28210"/>
                </a:lnTo>
                <a:lnTo>
                  <a:pt x="444598" y="12884"/>
                </a:lnTo>
                <a:lnTo>
                  <a:pt x="392616" y="3307"/>
                </a:lnTo>
                <a:lnTo>
                  <a:pt x="337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94FF8A30-EE9A-065B-93C3-2D006239E25D}"/>
              </a:ext>
            </a:extLst>
          </p:cNvPr>
          <p:cNvSpPr txBox="1"/>
          <p:nvPr/>
        </p:nvSpPr>
        <p:spPr>
          <a:xfrm>
            <a:off x="623888" y="4995863"/>
            <a:ext cx="285750" cy="2460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5" dirty="0">
                <a:latin typeface="Calibri"/>
                <a:cs typeface="Calibri"/>
              </a:rPr>
              <a:t>4</a:t>
            </a:r>
            <a:r>
              <a:rPr sz="1600" b="1" spc="-10" dirty="0">
                <a:latin typeface="Calibri"/>
                <a:cs typeface="Calibri"/>
              </a:rPr>
              <a:t>.</a:t>
            </a:r>
            <a:r>
              <a:rPr sz="1600" b="1" dirty="0">
                <a:latin typeface="Calibri"/>
                <a:cs typeface="Calibri"/>
              </a:rPr>
              <a:t>7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bject 7">
            <a:extLst>
              <a:ext uri="{FF2B5EF4-FFF2-40B4-BE49-F238E27FC236}">
                <a16:creationId xmlns:a16="http://schemas.microsoft.com/office/drawing/2014/main" id="{3ED0FF5F-F5C8-F21E-DAF1-50CC84F7B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4297363" cy="2514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7347" name="object 8">
            <a:extLst>
              <a:ext uri="{FF2B5EF4-FFF2-40B4-BE49-F238E27FC236}">
                <a16:creationId xmlns:a16="http://schemas.microsoft.com/office/drawing/2014/main" id="{EEBDCEDD-272B-6BF3-4F65-2F4C9F6CE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688" y="228600"/>
            <a:ext cx="3419475" cy="2578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3252" name="object 5">
            <a:extLst>
              <a:ext uri="{FF2B5EF4-FFF2-40B4-BE49-F238E27FC236}">
                <a16:creationId xmlns:a16="http://schemas.microsoft.com/office/drawing/2014/main" id="{B6688A41-9C4A-D6A7-F2DB-332500246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791075"/>
            <a:ext cx="1209675" cy="4381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3253" name="object 6">
            <a:extLst>
              <a:ext uri="{FF2B5EF4-FFF2-40B4-BE49-F238E27FC236}">
                <a16:creationId xmlns:a16="http://schemas.microsoft.com/office/drawing/2014/main" id="{DA2A1791-BC4F-33C3-EFB8-19C31A59F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400675"/>
            <a:ext cx="1209675" cy="3143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3254" name="object 7">
            <a:extLst>
              <a:ext uri="{FF2B5EF4-FFF2-40B4-BE49-F238E27FC236}">
                <a16:creationId xmlns:a16="http://schemas.microsoft.com/office/drawing/2014/main" id="{1EE9C522-F14F-4825-2037-F4C474395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3810000"/>
            <a:ext cx="3759200" cy="28368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3255" name="object 8">
            <a:extLst>
              <a:ext uri="{FF2B5EF4-FFF2-40B4-BE49-F238E27FC236}">
                <a16:creationId xmlns:a16="http://schemas.microsoft.com/office/drawing/2014/main" id="{D549AAB5-358D-80BB-FF7B-F7911AEF5CEF}"/>
              </a:ext>
            </a:extLst>
          </p:cNvPr>
          <p:cNvSpPr>
            <a:spLocks/>
          </p:cNvSpPr>
          <p:nvPr/>
        </p:nvSpPr>
        <p:spPr bwMode="auto">
          <a:xfrm>
            <a:off x="4837113" y="3921125"/>
            <a:ext cx="482600" cy="2498725"/>
          </a:xfrm>
          <a:custGeom>
            <a:avLst/>
            <a:gdLst>
              <a:gd name="T0" fmla="*/ 0 w 482600"/>
              <a:gd name="T1" fmla="*/ 0 h 2499360"/>
              <a:gd name="T2" fmla="*/ 76252 w 482600"/>
              <a:gd name="T3" fmla="*/ 1996 h 2499360"/>
              <a:gd name="T4" fmla="*/ 142489 w 482600"/>
              <a:gd name="T5" fmla="*/ 7656 h 2499360"/>
              <a:gd name="T6" fmla="*/ 194730 w 482600"/>
              <a:gd name="T7" fmla="*/ 16258 h 2499360"/>
              <a:gd name="T8" fmla="*/ 241300 w 482600"/>
              <a:gd name="T9" fmla="*/ 39688 h 2499360"/>
              <a:gd name="T10" fmla="*/ 241300 w 482600"/>
              <a:gd name="T11" fmla="*/ 1192031 h 2499360"/>
              <a:gd name="T12" fmla="*/ 253605 w 482600"/>
              <a:gd name="T13" fmla="*/ 1204569 h 2499360"/>
              <a:gd name="T14" fmla="*/ 287869 w 482600"/>
              <a:gd name="T15" fmla="*/ 1215461 h 2499360"/>
              <a:gd name="T16" fmla="*/ 340110 w 482600"/>
              <a:gd name="T17" fmla="*/ 1224053 h 2499360"/>
              <a:gd name="T18" fmla="*/ 406347 w 482600"/>
              <a:gd name="T19" fmla="*/ 1229686 h 2499360"/>
              <a:gd name="T20" fmla="*/ 482600 w 482600"/>
              <a:gd name="T21" fmla="*/ 1231712 h 2499360"/>
              <a:gd name="T22" fmla="*/ 406347 w 482600"/>
              <a:gd name="T23" fmla="*/ 1233733 h 2499360"/>
              <a:gd name="T24" fmla="*/ 340110 w 482600"/>
              <a:gd name="T25" fmla="*/ 1239370 h 2499360"/>
              <a:gd name="T26" fmla="*/ 287869 w 482600"/>
              <a:gd name="T27" fmla="*/ 1247960 h 2499360"/>
              <a:gd name="T28" fmla="*/ 253605 w 482600"/>
              <a:gd name="T29" fmla="*/ 1258853 h 2499360"/>
              <a:gd name="T30" fmla="*/ 241300 w 482600"/>
              <a:gd name="T31" fmla="*/ 1271392 h 2499360"/>
              <a:gd name="T32" fmla="*/ 241300 w 482600"/>
              <a:gd name="T33" fmla="*/ 2423740 h 2499360"/>
              <a:gd name="T34" fmla="*/ 228994 w 482600"/>
              <a:gd name="T35" fmla="*/ 2436279 h 2499360"/>
              <a:gd name="T36" fmla="*/ 194730 w 482600"/>
              <a:gd name="T37" fmla="*/ 2447172 h 2499360"/>
              <a:gd name="T38" fmla="*/ 142489 w 482600"/>
              <a:gd name="T39" fmla="*/ 2455762 h 2499360"/>
              <a:gd name="T40" fmla="*/ 76252 w 482600"/>
              <a:gd name="T41" fmla="*/ 2461397 h 2499360"/>
              <a:gd name="T42" fmla="*/ 0 w 482600"/>
              <a:gd name="T43" fmla="*/ 2463421 h 24993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82600" h="2499360">
                <a:moveTo>
                  <a:pt x="0" y="0"/>
                </a:moveTo>
                <a:lnTo>
                  <a:pt x="76252" y="2053"/>
                </a:lnTo>
                <a:lnTo>
                  <a:pt x="142489" y="7770"/>
                </a:lnTo>
                <a:lnTo>
                  <a:pt x="194730" y="16486"/>
                </a:lnTo>
                <a:lnTo>
                  <a:pt x="241300" y="40258"/>
                </a:lnTo>
                <a:lnTo>
                  <a:pt x="241300" y="1209420"/>
                </a:lnTo>
                <a:lnTo>
                  <a:pt x="253605" y="1222142"/>
                </a:lnTo>
                <a:lnTo>
                  <a:pt x="287869" y="1233193"/>
                </a:lnTo>
                <a:lnTo>
                  <a:pt x="340110" y="1241909"/>
                </a:lnTo>
                <a:lnTo>
                  <a:pt x="406347" y="1247626"/>
                </a:lnTo>
                <a:lnTo>
                  <a:pt x="482600" y="1249679"/>
                </a:lnTo>
                <a:lnTo>
                  <a:pt x="406347" y="1251733"/>
                </a:lnTo>
                <a:lnTo>
                  <a:pt x="340110" y="1257450"/>
                </a:lnTo>
                <a:lnTo>
                  <a:pt x="287869" y="1266166"/>
                </a:lnTo>
                <a:lnTo>
                  <a:pt x="253605" y="1277217"/>
                </a:lnTo>
                <a:lnTo>
                  <a:pt x="241300" y="1289939"/>
                </a:lnTo>
                <a:lnTo>
                  <a:pt x="241300" y="2459100"/>
                </a:lnTo>
                <a:lnTo>
                  <a:pt x="228994" y="2471822"/>
                </a:lnTo>
                <a:lnTo>
                  <a:pt x="194730" y="2482873"/>
                </a:lnTo>
                <a:lnTo>
                  <a:pt x="142489" y="2491589"/>
                </a:lnTo>
                <a:lnTo>
                  <a:pt x="76252" y="2497306"/>
                </a:lnTo>
                <a:lnTo>
                  <a:pt x="0" y="249936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C97743D-409F-24BB-57CD-2BA25CAB2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998788"/>
            <a:ext cx="8089900" cy="5556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dirty="0">
                <a:latin typeface="+mn-lt"/>
                <a:cs typeface="Arial" panose="020B0604020202020204" pitchFamily="34" charset="0"/>
              </a:rPr>
              <a:t>b) O</a:t>
            </a:r>
            <a:r>
              <a:rPr lang="pt-BR" altLang="pt-BR" dirty="0">
                <a:cs typeface="Arial" panose="020B0604020202020204" pitchFamily="34" charset="0"/>
              </a:rPr>
              <a:t>s valores de I</a:t>
            </a:r>
            <a:r>
              <a:rPr lang="pt-BR" altLang="pt-BR" baseline="-21000" dirty="0">
                <a:cs typeface="Arial" panose="020B0604020202020204" pitchFamily="34" charset="0"/>
              </a:rPr>
              <a:t>CQ </a:t>
            </a:r>
            <a:r>
              <a:rPr lang="pt-BR" altLang="pt-BR" dirty="0">
                <a:cs typeface="Arial" panose="020B0604020202020204" pitchFamily="34" charset="0"/>
              </a:rPr>
              <a:t>e V</a:t>
            </a:r>
            <a:r>
              <a:rPr lang="pt-BR" altLang="pt-BR" baseline="-21000" dirty="0">
                <a:cs typeface="Arial" panose="020B0604020202020204" pitchFamily="34" charset="0"/>
              </a:rPr>
              <a:t>CEQ </a:t>
            </a:r>
            <a:r>
              <a:rPr lang="pt-BR" altLang="pt-BR" dirty="0">
                <a:latin typeface="+mn-lt"/>
                <a:cs typeface="Arial" panose="020B0604020202020204" pitchFamily="34" charset="0"/>
              </a:rPr>
              <a:t>para um ponto Q na interseção da reta de carga com uma corrente de  base de 15µA. </a:t>
            </a:r>
            <a:endParaRPr lang="pt-BR" altLang="pt-BR" baseline="-21000" dirty="0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588D9D85-099E-443B-6372-333A1C1E3A51}"/>
              </a:ext>
            </a:extLst>
          </p:cNvPr>
          <p:cNvCxnSpPr/>
          <p:nvPr/>
        </p:nvCxnSpPr>
        <p:spPr>
          <a:xfrm>
            <a:off x="5478463" y="5170488"/>
            <a:ext cx="54133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3" grpId="0" animBg="1"/>
      <p:bldP spid="53254" grpId="0" animBg="1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bject 11">
            <a:extLst>
              <a:ext uri="{FF2B5EF4-FFF2-40B4-BE49-F238E27FC236}">
                <a16:creationId xmlns:a16="http://schemas.microsoft.com/office/drawing/2014/main" id="{DBE98FF6-6815-7044-9076-04D6EECDC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750888"/>
            <a:ext cx="2640013" cy="7953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4275" name="object 5">
            <a:extLst>
              <a:ext uri="{FF2B5EF4-FFF2-40B4-BE49-F238E27FC236}">
                <a16:creationId xmlns:a16="http://schemas.microsoft.com/office/drawing/2014/main" id="{705DE4F7-2140-83E2-323D-992C3D2A2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3092450"/>
            <a:ext cx="2293937" cy="8112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4276" name="object 6">
            <a:extLst>
              <a:ext uri="{FF2B5EF4-FFF2-40B4-BE49-F238E27FC236}">
                <a16:creationId xmlns:a16="http://schemas.microsoft.com/office/drawing/2014/main" id="{7297CFBE-C212-EE07-28AB-EBFCDACE5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0" y="3082925"/>
            <a:ext cx="2984500" cy="6937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4277" name="object 7">
            <a:extLst>
              <a:ext uri="{FF2B5EF4-FFF2-40B4-BE49-F238E27FC236}">
                <a16:creationId xmlns:a16="http://schemas.microsoft.com/office/drawing/2014/main" id="{2A468DE5-2003-F636-1BD5-81D353245A91}"/>
              </a:ext>
            </a:extLst>
          </p:cNvPr>
          <p:cNvSpPr>
            <a:spLocks/>
          </p:cNvSpPr>
          <p:nvPr/>
        </p:nvSpPr>
        <p:spPr bwMode="auto">
          <a:xfrm>
            <a:off x="2801938" y="3414713"/>
            <a:ext cx="457200" cy="171450"/>
          </a:xfrm>
          <a:custGeom>
            <a:avLst/>
            <a:gdLst>
              <a:gd name="T0" fmla="*/ 352505 w 457835"/>
              <a:gd name="T1" fmla="*/ 85578 h 171450"/>
              <a:gd name="T2" fmla="*/ 273050 w 457835"/>
              <a:gd name="T3" fmla="*/ 135743 h 171450"/>
              <a:gd name="T4" fmla="*/ 267868 w 457835"/>
              <a:gd name="T5" fmla="*/ 140795 h 171450"/>
              <a:gd name="T6" fmla="*/ 264951 w 457835"/>
              <a:gd name="T7" fmla="*/ 147395 h 171450"/>
              <a:gd name="T8" fmla="*/ 264503 w 457835"/>
              <a:gd name="T9" fmla="*/ 154709 h 171450"/>
              <a:gd name="T10" fmla="*/ 266713 w 457835"/>
              <a:gd name="T11" fmla="*/ 161905 h 171450"/>
              <a:gd name="T12" fmla="*/ 271382 w 457835"/>
              <a:gd name="T13" fmla="*/ 167512 h 171450"/>
              <a:gd name="T14" fmla="*/ 277479 w 457835"/>
              <a:gd name="T15" fmla="*/ 170668 h 171450"/>
              <a:gd name="T16" fmla="*/ 284237 w 457835"/>
              <a:gd name="T17" fmla="*/ 171156 h 171450"/>
              <a:gd name="T18" fmla="*/ 290884 w 457835"/>
              <a:gd name="T19" fmla="*/ 168763 h 171450"/>
              <a:gd name="T20" fmla="*/ 392389 w 457835"/>
              <a:gd name="T21" fmla="*/ 104628 h 171450"/>
              <a:gd name="T22" fmla="*/ 387572 w 457835"/>
              <a:gd name="T23" fmla="*/ 104628 h 171450"/>
              <a:gd name="T24" fmla="*/ 387572 w 457835"/>
              <a:gd name="T25" fmla="*/ 102088 h 171450"/>
              <a:gd name="T26" fmla="*/ 378656 w 457835"/>
              <a:gd name="T27" fmla="*/ 102088 h 171450"/>
              <a:gd name="T28" fmla="*/ 352505 w 457835"/>
              <a:gd name="T29" fmla="*/ 85578 h 171450"/>
              <a:gd name="T30" fmla="*/ 322330 w 457835"/>
              <a:gd name="T31" fmla="*/ 66528 h 171450"/>
              <a:gd name="T32" fmla="*/ 0 w 457835"/>
              <a:gd name="T33" fmla="*/ 66528 h 171450"/>
              <a:gd name="T34" fmla="*/ 0 w 457835"/>
              <a:gd name="T35" fmla="*/ 104628 h 171450"/>
              <a:gd name="T36" fmla="*/ 322331 w 457835"/>
              <a:gd name="T37" fmla="*/ 104628 h 171450"/>
              <a:gd name="T38" fmla="*/ 352505 w 457835"/>
              <a:gd name="T39" fmla="*/ 85578 h 171450"/>
              <a:gd name="T40" fmla="*/ 322330 w 457835"/>
              <a:gd name="T41" fmla="*/ 66528 h 171450"/>
              <a:gd name="T42" fmla="*/ 392389 w 457835"/>
              <a:gd name="T43" fmla="*/ 66528 h 171450"/>
              <a:gd name="T44" fmla="*/ 387572 w 457835"/>
              <a:gd name="T45" fmla="*/ 66528 h 171450"/>
              <a:gd name="T46" fmla="*/ 387572 w 457835"/>
              <a:gd name="T47" fmla="*/ 104628 h 171450"/>
              <a:gd name="T48" fmla="*/ 392389 w 457835"/>
              <a:gd name="T49" fmla="*/ 104628 h 171450"/>
              <a:gd name="T50" fmla="*/ 422539 w 457835"/>
              <a:gd name="T51" fmla="*/ 85578 h 171450"/>
              <a:gd name="T52" fmla="*/ 392389 w 457835"/>
              <a:gd name="T53" fmla="*/ 66528 h 171450"/>
              <a:gd name="T54" fmla="*/ 378656 w 457835"/>
              <a:gd name="T55" fmla="*/ 69068 h 171450"/>
              <a:gd name="T56" fmla="*/ 352505 w 457835"/>
              <a:gd name="T57" fmla="*/ 85578 h 171450"/>
              <a:gd name="T58" fmla="*/ 378656 w 457835"/>
              <a:gd name="T59" fmla="*/ 102088 h 171450"/>
              <a:gd name="T60" fmla="*/ 378656 w 457835"/>
              <a:gd name="T61" fmla="*/ 69068 h 171450"/>
              <a:gd name="T62" fmla="*/ 387572 w 457835"/>
              <a:gd name="T63" fmla="*/ 69068 h 171450"/>
              <a:gd name="T64" fmla="*/ 378656 w 457835"/>
              <a:gd name="T65" fmla="*/ 69068 h 171450"/>
              <a:gd name="T66" fmla="*/ 378656 w 457835"/>
              <a:gd name="T67" fmla="*/ 102088 h 171450"/>
              <a:gd name="T68" fmla="*/ 387572 w 457835"/>
              <a:gd name="T69" fmla="*/ 102088 h 171450"/>
              <a:gd name="T70" fmla="*/ 387572 w 457835"/>
              <a:gd name="T71" fmla="*/ 69068 h 171450"/>
              <a:gd name="T72" fmla="*/ 284237 w 457835"/>
              <a:gd name="T73" fmla="*/ 0 h 171450"/>
              <a:gd name="T74" fmla="*/ 277479 w 457835"/>
              <a:gd name="T75" fmla="*/ 488 h 171450"/>
              <a:gd name="T76" fmla="*/ 271382 w 457835"/>
              <a:gd name="T77" fmla="*/ 3643 h 171450"/>
              <a:gd name="T78" fmla="*/ 266713 w 457835"/>
              <a:gd name="T79" fmla="*/ 9251 h 171450"/>
              <a:gd name="T80" fmla="*/ 264503 w 457835"/>
              <a:gd name="T81" fmla="*/ 16446 h 171450"/>
              <a:gd name="T82" fmla="*/ 264951 w 457835"/>
              <a:gd name="T83" fmla="*/ 23760 h 171450"/>
              <a:gd name="T84" fmla="*/ 267868 w 457835"/>
              <a:gd name="T85" fmla="*/ 30360 h 171450"/>
              <a:gd name="T86" fmla="*/ 273050 w 457835"/>
              <a:gd name="T87" fmla="*/ 35413 h 171450"/>
              <a:gd name="T88" fmla="*/ 352505 w 457835"/>
              <a:gd name="T89" fmla="*/ 85578 h 171450"/>
              <a:gd name="T90" fmla="*/ 378656 w 457835"/>
              <a:gd name="T91" fmla="*/ 69068 h 171450"/>
              <a:gd name="T92" fmla="*/ 387572 w 457835"/>
              <a:gd name="T93" fmla="*/ 69068 h 171450"/>
              <a:gd name="T94" fmla="*/ 387572 w 457835"/>
              <a:gd name="T95" fmla="*/ 66528 h 171450"/>
              <a:gd name="T96" fmla="*/ 392389 w 457835"/>
              <a:gd name="T97" fmla="*/ 66528 h 171450"/>
              <a:gd name="T98" fmla="*/ 290884 w 457835"/>
              <a:gd name="T99" fmla="*/ 2393 h 171450"/>
              <a:gd name="T100" fmla="*/ 284237 w 457835"/>
              <a:gd name="T101" fmla="*/ 0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57835" h="171450">
                <a:moveTo>
                  <a:pt x="381526" y="85578"/>
                </a:moveTo>
                <a:lnTo>
                  <a:pt x="295528" y="135743"/>
                </a:lnTo>
                <a:lnTo>
                  <a:pt x="289921" y="140795"/>
                </a:lnTo>
                <a:lnTo>
                  <a:pt x="286765" y="147395"/>
                </a:lnTo>
                <a:lnTo>
                  <a:pt x="286277" y="154709"/>
                </a:lnTo>
                <a:lnTo>
                  <a:pt x="288670" y="161905"/>
                </a:lnTo>
                <a:lnTo>
                  <a:pt x="293723" y="167512"/>
                </a:lnTo>
                <a:lnTo>
                  <a:pt x="300323" y="170668"/>
                </a:lnTo>
                <a:lnTo>
                  <a:pt x="307637" y="171156"/>
                </a:lnTo>
                <a:lnTo>
                  <a:pt x="314832" y="168763"/>
                </a:lnTo>
                <a:lnTo>
                  <a:pt x="424694" y="104628"/>
                </a:lnTo>
                <a:lnTo>
                  <a:pt x="419480" y="104628"/>
                </a:lnTo>
                <a:lnTo>
                  <a:pt x="419480" y="102088"/>
                </a:lnTo>
                <a:lnTo>
                  <a:pt x="409828" y="102088"/>
                </a:lnTo>
                <a:lnTo>
                  <a:pt x="381526" y="85578"/>
                </a:lnTo>
                <a:close/>
              </a:path>
              <a:path w="457835" h="171450">
                <a:moveTo>
                  <a:pt x="348868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48869" y="104628"/>
                </a:lnTo>
                <a:lnTo>
                  <a:pt x="381526" y="85578"/>
                </a:lnTo>
                <a:lnTo>
                  <a:pt x="348868" y="66528"/>
                </a:lnTo>
                <a:close/>
              </a:path>
              <a:path w="457835" h="171450">
                <a:moveTo>
                  <a:pt x="424694" y="66528"/>
                </a:moveTo>
                <a:lnTo>
                  <a:pt x="419480" y="66528"/>
                </a:lnTo>
                <a:lnTo>
                  <a:pt x="419480" y="104628"/>
                </a:lnTo>
                <a:lnTo>
                  <a:pt x="424694" y="104628"/>
                </a:lnTo>
                <a:lnTo>
                  <a:pt x="457326" y="85578"/>
                </a:lnTo>
                <a:lnTo>
                  <a:pt x="424694" y="66528"/>
                </a:lnTo>
                <a:close/>
              </a:path>
              <a:path w="457835" h="171450">
                <a:moveTo>
                  <a:pt x="409828" y="69068"/>
                </a:moveTo>
                <a:lnTo>
                  <a:pt x="381526" y="85578"/>
                </a:lnTo>
                <a:lnTo>
                  <a:pt x="409828" y="102088"/>
                </a:lnTo>
                <a:lnTo>
                  <a:pt x="409828" y="69068"/>
                </a:lnTo>
                <a:close/>
              </a:path>
              <a:path w="457835" h="171450">
                <a:moveTo>
                  <a:pt x="419480" y="69068"/>
                </a:moveTo>
                <a:lnTo>
                  <a:pt x="409828" y="69068"/>
                </a:lnTo>
                <a:lnTo>
                  <a:pt x="409828" y="102088"/>
                </a:lnTo>
                <a:lnTo>
                  <a:pt x="419480" y="102088"/>
                </a:lnTo>
                <a:lnTo>
                  <a:pt x="419480" y="69068"/>
                </a:lnTo>
                <a:close/>
              </a:path>
              <a:path w="457835" h="171450">
                <a:moveTo>
                  <a:pt x="307637" y="0"/>
                </a:moveTo>
                <a:lnTo>
                  <a:pt x="300323" y="488"/>
                </a:lnTo>
                <a:lnTo>
                  <a:pt x="293723" y="3643"/>
                </a:lnTo>
                <a:lnTo>
                  <a:pt x="288670" y="9251"/>
                </a:lnTo>
                <a:lnTo>
                  <a:pt x="286277" y="16446"/>
                </a:lnTo>
                <a:lnTo>
                  <a:pt x="286765" y="23760"/>
                </a:lnTo>
                <a:lnTo>
                  <a:pt x="289921" y="30360"/>
                </a:lnTo>
                <a:lnTo>
                  <a:pt x="295528" y="35413"/>
                </a:lnTo>
                <a:lnTo>
                  <a:pt x="381526" y="85578"/>
                </a:lnTo>
                <a:lnTo>
                  <a:pt x="409828" y="69068"/>
                </a:lnTo>
                <a:lnTo>
                  <a:pt x="419480" y="69068"/>
                </a:lnTo>
                <a:lnTo>
                  <a:pt x="419480" y="66528"/>
                </a:lnTo>
                <a:lnTo>
                  <a:pt x="424694" y="66528"/>
                </a:lnTo>
                <a:lnTo>
                  <a:pt x="314832" y="2393"/>
                </a:lnTo>
                <a:lnTo>
                  <a:pt x="30763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54278" name="object 8">
            <a:extLst>
              <a:ext uri="{FF2B5EF4-FFF2-40B4-BE49-F238E27FC236}">
                <a16:creationId xmlns:a16="http://schemas.microsoft.com/office/drawing/2014/main" id="{5CF81F84-26F9-231E-7D6B-B2252385175A}"/>
              </a:ext>
            </a:extLst>
          </p:cNvPr>
          <p:cNvSpPr>
            <a:spLocks/>
          </p:cNvSpPr>
          <p:nvPr/>
        </p:nvSpPr>
        <p:spPr bwMode="auto">
          <a:xfrm>
            <a:off x="6535738" y="3338513"/>
            <a:ext cx="457200" cy="171450"/>
          </a:xfrm>
          <a:custGeom>
            <a:avLst/>
            <a:gdLst>
              <a:gd name="T0" fmla="*/ 352549 w 457834"/>
              <a:gd name="T1" fmla="*/ 85578 h 171450"/>
              <a:gd name="T2" fmla="*/ 273083 w 457834"/>
              <a:gd name="T3" fmla="*/ 135743 h 171450"/>
              <a:gd name="T4" fmla="*/ 267901 w 457834"/>
              <a:gd name="T5" fmla="*/ 140795 h 171450"/>
              <a:gd name="T6" fmla="*/ 264986 w 457834"/>
              <a:gd name="T7" fmla="*/ 147395 h 171450"/>
              <a:gd name="T8" fmla="*/ 264536 w 457834"/>
              <a:gd name="T9" fmla="*/ 154709 h 171450"/>
              <a:gd name="T10" fmla="*/ 266746 w 457834"/>
              <a:gd name="T11" fmla="*/ 161905 h 171450"/>
              <a:gd name="T12" fmla="*/ 271416 w 457834"/>
              <a:gd name="T13" fmla="*/ 167512 h 171450"/>
              <a:gd name="T14" fmla="*/ 277514 w 457834"/>
              <a:gd name="T15" fmla="*/ 170668 h 171450"/>
              <a:gd name="T16" fmla="*/ 284273 w 457834"/>
              <a:gd name="T17" fmla="*/ 171156 h 171450"/>
              <a:gd name="T18" fmla="*/ 290922 w 457834"/>
              <a:gd name="T19" fmla="*/ 168763 h 171450"/>
              <a:gd name="T20" fmla="*/ 392440 w 457834"/>
              <a:gd name="T21" fmla="*/ 104628 h 171450"/>
              <a:gd name="T22" fmla="*/ 387620 w 457834"/>
              <a:gd name="T23" fmla="*/ 104628 h 171450"/>
              <a:gd name="T24" fmla="*/ 387620 w 457834"/>
              <a:gd name="T25" fmla="*/ 102088 h 171450"/>
              <a:gd name="T26" fmla="*/ 378703 w 457834"/>
              <a:gd name="T27" fmla="*/ 102088 h 171450"/>
              <a:gd name="T28" fmla="*/ 352549 w 457834"/>
              <a:gd name="T29" fmla="*/ 85578 h 171450"/>
              <a:gd name="T30" fmla="*/ 322372 w 457834"/>
              <a:gd name="T31" fmla="*/ 66528 h 171450"/>
              <a:gd name="T32" fmla="*/ 0 w 457834"/>
              <a:gd name="T33" fmla="*/ 66528 h 171450"/>
              <a:gd name="T34" fmla="*/ 0 w 457834"/>
              <a:gd name="T35" fmla="*/ 104628 h 171450"/>
              <a:gd name="T36" fmla="*/ 322373 w 457834"/>
              <a:gd name="T37" fmla="*/ 104628 h 171450"/>
              <a:gd name="T38" fmla="*/ 352549 w 457834"/>
              <a:gd name="T39" fmla="*/ 85578 h 171450"/>
              <a:gd name="T40" fmla="*/ 322372 w 457834"/>
              <a:gd name="T41" fmla="*/ 66528 h 171450"/>
              <a:gd name="T42" fmla="*/ 392440 w 457834"/>
              <a:gd name="T43" fmla="*/ 66528 h 171450"/>
              <a:gd name="T44" fmla="*/ 387620 w 457834"/>
              <a:gd name="T45" fmla="*/ 66528 h 171450"/>
              <a:gd name="T46" fmla="*/ 387620 w 457834"/>
              <a:gd name="T47" fmla="*/ 104628 h 171450"/>
              <a:gd name="T48" fmla="*/ 392440 w 457834"/>
              <a:gd name="T49" fmla="*/ 104628 h 171450"/>
              <a:gd name="T50" fmla="*/ 422593 w 457834"/>
              <a:gd name="T51" fmla="*/ 85578 h 171450"/>
              <a:gd name="T52" fmla="*/ 392440 w 457834"/>
              <a:gd name="T53" fmla="*/ 66528 h 171450"/>
              <a:gd name="T54" fmla="*/ 378703 w 457834"/>
              <a:gd name="T55" fmla="*/ 69068 h 171450"/>
              <a:gd name="T56" fmla="*/ 352549 w 457834"/>
              <a:gd name="T57" fmla="*/ 85578 h 171450"/>
              <a:gd name="T58" fmla="*/ 378703 w 457834"/>
              <a:gd name="T59" fmla="*/ 102088 h 171450"/>
              <a:gd name="T60" fmla="*/ 378703 w 457834"/>
              <a:gd name="T61" fmla="*/ 69068 h 171450"/>
              <a:gd name="T62" fmla="*/ 387620 w 457834"/>
              <a:gd name="T63" fmla="*/ 69068 h 171450"/>
              <a:gd name="T64" fmla="*/ 378703 w 457834"/>
              <a:gd name="T65" fmla="*/ 69068 h 171450"/>
              <a:gd name="T66" fmla="*/ 378703 w 457834"/>
              <a:gd name="T67" fmla="*/ 102088 h 171450"/>
              <a:gd name="T68" fmla="*/ 387620 w 457834"/>
              <a:gd name="T69" fmla="*/ 102088 h 171450"/>
              <a:gd name="T70" fmla="*/ 387620 w 457834"/>
              <a:gd name="T71" fmla="*/ 69068 h 171450"/>
              <a:gd name="T72" fmla="*/ 284273 w 457834"/>
              <a:gd name="T73" fmla="*/ 0 h 171450"/>
              <a:gd name="T74" fmla="*/ 277514 w 457834"/>
              <a:gd name="T75" fmla="*/ 488 h 171450"/>
              <a:gd name="T76" fmla="*/ 271416 w 457834"/>
              <a:gd name="T77" fmla="*/ 3643 h 171450"/>
              <a:gd name="T78" fmla="*/ 266746 w 457834"/>
              <a:gd name="T79" fmla="*/ 9251 h 171450"/>
              <a:gd name="T80" fmla="*/ 264536 w 457834"/>
              <a:gd name="T81" fmla="*/ 16446 h 171450"/>
              <a:gd name="T82" fmla="*/ 264986 w 457834"/>
              <a:gd name="T83" fmla="*/ 23760 h 171450"/>
              <a:gd name="T84" fmla="*/ 267901 w 457834"/>
              <a:gd name="T85" fmla="*/ 30360 h 171450"/>
              <a:gd name="T86" fmla="*/ 273083 w 457834"/>
              <a:gd name="T87" fmla="*/ 35413 h 171450"/>
              <a:gd name="T88" fmla="*/ 352549 w 457834"/>
              <a:gd name="T89" fmla="*/ 85578 h 171450"/>
              <a:gd name="T90" fmla="*/ 378703 w 457834"/>
              <a:gd name="T91" fmla="*/ 69068 h 171450"/>
              <a:gd name="T92" fmla="*/ 387620 w 457834"/>
              <a:gd name="T93" fmla="*/ 69068 h 171450"/>
              <a:gd name="T94" fmla="*/ 387620 w 457834"/>
              <a:gd name="T95" fmla="*/ 66528 h 171450"/>
              <a:gd name="T96" fmla="*/ 392440 w 457834"/>
              <a:gd name="T97" fmla="*/ 66528 h 171450"/>
              <a:gd name="T98" fmla="*/ 290922 w 457834"/>
              <a:gd name="T99" fmla="*/ 2393 h 171450"/>
              <a:gd name="T100" fmla="*/ 284273 w 457834"/>
              <a:gd name="T101" fmla="*/ 0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57834" h="171450">
                <a:moveTo>
                  <a:pt x="381526" y="85578"/>
                </a:moveTo>
                <a:lnTo>
                  <a:pt x="295528" y="135743"/>
                </a:lnTo>
                <a:lnTo>
                  <a:pt x="289921" y="140795"/>
                </a:lnTo>
                <a:lnTo>
                  <a:pt x="286765" y="147395"/>
                </a:lnTo>
                <a:lnTo>
                  <a:pt x="286277" y="154709"/>
                </a:lnTo>
                <a:lnTo>
                  <a:pt x="288671" y="161905"/>
                </a:lnTo>
                <a:lnTo>
                  <a:pt x="293723" y="167512"/>
                </a:lnTo>
                <a:lnTo>
                  <a:pt x="300323" y="170668"/>
                </a:lnTo>
                <a:lnTo>
                  <a:pt x="307637" y="171156"/>
                </a:lnTo>
                <a:lnTo>
                  <a:pt x="314832" y="168763"/>
                </a:lnTo>
                <a:lnTo>
                  <a:pt x="424694" y="104628"/>
                </a:lnTo>
                <a:lnTo>
                  <a:pt x="419480" y="104628"/>
                </a:lnTo>
                <a:lnTo>
                  <a:pt x="419480" y="102088"/>
                </a:lnTo>
                <a:lnTo>
                  <a:pt x="409828" y="102088"/>
                </a:lnTo>
                <a:lnTo>
                  <a:pt x="381526" y="85578"/>
                </a:lnTo>
                <a:close/>
              </a:path>
              <a:path w="457834" h="171450">
                <a:moveTo>
                  <a:pt x="348868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48869" y="104628"/>
                </a:lnTo>
                <a:lnTo>
                  <a:pt x="381526" y="85578"/>
                </a:lnTo>
                <a:lnTo>
                  <a:pt x="348868" y="66528"/>
                </a:lnTo>
                <a:close/>
              </a:path>
              <a:path w="457834" h="171450">
                <a:moveTo>
                  <a:pt x="424694" y="66528"/>
                </a:moveTo>
                <a:lnTo>
                  <a:pt x="419480" y="66528"/>
                </a:lnTo>
                <a:lnTo>
                  <a:pt x="419480" y="104628"/>
                </a:lnTo>
                <a:lnTo>
                  <a:pt x="424694" y="104628"/>
                </a:lnTo>
                <a:lnTo>
                  <a:pt x="457326" y="85578"/>
                </a:lnTo>
                <a:lnTo>
                  <a:pt x="424694" y="66528"/>
                </a:lnTo>
                <a:close/>
              </a:path>
              <a:path w="457834" h="171450">
                <a:moveTo>
                  <a:pt x="409828" y="69068"/>
                </a:moveTo>
                <a:lnTo>
                  <a:pt x="381526" y="85578"/>
                </a:lnTo>
                <a:lnTo>
                  <a:pt x="409828" y="102088"/>
                </a:lnTo>
                <a:lnTo>
                  <a:pt x="409828" y="69068"/>
                </a:lnTo>
                <a:close/>
              </a:path>
              <a:path w="457834" h="171450">
                <a:moveTo>
                  <a:pt x="419480" y="69068"/>
                </a:moveTo>
                <a:lnTo>
                  <a:pt x="409828" y="69068"/>
                </a:lnTo>
                <a:lnTo>
                  <a:pt x="409828" y="102088"/>
                </a:lnTo>
                <a:lnTo>
                  <a:pt x="419480" y="102088"/>
                </a:lnTo>
                <a:lnTo>
                  <a:pt x="419480" y="69068"/>
                </a:lnTo>
                <a:close/>
              </a:path>
              <a:path w="457834" h="171450">
                <a:moveTo>
                  <a:pt x="307637" y="0"/>
                </a:moveTo>
                <a:lnTo>
                  <a:pt x="300323" y="488"/>
                </a:lnTo>
                <a:lnTo>
                  <a:pt x="293723" y="3643"/>
                </a:lnTo>
                <a:lnTo>
                  <a:pt x="288671" y="9251"/>
                </a:lnTo>
                <a:lnTo>
                  <a:pt x="286277" y="16446"/>
                </a:lnTo>
                <a:lnTo>
                  <a:pt x="286765" y="23760"/>
                </a:lnTo>
                <a:lnTo>
                  <a:pt x="289921" y="30360"/>
                </a:lnTo>
                <a:lnTo>
                  <a:pt x="295528" y="35413"/>
                </a:lnTo>
                <a:lnTo>
                  <a:pt x="381526" y="85578"/>
                </a:lnTo>
                <a:lnTo>
                  <a:pt x="409828" y="69068"/>
                </a:lnTo>
                <a:lnTo>
                  <a:pt x="419480" y="69068"/>
                </a:lnTo>
                <a:lnTo>
                  <a:pt x="419480" y="66528"/>
                </a:lnTo>
                <a:lnTo>
                  <a:pt x="424694" y="66528"/>
                </a:lnTo>
                <a:lnTo>
                  <a:pt x="314832" y="2393"/>
                </a:lnTo>
                <a:lnTo>
                  <a:pt x="30763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5778E9B5-5187-66CE-C44B-7E71F3CA15FB}"/>
              </a:ext>
            </a:extLst>
          </p:cNvPr>
          <p:cNvSpPr txBox="1"/>
          <p:nvPr/>
        </p:nvSpPr>
        <p:spPr>
          <a:xfrm>
            <a:off x="376238" y="373063"/>
            <a:ext cx="2422525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330200" algn="l"/>
              </a:tabLst>
              <a:defRPr/>
            </a:pPr>
            <a:r>
              <a:rPr dirty="0">
                <a:latin typeface="+mn-lt"/>
                <a:cs typeface="Arial"/>
              </a:rPr>
              <a:t>c)	</a:t>
            </a:r>
            <a:r>
              <a:rPr lang="pt-BR" dirty="0">
                <a:latin typeface="+mn-lt"/>
                <a:cs typeface="Arial"/>
              </a:rPr>
              <a:t>O</a:t>
            </a:r>
            <a:r>
              <a:rPr dirty="0">
                <a:latin typeface="+mn-lt"/>
                <a:cs typeface="Arial"/>
              </a:rPr>
              <a:t> </a:t>
            </a:r>
            <a:r>
              <a:rPr dirty="0">
                <a:latin typeface="+mn-lt"/>
                <a:cs typeface="Cambria Math"/>
              </a:rPr>
              <a:t>𝛽</a:t>
            </a:r>
            <a:r>
              <a:rPr lang="pt-BR" baseline="-25000" dirty="0">
                <a:latin typeface="+mn-lt"/>
                <a:cs typeface="Cambria Math"/>
              </a:rPr>
              <a:t>DC</a:t>
            </a:r>
            <a:r>
              <a:rPr dirty="0">
                <a:latin typeface="+mn-lt"/>
                <a:cs typeface="Cambria Math"/>
              </a:rPr>
              <a:t> </a:t>
            </a:r>
            <a:r>
              <a:rPr spc="-5" dirty="0">
                <a:latin typeface="+mn-lt"/>
                <a:cs typeface="Arial"/>
              </a:rPr>
              <a:t>no</a:t>
            </a:r>
            <a:r>
              <a:rPr spc="-20" dirty="0">
                <a:latin typeface="+mn-lt"/>
                <a:cs typeface="Arial"/>
              </a:rPr>
              <a:t> </a:t>
            </a:r>
            <a:r>
              <a:rPr spc="-5" dirty="0" err="1">
                <a:latin typeface="+mn-lt"/>
                <a:cs typeface="Arial"/>
              </a:rPr>
              <a:t>ponto</a:t>
            </a:r>
            <a:r>
              <a:rPr spc="-5" dirty="0">
                <a:latin typeface="+mn-lt"/>
                <a:cs typeface="Arial"/>
              </a:rPr>
              <a:t>  Q</a:t>
            </a:r>
            <a:endParaRPr dirty="0">
              <a:latin typeface="+mn-lt"/>
              <a:cs typeface="Arial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4626282-663E-AA5A-03ED-8257A8579B8C}"/>
              </a:ext>
            </a:extLst>
          </p:cNvPr>
          <p:cNvSpPr txBox="1"/>
          <p:nvPr/>
        </p:nvSpPr>
        <p:spPr>
          <a:xfrm>
            <a:off x="396875" y="2724150"/>
            <a:ext cx="1584325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+mn-lt"/>
                <a:cs typeface="Arial"/>
              </a:rPr>
              <a:t>d)</a:t>
            </a:r>
            <a:r>
              <a:rPr lang="pt-BR" spc="-5" dirty="0">
                <a:latin typeface="+mn-lt"/>
                <a:cs typeface="Arial"/>
              </a:rPr>
              <a:t> O</a:t>
            </a:r>
            <a:r>
              <a:rPr spc="-5" dirty="0">
                <a:latin typeface="+mn-lt"/>
                <a:cs typeface="Arial"/>
              </a:rPr>
              <a:t> valor </a:t>
            </a:r>
            <a:r>
              <a:rPr lang="pt-BR" spc="-5" dirty="0">
                <a:latin typeface="+mn-lt"/>
                <a:cs typeface="Arial"/>
              </a:rPr>
              <a:t>de </a:t>
            </a:r>
            <a:r>
              <a:rPr dirty="0">
                <a:latin typeface="+mn-lt"/>
                <a:cs typeface="Arial"/>
              </a:rPr>
              <a:t>R</a:t>
            </a:r>
            <a:r>
              <a:rPr baseline="-20833" dirty="0">
                <a:latin typeface="+mn-lt"/>
                <a:cs typeface="Arial"/>
              </a:rPr>
              <a:t>B</a:t>
            </a:r>
          </a:p>
        </p:txBody>
      </p:sp>
      <p:sp>
        <p:nvSpPr>
          <p:cNvPr id="58377" name="object 3">
            <a:extLst>
              <a:ext uri="{FF2B5EF4-FFF2-40B4-BE49-F238E27FC236}">
                <a16:creationId xmlns:a16="http://schemas.microsoft.com/office/drawing/2014/main" id="{B399C26F-3998-6DD7-83CF-ACAF5F2F2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888" y="266700"/>
            <a:ext cx="2540000" cy="23320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224A6C8-483A-5128-823D-C41D2F73237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24684" y="3276213"/>
            <a:ext cx="995914" cy="276999"/>
          </a:xfrm>
          <a:prstGeom prst="rect">
            <a:avLst/>
          </a:prstGeom>
          <a:blipFill>
            <a:blip r:embed="rId6"/>
            <a:stretch>
              <a:fillRect l="-8589" t="-28261" r="-13497" b="-50000"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bject 2">
            <a:extLst>
              <a:ext uri="{FF2B5EF4-FFF2-40B4-BE49-F238E27FC236}">
                <a16:creationId xmlns:a16="http://schemas.microsoft.com/office/drawing/2014/main" id="{777F53E3-7280-9B23-B35E-0FC8F4AF9C7B}"/>
              </a:ext>
            </a:extLst>
          </p:cNvPr>
          <p:cNvSpPr>
            <a:spLocks/>
          </p:cNvSpPr>
          <p:nvPr/>
        </p:nvSpPr>
        <p:spPr bwMode="auto">
          <a:xfrm>
            <a:off x="346075" y="1374775"/>
            <a:ext cx="673100" cy="504825"/>
          </a:xfrm>
          <a:custGeom>
            <a:avLst/>
            <a:gdLst>
              <a:gd name="T0" fmla="*/ 336550 w 673100"/>
              <a:gd name="T1" fmla="*/ 0 h 505460"/>
              <a:gd name="T2" fmla="*/ 281958 w 673100"/>
              <a:gd name="T3" fmla="*/ 3079 h 505460"/>
              <a:gd name="T4" fmla="*/ 230171 w 673100"/>
              <a:gd name="T5" fmla="*/ 11994 h 505460"/>
              <a:gd name="T6" fmla="*/ 181883 w 673100"/>
              <a:gd name="T7" fmla="*/ 26262 h 505460"/>
              <a:gd name="T8" fmla="*/ 137785 w 673100"/>
              <a:gd name="T9" fmla="*/ 45392 h 505460"/>
              <a:gd name="T10" fmla="*/ 98571 w 673100"/>
              <a:gd name="T11" fmla="*/ 68906 h 505460"/>
              <a:gd name="T12" fmla="*/ 64932 w 673100"/>
              <a:gd name="T13" fmla="*/ 96318 h 505460"/>
              <a:gd name="T14" fmla="*/ 37564 w 673100"/>
              <a:gd name="T15" fmla="*/ 127143 h 505460"/>
              <a:gd name="T16" fmla="*/ 17156 w 673100"/>
              <a:gd name="T17" fmla="*/ 160899 h 505460"/>
              <a:gd name="T18" fmla="*/ 4404 w 673100"/>
              <a:gd name="T19" fmla="*/ 197097 h 505460"/>
              <a:gd name="T20" fmla="*/ 0 w 673100"/>
              <a:gd name="T21" fmla="*/ 235254 h 505460"/>
              <a:gd name="T22" fmla="*/ 4404 w 673100"/>
              <a:gd name="T23" fmla="*/ 273412 h 505460"/>
              <a:gd name="T24" fmla="*/ 17156 w 673100"/>
              <a:gd name="T25" fmla="*/ 309615 h 505460"/>
              <a:gd name="T26" fmla="*/ 37564 w 673100"/>
              <a:gd name="T27" fmla="*/ 343365 h 505460"/>
              <a:gd name="T28" fmla="*/ 64932 w 673100"/>
              <a:gd name="T29" fmla="*/ 374192 h 505460"/>
              <a:gd name="T30" fmla="*/ 98571 w 673100"/>
              <a:gd name="T31" fmla="*/ 401600 h 505460"/>
              <a:gd name="T32" fmla="*/ 137785 w 673100"/>
              <a:gd name="T33" fmla="*/ 425117 h 505460"/>
              <a:gd name="T34" fmla="*/ 181883 w 673100"/>
              <a:gd name="T35" fmla="*/ 444248 h 505460"/>
              <a:gd name="T36" fmla="*/ 230171 w 673100"/>
              <a:gd name="T37" fmla="*/ 458517 h 505460"/>
              <a:gd name="T38" fmla="*/ 281958 w 673100"/>
              <a:gd name="T39" fmla="*/ 467431 h 505460"/>
              <a:gd name="T40" fmla="*/ 336550 w 673100"/>
              <a:gd name="T41" fmla="*/ 470510 h 505460"/>
              <a:gd name="T42" fmla="*/ 391141 w 673100"/>
              <a:gd name="T43" fmla="*/ 467431 h 505460"/>
              <a:gd name="T44" fmla="*/ 442928 w 673100"/>
              <a:gd name="T45" fmla="*/ 458517 h 505460"/>
              <a:gd name="T46" fmla="*/ 491216 w 673100"/>
              <a:gd name="T47" fmla="*/ 444248 h 505460"/>
              <a:gd name="T48" fmla="*/ 535314 w 673100"/>
              <a:gd name="T49" fmla="*/ 425117 h 505460"/>
              <a:gd name="T50" fmla="*/ 574528 w 673100"/>
              <a:gd name="T51" fmla="*/ 401600 h 505460"/>
              <a:gd name="T52" fmla="*/ 608167 w 673100"/>
              <a:gd name="T53" fmla="*/ 374192 h 505460"/>
              <a:gd name="T54" fmla="*/ 635535 w 673100"/>
              <a:gd name="T55" fmla="*/ 343365 h 505460"/>
              <a:gd name="T56" fmla="*/ 655943 w 673100"/>
              <a:gd name="T57" fmla="*/ 309615 h 505460"/>
              <a:gd name="T58" fmla="*/ 668695 w 673100"/>
              <a:gd name="T59" fmla="*/ 273412 h 505460"/>
              <a:gd name="T60" fmla="*/ 673100 w 673100"/>
              <a:gd name="T61" fmla="*/ 235254 h 505460"/>
              <a:gd name="T62" fmla="*/ 668695 w 673100"/>
              <a:gd name="T63" fmla="*/ 197097 h 505460"/>
              <a:gd name="T64" fmla="*/ 655943 w 673100"/>
              <a:gd name="T65" fmla="*/ 160899 h 505460"/>
              <a:gd name="T66" fmla="*/ 635535 w 673100"/>
              <a:gd name="T67" fmla="*/ 127143 h 505460"/>
              <a:gd name="T68" fmla="*/ 608167 w 673100"/>
              <a:gd name="T69" fmla="*/ 96318 h 505460"/>
              <a:gd name="T70" fmla="*/ 574528 w 673100"/>
              <a:gd name="T71" fmla="*/ 68906 h 505460"/>
              <a:gd name="T72" fmla="*/ 535314 w 673100"/>
              <a:gd name="T73" fmla="*/ 45392 h 505460"/>
              <a:gd name="T74" fmla="*/ 491216 w 673100"/>
              <a:gd name="T75" fmla="*/ 26262 h 505460"/>
              <a:gd name="T76" fmla="*/ 442928 w 673100"/>
              <a:gd name="T77" fmla="*/ 11994 h 505460"/>
              <a:gd name="T78" fmla="*/ 391141 w 673100"/>
              <a:gd name="T79" fmla="*/ 3079 h 505460"/>
              <a:gd name="T80" fmla="*/ 336550 w 673100"/>
              <a:gd name="T81" fmla="*/ 0 h 505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3100" h="505460">
                <a:moveTo>
                  <a:pt x="336550" y="0"/>
                </a:moveTo>
                <a:lnTo>
                  <a:pt x="281958" y="3307"/>
                </a:lnTo>
                <a:lnTo>
                  <a:pt x="230171" y="12884"/>
                </a:lnTo>
                <a:lnTo>
                  <a:pt x="181883" y="28210"/>
                </a:lnTo>
                <a:lnTo>
                  <a:pt x="137785" y="48763"/>
                </a:lnTo>
                <a:lnTo>
                  <a:pt x="98571" y="74025"/>
                </a:lnTo>
                <a:lnTo>
                  <a:pt x="64932" y="103473"/>
                </a:lnTo>
                <a:lnTo>
                  <a:pt x="37564" y="136588"/>
                </a:lnTo>
                <a:lnTo>
                  <a:pt x="17156" y="172850"/>
                </a:lnTo>
                <a:lnTo>
                  <a:pt x="4404" y="211737"/>
                </a:lnTo>
                <a:lnTo>
                  <a:pt x="0" y="252730"/>
                </a:lnTo>
                <a:lnTo>
                  <a:pt x="4404" y="293722"/>
                </a:lnTo>
                <a:lnTo>
                  <a:pt x="17156" y="332609"/>
                </a:lnTo>
                <a:lnTo>
                  <a:pt x="37564" y="368871"/>
                </a:lnTo>
                <a:lnTo>
                  <a:pt x="64932" y="401986"/>
                </a:lnTo>
                <a:lnTo>
                  <a:pt x="98571" y="431434"/>
                </a:lnTo>
                <a:lnTo>
                  <a:pt x="137785" y="456696"/>
                </a:lnTo>
                <a:lnTo>
                  <a:pt x="181883" y="477249"/>
                </a:lnTo>
                <a:lnTo>
                  <a:pt x="230171" y="492575"/>
                </a:lnTo>
                <a:lnTo>
                  <a:pt x="281958" y="502152"/>
                </a:lnTo>
                <a:lnTo>
                  <a:pt x="336550" y="505460"/>
                </a:lnTo>
                <a:lnTo>
                  <a:pt x="391141" y="502152"/>
                </a:lnTo>
                <a:lnTo>
                  <a:pt x="442928" y="492575"/>
                </a:lnTo>
                <a:lnTo>
                  <a:pt x="491216" y="477249"/>
                </a:lnTo>
                <a:lnTo>
                  <a:pt x="535314" y="456696"/>
                </a:lnTo>
                <a:lnTo>
                  <a:pt x="574528" y="431434"/>
                </a:lnTo>
                <a:lnTo>
                  <a:pt x="608167" y="401986"/>
                </a:lnTo>
                <a:lnTo>
                  <a:pt x="635535" y="368871"/>
                </a:lnTo>
                <a:lnTo>
                  <a:pt x="655943" y="332609"/>
                </a:lnTo>
                <a:lnTo>
                  <a:pt x="668695" y="293722"/>
                </a:lnTo>
                <a:lnTo>
                  <a:pt x="673100" y="252730"/>
                </a:lnTo>
                <a:lnTo>
                  <a:pt x="668695" y="211737"/>
                </a:lnTo>
                <a:lnTo>
                  <a:pt x="655943" y="172850"/>
                </a:lnTo>
                <a:lnTo>
                  <a:pt x="635535" y="136588"/>
                </a:lnTo>
                <a:lnTo>
                  <a:pt x="608167" y="103473"/>
                </a:lnTo>
                <a:lnTo>
                  <a:pt x="574528" y="74025"/>
                </a:lnTo>
                <a:lnTo>
                  <a:pt x="535314" y="48763"/>
                </a:lnTo>
                <a:lnTo>
                  <a:pt x="491216" y="28210"/>
                </a:lnTo>
                <a:lnTo>
                  <a:pt x="442928" y="12884"/>
                </a:lnTo>
                <a:lnTo>
                  <a:pt x="391141" y="3307"/>
                </a:lnTo>
                <a:lnTo>
                  <a:pt x="33655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280411E-9905-6EB2-BC20-B028E8685BCF}"/>
              </a:ext>
            </a:extLst>
          </p:cNvPr>
          <p:cNvSpPr txBox="1"/>
          <p:nvPr/>
        </p:nvSpPr>
        <p:spPr>
          <a:xfrm>
            <a:off x="528638" y="1500188"/>
            <a:ext cx="30797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5" dirty="0">
                <a:latin typeface="Arial"/>
                <a:cs typeface="Arial"/>
              </a:rPr>
              <a:t>4</a:t>
            </a:r>
            <a:r>
              <a:rPr sz="1600" b="1" dirty="0">
                <a:latin typeface="Arial"/>
                <a:cs typeface="Arial"/>
              </a:rPr>
              <a:t>.5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396" name="object 4">
            <a:extLst>
              <a:ext uri="{FF2B5EF4-FFF2-40B4-BE49-F238E27FC236}">
                <a16:creationId xmlns:a16="http://schemas.microsoft.com/office/drawing/2014/main" id="{B46DF04E-683D-03A8-2C05-370201CA4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77950"/>
            <a:ext cx="6696075" cy="152558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tIns="31115"/>
          <a:lstStyle/>
          <a:p>
            <a:pPr indent="-50800" eaLnBrk="1" hangingPunct="1">
              <a:spcBef>
                <a:spcPts val="250"/>
              </a:spcBef>
            </a:pPr>
            <a:r>
              <a:rPr lang="pt-BR" altLang="pt-BR" sz="4400" b="1">
                <a:latin typeface="Arial" panose="020B0604020202020204" pitchFamily="34" charset="0"/>
                <a:cs typeface="Arial" panose="020B0604020202020204" pitchFamily="34" charset="0"/>
              </a:rPr>
              <a:t>Circuito de Polarização  com Divisor de Tensão</a:t>
            </a:r>
            <a:endParaRPr lang="pt-BR" altLang="pt-BR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bject 2">
            <a:extLst>
              <a:ext uri="{FF2B5EF4-FFF2-40B4-BE49-F238E27FC236}">
                <a16:creationId xmlns:a16="http://schemas.microsoft.com/office/drawing/2014/main" id="{AEBE5178-2505-100B-2701-AB034B685A3D}"/>
              </a:ext>
            </a:extLst>
          </p:cNvPr>
          <p:cNvSpPr>
            <a:spLocks/>
          </p:cNvSpPr>
          <p:nvPr/>
        </p:nvSpPr>
        <p:spPr bwMode="auto">
          <a:xfrm>
            <a:off x="1417638" y="1430338"/>
            <a:ext cx="6299200" cy="1444625"/>
          </a:xfrm>
          <a:custGeom>
            <a:avLst/>
            <a:gdLst>
              <a:gd name="T0" fmla="*/ 0 w 6299200"/>
              <a:gd name="T1" fmla="*/ 1409507 h 1445260"/>
              <a:gd name="T2" fmla="*/ 6299200 w 6299200"/>
              <a:gd name="T3" fmla="*/ 1409507 h 1445260"/>
              <a:gd name="T4" fmla="*/ 6299200 w 6299200"/>
              <a:gd name="T5" fmla="*/ 0 h 1445260"/>
              <a:gd name="T6" fmla="*/ 0 w 6299200"/>
              <a:gd name="T7" fmla="*/ 0 h 1445260"/>
              <a:gd name="T8" fmla="*/ 0 w 6299200"/>
              <a:gd name="T9" fmla="*/ 1409507 h 1445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99200" h="1445260">
                <a:moveTo>
                  <a:pt x="0" y="1445260"/>
                </a:moveTo>
                <a:lnTo>
                  <a:pt x="6299200" y="1445260"/>
                </a:lnTo>
                <a:lnTo>
                  <a:pt x="6299200" y="0"/>
                </a:lnTo>
                <a:lnTo>
                  <a:pt x="0" y="0"/>
                </a:lnTo>
                <a:lnTo>
                  <a:pt x="0" y="14452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60419" name="object 3">
            <a:extLst>
              <a:ext uri="{FF2B5EF4-FFF2-40B4-BE49-F238E27FC236}">
                <a16:creationId xmlns:a16="http://schemas.microsoft.com/office/drawing/2014/main" id="{2FFCF2D0-B916-E149-DFA6-1444A8B8A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888" y="1460500"/>
            <a:ext cx="6116637" cy="1347788"/>
          </a:xfrm>
        </p:spPr>
        <p:txBody>
          <a:bodyPr/>
          <a:lstStyle/>
          <a:p>
            <a:pPr indent="-398463" eaLnBrk="1" hangingPunct="1"/>
            <a:r>
              <a:rPr lang="pt-BR" altLang="pt-BR" sz="4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Cálculo da Polarização  (Método de Análise)</a:t>
            </a:r>
            <a:endParaRPr lang="pt-BR" altLang="pt-BR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0" name="Retângulo 1">
            <a:extLst>
              <a:ext uri="{FF2B5EF4-FFF2-40B4-BE49-F238E27FC236}">
                <a16:creationId xmlns:a16="http://schemas.microsoft.com/office/drawing/2014/main" id="{7FF7D74F-6753-D172-D779-C07358991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888" y="3198813"/>
            <a:ext cx="6059487" cy="4603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400" b="1">
                <a:solidFill>
                  <a:schemeClr val="bg1"/>
                </a:solidFill>
                <a:cs typeface="Calibri" panose="020F0502020204030204" pitchFamily="34" charset="0"/>
              </a:rPr>
              <a:t>Circuito de polarização mais usado na prática !</a:t>
            </a:r>
            <a:endParaRPr lang="pt-BR" altLang="pt-BR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bject 2">
            <a:extLst>
              <a:ext uri="{FF2B5EF4-FFF2-40B4-BE49-F238E27FC236}">
                <a16:creationId xmlns:a16="http://schemas.microsoft.com/office/drawing/2014/main" id="{7329DD6E-35E9-6CD7-B149-F93A3CC38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749300"/>
            <a:ext cx="3790950" cy="29083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1443" name="object 3">
            <a:extLst>
              <a:ext uri="{FF2B5EF4-FFF2-40B4-BE49-F238E27FC236}">
                <a16:creationId xmlns:a16="http://schemas.microsoft.com/office/drawing/2014/main" id="{69C1798E-D338-9CC7-8DCE-C49B2A7B3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88938"/>
            <a:ext cx="4398962" cy="39131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C7D519B-EC6F-1C01-3910-B7966F4539B4}"/>
              </a:ext>
            </a:extLst>
          </p:cNvPr>
          <p:cNvSpPr txBox="1"/>
          <p:nvPr/>
        </p:nvSpPr>
        <p:spPr>
          <a:xfrm>
            <a:off x="1024731" y="4572000"/>
            <a:ext cx="7094538" cy="12620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5" dirty="0">
                <a:solidFill>
                  <a:srgbClr val="FF0000"/>
                </a:solidFill>
                <a:latin typeface="+mj-lt"/>
                <a:cs typeface="Arial"/>
              </a:rPr>
              <a:t>This </a:t>
            </a:r>
            <a:r>
              <a:rPr sz="2400" b="1" dirty="0">
                <a:solidFill>
                  <a:srgbClr val="FF0000"/>
                </a:solidFill>
                <a:latin typeface="+mj-lt"/>
                <a:cs typeface="Arial"/>
              </a:rPr>
              <a:t>is </a:t>
            </a:r>
            <a:r>
              <a:rPr sz="2400" b="1" spc="-5" dirty="0">
                <a:solidFill>
                  <a:srgbClr val="FF0000"/>
                </a:solidFill>
                <a:latin typeface="+mj-lt"/>
                <a:cs typeface="Arial"/>
              </a:rPr>
              <a:t>a </a:t>
            </a:r>
            <a:r>
              <a:rPr sz="2400" b="1" dirty="0">
                <a:solidFill>
                  <a:srgbClr val="FF0000"/>
                </a:solidFill>
                <a:latin typeface="+mj-lt"/>
                <a:cs typeface="Arial"/>
              </a:rPr>
              <a:t>very </a:t>
            </a:r>
            <a:r>
              <a:rPr sz="2400" b="1" spc="-5" dirty="0">
                <a:solidFill>
                  <a:srgbClr val="FF0000"/>
                </a:solidFill>
                <a:latin typeface="+mj-lt"/>
                <a:cs typeface="Arial"/>
              </a:rPr>
              <a:t>stable bias</a:t>
            </a:r>
            <a:r>
              <a:rPr sz="2400" b="1" spc="-40" dirty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+mj-lt"/>
                <a:cs typeface="Arial"/>
              </a:rPr>
              <a:t>circuit</a:t>
            </a:r>
            <a:r>
              <a:rPr lang="pt-BR" sz="2400" b="1" i="1" spc="-5" dirty="0">
                <a:solidFill>
                  <a:srgbClr val="333399"/>
                </a:solidFill>
                <a:latin typeface="+mj-lt"/>
                <a:cs typeface="Arial"/>
              </a:rPr>
              <a:t> </a:t>
            </a:r>
            <a:r>
              <a:rPr lang="pt-BR" sz="2400" b="1" spc="-5" dirty="0">
                <a:solidFill>
                  <a:srgbClr val="FF0000"/>
                </a:solidFill>
                <a:latin typeface="+mj-lt"/>
                <a:cs typeface="Arial"/>
              </a:rPr>
              <a:t>!</a:t>
            </a:r>
            <a:endParaRPr sz="2400" b="1" spc="-5" dirty="0">
              <a:solidFill>
                <a:srgbClr val="FF0000"/>
              </a:solidFill>
              <a:latin typeface="+mj-lt"/>
              <a:cs typeface="Arial"/>
            </a:endParaRPr>
          </a:p>
          <a:p>
            <a:pPr marL="12700" algn="ctr" eaLnBrk="1" fontAlgn="auto" hangingPunct="1">
              <a:spcBef>
                <a:spcPts val="1230"/>
              </a:spcBef>
              <a:spcAft>
                <a:spcPts val="0"/>
              </a:spcAft>
              <a:defRPr/>
            </a:pPr>
            <a:r>
              <a:rPr sz="2400" b="1" spc="-5" dirty="0">
                <a:solidFill>
                  <a:srgbClr val="333399"/>
                </a:solidFill>
                <a:highlight>
                  <a:srgbClr val="FFFF00"/>
                </a:highlight>
                <a:latin typeface="+mj-lt"/>
                <a:cs typeface="Arial"/>
              </a:rPr>
              <a:t>The </a:t>
            </a:r>
            <a:r>
              <a:rPr sz="2400" b="1" dirty="0">
                <a:solidFill>
                  <a:srgbClr val="333399"/>
                </a:solidFill>
                <a:highlight>
                  <a:srgbClr val="FFFF00"/>
                </a:highlight>
                <a:latin typeface="+mj-lt"/>
                <a:cs typeface="Arial"/>
              </a:rPr>
              <a:t>currents and </a:t>
            </a:r>
            <a:r>
              <a:rPr sz="2400" b="1" spc="-5" dirty="0">
                <a:solidFill>
                  <a:srgbClr val="333399"/>
                </a:solidFill>
                <a:highlight>
                  <a:srgbClr val="FFFF00"/>
                </a:highlight>
                <a:latin typeface="+mj-lt"/>
                <a:cs typeface="Arial"/>
              </a:rPr>
              <a:t>voltages </a:t>
            </a:r>
            <a:r>
              <a:rPr sz="2400" b="1" dirty="0">
                <a:solidFill>
                  <a:srgbClr val="333399"/>
                </a:solidFill>
                <a:highlight>
                  <a:srgbClr val="FFFF00"/>
                </a:highlight>
                <a:latin typeface="+mj-lt"/>
                <a:cs typeface="Arial"/>
              </a:rPr>
              <a:t>are nearly independent</a:t>
            </a:r>
            <a:r>
              <a:rPr sz="2400" b="1" spc="-55" dirty="0">
                <a:solidFill>
                  <a:srgbClr val="333399"/>
                </a:solidFill>
                <a:highlight>
                  <a:srgbClr val="FFFF00"/>
                </a:highlight>
                <a:latin typeface="+mj-lt"/>
                <a:cs typeface="Arial"/>
              </a:rPr>
              <a:t> </a:t>
            </a:r>
            <a:r>
              <a:rPr sz="2400" b="1" dirty="0">
                <a:solidFill>
                  <a:srgbClr val="333399"/>
                </a:solidFill>
                <a:highlight>
                  <a:srgbClr val="FFFF00"/>
                </a:highlight>
                <a:latin typeface="+mj-lt"/>
                <a:cs typeface="Arial"/>
              </a:rPr>
              <a:t>of</a:t>
            </a:r>
            <a:r>
              <a:rPr lang="pt-BR" sz="2400" b="1" dirty="0">
                <a:solidFill>
                  <a:srgbClr val="333399"/>
                </a:solidFill>
                <a:highlight>
                  <a:srgbClr val="FFFF00"/>
                </a:highlight>
                <a:latin typeface="+mj-lt"/>
                <a:cs typeface="Arial"/>
              </a:rPr>
              <a:t>  </a:t>
            </a:r>
            <a:r>
              <a:rPr lang="pt-BR" sz="2400" b="1" spc="-5" dirty="0" err="1">
                <a:solidFill>
                  <a:srgbClr val="333399"/>
                </a:solidFill>
                <a:highlight>
                  <a:srgbClr val="FFFF00"/>
                </a:highlight>
                <a:latin typeface="+mj-lt"/>
                <a:cs typeface="Arial"/>
              </a:rPr>
              <a:t>any</a:t>
            </a:r>
            <a:r>
              <a:rPr lang="pt-BR" sz="2400" b="1" spc="-5" dirty="0">
                <a:solidFill>
                  <a:srgbClr val="333399"/>
                </a:solidFill>
                <a:highlight>
                  <a:srgbClr val="FFFF00"/>
                </a:highlight>
                <a:latin typeface="+mj-lt"/>
                <a:cs typeface="Arial"/>
              </a:rPr>
              <a:t> </a:t>
            </a:r>
            <a:r>
              <a:rPr sz="2400" b="1" spc="-5" dirty="0">
                <a:solidFill>
                  <a:srgbClr val="333399"/>
                </a:solidFill>
                <a:highlight>
                  <a:srgbClr val="FFFF00"/>
                </a:highlight>
                <a:latin typeface="+mj-lt"/>
                <a:cs typeface="Arial"/>
              </a:rPr>
              <a:t>variations in</a:t>
            </a:r>
            <a:r>
              <a:rPr sz="2400" b="1" spc="-40" dirty="0">
                <a:solidFill>
                  <a:srgbClr val="333399"/>
                </a:solidFill>
                <a:highlight>
                  <a:srgbClr val="FFFF00"/>
                </a:highlight>
                <a:latin typeface="+mj-lt"/>
                <a:cs typeface="Arial"/>
              </a:rPr>
              <a:t> </a:t>
            </a:r>
            <a:r>
              <a:rPr lang="pt-BR" sz="2400" b="1" dirty="0">
                <a:solidFill>
                  <a:srgbClr val="333399"/>
                </a:solidFill>
                <a:highlight>
                  <a:srgbClr val="FFFF00"/>
                </a:highlight>
                <a:latin typeface="+mj-lt"/>
                <a:cs typeface="Arial"/>
              </a:rPr>
              <a:t>𝛽 !</a:t>
            </a:r>
            <a:endParaRPr sz="2400" b="1" dirty="0">
              <a:solidFill>
                <a:srgbClr val="333399"/>
              </a:solidFill>
              <a:highlight>
                <a:srgbClr val="FFFF00"/>
              </a:highlight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bject 7">
            <a:extLst>
              <a:ext uri="{FF2B5EF4-FFF2-40B4-BE49-F238E27FC236}">
                <a16:creationId xmlns:a16="http://schemas.microsoft.com/office/drawing/2014/main" id="{9EE7BD6F-E7FE-A940-6682-FA807E113C3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95362" y="5118101"/>
            <a:ext cx="354013" cy="4873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2467" name="object 11">
            <a:extLst>
              <a:ext uri="{FF2B5EF4-FFF2-40B4-BE49-F238E27FC236}">
                <a16:creationId xmlns:a16="http://schemas.microsoft.com/office/drawing/2014/main" id="{FA4147E5-2D36-FDC3-5513-CFF23C791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413" y="5876925"/>
            <a:ext cx="1330325" cy="5238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62468" name="Imagem 1">
            <a:extLst>
              <a:ext uri="{FF2B5EF4-FFF2-40B4-BE49-F238E27FC236}">
                <a16:creationId xmlns:a16="http://schemas.microsoft.com/office/drawing/2014/main" id="{EBDE1E71-6F5A-9E82-B4A8-31ED44289F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1357313"/>
            <a:ext cx="32559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Imagem 2">
            <a:extLst>
              <a:ext uri="{FF2B5EF4-FFF2-40B4-BE49-F238E27FC236}">
                <a16:creationId xmlns:a16="http://schemas.microsoft.com/office/drawing/2014/main" id="{C169F225-F635-6B27-6475-3B89B5A928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4022725"/>
            <a:ext cx="29146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object 7">
            <a:extLst>
              <a:ext uri="{FF2B5EF4-FFF2-40B4-BE49-F238E27FC236}">
                <a16:creationId xmlns:a16="http://schemas.microsoft.com/office/drawing/2014/main" id="{6E06C984-5AF4-B6AA-9C40-6CC6CAED79F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095876" y="4941887"/>
            <a:ext cx="354012" cy="487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62471" name="Imagem 4">
            <a:extLst>
              <a:ext uri="{FF2B5EF4-FFF2-40B4-BE49-F238E27FC236}">
                <a16:creationId xmlns:a16="http://schemas.microsoft.com/office/drawing/2014/main" id="{D8C189AA-D69C-0EDE-550B-2413AEA880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4356100"/>
            <a:ext cx="22669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CaixaDeTexto 5">
            <a:extLst>
              <a:ext uri="{FF2B5EF4-FFF2-40B4-BE49-F238E27FC236}">
                <a16:creationId xmlns:a16="http://schemas.microsoft.com/office/drawing/2014/main" id="{EF24977B-19B8-CC38-72FB-D1AA24301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87425"/>
            <a:ext cx="2219325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Determinação de R</a:t>
            </a:r>
            <a:r>
              <a:rPr lang="pt-BR" altLang="pt-BR" b="1" baseline="-25000"/>
              <a:t>Th</a:t>
            </a:r>
            <a:endParaRPr lang="pt-BR" altLang="pt-BR" b="1"/>
          </a:p>
        </p:txBody>
      </p:sp>
      <p:sp>
        <p:nvSpPr>
          <p:cNvPr id="62473" name="object 7">
            <a:extLst>
              <a:ext uri="{FF2B5EF4-FFF2-40B4-BE49-F238E27FC236}">
                <a16:creationId xmlns:a16="http://schemas.microsoft.com/office/drawing/2014/main" id="{F83271E1-54E2-E374-5900-0D7610D9CED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589713" y="2246313"/>
            <a:ext cx="354012" cy="4873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2474" name="CaixaDeTexto 1">
            <a:extLst>
              <a:ext uri="{FF2B5EF4-FFF2-40B4-BE49-F238E27FC236}">
                <a16:creationId xmlns:a16="http://schemas.microsoft.com/office/drawing/2014/main" id="{43F2EEBE-36F6-E712-A854-FD6D2B538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Usando o Teorema de Thevenin: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aixaDeTexto 15">
            <a:extLst>
              <a:ext uri="{FF2B5EF4-FFF2-40B4-BE49-F238E27FC236}">
                <a16:creationId xmlns:a16="http://schemas.microsoft.com/office/drawing/2014/main" id="{610D176A-22F1-D758-5FDA-EAC8A9B23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304800"/>
            <a:ext cx="2219325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Determinação de V</a:t>
            </a:r>
            <a:r>
              <a:rPr lang="pt-BR" altLang="pt-BR" b="1" baseline="-25000"/>
              <a:t>Th</a:t>
            </a:r>
            <a:endParaRPr lang="pt-BR" altLang="pt-BR" b="1"/>
          </a:p>
        </p:txBody>
      </p:sp>
      <p:pic>
        <p:nvPicPr>
          <p:cNvPr id="64515" name="Imagem 1">
            <a:extLst>
              <a:ext uri="{FF2B5EF4-FFF2-40B4-BE49-F238E27FC236}">
                <a16:creationId xmlns:a16="http://schemas.microsoft.com/office/drawing/2014/main" id="{0DCB4F8B-703D-023E-1822-322D75E84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143000"/>
            <a:ext cx="23336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Imagem 2">
            <a:extLst>
              <a:ext uri="{FF2B5EF4-FFF2-40B4-BE49-F238E27FC236}">
                <a16:creationId xmlns:a16="http://schemas.microsoft.com/office/drawing/2014/main" id="{6D91A30E-6FB8-4AB9-AEE8-087B52F77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422400"/>
            <a:ext cx="2171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ject 7">
            <a:extLst>
              <a:ext uri="{FF2B5EF4-FFF2-40B4-BE49-F238E27FC236}">
                <a16:creationId xmlns:a16="http://schemas.microsoft.com/office/drawing/2014/main" id="{FBC1CB57-8EF7-16CA-3E85-16991C4C707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76276" y="3852862"/>
            <a:ext cx="354012" cy="4873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8DB90DE-D4F7-8C52-737D-81D2B23474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3262313"/>
            <a:ext cx="21336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object 7">
            <a:extLst>
              <a:ext uri="{FF2B5EF4-FFF2-40B4-BE49-F238E27FC236}">
                <a16:creationId xmlns:a16="http://schemas.microsoft.com/office/drawing/2014/main" id="{69318E1A-968A-7729-BFC3-10CF2618BD6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25937" y="1679576"/>
            <a:ext cx="354013" cy="4873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48DFFC4-BCA5-071D-C36E-BD6E1DF370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3411538"/>
            <a:ext cx="29559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0A7A0454-0ED2-4A44-6698-4B2DC78E396F}"/>
              </a:ext>
            </a:extLst>
          </p:cNvPr>
          <p:cNvCxnSpPr/>
          <p:nvPr/>
        </p:nvCxnSpPr>
        <p:spPr>
          <a:xfrm>
            <a:off x="1257300" y="2895600"/>
            <a:ext cx="6362700" cy="0"/>
          </a:xfrm>
          <a:prstGeom prst="line">
            <a:avLst/>
          </a:prstGeom>
          <a:ln w="5715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>
            <a:extLst>
              <a:ext uri="{FF2B5EF4-FFF2-40B4-BE49-F238E27FC236}">
                <a16:creationId xmlns:a16="http://schemas.microsoft.com/office/drawing/2014/main" id="{9AF7B7C0-951C-33EF-0901-4FA3DA8DF9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3868738"/>
            <a:ext cx="1285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2DBAA04-23FA-8BBA-C067-E444DF63D3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92625"/>
            <a:ext cx="21240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have Direita 17">
            <a:extLst>
              <a:ext uri="{FF2B5EF4-FFF2-40B4-BE49-F238E27FC236}">
                <a16:creationId xmlns:a16="http://schemas.microsoft.com/office/drawing/2014/main" id="{24E8A3DB-10BF-E98F-EB81-AAA451952605}"/>
              </a:ext>
            </a:extLst>
          </p:cNvPr>
          <p:cNvSpPr/>
          <p:nvPr/>
        </p:nvSpPr>
        <p:spPr>
          <a:xfrm>
            <a:off x="7975600" y="3294063"/>
            <a:ext cx="203200" cy="91598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25974CA1-08AF-6B21-BCF6-7D5911DB291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722813" y="4624388"/>
            <a:ext cx="354012" cy="4873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Imagem 16">
            <a:extLst>
              <a:ext uri="{FF2B5EF4-FFF2-40B4-BE49-F238E27FC236}">
                <a16:creationId xmlns:a16="http://schemas.microsoft.com/office/drawing/2014/main" id="{FAF6D60D-584E-A993-AECD-D33AF0250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2490788"/>
            <a:ext cx="30543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Imagem 19">
            <a:extLst>
              <a:ext uri="{FF2B5EF4-FFF2-40B4-BE49-F238E27FC236}">
                <a16:creationId xmlns:a16="http://schemas.microsoft.com/office/drawing/2014/main" id="{FB825A81-34B4-82CA-7E96-6704CD166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50292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object 7">
            <a:extLst>
              <a:ext uri="{FF2B5EF4-FFF2-40B4-BE49-F238E27FC236}">
                <a16:creationId xmlns:a16="http://schemas.microsoft.com/office/drawing/2014/main" id="{3CB4C344-BFAB-8169-16F8-479D651C0BE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814388" y="2547938"/>
            <a:ext cx="354012" cy="4873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C4000D99-0335-1158-4D73-5E26E5FB1741}"/>
              </a:ext>
            </a:extLst>
          </p:cNvPr>
          <p:cNvSpPr txBox="1"/>
          <p:nvPr/>
        </p:nvSpPr>
        <p:spPr>
          <a:xfrm>
            <a:off x="152400" y="1558925"/>
            <a:ext cx="4267200" cy="676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628015" eaLnBrk="1" fontAlgn="auto" hangingPunct="1">
              <a:spcBef>
                <a:spcPts val="0"/>
              </a:spcBef>
              <a:spcAft>
                <a:spcPts val="0"/>
              </a:spcAft>
              <a:tabLst>
                <a:tab pos="1276350" algn="l"/>
                <a:tab pos="1557655" algn="l"/>
                <a:tab pos="2085339" algn="l"/>
                <a:tab pos="2366645" algn="l"/>
                <a:tab pos="3651885" algn="l"/>
                <a:tab pos="3949700" algn="l"/>
              </a:tabLst>
              <a:defRPr/>
            </a:pPr>
            <a:r>
              <a:rPr sz="2000" i="1" spc="25" dirty="0">
                <a:latin typeface="Arial"/>
                <a:cs typeface="Arial"/>
              </a:rPr>
              <a:t>I</a:t>
            </a:r>
            <a:r>
              <a:rPr sz="1725" i="1" spc="247" baseline="-24154" dirty="0">
                <a:latin typeface="Arial"/>
                <a:cs typeface="Arial"/>
              </a:rPr>
              <a:t>E</a:t>
            </a:r>
            <a:r>
              <a:rPr sz="2000" i="1" spc="35" dirty="0">
                <a:latin typeface="Arial"/>
                <a:cs typeface="Arial"/>
              </a:rPr>
              <a:t>R</a:t>
            </a:r>
            <a:r>
              <a:rPr sz="1725" i="1" spc="60" baseline="-24154" dirty="0">
                <a:latin typeface="Arial"/>
                <a:cs typeface="Arial"/>
              </a:rPr>
              <a:t>E</a:t>
            </a:r>
            <a:r>
              <a:rPr sz="1725" i="1" baseline="-24154" dirty="0">
                <a:latin typeface="Arial"/>
                <a:cs typeface="Arial"/>
              </a:rPr>
              <a:t>	</a:t>
            </a:r>
            <a:r>
              <a:rPr sz="2000" spc="45" dirty="0">
                <a:latin typeface="Symbol"/>
                <a:cs typeface="Symbol"/>
              </a:rPr>
              <a:t>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i="1" spc="-135" dirty="0">
                <a:latin typeface="Arial"/>
                <a:cs typeface="Arial"/>
              </a:rPr>
              <a:t>V</a:t>
            </a:r>
            <a:r>
              <a:rPr sz="1725" i="1" spc="30" baseline="-24154" dirty="0">
                <a:latin typeface="Arial"/>
                <a:cs typeface="Arial"/>
              </a:rPr>
              <a:t>C</a:t>
            </a:r>
            <a:r>
              <a:rPr sz="1725" i="1" spc="60" baseline="-24154" dirty="0">
                <a:latin typeface="Arial"/>
                <a:cs typeface="Arial"/>
              </a:rPr>
              <a:t>E</a:t>
            </a:r>
            <a:r>
              <a:rPr sz="1725" i="1" baseline="-24154" dirty="0">
                <a:latin typeface="Arial"/>
                <a:cs typeface="Arial"/>
              </a:rPr>
              <a:t>	</a:t>
            </a:r>
            <a:r>
              <a:rPr sz="2000" spc="45" dirty="0">
                <a:latin typeface="Symbol"/>
                <a:cs typeface="Symbol"/>
              </a:rPr>
              <a:t>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i="1" spc="-30" dirty="0">
                <a:latin typeface="Arial"/>
                <a:cs typeface="Arial"/>
              </a:rPr>
              <a:t>I</a:t>
            </a:r>
            <a:r>
              <a:rPr sz="1725" i="1" spc="195" baseline="-24154" dirty="0">
                <a:latin typeface="Arial"/>
                <a:cs typeface="Arial"/>
              </a:rPr>
              <a:t>C</a:t>
            </a:r>
            <a:r>
              <a:rPr sz="2000" i="1" spc="-20" dirty="0">
                <a:latin typeface="Arial"/>
                <a:cs typeface="Arial"/>
              </a:rPr>
              <a:t>R</a:t>
            </a:r>
            <a:r>
              <a:rPr sz="1725" i="1" spc="67" baseline="-24154" dirty="0">
                <a:latin typeface="Arial"/>
                <a:cs typeface="Arial"/>
              </a:rPr>
              <a:t>C</a:t>
            </a:r>
            <a:r>
              <a:rPr sz="1725" i="1" baseline="-24154" dirty="0">
                <a:latin typeface="Arial"/>
                <a:cs typeface="Arial"/>
              </a:rPr>
              <a:t> </a:t>
            </a:r>
            <a:r>
              <a:rPr sz="1725" i="1" spc="44" baseline="-24154" dirty="0">
                <a:latin typeface="Arial"/>
                <a:cs typeface="Arial"/>
              </a:rPr>
              <a:t> </a:t>
            </a:r>
            <a:r>
              <a:rPr sz="2000" spc="180" dirty="0">
                <a:latin typeface="Symbol"/>
                <a:cs typeface="Symbol"/>
              </a:rPr>
              <a:t></a:t>
            </a:r>
            <a:r>
              <a:rPr sz="2000" i="1" spc="-105" dirty="0">
                <a:latin typeface="Arial"/>
                <a:cs typeface="Arial"/>
              </a:rPr>
              <a:t>V</a:t>
            </a:r>
            <a:r>
              <a:rPr sz="1725" i="1" spc="30" baseline="-24154" dirty="0">
                <a:latin typeface="Arial"/>
                <a:cs typeface="Arial"/>
              </a:rPr>
              <a:t>C</a:t>
            </a:r>
            <a:r>
              <a:rPr sz="1725" i="1" spc="67" baseline="-24154" dirty="0">
                <a:latin typeface="Arial"/>
                <a:cs typeface="Arial"/>
              </a:rPr>
              <a:t>C</a:t>
            </a:r>
            <a:r>
              <a:rPr sz="1725" i="1" baseline="-24154" dirty="0">
                <a:latin typeface="Arial"/>
                <a:cs typeface="Arial"/>
              </a:rPr>
              <a:t>	</a:t>
            </a:r>
            <a:r>
              <a:rPr sz="2000" spc="45" dirty="0">
                <a:latin typeface="Symbol"/>
                <a:cs typeface="Symbol"/>
              </a:rPr>
              <a:t>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45" dirty="0">
                <a:latin typeface="Arial"/>
                <a:cs typeface="Arial"/>
              </a:rPr>
              <a:t>0</a:t>
            </a:r>
            <a:r>
              <a:rPr lang="pt-BR" sz="2000" spc="45" dirty="0">
                <a:latin typeface="Arial"/>
                <a:cs typeface="Arial"/>
              </a:rPr>
              <a:t> </a:t>
            </a:r>
            <a:r>
              <a:rPr sz="2400" i="1" spc="-5" dirty="0">
                <a:latin typeface="+mn-lt"/>
                <a:cs typeface="Arial"/>
              </a:rPr>
              <a:t>I</a:t>
            </a:r>
            <a:r>
              <a:rPr sz="2400" i="1" spc="-7" baseline="-20833" dirty="0">
                <a:latin typeface="+mn-lt"/>
                <a:cs typeface="Arial"/>
              </a:rPr>
              <a:t>E </a:t>
            </a:r>
            <a:r>
              <a:rPr lang="pt-BR" sz="2400" i="1" spc="-7" dirty="0">
                <a:latin typeface="+mn-lt"/>
                <a:cs typeface="Arial"/>
              </a:rPr>
              <a:t> </a:t>
            </a:r>
            <a:r>
              <a:rPr lang="pt-BR" dirty="0"/>
              <a:t>≈</a:t>
            </a:r>
            <a:r>
              <a:rPr sz="2400" spc="180" dirty="0">
                <a:latin typeface="+mn-lt"/>
                <a:cs typeface="Times New Roman"/>
              </a:rPr>
              <a:t> </a:t>
            </a:r>
            <a:r>
              <a:rPr sz="2400" i="1" spc="-5" dirty="0">
                <a:latin typeface="+mn-lt"/>
                <a:cs typeface="Arial"/>
              </a:rPr>
              <a:t>I</a:t>
            </a:r>
            <a:r>
              <a:rPr sz="2400" i="1" spc="-7" baseline="-20833" dirty="0">
                <a:latin typeface="+mn-lt"/>
                <a:cs typeface="Arial"/>
              </a:rPr>
              <a:t>C</a:t>
            </a:r>
            <a:endParaRPr sz="2400" dirty="0">
              <a:latin typeface="+mn-lt"/>
              <a:cs typeface="Arial"/>
            </a:endParaRPr>
          </a:p>
        </p:txBody>
      </p:sp>
      <p:sp>
        <p:nvSpPr>
          <p:cNvPr id="65542" name="object 10">
            <a:extLst>
              <a:ext uri="{FF2B5EF4-FFF2-40B4-BE49-F238E27FC236}">
                <a16:creationId xmlns:a16="http://schemas.microsoft.com/office/drawing/2014/main" id="{1BECB238-7356-1FE2-FA15-B9EE1FA7C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28775"/>
            <a:ext cx="2981325" cy="34607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5543" name="object 11">
            <a:extLst>
              <a:ext uri="{FF2B5EF4-FFF2-40B4-BE49-F238E27FC236}">
                <a16:creationId xmlns:a16="http://schemas.microsoft.com/office/drawing/2014/main" id="{7BC130F7-6C88-CB7F-0495-6D311169DD9C}"/>
              </a:ext>
            </a:extLst>
          </p:cNvPr>
          <p:cNvSpPr>
            <a:spLocks/>
          </p:cNvSpPr>
          <p:nvPr/>
        </p:nvSpPr>
        <p:spPr bwMode="auto">
          <a:xfrm>
            <a:off x="5327650" y="1622425"/>
            <a:ext cx="2994025" cy="3473450"/>
          </a:xfrm>
          <a:custGeom>
            <a:avLst/>
            <a:gdLst>
              <a:gd name="T0" fmla="*/ 0 w 2994659"/>
              <a:gd name="T1" fmla="*/ 3403065 h 3474720"/>
              <a:gd name="T2" fmla="*/ 2958733 w 2994659"/>
              <a:gd name="T3" fmla="*/ 3403065 h 3474720"/>
              <a:gd name="T4" fmla="*/ 2958733 w 2994659"/>
              <a:gd name="T5" fmla="*/ 0 h 3474720"/>
              <a:gd name="T6" fmla="*/ 0 w 2994659"/>
              <a:gd name="T7" fmla="*/ 0 h 3474720"/>
              <a:gd name="T8" fmla="*/ 0 w 2994659"/>
              <a:gd name="T9" fmla="*/ 3403065 h 3474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94659" h="3474720">
                <a:moveTo>
                  <a:pt x="0" y="3474720"/>
                </a:moveTo>
                <a:lnTo>
                  <a:pt x="2994659" y="3474720"/>
                </a:lnTo>
                <a:lnTo>
                  <a:pt x="2994659" y="0"/>
                </a:lnTo>
                <a:lnTo>
                  <a:pt x="0" y="0"/>
                </a:lnTo>
                <a:lnTo>
                  <a:pt x="0" y="347472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" name="Chave Esquerda 1">
            <a:extLst>
              <a:ext uri="{FF2B5EF4-FFF2-40B4-BE49-F238E27FC236}">
                <a16:creationId xmlns:a16="http://schemas.microsoft.com/office/drawing/2014/main" id="{A8A0F5EC-F5D6-0548-9774-95293D5B812C}"/>
              </a:ext>
            </a:extLst>
          </p:cNvPr>
          <p:cNvSpPr/>
          <p:nvPr/>
        </p:nvSpPr>
        <p:spPr>
          <a:xfrm>
            <a:off x="404813" y="1590675"/>
            <a:ext cx="304800" cy="61277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16732C8-7140-2648-9BAA-EC053F6EF3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450850"/>
            <a:ext cx="1981200" cy="276225"/>
          </a:xfrm>
          <a:solidFill>
            <a:srgbClr val="FF0000"/>
          </a:solidFill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5" dirty="0" err="1">
                <a:solidFill>
                  <a:schemeClr val="bg1"/>
                </a:solidFill>
              </a:rPr>
              <a:t>Exemplo</a:t>
            </a:r>
            <a:r>
              <a:rPr lang="pt-BR" b="1" spc="-15" dirty="0">
                <a:solidFill>
                  <a:schemeClr val="bg1"/>
                </a:solidFill>
              </a:rPr>
              <a:t> de Análise</a:t>
            </a:r>
            <a:endParaRPr b="1" spc="-15" dirty="0">
              <a:solidFill>
                <a:schemeClr val="bg1"/>
              </a:solidFill>
            </a:endParaRPr>
          </a:p>
        </p:txBody>
      </p:sp>
      <p:sp>
        <p:nvSpPr>
          <p:cNvPr id="66563" name="object 3">
            <a:extLst>
              <a:ext uri="{FF2B5EF4-FFF2-40B4-BE49-F238E27FC236}">
                <a16:creationId xmlns:a16="http://schemas.microsoft.com/office/drawing/2014/main" id="{0C489037-3606-579A-B202-ED937C05A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1892300"/>
            <a:ext cx="3335337" cy="26828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2468" name="object 5">
            <a:extLst>
              <a:ext uri="{FF2B5EF4-FFF2-40B4-BE49-F238E27FC236}">
                <a16:creationId xmlns:a16="http://schemas.microsoft.com/office/drawing/2014/main" id="{3010D561-4631-0135-72E5-A8856685D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838200"/>
            <a:ext cx="1219200" cy="466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2469" name="object 6">
            <a:extLst>
              <a:ext uri="{FF2B5EF4-FFF2-40B4-BE49-F238E27FC236}">
                <a16:creationId xmlns:a16="http://schemas.microsoft.com/office/drawing/2014/main" id="{E3E49A82-3EA9-B775-BB80-7C0090383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914400"/>
            <a:ext cx="2628900" cy="581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2470" name="object 8">
            <a:extLst>
              <a:ext uri="{FF2B5EF4-FFF2-40B4-BE49-F238E27FC236}">
                <a16:creationId xmlns:a16="http://schemas.microsoft.com/office/drawing/2014/main" id="{CB5FAE99-BC57-8AE4-149A-7D08A7F88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025" y="1647825"/>
            <a:ext cx="1479550" cy="5826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2471" name="object 9">
            <a:extLst>
              <a:ext uri="{FF2B5EF4-FFF2-40B4-BE49-F238E27FC236}">
                <a16:creationId xmlns:a16="http://schemas.microsoft.com/office/drawing/2014/main" id="{C869E4BE-369E-DA98-1019-830599374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75" y="1676400"/>
            <a:ext cx="2303463" cy="5540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2472" name="object 10">
            <a:extLst>
              <a:ext uri="{FF2B5EF4-FFF2-40B4-BE49-F238E27FC236}">
                <a16:creationId xmlns:a16="http://schemas.microsoft.com/office/drawing/2014/main" id="{B5CAAFBA-D879-619B-437A-5FA4B972D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535238"/>
            <a:ext cx="1878012" cy="59213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2473" name="object 12">
            <a:extLst>
              <a:ext uri="{FF2B5EF4-FFF2-40B4-BE49-F238E27FC236}">
                <a16:creationId xmlns:a16="http://schemas.microsoft.com/office/drawing/2014/main" id="{92240003-6E10-B8B3-71F4-17563F318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2663825"/>
            <a:ext cx="952500" cy="3333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2474" name="object 14">
            <a:extLst>
              <a:ext uri="{FF2B5EF4-FFF2-40B4-BE49-F238E27FC236}">
                <a16:creationId xmlns:a16="http://schemas.microsoft.com/office/drawing/2014/main" id="{302C71BE-C3EA-ED7F-7BD9-474F30C4E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3378200"/>
            <a:ext cx="838200" cy="29527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2475" name="object 15">
            <a:extLst>
              <a:ext uri="{FF2B5EF4-FFF2-40B4-BE49-F238E27FC236}">
                <a16:creationId xmlns:a16="http://schemas.microsoft.com/office/drawing/2014/main" id="{80A9C2FD-CF4B-1CE4-5897-7DD9891DA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025" y="3411538"/>
            <a:ext cx="925513" cy="24923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2476" name="object 17">
            <a:extLst>
              <a:ext uri="{FF2B5EF4-FFF2-40B4-BE49-F238E27FC236}">
                <a16:creationId xmlns:a16="http://schemas.microsoft.com/office/drawing/2014/main" id="{E75D5C4C-D7B9-EA08-34E6-4428894E3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688" y="3959225"/>
            <a:ext cx="3363912" cy="3206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449DED43-80AF-2406-89DF-2F3472CAE1DE}"/>
              </a:ext>
            </a:extLst>
          </p:cNvPr>
          <p:cNvSpPr/>
          <p:nvPr/>
        </p:nvSpPr>
        <p:spPr>
          <a:xfrm>
            <a:off x="4419600" y="1017588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89FACD3E-CF52-F8C0-BD28-E7591C0120CD}"/>
              </a:ext>
            </a:extLst>
          </p:cNvPr>
          <p:cNvSpPr/>
          <p:nvPr/>
        </p:nvSpPr>
        <p:spPr>
          <a:xfrm>
            <a:off x="4419600" y="1852613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5D661F79-88C1-772C-52FF-D9F92FAD1429}"/>
              </a:ext>
            </a:extLst>
          </p:cNvPr>
          <p:cNvSpPr/>
          <p:nvPr/>
        </p:nvSpPr>
        <p:spPr>
          <a:xfrm>
            <a:off x="4419600" y="2687638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65F4C435-4137-75E3-2762-C8F665C1E2D1}"/>
              </a:ext>
            </a:extLst>
          </p:cNvPr>
          <p:cNvSpPr/>
          <p:nvPr/>
        </p:nvSpPr>
        <p:spPr>
          <a:xfrm>
            <a:off x="4419600" y="3405188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D4530112-5BD8-E3B2-9896-C7667E308F60}"/>
              </a:ext>
            </a:extLst>
          </p:cNvPr>
          <p:cNvSpPr/>
          <p:nvPr/>
        </p:nvSpPr>
        <p:spPr>
          <a:xfrm>
            <a:off x="4413250" y="3997325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2482" name="object 27">
            <a:extLst>
              <a:ext uri="{FF2B5EF4-FFF2-40B4-BE49-F238E27FC236}">
                <a16:creationId xmlns:a16="http://schemas.microsoft.com/office/drawing/2014/main" id="{C916FF6D-EF3F-A7D8-2056-68475ABFEC56}"/>
              </a:ext>
            </a:extLst>
          </p:cNvPr>
          <p:cNvSpPr>
            <a:spLocks/>
          </p:cNvSpPr>
          <p:nvPr/>
        </p:nvSpPr>
        <p:spPr bwMode="auto">
          <a:xfrm>
            <a:off x="4038600" y="606425"/>
            <a:ext cx="0" cy="4422775"/>
          </a:xfrm>
          <a:custGeom>
            <a:avLst/>
            <a:gdLst>
              <a:gd name="T0" fmla="*/ 0 h 5351780"/>
              <a:gd name="T1" fmla="*/ 1005 h 53517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51780">
                <a:moveTo>
                  <a:pt x="0" y="0"/>
                </a:moveTo>
                <a:lnTo>
                  <a:pt x="0" y="5351462"/>
                </a:lnTo>
              </a:path>
            </a:pathLst>
          </a:custGeom>
          <a:noFill/>
          <a:ln w="38100">
            <a:solidFill>
              <a:srgbClr val="FFC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66579" name="CaixaDeTexto 2">
            <a:extLst>
              <a:ext uri="{FF2B5EF4-FFF2-40B4-BE49-F238E27FC236}">
                <a16:creationId xmlns:a16="http://schemas.microsoft.com/office/drawing/2014/main" id="{BA585B8C-CB78-A849-CDAD-2272720C0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946150"/>
            <a:ext cx="364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No circuito abaixo determine I</a:t>
            </a:r>
            <a:r>
              <a:rPr lang="pt-BR" altLang="pt-BR" baseline="-25000"/>
              <a:t>B</a:t>
            </a:r>
            <a:r>
              <a:rPr lang="pt-BR" altLang="pt-BR"/>
              <a:t> , I</a:t>
            </a:r>
            <a:r>
              <a:rPr lang="pt-BR" altLang="pt-BR" baseline="-25000"/>
              <a:t>C</a:t>
            </a:r>
            <a:r>
              <a:rPr lang="pt-BR" altLang="pt-BR"/>
              <a:t> e V</a:t>
            </a:r>
            <a:r>
              <a:rPr lang="pt-BR" altLang="pt-BR" baseline="-25000"/>
              <a:t>CE</a:t>
            </a:r>
            <a:r>
              <a:rPr lang="pt-BR" altLang="pt-BR"/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nimBg="1"/>
      <p:bldP spid="62469" grpId="0" animBg="1"/>
      <p:bldP spid="62470" grpId="0" animBg="1"/>
      <p:bldP spid="62471" grpId="0" animBg="1"/>
      <p:bldP spid="62472" grpId="0" animBg="1"/>
      <p:bldP spid="62473" grpId="0" animBg="1"/>
      <p:bldP spid="62474" grpId="0" animBg="1"/>
      <p:bldP spid="62475" grpId="0" animBg="1"/>
      <p:bldP spid="62476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bject 2">
            <a:extLst>
              <a:ext uri="{FF2B5EF4-FFF2-40B4-BE49-F238E27FC236}">
                <a16:creationId xmlns:a16="http://schemas.microsoft.com/office/drawing/2014/main" id="{2756CB14-323D-B65D-E343-76E6243C44B1}"/>
              </a:ext>
            </a:extLst>
          </p:cNvPr>
          <p:cNvSpPr>
            <a:spLocks/>
          </p:cNvSpPr>
          <p:nvPr/>
        </p:nvSpPr>
        <p:spPr bwMode="auto">
          <a:xfrm>
            <a:off x="1417638" y="1430338"/>
            <a:ext cx="6299200" cy="2122487"/>
          </a:xfrm>
          <a:custGeom>
            <a:avLst/>
            <a:gdLst>
              <a:gd name="T0" fmla="*/ 0 w 6299200"/>
              <a:gd name="T1" fmla="*/ 2069796 h 2123440"/>
              <a:gd name="T2" fmla="*/ 6299200 w 6299200"/>
              <a:gd name="T3" fmla="*/ 2069796 h 2123440"/>
              <a:gd name="T4" fmla="*/ 6299200 w 6299200"/>
              <a:gd name="T5" fmla="*/ 0 h 2123440"/>
              <a:gd name="T6" fmla="*/ 0 w 6299200"/>
              <a:gd name="T7" fmla="*/ 0 h 2123440"/>
              <a:gd name="T8" fmla="*/ 0 w 6299200"/>
              <a:gd name="T9" fmla="*/ 2069796 h 2123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99200" h="2123440">
                <a:moveTo>
                  <a:pt x="0" y="2123440"/>
                </a:moveTo>
                <a:lnTo>
                  <a:pt x="6299200" y="2123440"/>
                </a:lnTo>
                <a:lnTo>
                  <a:pt x="6299200" y="0"/>
                </a:lnTo>
                <a:lnTo>
                  <a:pt x="0" y="0"/>
                </a:lnTo>
                <a:lnTo>
                  <a:pt x="0" y="21234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67587" name="object 3">
            <a:extLst>
              <a:ext uri="{FF2B5EF4-FFF2-40B4-BE49-F238E27FC236}">
                <a16:creationId xmlns:a16="http://schemas.microsoft.com/office/drawing/2014/main" id="{3E42B9D5-912E-587C-CEF3-605A43D24C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0"/>
              </a:spcBef>
            </a:pPr>
            <a:r>
              <a:rPr lang="pt-BR" altLang="pt-BR" sz="4400">
                <a:latin typeface="Arial" panose="020B0604020202020204" pitchFamily="34" charset="0"/>
                <a:cs typeface="Arial" panose="020B0604020202020204" pitchFamily="34" charset="0"/>
              </a:rPr>
              <a:t>Cálculo Aproximado  da Polarização  (Método de Análise)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D4C5036D-D995-9642-6F59-9717C72DFAE6}"/>
              </a:ext>
            </a:extLst>
          </p:cNvPr>
          <p:cNvSpPr txBox="1"/>
          <p:nvPr/>
        </p:nvSpPr>
        <p:spPr>
          <a:xfrm>
            <a:off x="1381125" y="1025525"/>
            <a:ext cx="4257675" cy="338138"/>
          </a:xfrm>
          <a:prstGeom prst="rect">
            <a:avLst/>
          </a:prstGeom>
          <a:solidFill>
            <a:srgbClr val="FFC000"/>
          </a:solidFill>
        </p:spPr>
        <p:txBody>
          <a:bodyPr lIns="0" tIns="30480" rIns="0" bIns="0">
            <a:spAutoFit/>
          </a:bodyPr>
          <a:lstStyle/>
          <a:p>
            <a:pPr algn="ctr" eaLnBrk="1" fontAlgn="auto" hangingPunct="1">
              <a:spcBef>
                <a:spcPts val="240"/>
              </a:spcBef>
              <a:spcAft>
                <a:spcPts val="0"/>
              </a:spcAft>
              <a:defRPr/>
            </a:pPr>
            <a:r>
              <a:rPr b="1" spc="-10" dirty="0">
                <a:latin typeface="Calibri"/>
                <a:cs typeface="Calibri"/>
              </a:rPr>
              <a:t>Configurações </a:t>
            </a:r>
            <a:r>
              <a:rPr b="1" dirty="0">
                <a:latin typeface="Calibri"/>
                <a:cs typeface="Calibri"/>
              </a:rPr>
              <a:t>de </a:t>
            </a:r>
            <a:r>
              <a:rPr b="1" spc="-10" dirty="0">
                <a:latin typeface="Calibri"/>
                <a:cs typeface="Calibri"/>
              </a:rPr>
              <a:t>Polarização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Combinadas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9219" name="object 8">
            <a:extLst>
              <a:ext uri="{FF2B5EF4-FFF2-40B4-BE49-F238E27FC236}">
                <a16:creationId xmlns:a16="http://schemas.microsoft.com/office/drawing/2014/main" id="{2E53A480-5322-39E3-2A1C-FE9126CFC250}"/>
              </a:ext>
            </a:extLst>
          </p:cNvPr>
          <p:cNvSpPr>
            <a:spLocks/>
          </p:cNvSpPr>
          <p:nvPr/>
        </p:nvSpPr>
        <p:spPr bwMode="auto">
          <a:xfrm>
            <a:off x="457200" y="965200"/>
            <a:ext cx="676275" cy="504825"/>
          </a:xfrm>
          <a:custGeom>
            <a:avLst/>
            <a:gdLst>
              <a:gd name="T0" fmla="*/ 356402 w 675640"/>
              <a:gd name="T1" fmla="*/ 0 h 505460"/>
              <a:gd name="T2" fmla="*/ 298592 w 675640"/>
              <a:gd name="T3" fmla="*/ 3079 h 505460"/>
              <a:gd name="T4" fmla="*/ 243750 w 675640"/>
              <a:gd name="T5" fmla="*/ 11994 h 505460"/>
              <a:gd name="T6" fmla="*/ 192614 w 675640"/>
              <a:gd name="T7" fmla="*/ 26262 h 505460"/>
              <a:gd name="T8" fmla="*/ 145912 w 675640"/>
              <a:gd name="T9" fmla="*/ 45392 h 505460"/>
              <a:gd name="T10" fmla="*/ 104386 w 675640"/>
              <a:gd name="T11" fmla="*/ 68906 h 505460"/>
              <a:gd name="T12" fmla="*/ 68762 w 675640"/>
              <a:gd name="T13" fmla="*/ 96318 h 505460"/>
              <a:gd name="T14" fmla="*/ 39781 w 675640"/>
              <a:gd name="T15" fmla="*/ 127143 h 505460"/>
              <a:gd name="T16" fmla="*/ 18170 w 675640"/>
              <a:gd name="T17" fmla="*/ 160899 h 505460"/>
              <a:gd name="T18" fmla="*/ 4649 w 675640"/>
              <a:gd name="T19" fmla="*/ 197097 h 505460"/>
              <a:gd name="T20" fmla="*/ 0 w 675640"/>
              <a:gd name="T21" fmla="*/ 235253 h 505460"/>
              <a:gd name="T22" fmla="*/ 4649 w 675640"/>
              <a:gd name="T23" fmla="*/ 273412 h 505460"/>
              <a:gd name="T24" fmla="*/ 18170 w 675640"/>
              <a:gd name="T25" fmla="*/ 309615 h 505460"/>
              <a:gd name="T26" fmla="*/ 39781 w 675640"/>
              <a:gd name="T27" fmla="*/ 343365 h 505460"/>
              <a:gd name="T28" fmla="*/ 68762 w 675640"/>
              <a:gd name="T29" fmla="*/ 374192 h 505460"/>
              <a:gd name="T30" fmla="*/ 104386 w 675640"/>
              <a:gd name="T31" fmla="*/ 401600 h 505460"/>
              <a:gd name="T32" fmla="*/ 145912 w 675640"/>
              <a:gd name="T33" fmla="*/ 425117 h 505460"/>
              <a:gd name="T34" fmla="*/ 192614 w 675640"/>
              <a:gd name="T35" fmla="*/ 444248 h 505460"/>
              <a:gd name="T36" fmla="*/ 243750 w 675640"/>
              <a:gd name="T37" fmla="*/ 458517 h 505460"/>
              <a:gd name="T38" fmla="*/ 298592 w 675640"/>
              <a:gd name="T39" fmla="*/ 467431 h 505460"/>
              <a:gd name="T40" fmla="*/ 356402 w 675640"/>
              <a:gd name="T41" fmla="*/ 470510 h 505460"/>
              <a:gd name="T42" fmla="*/ 414211 w 675640"/>
              <a:gd name="T43" fmla="*/ 467431 h 505460"/>
              <a:gd name="T44" fmla="*/ 469053 w 675640"/>
              <a:gd name="T45" fmla="*/ 458517 h 505460"/>
              <a:gd name="T46" fmla="*/ 520191 w 675640"/>
              <a:gd name="T47" fmla="*/ 444248 h 505460"/>
              <a:gd name="T48" fmla="*/ 566886 w 675640"/>
              <a:gd name="T49" fmla="*/ 425117 h 505460"/>
              <a:gd name="T50" fmla="*/ 608419 w 675640"/>
              <a:gd name="T51" fmla="*/ 401600 h 505460"/>
              <a:gd name="T52" fmla="*/ 644040 w 675640"/>
              <a:gd name="T53" fmla="*/ 374192 h 505460"/>
              <a:gd name="T54" fmla="*/ 673024 w 675640"/>
              <a:gd name="T55" fmla="*/ 343365 h 505460"/>
              <a:gd name="T56" fmla="*/ 694635 w 675640"/>
              <a:gd name="T57" fmla="*/ 309615 h 505460"/>
              <a:gd name="T58" fmla="*/ 708138 w 675640"/>
              <a:gd name="T59" fmla="*/ 273412 h 505460"/>
              <a:gd name="T60" fmla="*/ 712804 w 675640"/>
              <a:gd name="T61" fmla="*/ 235253 h 505460"/>
              <a:gd name="T62" fmla="*/ 708138 w 675640"/>
              <a:gd name="T63" fmla="*/ 197097 h 505460"/>
              <a:gd name="T64" fmla="*/ 694635 w 675640"/>
              <a:gd name="T65" fmla="*/ 160899 h 505460"/>
              <a:gd name="T66" fmla="*/ 673024 w 675640"/>
              <a:gd name="T67" fmla="*/ 127143 h 505460"/>
              <a:gd name="T68" fmla="*/ 644040 w 675640"/>
              <a:gd name="T69" fmla="*/ 96318 h 505460"/>
              <a:gd name="T70" fmla="*/ 608419 w 675640"/>
              <a:gd name="T71" fmla="*/ 68906 h 505460"/>
              <a:gd name="T72" fmla="*/ 566886 w 675640"/>
              <a:gd name="T73" fmla="*/ 45392 h 505460"/>
              <a:gd name="T74" fmla="*/ 520191 w 675640"/>
              <a:gd name="T75" fmla="*/ 26262 h 505460"/>
              <a:gd name="T76" fmla="*/ 469053 w 675640"/>
              <a:gd name="T77" fmla="*/ 11994 h 505460"/>
              <a:gd name="T78" fmla="*/ 414211 w 675640"/>
              <a:gd name="T79" fmla="*/ 3079 h 505460"/>
              <a:gd name="T80" fmla="*/ 356402 w 675640"/>
              <a:gd name="T81" fmla="*/ 0 h 505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5640" h="505460">
                <a:moveTo>
                  <a:pt x="337820" y="0"/>
                </a:moveTo>
                <a:lnTo>
                  <a:pt x="283023" y="3307"/>
                </a:lnTo>
                <a:lnTo>
                  <a:pt x="231041" y="12884"/>
                </a:lnTo>
                <a:lnTo>
                  <a:pt x="182570" y="28210"/>
                </a:lnTo>
                <a:lnTo>
                  <a:pt x="138306" y="48763"/>
                </a:lnTo>
                <a:lnTo>
                  <a:pt x="98944" y="74025"/>
                </a:lnTo>
                <a:lnTo>
                  <a:pt x="65178" y="103473"/>
                </a:lnTo>
                <a:lnTo>
                  <a:pt x="37706" y="136588"/>
                </a:lnTo>
                <a:lnTo>
                  <a:pt x="17222" y="172850"/>
                </a:lnTo>
                <a:lnTo>
                  <a:pt x="4421" y="211737"/>
                </a:lnTo>
                <a:lnTo>
                  <a:pt x="0" y="252729"/>
                </a:lnTo>
                <a:lnTo>
                  <a:pt x="4421" y="293722"/>
                </a:lnTo>
                <a:lnTo>
                  <a:pt x="17222" y="332609"/>
                </a:lnTo>
                <a:lnTo>
                  <a:pt x="37706" y="368871"/>
                </a:lnTo>
                <a:lnTo>
                  <a:pt x="65178" y="401986"/>
                </a:lnTo>
                <a:lnTo>
                  <a:pt x="98944" y="431434"/>
                </a:lnTo>
                <a:lnTo>
                  <a:pt x="138306" y="456696"/>
                </a:lnTo>
                <a:lnTo>
                  <a:pt x="182570" y="477249"/>
                </a:lnTo>
                <a:lnTo>
                  <a:pt x="231041" y="492575"/>
                </a:lnTo>
                <a:lnTo>
                  <a:pt x="283023" y="502152"/>
                </a:lnTo>
                <a:lnTo>
                  <a:pt x="337820" y="505460"/>
                </a:lnTo>
                <a:lnTo>
                  <a:pt x="392616" y="502152"/>
                </a:lnTo>
                <a:lnTo>
                  <a:pt x="444598" y="492575"/>
                </a:lnTo>
                <a:lnTo>
                  <a:pt x="493069" y="477249"/>
                </a:lnTo>
                <a:lnTo>
                  <a:pt x="537333" y="456696"/>
                </a:lnTo>
                <a:lnTo>
                  <a:pt x="576695" y="431434"/>
                </a:lnTo>
                <a:lnTo>
                  <a:pt x="610461" y="401986"/>
                </a:lnTo>
                <a:lnTo>
                  <a:pt x="637933" y="368871"/>
                </a:lnTo>
                <a:lnTo>
                  <a:pt x="658417" y="332609"/>
                </a:lnTo>
                <a:lnTo>
                  <a:pt x="671218" y="293722"/>
                </a:lnTo>
                <a:lnTo>
                  <a:pt x="675640" y="252729"/>
                </a:lnTo>
                <a:lnTo>
                  <a:pt x="671218" y="211737"/>
                </a:lnTo>
                <a:lnTo>
                  <a:pt x="658417" y="172850"/>
                </a:lnTo>
                <a:lnTo>
                  <a:pt x="637933" y="136588"/>
                </a:lnTo>
                <a:lnTo>
                  <a:pt x="610461" y="103473"/>
                </a:lnTo>
                <a:lnTo>
                  <a:pt x="576695" y="74025"/>
                </a:lnTo>
                <a:lnTo>
                  <a:pt x="537333" y="48763"/>
                </a:lnTo>
                <a:lnTo>
                  <a:pt x="493069" y="28210"/>
                </a:lnTo>
                <a:lnTo>
                  <a:pt x="444598" y="12884"/>
                </a:lnTo>
                <a:lnTo>
                  <a:pt x="392616" y="3307"/>
                </a:lnTo>
                <a:lnTo>
                  <a:pt x="337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04844937-AF36-6DC8-5158-1E886A8F86CD}"/>
              </a:ext>
            </a:extLst>
          </p:cNvPr>
          <p:cNvSpPr txBox="1"/>
          <p:nvPr/>
        </p:nvSpPr>
        <p:spPr>
          <a:xfrm>
            <a:off x="650875" y="1084263"/>
            <a:ext cx="285750" cy="2682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5" dirty="0">
                <a:latin typeface="Calibri"/>
                <a:cs typeface="Calibri"/>
              </a:rPr>
              <a:t>4</a:t>
            </a:r>
            <a:r>
              <a:rPr sz="1600" b="1" spc="-10" dirty="0">
                <a:latin typeface="Calibri"/>
                <a:cs typeface="Calibri"/>
              </a:rPr>
              <a:t>.</a:t>
            </a:r>
            <a:r>
              <a:rPr sz="1600" b="1" dirty="0">
                <a:latin typeface="Calibri"/>
                <a:cs typeface="Calibri"/>
              </a:rPr>
              <a:t>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62A3E5C-2BD1-563B-CA21-E4E7735698F0}"/>
              </a:ext>
            </a:extLst>
          </p:cNvPr>
          <p:cNvSpPr txBox="1"/>
          <p:nvPr/>
        </p:nvSpPr>
        <p:spPr>
          <a:xfrm>
            <a:off x="1381125" y="1755775"/>
            <a:ext cx="3221038" cy="307975"/>
          </a:xfrm>
          <a:prstGeom prst="rect">
            <a:avLst/>
          </a:prstGeom>
          <a:solidFill>
            <a:srgbClr val="FFC000"/>
          </a:solidFill>
        </p:spPr>
        <p:txBody>
          <a:bodyPr lIns="0" tIns="31750" rIns="0" bIns="0">
            <a:spAutoFit/>
          </a:bodyPr>
          <a:lstStyle/>
          <a:p>
            <a:pPr algn="ctr" eaLnBrk="1" fontAlgn="auto" hangingPunct="1">
              <a:spcBef>
                <a:spcPts val="250"/>
              </a:spcBef>
              <a:spcAft>
                <a:spcPts val="0"/>
              </a:spcAft>
              <a:defRPr/>
            </a:pPr>
            <a:r>
              <a:rPr b="1" spc="-30" dirty="0">
                <a:latin typeface="Calibri"/>
                <a:cs typeface="Calibri"/>
              </a:rPr>
              <a:t>Tabela </a:t>
            </a:r>
            <a:r>
              <a:rPr b="1" spc="-10" dirty="0">
                <a:latin typeface="Calibri"/>
                <a:cs typeface="Calibri"/>
              </a:rPr>
              <a:t>Resumo das Polarizações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D032C37-5492-E4F3-D3D9-A49AE77A4F82}"/>
              </a:ext>
            </a:extLst>
          </p:cNvPr>
          <p:cNvSpPr txBox="1"/>
          <p:nvPr/>
        </p:nvSpPr>
        <p:spPr>
          <a:xfrm>
            <a:off x="1381125" y="271463"/>
            <a:ext cx="3810000" cy="338137"/>
          </a:xfrm>
          <a:prstGeom prst="rect">
            <a:avLst/>
          </a:prstGeom>
          <a:solidFill>
            <a:srgbClr val="FFC000"/>
          </a:solidFill>
        </p:spPr>
        <p:txBody>
          <a:bodyPr lIns="0" tIns="29845" rIns="0" bIns="0">
            <a:spAutoFit/>
          </a:bodyPr>
          <a:lstStyle/>
          <a:p>
            <a:pPr algn="ctr" eaLnBrk="1" fontAlgn="auto" hangingPunct="1">
              <a:spcBef>
                <a:spcPts val="235"/>
              </a:spcBef>
              <a:spcAft>
                <a:spcPts val="0"/>
              </a:spcAft>
              <a:defRPr/>
            </a:pPr>
            <a:r>
              <a:rPr b="1" spc="-5" dirty="0">
                <a:latin typeface="Calibri"/>
                <a:cs typeface="Calibri"/>
              </a:rPr>
              <a:t>Circuito </a:t>
            </a:r>
            <a:r>
              <a:rPr b="1" dirty="0">
                <a:latin typeface="Calibri"/>
                <a:cs typeface="Calibri"/>
              </a:rPr>
              <a:t>de </a:t>
            </a:r>
            <a:r>
              <a:rPr b="1" spc="-10" dirty="0">
                <a:latin typeface="Calibri"/>
                <a:cs typeface="Calibri"/>
              </a:rPr>
              <a:t>Polarização </a:t>
            </a:r>
            <a:r>
              <a:rPr b="1" spc="-5" dirty="0">
                <a:latin typeface="Calibri"/>
                <a:cs typeface="Calibri"/>
              </a:rPr>
              <a:t>Base </a:t>
            </a:r>
            <a:r>
              <a:rPr b="1" dirty="0">
                <a:latin typeface="Calibri"/>
                <a:cs typeface="Calibri"/>
              </a:rPr>
              <a:t>-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Comum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9223" name="object 12">
            <a:extLst>
              <a:ext uri="{FF2B5EF4-FFF2-40B4-BE49-F238E27FC236}">
                <a16:creationId xmlns:a16="http://schemas.microsoft.com/office/drawing/2014/main" id="{6C13008C-4C50-2CD7-5937-00B184DBA162}"/>
              </a:ext>
            </a:extLst>
          </p:cNvPr>
          <p:cNvSpPr>
            <a:spLocks/>
          </p:cNvSpPr>
          <p:nvPr/>
        </p:nvSpPr>
        <p:spPr bwMode="auto">
          <a:xfrm>
            <a:off x="457200" y="231775"/>
            <a:ext cx="676275" cy="504825"/>
          </a:xfrm>
          <a:custGeom>
            <a:avLst/>
            <a:gdLst>
              <a:gd name="T0" fmla="*/ 356402 w 675640"/>
              <a:gd name="T1" fmla="*/ 0 h 505460"/>
              <a:gd name="T2" fmla="*/ 298592 w 675640"/>
              <a:gd name="T3" fmla="*/ 3079 h 505460"/>
              <a:gd name="T4" fmla="*/ 243750 w 675640"/>
              <a:gd name="T5" fmla="*/ 11994 h 505460"/>
              <a:gd name="T6" fmla="*/ 192614 w 675640"/>
              <a:gd name="T7" fmla="*/ 26262 h 505460"/>
              <a:gd name="T8" fmla="*/ 145912 w 675640"/>
              <a:gd name="T9" fmla="*/ 45392 h 505460"/>
              <a:gd name="T10" fmla="*/ 104386 w 675640"/>
              <a:gd name="T11" fmla="*/ 68906 h 505460"/>
              <a:gd name="T12" fmla="*/ 68762 w 675640"/>
              <a:gd name="T13" fmla="*/ 96318 h 505460"/>
              <a:gd name="T14" fmla="*/ 39781 w 675640"/>
              <a:gd name="T15" fmla="*/ 127143 h 505460"/>
              <a:gd name="T16" fmla="*/ 18170 w 675640"/>
              <a:gd name="T17" fmla="*/ 160899 h 505460"/>
              <a:gd name="T18" fmla="*/ 4649 w 675640"/>
              <a:gd name="T19" fmla="*/ 197097 h 505460"/>
              <a:gd name="T20" fmla="*/ 0 w 675640"/>
              <a:gd name="T21" fmla="*/ 235254 h 505460"/>
              <a:gd name="T22" fmla="*/ 4649 w 675640"/>
              <a:gd name="T23" fmla="*/ 273412 h 505460"/>
              <a:gd name="T24" fmla="*/ 18170 w 675640"/>
              <a:gd name="T25" fmla="*/ 309615 h 505460"/>
              <a:gd name="T26" fmla="*/ 39781 w 675640"/>
              <a:gd name="T27" fmla="*/ 343365 h 505460"/>
              <a:gd name="T28" fmla="*/ 68762 w 675640"/>
              <a:gd name="T29" fmla="*/ 374192 h 505460"/>
              <a:gd name="T30" fmla="*/ 104386 w 675640"/>
              <a:gd name="T31" fmla="*/ 401600 h 505460"/>
              <a:gd name="T32" fmla="*/ 145912 w 675640"/>
              <a:gd name="T33" fmla="*/ 425117 h 505460"/>
              <a:gd name="T34" fmla="*/ 192614 w 675640"/>
              <a:gd name="T35" fmla="*/ 444248 h 505460"/>
              <a:gd name="T36" fmla="*/ 243750 w 675640"/>
              <a:gd name="T37" fmla="*/ 458517 h 505460"/>
              <a:gd name="T38" fmla="*/ 298592 w 675640"/>
              <a:gd name="T39" fmla="*/ 467431 h 505460"/>
              <a:gd name="T40" fmla="*/ 356402 w 675640"/>
              <a:gd name="T41" fmla="*/ 470510 h 505460"/>
              <a:gd name="T42" fmla="*/ 414211 w 675640"/>
              <a:gd name="T43" fmla="*/ 467431 h 505460"/>
              <a:gd name="T44" fmla="*/ 469053 w 675640"/>
              <a:gd name="T45" fmla="*/ 458517 h 505460"/>
              <a:gd name="T46" fmla="*/ 520191 w 675640"/>
              <a:gd name="T47" fmla="*/ 444248 h 505460"/>
              <a:gd name="T48" fmla="*/ 566886 w 675640"/>
              <a:gd name="T49" fmla="*/ 425117 h 505460"/>
              <a:gd name="T50" fmla="*/ 608419 w 675640"/>
              <a:gd name="T51" fmla="*/ 401600 h 505460"/>
              <a:gd name="T52" fmla="*/ 644040 w 675640"/>
              <a:gd name="T53" fmla="*/ 374192 h 505460"/>
              <a:gd name="T54" fmla="*/ 673024 w 675640"/>
              <a:gd name="T55" fmla="*/ 343365 h 505460"/>
              <a:gd name="T56" fmla="*/ 694635 w 675640"/>
              <a:gd name="T57" fmla="*/ 309615 h 505460"/>
              <a:gd name="T58" fmla="*/ 708138 w 675640"/>
              <a:gd name="T59" fmla="*/ 273412 h 505460"/>
              <a:gd name="T60" fmla="*/ 712804 w 675640"/>
              <a:gd name="T61" fmla="*/ 235254 h 505460"/>
              <a:gd name="T62" fmla="*/ 708138 w 675640"/>
              <a:gd name="T63" fmla="*/ 197097 h 505460"/>
              <a:gd name="T64" fmla="*/ 694635 w 675640"/>
              <a:gd name="T65" fmla="*/ 160899 h 505460"/>
              <a:gd name="T66" fmla="*/ 673024 w 675640"/>
              <a:gd name="T67" fmla="*/ 127143 h 505460"/>
              <a:gd name="T68" fmla="*/ 644040 w 675640"/>
              <a:gd name="T69" fmla="*/ 96318 h 505460"/>
              <a:gd name="T70" fmla="*/ 608419 w 675640"/>
              <a:gd name="T71" fmla="*/ 68906 h 505460"/>
              <a:gd name="T72" fmla="*/ 566886 w 675640"/>
              <a:gd name="T73" fmla="*/ 45392 h 505460"/>
              <a:gd name="T74" fmla="*/ 520191 w 675640"/>
              <a:gd name="T75" fmla="*/ 26262 h 505460"/>
              <a:gd name="T76" fmla="*/ 469053 w 675640"/>
              <a:gd name="T77" fmla="*/ 11994 h 505460"/>
              <a:gd name="T78" fmla="*/ 414211 w 675640"/>
              <a:gd name="T79" fmla="*/ 3079 h 505460"/>
              <a:gd name="T80" fmla="*/ 356402 w 675640"/>
              <a:gd name="T81" fmla="*/ 0 h 505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5640" h="505460">
                <a:moveTo>
                  <a:pt x="337820" y="0"/>
                </a:moveTo>
                <a:lnTo>
                  <a:pt x="283023" y="3307"/>
                </a:lnTo>
                <a:lnTo>
                  <a:pt x="231041" y="12884"/>
                </a:lnTo>
                <a:lnTo>
                  <a:pt x="182570" y="28210"/>
                </a:lnTo>
                <a:lnTo>
                  <a:pt x="138306" y="48763"/>
                </a:lnTo>
                <a:lnTo>
                  <a:pt x="98944" y="74025"/>
                </a:lnTo>
                <a:lnTo>
                  <a:pt x="65178" y="103473"/>
                </a:lnTo>
                <a:lnTo>
                  <a:pt x="37706" y="136588"/>
                </a:lnTo>
                <a:lnTo>
                  <a:pt x="17222" y="172850"/>
                </a:lnTo>
                <a:lnTo>
                  <a:pt x="4421" y="211737"/>
                </a:lnTo>
                <a:lnTo>
                  <a:pt x="0" y="252730"/>
                </a:lnTo>
                <a:lnTo>
                  <a:pt x="4421" y="293722"/>
                </a:lnTo>
                <a:lnTo>
                  <a:pt x="17222" y="332609"/>
                </a:lnTo>
                <a:lnTo>
                  <a:pt x="37706" y="368871"/>
                </a:lnTo>
                <a:lnTo>
                  <a:pt x="65178" y="401986"/>
                </a:lnTo>
                <a:lnTo>
                  <a:pt x="98944" y="431434"/>
                </a:lnTo>
                <a:lnTo>
                  <a:pt x="138306" y="456696"/>
                </a:lnTo>
                <a:lnTo>
                  <a:pt x="182570" y="477249"/>
                </a:lnTo>
                <a:lnTo>
                  <a:pt x="231041" y="492575"/>
                </a:lnTo>
                <a:lnTo>
                  <a:pt x="283023" y="502152"/>
                </a:lnTo>
                <a:lnTo>
                  <a:pt x="337820" y="505460"/>
                </a:lnTo>
                <a:lnTo>
                  <a:pt x="392616" y="502152"/>
                </a:lnTo>
                <a:lnTo>
                  <a:pt x="444598" y="492575"/>
                </a:lnTo>
                <a:lnTo>
                  <a:pt x="493069" y="477249"/>
                </a:lnTo>
                <a:lnTo>
                  <a:pt x="537333" y="456696"/>
                </a:lnTo>
                <a:lnTo>
                  <a:pt x="576695" y="431434"/>
                </a:lnTo>
                <a:lnTo>
                  <a:pt x="610461" y="401986"/>
                </a:lnTo>
                <a:lnTo>
                  <a:pt x="637933" y="368871"/>
                </a:lnTo>
                <a:lnTo>
                  <a:pt x="658417" y="332609"/>
                </a:lnTo>
                <a:lnTo>
                  <a:pt x="671218" y="293722"/>
                </a:lnTo>
                <a:lnTo>
                  <a:pt x="675640" y="252730"/>
                </a:lnTo>
                <a:lnTo>
                  <a:pt x="671218" y="211737"/>
                </a:lnTo>
                <a:lnTo>
                  <a:pt x="658417" y="172850"/>
                </a:lnTo>
                <a:lnTo>
                  <a:pt x="637933" y="136588"/>
                </a:lnTo>
                <a:lnTo>
                  <a:pt x="610461" y="103473"/>
                </a:lnTo>
                <a:lnTo>
                  <a:pt x="576695" y="74025"/>
                </a:lnTo>
                <a:lnTo>
                  <a:pt x="537333" y="48763"/>
                </a:lnTo>
                <a:lnTo>
                  <a:pt x="493069" y="28210"/>
                </a:lnTo>
                <a:lnTo>
                  <a:pt x="444598" y="12884"/>
                </a:lnTo>
                <a:lnTo>
                  <a:pt x="392616" y="3307"/>
                </a:lnTo>
                <a:lnTo>
                  <a:pt x="337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9B239FA-4215-B59C-A6E1-4B5FFFBBB84B}"/>
              </a:ext>
            </a:extLst>
          </p:cNvPr>
          <p:cNvSpPr txBox="1"/>
          <p:nvPr/>
        </p:nvSpPr>
        <p:spPr>
          <a:xfrm>
            <a:off x="650875" y="349250"/>
            <a:ext cx="285750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5" dirty="0">
                <a:latin typeface="Calibri"/>
                <a:cs typeface="Calibri"/>
              </a:rPr>
              <a:t>4</a:t>
            </a:r>
            <a:r>
              <a:rPr sz="1600" b="1" spc="-10" dirty="0">
                <a:latin typeface="Calibri"/>
                <a:cs typeface="Calibri"/>
              </a:rPr>
              <a:t>.</a:t>
            </a:r>
            <a:r>
              <a:rPr sz="1600" b="1" dirty="0"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225" name="object 14">
            <a:extLst>
              <a:ext uri="{FF2B5EF4-FFF2-40B4-BE49-F238E27FC236}">
                <a16:creationId xmlns:a16="http://schemas.microsoft.com/office/drawing/2014/main" id="{7AC064E5-73B1-8989-DDF0-D4E20397B742}"/>
              </a:ext>
            </a:extLst>
          </p:cNvPr>
          <p:cNvSpPr>
            <a:spLocks/>
          </p:cNvSpPr>
          <p:nvPr/>
        </p:nvSpPr>
        <p:spPr bwMode="auto">
          <a:xfrm>
            <a:off x="485775" y="1679575"/>
            <a:ext cx="671513" cy="504825"/>
          </a:xfrm>
          <a:custGeom>
            <a:avLst/>
            <a:gdLst>
              <a:gd name="T0" fmla="*/ 3730 w 815340"/>
              <a:gd name="T1" fmla="*/ 0 h 505460"/>
              <a:gd name="T2" fmla="*/ 3178 w 815340"/>
              <a:gd name="T3" fmla="*/ 2569 h 505460"/>
              <a:gd name="T4" fmla="*/ 2653 w 815340"/>
              <a:gd name="T5" fmla="*/ 9959 h 505460"/>
              <a:gd name="T6" fmla="*/ 2159 w 815340"/>
              <a:gd name="T7" fmla="*/ 21865 h 505460"/>
              <a:gd name="T8" fmla="*/ 1699 w 815340"/>
              <a:gd name="T9" fmla="*/ 37900 h 505460"/>
              <a:gd name="T10" fmla="*/ 1283 w 815340"/>
              <a:gd name="T11" fmla="*/ 57704 h 505460"/>
              <a:gd name="T12" fmla="*/ 914 w 815340"/>
              <a:gd name="T13" fmla="*/ 80912 h 505460"/>
              <a:gd name="T14" fmla="*/ 601 w 815340"/>
              <a:gd name="T15" fmla="*/ 107159 h 505460"/>
              <a:gd name="T16" fmla="*/ 347 w 815340"/>
              <a:gd name="T17" fmla="*/ 136078 h 505460"/>
              <a:gd name="T18" fmla="*/ 157 w 815340"/>
              <a:gd name="T19" fmla="*/ 167311 h 505460"/>
              <a:gd name="T20" fmla="*/ 0 w 815340"/>
              <a:gd name="T21" fmla="*/ 235254 h 505460"/>
              <a:gd name="T22" fmla="*/ 40 w 815340"/>
              <a:gd name="T23" fmla="*/ 270017 h 505460"/>
              <a:gd name="T24" fmla="*/ 347 w 815340"/>
              <a:gd name="T25" fmla="*/ 334430 h 505460"/>
              <a:gd name="T26" fmla="*/ 601 w 815340"/>
              <a:gd name="T27" fmla="*/ 363350 h 505460"/>
              <a:gd name="T28" fmla="*/ 914 w 815340"/>
              <a:gd name="T29" fmla="*/ 389595 h 505460"/>
              <a:gd name="T30" fmla="*/ 1283 w 815340"/>
              <a:gd name="T31" fmla="*/ 412805 h 505460"/>
              <a:gd name="T32" fmla="*/ 1699 w 815340"/>
              <a:gd name="T33" fmla="*/ 432606 h 505460"/>
              <a:gd name="T34" fmla="*/ 2159 w 815340"/>
              <a:gd name="T35" fmla="*/ 448645 h 505460"/>
              <a:gd name="T36" fmla="*/ 2653 w 815340"/>
              <a:gd name="T37" fmla="*/ 460548 h 505460"/>
              <a:gd name="T38" fmla="*/ 3178 w 815340"/>
              <a:gd name="T39" fmla="*/ 467957 h 505460"/>
              <a:gd name="T40" fmla="*/ 3730 w 815340"/>
              <a:gd name="T41" fmla="*/ 470510 h 505460"/>
              <a:gd name="T42" fmla="*/ 4282 w 815340"/>
              <a:gd name="T43" fmla="*/ 467957 h 505460"/>
              <a:gd name="T44" fmla="*/ 4807 w 815340"/>
              <a:gd name="T45" fmla="*/ 460548 h 505460"/>
              <a:gd name="T46" fmla="*/ 5302 w 815340"/>
              <a:gd name="T47" fmla="*/ 448645 h 505460"/>
              <a:gd name="T48" fmla="*/ 5761 w 815340"/>
              <a:gd name="T49" fmla="*/ 432606 h 505460"/>
              <a:gd name="T50" fmla="*/ 6178 w 815340"/>
              <a:gd name="T51" fmla="*/ 412805 h 505460"/>
              <a:gd name="T52" fmla="*/ 6546 w 815340"/>
              <a:gd name="T53" fmla="*/ 389595 h 505460"/>
              <a:gd name="T54" fmla="*/ 6859 w 815340"/>
              <a:gd name="T55" fmla="*/ 363350 h 505460"/>
              <a:gd name="T56" fmla="*/ 7113 w 815340"/>
              <a:gd name="T57" fmla="*/ 334430 h 505460"/>
              <a:gd name="T58" fmla="*/ 7302 w 815340"/>
              <a:gd name="T59" fmla="*/ 303190 h 505460"/>
              <a:gd name="T60" fmla="*/ 7460 w 815340"/>
              <a:gd name="T61" fmla="*/ 235254 h 505460"/>
              <a:gd name="T62" fmla="*/ 7420 w 815340"/>
              <a:gd name="T63" fmla="*/ 200487 h 505460"/>
              <a:gd name="T64" fmla="*/ 7113 w 815340"/>
              <a:gd name="T65" fmla="*/ 136078 h 505460"/>
              <a:gd name="T66" fmla="*/ 6859 w 815340"/>
              <a:gd name="T67" fmla="*/ 107159 h 505460"/>
              <a:gd name="T68" fmla="*/ 6546 w 815340"/>
              <a:gd name="T69" fmla="*/ 80912 h 505460"/>
              <a:gd name="T70" fmla="*/ 6178 w 815340"/>
              <a:gd name="T71" fmla="*/ 57704 h 505460"/>
              <a:gd name="T72" fmla="*/ 5761 w 815340"/>
              <a:gd name="T73" fmla="*/ 37900 h 505460"/>
              <a:gd name="T74" fmla="*/ 5302 w 815340"/>
              <a:gd name="T75" fmla="*/ 21865 h 505460"/>
              <a:gd name="T76" fmla="*/ 4807 w 815340"/>
              <a:gd name="T77" fmla="*/ 9959 h 505460"/>
              <a:gd name="T78" fmla="*/ 4282 w 815340"/>
              <a:gd name="T79" fmla="*/ 2569 h 505460"/>
              <a:gd name="T80" fmla="*/ 3730 w 815340"/>
              <a:gd name="T81" fmla="*/ 0 h 505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815340" h="505460">
                <a:moveTo>
                  <a:pt x="407670" y="0"/>
                </a:moveTo>
                <a:lnTo>
                  <a:pt x="347428" y="2740"/>
                </a:lnTo>
                <a:lnTo>
                  <a:pt x="289931" y="10700"/>
                </a:lnTo>
                <a:lnTo>
                  <a:pt x="235808" y="23490"/>
                </a:lnTo>
                <a:lnTo>
                  <a:pt x="185691" y="40717"/>
                </a:lnTo>
                <a:lnTo>
                  <a:pt x="140210" y="61992"/>
                </a:lnTo>
                <a:lnTo>
                  <a:pt x="99996" y="86922"/>
                </a:lnTo>
                <a:lnTo>
                  <a:pt x="65679" y="115118"/>
                </a:lnTo>
                <a:lnTo>
                  <a:pt x="37890" y="146187"/>
                </a:lnTo>
                <a:lnTo>
                  <a:pt x="17260" y="179740"/>
                </a:lnTo>
                <a:lnTo>
                  <a:pt x="0" y="252730"/>
                </a:lnTo>
                <a:lnTo>
                  <a:pt x="4420" y="290075"/>
                </a:lnTo>
                <a:lnTo>
                  <a:pt x="37890" y="359272"/>
                </a:lnTo>
                <a:lnTo>
                  <a:pt x="65679" y="390341"/>
                </a:lnTo>
                <a:lnTo>
                  <a:pt x="99996" y="418537"/>
                </a:lnTo>
                <a:lnTo>
                  <a:pt x="140210" y="443467"/>
                </a:lnTo>
                <a:lnTo>
                  <a:pt x="185691" y="464742"/>
                </a:lnTo>
                <a:lnTo>
                  <a:pt x="235808" y="481969"/>
                </a:lnTo>
                <a:lnTo>
                  <a:pt x="289931" y="494759"/>
                </a:lnTo>
                <a:lnTo>
                  <a:pt x="347428" y="502719"/>
                </a:lnTo>
                <a:lnTo>
                  <a:pt x="407670" y="505460"/>
                </a:lnTo>
                <a:lnTo>
                  <a:pt x="467911" y="502719"/>
                </a:lnTo>
                <a:lnTo>
                  <a:pt x="525408" y="494759"/>
                </a:lnTo>
                <a:lnTo>
                  <a:pt x="579531" y="481969"/>
                </a:lnTo>
                <a:lnTo>
                  <a:pt x="629648" y="464742"/>
                </a:lnTo>
                <a:lnTo>
                  <a:pt x="675129" y="443467"/>
                </a:lnTo>
                <a:lnTo>
                  <a:pt x="715343" y="418537"/>
                </a:lnTo>
                <a:lnTo>
                  <a:pt x="749660" y="390341"/>
                </a:lnTo>
                <a:lnTo>
                  <a:pt x="777449" y="359272"/>
                </a:lnTo>
                <a:lnTo>
                  <a:pt x="798079" y="325719"/>
                </a:lnTo>
                <a:lnTo>
                  <a:pt x="815339" y="252730"/>
                </a:lnTo>
                <a:lnTo>
                  <a:pt x="810919" y="215384"/>
                </a:lnTo>
                <a:lnTo>
                  <a:pt x="777449" y="146187"/>
                </a:lnTo>
                <a:lnTo>
                  <a:pt x="749660" y="115118"/>
                </a:lnTo>
                <a:lnTo>
                  <a:pt x="715343" y="86922"/>
                </a:lnTo>
                <a:lnTo>
                  <a:pt x="675129" y="61992"/>
                </a:lnTo>
                <a:lnTo>
                  <a:pt x="629648" y="40717"/>
                </a:lnTo>
                <a:lnTo>
                  <a:pt x="579531" y="23490"/>
                </a:lnTo>
                <a:lnTo>
                  <a:pt x="525408" y="10700"/>
                </a:lnTo>
                <a:lnTo>
                  <a:pt x="467911" y="2740"/>
                </a:lnTo>
                <a:lnTo>
                  <a:pt x="40767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6936781F-EBAB-0F30-97DE-82FA1839E389}"/>
              </a:ext>
            </a:extLst>
          </p:cNvPr>
          <p:cNvSpPr txBox="1"/>
          <p:nvPr/>
        </p:nvSpPr>
        <p:spPr>
          <a:xfrm>
            <a:off x="625475" y="1798638"/>
            <a:ext cx="39052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5" dirty="0">
                <a:latin typeface="Calibri"/>
                <a:cs typeface="Calibri"/>
              </a:rPr>
              <a:t>4</a:t>
            </a:r>
            <a:r>
              <a:rPr sz="1600" b="1" spc="-10" dirty="0">
                <a:latin typeface="Calibri"/>
                <a:cs typeface="Calibri"/>
              </a:rPr>
              <a:t>.</a:t>
            </a:r>
            <a:r>
              <a:rPr sz="1600" b="1" spc="5" dirty="0">
                <a:latin typeface="Calibri"/>
                <a:cs typeface="Calibri"/>
              </a:rPr>
              <a:t>1</a:t>
            </a:r>
            <a:r>
              <a:rPr sz="1600" b="1" dirty="0">
                <a:latin typeface="Calibri"/>
                <a:cs typeface="Calibri"/>
              </a:rPr>
              <a:t>0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912CCCA1-64C9-AE2B-2374-93DBE867674F}"/>
              </a:ext>
            </a:extLst>
          </p:cNvPr>
          <p:cNvSpPr txBox="1"/>
          <p:nvPr/>
        </p:nvSpPr>
        <p:spPr>
          <a:xfrm>
            <a:off x="1381125" y="2447925"/>
            <a:ext cx="4683125" cy="309563"/>
          </a:xfrm>
          <a:prstGeom prst="rect">
            <a:avLst/>
          </a:prstGeom>
          <a:solidFill>
            <a:srgbClr val="FFC000"/>
          </a:solidFill>
        </p:spPr>
        <p:txBody>
          <a:bodyPr lIns="0" tIns="32384" rIns="0" bIns="0">
            <a:spAutoFit/>
          </a:bodyPr>
          <a:lstStyle/>
          <a:p>
            <a:pPr algn="ctr" eaLnBrk="1" fontAlgn="auto" hangingPunct="1">
              <a:spcBef>
                <a:spcPts val="254"/>
              </a:spcBef>
              <a:spcAft>
                <a:spcPts val="0"/>
              </a:spcAft>
              <a:defRPr/>
            </a:pPr>
            <a:r>
              <a:rPr b="1" spc="-15" dirty="0">
                <a:latin typeface="Calibri"/>
                <a:cs typeface="Calibri"/>
              </a:rPr>
              <a:t>Exemplos </a:t>
            </a:r>
            <a:r>
              <a:rPr b="1" spc="-10" dirty="0">
                <a:latin typeface="Calibri"/>
                <a:cs typeface="Calibri"/>
              </a:rPr>
              <a:t>de Síntese </a:t>
            </a:r>
            <a:r>
              <a:rPr b="1" spc="-5" dirty="0">
                <a:latin typeface="Calibri"/>
                <a:cs typeface="Calibri"/>
              </a:rPr>
              <a:t>de </a:t>
            </a:r>
            <a:r>
              <a:rPr b="1" spc="-10" dirty="0">
                <a:latin typeface="Calibri"/>
                <a:cs typeface="Calibri"/>
              </a:rPr>
              <a:t>Circuitos </a:t>
            </a:r>
            <a:r>
              <a:rPr b="1" spc="-5" dirty="0">
                <a:latin typeface="Calibri"/>
                <a:cs typeface="Calibri"/>
              </a:rPr>
              <a:t>de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Polarização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9228" name="object 17">
            <a:extLst>
              <a:ext uri="{FF2B5EF4-FFF2-40B4-BE49-F238E27FC236}">
                <a16:creationId xmlns:a16="http://schemas.microsoft.com/office/drawing/2014/main" id="{BF823A13-C55A-C32C-354F-C3C3A6616BEC}"/>
              </a:ext>
            </a:extLst>
          </p:cNvPr>
          <p:cNvSpPr>
            <a:spLocks/>
          </p:cNvSpPr>
          <p:nvPr/>
        </p:nvSpPr>
        <p:spPr bwMode="auto">
          <a:xfrm>
            <a:off x="500063" y="2365375"/>
            <a:ext cx="676275" cy="504825"/>
          </a:xfrm>
          <a:custGeom>
            <a:avLst/>
            <a:gdLst>
              <a:gd name="T0" fmla="*/ 4495 w 817880"/>
              <a:gd name="T1" fmla="*/ 0 h 505460"/>
              <a:gd name="T2" fmla="*/ 3832 w 817880"/>
              <a:gd name="T3" fmla="*/ 2569 h 505460"/>
              <a:gd name="T4" fmla="*/ 3197 w 817880"/>
              <a:gd name="T5" fmla="*/ 9959 h 505460"/>
              <a:gd name="T6" fmla="*/ 2600 w 817880"/>
              <a:gd name="T7" fmla="*/ 21865 h 505460"/>
              <a:gd name="T8" fmla="*/ 2047 w 817880"/>
              <a:gd name="T9" fmla="*/ 37900 h 505460"/>
              <a:gd name="T10" fmla="*/ 1546 w 817880"/>
              <a:gd name="T11" fmla="*/ 57704 h 505460"/>
              <a:gd name="T12" fmla="*/ 1103 w 817880"/>
              <a:gd name="T13" fmla="*/ 80912 h 505460"/>
              <a:gd name="T14" fmla="*/ 724 w 817880"/>
              <a:gd name="T15" fmla="*/ 107159 h 505460"/>
              <a:gd name="T16" fmla="*/ 418 w 817880"/>
              <a:gd name="T17" fmla="*/ 136078 h 505460"/>
              <a:gd name="T18" fmla="*/ 191 w 817880"/>
              <a:gd name="T19" fmla="*/ 167311 h 505460"/>
              <a:gd name="T20" fmla="*/ 0 w 817880"/>
              <a:gd name="T21" fmla="*/ 235254 h 505460"/>
              <a:gd name="T22" fmla="*/ 49 w 817880"/>
              <a:gd name="T23" fmla="*/ 270017 h 505460"/>
              <a:gd name="T24" fmla="*/ 418 w 817880"/>
              <a:gd name="T25" fmla="*/ 334430 h 505460"/>
              <a:gd name="T26" fmla="*/ 724 w 817880"/>
              <a:gd name="T27" fmla="*/ 363350 h 505460"/>
              <a:gd name="T28" fmla="*/ 1103 w 817880"/>
              <a:gd name="T29" fmla="*/ 389595 h 505460"/>
              <a:gd name="T30" fmla="*/ 1546 w 817880"/>
              <a:gd name="T31" fmla="*/ 412805 h 505460"/>
              <a:gd name="T32" fmla="*/ 2047 w 817880"/>
              <a:gd name="T33" fmla="*/ 432606 h 505460"/>
              <a:gd name="T34" fmla="*/ 2600 w 817880"/>
              <a:gd name="T35" fmla="*/ 448645 h 505460"/>
              <a:gd name="T36" fmla="*/ 3197 w 817880"/>
              <a:gd name="T37" fmla="*/ 460548 h 505460"/>
              <a:gd name="T38" fmla="*/ 3832 w 817880"/>
              <a:gd name="T39" fmla="*/ 467957 h 505460"/>
              <a:gd name="T40" fmla="*/ 4495 w 817880"/>
              <a:gd name="T41" fmla="*/ 470510 h 505460"/>
              <a:gd name="T42" fmla="*/ 5160 w 817880"/>
              <a:gd name="T43" fmla="*/ 467957 h 505460"/>
              <a:gd name="T44" fmla="*/ 5794 w 817880"/>
              <a:gd name="T45" fmla="*/ 460548 h 505460"/>
              <a:gd name="T46" fmla="*/ 6391 w 817880"/>
              <a:gd name="T47" fmla="*/ 448645 h 505460"/>
              <a:gd name="T48" fmla="*/ 6944 w 817880"/>
              <a:gd name="T49" fmla="*/ 432606 h 505460"/>
              <a:gd name="T50" fmla="*/ 7445 w 817880"/>
              <a:gd name="T51" fmla="*/ 412805 h 505460"/>
              <a:gd name="T52" fmla="*/ 7888 w 817880"/>
              <a:gd name="T53" fmla="*/ 389595 h 505460"/>
              <a:gd name="T54" fmla="*/ 8266 w 817880"/>
              <a:gd name="T55" fmla="*/ 363350 h 505460"/>
              <a:gd name="T56" fmla="*/ 8573 w 817880"/>
              <a:gd name="T57" fmla="*/ 334430 h 505460"/>
              <a:gd name="T58" fmla="*/ 8800 w 817880"/>
              <a:gd name="T59" fmla="*/ 303190 h 505460"/>
              <a:gd name="T60" fmla="*/ 8990 w 817880"/>
              <a:gd name="T61" fmla="*/ 235254 h 505460"/>
              <a:gd name="T62" fmla="*/ 8942 w 817880"/>
              <a:gd name="T63" fmla="*/ 200487 h 505460"/>
              <a:gd name="T64" fmla="*/ 8573 w 817880"/>
              <a:gd name="T65" fmla="*/ 136078 h 505460"/>
              <a:gd name="T66" fmla="*/ 8266 w 817880"/>
              <a:gd name="T67" fmla="*/ 107159 h 505460"/>
              <a:gd name="T68" fmla="*/ 7888 w 817880"/>
              <a:gd name="T69" fmla="*/ 80912 h 505460"/>
              <a:gd name="T70" fmla="*/ 7445 w 817880"/>
              <a:gd name="T71" fmla="*/ 57704 h 505460"/>
              <a:gd name="T72" fmla="*/ 6944 w 817880"/>
              <a:gd name="T73" fmla="*/ 37900 h 505460"/>
              <a:gd name="T74" fmla="*/ 6391 w 817880"/>
              <a:gd name="T75" fmla="*/ 21865 h 505460"/>
              <a:gd name="T76" fmla="*/ 5794 w 817880"/>
              <a:gd name="T77" fmla="*/ 9959 h 505460"/>
              <a:gd name="T78" fmla="*/ 5160 w 817880"/>
              <a:gd name="T79" fmla="*/ 2569 h 505460"/>
              <a:gd name="T80" fmla="*/ 4495 w 817880"/>
              <a:gd name="T81" fmla="*/ 0 h 505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817880" h="505460">
                <a:moveTo>
                  <a:pt x="408940" y="0"/>
                </a:moveTo>
                <a:lnTo>
                  <a:pt x="348508" y="2740"/>
                </a:lnTo>
                <a:lnTo>
                  <a:pt x="290830" y="10700"/>
                </a:lnTo>
                <a:lnTo>
                  <a:pt x="236538" y="23490"/>
                </a:lnTo>
                <a:lnTo>
                  <a:pt x="186265" y="40717"/>
                </a:lnTo>
                <a:lnTo>
                  <a:pt x="140643" y="61992"/>
                </a:lnTo>
                <a:lnTo>
                  <a:pt x="100304" y="86922"/>
                </a:lnTo>
                <a:lnTo>
                  <a:pt x="65881" y="115118"/>
                </a:lnTo>
                <a:lnTo>
                  <a:pt x="38007" y="146187"/>
                </a:lnTo>
                <a:lnTo>
                  <a:pt x="17313" y="179740"/>
                </a:lnTo>
                <a:lnTo>
                  <a:pt x="0" y="252730"/>
                </a:lnTo>
                <a:lnTo>
                  <a:pt x="4433" y="290075"/>
                </a:lnTo>
                <a:lnTo>
                  <a:pt x="38007" y="359272"/>
                </a:lnTo>
                <a:lnTo>
                  <a:pt x="65881" y="390341"/>
                </a:lnTo>
                <a:lnTo>
                  <a:pt x="100304" y="418537"/>
                </a:lnTo>
                <a:lnTo>
                  <a:pt x="140643" y="443467"/>
                </a:lnTo>
                <a:lnTo>
                  <a:pt x="186265" y="464742"/>
                </a:lnTo>
                <a:lnTo>
                  <a:pt x="236538" y="481969"/>
                </a:lnTo>
                <a:lnTo>
                  <a:pt x="290830" y="494759"/>
                </a:lnTo>
                <a:lnTo>
                  <a:pt x="348508" y="502719"/>
                </a:lnTo>
                <a:lnTo>
                  <a:pt x="408940" y="505460"/>
                </a:lnTo>
                <a:lnTo>
                  <a:pt x="469371" y="502719"/>
                </a:lnTo>
                <a:lnTo>
                  <a:pt x="527049" y="494759"/>
                </a:lnTo>
                <a:lnTo>
                  <a:pt x="581341" y="481969"/>
                </a:lnTo>
                <a:lnTo>
                  <a:pt x="631614" y="464742"/>
                </a:lnTo>
                <a:lnTo>
                  <a:pt x="677236" y="443467"/>
                </a:lnTo>
                <a:lnTo>
                  <a:pt x="717575" y="418537"/>
                </a:lnTo>
                <a:lnTo>
                  <a:pt x="751998" y="390341"/>
                </a:lnTo>
                <a:lnTo>
                  <a:pt x="779872" y="359272"/>
                </a:lnTo>
                <a:lnTo>
                  <a:pt x="800566" y="325719"/>
                </a:lnTo>
                <a:lnTo>
                  <a:pt x="817880" y="252730"/>
                </a:lnTo>
                <a:lnTo>
                  <a:pt x="813446" y="215384"/>
                </a:lnTo>
                <a:lnTo>
                  <a:pt x="779872" y="146187"/>
                </a:lnTo>
                <a:lnTo>
                  <a:pt x="751998" y="115118"/>
                </a:lnTo>
                <a:lnTo>
                  <a:pt x="717575" y="86922"/>
                </a:lnTo>
                <a:lnTo>
                  <a:pt x="677236" y="61992"/>
                </a:lnTo>
                <a:lnTo>
                  <a:pt x="631614" y="40717"/>
                </a:lnTo>
                <a:lnTo>
                  <a:pt x="581341" y="23490"/>
                </a:lnTo>
                <a:lnTo>
                  <a:pt x="527049" y="10700"/>
                </a:lnTo>
                <a:lnTo>
                  <a:pt x="469371" y="2740"/>
                </a:lnTo>
                <a:lnTo>
                  <a:pt x="40894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EC8B939E-9556-FAA8-F73B-0A258803D4B0}"/>
              </a:ext>
            </a:extLst>
          </p:cNvPr>
          <p:cNvSpPr txBox="1"/>
          <p:nvPr/>
        </p:nvSpPr>
        <p:spPr>
          <a:xfrm>
            <a:off x="641350" y="2484438"/>
            <a:ext cx="39052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5" dirty="0">
                <a:latin typeface="Calibri"/>
                <a:cs typeface="Calibri"/>
              </a:rPr>
              <a:t>4</a:t>
            </a:r>
            <a:r>
              <a:rPr sz="1600" b="1" spc="-10" dirty="0">
                <a:latin typeface="Calibri"/>
                <a:cs typeface="Calibri"/>
              </a:rPr>
              <a:t>.</a:t>
            </a:r>
            <a:r>
              <a:rPr sz="1600" b="1" spc="5" dirty="0">
                <a:latin typeface="Calibri"/>
                <a:cs typeface="Calibri"/>
              </a:rPr>
              <a:t>1</a:t>
            </a:r>
            <a:r>
              <a:rPr sz="1600" b="1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bject 2">
            <a:extLst>
              <a:ext uri="{FF2B5EF4-FFF2-40B4-BE49-F238E27FC236}">
                <a16:creationId xmlns:a16="http://schemas.microsoft.com/office/drawing/2014/main" id="{7FF67D07-C887-2850-2E0A-E7DD91F14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50850"/>
            <a:ext cx="7615237" cy="830263"/>
          </a:xfrm>
        </p:spPr>
        <p:txBody>
          <a:bodyPr/>
          <a:lstStyle/>
          <a:p>
            <a:pPr marL="12700" algn="just" eaLnBrk="1" hangingPunct="1"/>
            <a:r>
              <a:rPr lang="pt-BR" altLang="pt-BR">
                <a:latin typeface="Calibri" panose="020F0502020204030204" pitchFamily="34" charset="0"/>
                <a:cs typeface="Calibri" panose="020F0502020204030204" pitchFamily="34" charset="0"/>
              </a:rPr>
              <a:t>A seção de entrada da configuração por divisor de tensão pode ser representada  pelo circuito abaixo</a:t>
            </a:r>
            <a:r>
              <a:rPr lang="pt-BR" altLang="pt-BR" sz="1600"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pt-BR" altLang="pt-BR">
                <a:latin typeface="Calibri" panose="020F0502020204030204" pitchFamily="34" charset="0"/>
                <a:cs typeface="Calibri" panose="020F0502020204030204" pitchFamily="34" charset="0"/>
              </a:rPr>
              <a:t>direita. A resistência R</a:t>
            </a:r>
            <a:r>
              <a:rPr lang="pt-BR" altLang="pt-BR" baseline="-2100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t-BR" altLang="pt-BR">
                <a:latin typeface="Calibri" panose="020F0502020204030204" pitchFamily="34" charset="0"/>
                <a:cs typeface="Calibri" panose="020F0502020204030204" pitchFamily="34" charset="0"/>
              </a:rPr>
              <a:t>é a resistência equivalente entre a base e o  terra para um transistor com um resistor de emissor R</a:t>
            </a:r>
            <a:r>
              <a:rPr lang="pt-BR" altLang="pt-BR" baseline="-2100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BR" altLang="pt-BR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6563" name="object 3">
            <a:extLst>
              <a:ext uri="{FF2B5EF4-FFF2-40B4-BE49-F238E27FC236}">
                <a16:creationId xmlns:a16="http://schemas.microsoft.com/office/drawing/2014/main" id="{0AA427E3-A948-B7AA-D2EE-475BA282ADA3}"/>
              </a:ext>
            </a:extLst>
          </p:cNvPr>
          <p:cNvSpPr>
            <a:spLocks/>
          </p:cNvSpPr>
          <p:nvPr/>
        </p:nvSpPr>
        <p:spPr bwMode="auto">
          <a:xfrm>
            <a:off x="381000" y="498475"/>
            <a:ext cx="381000" cy="304800"/>
          </a:xfrm>
          <a:custGeom>
            <a:avLst/>
            <a:gdLst>
              <a:gd name="T0" fmla="*/ 0 w 381000"/>
              <a:gd name="T1" fmla="*/ 304800 h 304800"/>
              <a:gd name="T2" fmla="*/ 381000 w 381000"/>
              <a:gd name="T3" fmla="*/ 304800 h 304800"/>
              <a:gd name="T4" fmla="*/ 381000 w 381000"/>
              <a:gd name="T5" fmla="*/ 0 h 304800"/>
              <a:gd name="T6" fmla="*/ 0 w 381000"/>
              <a:gd name="T7" fmla="*/ 0 h 304800"/>
              <a:gd name="T8" fmla="*/ 0 w 381000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1000" h="304800">
                <a:moveTo>
                  <a:pt x="0" y="304800"/>
                </a:moveTo>
                <a:lnTo>
                  <a:pt x="381000" y="304800"/>
                </a:lnTo>
                <a:lnTo>
                  <a:pt x="381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 algn="ctr">
              <a:defRPr/>
            </a:pPr>
            <a:r>
              <a:rPr lang="pt-BR" dirty="0">
                <a:latin typeface="+mj-lt"/>
              </a:rPr>
              <a:t>1</a:t>
            </a:r>
          </a:p>
        </p:txBody>
      </p:sp>
      <p:sp>
        <p:nvSpPr>
          <p:cNvPr id="66564" name="object 4">
            <a:extLst>
              <a:ext uri="{FF2B5EF4-FFF2-40B4-BE49-F238E27FC236}">
                <a16:creationId xmlns:a16="http://schemas.microsoft.com/office/drawing/2014/main" id="{19645D3D-04A6-5EEB-7567-5793266B6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163" y="1412875"/>
            <a:ext cx="2713037" cy="2178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latin typeface="+mj-lt"/>
            </a:endParaRPr>
          </a:p>
        </p:txBody>
      </p:sp>
      <p:sp>
        <p:nvSpPr>
          <p:cNvPr id="66565" name="object 5">
            <a:extLst>
              <a:ext uri="{FF2B5EF4-FFF2-40B4-BE49-F238E27FC236}">
                <a16:creationId xmlns:a16="http://schemas.microsoft.com/office/drawing/2014/main" id="{9A17D189-C79F-EACD-BEA3-B237E841B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438" y="1524000"/>
            <a:ext cx="3306762" cy="20859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latin typeface="+mj-lt"/>
            </a:endParaRPr>
          </a:p>
        </p:txBody>
      </p:sp>
      <p:sp>
        <p:nvSpPr>
          <p:cNvPr id="66566" name="object 6">
            <a:extLst>
              <a:ext uri="{FF2B5EF4-FFF2-40B4-BE49-F238E27FC236}">
                <a16:creationId xmlns:a16="http://schemas.microsoft.com/office/drawing/2014/main" id="{BC6A1889-3847-C64F-6521-65DB65F2D383}"/>
              </a:ext>
            </a:extLst>
          </p:cNvPr>
          <p:cNvSpPr>
            <a:spLocks/>
          </p:cNvSpPr>
          <p:nvPr/>
        </p:nvSpPr>
        <p:spPr bwMode="auto">
          <a:xfrm>
            <a:off x="4116388" y="2317750"/>
            <a:ext cx="457200" cy="171450"/>
          </a:xfrm>
          <a:custGeom>
            <a:avLst/>
            <a:gdLst>
              <a:gd name="T0" fmla="*/ 375224 w 457835"/>
              <a:gd name="T1" fmla="*/ 85578 h 171450"/>
              <a:gd name="T2" fmla="*/ 290647 w 457835"/>
              <a:gd name="T3" fmla="*/ 135743 h 171450"/>
              <a:gd name="T4" fmla="*/ 285132 w 457835"/>
              <a:gd name="T5" fmla="*/ 140795 h 171450"/>
              <a:gd name="T6" fmla="*/ 282028 w 457835"/>
              <a:gd name="T7" fmla="*/ 147395 h 171450"/>
              <a:gd name="T8" fmla="*/ 281548 w 457835"/>
              <a:gd name="T9" fmla="*/ 154709 h 171450"/>
              <a:gd name="T10" fmla="*/ 283902 w 457835"/>
              <a:gd name="T11" fmla="*/ 161905 h 171450"/>
              <a:gd name="T12" fmla="*/ 288872 w 457835"/>
              <a:gd name="T13" fmla="*/ 167512 h 171450"/>
              <a:gd name="T14" fmla="*/ 295362 w 457835"/>
              <a:gd name="T15" fmla="*/ 170668 h 171450"/>
              <a:gd name="T16" fmla="*/ 302556 w 457835"/>
              <a:gd name="T17" fmla="*/ 171156 h 171450"/>
              <a:gd name="T18" fmla="*/ 309632 w 457835"/>
              <a:gd name="T19" fmla="*/ 168763 h 171450"/>
              <a:gd name="T20" fmla="*/ 417679 w 457835"/>
              <a:gd name="T21" fmla="*/ 104628 h 171450"/>
              <a:gd name="T22" fmla="*/ 412551 w 457835"/>
              <a:gd name="T23" fmla="*/ 104628 h 171450"/>
              <a:gd name="T24" fmla="*/ 412551 w 457835"/>
              <a:gd name="T25" fmla="*/ 102088 h 171450"/>
              <a:gd name="T26" fmla="*/ 403059 w 457835"/>
              <a:gd name="T27" fmla="*/ 102088 h 171450"/>
              <a:gd name="T28" fmla="*/ 375224 w 457835"/>
              <a:gd name="T29" fmla="*/ 85578 h 171450"/>
              <a:gd name="T30" fmla="*/ 343104 w 457835"/>
              <a:gd name="T31" fmla="*/ 66528 h 171450"/>
              <a:gd name="T32" fmla="*/ 0 w 457835"/>
              <a:gd name="T33" fmla="*/ 66528 h 171450"/>
              <a:gd name="T34" fmla="*/ 0 w 457835"/>
              <a:gd name="T35" fmla="*/ 104628 h 171450"/>
              <a:gd name="T36" fmla="*/ 343104 w 457835"/>
              <a:gd name="T37" fmla="*/ 104628 h 171450"/>
              <a:gd name="T38" fmla="*/ 375224 w 457835"/>
              <a:gd name="T39" fmla="*/ 85578 h 171450"/>
              <a:gd name="T40" fmla="*/ 343104 w 457835"/>
              <a:gd name="T41" fmla="*/ 66528 h 171450"/>
              <a:gd name="T42" fmla="*/ 417679 w 457835"/>
              <a:gd name="T43" fmla="*/ 66528 h 171450"/>
              <a:gd name="T44" fmla="*/ 412551 w 457835"/>
              <a:gd name="T45" fmla="*/ 66528 h 171450"/>
              <a:gd name="T46" fmla="*/ 412551 w 457835"/>
              <a:gd name="T47" fmla="*/ 104628 h 171450"/>
              <a:gd name="T48" fmla="*/ 417679 w 457835"/>
              <a:gd name="T49" fmla="*/ 104628 h 171450"/>
              <a:gd name="T50" fmla="*/ 449772 w 457835"/>
              <a:gd name="T51" fmla="*/ 85578 h 171450"/>
              <a:gd name="T52" fmla="*/ 417679 w 457835"/>
              <a:gd name="T53" fmla="*/ 66528 h 171450"/>
              <a:gd name="T54" fmla="*/ 403059 w 457835"/>
              <a:gd name="T55" fmla="*/ 69068 h 171450"/>
              <a:gd name="T56" fmla="*/ 375224 w 457835"/>
              <a:gd name="T57" fmla="*/ 85578 h 171450"/>
              <a:gd name="T58" fmla="*/ 403059 w 457835"/>
              <a:gd name="T59" fmla="*/ 102088 h 171450"/>
              <a:gd name="T60" fmla="*/ 403059 w 457835"/>
              <a:gd name="T61" fmla="*/ 69068 h 171450"/>
              <a:gd name="T62" fmla="*/ 412551 w 457835"/>
              <a:gd name="T63" fmla="*/ 69068 h 171450"/>
              <a:gd name="T64" fmla="*/ 403059 w 457835"/>
              <a:gd name="T65" fmla="*/ 69068 h 171450"/>
              <a:gd name="T66" fmla="*/ 403059 w 457835"/>
              <a:gd name="T67" fmla="*/ 102088 h 171450"/>
              <a:gd name="T68" fmla="*/ 412551 w 457835"/>
              <a:gd name="T69" fmla="*/ 102088 h 171450"/>
              <a:gd name="T70" fmla="*/ 412551 w 457835"/>
              <a:gd name="T71" fmla="*/ 69068 h 171450"/>
              <a:gd name="T72" fmla="*/ 302556 w 457835"/>
              <a:gd name="T73" fmla="*/ 0 h 171450"/>
              <a:gd name="T74" fmla="*/ 295362 w 457835"/>
              <a:gd name="T75" fmla="*/ 488 h 171450"/>
              <a:gd name="T76" fmla="*/ 288872 w 457835"/>
              <a:gd name="T77" fmla="*/ 3643 h 171450"/>
              <a:gd name="T78" fmla="*/ 283902 w 457835"/>
              <a:gd name="T79" fmla="*/ 9251 h 171450"/>
              <a:gd name="T80" fmla="*/ 281548 w 457835"/>
              <a:gd name="T81" fmla="*/ 16446 h 171450"/>
              <a:gd name="T82" fmla="*/ 282028 w 457835"/>
              <a:gd name="T83" fmla="*/ 23760 h 171450"/>
              <a:gd name="T84" fmla="*/ 285132 w 457835"/>
              <a:gd name="T85" fmla="*/ 30360 h 171450"/>
              <a:gd name="T86" fmla="*/ 290647 w 457835"/>
              <a:gd name="T87" fmla="*/ 35413 h 171450"/>
              <a:gd name="T88" fmla="*/ 375224 w 457835"/>
              <a:gd name="T89" fmla="*/ 85578 h 171450"/>
              <a:gd name="T90" fmla="*/ 403059 w 457835"/>
              <a:gd name="T91" fmla="*/ 69068 h 171450"/>
              <a:gd name="T92" fmla="*/ 412551 w 457835"/>
              <a:gd name="T93" fmla="*/ 69068 h 171450"/>
              <a:gd name="T94" fmla="*/ 412551 w 457835"/>
              <a:gd name="T95" fmla="*/ 66528 h 171450"/>
              <a:gd name="T96" fmla="*/ 417679 w 457835"/>
              <a:gd name="T97" fmla="*/ 66528 h 171450"/>
              <a:gd name="T98" fmla="*/ 309632 w 457835"/>
              <a:gd name="T99" fmla="*/ 2393 h 171450"/>
              <a:gd name="T100" fmla="*/ 302556 w 457835"/>
              <a:gd name="T101" fmla="*/ 0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57835" h="171450">
                <a:moveTo>
                  <a:pt x="381526" y="85578"/>
                </a:moveTo>
                <a:lnTo>
                  <a:pt x="295528" y="135743"/>
                </a:lnTo>
                <a:lnTo>
                  <a:pt x="289921" y="140795"/>
                </a:lnTo>
                <a:lnTo>
                  <a:pt x="286765" y="147395"/>
                </a:lnTo>
                <a:lnTo>
                  <a:pt x="286277" y="154709"/>
                </a:lnTo>
                <a:lnTo>
                  <a:pt x="288670" y="161905"/>
                </a:lnTo>
                <a:lnTo>
                  <a:pt x="293723" y="167512"/>
                </a:lnTo>
                <a:lnTo>
                  <a:pt x="300323" y="170668"/>
                </a:lnTo>
                <a:lnTo>
                  <a:pt x="307637" y="171156"/>
                </a:lnTo>
                <a:lnTo>
                  <a:pt x="314832" y="168763"/>
                </a:lnTo>
                <a:lnTo>
                  <a:pt x="424694" y="104628"/>
                </a:lnTo>
                <a:lnTo>
                  <a:pt x="419480" y="104628"/>
                </a:lnTo>
                <a:lnTo>
                  <a:pt x="419480" y="102088"/>
                </a:lnTo>
                <a:lnTo>
                  <a:pt x="409828" y="102088"/>
                </a:lnTo>
                <a:lnTo>
                  <a:pt x="381526" y="85578"/>
                </a:lnTo>
                <a:close/>
              </a:path>
              <a:path w="457835" h="171450">
                <a:moveTo>
                  <a:pt x="348868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48868" y="104628"/>
                </a:lnTo>
                <a:lnTo>
                  <a:pt x="381526" y="85578"/>
                </a:lnTo>
                <a:lnTo>
                  <a:pt x="348868" y="66528"/>
                </a:lnTo>
                <a:close/>
              </a:path>
              <a:path w="457835" h="171450">
                <a:moveTo>
                  <a:pt x="424694" y="66528"/>
                </a:moveTo>
                <a:lnTo>
                  <a:pt x="419480" y="66528"/>
                </a:lnTo>
                <a:lnTo>
                  <a:pt x="419480" y="104628"/>
                </a:lnTo>
                <a:lnTo>
                  <a:pt x="424694" y="104628"/>
                </a:lnTo>
                <a:lnTo>
                  <a:pt x="457326" y="85578"/>
                </a:lnTo>
                <a:lnTo>
                  <a:pt x="424694" y="66528"/>
                </a:lnTo>
                <a:close/>
              </a:path>
              <a:path w="457835" h="171450">
                <a:moveTo>
                  <a:pt x="409828" y="69068"/>
                </a:moveTo>
                <a:lnTo>
                  <a:pt x="381526" y="85578"/>
                </a:lnTo>
                <a:lnTo>
                  <a:pt x="409828" y="102088"/>
                </a:lnTo>
                <a:lnTo>
                  <a:pt x="409828" y="69068"/>
                </a:lnTo>
                <a:close/>
              </a:path>
              <a:path w="457835" h="171450">
                <a:moveTo>
                  <a:pt x="419480" y="69068"/>
                </a:moveTo>
                <a:lnTo>
                  <a:pt x="409828" y="69068"/>
                </a:lnTo>
                <a:lnTo>
                  <a:pt x="409828" y="102088"/>
                </a:lnTo>
                <a:lnTo>
                  <a:pt x="419480" y="102088"/>
                </a:lnTo>
                <a:lnTo>
                  <a:pt x="419480" y="69068"/>
                </a:lnTo>
                <a:close/>
              </a:path>
              <a:path w="457835" h="171450">
                <a:moveTo>
                  <a:pt x="307637" y="0"/>
                </a:moveTo>
                <a:lnTo>
                  <a:pt x="300323" y="488"/>
                </a:lnTo>
                <a:lnTo>
                  <a:pt x="293723" y="3643"/>
                </a:lnTo>
                <a:lnTo>
                  <a:pt x="288670" y="9251"/>
                </a:lnTo>
                <a:lnTo>
                  <a:pt x="286277" y="16446"/>
                </a:lnTo>
                <a:lnTo>
                  <a:pt x="286765" y="23760"/>
                </a:lnTo>
                <a:lnTo>
                  <a:pt x="289921" y="30360"/>
                </a:lnTo>
                <a:lnTo>
                  <a:pt x="295528" y="35413"/>
                </a:lnTo>
                <a:lnTo>
                  <a:pt x="381526" y="85578"/>
                </a:lnTo>
                <a:lnTo>
                  <a:pt x="409828" y="69068"/>
                </a:lnTo>
                <a:lnTo>
                  <a:pt x="419480" y="69068"/>
                </a:lnTo>
                <a:lnTo>
                  <a:pt x="419480" y="66528"/>
                </a:lnTo>
                <a:lnTo>
                  <a:pt x="424694" y="66528"/>
                </a:lnTo>
                <a:lnTo>
                  <a:pt x="314832" y="2393"/>
                </a:lnTo>
                <a:lnTo>
                  <a:pt x="30763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6A73B6FE-2C49-D7FE-B809-F2AB95850A76}"/>
              </a:ext>
            </a:extLst>
          </p:cNvPr>
          <p:cNvSpPr txBox="1"/>
          <p:nvPr/>
        </p:nvSpPr>
        <p:spPr>
          <a:xfrm>
            <a:off x="963613" y="3714750"/>
            <a:ext cx="6503987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+mj-lt"/>
                <a:cs typeface="Calibri"/>
              </a:rPr>
              <a:t>A </a:t>
            </a:r>
            <a:r>
              <a:rPr spc="-10" dirty="0" err="1">
                <a:latin typeface="+mj-lt"/>
                <a:cs typeface="Calibri"/>
              </a:rPr>
              <a:t>resistência</a:t>
            </a:r>
            <a:r>
              <a:rPr spc="-10" dirty="0">
                <a:latin typeface="+mj-lt"/>
                <a:cs typeface="Calibri"/>
              </a:rPr>
              <a:t> </a:t>
            </a:r>
            <a:r>
              <a:rPr spc="-10" dirty="0" err="1">
                <a:latin typeface="+mj-lt"/>
                <a:cs typeface="Calibri"/>
              </a:rPr>
              <a:t>refletida</a:t>
            </a:r>
            <a:r>
              <a:rPr lang="pt-BR" spc="-10" dirty="0">
                <a:latin typeface="+mj-lt"/>
                <a:cs typeface="Calibri"/>
              </a:rPr>
              <a:t> (R</a:t>
            </a:r>
            <a:r>
              <a:rPr lang="pt-BR" spc="-10" baseline="-25000" dirty="0">
                <a:latin typeface="+mj-lt"/>
                <a:cs typeface="Calibri"/>
              </a:rPr>
              <a:t>i</a:t>
            </a:r>
            <a:r>
              <a:rPr lang="pt-BR" spc="-10" dirty="0">
                <a:latin typeface="+mj-lt"/>
                <a:cs typeface="Calibri"/>
              </a:rPr>
              <a:t>)</a:t>
            </a:r>
            <a:r>
              <a:rPr spc="-10" dirty="0">
                <a:latin typeface="+mj-lt"/>
                <a:cs typeface="Calibri"/>
              </a:rPr>
              <a:t> </a:t>
            </a:r>
            <a:r>
              <a:rPr spc="-15" dirty="0">
                <a:latin typeface="+mj-lt"/>
                <a:cs typeface="Calibri"/>
              </a:rPr>
              <a:t>entre </a:t>
            </a:r>
            <a:r>
              <a:rPr dirty="0">
                <a:latin typeface="+mj-lt"/>
                <a:cs typeface="Calibri"/>
              </a:rPr>
              <a:t>a </a:t>
            </a:r>
            <a:r>
              <a:rPr spc="-5" dirty="0">
                <a:latin typeface="+mj-lt"/>
                <a:cs typeface="Calibri"/>
              </a:rPr>
              <a:t>base </a:t>
            </a:r>
            <a:r>
              <a:rPr dirty="0">
                <a:latin typeface="+mj-lt"/>
                <a:cs typeface="Calibri"/>
              </a:rPr>
              <a:t>e o </a:t>
            </a:r>
            <a:r>
              <a:rPr spc="-5" dirty="0">
                <a:latin typeface="+mj-lt"/>
                <a:cs typeface="Calibri"/>
              </a:rPr>
              <a:t>emissor </a:t>
            </a:r>
            <a:r>
              <a:rPr dirty="0">
                <a:latin typeface="+mj-lt"/>
                <a:cs typeface="Calibri"/>
              </a:rPr>
              <a:t>é R</a:t>
            </a:r>
            <a:r>
              <a:rPr baseline="-20833" dirty="0">
                <a:latin typeface="+mj-lt"/>
                <a:cs typeface="Calibri"/>
              </a:rPr>
              <a:t>i </a:t>
            </a:r>
            <a:r>
              <a:rPr dirty="0">
                <a:latin typeface="+mj-lt"/>
                <a:cs typeface="Calibri"/>
              </a:rPr>
              <a:t>= </a:t>
            </a:r>
            <a:r>
              <a:rPr spc="-5" dirty="0">
                <a:latin typeface="+mj-lt"/>
                <a:cs typeface="Calibri"/>
              </a:rPr>
              <a:t>(</a:t>
            </a:r>
            <a:r>
              <a:rPr spc="-5" dirty="0">
                <a:latin typeface="+mj-lt"/>
                <a:cs typeface="Cambria Math"/>
              </a:rPr>
              <a:t>𝛽 </a:t>
            </a:r>
            <a:r>
              <a:rPr spc="-5" dirty="0">
                <a:latin typeface="+mj-lt"/>
                <a:cs typeface="Arial"/>
              </a:rPr>
              <a:t>+1)</a:t>
            </a:r>
            <a:r>
              <a:rPr lang="pt-BR" spc="-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Calibri"/>
              </a:rPr>
              <a:t>R</a:t>
            </a:r>
            <a:r>
              <a:rPr baseline="-20833" dirty="0">
                <a:latin typeface="+mj-lt"/>
                <a:cs typeface="Calibri"/>
              </a:rPr>
              <a:t>E  </a:t>
            </a:r>
            <a:r>
              <a:rPr dirty="0">
                <a:latin typeface="+mj-lt"/>
                <a:cs typeface="Calibri"/>
              </a:rPr>
              <a:t>.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8DC3D618-4449-019B-AA85-76B054D9C985}"/>
              </a:ext>
            </a:extLst>
          </p:cNvPr>
          <p:cNvSpPr txBox="1"/>
          <p:nvPr/>
        </p:nvSpPr>
        <p:spPr>
          <a:xfrm>
            <a:off x="903288" y="4264025"/>
            <a:ext cx="1025525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+mj-lt"/>
                <a:cs typeface="Calibri"/>
              </a:rPr>
              <a:t>Se </a:t>
            </a:r>
            <a:r>
              <a:rPr dirty="0">
                <a:latin typeface="+mj-lt"/>
                <a:cs typeface="Calibri"/>
              </a:rPr>
              <a:t>R</a:t>
            </a:r>
            <a:r>
              <a:rPr baseline="-20833" dirty="0">
                <a:latin typeface="+mj-lt"/>
                <a:cs typeface="Calibri"/>
              </a:rPr>
              <a:t>i  </a:t>
            </a:r>
            <a:r>
              <a:rPr dirty="0">
                <a:latin typeface="+mj-lt"/>
                <a:cs typeface="Calibri"/>
              </a:rPr>
              <a:t>&gt;&gt;</a:t>
            </a:r>
            <a:r>
              <a:rPr spc="60" dirty="0">
                <a:latin typeface="+mj-lt"/>
                <a:cs typeface="Calibri"/>
              </a:rPr>
              <a:t> </a:t>
            </a:r>
            <a:r>
              <a:rPr dirty="0">
                <a:latin typeface="+mj-lt"/>
                <a:cs typeface="Calibri"/>
              </a:rPr>
              <a:t>R</a:t>
            </a:r>
            <a:r>
              <a:rPr baseline="-20833" dirty="0">
                <a:latin typeface="+mj-lt"/>
                <a:cs typeface="Calibri"/>
              </a:rPr>
              <a:t>2</a:t>
            </a:r>
            <a:endParaRPr baseline="-20833">
              <a:latin typeface="+mj-lt"/>
              <a:cs typeface="Calibri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68F93C24-6924-C681-9140-8B6BF12362B6}"/>
              </a:ext>
            </a:extLst>
          </p:cNvPr>
          <p:cNvSpPr txBox="1"/>
          <p:nvPr/>
        </p:nvSpPr>
        <p:spPr>
          <a:xfrm>
            <a:off x="2724150" y="4264025"/>
            <a:ext cx="1449388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+mj-lt"/>
                <a:cs typeface="Calibri"/>
              </a:rPr>
              <a:t>I</a:t>
            </a:r>
            <a:r>
              <a:rPr baseline="-20833" dirty="0">
                <a:latin typeface="+mj-lt"/>
                <a:cs typeface="Calibri"/>
              </a:rPr>
              <a:t>B  </a:t>
            </a:r>
            <a:r>
              <a:rPr dirty="0">
                <a:latin typeface="+mj-lt"/>
                <a:cs typeface="Calibri"/>
              </a:rPr>
              <a:t>&lt;&lt; I</a:t>
            </a:r>
            <a:r>
              <a:rPr baseline="-20833" dirty="0">
                <a:latin typeface="+mj-lt"/>
                <a:cs typeface="Calibri"/>
              </a:rPr>
              <a:t>2  </a:t>
            </a:r>
            <a:r>
              <a:rPr dirty="0">
                <a:latin typeface="+mj-lt"/>
                <a:cs typeface="Calibri"/>
              </a:rPr>
              <a:t>e I</a:t>
            </a:r>
            <a:r>
              <a:rPr baseline="-20833" dirty="0">
                <a:latin typeface="+mj-lt"/>
                <a:cs typeface="Calibri"/>
              </a:rPr>
              <a:t>B  </a:t>
            </a:r>
            <a:r>
              <a:rPr dirty="0">
                <a:latin typeface="+mj-lt"/>
                <a:cs typeface="Arial"/>
              </a:rPr>
              <a:t>≈</a:t>
            </a:r>
            <a:r>
              <a:rPr spc="19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0</a:t>
            </a:r>
            <a:endParaRPr>
              <a:latin typeface="+mj-lt"/>
              <a:cs typeface="Arial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EC3B913-0F1B-9EC0-F3EC-2C0DD6811468}"/>
              </a:ext>
            </a:extLst>
          </p:cNvPr>
          <p:cNvSpPr txBox="1"/>
          <p:nvPr/>
        </p:nvSpPr>
        <p:spPr>
          <a:xfrm>
            <a:off x="4881563" y="4264025"/>
            <a:ext cx="909637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+mj-lt"/>
                <a:cs typeface="Calibri"/>
              </a:rPr>
              <a:t>I</a:t>
            </a:r>
            <a:r>
              <a:rPr baseline="-20833" dirty="0">
                <a:latin typeface="+mj-lt"/>
                <a:cs typeface="Calibri"/>
              </a:rPr>
              <a:t>1  </a:t>
            </a:r>
            <a:r>
              <a:rPr dirty="0">
                <a:latin typeface="+mj-lt"/>
                <a:cs typeface="Calibri"/>
              </a:rPr>
              <a:t>=  </a:t>
            </a:r>
            <a:r>
              <a:rPr spc="-5" dirty="0">
                <a:latin typeface="+mj-lt"/>
                <a:cs typeface="Calibri"/>
              </a:rPr>
              <a:t>I</a:t>
            </a:r>
            <a:r>
              <a:rPr spc="-7" baseline="-20833" dirty="0">
                <a:latin typeface="+mj-lt"/>
                <a:cs typeface="Calibri"/>
              </a:rPr>
              <a:t>2</a:t>
            </a:r>
            <a:r>
              <a:rPr spc="-5" dirty="0">
                <a:latin typeface="+mj-lt"/>
                <a:cs typeface="Calibri"/>
              </a:rPr>
              <a:t>. </a:t>
            </a:r>
            <a:endParaRPr dirty="0">
              <a:latin typeface="+mj-lt"/>
              <a:cs typeface="Calibri"/>
            </a:endParaRPr>
          </a:p>
        </p:txBody>
      </p:sp>
      <p:sp>
        <p:nvSpPr>
          <p:cNvPr id="66573" name="object 13">
            <a:extLst>
              <a:ext uri="{FF2B5EF4-FFF2-40B4-BE49-F238E27FC236}">
                <a16:creationId xmlns:a16="http://schemas.microsoft.com/office/drawing/2014/main" id="{EAB75598-E6C4-886E-2BA9-D61BCBBE47C2}"/>
              </a:ext>
            </a:extLst>
          </p:cNvPr>
          <p:cNvSpPr>
            <a:spLocks/>
          </p:cNvSpPr>
          <p:nvPr/>
        </p:nvSpPr>
        <p:spPr bwMode="auto">
          <a:xfrm>
            <a:off x="4314825" y="4340225"/>
            <a:ext cx="457200" cy="171450"/>
          </a:xfrm>
          <a:custGeom>
            <a:avLst/>
            <a:gdLst>
              <a:gd name="T0" fmla="*/ 375224 w 457835"/>
              <a:gd name="T1" fmla="*/ 85578 h 171450"/>
              <a:gd name="T2" fmla="*/ 290648 w 457835"/>
              <a:gd name="T3" fmla="*/ 135743 h 171450"/>
              <a:gd name="T4" fmla="*/ 285132 w 457835"/>
              <a:gd name="T5" fmla="*/ 140795 h 171450"/>
              <a:gd name="T6" fmla="*/ 282028 w 457835"/>
              <a:gd name="T7" fmla="*/ 147395 h 171450"/>
              <a:gd name="T8" fmla="*/ 281548 w 457835"/>
              <a:gd name="T9" fmla="*/ 154709 h 171450"/>
              <a:gd name="T10" fmla="*/ 283903 w 457835"/>
              <a:gd name="T11" fmla="*/ 161905 h 171450"/>
              <a:gd name="T12" fmla="*/ 288872 w 457835"/>
              <a:gd name="T13" fmla="*/ 167513 h 171450"/>
              <a:gd name="T14" fmla="*/ 295362 w 457835"/>
              <a:gd name="T15" fmla="*/ 170668 h 171450"/>
              <a:gd name="T16" fmla="*/ 302556 w 457835"/>
              <a:gd name="T17" fmla="*/ 171156 h 171450"/>
              <a:gd name="T18" fmla="*/ 309633 w 457835"/>
              <a:gd name="T19" fmla="*/ 168763 h 171450"/>
              <a:gd name="T20" fmla="*/ 417679 w 457835"/>
              <a:gd name="T21" fmla="*/ 104628 h 171450"/>
              <a:gd name="T22" fmla="*/ 412552 w 457835"/>
              <a:gd name="T23" fmla="*/ 104628 h 171450"/>
              <a:gd name="T24" fmla="*/ 412552 w 457835"/>
              <a:gd name="T25" fmla="*/ 102088 h 171450"/>
              <a:gd name="T26" fmla="*/ 403060 w 457835"/>
              <a:gd name="T27" fmla="*/ 102088 h 171450"/>
              <a:gd name="T28" fmla="*/ 375224 w 457835"/>
              <a:gd name="T29" fmla="*/ 85578 h 171450"/>
              <a:gd name="T30" fmla="*/ 343105 w 457835"/>
              <a:gd name="T31" fmla="*/ 66528 h 171450"/>
              <a:gd name="T32" fmla="*/ 0 w 457835"/>
              <a:gd name="T33" fmla="*/ 66528 h 171450"/>
              <a:gd name="T34" fmla="*/ 0 w 457835"/>
              <a:gd name="T35" fmla="*/ 104628 h 171450"/>
              <a:gd name="T36" fmla="*/ 343105 w 457835"/>
              <a:gd name="T37" fmla="*/ 104628 h 171450"/>
              <a:gd name="T38" fmla="*/ 375224 w 457835"/>
              <a:gd name="T39" fmla="*/ 85578 h 171450"/>
              <a:gd name="T40" fmla="*/ 343105 w 457835"/>
              <a:gd name="T41" fmla="*/ 66528 h 171450"/>
              <a:gd name="T42" fmla="*/ 417679 w 457835"/>
              <a:gd name="T43" fmla="*/ 66528 h 171450"/>
              <a:gd name="T44" fmla="*/ 412552 w 457835"/>
              <a:gd name="T45" fmla="*/ 66528 h 171450"/>
              <a:gd name="T46" fmla="*/ 412552 w 457835"/>
              <a:gd name="T47" fmla="*/ 104628 h 171450"/>
              <a:gd name="T48" fmla="*/ 417679 w 457835"/>
              <a:gd name="T49" fmla="*/ 104628 h 171450"/>
              <a:gd name="T50" fmla="*/ 449772 w 457835"/>
              <a:gd name="T51" fmla="*/ 85578 h 171450"/>
              <a:gd name="T52" fmla="*/ 417679 w 457835"/>
              <a:gd name="T53" fmla="*/ 66528 h 171450"/>
              <a:gd name="T54" fmla="*/ 403060 w 457835"/>
              <a:gd name="T55" fmla="*/ 69068 h 171450"/>
              <a:gd name="T56" fmla="*/ 375224 w 457835"/>
              <a:gd name="T57" fmla="*/ 85578 h 171450"/>
              <a:gd name="T58" fmla="*/ 403060 w 457835"/>
              <a:gd name="T59" fmla="*/ 102088 h 171450"/>
              <a:gd name="T60" fmla="*/ 403060 w 457835"/>
              <a:gd name="T61" fmla="*/ 69068 h 171450"/>
              <a:gd name="T62" fmla="*/ 412552 w 457835"/>
              <a:gd name="T63" fmla="*/ 69068 h 171450"/>
              <a:gd name="T64" fmla="*/ 403060 w 457835"/>
              <a:gd name="T65" fmla="*/ 69068 h 171450"/>
              <a:gd name="T66" fmla="*/ 403060 w 457835"/>
              <a:gd name="T67" fmla="*/ 102088 h 171450"/>
              <a:gd name="T68" fmla="*/ 412552 w 457835"/>
              <a:gd name="T69" fmla="*/ 102088 h 171450"/>
              <a:gd name="T70" fmla="*/ 412552 w 457835"/>
              <a:gd name="T71" fmla="*/ 69068 h 171450"/>
              <a:gd name="T72" fmla="*/ 302556 w 457835"/>
              <a:gd name="T73" fmla="*/ 0 h 171450"/>
              <a:gd name="T74" fmla="*/ 295362 w 457835"/>
              <a:gd name="T75" fmla="*/ 488 h 171450"/>
              <a:gd name="T76" fmla="*/ 288872 w 457835"/>
              <a:gd name="T77" fmla="*/ 3643 h 171450"/>
              <a:gd name="T78" fmla="*/ 283903 w 457835"/>
              <a:gd name="T79" fmla="*/ 9251 h 171450"/>
              <a:gd name="T80" fmla="*/ 281548 w 457835"/>
              <a:gd name="T81" fmla="*/ 16446 h 171450"/>
              <a:gd name="T82" fmla="*/ 282028 w 457835"/>
              <a:gd name="T83" fmla="*/ 23760 h 171450"/>
              <a:gd name="T84" fmla="*/ 285132 w 457835"/>
              <a:gd name="T85" fmla="*/ 30360 h 171450"/>
              <a:gd name="T86" fmla="*/ 290648 w 457835"/>
              <a:gd name="T87" fmla="*/ 35413 h 171450"/>
              <a:gd name="T88" fmla="*/ 375224 w 457835"/>
              <a:gd name="T89" fmla="*/ 85578 h 171450"/>
              <a:gd name="T90" fmla="*/ 403060 w 457835"/>
              <a:gd name="T91" fmla="*/ 69068 h 171450"/>
              <a:gd name="T92" fmla="*/ 412552 w 457835"/>
              <a:gd name="T93" fmla="*/ 69068 h 171450"/>
              <a:gd name="T94" fmla="*/ 412552 w 457835"/>
              <a:gd name="T95" fmla="*/ 66528 h 171450"/>
              <a:gd name="T96" fmla="*/ 417679 w 457835"/>
              <a:gd name="T97" fmla="*/ 66528 h 171450"/>
              <a:gd name="T98" fmla="*/ 309633 w 457835"/>
              <a:gd name="T99" fmla="*/ 2393 h 171450"/>
              <a:gd name="T100" fmla="*/ 302556 w 457835"/>
              <a:gd name="T101" fmla="*/ 0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57835" h="171450">
                <a:moveTo>
                  <a:pt x="381526" y="85578"/>
                </a:moveTo>
                <a:lnTo>
                  <a:pt x="295529" y="135743"/>
                </a:lnTo>
                <a:lnTo>
                  <a:pt x="289921" y="140795"/>
                </a:lnTo>
                <a:lnTo>
                  <a:pt x="286765" y="147395"/>
                </a:lnTo>
                <a:lnTo>
                  <a:pt x="286277" y="154709"/>
                </a:lnTo>
                <a:lnTo>
                  <a:pt x="288671" y="161905"/>
                </a:lnTo>
                <a:lnTo>
                  <a:pt x="293723" y="167513"/>
                </a:lnTo>
                <a:lnTo>
                  <a:pt x="300323" y="170668"/>
                </a:lnTo>
                <a:lnTo>
                  <a:pt x="307637" y="171156"/>
                </a:lnTo>
                <a:lnTo>
                  <a:pt x="314833" y="168763"/>
                </a:lnTo>
                <a:lnTo>
                  <a:pt x="424694" y="104628"/>
                </a:lnTo>
                <a:lnTo>
                  <a:pt x="419481" y="104628"/>
                </a:lnTo>
                <a:lnTo>
                  <a:pt x="419481" y="102088"/>
                </a:lnTo>
                <a:lnTo>
                  <a:pt x="409829" y="102088"/>
                </a:lnTo>
                <a:lnTo>
                  <a:pt x="381526" y="85578"/>
                </a:lnTo>
                <a:close/>
              </a:path>
              <a:path w="457835" h="171450">
                <a:moveTo>
                  <a:pt x="348869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48869" y="104628"/>
                </a:lnTo>
                <a:lnTo>
                  <a:pt x="381526" y="85578"/>
                </a:lnTo>
                <a:lnTo>
                  <a:pt x="348869" y="66528"/>
                </a:lnTo>
                <a:close/>
              </a:path>
              <a:path w="457835" h="171450">
                <a:moveTo>
                  <a:pt x="424694" y="66528"/>
                </a:moveTo>
                <a:lnTo>
                  <a:pt x="419481" y="66528"/>
                </a:lnTo>
                <a:lnTo>
                  <a:pt x="419481" y="104628"/>
                </a:lnTo>
                <a:lnTo>
                  <a:pt x="424694" y="104628"/>
                </a:lnTo>
                <a:lnTo>
                  <a:pt x="457326" y="85578"/>
                </a:lnTo>
                <a:lnTo>
                  <a:pt x="424694" y="66528"/>
                </a:lnTo>
                <a:close/>
              </a:path>
              <a:path w="457835" h="171450">
                <a:moveTo>
                  <a:pt x="409829" y="69068"/>
                </a:moveTo>
                <a:lnTo>
                  <a:pt x="381526" y="85578"/>
                </a:lnTo>
                <a:lnTo>
                  <a:pt x="409829" y="102088"/>
                </a:lnTo>
                <a:lnTo>
                  <a:pt x="409829" y="69068"/>
                </a:lnTo>
                <a:close/>
              </a:path>
              <a:path w="457835" h="171450">
                <a:moveTo>
                  <a:pt x="419481" y="69068"/>
                </a:moveTo>
                <a:lnTo>
                  <a:pt x="409829" y="69068"/>
                </a:lnTo>
                <a:lnTo>
                  <a:pt x="409829" y="102088"/>
                </a:lnTo>
                <a:lnTo>
                  <a:pt x="419481" y="102088"/>
                </a:lnTo>
                <a:lnTo>
                  <a:pt x="419481" y="69068"/>
                </a:lnTo>
                <a:close/>
              </a:path>
              <a:path w="457835" h="171450">
                <a:moveTo>
                  <a:pt x="307637" y="0"/>
                </a:moveTo>
                <a:lnTo>
                  <a:pt x="300323" y="488"/>
                </a:lnTo>
                <a:lnTo>
                  <a:pt x="293723" y="3643"/>
                </a:lnTo>
                <a:lnTo>
                  <a:pt x="288671" y="9251"/>
                </a:lnTo>
                <a:lnTo>
                  <a:pt x="286277" y="16446"/>
                </a:lnTo>
                <a:lnTo>
                  <a:pt x="286765" y="23760"/>
                </a:lnTo>
                <a:lnTo>
                  <a:pt x="289921" y="30360"/>
                </a:lnTo>
                <a:lnTo>
                  <a:pt x="295529" y="35413"/>
                </a:lnTo>
                <a:lnTo>
                  <a:pt x="381526" y="85578"/>
                </a:lnTo>
                <a:lnTo>
                  <a:pt x="409829" y="69068"/>
                </a:lnTo>
                <a:lnTo>
                  <a:pt x="419481" y="69068"/>
                </a:lnTo>
                <a:lnTo>
                  <a:pt x="419481" y="66528"/>
                </a:lnTo>
                <a:lnTo>
                  <a:pt x="424694" y="66528"/>
                </a:lnTo>
                <a:lnTo>
                  <a:pt x="314833" y="2393"/>
                </a:lnTo>
                <a:lnTo>
                  <a:pt x="30763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sp>
        <p:nvSpPr>
          <p:cNvPr id="66574" name="object 14">
            <a:extLst>
              <a:ext uri="{FF2B5EF4-FFF2-40B4-BE49-F238E27FC236}">
                <a16:creationId xmlns:a16="http://schemas.microsoft.com/office/drawing/2014/main" id="{2275A56D-EDD2-455D-EC9D-BDECF62A2E10}"/>
              </a:ext>
            </a:extLst>
          </p:cNvPr>
          <p:cNvSpPr>
            <a:spLocks/>
          </p:cNvSpPr>
          <p:nvPr/>
        </p:nvSpPr>
        <p:spPr bwMode="auto">
          <a:xfrm>
            <a:off x="2135188" y="4360863"/>
            <a:ext cx="457200" cy="171450"/>
          </a:xfrm>
          <a:custGeom>
            <a:avLst/>
            <a:gdLst>
              <a:gd name="T0" fmla="*/ 375224 w 457835"/>
              <a:gd name="T1" fmla="*/ 85578 h 171450"/>
              <a:gd name="T2" fmla="*/ 290648 w 457835"/>
              <a:gd name="T3" fmla="*/ 135743 h 171450"/>
              <a:gd name="T4" fmla="*/ 285132 w 457835"/>
              <a:gd name="T5" fmla="*/ 140795 h 171450"/>
              <a:gd name="T6" fmla="*/ 282028 w 457835"/>
              <a:gd name="T7" fmla="*/ 147395 h 171450"/>
              <a:gd name="T8" fmla="*/ 281548 w 457835"/>
              <a:gd name="T9" fmla="*/ 154709 h 171450"/>
              <a:gd name="T10" fmla="*/ 283903 w 457835"/>
              <a:gd name="T11" fmla="*/ 161905 h 171450"/>
              <a:gd name="T12" fmla="*/ 288872 w 457835"/>
              <a:gd name="T13" fmla="*/ 167512 h 171450"/>
              <a:gd name="T14" fmla="*/ 295362 w 457835"/>
              <a:gd name="T15" fmla="*/ 170668 h 171450"/>
              <a:gd name="T16" fmla="*/ 302556 w 457835"/>
              <a:gd name="T17" fmla="*/ 171156 h 171450"/>
              <a:gd name="T18" fmla="*/ 309632 w 457835"/>
              <a:gd name="T19" fmla="*/ 168763 h 171450"/>
              <a:gd name="T20" fmla="*/ 417679 w 457835"/>
              <a:gd name="T21" fmla="*/ 104628 h 171450"/>
              <a:gd name="T22" fmla="*/ 412552 w 457835"/>
              <a:gd name="T23" fmla="*/ 104628 h 171450"/>
              <a:gd name="T24" fmla="*/ 412552 w 457835"/>
              <a:gd name="T25" fmla="*/ 102088 h 171450"/>
              <a:gd name="T26" fmla="*/ 403060 w 457835"/>
              <a:gd name="T27" fmla="*/ 102088 h 171450"/>
              <a:gd name="T28" fmla="*/ 375224 w 457835"/>
              <a:gd name="T29" fmla="*/ 85578 h 171450"/>
              <a:gd name="T30" fmla="*/ 343105 w 457835"/>
              <a:gd name="T31" fmla="*/ 66528 h 171450"/>
              <a:gd name="T32" fmla="*/ 0 w 457835"/>
              <a:gd name="T33" fmla="*/ 66528 h 171450"/>
              <a:gd name="T34" fmla="*/ 0 w 457835"/>
              <a:gd name="T35" fmla="*/ 104628 h 171450"/>
              <a:gd name="T36" fmla="*/ 343105 w 457835"/>
              <a:gd name="T37" fmla="*/ 104628 h 171450"/>
              <a:gd name="T38" fmla="*/ 375224 w 457835"/>
              <a:gd name="T39" fmla="*/ 85578 h 171450"/>
              <a:gd name="T40" fmla="*/ 343105 w 457835"/>
              <a:gd name="T41" fmla="*/ 66528 h 171450"/>
              <a:gd name="T42" fmla="*/ 417679 w 457835"/>
              <a:gd name="T43" fmla="*/ 66528 h 171450"/>
              <a:gd name="T44" fmla="*/ 412552 w 457835"/>
              <a:gd name="T45" fmla="*/ 66528 h 171450"/>
              <a:gd name="T46" fmla="*/ 412552 w 457835"/>
              <a:gd name="T47" fmla="*/ 104628 h 171450"/>
              <a:gd name="T48" fmla="*/ 417679 w 457835"/>
              <a:gd name="T49" fmla="*/ 104628 h 171450"/>
              <a:gd name="T50" fmla="*/ 449773 w 457835"/>
              <a:gd name="T51" fmla="*/ 85578 h 171450"/>
              <a:gd name="T52" fmla="*/ 417679 w 457835"/>
              <a:gd name="T53" fmla="*/ 66528 h 171450"/>
              <a:gd name="T54" fmla="*/ 403060 w 457835"/>
              <a:gd name="T55" fmla="*/ 69068 h 171450"/>
              <a:gd name="T56" fmla="*/ 375224 w 457835"/>
              <a:gd name="T57" fmla="*/ 85578 h 171450"/>
              <a:gd name="T58" fmla="*/ 403060 w 457835"/>
              <a:gd name="T59" fmla="*/ 102088 h 171450"/>
              <a:gd name="T60" fmla="*/ 403060 w 457835"/>
              <a:gd name="T61" fmla="*/ 69068 h 171450"/>
              <a:gd name="T62" fmla="*/ 412552 w 457835"/>
              <a:gd name="T63" fmla="*/ 69068 h 171450"/>
              <a:gd name="T64" fmla="*/ 403060 w 457835"/>
              <a:gd name="T65" fmla="*/ 69068 h 171450"/>
              <a:gd name="T66" fmla="*/ 403060 w 457835"/>
              <a:gd name="T67" fmla="*/ 102088 h 171450"/>
              <a:gd name="T68" fmla="*/ 412552 w 457835"/>
              <a:gd name="T69" fmla="*/ 102088 h 171450"/>
              <a:gd name="T70" fmla="*/ 412552 w 457835"/>
              <a:gd name="T71" fmla="*/ 69068 h 171450"/>
              <a:gd name="T72" fmla="*/ 302556 w 457835"/>
              <a:gd name="T73" fmla="*/ 0 h 171450"/>
              <a:gd name="T74" fmla="*/ 295362 w 457835"/>
              <a:gd name="T75" fmla="*/ 488 h 171450"/>
              <a:gd name="T76" fmla="*/ 288872 w 457835"/>
              <a:gd name="T77" fmla="*/ 3643 h 171450"/>
              <a:gd name="T78" fmla="*/ 283903 w 457835"/>
              <a:gd name="T79" fmla="*/ 9251 h 171450"/>
              <a:gd name="T80" fmla="*/ 281548 w 457835"/>
              <a:gd name="T81" fmla="*/ 16446 h 171450"/>
              <a:gd name="T82" fmla="*/ 282029 w 457835"/>
              <a:gd name="T83" fmla="*/ 23760 h 171450"/>
              <a:gd name="T84" fmla="*/ 285132 w 457835"/>
              <a:gd name="T85" fmla="*/ 30360 h 171450"/>
              <a:gd name="T86" fmla="*/ 290648 w 457835"/>
              <a:gd name="T87" fmla="*/ 35413 h 171450"/>
              <a:gd name="T88" fmla="*/ 375224 w 457835"/>
              <a:gd name="T89" fmla="*/ 85578 h 171450"/>
              <a:gd name="T90" fmla="*/ 403060 w 457835"/>
              <a:gd name="T91" fmla="*/ 69068 h 171450"/>
              <a:gd name="T92" fmla="*/ 412552 w 457835"/>
              <a:gd name="T93" fmla="*/ 69068 h 171450"/>
              <a:gd name="T94" fmla="*/ 412552 w 457835"/>
              <a:gd name="T95" fmla="*/ 66528 h 171450"/>
              <a:gd name="T96" fmla="*/ 417679 w 457835"/>
              <a:gd name="T97" fmla="*/ 66528 h 171450"/>
              <a:gd name="T98" fmla="*/ 309632 w 457835"/>
              <a:gd name="T99" fmla="*/ 2393 h 171450"/>
              <a:gd name="T100" fmla="*/ 302556 w 457835"/>
              <a:gd name="T101" fmla="*/ 0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57835" h="171450">
                <a:moveTo>
                  <a:pt x="381526" y="85578"/>
                </a:moveTo>
                <a:lnTo>
                  <a:pt x="295529" y="135743"/>
                </a:lnTo>
                <a:lnTo>
                  <a:pt x="289921" y="140795"/>
                </a:lnTo>
                <a:lnTo>
                  <a:pt x="286765" y="147395"/>
                </a:lnTo>
                <a:lnTo>
                  <a:pt x="286277" y="154709"/>
                </a:lnTo>
                <a:lnTo>
                  <a:pt x="288671" y="161905"/>
                </a:lnTo>
                <a:lnTo>
                  <a:pt x="293723" y="167512"/>
                </a:lnTo>
                <a:lnTo>
                  <a:pt x="300323" y="170668"/>
                </a:lnTo>
                <a:lnTo>
                  <a:pt x="307637" y="171156"/>
                </a:lnTo>
                <a:lnTo>
                  <a:pt x="314832" y="168763"/>
                </a:lnTo>
                <a:lnTo>
                  <a:pt x="424694" y="104628"/>
                </a:lnTo>
                <a:lnTo>
                  <a:pt x="419481" y="104628"/>
                </a:lnTo>
                <a:lnTo>
                  <a:pt x="419481" y="102088"/>
                </a:lnTo>
                <a:lnTo>
                  <a:pt x="409829" y="102088"/>
                </a:lnTo>
                <a:lnTo>
                  <a:pt x="381526" y="85578"/>
                </a:lnTo>
                <a:close/>
              </a:path>
              <a:path w="457835" h="171450">
                <a:moveTo>
                  <a:pt x="348869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48869" y="104628"/>
                </a:lnTo>
                <a:lnTo>
                  <a:pt x="381526" y="85578"/>
                </a:lnTo>
                <a:lnTo>
                  <a:pt x="348869" y="66528"/>
                </a:lnTo>
                <a:close/>
              </a:path>
              <a:path w="457835" h="171450">
                <a:moveTo>
                  <a:pt x="424694" y="66528"/>
                </a:moveTo>
                <a:lnTo>
                  <a:pt x="419481" y="66528"/>
                </a:lnTo>
                <a:lnTo>
                  <a:pt x="419481" y="104628"/>
                </a:lnTo>
                <a:lnTo>
                  <a:pt x="424694" y="104628"/>
                </a:lnTo>
                <a:lnTo>
                  <a:pt x="457327" y="85578"/>
                </a:lnTo>
                <a:lnTo>
                  <a:pt x="424694" y="66528"/>
                </a:lnTo>
                <a:close/>
              </a:path>
              <a:path w="457835" h="171450">
                <a:moveTo>
                  <a:pt x="409829" y="69068"/>
                </a:moveTo>
                <a:lnTo>
                  <a:pt x="381526" y="85578"/>
                </a:lnTo>
                <a:lnTo>
                  <a:pt x="409829" y="102088"/>
                </a:lnTo>
                <a:lnTo>
                  <a:pt x="409829" y="69068"/>
                </a:lnTo>
                <a:close/>
              </a:path>
              <a:path w="457835" h="171450">
                <a:moveTo>
                  <a:pt x="419481" y="69068"/>
                </a:moveTo>
                <a:lnTo>
                  <a:pt x="409829" y="69068"/>
                </a:lnTo>
                <a:lnTo>
                  <a:pt x="409829" y="102088"/>
                </a:lnTo>
                <a:lnTo>
                  <a:pt x="419481" y="102088"/>
                </a:lnTo>
                <a:lnTo>
                  <a:pt x="419481" y="69068"/>
                </a:lnTo>
                <a:close/>
              </a:path>
              <a:path w="457835" h="171450">
                <a:moveTo>
                  <a:pt x="307637" y="0"/>
                </a:moveTo>
                <a:lnTo>
                  <a:pt x="300323" y="488"/>
                </a:lnTo>
                <a:lnTo>
                  <a:pt x="293723" y="3643"/>
                </a:lnTo>
                <a:lnTo>
                  <a:pt x="288671" y="9251"/>
                </a:lnTo>
                <a:lnTo>
                  <a:pt x="286277" y="16446"/>
                </a:lnTo>
                <a:lnTo>
                  <a:pt x="286766" y="23760"/>
                </a:lnTo>
                <a:lnTo>
                  <a:pt x="289921" y="30360"/>
                </a:lnTo>
                <a:lnTo>
                  <a:pt x="295529" y="35413"/>
                </a:lnTo>
                <a:lnTo>
                  <a:pt x="381526" y="85578"/>
                </a:lnTo>
                <a:lnTo>
                  <a:pt x="409829" y="69068"/>
                </a:lnTo>
                <a:lnTo>
                  <a:pt x="419481" y="69068"/>
                </a:lnTo>
                <a:lnTo>
                  <a:pt x="419481" y="66528"/>
                </a:lnTo>
                <a:lnTo>
                  <a:pt x="424694" y="66528"/>
                </a:lnTo>
                <a:lnTo>
                  <a:pt x="314832" y="2393"/>
                </a:lnTo>
                <a:lnTo>
                  <a:pt x="30763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sp>
        <p:nvSpPr>
          <p:cNvPr id="64527" name="object 15">
            <a:extLst>
              <a:ext uri="{FF2B5EF4-FFF2-40B4-BE49-F238E27FC236}">
                <a16:creationId xmlns:a16="http://schemas.microsoft.com/office/drawing/2014/main" id="{6203ECDB-137F-EEF3-8A65-6D086FB12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4875213"/>
            <a:ext cx="7554912" cy="5540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dirty="0">
                <a:cs typeface="Arial" panose="020B0604020202020204" pitchFamily="34" charset="0"/>
              </a:rPr>
              <a:t>Como </a:t>
            </a:r>
            <a:r>
              <a:rPr lang="pt-BR" altLang="pt-BR" dirty="0">
                <a:cs typeface="Calibri" panose="020F0502020204030204" pitchFamily="34" charset="0"/>
              </a:rPr>
              <a:t>R</a:t>
            </a:r>
            <a:r>
              <a:rPr lang="pt-BR" altLang="pt-BR" baseline="-21000" dirty="0">
                <a:cs typeface="Calibri" panose="020F0502020204030204" pitchFamily="34" charset="0"/>
              </a:rPr>
              <a:t>i </a:t>
            </a:r>
            <a:r>
              <a:rPr lang="pt-BR" altLang="pt-BR" dirty="0">
                <a:cs typeface="Calibri" panose="020F0502020204030204" pitchFamily="34" charset="0"/>
              </a:rPr>
              <a:t>= (</a:t>
            </a:r>
            <a:r>
              <a:rPr lang="pt-BR" altLang="pt-BR" dirty="0">
                <a:ea typeface="Cambria Math" panose="02040503050406030204" pitchFamily="18" charset="0"/>
                <a:cs typeface="Cambria Math" panose="02040503050406030204" pitchFamily="18" charset="0"/>
              </a:rPr>
              <a:t>𝛽 </a:t>
            </a:r>
            <a:r>
              <a:rPr lang="pt-BR" altLang="pt-BR" dirty="0">
                <a:cs typeface="Arial" panose="020B0604020202020204" pitchFamily="34" charset="0"/>
              </a:rPr>
              <a:t>+1)</a:t>
            </a:r>
            <a:r>
              <a:rPr lang="pt-BR" altLang="pt-BR" dirty="0">
                <a:cs typeface="Calibri" panose="020F0502020204030204" pitchFamily="34" charset="0"/>
              </a:rPr>
              <a:t>R</a:t>
            </a:r>
            <a:r>
              <a:rPr lang="pt-BR" altLang="pt-BR" baseline="-21000" dirty="0">
                <a:cs typeface="Calibri" panose="020F0502020204030204" pitchFamily="34" charset="0"/>
              </a:rPr>
              <a:t>E </a:t>
            </a:r>
            <a:r>
              <a:rPr lang="pt-BR" altLang="pt-BR" dirty="0">
                <a:cs typeface="Arial" panose="020B0604020202020204" pitchFamily="34" charset="0"/>
              </a:rPr>
              <a:t>≈ </a:t>
            </a:r>
            <a:r>
              <a:rPr lang="pt-BR" altLang="pt-BR" dirty="0">
                <a:ea typeface="Cambria Math" panose="02040503050406030204" pitchFamily="18" charset="0"/>
                <a:cs typeface="Cambria Math" panose="02040503050406030204" pitchFamily="18" charset="0"/>
              </a:rPr>
              <a:t>𝛽</a:t>
            </a:r>
            <a:r>
              <a:rPr lang="pt-BR" altLang="pt-BR" dirty="0">
                <a:cs typeface="Calibri" panose="020F0502020204030204" pitchFamily="34" charset="0"/>
              </a:rPr>
              <a:t>R</a:t>
            </a:r>
            <a:r>
              <a:rPr lang="pt-BR" altLang="pt-BR" baseline="-21000" dirty="0">
                <a:cs typeface="Calibri" panose="020F0502020204030204" pitchFamily="34" charset="0"/>
              </a:rPr>
              <a:t>E </a:t>
            </a:r>
            <a:r>
              <a:rPr lang="pt-BR" altLang="pt-BR" dirty="0">
                <a:cs typeface="Arial" panose="020B0604020202020204" pitchFamily="34" charset="0"/>
              </a:rPr>
              <a:t>, </a:t>
            </a:r>
            <a:r>
              <a:rPr lang="pt-BR" altLang="pt-BR" b="1" dirty="0">
                <a:solidFill>
                  <a:srgbClr val="FF0000"/>
                </a:solidFill>
                <a:cs typeface="Arial" panose="020B0604020202020204" pitchFamily="34" charset="0"/>
              </a:rPr>
              <a:t>a condição que define se o  método aproximado pode ser aplicado é </a:t>
            </a:r>
            <a:r>
              <a:rPr lang="pt-BR" altLang="pt-BR" b="1" dirty="0">
                <a:solidFill>
                  <a:srgbClr val="FF0000"/>
                </a:solidFill>
                <a:highlight>
                  <a:srgbClr val="FFFF00"/>
                </a:highlight>
                <a:ea typeface="Cambria Math" panose="02040503050406030204" pitchFamily="18" charset="0"/>
                <a:cs typeface="Cambria Math" panose="02040503050406030204" pitchFamily="18" charset="0"/>
              </a:rPr>
              <a:t>𝛽</a:t>
            </a:r>
            <a:r>
              <a:rPr lang="pt-BR" altLang="pt-BR" b="1" dirty="0">
                <a:solidFill>
                  <a:srgbClr val="FF0000"/>
                </a:solidFill>
                <a:highlight>
                  <a:srgbClr val="FFFF00"/>
                </a:highlight>
                <a:cs typeface="Calibri" panose="020F0502020204030204" pitchFamily="34" charset="0"/>
              </a:rPr>
              <a:t>R</a:t>
            </a:r>
            <a:r>
              <a:rPr lang="pt-BR" altLang="pt-BR" b="1" baseline="-21000" dirty="0">
                <a:solidFill>
                  <a:srgbClr val="FF0000"/>
                </a:solidFill>
                <a:highlight>
                  <a:srgbClr val="FFFF00"/>
                </a:highlight>
                <a:cs typeface="Calibri" panose="020F0502020204030204" pitchFamily="34" charset="0"/>
              </a:rPr>
              <a:t>E </a:t>
            </a:r>
            <a:r>
              <a:rPr lang="pt-BR" altLang="pt-BR" b="1" dirty="0">
                <a:solidFill>
                  <a:srgbClr val="FF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≥ 10</a:t>
            </a:r>
            <a:r>
              <a:rPr lang="pt-BR" altLang="pt-BR" b="1" dirty="0">
                <a:solidFill>
                  <a:srgbClr val="FF0000"/>
                </a:solidFill>
                <a:highlight>
                  <a:srgbClr val="FFFF00"/>
                </a:highlight>
                <a:cs typeface="Calibri" panose="020F0502020204030204" pitchFamily="34" charset="0"/>
              </a:rPr>
              <a:t>R</a:t>
            </a:r>
            <a:r>
              <a:rPr lang="pt-BR" altLang="pt-BR" b="1" baseline="-21000" dirty="0">
                <a:solidFill>
                  <a:srgbClr val="FF0000"/>
                </a:solidFill>
                <a:highlight>
                  <a:srgbClr val="FFFF00"/>
                </a:highlight>
                <a:cs typeface="Calibri" panose="020F0502020204030204" pitchFamily="34" charset="0"/>
              </a:rPr>
              <a:t>2 </a:t>
            </a:r>
            <a:r>
              <a:rPr lang="pt-BR" altLang="pt-BR" b="1" dirty="0">
                <a:solidFill>
                  <a:srgbClr val="FF0000"/>
                </a:solidFill>
                <a:cs typeface="Calibri" panose="020F0502020204030204" pitchFamily="34" charset="0"/>
              </a:rPr>
              <a:t>.</a:t>
            </a:r>
            <a:endParaRPr lang="pt-BR" altLang="pt-BR" dirty="0">
              <a:cs typeface="Calibri" panose="020F05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63AD576-9E6A-955D-62FF-4703633B1BF7}"/>
              </a:ext>
            </a:extLst>
          </p:cNvPr>
          <p:cNvSpPr txBox="1"/>
          <p:nvPr/>
        </p:nvSpPr>
        <p:spPr>
          <a:xfrm>
            <a:off x="6203950" y="4217988"/>
            <a:ext cx="2559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cs typeface="Calibri"/>
              </a:rPr>
              <a:t>R</a:t>
            </a:r>
            <a:r>
              <a:rPr lang="pt-BR" baseline="-20833" dirty="0">
                <a:cs typeface="Calibri"/>
              </a:rPr>
              <a:t>1  </a:t>
            </a:r>
            <a:r>
              <a:rPr lang="pt-BR" dirty="0">
                <a:cs typeface="Calibri"/>
              </a:rPr>
              <a:t>e R</a:t>
            </a:r>
            <a:r>
              <a:rPr lang="pt-BR" baseline="-20833" dirty="0">
                <a:cs typeface="Calibri"/>
              </a:rPr>
              <a:t>2 </a:t>
            </a:r>
            <a:r>
              <a:rPr lang="pt-BR" spc="-15" dirty="0">
                <a:cs typeface="Calibri"/>
              </a:rPr>
              <a:t>estarão </a:t>
            </a:r>
            <a:r>
              <a:rPr lang="pt-BR" dirty="0">
                <a:cs typeface="Calibri"/>
              </a:rPr>
              <a:t>em</a:t>
            </a:r>
            <a:r>
              <a:rPr lang="pt-BR" spc="40" dirty="0">
                <a:cs typeface="Calibri"/>
              </a:rPr>
              <a:t> </a:t>
            </a:r>
            <a:r>
              <a:rPr lang="pt-BR" spc="-5" dirty="0">
                <a:cs typeface="Calibri"/>
              </a:rPr>
              <a:t>série !</a:t>
            </a:r>
            <a:endParaRPr lang="pt-BR" dirty="0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F89467E8-4064-9B3A-3F78-ED3DBC0F3BE3}"/>
              </a:ext>
            </a:extLst>
          </p:cNvPr>
          <p:cNvSpPr>
            <a:spLocks/>
          </p:cNvSpPr>
          <p:nvPr/>
        </p:nvSpPr>
        <p:spPr bwMode="auto">
          <a:xfrm>
            <a:off x="5672138" y="4360863"/>
            <a:ext cx="457200" cy="171450"/>
          </a:xfrm>
          <a:custGeom>
            <a:avLst/>
            <a:gdLst>
              <a:gd name="T0" fmla="*/ 375224 w 457835"/>
              <a:gd name="T1" fmla="*/ 85578 h 171450"/>
              <a:gd name="T2" fmla="*/ 290648 w 457835"/>
              <a:gd name="T3" fmla="*/ 135743 h 171450"/>
              <a:gd name="T4" fmla="*/ 285132 w 457835"/>
              <a:gd name="T5" fmla="*/ 140795 h 171450"/>
              <a:gd name="T6" fmla="*/ 282028 w 457835"/>
              <a:gd name="T7" fmla="*/ 147395 h 171450"/>
              <a:gd name="T8" fmla="*/ 281548 w 457835"/>
              <a:gd name="T9" fmla="*/ 154709 h 171450"/>
              <a:gd name="T10" fmla="*/ 283903 w 457835"/>
              <a:gd name="T11" fmla="*/ 161905 h 171450"/>
              <a:gd name="T12" fmla="*/ 288872 w 457835"/>
              <a:gd name="T13" fmla="*/ 167513 h 171450"/>
              <a:gd name="T14" fmla="*/ 295362 w 457835"/>
              <a:gd name="T15" fmla="*/ 170668 h 171450"/>
              <a:gd name="T16" fmla="*/ 302556 w 457835"/>
              <a:gd name="T17" fmla="*/ 171156 h 171450"/>
              <a:gd name="T18" fmla="*/ 309633 w 457835"/>
              <a:gd name="T19" fmla="*/ 168763 h 171450"/>
              <a:gd name="T20" fmla="*/ 417679 w 457835"/>
              <a:gd name="T21" fmla="*/ 104628 h 171450"/>
              <a:gd name="T22" fmla="*/ 412552 w 457835"/>
              <a:gd name="T23" fmla="*/ 104628 h 171450"/>
              <a:gd name="T24" fmla="*/ 412552 w 457835"/>
              <a:gd name="T25" fmla="*/ 102088 h 171450"/>
              <a:gd name="T26" fmla="*/ 403060 w 457835"/>
              <a:gd name="T27" fmla="*/ 102088 h 171450"/>
              <a:gd name="T28" fmla="*/ 375224 w 457835"/>
              <a:gd name="T29" fmla="*/ 85578 h 171450"/>
              <a:gd name="T30" fmla="*/ 343105 w 457835"/>
              <a:gd name="T31" fmla="*/ 66528 h 171450"/>
              <a:gd name="T32" fmla="*/ 0 w 457835"/>
              <a:gd name="T33" fmla="*/ 66528 h 171450"/>
              <a:gd name="T34" fmla="*/ 0 w 457835"/>
              <a:gd name="T35" fmla="*/ 104628 h 171450"/>
              <a:gd name="T36" fmla="*/ 343105 w 457835"/>
              <a:gd name="T37" fmla="*/ 104628 h 171450"/>
              <a:gd name="T38" fmla="*/ 375224 w 457835"/>
              <a:gd name="T39" fmla="*/ 85578 h 171450"/>
              <a:gd name="T40" fmla="*/ 343105 w 457835"/>
              <a:gd name="T41" fmla="*/ 66528 h 171450"/>
              <a:gd name="T42" fmla="*/ 417679 w 457835"/>
              <a:gd name="T43" fmla="*/ 66528 h 171450"/>
              <a:gd name="T44" fmla="*/ 412552 w 457835"/>
              <a:gd name="T45" fmla="*/ 66528 h 171450"/>
              <a:gd name="T46" fmla="*/ 412552 w 457835"/>
              <a:gd name="T47" fmla="*/ 104628 h 171450"/>
              <a:gd name="T48" fmla="*/ 417679 w 457835"/>
              <a:gd name="T49" fmla="*/ 104628 h 171450"/>
              <a:gd name="T50" fmla="*/ 449772 w 457835"/>
              <a:gd name="T51" fmla="*/ 85578 h 171450"/>
              <a:gd name="T52" fmla="*/ 417679 w 457835"/>
              <a:gd name="T53" fmla="*/ 66528 h 171450"/>
              <a:gd name="T54" fmla="*/ 403060 w 457835"/>
              <a:gd name="T55" fmla="*/ 69068 h 171450"/>
              <a:gd name="T56" fmla="*/ 375224 w 457835"/>
              <a:gd name="T57" fmla="*/ 85578 h 171450"/>
              <a:gd name="T58" fmla="*/ 403060 w 457835"/>
              <a:gd name="T59" fmla="*/ 102088 h 171450"/>
              <a:gd name="T60" fmla="*/ 403060 w 457835"/>
              <a:gd name="T61" fmla="*/ 69068 h 171450"/>
              <a:gd name="T62" fmla="*/ 412552 w 457835"/>
              <a:gd name="T63" fmla="*/ 69068 h 171450"/>
              <a:gd name="T64" fmla="*/ 403060 w 457835"/>
              <a:gd name="T65" fmla="*/ 69068 h 171450"/>
              <a:gd name="T66" fmla="*/ 403060 w 457835"/>
              <a:gd name="T67" fmla="*/ 102088 h 171450"/>
              <a:gd name="T68" fmla="*/ 412552 w 457835"/>
              <a:gd name="T69" fmla="*/ 102088 h 171450"/>
              <a:gd name="T70" fmla="*/ 412552 w 457835"/>
              <a:gd name="T71" fmla="*/ 69068 h 171450"/>
              <a:gd name="T72" fmla="*/ 302556 w 457835"/>
              <a:gd name="T73" fmla="*/ 0 h 171450"/>
              <a:gd name="T74" fmla="*/ 295362 w 457835"/>
              <a:gd name="T75" fmla="*/ 488 h 171450"/>
              <a:gd name="T76" fmla="*/ 288872 w 457835"/>
              <a:gd name="T77" fmla="*/ 3643 h 171450"/>
              <a:gd name="T78" fmla="*/ 283903 w 457835"/>
              <a:gd name="T79" fmla="*/ 9251 h 171450"/>
              <a:gd name="T80" fmla="*/ 281548 w 457835"/>
              <a:gd name="T81" fmla="*/ 16446 h 171450"/>
              <a:gd name="T82" fmla="*/ 282028 w 457835"/>
              <a:gd name="T83" fmla="*/ 23760 h 171450"/>
              <a:gd name="T84" fmla="*/ 285132 w 457835"/>
              <a:gd name="T85" fmla="*/ 30360 h 171450"/>
              <a:gd name="T86" fmla="*/ 290648 w 457835"/>
              <a:gd name="T87" fmla="*/ 35413 h 171450"/>
              <a:gd name="T88" fmla="*/ 375224 w 457835"/>
              <a:gd name="T89" fmla="*/ 85578 h 171450"/>
              <a:gd name="T90" fmla="*/ 403060 w 457835"/>
              <a:gd name="T91" fmla="*/ 69068 h 171450"/>
              <a:gd name="T92" fmla="*/ 412552 w 457835"/>
              <a:gd name="T93" fmla="*/ 69068 h 171450"/>
              <a:gd name="T94" fmla="*/ 412552 w 457835"/>
              <a:gd name="T95" fmla="*/ 66528 h 171450"/>
              <a:gd name="T96" fmla="*/ 417679 w 457835"/>
              <a:gd name="T97" fmla="*/ 66528 h 171450"/>
              <a:gd name="T98" fmla="*/ 309633 w 457835"/>
              <a:gd name="T99" fmla="*/ 2393 h 171450"/>
              <a:gd name="T100" fmla="*/ 302556 w 457835"/>
              <a:gd name="T101" fmla="*/ 0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57835" h="171450">
                <a:moveTo>
                  <a:pt x="381526" y="85578"/>
                </a:moveTo>
                <a:lnTo>
                  <a:pt x="295529" y="135743"/>
                </a:lnTo>
                <a:lnTo>
                  <a:pt x="289921" y="140795"/>
                </a:lnTo>
                <a:lnTo>
                  <a:pt x="286765" y="147395"/>
                </a:lnTo>
                <a:lnTo>
                  <a:pt x="286277" y="154709"/>
                </a:lnTo>
                <a:lnTo>
                  <a:pt x="288671" y="161905"/>
                </a:lnTo>
                <a:lnTo>
                  <a:pt x="293723" y="167513"/>
                </a:lnTo>
                <a:lnTo>
                  <a:pt x="300323" y="170668"/>
                </a:lnTo>
                <a:lnTo>
                  <a:pt x="307637" y="171156"/>
                </a:lnTo>
                <a:lnTo>
                  <a:pt x="314833" y="168763"/>
                </a:lnTo>
                <a:lnTo>
                  <a:pt x="424694" y="104628"/>
                </a:lnTo>
                <a:lnTo>
                  <a:pt x="419481" y="104628"/>
                </a:lnTo>
                <a:lnTo>
                  <a:pt x="419481" y="102088"/>
                </a:lnTo>
                <a:lnTo>
                  <a:pt x="409829" y="102088"/>
                </a:lnTo>
                <a:lnTo>
                  <a:pt x="381526" y="85578"/>
                </a:lnTo>
                <a:close/>
              </a:path>
              <a:path w="457835" h="171450">
                <a:moveTo>
                  <a:pt x="348869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48869" y="104628"/>
                </a:lnTo>
                <a:lnTo>
                  <a:pt x="381526" y="85578"/>
                </a:lnTo>
                <a:lnTo>
                  <a:pt x="348869" y="66528"/>
                </a:lnTo>
                <a:close/>
              </a:path>
              <a:path w="457835" h="171450">
                <a:moveTo>
                  <a:pt x="424694" y="66528"/>
                </a:moveTo>
                <a:lnTo>
                  <a:pt x="419481" y="66528"/>
                </a:lnTo>
                <a:lnTo>
                  <a:pt x="419481" y="104628"/>
                </a:lnTo>
                <a:lnTo>
                  <a:pt x="424694" y="104628"/>
                </a:lnTo>
                <a:lnTo>
                  <a:pt x="457326" y="85578"/>
                </a:lnTo>
                <a:lnTo>
                  <a:pt x="424694" y="66528"/>
                </a:lnTo>
                <a:close/>
              </a:path>
              <a:path w="457835" h="171450">
                <a:moveTo>
                  <a:pt x="409829" y="69068"/>
                </a:moveTo>
                <a:lnTo>
                  <a:pt x="381526" y="85578"/>
                </a:lnTo>
                <a:lnTo>
                  <a:pt x="409829" y="102088"/>
                </a:lnTo>
                <a:lnTo>
                  <a:pt x="409829" y="69068"/>
                </a:lnTo>
                <a:close/>
              </a:path>
              <a:path w="457835" h="171450">
                <a:moveTo>
                  <a:pt x="419481" y="69068"/>
                </a:moveTo>
                <a:lnTo>
                  <a:pt x="409829" y="69068"/>
                </a:lnTo>
                <a:lnTo>
                  <a:pt x="409829" y="102088"/>
                </a:lnTo>
                <a:lnTo>
                  <a:pt x="419481" y="102088"/>
                </a:lnTo>
                <a:lnTo>
                  <a:pt x="419481" y="69068"/>
                </a:lnTo>
                <a:close/>
              </a:path>
              <a:path w="457835" h="171450">
                <a:moveTo>
                  <a:pt x="307637" y="0"/>
                </a:moveTo>
                <a:lnTo>
                  <a:pt x="300323" y="488"/>
                </a:lnTo>
                <a:lnTo>
                  <a:pt x="293723" y="3643"/>
                </a:lnTo>
                <a:lnTo>
                  <a:pt x="288671" y="9251"/>
                </a:lnTo>
                <a:lnTo>
                  <a:pt x="286277" y="16446"/>
                </a:lnTo>
                <a:lnTo>
                  <a:pt x="286765" y="23760"/>
                </a:lnTo>
                <a:lnTo>
                  <a:pt x="289921" y="30360"/>
                </a:lnTo>
                <a:lnTo>
                  <a:pt x="295529" y="35413"/>
                </a:lnTo>
                <a:lnTo>
                  <a:pt x="381526" y="85578"/>
                </a:lnTo>
                <a:lnTo>
                  <a:pt x="409829" y="69068"/>
                </a:lnTo>
                <a:lnTo>
                  <a:pt x="419481" y="69068"/>
                </a:lnTo>
                <a:lnTo>
                  <a:pt x="419481" y="66528"/>
                </a:lnTo>
                <a:lnTo>
                  <a:pt x="424694" y="66528"/>
                </a:lnTo>
                <a:lnTo>
                  <a:pt x="314833" y="2393"/>
                </a:lnTo>
                <a:lnTo>
                  <a:pt x="30763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pt-BR">
              <a:latin typeface="+mj-l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44D522A-777B-8E0F-9BF5-CD79E67DEE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7588" y="530225"/>
            <a:ext cx="3232150" cy="298450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/>
              <a:t>As </a:t>
            </a:r>
            <a:r>
              <a:rPr spc="-10" dirty="0"/>
              <a:t>seguintes equações </a:t>
            </a:r>
            <a:r>
              <a:rPr spc="-5" dirty="0"/>
              <a:t>são</a:t>
            </a:r>
            <a:r>
              <a:rPr spc="60" dirty="0"/>
              <a:t> </a:t>
            </a:r>
            <a:r>
              <a:rPr spc="-5" dirty="0"/>
              <a:t>válidas:</a:t>
            </a:r>
          </a:p>
        </p:txBody>
      </p:sp>
      <p:sp>
        <p:nvSpPr>
          <p:cNvPr id="69635" name="object 4">
            <a:extLst>
              <a:ext uri="{FF2B5EF4-FFF2-40B4-BE49-F238E27FC236}">
                <a16:creationId xmlns:a16="http://schemas.microsoft.com/office/drawing/2014/main" id="{FEBF5A08-D186-BD0C-B800-1EA18DFBB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1181100"/>
            <a:ext cx="1506537" cy="8207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9636" name="object 5">
            <a:extLst>
              <a:ext uri="{FF2B5EF4-FFF2-40B4-BE49-F238E27FC236}">
                <a16:creationId xmlns:a16="http://schemas.microsoft.com/office/drawing/2014/main" id="{5D9FF85C-009F-BA63-4E19-4EA76CEC3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288" y="1257300"/>
            <a:ext cx="1620837" cy="5238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9637" name="object 6">
            <a:extLst>
              <a:ext uri="{FF2B5EF4-FFF2-40B4-BE49-F238E27FC236}">
                <a16:creationId xmlns:a16="http://schemas.microsoft.com/office/drawing/2014/main" id="{E6DA4042-8C52-4E78-2486-08AC946F0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425" y="2109788"/>
            <a:ext cx="1060450" cy="8001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9638" name="object 7">
            <a:extLst>
              <a:ext uri="{FF2B5EF4-FFF2-40B4-BE49-F238E27FC236}">
                <a16:creationId xmlns:a16="http://schemas.microsoft.com/office/drawing/2014/main" id="{F3F9DB9A-1D8F-780D-10E5-88FC16D3F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2197100"/>
            <a:ext cx="1095375" cy="533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9639" name="object 8">
            <a:extLst>
              <a:ext uri="{FF2B5EF4-FFF2-40B4-BE49-F238E27FC236}">
                <a16:creationId xmlns:a16="http://schemas.microsoft.com/office/drawing/2014/main" id="{E2D47D39-588E-95A8-1F8E-BB5FEE44A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3317875"/>
            <a:ext cx="2420937" cy="4730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9640" name="object 9">
            <a:extLst>
              <a:ext uri="{FF2B5EF4-FFF2-40B4-BE49-F238E27FC236}">
                <a16:creationId xmlns:a16="http://schemas.microsoft.com/office/drawing/2014/main" id="{8D59CD69-0EBA-2632-7598-D453A73AC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13" y="3859213"/>
            <a:ext cx="736600" cy="3905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9641" name="object 10">
            <a:extLst>
              <a:ext uri="{FF2B5EF4-FFF2-40B4-BE49-F238E27FC236}">
                <a16:creationId xmlns:a16="http://schemas.microsoft.com/office/drawing/2014/main" id="{0AE4CBFB-AA5F-8F1B-047B-7A9E2194F760}"/>
              </a:ext>
            </a:extLst>
          </p:cNvPr>
          <p:cNvSpPr>
            <a:spLocks/>
          </p:cNvSpPr>
          <p:nvPr/>
        </p:nvSpPr>
        <p:spPr bwMode="auto">
          <a:xfrm>
            <a:off x="3257550" y="3319463"/>
            <a:ext cx="274638" cy="736600"/>
          </a:xfrm>
          <a:custGeom>
            <a:avLst/>
            <a:gdLst>
              <a:gd name="T0" fmla="*/ 0 w 274320"/>
              <a:gd name="T1" fmla="*/ 0 h 736600"/>
              <a:gd name="T2" fmla="*/ 57006 w 274320"/>
              <a:gd name="T3" fmla="*/ 1803 h 736600"/>
              <a:gd name="T4" fmla="*/ 103585 w 274320"/>
              <a:gd name="T5" fmla="*/ 6715 h 736600"/>
              <a:gd name="T6" fmla="*/ 134999 w 274320"/>
              <a:gd name="T7" fmla="*/ 13983 h 736600"/>
              <a:gd name="T8" fmla="*/ 146523 w 274320"/>
              <a:gd name="T9" fmla="*/ 22859 h 736600"/>
              <a:gd name="T10" fmla="*/ 146523 w 274320"/>
              <a:gd name="T11" fmla="*/ 345439 h 736600"/>
              <a:gd name="T12" fmla="*/ 158050 w 274320"/>
              <a:gd name="T13" fmla="*/ 354316 h 736600"/>
              <a:gd name="T14" fmla="*/ 189463 w 274320"/>
              <a:gd name="T15" fmla="*/ 361584 h 736600"/>
              <a:gd name="T16" fmla="*/ 236040 w 274320"/>
              <a:gd name="T17" fmla="*/ 366496 h 736600"/>
              <a:gd name="T18" fmla="*/ 293045 w 274320"/>
              <a:gd name="T19" fmla="*/ 368300 h 736600"/>
              <a:gd name="T20" fmla="*/ 236040 w 274320"/>
              <a:gd name="T21" fmla="*/ 370103 h 736600"/>
              <a:gd name="T22" fmla="*/ 189463 w 274320"/>
              <a:gd name="T23" fmla="*/ 375015 h 736600"/>
              <a:gd name="T24" fmla="*/ 158050 w 274320"/>
              <a:gd name="T25" fmla="*/ 382283 h 736600"/>
              <a:gd name="T26" fmla="*/ 146523 w 274320"/>
              <a:gd name="T27" fmla="*/ 391159 h 736600"/>
              <a:gd name="T28" fmla="*/ 146523 w 274320"/>
              <a:gd name="T29" fmla="*/ 713739 h 736600"/>
              <a:gd name="T30" fmla="*/ 134999 w 274320"/>
              <a:gd name="T31" fmla="*/ 722616 h 736600"/>
              <a:gd name="T32" fmla="*/ 103585 w 274320"/>
              <a:gd name="T33" fmla="*/ 729884 h 736600"/>
              <a:gd name="T34" fmla="*/ 57006 w 274320"/>
              <a:gd name="T35" fmla="*/ 734796 h 736600"/>
              <a:gd name="T36" fmla="*/ 0 w 274320"/>
              <a:gd name="T37" fmla="*/ 736599 h 7366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74320" h="736600">
                <a:moveTo>
                  <a:pt x="0" y="0"/>
                </a:moveTo>
                <a:lnTo>
                  <a:pt x="53363" y="1803"/>
                </a:lnTo>
                <a:lnTo>
                  <a:pt x="96964" y="6715"/>
                </a:lnTo>
                <a:lnTo>
                  <a:pt x="126372" y="13983"/>
                </a:lnTo>
                <a:lnTo>
                  <a:pt x="137160" y="22859"/>
                </a:lnTo>
                <a:lnTo>
                  <a:pt x="137160" y="345439"/>
                </a:lnTo>
                <a:lnTo>
                  <a:pt x="147947" y="354316"/>
                </a:lnTo>
                <a:lnTo>
                  <a:pt x="177355" y="361584"/>
                </a:lnTo>
                <a:lnTo>
                  <a:pt x="220956" y="366496"/>
                </a:lnTo>
                <a:lnTo>
                  <a:pt x="274319" y="368300"/>
                </a:lnTo>
                <a:lnTo>
                  <a:pt x="220956" y="370103"/>
                </a:lnTo>
                <a:lnTo>
                  <a:pt x="177355" y="375015"/>
                </a:lnTo>
                <a:lnTo>
                  <a:pt x="147947" y="382283"/>
                </a:lnTo>
                <a:lnTo>
                  <a:pt x="137160" y="391159"/>
                </a:lnTo>
                <a:lnTo>
                  <a:pt x="137160" y="713739"/>
                </a:lnTo>
                <a:lnTo>
                  <a:pt x="126372" y="722616"/>
                </a:lnTo>
                <a:lnTo>
                  <a:pt x="96964" y="729884"/>
                </a:lnTo>
                <a:lnTo>
                  <a:pt x="53363" y="734796"/>
                </a:lnTo>
                <a:lnTo>
                  <a:pt x="0" y="736599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69642" name="object 11">
            <a:extLst>
              <a:ext uri="{FF2B5EF4-FFF2-40B4-BE49-F238E27FC236}">
                <a16:creationId xmlns:a16="http://schemas.microsoft.com/office/drawing/2014/main" id="{AB30187E-47D8-8185-BCBE-DEF455C8F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3503613"/>
            <a:ext cx="2571750" cy="5508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B6CEF8CE-ED68-CC74-24E6-8FDD86FA69A5}"/>
              </a:ext>
            </a:extLst>
          </p:cNvPr>
          <p:cNvSpPr txBox="1"/>
          <p:nvPr/>
        </p:nvSpPr>
        <p:spPr>
          <a:xfrm>
            <a:off x="3887788" y="1404938"/>
            <a:ext cx="1379537" cy="2762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10" dirty="0">
                <a:latin typeface="Cambria Math"/>
                <a:cs typeface="Cambria Math"/>
              </a:rPr>
              <a:t>𝛽</a:t>
            </a:r>
            <a:r>
              <a:rPr dirty="0">
                <a:latin typeface="Calibri"/>
                <a:cs typeface="Calibri"/>
              </a:rPr>
              <a:t>R</a:t>
            </a:r>
            <a:r>
              <a:rPr baseline="-20833" dirty="0">
                <a:latin typeface="Calibri"/>
                <a:cs typeface="Calibri"/>
              </a:rPr>
              <a:t>E </a:t>
            </a:r>
            <a:r>
              <a:rPr spc="-75" baseline="-20833" dirty="0">
                <a:latin typeface="Calibri"/>
                <a:cs typeface="Calibri"/>
              </a:rPr>
              <a:t> </a:t>
            </a:r>
            <a:r>
              <a:rPr dirty="0">
                <a:latin typeface="Arial"/>
                <a:cs typeface="Arial"/>
              </a:rPr>
              <a:t>≥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10 </a:t>
            </a:r>
            <a:r>
              <a:rPr dirty="0">
                <a:latin typeface="Calibri"/>
                <a:cs typeface="Calibri"/>
              </a:rPr>
              <a:t>R</a:t>
            </a:r>
            <a:r>
              <a:rPr baseline="-20833" dirty="0">
                <a:latin typeface="Calibri"/>
                <a:cs typeface="Calibri"/>
              </a:rPr>
              <a:t>2</a:t>
            </a:r>
          </a:p>
        </p:txBody>
      </p:sp>
      <p:sp>
        <p:nvSpPr>
          <p:cNvPr id="65554" name="object 18">
            <a:extLst>
              <a:ext uri="{FF2B5EF4-FFF2-40B4-BE49-F238E27FC236}">
                <a16:creationId xmlns:a16="http://schemas.microsoft.com/office/drawing/2014/main" id="{A54AF98E-65D6-7186-CEC7-7C30B1701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724400"/>
            <a:ext cx="5757222" cy="830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dirty="0">
                <a:cs typeface="Calibri" panose="020F0502020204030204" pitchFamily="34" charset="0"/>
              </a:rPr>
              <a:t>Observar que </a:t>
            </a:r>
            <a:r>
              <a:rPr lang="pt-BR" altLang="pt-BR" b="1" dirty="0">
                <a:solidFill>
                  <a:srgbClr val="FF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𝛽 </a:t>
            </a:r>
            <a:r>
              <a:rPr lang="pt-BR" altLang="pt-BR" b="1" dirty="0">
                <a:solidFill>
                  <a:srgbClr val="FF0000"/>
                </a:solidFill>
                <a:cs typeface="Arial" panose="020B0604020202020204" pitchFamily="34" charset="0"/>
              </a:rPr>
              <a:t>não aparece </a:t>
            </a:r>
            <a:r>
              <a:rPr lang="pt-BR" altLang="pt-BR" dirty="0">
                <a:cs typeface="Calibri" panose="020F0502020204030204" pitchFamily="34" charset="0"/>
              </a:rPr>
              <a:t>nas  equações.</a:t>
            </a:r>
          </a:p>
          <a:p>
            <a:pPr algn="ctr" eaLnBrk="1" hangingPunct="1">
              <a:defRPr/>
            </a:pPr>
            <a:r>
              <a:rPr lang="pt-BR" altLang="pt-BR" dirty="0"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pt-BR" altLang="pt-BR" b="1" dirty="0">
                <a:highlight>
                  <a:srgbClr val="FFFF00"/>
                </a:highlight>
                <a:cs typeface="Arial" panose="020B0604020202020204" pitchFamily="34" charset="0"/>
              </a:rPr>
              <a:t>O ponto Q (I</a:t>
            </a:r>
            <a:r>
              <a:rPr lang="pt-BR" altLang="pt-BR" b="1" baseline="-25000" dirty="0">
                <a:highlight>
                  <a:srgbClr val="FFFF00"/>
                </a:highlight>
                <a:cs typeface="Arial" panose="020B0604020202020204" pitchFamily="34" charset="0"/>
              </a:rPr>
              <a:t>CQ </a:t>
            </a:r>
            <a:r>
              <a:rPr lang="pt-BR" altLang="pt-BR" b="1" dirty="0">
                <a:highlight>
                  <a:srgbClr val="FFFF00"/>
                </a:highlight>
                <a:cs typeface="Arial" panose="020B0604020202020204" pitchFamily="34" charset="0"/>
              </a:rPr>
              <a:t>e V</a:t>
            </a:r>
            <a:r>
              <a:rPr lang="pt-BR" altLang="pt-BR" b="1" baseline="-21000" dirty="0">
                <a:highlight>
                  <a:srgbClr val="FFFF00"/>
                </a:highlight>
                <a:cs typeface="Arial" panose="020B0604020202020204" pitchFamily="34" charset="0"/>
              </a:rPr>
              <a:t>CEQ </a:t>
            </a:r>
            <a:r>
              <a:rPr lang="pt-BR" altLang="pt-BR" b="1" dirty="0">
                <a:highlight>
                  <a:srgbClr val="FFFF00"/>
                </a:highlight>
                <a:cs typeface="Arial" panose="020B0604020202020204" pitchFamily="34" charset="0"/>
              </a:rPr>
              <a:t>) é, portanto, independente de </a:t>
            </a:r>
            <a:r>
              <a:rPr lang="pt-BR" altLang="pt-BR" b="1" dirty="0">
                <a:highlight>
                  <a:srgbClr val="FFFF00"/>
                </a:highlight>
                <a:ea typeface="Cambria Math" panose="02040503050406030204" pitchFamily="18" charset="0"/>
                <a:cs typeface="Cambria Math" panose="02040503050406030204" pitchFamily="18" charset="0"/>
              </a:rPr>
              <a:t>𝛽</a:t>
            </a:r>
            <a:r>
              <a:rPr lang="pt-BR" altLang="pt-BR" b="1" dirty="0">
                <a:highlight>
                  <a:srgbClr val="FFFF00"/>
                </a:highlight>
                <a:ea typeface="Cambria Math" panose="02040503050406030204" pitchFamily="18" charset="0"/>
                <a:cs typeface="Arial" panose="020B0604020202020204" pitchFamily="34" charset="0"/>
              </a:rPr>
              <a:t> !</a:t>
            </a:r>
            <a:endParaRPr lang="pt-BR" altLang="pt-BR" b="1" dirty="0"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B6AEAAF9-D025-F3C3-26FF-75E677D62F5D}"/>
              </a:ext>
            </a:extLst>
          </p:cNvPr>
          <p:cNvSpPr>
            <a:spLocks/>
          </p:cNvSpPr>
          <p:nvPr/>
        </p:nvSpPr>
        <p:spPr bwMode="auto">
          <a:xfrm>
            <a:off x="381000" y="498475"/>
            <a:ext cx="381000" cy="304800"/>
          </a:xfrm>
          <a:custGeom>
            <a:avLst/>
            <a:gdLst>
              <a:gd name="T0" fmla="*/ 0 w 381000"/>
              <a:gd name="T1" fmla="*/ 304800 h 304800"/>
              <a:gd name="T2" fmla="*/ 381000 w 381000"/>
              <a:gd name="T3" fmla="*/ 304800 h 304800"/>
              <a:gd name="T4" fmla="*/ 381000 w 381000"/>
              <a:gd name="T5" fmla="*/ 0 h 304800"/>
              <a:gd name="T6" fmla="*/ 0 w 381000"/>
              <a:gd name="T7" fmla="*/ 0 h 304800"/>
              <a:gd name="T8" fmla="*/ 0 w 381000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1000" h="304800">
                <a:moveTo>
                  <a:pt x="0" y="304800"/>
                </a:moveTo>
                <a:lnTo>
                  <a:pt x="381000" y="304800"/>
                </a:lnTo>
                <a:lnTo>
                  <a:pt x="381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 algn="ctr">
              <a:defRPr/>
            </a:pPr>
            <a:r>
              <a:rPr lang="pt-BR" dirty="0">
                <a:latin typeface="+mj-lt"/>
              </a:rPr>
              <a:t>2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29E3E71-4A12-F89C-06B5-E135609A82F2}"/>
              </a:ext>
            </a:extLst>
          </p:cNvPr>
          <p:cNvSpPr txBox="1"/>
          <p:nvPr/>
        </p:nvSpPr>
        <p:spPr>
          <a:xfrm>
            <a:off x="307975" y="258763"/>
            <a:ext cx="1084263" cy="276225"/>
          </a:xfrm>
          <a:prstGeom prst="rect">
            <a:avLst/>
          </a:prstGeom>
          <a:solidFill>
            <a:srgbClr val="FF0000"/>
          </a:solidFill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 err="1">
                <a:solidFill>
                  <a:schemeClr val="bg1"/>
                </a:solidFill>
                <a:latin typeface="Calibri"/>
                <a:cs typeface="Calibri"/>
              </a:rPr>
              <a:t>Exercício</a:t>
            </a:r>
            <a:r>
              <a:rPr b="1" spc="-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endParaRPr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0659" name="object 3">
            <a:extLst>
              <a:ext uri="{FF2B5EF4-FFF2-40B4-BE49-F238E27FC236}">
                <a16:creationId xmlns:a16="http://schemas.microsoft.com/office/drawing/2014/main" id="{3B590689-AD60-910A-78C1-63B7A81C3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787525"/>
            <a:ext cx="2809875" cy="2362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820C5FB-24E6-6CC1-F6D7-8C071721E767}"/>
              </a:ext>
            </a:extLst>
          </p:cNvPr>
          <p:cNvSpPr txBox="1"/>
          <p:nvPr/>
        </p:nvSpPr>
        <p:spPr>
          <a:xfrm>
            <a:off x="1447800" y="242888"/>
            <a:ext cx="7388225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Calibri"/>
                <a:cs typeface="Calibri"/>
              </a:rPr>
              <a:t>Repetir  </a:t>
            </a:r>
            <a:r>
              <a:rPr dirty="0">
                <a:latin typeface="Calibri"/>
                <a:cs typeface="Calibri"/>
              </a:rPr>
              <a:t>a  análise  </a:t>
            </a:r>
            <a:r>
              <a:rPr spc="-5" dirty="0">
                <a:latin typeface="Calibri"/>
                <a:cs typeface="Calibri"/>
              </a:rPr>
              <a:t>de  </a:t>
            </a:r>
            <a:r>
              <a:rPr spc="-10" dirty="0">
                <a:latin typeface="Calibri"/>
                <a:cs typeface="Calibri"/>
              </a:rPr>
              <a:t>polarização  </a:t>
            </a:r>
            <a:r>
              <a:rPr spc="5" dirty="0">
                <a:latin typeface="Calibri"/>
                <a:cs typeface="Calibri"/>
              </a:rPr>
              <a:t>do  </a:t>
            </a:r>
            <a:r>
              <a:rPr spc="-10" dirty="0" err="1">
                <a:latin typeface="Calibri"/>
                <a:cs typeface="Calibri"/>
              </a:rPr>
              <a:t>circuito</a:t>
            </a:r>
            <a:r>
              <a:rPr spc="-10" dirty="0">
                <a:latin typeface="Calibri"/>
                <a:cs typeface="Calibri"/>
              </a:rPr>
              <a:t>  </a:t>
            </a:r>
            <a:r>
              <a:rPr lang="pt-BR" spc="-10" dirty="0">
                <a:latin typeface="Calibri"/>
                <a:cs typeface="Calibri"/>
              </a:rPr>
              <a:t>anterior</a:t>
            </a:r>
            <a:r>
              <a:rPr spc="-10" dirty="0">
                <a:latin typeface="Calibri"/>
                <a:cs typeface="Calibri"/>
              </a:rPr>
              <a:t> utilizando  </a:t>
            </a:r>
            <a:r>
              <a:rPr dirty="0">
                <a:latin typeface="Calibri"/>
                <a:cs typeface="Calibri"/>
              </a:rPr>
              <a:t>a </a:t>
            </a:r>
            <a:r>
              <a:rPr spc="330" dirty="0">
                <a:latin typeface="Calibri"/>
                <a:cs typeface="Calibri"/>
              </a:rPr>
              <a:t> </a:t>
            </a:r>
            <a:r>
              <a:rPr b="1" spc="-5" dirty="0" err="1">
                <a:latin typeface="Calibri"/>
                <a:cs typeface="Calibri"/>
              </a:rPr>
              <a:t>técnica</a:t>
            </a:r>
            <a:r>
              <a:rPr lang="pt-BR" b="1" spc="-5" dirty="0">
                <a:latin typeface="Calibri"/>
                <a:cs typeface="Calibri"/>
              </a:rPr>
              <a:t> </a:t>
            </a:r>
            <a:r>
              <a:rPr lang="pt-BR" b="1" spc="-10" dirty="0">
                <a:latin typeface="Calibri"/>
                <a:cs typeface="Calibri"/>
              </a:rPr>
              <a:t>aproximada</a:t>
            </a:r>
            <a:r>
              <a:rPr lang="pt-BR" spc="-10" dirty="0">
                <a:latin typeface="Calibri"/>
                <a:cs typeface="Calibri"/>
              </a:rPr>
              <a:t> </a:t>
            </a:r>
            <a:r>
              <a:rPr lang="pt-BR" dirty="0">
                <a:latin typeface="Calibri"/>
                <a:cs typeface="Calibri"/>
              </a:rPr>
              <a:t>e </a:t>
            </a:r>
            <a:r>
              <a:rPr lang="pt-BR" spc="-10" dirty="0">
                <a:latin typeface="Calibri"/>
                <a:cs typeface="Calibri"/>
              </a:rPr>
              <a:t>comparar </a:t>
            </a:r>
            <a:r>
              <a:rPr lang="pt-BR" spc="-5" dirty="0">
                <a:latin typeface="Calibri"/>
                <a:cs typeface="Calibri"/>
              </a:rPr>
              <a:t>as </a:t>
            </a:r>
            <a:r>
              <a:rPr lang="pt-BR" spc="-10" dirty="0">
                <a:latin typeface="Calibri"/>
                <a:cs typeface="Calibri"/>
              </a:rPr>
              <a:t>soluções </a:t>
            </a:r>
            <a:r>
              <a:rPr lang="pt-BR" spc="-20" dirty="0">
                <a:latin typeface="Calibri"/>
                <a:cs typeface="Calibri"/>
              </a:rPr>
              <a:t>para</a:t>
            </a:r>
            <a:r>
              <a:rPr lang="pt-BR" spc="120" dirty="0">
                <a:latin typeface="Calibri"/>
                <a:cs typeface="Calibri"/>
              </a:rPr>
              <a:t> </a:t>
            </a:r>
            <a:r>
              <a:rPr lang="pt-BR" spc="-10" dirty="0">
                <a:latin typeface="Arial"/>
                <a:cs typeface="Arial"/>
              </a:rPr>
              <a:t>I</a:t>
            </a:r>
            <a:r>
              <a:rPr lang="pt-BR" spc="-15" baseline="-20833" dirty="0">
                <a:latin typeface="Arial"/>
                <a:cs typeface="Arial"/>
              </a:rPr>
              <a:t>CQ  </a:t>
            </a:r>
            <a:r>
              <a:rPr lang="pt-BR" spc="-15" dirty="0">
                <a:latin typeface="Arial"/>
                <a:cs typeface="Arial"/>
              </a:rPr>
              <a:t> e V</a:t>
            </a:r>
            <a:r>
              <a:rPr lang="pt-BR" spc="-15" baseline="-25000" dirty="0">
                <a:latin typeface="Arial"/>
                <a:cs typeface="Arial"/>
              </a:rPr>
              <a:t>CEQ</a:t>
            </a:r>
            <a:r>
              <a:rPr lang="pt-BR" spc="-15" dirty="0">
                <a:latin typeface="Arial"/>
                <a:cs typeface="Arial"/>
              </a:rPr>
              <a:t> 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6565" name="object 7">
            <a:extLst>
              <a:ext uri="{FF2B5EF4-FFF2-40B4-BE49-F238E27FC236}">
                <a16:creationId xmlns:a16="http://schemas.microsoft.com/office/drawing/2014/main" id="{AAF75E5F-5A78-6B19-C07B-FF0AE5180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213" y="1049338"/>
            <a:ext cx="1163637" cy="3698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6566" name="object 8">
            <a:extLst>
              <a:ext uri="{FF2B5EF4-FFF2-40B4-BE49-F238E27FC236}">
                <a16:creationId xmlns:a16="http://schemas.microsoft.com/office/drawing/2014/main" id="{09211900-F6A1-2321-8B22-C574BFBF4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0" y="1108075"/>
            <a:ext cx="2417763" cy="2762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6567" name="object 9">
            <a:extLst>
              <a:ext uri="{FF2B5EF4-FFF2-40B4-BE49-F238E27FC236}">
                <a16:creationId xmlns:a16="http://schemas.microsoft.com/office/drawing/2014/main" id="{8E01A8AB-E8A0-5AB8-5530-855C468EA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150" y="1524000"/>
            <a:ext cx="2362200" cy="3429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6568" name="object 10">
            <a:extLst>
              <a:ext uri="{FF2B5EF4-FFF2-40B4-BE49-F238E27FC236}">
                <a16:creationId xmlns:a16="http://schemas.microsoft.com/office/drawing/2014/main" id="{7141BBC2-909F-CF38-8D42-FA024144B2E4}"/>
              </a:ext>
            </a:extLst>
          </p:cNvPr>
          <p:cNvSpPr>
            <a:spLocks/>
          </p:cNvSpPr>
          <p:nvPr/>
        </p:nvSpPr>
        <p:spPr bwMode="auto">
          <a:xfrm>
            <a:off x="5249863" y="1149350"/>
            <a:ext cx="457200" cy="171450"/>
          </a:xfrm>
          <a:custGeom>
            <a:avLst/>
            <a:gdLst>
              <a:gd name="T0" fmla="*/ 352505 w 457835"/>
              <a:gd name="T1" fmla="*/ 85578 h 171450"/>
              <a:gd name="T2" fmla="*/ 273050 w 457835"/>
              <a:gd name="T3" fmla="*/ 135743 h 171450"/>
              <a:gd name="T4" fmla="*/ 267868 w 457835"/>
              <a:gd name="T5" fmla="*/ 140795 h 171450"/>
              <a:gd name="T6" fmla="*/ 264951 w 457835"/>
              <a:gd name="T7" fmla="*/ 147395 h 171450"/>
              <a:gd name="T8" fmla="*/ 264503 w 457835"/>
              <a:gd name="T9" fmla="*/ 154709 h 171450"/>
              <a:gd name="T10" fmla="*/ 266714 w 457835"/>
              <a:gd name="T11" fmla="*/ 161905 h 171450"/>
              <a:gd name="T12" fmla="*/ 271382 w 457835"/>
              <a:gd name="T13" fmla="*/ 167512 h 171450"/>
              <a:gd name="T14" fmla="*/ 277479 w 457835"/>
              <a:gd name="T15" fmla="*/ 170668 h 171450"/>
              <a:gd name="T16" fmla="*/ 284237 w 457835"/>
              <a:gd name="T17" fmla="*/ 171156 h 171450"/>
              <a:gd name="T18" fmla="*/ 290885 w 457835"/>
              <a:gd name="T19" fmla="*/ 168763 h 171450"/>
              <a:gd name="T20" fmla="*/ 392389 w 457835"/>
              <a:gd name="T21" fmla="*/ 104628 h 171450"/>
              <a:gd name="T22" fmla="*/ 387572 w 457835"/>
              <a:gd name="T23" fmla="*/ 104628 h 171450"/>
              <a:gd name="T24" fmla="*/ 387572 w 457835"/>
              <a:gd name="T25" fmla="*/ 102088 h 171450"/>
              <a:gd name="T26" fmla="*/ 378656 w 457835"/>
              <a:gd name="T27" fmla="*/ 102088 h 171450"/>
              <a:gd name="T28" fmla="*/ 352505 w 457835"/>
              <a:gd name="T29" fmla="*/ 85578 h 171450"/>
              <a:gd name="T30" fmla="*/ 322330 w 457835"/>
              <a:gd name="T31" fmla="*/ 66528 h 171450"/>
              <a:gd name="T32" fmla="*/ 0 w 457835"/>
              <a:gd name="T33" fmla="*/ 66528 h 171450"/>
              <a:gd name="T34" fmla="*/ 0 w 457835"/>
              <a:gd name="T35" fmla="*/ 104628 h 171450"/>
              <a:gd name="T36" fmla="*/ 322330 w 457835"/>
              <a:gd name="T37" fmla="*/ 104628 h 171450"/>
              <a:gd name="T38" fmla="*/ 352505 w 457835"/>
              <a:gd name="T39" fmla="*/ 85578 h 171450"/>
              <a:gd name="T40" fmla="*/ 322330 w 457835"/>
              <a:gd name="T41" fmla="*/ 66528 h 171450"/>
              <a:gd name="T42" fmla="*/ 392389 w 457835"/>
              <a:gd name="T43" fmla="*/ 66528 h 171450"/>
              <a:gd name="T44" fmla="*/ 387572 w 457835"/>
              <a:gd name="T45" fmla="*/ 66528 h 171450"/>
              <a:gd name="T46" fmla="*/ 387572 w 457835"/>
              <a:gd name="T47" fmla="*/ 104628 h 171450"/>
              <a:gd name="T48" fmla="*/ 392389 w 457835"/>
              <a:gd name="T49" fmla="*/ 104628 h 171450"/>
              <a:gd name="T50" fmla="*/ 422539 w 457835"/>
              <a:gd name="T51" fmla="*/ 85578 h 171450"/>
              <a:gd name="T52" fmla="*/ 392389 w 457835"/>
              <a:gd name="T53" fmla="*/ 66528 h 171450"/>
              <a:gd name="T54" fmla="*/ 378656 w 457835"/>
              <a:gd name="T55" fmla="*/ 69068 h 171450"/>
              <a:gd name="T56" fmla="*/ 352505 w 457835"/>
              <a:gd name="T57" fmla="*/ 85578 h 171450"/>
              <a:gd name="T58" fmla="*/ 378656 w 457835"/>
              <a:gd name="T59" fmla="*/ 102088 h 171450"/>
              <a:gd name="T60" fmla="*/ 378656 w 457835"/>
              <a:gd name="T61" fmla="*/ 69068 h 171450"/>
              <a:gd name="T62" fmla="*/ 387572 w 457835"/>
              <a:gd name="T63" fmla="*/ 69068 h 171450"/>
              <a:gd name="T64" fmla="*/ 378656 w 457835"/>
              <a:gd name="T65" fmla="*/ 69068 h 171450"/>
              <a:gd name="T66" fmla="*/ 378656 w 457835"/>
              <a:gd name="T67" fmla="*/ 102088 h 171450"/>
              <a:gd name="T68" fmla="*/ 387572 w 457835"/>
              <a:gd name="T69" fmla="*/ 102088 h 171450"/>
              <a:gd name="T70" fmla="*/ 387572 w 457835"/>
              <a:gd name="T71" fmla="*/ 69068 h 171450"/>
              <a:gd name="T72" fmla="*/ 284237 w 457835"/>
              <a:gd name="T73" fmla="*/ 0 h 171450"/>
              <a:gd name="T74" fmla="*/ 277479 w 457835"/>
              <a:gd name="T75" fmla="*/ 488 h 171450"/>
              <a:gd name="T76" fmla="*/ 271382 w 457835"/>
              <a:gd name="T77" fmla="*/ 3643 h 171450"/>
              <a:gd name="T78" fmla="*/ 266714 w 457835"/>
              <a:gd name="T79" fmla="*/ 9251 h 171450"/>
              <a:gd name="T80" fmla="*/ 264503 w 457835"/>
              <a:gd name="T81" fmla="*/ 16446 h 171450"/>
              <a:gd name="T82" fmla="*/ 264952 w 457835"/>
              <a:gd name="T83" fmla="*/ 23760 h 171450"/>
              <a:gd name="T84" fmla="*/ 267868 w 457835"/>
              <a:gd name="T85" fmla="*/ 30360 h 171450"/>
              <a:gd name="T86" fmla="*/ 273050 w 457835"/>
              <a:gd name="T87" fmla="*/ 35413 h 171450"/>
              <a:gd name="T88" fmla="*/ 352505 w 457835"/>
              <a:gd name="T89" fmla="*/ 85578 h 171450"/>
              <a:gd name="T90" fmla="*/ 378656 w 457835"/>
              <a:gd name="T91" fmla="*/ 69068 h 171450"/>
              <a:gd name="T92" fmla="*/ 387572 w 457835"/>
              <a:gd name="T93" fmla="*/ 69068 h 171450"/>
              <a:gd name="T94" fmla="*/ 387572 w 457835"/>
              <a:gd name="T95" fmla="*/ 66528 h 171450"/>
              <a:gd name="T96" fmla="*/ 392389 w 457835"/>
              <a:gd name="T97" fmla="*/ 66528 h 171450"/>
              <a:gd name="T98" fmla="*/ 290885 w 457835"/>
              <a:gd name="T99" fmla="*/ 2393 h 171450"/>
              <a:gd name="T100" fmla="*/ 284237 w 457835"/>
              <a:gd name="T101" fmla="*/ 0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57835" h="171450">
                <a:moveTo>
                  <a:pt x="381526" y="85578"/>
                </a:moveTo>
                <a:lnTo>
                  <a:pt x="295528" y="135743"/>
                </a:lnTo>
                <a:lnTo>
                  <a:pt x="289921" y="140795"/>
                </a:lnTo>
                <a:lnTo>
                  <a:pt x="286765" y="147395"/>
                </a:lnTo>
                <a:lnTo>
                  <a:pt x="286277" y="154709"/>
                </a:lnTo>
                <a:lnTo>
                  <a:pt x="288671" y="161905"/>
                </a:lnTo>
                <a:lnTo>
                  <a:pt x="293723" y="167512"/>
                </a:lnTo>
                <a:lnTo>
                  <a:pt x="300323" y="170668"/>
                </a:lnTo>
                <a:lnTo>
                  <a:pt x="307637" y="171156"/>
                </a:lnTo>
                <a:lnTo>
                  <a:pt x="314833" y="168763"/>
                </a:lnTo>
                <a:lnTo>
                  <a:pt x="424694" y="104628"/>
                </a:lnTo>
                <a:lnTo>
                  <a:pt x="419480" y="104628"/>
                </a:lnTo>
                <a:lnTo>
                  <a:pt x="419480" y="102088"/>
                </a:lnTo>
                <a:lnTo>
                  <a:pt x="409828" y="102088"/>
                </a:lnTo>
                <a:lnTo>
                  <a:pt x="381526" y="85578"/>
                </a:lnTo>
                <a:close/>
              </a:path>
              <a:path w="457835" h="171450">
                <a:moveTo>
                  <a:pt x="348868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48868" y="104628"/>
                </a:lnTo>
                <a:lnTo>
                  <a:pt x="381526" y="85578"/>
                </a:lnTo>
                <a:lnTo>
                  <a:pt x="348868" y="66528"/>
                </a:lnTo>
                <a:close/>
              </a:path>
              <a:path w="457835" h="171450">
                <a:moveTo>
                  <a:pt x="424694" y="66528"/>
                </a:moveTo>
                <a:lnTo>
                  <a:pt x="419480" y="66528"/>
                </a:lnTo>
                <a:lnTo>
                  <a:pt x="419480" y="104628"/>
                </a:lnTo>
                <a:lnTo>
                  <a:pt x="424694" y="104628"/>
                </a:lnTo>
                <a:lnTo>
                  <a:pt x="457326" y="85578"/>
                </a:lnTo>
                <a:lnTo>
                  <a:pt x="424694" y="66528"/>
                </a:lnTo>
                <a:close/>
              </a:path>
              <a:path w="457835" h="171450">
                <a:moveTo>
                  <a:pt x="409828" y="69068"/>
                </a:moveTo>
                <a:lnTo>
                  <a:pt x="381526" y="85578"/>
                </a:lnTo>
                <a:lnTo>
                  <a:pt x="409828" y="102088"/>
                </a:lnTo>
                <a:lnTo>
                  <a:pt x="409828" y="69068"/>
                </a:lnTo>
                <a:close/>
              </a:path>
              <a:path w="457835" h="171450">
                <a:moveTo>
                  <a:pt x="419480" y="69068"/>
                </a:moveTo>
                <a:lnTo>
                  <a:pt x="409828" y="69068"/>
                </a:lnTo>
                <a:lnTo>
                  <a:pt x="409828" y="102088"/>
                </a:lnTo>
                <a:lnTo>
                  <a:pt x="419480" y="102088"/>
                </a:lnTo>
                <a:lnTo>
                  <a:pt x="419480" y="69068"/>
                </a:lnTo>
                <a:close/>
              </a:path>
              <a:path w="457835" h="171450">
                <a:moveTo>
                  <a:pt x="307637" y="0"/>
                </a:moveTo>
                <a:lnTo>
                  <a:pt x="300323" y="488"/>
                </a:lnTo>
                <a:lnTo>
                  <a:pt x="293723" y="3643"/>
                </a:lnTo>
                <a:lnTo>
                  <a:pt x="288671" y="9251"/>
                </a:lnTo>
                <a:lnTo>
                  <a:pt x="286277" y="16446"/>
                </a:lnTo>
                <a:lnTo>
                  <a:pt x="286766" y="23760"/>
                </a:lnTo>
                <a:lnTo>
                  <a:pt x="289921" y="30360"/>
                </a:lnTo>
                <a:lnTo>
                  <a:pt x="295528" y="35413"/>
                </a:lnTo>
                <a:lnTo>
                  <a:pt x="381526" y="85578"/>
                </a:lnTo>
                <a:lnTo>
                  <a:pt x="409828" y="69068"/>
                </a:lnTo>
                <a:lnTo>
                  <a:pt x="419480" y="69068"/>
                </a:lnTo>
                <a:lnTo>
                  <a:pt x="419480" y="66528"/>
                </a:lnTo>
                <a:lnTo>
                  <a:pt x="424694" y="66528"/>
                </a:lnTo>
                <a:lnTo>
                  <a:pt x="314833" y="2393"/>
                </a:lnTo>
                <a:lnTo>
                  <a:pt x="30763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66569" name="object 11">
            <a:extLst>
              <a:ext uri="{FF2B5EF4-FFF2-40B4-BE49-F238E27FC236}">
                <a16:creationId xmlns:a16="http://schemas.microsoft.com/office/drawing/2014/main" id="{DB2A790F-6A01-6957-81BB-472F3803CDD6}"/>
              </a:ext>
            </a:extLst>
          </p:cNvPr>
          <p:cNvSpPr>
            <a:spLocks/>
          </p:cNvSpPr>
          <p:nvPr/>
        </p:nvSpPr>
        <p:spPr bwMode="auto">
          <a:xfrm>
            <a:off x="4275138" y="1592263"/>
            <a:ext cx="457200" cy="171450"/>
          </a:xfrm>
          <a:custGeom>
            <a:avLst/>
            <a:gdLst>
              <a:gd name="T0" fmla="*/ 352505 w 457835"/>
              <a:gd name="T1" fmla="*/ 85578 h 171450"/>
              <a:gd name="T2" fmla="*/ 273051 w 457835"/>
              <a:gd name="T3" fmla="*/ 135743 h 171450"/>
              <a:gd name="T4" fmla="*/ 267868 w 457835"/>
              <a:gd name="T5" fmla="*/ 140795 h 171450"/>
              <a:gd name="T6" fmla="*/ 264951 w 457835"/>
              <a:gd name="T7" fmla="*/ 147395 h 171450"/>
              <a:gd name="T8" fmla="*/ 264503 w 457835"/>
              <a:gd name="T9" fmla="*/ 154709 h 171450"/>
              <a:gd name="T10" fmla="*/ 266714 w 457835"/>
              <a:gd name="T11" fmla="*/ 161905 h 171450"/>
              <a:gd name="T12" fmla="*/ 271382 w 457835"/>
              <a:gd name="T13" fmla="*/ 167513 h 171450"/>
              <a:gd name="T14" fmla="*/ 277479 w 457835"/>
              <a:gd name="T15" fmla="*/ 170668 h 171450"/>
              <a:gd name="T16" fmla="*/ 284237 w 457835"/>
              <a:gd name="T17" fmla="*/ 171156 h 171450"/>
              <a:gd name="T18" fmla="*/ 290885 w 457835"/>
              <a:gd name="T19" fmla="*/ 168763 h 171450"/>
              <a:gd name="T20" fmla="*/ 392389 w 457835"/>
              <a:gd name="T21" fmla="*/ 104628 h 171450"/>
              <a:gd name="T22" fmla="*/ 387573 w 457835"/>
              <a:gd name="T23" fmla="*/ 104628 h 171450"/>
              <a:gd name="T24" fmla="*/ 387573 w 457835"/>
              <a:gd name="T25" fmla="*/ 102088 h 171450"/>
              <a:gd name="T26" fmla="*/ 378657 w 457835"/>
              <a:gd name="T27" fmla="*/ 102088 h 171450"/>
              <a:gd name="T28" fmla="*/ 352505 w 457835"/>
              <a:gd name="T29" fmla="*/ 85578 h 171450"/>
              <a:gd name="T30" fmla="*/ 322331 w 457835"/>
              <a:gd name="T31" fmla="*/ 66528 h 171450"/>
              <a:gd name="T32" fmla="*/ 0 w 457835"/>
              <a:gd name="T33" fmla="*/ 66528 h 171450"/>
              <a:gd name="T34" fmla="*/ 0 w 457835"/>
              <a:gd name="T35" fmla="*/ 104628 h 171450"/>
              <a:gd name="T36" fmla="*/ 322331 w 457835"/>
              <a:gd name="T37" fmla="*/ 104628 h 171450"/>
              <a:gd name="T38" fmla="*/ 352505 w 457835"/>
              <a:gd name="T39" fmla="*/ 85578 h 171450"/>
              <a:gd name="T40" fmla="*/ 322331 w 457835"/>
              <a:gd name="T41" fmla="*/ 66528 h 171450"/>
              <a:gd name="T42" fmla="*/ 392389 w 457835"/>
              <a:gd name="T43" fmla="*/ 66528 h 171450"/>
              <a:gd name="T44" fmla="*/ 387573 w 457835"/>
              <a:gd name="T45" fmla="*/ 66528 h 171450"/>
              <a:gd name="T46" fmla="*/ 387573 w 457835"/>
              <a:gd name="T47" fmla="*/ 104628 h 171450"/>
              <a:gd name="T48" fmla="*/ 392389 w 457835"/>
              <a:gd name="T49" fmla="*/ 104628 h 171450"/>
              <a:gd name="T50" fmla="*/ 422539 w 457835"/>
              <a:gd name="T51" fmla="*/ 85578 h 171450"/>
              <a:gd name="T52" fmla="*/ 392389 w 457835"/>
              <a:gd name="T53" fmla="*/ 66528 h 171450"/>
              <a:gd name="T54" fmla="*/ 378657 w 457835"/>
              <a:gd name="T55" fmla="*/ 69068 h 171450"/>
              <a:gd name="T56" fmla="*/ 352505 w 457835"/>
              <a:gd name="T57" fmla="*/ 85578 h 171450"/>
              <a:gd name="T58" fmla="*/ 378657 w 457835"/>
              <a:gd name="T59" fmla="*/ 102088 h 171450"/>
              <a:gd name="T60" fmla="*/ 378657 w 457835"/>
              <a:gd name="T61" fmla="*/ 69068 h 171450"/>
              <a:gd name="T62" fmla="*/ 387573 w 457835"/>
              <a:gd name="T63" fmla="*/ 69068 h 171450"/>
              <a:gd name="T64" fmla="*/ 378657 w 457835"/>
              <a:gd name="T65" fmla="*/ 69068 h 171450"/>
              <a:gd name="T66" fmla="*/ 378657 w 457835"/>
              <a:gd name="T67" fmla="*/ 102088 h 171450"/>
              <a:gd name="T68" fmla="*/ 387573 w 457835"/>
              <a:gd name="T69" fmla="*/ 102088 h 171450"/>
              <a:gd name="T70" fmla="*/ 387573 w 457835"/>
              <a:gd name="T71" fmla="*/ 69068 h 171450"/>
              <a:gd name="T72" fmla="*/ 284237 w 457835"/>
              <a:gd name="T73" fmla="*/ 0 h 171450"/>
              <a:gd name="T74" fmla="*/ 277479 w 457835"/>
              <a:gd name="T75" fmla="*/ 488 h 171450"/>
              <a:gd name="T76" fmla="*/ 271382 w 457835"/>
              <a:gd name="T77" fmla="*/ 3643 h 171450"/>
              <a:gd name="T78" fmla="*/ 266714 w 457835"/>
              <a:gd name="T79" fmla="*/ 9251 h 171450"/>
              <a:gd name="T80" fmla="*/ 264503 w 457835"/>
              <a:gd name="T81" fmla="*/ 16446 h 171450"/>
              <a:gd name="T82" fmla="*/ 264951 w 457835"/>
              <a:gd name="T83" fmla="*/ 23760 h 171450"/>
              <a:gd name="T84" fmla="*/ 267868 w 457835"/>
              <a:gd name="T85" fmla="*/ 30360 h 171450"/>
              <a:gd name="T86" fmla="*/ 273051 w 457835"/>
              <a:gd name="T87" fmla="*/ 35413 h 171450"/>
              <a:gd name="T88" fmla="*/ 352505 w 457835"/>
              <a:gd name="T89" fmla="*/ 85578 h 171450"/>
              <a:gd name="T90" fmla="*/ 378657 w 457835"/>
              <a:gd name="T91" fmla="*/ 69068 h 171450"/>
              <a:gd name="T92" fmla="*/ 387573 w 457835"/>
              <a:gd name="T93" fmla="*/ 69068 h 171450"/>
              <a:gd name="T94" fmla="*/ 387573 w 457835"/>
              <a:gd name="T95" fmla="*/ 66528 h 171450"/>
              <a:gd name="T96" fmla="*/ 392389 w 457835"/>
              <a:gd name="T97" fmla="*/ 66528 h 171450"/>
              <a:gd name="T98" fmla="*/ 290885 w 457835"/>
              <a:gd name="T99" fmla="*/ 2393 h 171450"/>
              <a:gd name="T100" fmla="*/ 284237 w 457835"/>
              <a:gd name="T101" fmla="*/ 0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57835" h="171450">
                <a:moveTo>
                  <a:pt x="381526" y="85578"/>
                </a:moveTo>
                <a:lnTo>
                  <a:pt x="295529" y="135743"/>
                </a:lnTo>
                <a:lnTo>
                  <a:pt x="289921" y="140795"/>
                </a:lnTo>
                <a:lnTo>
                  <a:pt x="286765" y="147395"/>
                </a:lnTo>
                <a:lnTo>
                  <a:pt x="286277" y="154709"/>
                </a:lnTo>
                <a:lnTo>
                  <a:pt x="288671" y="161905"/>
                </a:lnTo>
                <a:lnTo>
                  <a:pt x="293723" y="167513"/>
                </a:lnTo>
                <a:lnTo>
                  <a:pt x="300323" y="170668"/>
                </a:lnTo>
                <a:lnTo>
                  <a:pt x="307637" y="171156"/>
                </a:lnTo>
                <a:lnTo>
                  <a:pt x="314833" y="168763"/>
                </a:lnTo>
                <a:lnTo>
                  <a:pt x="424694" y="104628"/>
                </a:lnTo>
                <a:lnTo>
                  <a:pt x="419481" y="104628"/>
                </a:lnTo>
                <a:lnTo>
                  <a:pt x="419481" y="102088"/>
                </a:lnTo>
                <a:lnTo>
                  <a:pt x="409829" y="102088"/>
                </a:lnTo>
                <a:lnTo>
                  <a:pt x="381526" y="85578"/>
                </a:lnTo>
                <a:close/>
              </a:path>
              <a:path w="457835" h="171450">
                <a:moveTo>
                  <a:pt x="348869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48869" y="104628"/>
                </a:lnTo>
                <a:lnTo>
                  <a:pt x="381526" y="85578"/>
                </a:lnTo>
                <a:lnTo>
                  <a:pt x="348869" y="66528"/>
                </a:lnTo>
                <a:close/>
              </a:path>
              <a:path w="457835" h="171450">
                <a:moveTo>
                  <a:pt x="424694" y="66528"/>
                </a:moveTo>
                <a:lnTo>
                  <a:pt x="419481" y="66528"/>
                </a:lnTo>
                <a:lnTo>
                  <a:pt x="419481" y="104628"/>
                </a:lnTo>
                <a:lnTo>
                  <a:pt x="424694" y="104628"/>
                </a:lnTo>
                <a:lnTo>
                  <a:pt x="457326" y="85578"/>
                </a:lnTo>
                <a:lnTo>
                  <a:pt x="424694" y="66528"/>
                </a:lnTo>
                <a:close/>
              </a:path>
              <a:path w="457835" h="171450">
                <a:moveTo>
                  <a:pt x="409829" y="69068"/>
                </a:moveTo>
                <a:lnTo>
                  <a:pt x="381526" y="85578"/>
                </a:lnTo>
                <a:lnTo>
                  <a:pt x="409829" y="102088"/>
                </a:lnTo>
                <a:lnTo>
                  <a:pt x="409829" y="69068"/>
                </a:lnTo>
                <a:close/>
              </a:path>
              <a:path w="457835" h="171450">
                <a:moveTo>
                  <a:pt x="419481" y="69068"/>
                </a:moveTo>
                <a:lnTo>
                  <a:pt x="409829" y="69068"/>
                </a:lnTo>
                <a:lnTo>
                  <a:pt x="409829" y="102088"/>
                </a:lnTo>
                <a:lnTo>
                  <a:pt x="419481" y="102088"/>
                </a:lnTo>
                <a:lnTo>
                  <a:pt x="419481" y="69068"/>
                </a:lnTo>
                <a:close/>
              </a:path>
              <a:path w="457835" h="171450">
                <a:moveTo>
                  <a:pt x="307637" y="0"/>
                </a:moveTo>
                <a:lnTo>
                  <a:pt x="300323" y="488"/>
                </a:lnTo>
                <a:lnTo>
                  <a:pt x="293723" y="3643"/>
                </a:lnTo>
                <a:lnTo>
                  <a:pt x="288671" y="9251"/>
                </a:lnTo>
                <a:lnTo>
                  <a:pt x="286277" y="16446"/>
                </a:lnTo>
                <a:lnTo>
                  <a:pt x="286765" y="23760"/>
                </a:lnTo>
                <a:lnTo>
                  <a:pt x="289921" y="30360"/>
                </a:lnTo>
                <a:lnTo>
                  <a:pt x="295529" y="35413"/>
                </a:lnTo>
                <a:lnTo>
                  <a:pt x="381526" y="85578"/>
                </a:lnTo>
                <a:lnTo>
                  <a:pt x="409829" y="69068"/>
                </a:lnTo>
                <a:lnTo>
                  <a:pt x="419481" y="69068"/>
                </a:lnTo>
                <a:lnTo>
                  <a:pt x="419481" y="66528"/>
                </a:lnTo>
                <a:lnTo>
                  <a:pt x="424694" y="66528"/>
                </a:lnTo>
                <a:lnTo>
                  <a:pt x="314833" y="2393"/>
                </a:lnTo>
                <a:lnTo>
                  <a:pt x="30763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66570" name="object 14">
            <a:extLst>
              <a:ext uri="{FF2B5EF4-FFF2-40B4-BE49-F238E27FC236}">
                <a16:creationId xmlns:a16="http://schemas.microsoft.com/office/drawing/2014/main" id="{4E05509F-15CC-18B7-7BC8-1E997998A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50" y="2073275"/>
            <a:ext cx="1266825" cy="6159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6571" name="object 15">
            <a:extLst>
              <a:ext uri="{FF2B5EF4-FFF2-40B4-BE49-F238E27FC236}">
                <a16:creationId xmlns:a16="http://schemas.microsoft.com/office/drawing/2014/main" id="{F7D46A2C-89B3-37E0-E3F3-8C9F05B8F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150" y="2112963"/>
            <a:ext cx="1562100" cy="5238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6572" name="object 16">
            <a:extLst>
              <a:ext uri="{FF2B5EF4-FFF2-40B4-BE49-F238E27FC236}">
                <a16:creationId xmlns:a16="http://schemas.microsoft.com/office/drawing/2014/main" id="{E2B0FDA6-2325-C350-A099-5EFB5B050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638" y="2219325"/>
            <a:ext cx="609600" cy="2667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6573" name="object 17">
            <a:extLst>
              <a:ext uri="{FF2B5EF4-FFF2-40B4-BE49-F238E27FC236}">
                <a16:creationId xmlns:a16="http://schemas.microsoft.com/office/drawing/2014/main" id="{2FB7E33B-3418-26E0-0318-783ACE89C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213" y="2992438"/>
            <a:ext cx="1430337" cy="29368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6574" name="object 18">
            <a:extLst>
              <a:ext uri="{FF2B5EF4-FFF2-40B4-BE49-F238E27FC236}">
                <a16:creationId xmlns:a16="http://schemas.microsoft.com/office/drawing/2014/main" id="{D9325059-B8B3-87E3-326B-32A6B0DDA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3044825"/>
            <a:ext cx="1268413" cy="22225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6575" name="object 19">
            <a:extLst>
              <a:ext uri="{FF2B5EF4-FFF2-40B4-BE49-F238E27FC236}">
                <a16:creationId xmlns:a16="http://schemas.microsoft.com/office/drawing/2014/main" id="{92A4054F-481D-3CBC-DA09-61DCA86E3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638" y="2992438"/>
            <a:ext cx="658812" cy="31432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6576" name="object 21">
            <a:extLst>
              <a:ext uri="{FF2B5EF4-FFF2-40B4-BE49-F238E27FC236}">
                <a16:creationId xmlns:a16="http://schemas.microsoft.com/office/drawing/2014/main" id="{B46BE2AC-E15B-0779-7251-23EE48CD9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038" y="3482975"/>
            <a:ext cx="3211512" cy="5905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59AE7637-A9C4-4EE9-D4C2-B686238490E0}"/>
              </a:ext>
            </a:extLst>
          </p:cNvPr>
          <p:cNvSpPr txBox="1"/>
          <p:nvPr/>
        </p:nvSpPr>
        <p:spPr>
          <a:xfrm>
            <a:off x="4275138" y="4110038"/>
            <a:ext cx="3355975" cy="2778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FF0000"/>
                </a:solidFill>
                <a:latin typeface="+mn-lt"/>
                <a:cs typeface="Arial"/>
              </a:rPr>
              <a:t>(na </a:t>
            </a:r>
            <a:r>
              <a:rPr b="1" spc="-5" dirty="0">
                <a:solidFill>
                  <a:srgbClr val="FF0000"/>
                </a:solidFill>
                <a:latin typeface="+mn-lt"/>
                <a:cs typeface="Arial"/>
              </a:rPr>
              <a:t>análise exata I</a:t>
            </a:r>
            <a:r>
              <a:rPr b="1" spc="-7" baseline="-20833" dirty="0">
                <a:solidFill>
                  <a:srgbClr val="FF0000"/>
                </a:solidFill>
                <a:latin typeface="+mn-lt"/>
                <a:cs typeface="Arial"/>
              </a:rPr>
              <a:t>CQ </a:t>
            </a:r>
            <a:r>
              <a:rPr b="1" dirty="0">
                <a:solidFill>
                  <a:srgbClr val="FF0000"/>
                </a:solidFill>
                <a:latin typeface="+mn-lt"/>
                <a:cs typeface="Arial"/>
              </a:rPr>
              <a:t>= </a:t>
            </a:r>
            <a:r>
              <a:rPr b="1" spc="-5" dirty="0">
                <a:solidFill>
                  <a:srgbClr val="FF0000"/>
                </a:solidFill>
                <a:latin typeface="+mn-lt"/>
                <a:cs typeface="Arial"/>
              </a:rPr>
              <a:t>0,84</a:t>
            </a:r>
            <a:r>
              <a:rPr b="1" spc="-30" dirty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r>
              <a:rPr b="1" spc="5" dirty="0">
                <a:solidFill>
                  <a:srgbClr val="FF0000"/>
                </a:solidFill>
                <a:latin typeface="+mn-lt"/>
                <a:cs typeface="Arial"/>
              </a:rPr>
              <a:t>mA</a:t>
            </a:r>
            <a:r>
              <a:rPr lang="pt-BR" b="1" spc="5" dirty="0">
                <a:solidFill>
                  <a:srgbClr val="FF0000"/>
                </a:solidFill>
                <a:latin typeface="+mn-lt"/>
                <a:cs typeface="Arial"/>
              </a:rPr>
              <a:t>)</a:t>
            </a:r>
            <a:endParaRPr b="1" dirty="0">
              <a:solidFill>
                <a:srgbClr val="FF0000"/>
              </a:solidFill>
              <a:latin typeface="+mn-lt"/>
              <a:cs typeface="Arial"/>
            </a:endParaRPr>
          </a:p>
        </p:txBody>
      </p:sp>
      <p:sp>
        <p:nvSpPr>
          <p:cNvPr id="66578" name="object 25">
            <a:extLst>
              <a:ext uri="{FF2B5EF4-FFF2-40B4-BE49-F238E27FC236}">
                <a16:creationId xmlns:a16="http://schemas.microsoft.com/office/drawing/2014/main" id="{CCCFD18D-7116-9B3C-D599-9206A37BC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50" y="4557713"/>
            <a:ext cx="4046538" cy="13208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859979DD-C0FB-16F7-8F34-858069A1D957}"/>
              </a:ext>
            </a:extLst>
          </p:cNvPr>
          <p:cNvSpPr txBox="1"/>
          <p:nvPr/>
        </p:nvSpPr>
        <p:spPr>
          <a:xfrm>
            <a:off x="4370388" y="5884863"/>
            <a:ext cx="3225800" cy="376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FF0000"/>
                </a:solidFill>
                <a:latin typeface="+mn-lt"/>
                <a:cs typeface="Arial"/>
              </a:rPr>
              <a:t>(na análise exata V</a:t>
            </a:r>
            <a:r>
              <a:rPr b="1" spc="-7" baseline="-20833" dirty="0">
                <a:solidFill>
                  <a:srgbClr val="FF0000"/>
                </a:solidFill>
                <a:latin typeface="+mn-lt"/>
                <a:cs typeface="Arial"/>
              </a:rPr>
              <a:t>CEQ  </a:t>
            </a:r>
            <a:r>
              <a:rPr b="1" dirty="0">
                <a:solidFill>
                  <a:srgbClr val="FF0000"/>
                </a:solidFill>
                <a:latin typeface="+mn-lt"/>
                <a:cs typeface="Arial"/>
              </a:rPr>
              <a:t>= </a:t>
            </a:r>
            <a:r>
              <a:rPr b="1" spc="-5" dirty="0">
                <a:solidFill>
                  <a:srgbClr val="FF0000"/>
                </a:solidFill>
                <a:latin typeface="+mn-lt"/>
                <a:cs typeface="Arial"/>
              </a:rPr>
              <a:t>12,34</a:t>
            </a:r>
            <a:r>
              <a:rPr b="1" spc="20" dirty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+mn-lt"/>
                <a:cs typeface="Arial"/>
              </a:rPr>
              <a:t>V)</a:t>
            </a:r>
          </a:p>
        </p:txBody>
      </p:sp>
      <p:sp>
        <p:nvSpPr>
          <p:cNvPr id="66580" name="object 27">
            <a:extLst>
              <a:ext uri="{FF2B5EF4-FFF2-40B4-BE49-F238E27FC236}">
                <a16:creationId xmlns:a16="http://schemas.microsoft.com/office/drawing/2014/main" id="{73A2F7F1-5411-A36E-DE5A-1776489B09FA}"/>
              </a:ext>
            </a:extLst>
          </p:cNvPr>
          <p:cNvSpPr>
            <a:spLocks/>
          </p:cNvSpPr>
          <p:nvPr/>
        </p:nvSpPr>
        <p:spPr bwMode="auto">
          <a:xfrm>
            <a:off x="3200400" y="1077913"/>
            <a:ext cx="0" cy="4865687"/>
          </a:xfrm>
          <a:custGeom>
            <a:avLst/>
            <a:gdLst>
              <a:gd name="T0" fmla="*/ 0 h 5351780"/>
              <a:gd name="T1" fmla="*/ 408391 h 53517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51780">
                <a:moveTo>
                  <a:pt x="0" y="0"/>
                </a:moveTo>
                <a:lnTo>
                  <a:pt x="0" y="5351462"/>
                </a:lnTo>
              </a:path>
            </a:pathLst>
          </a:custGeom>
          <a:noFill/>
          <a:ln w="38100">
            <a:solidFill>
              <a:srgbClr val="FFC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65EFF0B1-4A7D-B08E-F6D5-0019AE830B41}"/>
              </a:ext>
            </a:extLst>
          </p:cNvPr>
          <p:cNvSpPr/>
          <p:nvPr/>
        </p:nvSpPr>
        <p:spPr>
          <a:xfrm>
            <a:off x="3521075" y="1130300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81C503D3-9461-0853-76E0-B85A95690983}"/>
              </a:ext>
            </a:extLst>
          </p:cNvPr>
          <p:cNvSpPr/>
          <p:nvPr/>
        </p:nvSpPr>
        <p:spPr>
          <a:xfrm>
            <a:off x="3529013" y="2236788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FC6518B8-2259-9A19-1999-BF10A6F67A4D}"/>
              </a:ext>
            </a:extLst>
          </p:cNvPr>
          <p:cNvSpPr/>
          <p:nvPr/>
        </p:nvSpPr>
        <p:spPr>
          <a:xfrm>
            <a:off x="3511550" y="3025775"/>
            <a:ext cx="304800" cy="2222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94F18E05-910A-E819-9079-188D20ACC4C9}"/>
              </a:ext>
            </a:extLst>
          </p:cNvPr>
          <p:cNvSpPr/>
          <p:nvPr/>
        </p:nvSpPr>
        <p:spPr>
          <a:xfrm>
            <a:off x="3529013" y="3733800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FA2F1D1C-BB43-99B6-8B4C-4A0D5EE545A7}"/>
              </a:ext>
            </a:extLst>
          </p:cNvPr>
          <p:cNvSpPr/>
          <p:nvPr/>
        </p:nvSpPr>
        <p:spPr>
          <a:xfrm>
            <a:off x="3532188" y="4638675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  <p:bldP spid="66566" grpId="0" animBg="1"/>
      <p:bldP spid="66567" grpId="0" animBg="1"/>
      <p:bldP spid="66570" grpId="0" animBg="1"/>
      <p:bldP spid="66571" grpId="0" animBg="1"/>
      <p:bldP spid="66572" grpId="0" animBg="1"/>
      <p:bldP spid="66573" grpId="0" animBg="1"/>
      <p:bldP spid="66574" grpId="0" animBg="1"/>
      <p:bldP spid="66575" grpId="0" animBg="1"/>
      <p:bldP spid="66576" grpId="0" animBg="1"/>
      <p:bldP spid="23" grpId="0"/>
      <p:bldP spid="66578" grpId="0" animBg="1"/>
      <p:bldP spid="26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object 3">
            <a:extLst>
              <a:ext uri="{FF2B5EF4-FFF2-40B4-BE49-F238E27FC236}">
                <a16:creationId xmlns:a16="http://schemas.microsoft.com/office/drawing/2014/main" id="{174D5650-1A13-FD0A-4A47-F891C886C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752600"/>
            <a:ext cx="2809875" cy="2362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10AD0FA-7416-9D16-A328-95D8359CB4C5}"/>
              </a:ext>
            </a:extLst>
          </p:cNvPr>
          <p:cNvSpPr txBox="1"/>
          <p:nvPr/>
        </p:nvSpPr>
        <p:spPr>
          <a:xfrm>
            <a:off x="1425575" y="233363"/>
            <a:ext cx="7032625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+mn-lt"/>
                <a:cs typeface="Calibri"/>
              </a:rPr>
              <a:t>Repetir </a:t>
            </a:r>
            <a:r>
              <a:rPr dirty="0">
                <a:latin typeface="+mn-lt"/>
                <a:cs typeface="Calibri"/>
              </a:rPr>
              <a:t>a </a:t>
            </a:r>
            <a:r>
              <a:rPr b="1" spc="-5" dirty="0">
                <a:latin typeface="+mn-lt"/>
                <a:cs typeface="Calibri"/>
              </a:rPr>
              <a:t>análise </a:t>
            </a:r>
            <a:r>
              <a:rPr b="1" spc="-25" dirty="0">
                <a:latin typeface="+mn-lt"/>
                <a:cs typeface="Calibri"/>
              </a:rPr>
              <a:t>exata </a:t>
            </a:r>
            <a:r>
              <a:rPr spc="-5" dirty="0">
                <a:latin typeface="+mn-lt"/>
                <a:cs typeface="Calibri"/>
              </a:rPr>
              <a:t>de </a:t>
            </a:r>
            <a:r>
              <a:rPr spc="-10" dirty="0">
                <a:latin typeface="+mn-lt"/>
                <a:cs typeface="Calibri"/>
              </a:rPr>
              <a:t>polarização </a:t>
            </a:r>
            <a:r>
              <a:rPr spc="5" dirty="0">
                <a:latin typeface="+mn-lt"/>
                <a:cs typeface="Calibri"/>
              </a:rPr>
              <a:t>do </a:t>
            </a:r>
            <a:r>
              <a:rPr spc="-10" dirty="0" err="1">
                <a:latin typeface="+mn-lt"/>
                <a:cs typeface="Calibri"/>
              </a:rPr>
              <a:t>circuito</a:t>
            </a:r>
            <a:r>
              <a:rPr spc="-10" dirty="0">
                <a:latin typeface="+mn-lt"/>
                <a:cs typeface="Calibri"/>
              </a:rPr>
              <a:t> </a:t>
            </a:r>
            <a:r>
              <a:rPr spc="-5" dirty="0" err="1">
                <a:latin typeface="+mn-lt"/>
                <a:cs typeface="Calibri"/>
              </a:rPr>
              <a:t>abaixo</a:t>
            </a:r>
            <a:r>
              <a:rPr lang="pt-BR" spc="-5" dirty="0">
                <a:latin typeface="+mn-lt"/>
                <a:cs typeface="Calibri"/>
              </a:rPr>
              <a:t> para</a:t>
            </a:r>
            <a:r>
              <a:rPr spc="-5" dirty="0">
                <a:latin typeface="+mn-lt"/>
                <a:cs typeface="Calibri"/>
              </a:rPr>
              <a:t> </a:t>
            </a:r>
            <a:r>
              <a:rPr dirty="0">
                <a:latin typeface="+mn-lt"/>
                <a:cs typeface="Cambria Math"/>
              </a:rPr>
              <a:t>𝛽 </a:t>
            </a:r>
            <a:r>
              <a:rPr dirty="0">
                <a:latin typeface="+mn-lt"/>
                <a:cs typeface="Arial"/>
              </a:rPr>
              <a:t>=50</a:t>
            </a:r>
            <a:r>
              <a:rPr lang="pt-BR" dirty="0">
                <a:latin typeface="+mn-lt"/>
                <a:cs typeface="Arial"/>
              </a:rPr>
              <a:t>. Compare </a:t>
            </a:r>
            <a:r>
              <a:rPr lang="pt-BR" dirty="0">
                <a:latin typeface="+mn-lt"/>
                <a:cs typeface="Calibri"/>
              </a:rPr>
              <a:t>as </a:t>
            </a:r>
            <a:r>
              <a:rPr lang="pt-BR" spc="-10" dirty="0">
                <a:latin typeface="+mn-lt"/>
                <a:cs typeface="Calibri"/>
              </a:rPr>
              <a:t>soluções </a:t>
            </a:r>
            <a:r>
              <a:rPr lang="pt-BR" spc="-20" dirty="0">
                <a:latin typeface="+mn-lt"/>
                <a:cs typeface="Calibri"/>
              </a:rPr>
              <a:t>para</a:t>
            </a:r>
            <a:r>
              <a:rPr lang="pt-BR" spc="15" dirty="0">
                <a:latin typeface="+mn-lt"/>
                <a:cs typeface="Calibri"/>
              </a:rPr>
              <a:t> </a:t>
            </a:r>
            <a:r>
              <a:rPr lang="pt-BR" spc="-10" dirty="0">
                <a:latin typeface="+mn-lt"/>
                <a:cs typeface="Arial"/>
              </a:rPr>
              <a:t>I</a:t>
            </a:r>
            <a:r>
              <a:rPr lang="pt-BR" spc="-15" baseline="-20833" dirty="0">
                <a:latin typeface="+mn-lt"/>
                <a:cs typeface="Arial"/>
              </a:rPr>
              <a:t>CQ </a:t>
            </a:r>
            <a:r>
              <a:rPr lang="pt-BR" spc="-15" dirty="0">
                <a:latin typeface="+mn-lt"/>
                <a:cs typeface="Arial"/>
              </a:rPr>
              <a:t> e </a:t>
            </a:r>
            <a:r>
              <a:rPr lang="pt-BR" spc="-7" baseline="13888" dirty="0" err="1">
                <a:latin typeface="+mn-lt"/>
                <a:cs typeface="Arial"/>
              </a:rPr>
              <a:t>e</a:t>
            </a:r>
            <a:r>
              <a:rPr lang="pt-BR" spc="-120" baseline="13888" dirty="0">
                <a:latin typeface="+mn-lt"/>
                <a:cs typeface="Arial"/>
              </a:rPr>
              <a:t> </a:t>
            </a:r>
            <a:r>
              <a:rPr lang="pt-BR" spc="-7" baseline="13888" dirty="0">
                <a:latin typeface="+mn-lt"/>
                <a:cs typeface="Arial"/>
              </a:rPr>
              <a:t>V</a:t>
            </a:r>
            <a:r>
              <a:rPr lang="pt-BR" sz="1000" spc="-5" dirty="0">
                <a:latin typeface="+mn-lt"/>
                <a:cs typeface="Arial"/>
              </a:rPr>
              <a:t>CEQ</a:t>
            </a:r>
            <a:r>
              <a:rPr lang="pt-BR" sz="1000" spc="-5" baseline="-25000" dirty="0">
                <a:latin typeface="+mn-lt"/>
                <a:cs typeface="Arial"/>
              </a:rPr>
              <a:t>.</a:t>
            </a:r>
            <a:r>
              <a:rPr lang="pt-BR" sz="1000" spc="-5" dirty="0">
                <a:latin typeface="+mn-lt"/>
                <a:cs typeface="Arial"/>
              </a:rPr>
              <a:t> .</a:t>
            </a:r>
            <a:r>
              <a:rPr lang="pt-BR" spc="-15" baseline="-20833" dirty="0">
                <a:latin typeface="+mn-lt"/>
                <a:cs typeface="Arial"/>
              </a:rPr>
              <a:t> </a:t>
            </a:r>
            <a:r>
              <a:rPr lang="pt-BR" dirty="0">
                <a:latin typeface="+mn-lt"/>
                <a:cs typeface="Calibri"/>
              </a:rPr>
              <a:t> </a:t>
            </a:r>
            <a:endParaRPr dirty="0">
              <a:latin typeface="+mn-lt"/>
              <a:cs typeface="Calibri"/>
            </a:endParaRPr>
          </a:p>
        </p:txBody>
      </p:sp>
      <p:sp>
        <p:nvSpPr>
          <p:cNvPr id="71684" name="object 7">
            <a:extLst>
              <a:ext uri="{FF2B5EF4-FFF2-40B4-BE49-F238E27FC236}">
                <a16:creationId xmlns:a16="http://schemas.microsoft.com/office/drawing/2014/main" id="{82FB031B-147D-91AC-ACB2-768C9BBE1946}"/>
              </a:ext>
            </a:extLst>
          </p:cNvPr>
          <p:cNvSpPr>
            <a:spLocks/>
          </p:cNvSpPr>
          <p:nvPr/>
        </p:nvSpPr>
        <p:spPr bwMode="auto">
          <a:xfrm>
            <a:off x="3430588" y="1050925"/>
            <a:ext cx="0" cy="5351463"/>
          </a:xfrm>
          <a:custGeom>
            <a:avLst/>
            <a:gdLst>
              <a:gd name="T0" fmla="*/ 0 h 5351780"/>
              <a:gd name="T1" fmla="*/ 5333424 h 53517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51780">
                <a:moveTo>
                  <a:pt x="0" y="0"/>
                </a:moveTo>
                <a:lnTo>
                  <a:pt x="0" y="5351462"/>
                </a:lnTo>
              </a:path>
            </a:pathLst>
          </a:custGeom>
          <a:noFill/>
          <a:ln w="38100">
            <a:solidFill>
              <a:srgbClr val="FFC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69641" name="object 9">
            <a:extLst>
              <a:ext uri="{FF2B5EF4-FFF2-40B4-BE49-F238E27FC236}">
                <a16:creationId xmlns:a16="http://schemas.microsoft.com/office/drawing/2014/main" id="{580D693D-B5DE-7C5A-5AFD-750DC9187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049338"/>
            <a:ext cx="2705100" cy="3429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latin typeface="+mn-lt"/>
            </a:endParaRPr>
          </a:p>
        </p:txBody>
      </p:sp>
      <p:sp>
        <p:nvSpPr>
          <p:cNvPr id="67591" name="object 11">
            <a:extLst>
              <a:ext uri="{FF2B5EF4-FFF2-40B4-BE49-F238E27FC236}">
                <a16:creationId xmlns:a16="http://schemas.microsoft.com/office/drawing/2014/main" id="{156227E5-8D8B-2AF7-FE03-0B3D297AE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725" y="1546225"/>
            <a:ext cx="2124075" cy="5921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7592" name="object 12">
            <a:extLst>
              <a:ext uri="{FF2B5EF4-FFF2-40B4-BE49-F238E27FC236}">
                <a16:creationId xmlns:a16="http://schemas.microsoft.com/office/drawing/2014/main" id="{99C8EFDB-EA4C-933B-200B-7A5C87186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5388" y="1563688"/>
            <a:ext cx="2227262" cy="5715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7593" name="object 13">
            <a:extLst>
              <a:ext uri="{FF2B5EF4-FFF2-40B4-BE49-F238E27FC236}">
                <a16:creationId xmlns:a16="http://schemas.microsoft.com/office/drawing/2014/main" id="{09F6AC10-05B2-EC38-0B4D-19A5D01FE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2176463"/>
            <a:ext cx="1076325" cy="31591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7594" name="object 15">
            <a:extLst>
              <a:ext uri="{FF2B5EF4-FFF2-40B4-BE49-F238E27FC236}">
                <a16:creationId xmlns:a16="http://schemas.microsoft.com/office/drawing/2014/main" id="{61E3A248-59B5-4F12-44C2-E3A4E3D5D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0" y="2555875"/>
            <a:ext cx="1079500" cy="3778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7595" name="object 16">
            <a:extLst>
              <a:ext uri="{FF2B5EF4-FFF2-40B4-BE49-F238E27FC236}">
                <a16:creationId xmlns:a16="http://schemas.microsoft.com/office/drawing/2014/main" id="{6964E2A1-3D5A-6F0A-9C34-4AE4B6B03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8" y="2600325"/>
            <a:ext cx="1592262" cy="37941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7596" name="object 17">
            <a:extLst>
              <a:ext uri="{FF2B5EF4-FFF2-40B4-BE49-F238E27FC236}">
                <a16:creationId xmlns:a16="http://schemas.microsoft.com/office/drawing/2014/main" id="{3CA9BC74-7C3D-3979-F90A-F7BA3078E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275" y="2662238"/>
            <a:ext cx="979488" cy="25558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7597" name="object 19">
            <a:extLst>
              <a:ext uri="{FF2B5EF4-FFF2-40B4-BE49-F238E27FC236}">
                <a16:creationId xmlns:a16="http://schemas.microsoft.com/office/drawing/2014/main" id="{FAE89C0C-A316-8B6F-FECD-AE911936F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259138"/>
            <a:ext cx="2662238" cy="3683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7598" name="object 20">
            <a:extLst>
              <a:ext uri="{FF2B5EF4-FFF2-40B4-BE49-F238E27FC236}">
                <a16:creationId xmlns:a16="http://schemas.microsoft.com/office/drawing/2014/main" id="{AA053F7A-DE1C-7303-CE9B-AF7F87E7F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5" y="3711575"/>
            <a:ext cx="3457575" cy="334963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7599" name="object 21">
            <a:extLst>
              <a:ext uri="{FF2B5EF4-FFF2-40B4-BE49-F238E27FC236}">
                <a16:creationId xmlns:a16="http://schemas.microsoft.com/office/drawing/2014/main" id="{67A79AFC-15AC-8D39-2E92-5F36943A8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729038"/>
            <a:ext cx="1066800" cy="293687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7600" name="object 22">
            <a:extLst>
              <a:ext uri="{FF2B5EF4-FFF2-40B4-BE49-F238E27FC236}">
                <a16:creationId xmlns:a16="http://schemas.microsoft.com/office/drawing/2014/main" id="{5E6F5929-EC1E-CB35-CDD4-684089AFF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919663"/>
            <a:ext cx="4149725" cy="114935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0F4983A2-8BDE-2236-A7A5-5FF8B9458C6A}"/>
              </a:ext>
            </a:extLst>
          </p:cNvPr>
          <p:cNvSpPr txBox="1"/>
          <p:nvPr/>
        </p:nvSpPr>
        <p:spPr>
          <a:xfrm>
            <a:off x="4038600" y="4538413"/>
            <a:ext cx="438659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highlight>
                  <a:srgbClr val="FFFF00"/>
                </a:highlight>
                <a:latin typeface="+mj-lt"/>
                <a:cs typeface="Arial"/>
              </a:rPr>
              <a:t>E</a:t>
            </a:r>
            <a:r>
              <a:rPr lang="pt-BR" b="1" dirty="0" err="1">
                <a:highlight>
                  <a:srgbClr val="FFFF00"/>
                </a:highlight>
                <a:latin typeface="+mj-lt"/>
                <a:cs typeface="Arial"/>
              </a:rPr>
              <a:t>stabilidade</a:t>
            </a:r>
            <a:r>
              <a:rPr lang="pt-BR" b="1" dirty="0">
                <a:highlight>
                  <a:srgbClr val="FFFF00"/>
                </a:highlight>
                <a:latin typeface="+mj-lt"/>
                <a:cs typeface="Arial"/>
              </a:rPr>
              <a:t> da </a:t>
            </a:r>
            <a:r>
              <a:rPr lang="pt-BR" b="1" spc="-5" dirty="0">
                <a:highlight>
                  <a:srgbClr val="FFFF00"/>
                </a:highlight>
                <a:latin typeface="+mj-lt"/>
                <a:cs typeface="Arial"/>
              </a:rPr>
              <a:t>polarização em relação à </a:t>
            </a:r>
            <a:r>
              <a:rPr b="1" dirty="0">
                <a:highlight>
                  <a:srgbClr val="FFFF00"/>
                </a:highlight>
                <a:latin typeface="+mj-lt"/>
                <a:cs typeface="Cambria Math"/>
              </a:rPr>
              <a:t>𝛽</a:t>
            </a:r>
            <a:r>
              <a:rPr lang="pt-BR" b="1" dirty="0">
                <a:highlight>
                  <a:srgbClr val="FFFF00"/>
                </a:highlight>
                <a:latin typeface="+mj-lt"/>
                <a:cs typeface="Cambria Math"/>
              </a:rPr>
              <a:t> !</a:t>
            </a:r>
            <a:endParaRPr b="1" dirty="0">
              <a:highlight>
                <a:srgbClr val="FFFF00"/>
              </a:highlight>
              <a:latin typeface="+mj-lt"/>
              <a:cs typeface="Arial"/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118AFE80-B256-7E86-E659-919569752E8D}"/>
              </a:ext>
            </a:extLst>
          </p:cNvPr>
          <p:cNvSpPr/>
          <p:nvPr/>
        </p:nvSpPr>
        <p:spPr>
          <a:xfrm>
            <a:off x="3733800" y="1135063"/>
            <a:ext cx="304800" cy="2222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36F252C9-80B4-ADE8-D4C2-2FF794A38543}"/>
              </a:ext>
            </a:extLst>
          </p:cNvPr>
          <p:cNvSpPr/>
          <p:nvPr/>
        </p:nvSpPr>
        <p:spPr>
          <a:xfrm>
            <a:off x="3746500" y="1730375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17B03EE5-ED15-0A83-4656-239633D7F1C7}"/>
              </a:ext>
            </a:extLst>
          </p:cNvPr>
          <p:cNvSpPr/>
          <p:nvPr/>
        </p:nvSpPr>
        <p:spPr>
          <a:xfrm>
            <a:off x="3749675" y="2632075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83284E23-232F-3C4E-B5B3-8FCACB69F2CB}"/>
              </a:ext>
            </a:extLst>
          </p:cNvPr>
          <p:cNvSpPr/>
          <p:nvPr/>
        </p:nvSpPr>
        <p:spPr>
          <a:xfrm>
            <a:off x="3746500" y="3371850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BC757A9-5386-F369-295D-3D61767AF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463" y="4906963"/>
            <a:ext cx="1128712" cy="11636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4352302-79AE-C81B-2457-E914398FC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725" y="4906963"/>
            <a:ext cx="1128713" cy="1163637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5AC5B355-9632-D40E-32B2-BF49E3A061D9}"/>
              </a:ext>
            </a:extLst>
          </p:cNvPr>
          <p:cNvSpPr txBox="1"/>
          <p:nvPr/>
        </p:nvSpPr>
        <p:spPr>
          <a:xfrm>
            <a:off x="209550" y="233363"/>
            <a:ext cx="1084263" cy="276225"/>
          </a:xfrm>
          <a:prstGeom prst="rect">
            <a:avLst/>
          </a:prstGeom>
          <a:solidFill>
            <a:srgbClr val="FF0000"/>
          </a:solidFill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 err="1">
                <a:solidFill>
                  <a:schemeClr val="bg1"/>
                </a:solidFill>
                <a:latin typeface="Calibri"/>
                <a:cs typeface="Calibri"/>
              </a:rPr>
              <a:t>Exercício</a:t>
            </a:r>
            <a:r>
              <a:rPr b="1" spc="-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b="1" spc="-120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endParaRPr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 animBg="1"/>
      <p:bldP spid="67592" grpId="0" animBg="1"/>
      <p:bldP spid="67593" grpId="0" animBg="1"/>
      <p:bldP spid="67594" grpId="0" animBg="1"/>
      <p:bldP spid="67595" grpId="0" animBg="1"/>
      <p:bldP spid="67596" grpId="0" animBg="1"/>
      <p:bldP spid="67597" grpId="0" animBg="1"/>
      <p:bldP spid="67598" grpId="0" animBg="1"/>
      <p:bldP spid="67599" grpId="0" animBg="1"/>
      <p:bldP spid="67600" grpId="0" animBg="1"/>
      <p:bldP spid="26" grpId="0" animBg="1"/>
      <p:bldP spid="27" grpId="0" animBg="1"/>
      <p:bldP spid="28" grpId="0" animBg="1"/>
      <p:bldP spid="3" grpId="0" animBg="1"/>
      <p:bldP spid="2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41FA2861-6CB9-E8FC-CA70-C056F1BB424F}"/>
              </a:ext>
            </a:extLst>
          </p:cNvPr>
          <p:cNvSpPr txBox="1"/>
          <p:nvPr/>
        </p:nvSpPr>
        <p:spPr>
          <a:xfrm>
            <a:off x="1574800" y="246063"/>
            <a:ext cx="7112000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+mn-lt"/>
                <a:cs typeface="Calibri"/>
              </a:rPr>
              <a:t>Determine</a:t>
            </a:r>
            <a:r>
              <a:rPr spc="275" dirty="0">
                <a:latin typeface="+mn-lt"/>
                <a:cs typeface="Calibri"/>
              </a:rPr>
              <a:t> </a:t>
            </a:r>
            <a:r>
              <a:rPr spc="-5" dirty="0">
                <a:latin typeface="+mn-lt"/>
                <a:cs typeface="Arial"/>
              </a:rPr>
              <a:t>I</a:t>
            </a:r>
            <a:r>
              <a:rPr spc="-7" baseline="-20833" dirty="0">
                <a:latin typeface="+mn-lt"/>
                <a:cs typeface="Arial"/>
              </a:rPr>
              <a:t>CQ</a:t>
            </a:r>
            <a:r>
              <a:rPr lang="pt-BR" spc="-7" baseline="-20833" dirty="0">
                <a:latin typeface="+mn-lt"/>
                <a:cs typeface="Arial"/>
              </a:rPr>
              <a:t> </a:t>
            </a:r>
            <a:r>
              <a:rPr lang="pt-BR" spc="-7" dirty="0">
                <a:latin typeface="+mn-lt"/>
                <a:cs typeface="Arial"/>
              </a:rPr>
              <a:t> e V</a:t>
            </a:r>
            <a:r>
              <a:rPr lang="pt-BR" spc="-7" baseline="-25000" dirty="0">
                <a:latin typeface="+mn-lt"/>
                <a:cs typeface="Arial"/>
              </a:rPr>
              <a:t>CEQ </a:t>
            </a:r>
            <a:r>
              <a:rPr lang="pt-BR" spc="-5" dirty="0">
                <a:latin typeface="+mn-lt"/>
                <a:cs typeface="Arial"/>
              </a:rPr>
              <a:t>para o circuito  abaixo  utilizando  as</a:t>
            </a:r>
            <a:r>
              <a:rPr lang="pt-BR" spc="315" dirty="0">
                <a:latin typeface="+mn-lt"/>
                <a:cs typeface="Arial"/>
              </a:rPr>
              <a:t> </a:t>
            </a:r>
            <a:r>
              <a:rPr lang="pt-BR" spc="-10" dirty="0">
                <a:latin typeface="+mn-lt"/>
                <a:cs typeface="Arial"/>
              </a:rPr>
              <a:t>técnicas exata e aproximada.</a:t>
            </a:r>
            <a:endParaRPr baseline="-20833" dirty="0">
              <a:latin typeface="+mn-lt"/>
              <a:cs typeface="Arial"/>
            </a:endParaRPr>
          </a:p>
        </p:txBody>
      </p:sp>
      <p:sp>
        <p:nvSpPr>
          <p:cNvPr id="72708" name="object 6">
            <a:extLst>
              <a:ext uri="{FF2B5EF4-FFF2-40B4-BE49-F238E27FC236}">
                <a16:creationId xmlns:a16="http://schemas.microsoft.com/office/drawing/2014/main" id="{46E1CA42-F906-F6EB-6FAA-D1EA5145A7F7}"/>
              </a:ext>
            </a:extLst>
          </p:cNvPr>
          <p:cNvSpPr>
            <a:spLocks/>
          </p:cNvSpPr>
          <p:nvPr/>
        </p:nvSpPr>
        <p:spPr bwMode="auto">
          <a:xfrm>
            <a:off x="3549650" y="1106488"/>
            <a:ext cx="0" cy="5351462"/>
          </a:xfrm>
          <a:custGeom>
            <a:avLst/>
            <a:gdLst>
              <a:gd name="T0" fmla="*/ 0 h 5351780"/>
              <a:gd name="T1" fmla="*/ 5333418 h 53517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51780">
                <a:moveTo>
                  <a:pt x="0" y="0"/>
                </a:moveTo>
                <a:lnTo>
                  <a:pt x="0" y="5351462"/>
                </a:lnTo>
              </a:path>
            </a:pathLst>
          </a:custGeom>
          <a:noFill/>
          <a:ln w="38100">
            <a:solidFill>
              <a:srgbClr val="FFC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974D1422-039E-A575-52DE-23EBB1188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3" y="1905000"/>
            <a:ext cx="3278187" cy="20272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2714" name="object 15">
            <a:extLst>
              <a:ext uri="{FF2B5EF4-FFF2-40B4-BE49-F238E27FC236}">
                <a16:creationId xmlns:a16="http://schemas.microsoft.com/office/drawing/2014/main" id="{90578F50-8F6B-3C4D-BF3A-B96BE871E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075" y="1858963"/>
            <a:ext cx="3870325" cy="6223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2716" name="object 19">
            <a:extLst>
              <a:ext uri="{FF2B5EF4-FFF2-40B4-BE49-F238E27FC236}">
                <a16:creationId xmlns:a16="http://schemas.microsoft.com/office/drawing/2014/main" id="{7E492A3F-E6A5-93FD-9B89-62FC1FB3C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590800"/>
            <a:ext cx="2489200" cy="6683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2717" name="object 20">
            <a:extLst>
              <a:ext uri="{FF2B5EF4-FFF2-40B4-BE49-F238E27FC236}">
                <a16:creationId xmlns:a16="http://schemas.microsoft.com/office/drawing/2014/main" id="{DEA57702-D963-2588-8931-FBA7037D8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3273425"/>
            <a:ext cx="1016000" cy="4143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2720" name="object 25">
            <a:extLst>
              <a:ext uri="{FF2B5EF4-FFF2-40B4-BE49-F238E27FC236}">
                <a16:creationId xmlns:a16="http://schemas.microsoft.com/office/drawing/2014/main" id="{B985D9A6-540C-CDC3-8A30-526C6A31A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4749800"/>
            <a:ext cx="3870325" cy="3683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2721" name="object 26">
            <a:extLst>
              <a:ext uri="{FF2B5EF4-FFF2-40B4-BE49-F238E27FC236}">
                <a16:creationId xmlns:a16="http://schemas.microsoft.com/office/drawing/2014/main" id="{97E4D556-16D5-49A8-53D7-BAE49435D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078413"/>
            <a:ext cx="1012825" cy="30003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716BB3DC-C96F-B438-33C0-A6A137377D2B}"/>
              </a:ext>
            </a:extLst>
          </p:cNvPr>
          <p:cNvSpPr txBox="1"/>
          <p:nvPr/>
        </p:nvSpPr>
        <p:spPr>
          <a:xfrm>
            <a:off x="5468938" y="838200"/>
            <a:ext cx="1466850" cy="3079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spc="-10" dirty="0">
                <a:latin typeface="+mn-lt"/>
                <a:cs typeface="Arial"/>
              </a:rPr>
              <a:t>Análise</a:t>
            </a:r>
            <a:r>
              <a:rPr lang="pt-BR" b="1" spc="-85" dirty="0">
                <a:latin typeface="+mn-lt"/>
                <a:cs typeface="Arial"/>
              </a:rPr>
              <a:t> </a:t>
            </a:r>
            <a:r>
              <a:rPr lang="pt-BR" b="1" spc="-5" dirty="0">
                <a:latin typeface="+mn-lt"/>
                <a:cs typeface="Arial"/>
              </a:rPr>
              <a:t>Exata </a:t>
            </a:r>
            <a:endParaRPr sz="2000" dirty="0">
              <a:latin typeface="+mn-lt"/>
              <a:cs typeface="Times New Roman"/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231C7FAB-1382-293B-77F4-CDC631D4EC93}"/>
              </a:ext>
            </a:extLst>
          </p:cNvPr>
          <p:cNvSpPr/>
          <p:nvPr/>
        </p:nvSpPr>
        <p:spPr>
          <a:xfrm>
            <a:off x="3752850" y="1431925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4A19BDB6-5118-CBAD-B832-FD12B4FE623E}"/>
              </a:ext>
            </a:extLst>
          </p:cNvPr>
          <p:cNvSpPr/>
          <p:nvPr/>
        </p:nvSpPr>
        <p:spPr>
          <a:xfrm>
            <a:off x="3748088" y="2770188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89BF3AA2-A766-6048-7A0E-338A79BE7061}"/>
              </a:ext>
            </a:extLst>
          </p:cNvPr>
          <p:cNvSpPr/>
          <p:nvPr/>
        </p:nvSpPr>
        <p:spPr>
          <a:xfrm>
            <a:off x="3751263" y="2035175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E40340C8-4ACA-2CF2-7127-9AD45EFB5C69}"/>
              </a:ext>
            </a:extLst>
          </p:cNvPr>
          <p:cNvSpPr/>
          <p:nvPr/>
        </p:nvSpPr>
        <p:spPr>
          <a:xfrm>
            <a:off x="3751263" y="3865563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A2E81AF8-435A-8C5D-22CB-207425D48E13}"/>
              </a:ext>
            </a:extLst>
          </p:cNvPr>
          <p:cNvSpPr/>
          <p:nvPr/>
        </p:nvSpPr>
        <p:spPr>
          <a:xfrm>
            <a:off x="3749675" y="4421188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CFD58AB3-85FD-404B-9BA7-8F915CBC3353}"/>
              </a:ext>
            </a:extLst>
          </p:cNvPr>
          <p:cNvSpPr txBox="1"/>
          <p:nvPr/>
        </p:nvSpPr>
        <p:spPr>
          <a:xfrm>
            <a:off x="307975" y="258763"/>
            <a:ext cx="1084263" cy="276225"/>
          </a:xfrm>
          <a:prstGeom prst="rect">
            <a:avLst/>
          </a:prstGeom>
          <a:solidFill>
            <a:srgbClr val="FF0000"/>
          </a:solidFill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 err="1">
                <a:solidFill>
                  <a:schemeClr val="bg1"/>
                </a:solidFill>
                <a:latin typeface="Calibri"/>
                <a:cs typeface="Calibri"/>
              </a:rPr>
              <a:t>Exercício</a:t>
            </a:r>
            <a:r>
              <a:rPr b="1" spc="-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b="1" spc="-120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endParaRPr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A2751F-A20F-AC70-83CB-39E204C6A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2609850"/>
            <a:ext cx="20193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0D61DE8-30D0-453A-FEEE-A58820A70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3763963"/>
            <a:ext cx="37560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4BA771F-BA40-0C20-DBD6-1D856BB35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310063"/>
            <a:ext cx="26797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7FE5E17-E2C4-6834-80FE-A3D775A6F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1374775"/>
            <a:ext cx="35893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 animBg="1"/>
      <p:bldP spid="72716" grpId="0" animBg="1"/>
      <p:bldP spid="72717" grpId="0" animBg="1"/>
      <p:bldP spid="72720" grpId="0" animBg="1"/>
      <p:bldP spid="72721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object 6">
            <a:extLst>
              <a:ext uri="{FF2B5EF4-FFF2-40B4-BE49-F238E27FC236}">
                <a16:creationId xmlns:a16="http://schemas.microsoft.com/office/drawing/2014/main" id="{FE04BC89-D8BE-8A4F-7BFC-1D3A6C477885}"/>
              </a:ext>
            </a:extLst>
          </p:cNvPr>
          <p:cNvSpPr>
            <a:spLocks/>
          </p:cNvSpPr>
          <p:nvPr/>
        </p:nvSpPr>
        <p:spPr bwMode="auto">
          <a:xfrm>
            <a:off x="3352800" y="358775"/>
            <a:ext cx="0" cy="5886450"/>
          </a:xfrm>
          <a:custGeom>
            <a:avLst/>
            <a:gdLst>
              <a:gd name="T0" fmla="*/ 0 h 5351780"/>
              <a:gd name="T1" fmla="*/ 388293113 h 53517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51780">
                <a:moveTo>
                  <a:pt x="0" y="0"/>
                </a:moveTo>
                <a:lnTo>
                  <a:pt x="0" y="5351462"/>
                </a:lnTo>
              </a:path>
            </a:pathLst>
          </a:custGeom>
          <a:noFill/>
          <a:ln w="38100">
            <a:solidFill>
              <a:srgbClr val="FFC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6CAB884A-F429-5E43-C175-CDA54C947D38}"/>
              </a:ext>
            </a:extLst>
          </p:cNvPr>
          <p:cNvSpPr txBox="1"/>
          <p:nvPr/>
        </p:nvSpPr>
        <p:spPr>
          <a:xfrm>
            <a:off x="585788" y="2714625"/>
            <a:ext cx="2146300" cy="307975"/>
          </a:xfrm>
          <a:prstGeom prst="rect">
            <a:avLst/>
          </a:prstGeom>
          <a:solidFill>
            <a:srgbClr val="FFC000"/>
          </a:solidFill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spc="-10" dirty="0">
                <a:latin typeface="+mn-lt"/>
                <a:cs typeface="Arial"/>
              </a:rPr>
              <a:t>Análise</a:t>
            </a:r>
            <a:r>
              <a:rPr lang="pt-BR" b="1" spc="-85" dirty="0">
                <a:latin typeface="+mn-lt"/>
                <a:cs typeface="Arial"/>
              </a:rPr>
              <a:t> </a:t>
            </a:r>
            <a:r>
              <a:rPr lang="pt-BR" b="1" spc="-5" dirty="0">
                <a:latin typeface="+mn-lt"/>
                <a:cs typeface="Arial"/>
              </a:rPr>
              <a:t>Aproximada</a:t>
            </a:r>
            <a:endParaRPr sz="2000" dirty="0">
              <a:latin typeface="+mn-lt"/>
              <a:cs typeface="Times New Roman"/>
            </a:endParaRPr>
          </a:p>
        </p:txBody>
      </p:sp>
      <p:sp>
        <p:nvSpPr>
          <p:cNvPr id="73733" name="object 10">
            <a:extLst>
              <a:ext uri="{FF2B5EF4-FFF2-40B4-BE49-F238E27FC236}">
                <a16:creationId xmlns:a16="http://schemas.microsoft.com/office/drawing/2014/main" id="{65733427-17D5-C6FB-112C-AE5082F52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77838"/>
            <a:ext cx="2130425" cy="4492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3735" name="object 14">
            <a:extLst>
              <a:ext uri="{FF2B5EF4-FFF2-40B4-BE49-F238E27FC236}">
                <a16:creationId xmlns:a16="http://schemas.microsoft.com/office/drawing/2014/main" id="{796D1AD9-935D-2D05-FD79-6A12F1DF3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038" y="1706563"/>
            <a:ext cx="3873500" cy="6683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3736" name="object 16">
            <a:extLst>
              <a:ext uri="{FF2B5EF4-FFF2-40B4-BE49-F238E27FC236}">
                <a16:creationId xmlns:a16="http://schemas.microsoft.com/office/drawing/2014/main" id="{401ED967-19D1-75E4-ADBE-C2F7605CC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138" y="2459038"/>
            <a:ext cx="2844800" cy="4254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3737" name="object 17">
            <a:extLst>
              <a:ext uri="{FF2B5EF4-FFF2-40B4-BE49-F238E27FC236}">
                <a16:creationId xmlns:a16="http://schemas.microsoft.com/office/drawing/2014/main" id="{FB484DE9-E3CB-2DAF-B6B4-C885319DC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188" y="3022600"/>
            <a:ext cx="1027112" cy="279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3738" name="object 18">
            <a:extLst>
              <a:ext uri="{FF2B5EF4-FFF2-40B4-BE49-F238E27FC236}">
                <a16:creationId xmlns:a16="http://schemas.microsoft.com/office/drawing/2014/main" id="{E598D726-D2B4-F6AE-AB04-11326026C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2984500"/>
            <a:ext cx="3836988" cy="3190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3739" name="object 19">
            <a:extLst>
              <a:ext uri="{FF2B5EF4-FFF2-40B4-BE49-F238E27FC236}">
                <a16:creationId xmlns:a16="http://schemas.microsoft.com/office/drawing/2014/main" id="{904FC6B6-3301-ABE1-AC5D-C6CA9126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898900"/>
            <a:ext cx="4829175" cy="11525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27D0D225-FDF7-BC1F-9148-86A09CE6ABCD}"/>
              </a:ext>
            </a:extLst>
          </p:cNvPr>
          <p:cNvSpPr txBox="1"/>
          <p:nvPr/>
        </p:nvSpPr>
        <p:spPr>
          <a:xfrm>
            <a:off x="4129813" y="3525837"/>
            <a:ext cx="4527550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highlight>
                  <a:srgbClr val="FFFF00"/>
                </a:highlight>
                <a:latin typeface="+mn-lt"/>
                <a:cs typeface="Arial"/>
              </a:rPr>
              <a:t>Comparação </a:t>
            </a:r>
            <a:r>
              <a:rPr b="1" spc="-5" dirty="0">
                <a:highlight>
                  <a:srgbClr val="FFFF00"/>
                </a:highlight>
                <a:latin typeface="+mn-lt"/>
                <a:cs typeface="Arial"/>
              </a:rPr>
              <a:t>dos </a:t>
            </a:r>
            <a:r>
              <a:rPr b="1" dirty="0">
                <a:highlight>
                  <a:srgbClr val="FFFF00"/>
                </a:highlight>
                <a:latin typeface="+mn-lt"/>
                <a:cs typeface="Arial"/>
              </a:rPr>
              <a:t>métodos </a:t>
            </a:r>
            <a:r>
              <a:rPr b="1" spc="-5" dirty="0" err="1">
                <a:highlight>
                  <a:srgbClr val="FFFF00"/>
                </a:highlight>
                <a:latin typeface="+mn-lt"/>
                <a:cs typeface="Arial"/>
              </a:rPr>
              <a:t>exato</a:t>
            </a:r>
            <a:r>
              <a:rPr b="1" spc="-75" dirty="0">
                <a:highlight>
                  <a:srgbClr val="FFFF00"/>
                </a:highlight>
                <a:latin typeface="+mn-lt"/>
                <a:cs typeface="Arial"/>
              </a:rPr>
              <a:t> </a:t>
            </a:r>
            <a:r>
              <a:rPr b="1" spc="-5" dirty="0">
                <a:highlight>
                  <a:srgbClr val="FFFF00"/>
                </a:highlight>
                <a:latin typeface="+mn-lt"/>
                <a:cs typeface="Arial"/>
              </a:rPr>
              <a:t>e</a:t>
            </a:r>
            <a:r>
              <a:rPr lang="pt-BR" b="1" spc="-5" dirty="0">
                <a:highlight>
                  <a:srgbClr val="FFFF00"/>
                </a:highlight>
                <a:latin typeface="+mn-lt"/>
                <a:cs typeface="Arial"/>
              </a:rPr>
              <a:t> </a:t>
            </a:r>
            <a:r>
              <a:rPr b="1" dirty="0" err="1">
                <a:highlight>
                  <a:srgbClr val="FFFF00"/>
                </a:highlight>
                <a:latin typeface="+mn-lt"/>
                <a:cs typeface="Arial"/>
              </a:rPr>
              <a:t>aproximado</a:t>
            </a:r>
            <a:endParaRPr b="1" dirty="0">
              <a:highlight>
                <a:srgbClr val="FFFF00"/>
              </a:highlight>
              <a:latin typeface="+mn-lt"/>
              <a:cs typeface="Arial"/>
            </a:endParaRP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B2728EDC-690F-3BBA-5D61-76693E868C46}"/>
              </a:ext>
            </a:extLst>
          </p:cNvPr>
          <p:cNvSpPr/>
          <p:nvPr/>
        </p:nvSpPr>
        <p:spPr>
          <a:xfrm>
            <a:off x="3624263" y="611188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7C037D5-BAFD-1060-A1A2-C41299F6A83C}"/>
              </a:ext>
            </a:extLst>
          </p:cNvPr>
          <p:cNvSpPr/>
          <p:nvPr/>
        </p:nvSpPr>
        <p:spPr>
          <a:xfrm>
            <a:off x="3625850" y="1225550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06423F0F-A0F6-5CFE-294F-62EFB9231D74}"/>
              </a:ext>
            </a:extLst>
          </p:cNvPr>
          <p:cNvSpPr/>
          <p:nvPr/>
        </p:nvSpPr>
        <p:spPr>
          <a:xfrm>
            <a:off x="3633788" y="1898650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25F97B7C-9A75-BE05-E46D-0075EFC91D55}"/>
              </a:ext>
            </a:extLst>
          </p:cNvPr>
          <p:cNvSpPr/>
          <p:nvPr/>
        </p:nvSpPr>
        <p:spPr>
          <a:xfrm>
            <a:off x="3621088" y="2573338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3745" name="CaixaDeTexto 1">
            <a:extLst>
              <a:ext uri="{FF2B5EF4-FFF2-40B4-BE49-F238E27FC236}">
                <a16:creationId xmlns:a16="http://schemas.microsoft.com/office/drawing/2014/main" id="{00CBD879-485F-B915-4C17-C2184B29F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938" y="5213350"/>
            <a:ext cx="4387850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bg1"/>
                </a:solidFill>
              </a:rPr>
              <a:t>Quando a condição 𝛽R</a:t>
            </a:r>
            <a:r>
              <a:rPr lang="pt-BR" altLang="pt-BR" b="1" baseline="-25000">
                <a:solidFill>
                  <a:schemeClr val="bg1"/>
                </a:solidFill>
              </a:rPr>
              <a:t>2</a:t>
            </a:r>
            <a:r>
              <a:rPr lang="pt-BR" altLang="pt-BR" b="1">
                <a:solidFill>
                  <a:schemeClr val="bg1"/>
                </a:solidFill>
              </a:rPr>
              <a:t> &gt;&gt; 10R</a:t>
            </a:r>
            <a:r>
              <a:rPr lang="pt-BR" altLang="pt-BR" b="1" baseline="-25000">
                <a:solidFill>
                  <a:schemeClr val="bg1"/>
                </a:solidFill>
              </a:rPr>
              <a:t>2</a:t>
            </a:r>
            <a:r>
              <a:rPr lang="pt-BR" altLang="pt-BR" b="1">
                <a:solidFill>
                  <a:schemeClr val="bg1"/>
                </a:solidFill>
              </a:rPr>
              <a:t> não é satisfeita os resultados das análises exata e aproximada são muito diferentes !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E4175C2-8392-3FCF-C101-252B72897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4251325"/>
            <a:ext cx="636588" cy="7937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19EC176-C0ED-0D0E-42E5-C0A475904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338" y="4235450"/>
            <a:ext cx="579437" cy="795338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741C5301-4994-6C74-7CA4-3F5FFD292BCD}"/>
              </a:ext>
            </a:extLst>
          </p:cNvPr>
          <p:cNvSpPr/>
          <p:nvPr/>
        </p:nvSpPr>
        <p:spPr>
          <a:xfrm>
            <a:off x="3633788" y="3525838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4771" name="Imagem 2">
            <a:extLst>
              <a:ext uri="{FF2B5EF4-FFF2-40B4-BE49-F238E27FC236}">
                <a16:creationId xmlns:a16="http://schemas.microsoft.com/office/drawing/2014/main" id="{C2C4E789-F3DA-70EA-1D16-9094882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1146175"/>
            <a:ext cx="4265612" cy="3667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72" name="object 7">
            <a:extLst>
              <a:ext uri="{FF2B5EF4-FFF2-40B4-BE49-F238E27FC236}">
                <a16:creationId xmlns:a16="http://schemas.microsoft.com/office/drawing/2014/main" id="{70FC4D53-92FB-0607-EDF6-1BABEE0F6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238125"/>
            <a:ext cx="2981325" cy="202723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4773" name="object 9">
            <a:extLst>
              <a:ext uri="{FF2B5EF4-FFF2-40B4-BE49-F238E27FC236}">
                <a16:creationId xmlns:a16="http://schemas.microsoft.com/office/drawing/2014/main" id="{A5F639DC-C2E2-6986-AAC8-BDDA6B021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3386138"/>
            <a:ext cx="1406525" cy="27622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4774" name="object 10">
            <a:extLst>
              <a:ext uri="{FF2B5EF4-FFF2-40B4-BE49-F238E27FC236}">
                <a16:creationId xmlns:a16="http://schemas.microsoft.com/office/drawing/2014/main" id="{9926F2D3-2C44-4E7B-45A0-B9E63B8A8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" y="3756025"/>
            <a:ext cx="2397125" cy="3333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4775" name="object 14">
            <a:extLst>
              <a:ext uri="{FF2B5EF4-FFF2-40B4-BE49-F238E27FC236}">
                <a16:creationId xmlns:a16="http://schemas.microsoft.com/office/drawing/2014/main" id="{A04A7E9B-D4CB-E573-0944-45AD11BEDD94}"/>
              </a:ext>
            </a:extLst>
          </p:cNvPr>
          <p:cNvSpPr>
            <a:spLocks/>
          </p:cNvSpPr>
          <p:nvPr/>
        </p:nvSpPr>
        <p:spPr bwMode="auto">
          <a:xfrm>
            <a:off x="2139950" y="3411538"/>
            <a:ext cx="457200" cy="171450"/>
          </a:xfrm>
          <a:custGeom>
            <a:avLst/>
            <a:gdLst>
              <a:gd name="T0" fmla="*/ 352505 w 457835"/>
              <a:gd name="T1" fmla="*/ 85578 h 171450"/>
              <a:gd name="T2" fmla="*/ 273050 w 457835"/>
              <a:gd name="T3" fmla="*/ 135743 h 171450"/>
              <a:gd name="T4" fmla="*/ 267868 w 457835"/>
              <a:gd name="T5" fmla="*/ 140795 h 171450"/>
              <a:gd name="T6" fmla="*/ 264951 w 457835"/>
              <a:gd name="T7" fmla="*/ 147395 h 171450"/>
              <a:gd name="T8" fmla="*/ 264503 w 457835"/>
              <a:gd name="T9" fmla="*/ 154709 h 171450"/>
              <a:gd name="T10" fmla="*/ 266713 w 457835"/>
              <a:gd name="T11" fmla="*/ 161905 h 171450"/>
              <a:gd name="T12" fmla="*/ 271382 w 457835"/>
              <a:gd name="T13" fmla="*/ 167512 h 171450"/>
              <a:gd name="T14" fmla="*/ 277479 w 457835"/>
              <a:gd name="T15" fmla="*/ 170668 h 171450"/>
              <a:gd name="T16" fmla="*/ 284237 w 457835"/>
              <a:gd name="T17" fmla="*/ 171156 h 171450"/>
              <a:gd name="T18" fmla="*/ 290884 w 457835"/>
              <a:gd name="T19" fmla="*/ 168763 h 171450"/>
              <a:gd name="T20" fmla="*/ 392389 w 457835"/>
              <a:gd name="T21" fmla="*/ 104628 h 171450"/>
              <a:gd name="T22" fmla="*/ 387572 w 457835"/>
              <a:gd name="T23" fmla="*/ 104628 h 171450"/>
              <a:gd name="T24" fmla="*/ 387572 w 457835"/>
              <a:gd name="T25" fmla="*/ 102088 h 171450"/>
              <a:gd name="T26" fmla="*/ 378656 w 457835"/>
              <a:gd name="T27" fmla="*/ 102088 h 171450"/>
              <a:gd name="T28" fmla="*/ 352505 w 457835"/>
              <a:gd name="T29" fmla="*/ 85578 h 171450"/>
              <a:gd name="T30" fmla="*/ 322330 w 457835"/>
              <a:gd name="T31" fmla="*/ 66528 h 171450"/>
              <a:gd name="T32" fmla="*/ 0 w 457835"/>
              <a:gd name="T33" fmla="*/ 66528 h 171450"/>
              <a:gd name="T34" fmla="*/ 0 w 457835"/>
              <a:gd name="T35" fmla="*/ 104628 h 171450"/>
              <a:gd name="T36" fmla="*/ 322331 w 457835"/>
              <a:gd name="T37" fmla="*/ 104628 h 171450"/>
              <a:gd name="T38" fmla="*/ 352505 w 457835"/>
              <a:gd name="T39" fmla="*/ 85578 h 171450"/>
              <a:gd name="T40" fmla="*/ 322330 w 457835"/>
              <a:gd name="T41" fmla="*/ 66528 h 171450"/>
              <a:gd name="T42" fmla="*/ 392389 w 457835"/>
              <a:gd name="T43" fmla="*/ 66528 h 171450"/>
              <a:gd name="T44" fmla="*/ 387572 w 457835"/>
              <a:gd name="T45" fmla="*/ 66528 h 171450"/>
              <a:gd name="T46" fmla="*/ 387572 w 457835"/>
              <a:gd name="T47" fmla="*/ 104628 h 171450"/>
              <a:gd name="T48" fmla="*/ 392389 w 457835"/>
              <a:gd name="T49" fmla="*/ 104628 h 171450"/>
              <a:gd name="T50" fmla="*/ 422539 w 457835"/>
              <a:gd name="T51" fmla="*/ 85578 h 171450"/>
              <a:gd name="T52" fmla="*/ 392389 w 457835"/>
              <a:gd name="T53" fmla="*/ 66528 h 171450"/>
              <a:gd name="T54" fmla="*/ 378656 w 457835"/>
              <a:gd name="T55" fmla="*/ 69068 h 171450"/>
              <a:gd name="T56" fmla="*/ 352505 w 457835"/>
              <a:gd name="T57" fmla="*/ 85578 h 171450"/>
              <a:gd name="T58" fmla="*/ 378656 w 457835"/>
              <a:gd name="T59" fmla="*/ 102088 h 171450"/>
              <a:gd name="T60" fmla="*/ 378656 w 457835"/>
              <a:gd name="T61" fmla="*/ 69068 h 171450"/>
              <a:gd name="T62" fmla="*/ 387572 w 457835"/>
              <a:gd name="T63" fmla="*/ 69068 h 171450"/>
              <a:gd name="T64" fmla="*/ 378656 w 457835"/>
              <a:gd name="T65" fmla="*/ 69068 h 171450"/>
              <a:gd name="T66" fmla="*/ 378656 w 457835"/>
              <a:gd name="T67" fmla="*/ 102088 h 171450"/>
              <a:gd name="T68" fmla="*/ 387572 w 457835"/>
              <a:gd name="T69" fmla="*/ 102088 h 171450"/>
              <a:gd name="T70" fmla="*/ 387572 w 457835"/>
              <a:gd name="T71" fmla="*/ 69068 h 171450"/>
              <a:gd name="T72" fmla="*/ 284237 w 457835"/>
              <a:gd name="T73" fmla="*/ 0 h 171450"/>
              <a:gd name="T74" fmla="*/ 277479 w 457835"/>
              <a:gd name="T75" fmla="*/ 488 h 171450"/>
              <a:gd name="T76" fmla="*/ 271382 w 457835"/>
              <a:gd name="T77" fmla="*/ 3643 h 171450"/>
              <a:gd name="T78" fmla="*/ 266713 w 457835"/>
              <a:gd name="T79" fmla="*/ 9251 h 171450"/>
              <a:gd name="T80" fmla="*/ 264503 w 457835"/>
              <a:gd name="T81" fmla="*/ 16446 h 171450"/>
              <a:gd name="T82" fmla="*/ 264951 w 457835"/>
              <a:gd name="T83" fmla="*/ 23760 h 171450"/>
              <a:gd name="T84" fmla="*/ 267868 w 457835"/>
              <a:gd name="T85" fmla="*/ 30360 h 171450"/>
              <a:gd name="T86" fmla="*/ 273050 w 457835"/>
              <a:gd name="T87" fmla="*/ 35413 h 171450"/>
              <a:gd name="T88" fmla="*/ 352505 w 457835"/>
              <a:gd name="T89" fmla="*/ 85578 h 171450"/>
              <a:gd name="T90" fmla="*/ 378656 w 457835"/>
              <a:gd name="T91" fmla="*/ 69068 h 171450"/>
              <a:gd name="T92" fmla="*/ 387572 w 457835"/>
              <a:gd name="T93" fmla="*/ 69068 h 171450"/>
              <a:gd name="T94" fmla="*/ 387572 w 457835"/>
              <a:gd name="T95" fmla="*/ 66528 h 171450"/>
              <a:gd name="T96" fmla="*/ 392389 w 457835"/>
              <a:gd name="T97" fmla="*/ 66528 h 171450"/>
              <a:gd name="T98" fmla="*/ 290884 w 457835"/>
              <a:gd name="T99" fmla="*/ 2393 h 171450"/>
              <a:gd name="T100" fmla="*/ 284237 w 457835"/>
              <a:gd name="T101" fmla="*/ 0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57835" h="171450">
                <a:moveTo>
                  <a:pt x="381526" y="85578"/>
                </a:moveTo>
                <a:lnTo>
                  <a:pt x="295528" y="135743"/>
                </a:lnTo>
                <a:lnTo>
                  <a:pt x="289921" y="140795"/>
                </a:lnTo>
                <a:lnTo>
                  <a:pt x="286765" y="147395"/>
                </a:lnTo>
                <a:lnTo>
                  <a:pt x="286277" y="154709"/>
                </a:lnTo>
                <a:lnTo>
                  <a:pt x="288670" y="161905"/>
                </a:lnTo>
                <a:lnTo>
                  <a:pt x="293723" y="167512"/>
                </a:lnTo>
                <a:lnTo>
                  <a:pt x="300323" y="170668"/>
                </a:lnTo>
                <a:lnTo>
                  <a:pt x="307637" y="171156"/>
                </a:lnTo>
                <a:lnTo>
                  <a:pt x="314832" y="168763"/>
                </a:lnTo>
                <a:lnTo>
                  <a:pt x="424694" y="104628"/>
                </a:lnTo>
                <a:lnTo>
                  <a:pt x="419480" y="104628"/>
                </a:lnTo>
                <a:lnTo>
                  <a:pt x="419480" y="102088"/>
                </a:lnTo>
                <a:lnTo>
                  <a:pt x="409828" y="102088"/>
                </a:lnTo>
                <a:lnTo>
                  <a:pt x="381526" y="85578"/>
                </a:lnTo>
                <a:close/>
              </a:path>
              <a:path w="457835" h="171450">
                <a:moveTo>
                  <a:pt x="348868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48869" y="104628"/>
                </a:lnTo>
                <a:lnTo>
                  <a:pt x="381526" y="85578"/>
                </a:lnTo>
                <a:lnTo>
                  <a:pt x="348868" y="66528"/>
                </a:lnTo>
                <a:close/>
              </a:path>
              <a:path w="457835" h="171450">
                <a:moveTo>
                  <a:pt x="424694" y="66528"/>
                </a:moveTo>
                <a:lnTo>
                  <a:pt x="419480" y="66528"/>
                </a:lnTo>
                <a:lnTo>
                  <a:pt x="419480" y="104628"/>
                </a:lnTo>
                <a:lnTo>
                  <a:pt x="424694" y="104628"/>
                </a:lnTo>
                <a:lnTo>
                  <a:pt x="457326" y="85578"/>
                </a:lnTo>
                <a:lnTo>
                  <a:pt x="424694" y="66528"/>
                </a:lnTo>
                <a:close/>
              </a:path>
              <a:path w="457835" h="171450">
                <a:moveTo>
                  <a:pt x="409828" y="69068"/>
                </a:moveTo>
                <a:lnTo>
                  <a:pt x="381526" y="85578"/>
                </a:lnTo>
                <a:lnTo>
                  <a:pt x="409828" y="102088"/>
                </a:lnTo>
                <a:lnTo>
                  <a:pt x="409828" y="69068"/>
                </a:lnTo>
                <a:close/>
              </a:path>
              <a:path w="457835" h="171450">
                <a:moveTo>
                  <a:pt x="419480" y="69068"/>
                </a:moveTo>
                <a:lnTo>
                  <a:pt x="409828" y="69068"/>
                </a:lnTo>
                <a:lnTo>
                  <a:pt x="409828" y="102088"/>
                </a:lnTo>
                <a:lnTo>
                  <a:pt x="419480" y="102088"/>
                </a:lnTo>
                <a:lnTo>
                  <a:pt x="419480" y="69068"/>
                </a:lnTo>
                <a:close/>
              </a:path>
              <a:path w="457835" h="171450">
                <a:moveTo>
                  <a:pt x="307637" y="0"/>
                </a:moveTo>
                <a:lnTo>
                  <a:pt x="300323" y="488"/>
                </a:lnTo>
                <a:lnTo>
                  <a:pt x="293723" y="3643"/>
                </a:lnTo>
                <a:lnTo>
                  <a:pt x="288670" y="9251"/>
                </a:lnTo>
                <a:lnTo>
                  <a:pt x="286277" y="16446"/>
                </a:lnTo>
                <a:lnTo>
                  <a:pt x="286765" y="23760"/>
                </a:lnTo>
                <a:lnTo>
                  <a:pt x="289921" y="30360"/>
                </a:lnTo>
                <a:lnTo>
                  <a:pt x="295528" y="35413"/>
                </a:lnTo>
                <a:lnTo>
                  <a:pt x="381526" y="85578"/>
                </a:lnTo>
                <a:lnTo>
                  <a:pt x="409828" y="69068"/>
                </a:lnTo>
                <a:lnTo>
                  <a:pt x="419480" y="69068"/>
                </a:lnTo>
                <a:lnTo>
                  <a:pt x="419480" y="66528"/>
                </a:lnTo>
                <a:lnTo>
                  <a:pt x="424694" y="66528"/>
                </a:lnTo>
                <a:lnTo>
                  <a:pt x="314832" y="2393"/>
                </a:lnTo>
                <a:lnTo>
                  <a:pt x="30763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29738E34-DF57-367C-4658-43B250799B22}"/>
              </a:ext>
            </a:extLst>
          </p:cNvPr>
          <p:cNvSpPr/>
          <p:nvPr/>
        </p:nvSpPr>
        <p:spPr>
          <a:xfrm>
            <a:off x="401638" y="3382963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4777" name="Imagem 3">
            <a:extLst>
              <a:ext uri="{FF2B5EF4-FFF2-40B4-BE49-F238E27FC236}">
                <a16:creationId xmlns:a16="http://schemas.microsoft.com/office/drawing/2014/main" id="{5EA7C114-D023-F6AB-29C3-D9D5E9AD2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4205288"/>
            <a:ext cx="1638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78" name="CaixaDeTexto 4">
            <a:extLst>
              <a:ext uri="{FF2B5EF4-FFF2-40B4-BE49-F238E27FC236}">
                <a16:creationId xmlns:a16="http://schemas.microsoft.com/office/drawing/2014/main" id="{0FE88802-9A82-0AD0-05EA-A3E6FED92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4735513"/>
            <a:ext cx="2017712" cy="3698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bg1"/>
                </a:solidFill>
              </a:rPr>
              <a:t>NÃO SATISFEITA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  <p:bldP spid="73735" grpId="0" animBg="1"/>
      <p:bldP spid="73736" grpId="0" animBg="1"/>
      <p:bldP spid="73737" grpId="0" animBg="1"/>
      <p:bldP spid="73738" grpId="0" animBg="1"/>
      <p:bldP spid="73739" grpId="0" animBg="1"/>
      <p:bldP spid="24" grpId="0" animBg="1"/>
      <p:bldP spid="25" grpId="0" animBg="1"/>
      <p:bldP spid="26" grpId="0" animBg="1"/>
      <p:bldP spid="27" grpId="0" animBg="1"/>
      <p:bldP spid="73745" grpId="0" animBg="1"/>
      <p:bldP spid="18" grpId="0" animBg="1"/>
      <p:bldP spid="19" grpId="0" animBg="1"/>
      <p:bldP spid="2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object 4">
            <a:extLst>
              <a:ext uri="{FF2B5EF4-FFF2-40B4-BE49-F238E27FC236}">
                <a16:creationId xmlns:a16="http://schemas.microsoft.com/office/drawing/2014/main" id="{74735A19-332D-FC39-CF05-B98E6098512C}"/>
              </a:ext>
            </a:extLst>
          </p:cNvPr>
          <p:cNvSpPr>
            <a:spLocks/>
          </p:cNvSpPr>
          <p:nvPr/>
        </p:nvSpPr>
        <p:spPr bwMode="auto">
          <a:xfrm>
            <a:off x="3354388" y="919163"/>
            <a:ext cx="0" cy="5351462"/>
          </a:xfrm>
          <a:custGeom>
            <a:avLst/>
            <a:gdLst>
              <a:gd name="T0" fmla="*/ 0 h 5351780"/>
              <a:gd name="T1" fmla="*/ 5333367 h 53517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51780">
                <a:moveTo>
                  <a:pt x="0" y="0"/>
                </a:moveTo>
                <a:lnTo>
                  <a:pt x="0" y="5351462"/>
                </a:lnTo>
              </a:path>
            </a:pathLst>
          </a:custGeom>
          <a:noFill/>
          <a:ln w="38100">
            <a:solidFill>
              <a:srgbClr val="FFC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0AA7312-5A72-0975-8627-0C2D978200FB}"/>
              </a:ext>
            </a:extLst>
          </p:cNvPr>
          <p:cNvSpPr txBox="1"/>
          <p:nvPr/>
        </p:nvSpPr>
        <p:spPr>
          <a:xfrm>
            <a:off x="4365625" y="733425"/>
            <a:ext cx="4340225" cy="5746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Calibri"/>
                <a:cs typeface="Calibri"/>
              </a:rPr>
              <a:t>A </a:t>
            </a:r>
            <a:r>
              <a:rPr spc="-10" dirty="0">
                <a:latin typeface="Calibri"/>
                <a:cs typeface="Calibri"/>
              </a:rPr>
              <a:t>resistência  </a:t>
            </a:r>
            <a:r>
              <a:rPr dirty="0">
                <a:latin typeface="Calibri"/>
                <a:cs typeface="Calibri"/>
              </a:rPr>
              <a:t>e  a </a:t>
            </a:r>
            <a:r>
              <a:rPr spc="-5" dirty="0">
                <a:latin typeface="Calibri"/>
                <a:cs typeface="Calibri"/>
              </a:rPr>
              <a:t>tensão  </a:t>
            </a:r>
            <a:r>
              <a:rPr spc="5" dirty="0">
                <a:latin typeface="Calibri"/>
                <a:cs typeface="Calibri"/>
              </a:rPr>
              <a:t>de </a:t>
            </a:r>
            <a:r>
              <a:rPr spc="-5" dirty="0">
                <a:latin typeface="Calibri"/>
                <a:cs typeface="Calibri"/>
              </a:rPr>
              <a:t>Thevenin </a:t>
            </a:r>
            <a:r>
              <a:rPr spc="39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devem</a:t>
            </a:r>
            <a:endParaRPr dirty="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Calibri"/>
                <a:cs typeface="Calibri"/>
              </a:rPr>
              <a:t>ser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determinadas: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75780" name="object 8">
            <a:extLst>
              <a:ext uri="{FF2B5EF4-FFF2-40B4-BE49-F238E27FC236}">
                <a16:creationId xmlns:a16="http://schemas.microsoft.com/office/drawing/2014/main" id="{08FEE2A9-F89C-A640-D1E9-BA4B23EFB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371600"/>
            <a:ext cx="2622550" cy="17033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5781" name="object 9">
            <a:extLst>
              <a:ext uri="{FF2B5EF4-FFF2-40B4-BE49-F238E27FC236}">
                <a16:creationId xmlns:a16="http://schemas.microsoft.com/office/drawing/2014/main" id="{DD952F48-653F-6865-23B1-E6EC5D29C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3683000"/>
            <a:ext cx="2590800" cy="15938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5782" name="object 10">
            <a:extLst>
              <a:ext uri="{FF2B5EF4-FFF2-40B4-BE49-F238E27FC236}">
                <a16:creationId xmlns:a16="http://schemas.microsoft.com/office/drawing/2014/main" id="{5DC9379D-1C30-E6F6-59D3-61D5D6912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3141663"/>
            <a:ext cx="3195638" cy="419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5783" name="object 11">
            <a:extLst>
              <a:ext uri="{FF2B5EF4-FFF2-40B4-BE49-F238E27FC236}">
                <a16:creationId xmlns:a16="http://schemas.microsoft.com/office/drawing/2014/main" id="{2061D032-3808-D737-D6F8-D76E28396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334000"/>
            <a:ext cx="3298825" cy="6810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5784" name="object 12">
            <a:extLst>
              <a:ext uri="{FF2B5EF4-FFF2-40B4-BE49-F238E27FC236}">
                <a16:creationId xmlns:a16="http://schemas.microsoft.com/office/drawing/2014/main" id="{E58AD1F4-4A66-F113-CF2B-E19D5751B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175" y="5518150"/>
            <a:ext cx="1130300" cy="3143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5785" name="object 13">
            <a:extLst>
              <a:ext uri="{FF2B5EF4-FFF2-40B4-BE49-F238E27FC236}">
                <a16:creationId xmlns:a16="http://schemas.microsoft.com/office/drawing/2014/main" id="{97D9DC18-9CE3-BC72-E298-8C57B482F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6096000"/>
            <a:ext cx="1635125" cy="3683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5786" name="object 14">
            <a:extLst>
              <a:ext uri="{FF2B5EF4-FFF2-40B4-BE49-F238E27FC236}">
                <a16:creationId xmlns:a16="http://schemas.microsoft.com/office/drawing/2014/main" id="{200743B3-55CB-09F8-7891-41A4BA8F6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6162675"/>
            <a:ext cx="2608263" cy="3016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5787" name="object 15">
            <a:extLst>
              <a:ext uri="{FF2B5EF4-FFF2-40B4-BE49-F238E27FC236}">
                <a16:creationId xmlns:a16="http://schemas.microsoft.com/office/drawing/2014/main" id="{C3BB05C4-8089-E082-DA39-0D5B0FF54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6102350"/>
            <a:ext cx="1163637" cy="4508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BA20B792-EB3E-8CCF-3417-F7A076ABDCEE}"/>
              </a:ext>
            </a:extLst>
          </p:cNvPr>
          <p:cNvSpPr/>
          <p:nvPr/>
        </p:nvSpPr>
        <p:spPr>
          <a:xfrm>
            <a:off x="3738563" y="820738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905257C1-48CF-D74F-7D93-C4F76E841A85}"/>
              </a:ext>
            </a:extLst>
          </p:cNvPr>
          <p:cNvSpPr txBox="1"/>
          <p:nvPr/>
        </p:nvSpPr>
        <p:spPr>
          <a:xfrm>
            <a:off x="1574800" y="161925"/>
            <a:ext cx="3641725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+mn-lt"/>
                <a:cs typeface="Calibri"/>
              </a:rPr>
              <a:t>Determine</a:t>
            </a:r>
            <a:r>
              <a:rPr spc="-75" dirty="0">
                <a:latin typeface="+mn-lt"/>
                <a:cs typeface="Calibri"/>
              </a:rPr>
              <a:t> </a:t>
            </a:r>
            <a:r>
              <a:rPr spc="-5" dirty="0">
                <a:latin typeface="+mn-lt"/>
                <a:cs typeface="Arial"/>
              </a:rPr>
              <a:t>V</a:t>
            </a:r>
            <a:r>
              <a:rPr spc="-7" baseline="-20833" dirty="0">
                <a:latin typeface="+mn-lt"/>
                <a:cs typeface="Arial"/>
              </a:rPr>
              <a:t>C</a:t>
            </a:r>
            <a:r>
              <a:rPr lang="pt-BR" spc="-7" baseline="-20833" dirty="0">
                <a:latin typeface="+mn-lt"/>
                <a:cs typeface="Arial"/>
              </a:rPr>
              <a:t> </a:t>
            </a:r>
            <a:r>
              <a:rPr lang="pt-BR" spc="-7" dirty="0">
                <a:latin typeface="+mn-lt"/>
                <a:cs typeface="Arial"/>
              </a:rPr>
              <a:t> e V</a:t>
            </a:r>
            <a:r>
              <a:rPr lang="pt-BR" spc="-7" baseline="-25000" dirty="0">
                <a:latin typeface="+mn-lt"/>
                <a:cs typeface="Arial"/>
              </a:rPr>
              <a:t>B </a:t>
            </a:r>
            <a:r>
              <a:rPr lang="pt-BR" spc="-7" dirty="0">
                <a:latin typeface="+mn-lt"/>
                <a:cs typeface="Arial"/>
              </a:rPr>
              <a:t> no circuito abaixo.</a:t>
            </a:r>
            <a:endParaRPr baseline="-20833" dirty="0">
              <a:latin typeface="+mn-lt"/>
              <a:cs typeface="Arial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E1798DD8-1463-38C7-A8C9-7E0768D36ACD}"/>
              </a:ext>
            </a:extLst>
          </p:cNvPr>
          <p:cNvSpPr txBox="1"/>
          <p:nvPr/>
        </p:nvSpPr>
        <p:spPr>
          <a:xfrm>
            <a:off x="304800" y="147638"/>
            <a:ext cx="1084263" cy="304800"/>
          </a:xfrm>
          <a:prstGeom prst="rect">
            <a:avLst/>
          </a:prstGeom>
          <a:solidFill>
            <a:srgbClr val="FF0000"/>
          </a:solidFill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 err="1">
                <a:solidFill>
                  <a:schemeClr val="bg1"/>
                </a:solidFill>
                <a:latin typeface="Calibri"/>
                <a:cs typeface="Calibri"/>
              </a:rPr>
              <a:t>Exercício</a:t>
            </a:r>
            <a:r>
              <a:rPr b="1" spc="-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b="1" spc="-120" dirty="0">
                <a:solidFill>
                  <a:schemeClr val="bg1"/>
                </a:solidFill>
                <a:latin typeface="Calibri"/>
                <a:cs typeface="Calibri"/>
              </a:rPr>
              <a:t>4</a:t>
            </a:r>
            <a:endParaRPr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5791" name="object 6">
            <a:extLst>
              <a:ext uri="{FF2B5EF4-FFF2-40B4-BE49-F238E27FC236}">
                <a16:creationId xmlns:a16="http://schemas.microsoft.com/office/drawing/2014/main" id="{C241400B-99E1-F5DE-B899-BC985F232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1593850"/>
            <a:ext cx="2582862" cy="21463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75792" name="Imagem 4">
            <a:extLst>
              <a:ext uri="{FF2B5EF4-FFF2-40B4-BE49-F238E27FC236}">
                <a16:creationId xmlns:a16="http://schemas.microsoft.com/office/drawing/2014/main" id="{C412C56D-A70B-37F4-1BA0-5461EAACF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4375150"/>
            <a:ext cx="6762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3" name="Imagem 9">
            <a:extLst>
              <a:ext uri="{FF2B5EF4-FFF2-40B4-BE49-F238E27FC236}">
                <a16:creationId xmlns:a16="http://schemas.microsoft.com/office/drawing/2014/main" id="{4324CD0B-E266-1CE5-CCA0-1D209C31F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4657725"/>
            <a:ext cx="314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bject 6">
            <a:extLst>
              <a:ext uri="{FF2B5EF4-FFF2-40B4-BE49-F238E27FC236}">
                <a16:creationId xmlns:a16="http://schemas.microsoft.com/office/drawing/2014/main" id="{FEFCED3B-5EFA-9746-8A20-5DAC3E5F2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508125"/>
            <a:ext cx="2584450" cy="21463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E728A22F-D6F3-EE56-B333-BEFE5773994E}"/>
              </a:ext>
            </a:extLst>
          </p:cNvPr>
          <p:cNvSpPr txBox="1"/>
          <p:nvPr/>
        </p:nvSpPr>
        <p:spPr>
          <a:xfrm>
            <a:off x="3703638" y="539750"/>
            <a:ext cx="3382962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489584" algn="l"/>
              </a:tabLst>
              <a:defRPr/>
            </a:pPr>
            <a:r>
              <a:rPr lang="pt-BR" spc="-5" dirty="0">
                <a:latin typeface="Calibri"/>
                <a:cs typeface="Calibri"/>
              </a:rPr>
              <a:t>O circuito pode </a:t>
            </a:r>
            <a:r>
              <a:rPr spc="-5" dirty="0">
                <a:latin typeface="Calibri"/>
                <a:cs typeface="Calibri"/>
              </a:rPr>
              <a:t>ser	</a:t>
            </a:r>
            <a:r>
              <a:rPr spc="-5" dirty="0" err="1">
                <a:latin typeface="Calibri"/>
                <a:cs typeface="Calibri"/>
              </a:rPr>
              <a:t>redesenhado</a:t>
            </a:r>
            <a:r>
              <a:rPr lang="pt-BR" spc="-5" dirty="0">
                <a:latin typeface="Calibri"/>
                <a:cs typeface="Calibri"/>
              </a:rPr>
              <a:t>: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76804" name="object 10">
            <a:extLst>
              <a:ext uri="{FF2B5EF4-FFF2-40B4-BE49-F238E27FC236}">
                <a16:creationId xmlns:a16="http://schemas.microsoft.com/office/drawing/2014/main" id="{972E3222-8BC7-E510-2922-1A9174901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842963"/>
            <a:ext cx="2454275" cy="1660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6805" name="object 11">
            <a:extLst>
              <a:ext uri="{FF2B5EF4-FFF2-40B4-BE49-F238E27FC236}">
                <a16:creationId xmlns:a16="http://schemas.microsoft.com/office/drawing/2014/main" id="{E127CCA0-FFD3-3943-9ACD-72909AA47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675" y="2524125"/>
            <a:ext cx="2809875" cy="4032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6806" name="object 12">
            <a:extLst>
              <a:ext uri="{FF2B5EF4-FFF2-40B4-BE49-F238E27FC236}">
                <a16:creationId xmlns:a16="http://schemas.microsoft.com/office/drawing/2014/main" id="{67F55D32-882C-6242-E1E0-EDDFE7426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13" y="2965450"/>
            <a:ext cx="1109662" cy="3762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5785" name="object 14">
            <a:extLst>
              <a:ext uri="{FF2B5EF4-FFF2-40B4-BE49-F238E27FC236}">
                <a16:creationId xmlns:a16="http://schemas.microsoft.com/office/drawing/2014/main" id="{C93AFE55-5BE5-0B7A-B107-2C0225035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13" y="2938463"/>
            <a:ext cx="3657600" cy="4476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6808" name="object 16">
            <a:extLst>
              <a:ext uri="{FF2B5EF4-FFF2-40B4-BE49-F238E27FC236}">
                <a16:creationId xmlns:a16="http://schemas.microsoft.com/office/drawing/2014/main" id="{59B3738A-11CC-1DDB-AC0E-66DA6C7AC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429000"/>
            <a:ext cx="1990725" cy="6191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6809" name="object 17">
            <a:extLst>
              <a:ext uri="{FF2B5EF4-FFF2-40B4-BE49-F238E27FC236}">
                <a16:creationId xmlns:a16="http://schemas.microsoft.com/office/drawing/2014/main" id="{FB0DE1CA-475F-999C-4A03-560894A96E4A}"/>
              </a:ext>
            </a:extLst>
          </p:cNvPr>
          <p:cNvSpPr>
            <a:spLocks/>
          </p:cNvSpPr>
          <p:nvPr/>
        </p:nvSpPr>
        <p:spPr bwMode="auto">
          <a:xfrm>
            <a:off x="3276600" y="3654425"/>
            <a:ext cx="457200" cy="171450"/>
          </a:xfrm>
          <a:custGeom>
            <a:avLst/>
            <a:gdLst>
              <a:gd name="T0" fmla="*/ 352505 w 457835"/>
              <a:gd name="T1" fmla="*/ 85578 h 171450"/>
              <a:gd name="T2" fmla="*/ 273051 w 457835"/>
              <a:gd name="T3" fmla="*/ 135743 h 171450"/>
              <a:gd name="T4" fmla="*/ 267868 w 457835"/>
              <a:gd name="T5" fmla="*/ 140795 h 171450"/>
              <a:gd name="T6" fmla="*/ 264952 w 457835"/>
              <a:gd name="T7" fmla="*/ 147395 h 171450"/>
              <a:gd name="T8" fmla="*/ 264503 w 457835"/>
              <a:gd name="T9" fmla="*/ 154709 h 171450"/>
              <a:gd name="T10" fmla="*/ 266713 w 457835"/>
              <a:gd name="T11" fmla="*/ 161905 h 171450"/>
              <a:gd name="T12" fmla="*/ 271382 w 457835"/>
              <a:gd name="T13" fmla="*/ 167513 h 171450"/>
              <a:gd name="T14" fmla="*/ 277479 w 457835"/>
              <a:gd name="T15" fmla="*/ 170668 h 171450"/>
              <a:gd name="T16" fmla="*/ 284237 w 457835"/>
              <a:gd name="T17" fmla="*/ 171156 h 171450"/>
              <a:gd name="T18" fmla="*/ 290884 w 457835"/>
              <a:gd name="T19" fmla="*/ 168763 h 171450"/>
              <a:gd name="T20" fmla="*/ 392389 w 457835"/>
              <a:gd name="T21" fmla="*/ 104628 h 171450"/>
              <a:gd name="T22" fmla="*/ 387573 w 457835"/>
              <a:gd name="T23" fmla="*/ 104628 h 171450"/>
              <a:gd name="T24" fmla="*/ 387573 w 457835"/>
              <a:gd name="T25" fmla="*/ 102088 h 171450"/>
              <a:gd name="T26" fmla="*/ 378657 w 457835"/>
              <a:gd name="T27" fmla="*/ 102088 h 171450"/>
              <a:gd name="T28" fmla="*/ 352505 w 457835"/>
              <a:gd name="T29" fmla="*/ 85578 h 171450"/>
              <a:gd name="T30" fmla="*/ 322331 w 457835"/>
              <a:gd name="T31" fmla="*/ 66528 h 171450"/>
              <a:gd name="T32" fmla="*/ 0 w 457835"/>
              <a:gd name="T33" fmla="*/ 66528 h 171450"/>
              <a:gd name="T34" fmla="*/ 0 w 457835"/>
              <a:gd name="T35" fmla="*/ 104628 h 171450"/>
              <a:gd name="T36" fmla="*/ 322331 w 457835"/>
              <a:gd name="T37" fmla="*/ 104628 h 171450"/>
              <a:gd name="T38" fmla="*/ 352505 w 457835"/>
              <a:gd name="T39" fmla="*/ 85578 h 171450"/>
              <a:gd name="T40" fmla="*/ 322331 w 457835"/>
              <a:gd name="T41" fmla="*/ 66528 h 171450"/>
              <a:gd name="T42" fmla="*/ 392389 w 457835"/>
              <a:gd name="T43" fmla="*/ 66528 h 171450"/>
              <a:gd name="T44" fmla="*/ 387573 w 457835"/>
              <a:gd name="T45" fmla="*/ 66528 h 171450"/>
              <a:gd name="T46" fmla="*/ 387573 w 457835"/>
              <a:gd name="T47" fmla="*/ 104628 h 171450"/>
              <a:gd name="T48" fmla="*/ 392389 w 457835"/>
              <a:gd name="T49" fmla="*/ 104628 h 171450"/>
              <a:gd name="T50" fmla="*/ 422540 w 457835"/>
              <a:gd name="T51" fmla="*/ 85578 h 171450"/>
              <a:gd name="T52" fmla="*/ 392389 w 457835"/>
              <a:gd name="T53" fmla="*/ 66528 h 171450"/>
              <a:gd name="T54" fmla="*/ 378657 w 457835"/>
              <a:gd name="T55" fmla="*/ 69068 h 171450"/>
              <a:gd name="T56" fmla="*/ 352505 w 457835"/>
              <a:gd name="T57" fmla="*/ 85578 h 171450"/>
              <a:gd name="T58" fmla="*/ 378657 w 457835"/>
              <a:gd name="T59" fmla="*/ 102088 h 171450"/>
              <a:gd name="T60" fmla="*/ 378657 w 457835"/>
              <a:gd name="T61" fmla="*/ 69068 h 171450"/>
              <a:gd name="T62" fmla="*/ 387573 w 457835"/>
              <a:gd name="T63" fmla="*/ 69068 h 171450"/>
              <a:gd name="T64" fmla="*/ 378657 w 457835"/>
              <a:gd name="T65" fmla="*/ 69068 h 171450"/>
              <a:gd name="T66" fmla="*/ 378657 w 457835"/>
              <a:gd name="T67" fmla="*/ 102088 h 171450"/>
              <a:gd name="T68" fmla="*/ 387573 w 457835"/>
              <a:gd name="T69" fmla="*/ 102088 h 171450"/>
              <a:gd name="T70" fmla="*/ 387573 w 457835"/>
              <a:gd name="T71" fmla="*/ 69068 h 171450"/>
              <a:gd name="T72" fmla="*/ 284237 w 457835"/>
              <a:gd name="T73" fmla="*/ 0 h 171450"/>
              <a:gd name="T74" fmla="*/ 277479 w 457835"/>
              <a:gd name="T75" fmla="*/ 488 h 171450"/>
              <a:gd name="T76" fmla="*/ 271382 w 457835"/>
              <a:gd name="T77" fmla="*/ 3643 h 171450"/>
              <a:gd name="T78" fmla="*/ 266713 w 457835"/>
              <a:gd name="T79" fmla="*/ 9251 h 171450"/>
              <a:gd name="T80" fmla="*/ 264503 w 457835"/>
              <a:gd name="T81" fmla="*/ 16446 h 171450"/>
              <a:gd name="T82" fmla="*/ 264952 w 457835"/>
              <a:gd name="T83" fmla="*/ 23760 h 171450"/>
              <a:gd name="T84" fmla="*/ 267868 w 457835"/>
              <a:gd name="T85" fmla="*/ 30360 h 171450"/>
              <a:gd name="T86" fmla="*/ 273051 w 457835"/>
              <a:gd name="T87" fmla="*/ 35413 h 171450"/>
              <a:gd name="T88" fmla="*/ 352505 w 457835"/>
              <a:gd name="T89" fmla="*/ 85578 h 171450"/>
              <a:gd name="T90" fmla="*/ 378657 w 457835"/>
              <a:gd name="T91" fmla="*/ 69068 h 171450"/>
              <a:gd name="T92" fmla="*/ 387573 w 457835"/>
              <a:gd name="T93" fmla="*/ 69068 h 171450"/>
              <a:gd name="T94" fmla="*/ 387573 w 457835"/>
              <a:gd name="T95" fmla="*/ 66528 h 171450"/>
              <a:gd name="T96" fmla="*/ 392389 w 457835"/>
              <a:gd name="T97" fmla="*/ 66528 h 171450"/>
              <a:gd name="T98" fmla="*/ 290884 w 457835"/>
              <a:gd name="T99" fmla="*/ 2393 h 171450"/>
              <a:gd name="T100" fmla="*/ 284237 w 457835"/>
              <a:gd name="T101" fmla="*/ 0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57835" h="171450">
                <a:moveTo>
                  <a:pt x="381526" y="85578"/>
                </a:moveTo>
                <a:lnTo>
                  <a:pt x="295529" y="135743"/>
                </a:lnTo>
                <a:lnTo>
                  <a:pt x="289921" y="140795"/>
                </a:lnTo>
                <a:lnTo>
                  <a:pt x="286766" y="147395"/>
                </a:lnTo>
                <a:lnTo>
                  <a:pt x="286277" y="154709"/>
                </a:lnTo>
                <a:lnTo>
                  <a:pt x="288670" y="161905"/>
                </a:lnTo>
                <a:lnTo>
                  <a:pt x="293723" y="167513"/>
                </a:lnTo>
                <a:lnTo>
                  <a:pt x="300323" y="170668"/>
                </a:lnTo>
                <a:lnTo>
                  <a:pt x="307637" y="171156"/>
                </a:lnTo>
                <a:lnTo>
                  <a:pt x="314832" y="168763"/>
                </a:lnTo>
                <a:lnTo>
                  <a:pt x="424694" y="104628"/>
                </a:lnTo>
                <a:lnTo>
                  <a:pt x="419481" y="104628"/>
                </a:lnTo>
                <a:lnTo>
                  <a:pt x="419481" y="102088"/>
                </a:lnTo>
                <a:lnTo>
                  <a:pt x="409829" y="102088"/>
                </a:lnTo>
                <a:lnTo>
                  <a:pt x="381526" y="85578"/>
                </a:lnTo>
                <a:close/>
              </a:path>
              <a:path w="457835" h="171450">
                <a:moveTo>
                  <a:pt x="348869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48869" y="104628"/>
                </a:lnTo>
                <a:lnTo>
                  <a:pt x="381526" y="85578"/>
                </a:lnTo>
                <a:lnTo>
                  <a:pt x="348869" y="66528"/>
                </a:lnTo>
                <a:close/>
              </a:path>
              <a:path w="457835" h="171450">
                <a:moveTo>
                  <a:pt x="424694" y="66528"/>
                </a:moveTo>
                <a:lnTo>
                  <a:pt x="419481" y="66528"/>
                </a:lnTo>
                <a:lnTo>
                  <a:pt x="419481" y="104628"/>
                </a:lnTo>
                <a:lnTo>
                  <a:pt x="424694" y="104628"/>
                </a:lnTo>
                <a:lnTo>
                  <a:pt x="457327" y="85578"/>
                </a:lnTo>
                <a:lnTo>
                  <a:pt x="424694" y="66528"/>
                </a:lnTo>
                <a:close/>
              </a:path>
              <a:path w="457835" h="171450">
                <a:moveTo>
                  <a:pt x="409829" y="69068"/>
                </a:moveTo>
                <a:lnTo>
                  <a:pt x="381526" y="85578"/>
                </a:lnTo>
                <a:lnTo>
                  <a:pt x="409829" y="102088"/>
                </a:lnTo>
                <a:lnTo>
                  <a:pt x="409829" y="69068"/>
                </a:lnTo>
                <a:close/>
              </a:path>
              <a:path w="457835" h="171450">
                <a:moveTo>
                  <a:pt x="419481" y="69068"/>
                </a:moveTo>
                <a:lnTo>
                  <a:pt x="409829" y="69068"/>
                </a:lnTo>
                <a:lnTo>
                  <a:pt x="409829" y="102088"/>
                </a:lnTo>
                <a:lnTo>
                  <a:pt x="419481" y="102088"/>
                </a:lnTo>
                <a:lnTo>
                  <a:pt x="419481" y="69068"/>
                </a:lnTo>
                <a:close/>
              </a:path>
              <a:path w="457835" h="171450">
                <a:moveTo>
                  <a:pt x="307637" y="0"/>
                </a:moveTo>
                <a:lnTo>
                  <a:pt x="300323" y="488"/>
                </a:lnTo>
                <a:lnTo>
                  <a:pt x="293723" y="3643"/>
                </a:lnTo>
                <a:lnTo>
                  <a:pt x="288670" y="9251"/>
                </a:lnTo>
                <a:lnTo>
                  <a:pt x="286277" y="16446"/>
                </a:lnTo>
                <a:lnTo>
                  <a:pt x="286766" y="23760"/>
                </a:lnTo>
                <a:lnTo>
                  <a:pt x="289921" y="30360"/>
                </a:lnTo>
                <a:lnTo>
                  <a:pt x="295529" y="35413"/>
                </a:lnTo>
                <a:lnTo>
                  <a:pt x="381526" y="85578"/>
                </a:lnTo>
                <a:lnTo>
                  <a:pt x="409829" y="69068"/>
                </a:lnTo>
                <a:lnTo>
                  <a:pt x="419481" y="69068"/>
                </a:lnTo>
                <a:lnTo>
                  <a:pt x="419481" y="66528"/>
                </a:lnTo>
                <a:lnTo>
                  <a:pt x="424694" y="66528"/>
                </a:lnTo>
                <a:lnTo>
                  <a:pt x="314832" y="2393"/>
                </a:lnTo>
                <a:lnTo>
                  <a:pt x="30763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76810" name="object 19">
            <a:extLst>
              <a:ext uri="{FF2B5EF4-FFF2-40B4-BE49-F238E27FC236}">
                <a16:creationId xmlns:a16="http://schemas.microsoft.com/office/drawing/2014/main" id="{60BB393F-00D3-98B2-7C42-F23BD36A0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429000"/>
            <a:ext cx="2160588" cy="6540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6811" name="object 20">
            <a:extLst>
              <a:ext uri="{FF2B5EF4-FFF2-40B4-BE49-F238E27FC236}">
                <a16:creationId xmlns:a16="http://schemas.microsoft.com/office/drawing/2014/main" id="{53C93A79-D187-99E7-322A-1E1B2FBEA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25" y="3622675"/>
            <a:ext cx="1039813" cy="2667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5792" name="object 22">
            <a:extLst>
              <a:ext uri="{FF2B5EF4-FFF2-40B4-BE49-F238E27FC236}">
                <a16:creationId xmlns:a16="http://schemas.microsoft.com/office/drawing/2014/main" id="{AC778B9F-4FF2-97B8-CDD7-E1FFF91B4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4200525"/>
            <a:ext cx="1111250" cy="40957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5793" name="object 23">
            <a:extLst>
              <a:ext uri="{FF2B5EF4-FFF2-40B4-BE49-F238E27FC236}">
                <a16:creationId xmlns:a16="http://schemas.microsoft.com/office/drawing/2014/main" id="{2C58097F-7D1A-F401-E0ED-318B95AEB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038" y="4251325"/>
            <a:ext cx="1760537" cy="3048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5794" name="object 24">
            <a:extLst>
              <a:ext uri="{FF2B5EF4-FFF2-40B4-BE49-F238E27FC236}">
                <a16:creationId xmlns:a16="http://schemas.microsoft.com/office/drawing/2014/main" id="{85E1E704-474D-E79A-9351-862564B48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5" y="4248150"/>
            <a:ext cx="1122363" cy="322263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5795" name="object 26">
            <a:extLst>
              <a:ext uri="{FF2B5EF4-FFF2-40B4-BE49-F238E27FC236}">
                <a16:creationId xmlns:a16="http://schemas.microsoft.com/office/drawing/2014/main" id="{FCBD0D85-9CEE-5B1D-B5A7-BB951AB2B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175" y="4695825"/>
            <a:ext cx="1809750" cy="3889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5796" name="object 27">
            <a:extLst>
              <a:ext uri="{FF2B5EF4-FFF2-40B4-BE49-F238E27FC236}">
                <a16:creationId xmlns:a16="http://schemas.microsoft.com/office/drawing/2014/main" id="{3E8A0510-F2BE-15D0-428B-9619CC148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138" y="4721225"/>
            <a:ext cx="2732087" cy="3492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5797" name="object 28">
            <a:extLst>
              <a:ext uri="{FF2B5EF4-FFF2-40B4-BE49-F238E27FC236}">
                <a16:creationId xmlns:a16="http://schemas.microsoft.com/office/drawing/2014/main" id="{3363B810-6B23-34A1-98F5-40EF6E2BE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721225"/>
            <a:ext cx="838200" cy="34925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5798" name="object 30">
            <a:extLst>
              <a:ext uri="{FF2B5EF4-FFF2-40B4-BE49-F238E27FC236}">
                <a16:creationId xmlns:a16="http://schemas.microsoft.com/office/drawing/2014/main" id="{13C166FC-F4E1-4020-FFBF-6380D6550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303838"/>
            <a:ext cx="1887538" cy="377825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5799" name="object 31">
            <a:extLst>
              <a:ext uri="{FF2B5EF4-FFF2-40B4-BE49-F238E27FC236}">
                <a16:creationId xmlns:a16="http://schemas.microsoft.com/office/drawing/2014/main" id="{75966946-B52D-ECE6-8BF7-E41E6C3A5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138" y="5329238"/>
            <a:ext cx="3332162" cy="398462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5800" name="object 32">
            <a:extLst>
              <a:ext uri="{FF2B5EF4-FFF2-40B4-BE49-F238E27FC236}">
                <a16:creationId xmlns:a16="http://schemas.microsoft.com/office/drawing/2014/main" id="{1A6C9424-B672-4AA1-EAFC-80945B4CA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013" y="5688013"/>
            <a:ext cx="1246187" cy="331787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9C4EF085-3C54-D7FC-7417-09B200C2B75E}"/>
              </a:ext>
            </a:extLst>
          </p:cNvPr>
          <p:cNvSpPr/>
          <p:nvPr/>
        </p:nvSpPr>
        <p:spPr>
          <a:xfrm>
            <a:off x="3201988" y="554038"/>
            <a:ext cx="304800" cy="22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8F1AF60F-1054-8A8B-3337-99E2B3F82344}"/>
              </a:ext>
            </a:extLst>
          </p:cNvPr>
          <p:cNvSpPr/>
          <p:nvPr/>
        </p:nvSpPr>
        <p:spPr>
          <a:xfrm>
            <a:off x="3201988" y="4248150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8B3B19A2-003B-5C00-F1BD-9E3CE1A5A027}"/>
              </a:ext>
            </a:extLst>
          </p:cNvPr>
          <p:cNvSpPr/>
          <p:nvPr/>
        </p:nvSpPr>
        <p:spPr>
          <a:xfrm>
            <a:off x="3201988" y="4775200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3F7F4F4-9E9C-4FF8-50F7-EEA09291637C}"/>
              </a:ext>
            </a:extLst>
          </p:cNvPr>
          <p:cNvSpPr/>
          <p:nvPr/>
        </p:nvSpPr>
        <p:spPr>
          <a:xfrm>
            <a:off x="3201988" y="5407025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6825" name="object 4">
            <a:extLst>
              <a:ext uri="{FF2B5EF4-FFF2-40B4-BE49-F238E27FC236}">
                <a16:creationId xmlns:a16="http://schemas.microsoft.com/office/drawing/2014/main" id="{6E4515AE-7758-E799-ABF7-B0D55ED96793}"/>
              </a:ext>
            </a:extLst>
          </p:cNvPr>
          <p:cNvSpPr>
            <a:spLocks/>
          </p:cNvSpPr>
          <p:nvPr/>
        </p:nvSpPr>
        <p:spPr bwMode="auto">
          <a:xfrm>
            <a:off x="3055938" y="436563"/>
            <a:ext cx="0" cy="5351462"/>
          </a:xfrm>
          <a:custGeom>
            <a:avLst/>
            <a:gdLst>
              <a:gd name="T0" fmla="*/ 0 h 5351780"/>
              <a:gd name="T1" fmla="*/ 5333369 h 53517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51780">
                <a:moveTo>
                  <a:pt x="0" y="0"/>
                </a:moveTo>
                <a:lnTo>
                  <a:pt x="0" y="5351462"/>
                </a:lnTo>
              </a:path>
            </a:pathLst>
          </a:custGeom>
          <a:noFill/>
          <a:ln w="38100">
            <a:solidFill>
              <a:srgbClr val="FFC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16C3055A-D7E4-1285-EDFC-9BCFE2636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213" y="841375"/>
            <a:ext cx="2454275" cy="1660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" name="object 11">
            <a:extLst>
              <a:ext uri="{FF2B5EF4-FFF2-40B4-BE49-F238E27FC236}">
                <a16:creationId xmlns:a16="http://schemas.microsoft.com/office/drawing/2014/main" id="{EF6E72FA-967C-46CC-E113-C0DC99CA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38" y="2522538"/>
            <a:ext cx="2811462" cy="4032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9C67FCD3-1921-98AD-BC10-476920431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0763" y="2963863"/>
            <a:ext cx="1109662" cy="3762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" name="object 15">
            <a:extLst>
              <a:ext uri="{FF2B5EF4-FFF2-40B4-BE49-F238E27FC236}">
                <a16:creationId xmlns:a16="http://schemas.microsoft.com/office/drawing/2014/main" id="{C31177EA-F7F8-DC91-6497-F5DEAF3275A1}"/>
              </a:ext>
            </a:extLst>
          </p:cNvPr>
          <p:cNvSpPr>
            <a:spLocks/>
          </p:cNvSpPr>
          <p:nvPr/>
        </p:nvSpPr>
        <p:spPr bwMode="auto">
          <a:xfrm>
            <a:off x="4762500" y="3084513"/>
            <a:ext cx="457200" cy="171450"/>
          </a:xfrm>
          <a:custGeom>
            <a:avLst/>
            <a:gdLst>
              <a:gd name="T0" fmla="*/ 352505 w 457835"/>
              <a:gd name="T1" fmla="*/ 85578 h 171450"/>
              <a:gd name="T2" fmla="*/ 273050 w 457835"/>
              <a:gd name="T3" fmla="*/ 135743 h 171450"/>
              <a:gd name="T4" fmla="*/ 267868 w 457835"/>
              <a:gd name="T5" fmla="*/ 140795 h 171450"/>
              <a:gd name="T6" fmla="*/ 264951 w 457835"/>
              <a:gd name="T7" fmla="*/ 147395 h 171450"/>
              <a:gd name="T8" fmla="*/ 264503 w 457835"/>
              <a:gd name="T9" fmla="*/ 154709 h 171450"/>
              <a:gd name="T10" fmla="*/ 266713 w 457835"/>
              <a:gd name="T11" fmla="*/ 161905 h 171450"/>
              <a:gd name="T12" fmla="*/ 271382 w 457835"/>
              <a:gd name="T13" fmla="*/ 167512 h 171450"/>
              <a:gd name="T14" fmla="*/ 277479 w 457835"/>
              <a:gd name="T15" fmla="*/ 170668 h 171450"/>
              <a:gd name="T16" fmla="*/ 284237 w 457835"/>
              <a:gd name="T17" fmla="*/ 171156 h 171450"/>
              <a:gd name="T18" fmla="*/ 290884 w 457835"/>
              <a:gd name="T19" fmla="*/ 168763 h 171450"/>
              <a:gd name="T20" fmla="*/ 392389 w 457835"/>
              <a:gd name="T21" fmla="*/ 104628 h 171450"/>
              <a:gd name="T22" fmla="*/ 387572 w 457835"/>
              <a:gd name="T23" fmla="*/ 104628 h 171450"/>
              <a:gd name="T24" fmla="*/ 387572 w 457835"/>
              <a:gd name="T25" fmla="*/ 102088 h 171450"/>
              <a:gd name="T26" fmla="*/ 378656 w 457835"/>
              <a:gd name="T27" fmla="*/ 102088 h 171450"/>
              <a:gd name="T28" fmla="*/ 352505 w 457835"/>
              <a:gd name="T29" fmla="*/ 85578 h 171450"/>
              <a:gd name="T30" fmla="*/ 322330 w 457835"/>
              <a:gd name="T31" fmla="*/ 66528 h 171450"/>
              <a:gd name="T32" fmla="*/ 0 w 457835"/>
              <a:gd name="T33" fmla="*/ 66528 h 171450"/>
              <a:gd name="T34" fmla="*/ 0 w 457835"/>
              <a:gd name="T35" fmla="*/ 104628 h 171450"/>
              <a:gd name="T36" fmla="*/ 322330 w 457835"/>
              <a:gd name="T37" fmla="*/ 104628 h 171450"/>
              <a:gd name="T38" fmla="*/ 352505 w 457835"/>
              <a:gd name="T39" fmla="*/ 85578 h 171450"/>
              <a:gd name="T40" fmla="*/ 322330 w 457835"/>
              <a:gd name="T41" fmla="*/ 66528 h 171450"/>
              <a:gd name="T42" fmla="*/ 392389 w 457835"/>
              <a:gd name="T43" fmla="*/ 66528 h 171450"/>
              <a:gd name="T44" fmla="*/ 387572 w 457835"/>
              <a:gd name="T45" fmla="*/ 66528 h 171450"/>
              <a:gd name="T46" fmla="*/ 387572 w 457835"/>
              <a:gd name="T47" fmla="*/ 104628 h 171450"/>
              <a:gd name="T48" fmla="*/ 392389 w 457835"/>
              <a:gd name="T49" fmla="*/ 104628 h 171450"/>
              <a:gd name="T50" fmla="*/ 422539 w 457835"/>
              <a:gd name="T51" fmla="*/ 85578 h 171450"/>
              <a:gd name="T52" fmla="*/ 392389 w 457835"/>
              <a:gd name="T53" fmla="*/ 66528 h 171450"/>
              <a:gd name="T54" fmla="*/ 378656 w 457835"/>
              <a:gd name="T55" fmla="*/ 69068 h 171450"/>
              <a:gd name="T56" fmla="*/ 352505 w 457835"/>
              <a:gd name="T57" fmla="*/ 85578 h 171450"/>
              <a:gd name="T58" fmla="*/ 378656 w 457835"/>
              <a:gd name="T59" fmla="*/ 102088 h 171450"/>
              <a:gd name="T60" fmla="*/ 378656 w 457835"/>
              <a:gd name="T61" fmla="*/ 69068 h 171450"/>
              <a:gd name="T62" fmla="*/ 387572 w 457835"/>
              <a:gd name="T63" fmla="*/ 69068 h 171450"/>
              <a:gd name="T64" fmla="*/ 378656 w 457835"/>
              <a:gd name="T65" fmla="*/ 69068 h 171450"/>
              <a:gd name="T66" fmla="*/ 378656 w 457835"/>
              <a:gd name="T67" fmla="*/ 102088 h 171450"/>
              <a:gd name="T68" fmla="*/ 387572 w 457835"/>
              <a:gd name="T69" fmla="*/ 102088 h 171450"/>
              <a:gd name="T70" fmla="*/ 387572 w 457835"/>
              <a:gd name="T71" fmla="*/ 69068 h 171450"/>
              <a:gd name="T72" fmla="*/ 284237 w 457835"/>
              <a:gd name="T73" fmla="*/ 0 h 171450"/>
              <a:gd name="T74" fmla="*/ 277479 w 457835"/>
              <a:gd name="T75" fmla="*/ 488 h 171450"/>
              <a:gd name="T76" fmla="*/ 271382 w 457835"/>
              <a:gd name="T77" fmla="*/ 3643 h 171450"/>
              <a:gd name="T78" fmla="*/ 266713 w 457835"/>
              <a:gd name="T79" fmla="*/ 9251 h 171450"/>
              <a:gd name="T80" fmla="*/ 264503 w 457835"/>
              <a:gd name="T81" fmla="*/ 16446 h 171450"/>
              <a:gd name="T82" fmla="*/ 264951 w 457835"/>
              <a:gd name="T83" fmla="*/ 23760 h 171450"/>
              <a:gd name="T84" fmla="*/ 267868 w 457835"/>
              <a:gd name="T85" fmla="*/ 30360 h 171450"/>
              <a:gd name="T86" fmla="*/ 273050 w 457835"/>
              <a:gd name="T87" fmla="*/ 35413 h 171450"/>
              <a:gd name="T88" fmla="*/ 352505 w 457835"/>
              <a:gd name="T89" fmla="*/ 85578 h 171450"/>
              <a:gd name="T90" fmla="*/ 378656 w 457835"/>
              <a:gd name="T91" fmla="*/ 69068 h 171450"/>
              <a:gd name="T92" fmla="*/ 387572 w 457835"/>
              <a:gd name="T93" fmla="*/ 69068 h 171450"/>
              <a:gd name="T94" fmla="*/ 387572 w 457835"/>
              <a:gd name="T95" fmla="*/ 66528 h 171450"/>
              <a:gd name="T96" fmla="*/ 392389 w 457835"/>
              <a:gd name="T97" fmla="*/ 66528 h 171450"/>
              <a:gd name="T98" fmla="*/ 290884 w 457835"/>
              <a:gd name="T99" fmla="*/ 2393 h 171450"/>
              <a:gd name="T100" fmla="*/ 284237 w 457835"/>
              <a:gd name="T101" fmla="*/ 0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57835" h="171450">
                <a:moveTo>
                  <a:pt x="381526" y="85578"/>
                </a:moveTo>
                <a:lnTo>
                  <a:pt x="295528" y="135743"/>
                </a:lnTo>
                <a:lnTo>
                  <a:pt x="289921" y="140795"/>
                </a:lnTo>
                <a:lnTo>
                  <a:pt x="286765" y="147395"/>
                </a:lnTo>
                <a:lnTo>
                  <a:pt x="286277" y="154709"/>
                </a:lnTo>
                <a:lnTo>
                  <a:pt x="288670" y="161905"/>
                </a:lnTo>
                <a:lnTo>
                  <a:pt x="293723" y="167512"/>
                </a:lnTo>
                <a:lnTo>
                  <a:pt x="300323" y="170668"/>
                </a:lnTo>
                <a:lnTo>
                  <a:pt x="307637" y="171156"/>
                </a:lnTo>
                <a:lnTo>
                  <a:pt x="314832" y="168763"/>
                </a:lnTo>
                <a:lnTo>
                  <a:pt x="424694" y="104628"/>
                </a:lnTo>
                <a:lnTo>
                  <a:pt x="419480" y="104628"/>
                </a:lnTo>
                <a:lnTo>
                  <a:pt x="419480" y="102088"/>
                </a:lnTo>
                <a:lnTo>
                  <a:pt x="409828" y="102088"/>
                </a:lnTo>
                <a:lnTo>
                  <a:pt x="381526" y="85578"/>
                </a:lnTo>
                <a:close/>
              </a:path>
              <a:path w="457835" h="171450">
                <a:moveTo>
                  <a:pt x="348868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48868" y="104628"/>
                </a:lnTo>
                <a:lnTo>
                  <a:pt x="381526" y="85578"/>
                </a:lnTo>
                <a:lnTo>
                  <a:pt x="348868" y="66528"/>
                </a:lnTo>
                <a:close/>
              </a:path>
              <a:path w="457835" h="171450">
                <a:moveTo>
                  <a:pt x="424694" y="66528"/>
                </a:moveTo>
                <a:lnTo>
                  <a:pt x="419480" y="66528"/>
                </a:lnTo>
                <a:lnTo>
                  <a:pt x="419480" y="104628"/>
                </a:lnTo>
                <a:lnTo>
                  <a:pt x="424694" y="104628"/>
                </a:lnTo>
                <a:lnTo>
                  <a:pt x="457326" y="85578"/>
                </a:lnTo>
                <a:lnTo>
                  <a:pt x="424694" y="66528"/>
                </a:lnTo>
                <a:close/>
              </a:path>
              <a:path w="457835" h="171450">
                <a:moveTo>
                  <a:pt x="409828" y="69068"/>
                </a:moveTo>
                <a:lnTo>
                  <a:pt x="381526" y="85578"/>
                </a:lnTo>
                <a:lnTo>
                  <a:pt x="409828" y="102088"/>
                </a:lnTo>
                <a:lnTo>
                  <a:pt x="409828" y="69068"/>
                </a:lnTo>
                <a:close/>
              </a:path>
              <a:path w="457835" h="171450">
                <a:moveTo>
                  <a:pt x="419480" y="69068"/>
                </a:moveTo>
                <a:lnTo>
                  <a:pt x="409828" y="69068"/>
                </a:lnTo>
                <a:lnTo>
                  <a:pt x="409828" y="102088"/>
                </a:lnTo>
                <a:lnTo>
                  <a:pt x="419480" y="102088"/>
                </a:lnTo>
                <a:lnTo>
                  <a:pt x="419480" y="69068"/>
                </a:lnTo>
                <a:close/>
              </a:path>
              <a:path w="457835" h="171450">
                <a:moveTo>
                  <a:pt x="307637" y="0"/>
                </a:moveTo>
                <a:lnTo>
                  <a:pt x="300323" y="488"/>
                </a:lnTo>
                <a:lnTo>
                  <a:pt x="293723" y="3643"/>
                </a:lnTo>
                <a:lnTo>
                  <a:pt x="288670" y="9251"/>
                </a:lnTo>
                <a:lnTo>
                  <a:pt x="286277" y="16446"/>
                </a:lnTo>
                <a:lnTo>
                  <a:pt x="286765" y="23760"/>
                </a:lnTo>
                <a:lnTo>
                  <a:pt x="289921" y="30360"/>
                </a:lnTo>
                <a:lnTo>
                  <a:pt x="295528" y="35413"/>
                </a:lnTo>
                <a:lnTo>
                  <a:pt x="381526" y="85578"/>
                </a:lnTo>
                <a:lnTo>
                  <a:pt x="409828" y="69068"/>
                </a:lnTo>
                <a:lnTo>
                  <a:pt x="419480" y="69068"/>
                </a:lnTo>
                <a:lnTo>
                  <a:pt x="419480" y="66528"/>
                </a:lnTo>
                <a:lnTo>
                  <a:pt x="424694" y="66528"/>
                </a:lnTo>
                <a:lnTo>
                  <a:pt x="314832" y="2393"/>
                </a:lnTo>
                <a:lnTo>
                  <a:pt x="30763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5" grpId="0" animBg="1"/>
      <p:bldP spid="75792" grpId="0" animBg="1"/>
      <p:bldP spid="75793" grpId="0" animBg="1"/>
      <p:bldP spid="75794" grpId="0" animBg="1"/>
      <p:bldP spid="75795" grpId="0" animBg="1"/>
      <p:bldP spid="75796" grpId="0" animBg="1"/>
      <p:bldP spid="75797" grpId="0" animBg="1"/>
      <p:bldP spid="75798" grpId="0" animBg="1"/>
      <p:bldP spid="75799" grpId="0" animBg="1"/>
      <p:bldP spid="75800" grpId="0" animBg="1"/>
      <p:bldP spid="36" grpId="0" animBg="1"/>
      <p:bldP spid="37" grpId="0" animBg="1"/>
      <p:bldP spid="38" grpId="0" animBg="1"/>
      <p:bldP spid="31" grpId="0" animBg="1"/>
      <p:bldP spid="32" grpId="0" animBg="1"/>
      <p:bldP spid="3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object 2">
            <a:extLst>
              <a:ext uri="{FF2B5EF4-FFF2-40B4-BE49-F238E27FC236}">
                <a16:creationId xmlns:a16="http://schemas.microsoft.com/office/drawing/2014/main" id="{C833F8B3-5471-E0A9-1684-E2DB6EE5E513}"/>
              </a:ext>
            </a:extLst>
          </p:cNvPr>
          <p:cNvSpPr>
            <a:spLocks/>
          </p:cNvSpPr>
          <p:nvPr/>
        </p:nvSpPr>
        <p:spPr bwMode="auto">
          <a:xfrm>
            <a:off x="1101725" y="1430338"/>
            <a:ext cx="6927850" cy="2798762"/>
          </a:xfrm>
          <a:custGeom>
            <a:avLst/>
            <a:gdLst>
              <a:gd name="T0" fmla="*/ 0 w 6926580"/>
              <a:gd name="T1" fmla="*/ 2781068 h 2799079"/>
              <a:gd name="T2" fmla="*/ 6999342 w 6926580"/>
              <a:gd name="T3" fmla="*/ 2781068 h 2799079"/>
              <a:gd name="T4" fmla="*/ 6999342 w 6926580"/>
              <a:gd name="T5" fmla="*/ 0 h 2799079"/>
              <a:gd name="T6" fmla="*/ 0 w 6926580"/>
              <a:gd name="T7" fmla="*/ 0 h 2799079"/>
              <a:gd name="T8" fmla="*/ 0 w 6926580"/>
              <a:gd name="T9" fmla="*/ 2781068 h 2799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26580" h="2799079">
                <a:moveTo>
                  <a:pt x="0" y="2799079"/>
                </a:moveTo>
                <a:lnTo>
                  <a:pt x="6926580" y="2799079"/>
                </a:lnTo>
                <a:lnTo>
                  <a:pt x="6926580" y="0"/>
                </a:lnTo>
                <a:lnTo>
                  <a:pt x="0" y="0"/>
                </a:lnTo>
                <a:lnTo>
                  <a:pt x="0" y="27990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77827" name="object 3">
            <a:extLst>
              <a:ext uri="{FF2B5EF4-FFF2-40B4-BE49-F238E27FC236}">
                <a16:creationId xmlns:a16="http://schemas.microsoft.com/office/drawing/2014/main" id="{705F396A-73DE-EC7A-68E6-87643A57C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025" y="1460500"/>
            <a:ext cx="6699250" cy="2708275"/>
          </a:xfrm>
        </p:spPr>
        <p:txBody>
          <a:bodyPr/>
          <a:lstStyle/>
          <a:p>
            <a:pPr marL="12700" indent="7938" eaLnBrk="1" hangingPunct="1"/>
            <a:r>
              <a:rPr lang="pt-BR" altLang="pt-BR" sz="4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Polarização  por Divisor de Tensão</a:t>
            </a:r>
            <a:br>
              <a:rPr lang="pt-BR" altLang="pt-BR" sz="4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Saturação e Análise de  Reta de Carga </a:t>
            </a:r>
            <a:endParaRPr lang="pt-BR" altLang="pt-BR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8E141FD-F4F4-ADBD-FCF4-B5E43DFBA1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8838" y="292100"/>
            <a:ext cx="1317625" cy="306388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-5" dirty="0">
                <a:solidFill>
                  <a:srgbClr val="FF0000"/>
                </a:solidFill>
                <a:latin typeface="+mn-lt"/>
                <a:cs typeface="Arial"/>
              </a:rPr>
              <a:t>Satur</a:t>
            </a:r>
            <a:r>
              <a:rPr sz="2000" b="1" dirty="0">
                <a:solidFill>
                  <a:srgbClr val="FF0000"/>
                </a:solidFill>
                <a:latin typeface="+mn-lt"/>
                <a:cs typeface="Arial"/>
              </a:rPr>
              <a:t>a</a:t>
            </a:r>
            <a:r>
              <a:rPr sz="2000" b="1" spc="-5" dirty="0">
                <a:solidFill>
                  <a:srgbClr val="FF0000"/>
                </a:solidFill>
                <a:latin typeface="+mn-lt"/>
                <a:cs typeface="Arial"/>
              </a:rPr>
              <a:t>ç</a:t>
            </a:r>
            <a:r>
              <a:rPr sz="2000" b="1" dirty="0">
                <a:solidFill>
                  <a:srgbClr val="FF0000"/>
                </a:solidFill>
                <a:latin typeface="+mn-lt"/>
                <a:cs typeface="Arial"/>
              </a:rPr>
              <a:t>ão</a:t>
            </a:r>
            <a:endParaRPr sz="2000" dirty="0">
              <a:latin typeface="+mn-lt"/>
              <a:cs typeface="Arial"/>
            </a:endParaRPr>
          </a:p>
        </p:txBody>
      </p:sp>
      <p:sp>
        <p:nvSpPr>
          <p:cNvPr id="78851" name="object 3">
            <a:extLst>
              <a:ext uri="{FF2B5EF4-FFF2-40B4-BE49-F238E27FC236}">
                <a16:creationId xmlns:a16="http://schemas.microsoft.com/office/drawing/2014/main" id="{80D734A7-612D-AADA-E3DD-506DA80FD906}"/>
              </a:ext>
            </a:extLst>
          </p:cNvPr>
          <p:cNvSpPr>
            <a:spLocks/>
          </p:cNvSpPr>
          <p:nvPr/>
        </p:nvSpPr>
        <p:spPr bwMode="auto">
          <a:xfrm>
            <a:off x="1371600" y="731838"/>
            <a:ext cx="2971800" cy="990600"/>
          </a:xfrm>
          <a:custGeom>
            <a:avLst/>
            <a:gdLst>
              <a:gd name="T0" fmla="*/ 2806700 w 2971800"/>
              <a:gd name="T1" fmla="*/ 0 h 990600"/>
              <a:gd name="T2" fmla="*/ 165100 w 2971800"/>
              <a:gd name="T3" fmla="*/ 0 h 990600"/>
              <a:gd name="T4" fmla="*/ 121208 w 2971800"/>
              <a:gd name="T5" fmla="*/ 5897 h 990600"/>
              <a:gd name="T6" fmla="*/ 81769 w 2971800"/>
              <a:gd name="T7" fmla="*/ 22540 h 990600"/>
              <a:gd name="T8" fmla="*/ 48355 w 2971800"/>
              <a:gd name="T9" fmla="*/ 48355 h 990600"/>
              <a:gd name="T10" fmla="*/ 22540 w 2971800"/>
              <a:gd name="T11" fmla="*/ 81769 h 990600"/>
              <a:gd name="T12" fmla="*/ 5897 w 2971800"/>
              <a:gd name="T13" fmla="*/ 121208 h 990600"/>
              <a:gd name="T14" fmla="*/ 0 w 2971800"/>
              <a:gd name="T15" fmla="*/ 165100 h 990600"/>
              <a:gd name="T16" fmla="*/ 0 w 2971800"/>
              <a:gd name="T17" fmla="*/ 825500 h 990600"/>
              <a:gd name="T18" fmla="*/ 5897 w 2971800"/>
              <a:gd name="T19" fmla="*/ 869391 h 990600"/>
              <a:gd name="T20" fmla="*/ 22540 w 2971800"/>
              <a:gd name="T21" fmla="*/ 908830 h 990600"/>
              <a:gd name="T22" fmla="*/ 48355 w 2971800"/>
              <a:gd name="T23" fmla="*/ 942244 h 990600"/>
              <a:gd name="T24" fmla="*/ 81769 w 2971800"/>
              <a:gd name="T25" fmla="*/ 968059 h 990600"/>
              <a:gd name="T26" fmla="*/ 121208 w 2971800"/>
              <a:gd name="T27" fmla="*/ 984702 h 990600"/>
              <a:gd name="T28" fmla="*/ 165100 w 2971800"/>
              <a:gd name="T29" fmla="*/ 990600 h 990600"/>
              <a:gd name="T30" fmla="*/ 2806700 w 2971800"/>
              <a:gd name="T31" fmla="*/ 990600 h 990600"/>
              <a:gd name="T32" fmla="*/ 2850591 w 2971800"/>
              <a:gd name="T33" fmla="*/ 984702 h 990600"/>
              <a:gd name="T34" fmla="*/ 2890030 w 2971800"/>
              <a:gd name="T35" fmla="*/ 968059 h 990600"/>
              <a:gd name="T36" fmla="*/ 2923444 w 2971800"/>
              <a:gd name="T37" fmla="*/ 942244 h 990600"/>
              <a:gd name="T38" fmla="*/ 2949259 w 2971800"/>
              <a:gd name="T39" fmla="*/ 908830 h 990600"/>
              <a:gd name="T40" fmla="*/ 2965902 w 2971800"/>
              <a:gd name="T41" fmla="*/ 869391 h 990600"/>
              <a:gd name="T42" fmla="*/ 2971800 w 2971800"/>
              <a:gd name="T43" fmla="*/ 825500 h 990600"/>
              <a:gd name="T44" fmla="*/ 2971800 w 2971800"/>
              <a:gd name="T45" fmla="*/ 165100 h 990600"/>
              <a:gd name="T46" fmla="*/ 2965902 w 2971800"/>
              <a:gd name="T47" fmla="*/ 121208 h 990600"/>
              <a:gd name="T48" fmla="*/ 2949259 w 2971800"/>
              <a:gd name="T49" fmla="*/ 81769 h 990600"/>
              <a:gd name="T50" fmla="*/ 2923444 w 2971800"/>
              <a:gd name="T51" fmla="*/ 48355 h 990600"/>
              <a:gd name="T52" fmla="*/ 2890030 w 2971800"/>
              <a:gd name="T53" fmla="*/ 22540 h 990600"/>
              <a:gd name="T54" fmla="*/ 2850591 w 2971800"/>
              <a:gd name="T55" fmla="*/ 5897 h 990600"/>
              <a:gd name="T56" fmla="*/ 2806700 w 2971800"/>
              <a:gd name="T57" fmla="*/ 0 h 9906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971800" h="990600">
                <a:moveTo>
                  <a:pt x="2806700" y="0"/>
                </a:moveTo>
                <a:lnTo>
                  <a:pt x="165100" y="0"/>
                </a:lnTo>
                <a:lnTo>
                  <a:pt x="121208" y="5897"/>
                </a:lnTo>
                <a:lnTo>
                  <a:pt x="81769" y="22540"/>
                </a:lnTo>
                <a:lnTo>
                  <a:pt x="48355" y="48355"/>
                </a:lnTo>
                <a:lnTo>
                  <a:pt x="22540" y="81769"/>
                </a:lnTo>
                <a:lnTo>
                  <a:pt x="5897" y="121208"/>
                </a:lnTo>
                <a:lnTo>
                  <a:pt x="0" y="165100"/>
                </a:lnTo>
                <a:lnTo>
                  <a:pt x="0" y="825500"/>
                </a:lnTo>
                <a:lnTo>
                  <a:pt x="5897" y="869391"/>
                </a:lnTo>
                <a:lnTo>
                  <a:pt x="22540" y="908830"/>
                </a:lnTo>
                <a:lnTo>
                  <a:pt x="48355" y="942244"/>
                </a:lnTo>
                <a:lnTo>
                  <a:pt x="81769" y="968059"/>
                </a:lnTo>
                <a:lnTo>
                  <a:pt x="121208" y="984702"/>
                </a:lnTo>
                <a:lnTo>
                  <a:pt x="165100" y="990600"/>
                </a:lnTo>
                <a:lnTo>
                  <a:pt x="2806700" y="990600"/>
                </a:lnTo>
                <a:lnTo>
                  <a:pt x="2850591" y="984702"/>
                </a:lnTo>
                <a:lnTo>
                  <a:pt x="2890030" y="968059"/>
                </a:lnTo>
                <a:lnTo>
                  <a:pt x="2923444" y="942244"/>
                </a:lnTo>
                <a:lnTo>
                  <a:pt x="2949259" y="908830"/>
                </a:lnTo>
                <a:lnTo>
                  <a:pt x="2965902" y="869391"/>
                </a:lnTo>
                <a:lnTo>
                  <a:pt x="2971800" y="825500"/>
                </a:lnTo>
                <a:lnTo>
                  <a:pt x="2971800" y="165100"/>
                </a:lnTo>
                <a:lnTo>
                  <a:pt x="2965902" y="121208"/>
                </a:lnTo>
                <a:lnTo>
                  <a:pt x="2949259" y="81769"/>
                </a:lnTo>
                <a:lnTo>
                  <a:pt x="2923444" y="48355"/>
                </a:lnTo>
                <a:lnTo>
                  <a:pt x="2890030" y="22540"/>
                </a:lnTo>
                <a:lnTo>
                  <a:pt x="2850591" y="5897"/>
                </a:lnTo>
                <a:lnTo>
                  <a:pt x="2806700" y="0"/>
                </a:lnTo>
                <a:close/>
              </a:path>
            </a:pathLst>
          </a:custGeom>
          <a:solidFill>
            <a:srgbClr val="BAD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78852" name="object 4">
            <a:extLst>
              <a:ext uri="{FF2B5EF4-FFF2-40B4-BE49-F238E27FC236}">
                <a16:creationId xmlns:a16="http://schemas.microsoft.com/office/drawing/2014/main" id="{4BCB80D0-B491-DCF6-5722-33B215730F50}"/>
              </a:ext>
            </a:extLst>
          </p:cNvPr>
          <p:cNvSpPr>
            <a:spLocks/>
          </p:cNvSpPr>
          <p:nvPr/>
        </p:nvSpPr>
        <p:spPr bwMode="auto">
          <a:xfrm>
            <a:off x="3100388" y="1204913"/>
            <a:ext cx="952500" cy="0"/>
          </a:xfrm>
          <a:custGeom>
            <a:avLst/>
            <a:gdLst>
              <a:gd name="T0" fmla="*/ 0 w 953135"/>
              <a:gd name="T1" fmla="*/ 917357 w 95313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53135">
                <a:moveTo>
                  <a:pt x="0" y="0"/>
                </a:moveTo>
                <a:lnTo>
                  <a:pt x="952876" y="0"/>
                </a:lnTo>
              </a:path>
            </a:pathLst>
          </a:custGeom>
          <a:noFill/>
          <a:ln w="1078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894B572-7EF1-1539-0C25-D060918FAB59}"/>
              </a:ext>
            </a:extLst>
          </p:cNvPr>
          <p:cNvSpPr txBox="1"/>
          <p:nvPr/>
        </p:nvSpPr>
        <p:spPr>
          <a:xfrm>
            <a:off x="3309938" y="896938"/>
            <a:ext cx="466725" cy="3159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lnSpc>
                <a:spcPts val="24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25" i="1" spc="44" baseline="14211" dirty="0">
                <a:latin typeface="Arial"/>
                <a:cs typeface="Arial"/>
              </a:rPr>
              <a:t>V</a:t>
            </a:r>
            <a:r>
              <a:rPr lang="pt-BR" sz="3225" i="1" spc="-675" baseline="14211" dirty="0">
                <a:latin typeface="Arial"/>
                <a:cs typeface="Arial"/>
              </a:rPr>
              <a:t> </a:t>
            </a:r>
            <a:r>
              <a:rPr sz="1250" i="1" spc="-25" dirty="0">
                <a:latin typeface="Arial"/>
                <a:cs typeface="Arial"/>
              </a:rPr>
              <a:t>CC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0208170-CFD7-37FA-9AA1-F19CB349AD38}"/>
              </a:ext>
            </a:extLst>
          </p:cNvPr>
          <p:cNvSpPr txBox="1"/>
          <p:nvPr/>
        </p:nvSpPr>
        <p:spPr>
          <a:xfrm>
            <a:off x="3097213" y="1212850"/>
            <a:ext cx="919162" cy="3841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150" i="1" spc="-30" dirty="0">
                <a:latin typeface="Arial"/>
                <a:cs typeface="Arial"/>
              </a:rPr>
              <a:t>R</a:t>
            </a:r>
            <a:r>
              <a:rPr sz="1875" i="1" spc="-44" baseline="-24444" dirty="0">
                <a:latin typeface="Arial"/>
                <a:cs typeface="Arial"/>
              </a:rPr>
              <a:t>C  </a:t>
            </a:r>
            <a:r>
              <a:rPr sz="2150" spc="25" dirty="0">
                <a:latin typeface="Symbol"/>
                <a:cs typeface="Symbol"/>
              </a:rPr>
              <a:t></a:t>
            </a:r>
            <a:r>
              <a:rPr sz="2150" spc="-235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Arial"/>
                <a:cs typeface="Arial"/>
              </a:rPr>
              <a:t>R</a:t>
            </a:r>
            <a:r>
              <a:rPr sz="1875" i="1" baseline="-24444" dirty="0">
                <a:latin typeface="Arial"/>
                <a:cs typeface="Arial"/>
              </a:rPr>
              <a:t>E</a:t>
            </a:r>
            <a:endParaRPr sz="1875" baseline="-24444" dirty="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E16583A2-67A9-20DA-40AE-28A936E96CBD}"/>
              </a:ext>
            </a:extLst>
          </p:cNvPr>
          <p:cNvSpPr txBox="1"/>
          <p:nvPr/>
        </p:nvSpPr>
        <p:spPr>
          <a:xfrm>
            <a:off x="2863850" y="1000125"/>
            <a:ext cx="179388" cy="3349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150" spc="25" dirty="0">
                <a:latin typeface="Symbol"/>
                <a:cs typeface="Symbol"/>
              </a:rPr>
              <a:t>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DE69733-0078-96EA-8404-919A048AFB2A}"/>
              </a:ext>
            </a:extLst>
          </p:cNvPr>
          <p:cNvSpPr txBox="1"/>
          <p:nvPr/>
        </p:nvSpPr>
        <p:spPr>
          <a:xfrm>
            <a:off x="1624013" y="1068388"/>
            <a:ext cx="1152525" cy="3206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lnSpc>
                <a:spcPts val="24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25" i="1" spc="52" baseline="14211" dirty="0" err="1">
                <a:latin typeface="Arial"/>
                <a:cs typeface="Arial"/>
              </a:rPr>
              <a:t>I</a:t>
            </a:r>
            <a:r>
              <a:rPr sz="1250" i="1" spc="35" dirty="0" err="1">
                <a:latin typeface="Arial"/>
                <a:cs typeface="Arial"/>
              </a:rPr>
              <a:t>Csat</a:t>
            </a:r>
            <a:r>
              <a:rPr sz="1250" i="1" spc="-254" dirty="0">
                <a:latin typeface="Arial"/>
                <a:cs typeface="Arial"/>
              </a:rPr>
              <a:t> </a:t>
            </a:r>
            <a:r>
              <a:rPr lang="pt-BR" sz="1250" i="1" spc="-254" dirty="0">
                <a:latin typeface="Arial"/>
                <a:cs typeface="Arial"/>
              </a:rPr>
              <a:t>  </a:t>
            </a:r>
            <a:r>
              <a:rPr sz="3225" spc="37" baseline="14211" dirty="0">
                <a:latin typeface="Symbol"/>
                <a:cs typeface="Symbol"/>
              </a:rPr>
              <a:t></a:t>
            </a:r>
            <a:r>
              <a:rPr sz="3225" spc="-262" baseline="14211" dirty="0">
                <a:latin typeface="Times New Roman"/>
                <a:cs typeface="Times New Roman"/>
              </a:rPr>
              <a:t> </a:t>
            </a:r>
            <a:r>
              <a:rPr sz="3225" i="1" spc="-37" baseline="14211" dirty="0">
                <a:latin typeface="Arial"/>
                <a:cs typeface="Arial"/>
              </a:rPr>
              <a:t>I</a:t>
            </a:r>
            <a:r>
              <a:rPr sz="1250" i="1" spc="-25" dirty="0">
                <a:latin typeface="Arial"/>
                <a:cs typeface="Arial"/>
              </a:rPr>
              <a:t>Cmax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78857" name="object 9">
            <a:extLst>
              <a:ext uri="{FF2B5EF4-FFF2-40B4-BE49-F238E27FC236}">
                <a16:creationId xmlns:a16="http://schemas.microsoft.com/office/drawing/2014/main" id="{3E391AC1-E977-63DD-B8F6-182773DECBCB}"/>
              </a:ext>
            </a:extLst>
          </p:cNvPr>
          <p:cNvSpPr>
            <a:spLocks/>
          </p:cNvSpPr>
          <p:nvPr/>
        </p:nvSpPr>
        <p:spPr bwMode="auto">
          <a:xfrm>
            <a:off x="1557338" y="3362325"/>
            <a:ext cx="1752600" cy="990600"/>
          </a:xfrm>
          <a:custGeom>
            <a:avLst/>
            <a:gdLst>
              <a:gd name="T0" fmla="*/ 1587500 w 1752600"/>
              <a:gd name="T1" fmla="*/ 0 h 990600"/>
              <a:gd name="T2" fmla="*/ 165100 w 1752600"/>
              <a:gd name="T3" fmla="*/ 0 h 990600"/>
              <a:gd name="T4" fmla="*/ 121208 w 1752600"/>
              <a:gd name="T5" fmla="*/ 5897 h 990600"/>
              <a:gd name="T6" fmla="*/ 81769 w 1752600"/>
              <a:gd name="T7" fmla="*/ 22540 h 990600"/>
              <a:gd name="T8" fmla="*/ 48355 w 1752600"/>
              <a:gd name="T9" fmla="*/ 48355 h 990600"/>
              <a:gd name="T10" fmla="*/ 22540 w 1752600"/>
              <a:gd name="T11" fmla="*/ 81769 h 990600"/>
              <a:gd name="T12" fmla="*/ 5897 w 1752600"/>
              <a:gd name="T13" fmla="*/ 121208 h 990600"/>
              <a:gd name="T14" fmla="*/ 0 w 1752600"/>
              <a:gd name="T15" fmla="*/ 165100 h 990600"/>
              <a:gd name="T16" fmla="*/ 0 w 1752600"/>
              <a:gd name="T17" fmla="*/ 825500 h 990600"/>
              <a:gd name="T18" fmla="*/ 5897 w 1752600"/>
              <a:gd name="T19" fmla="*/ 869391 h 990600"/>
              <a:gd name="T20" fmla="*/ 22540 w 1752600"/>
              <a:gd name="T21" fmla="*/ 908830 h 990600"/>
              <a:gd name="T22" fmla="*/ 48355 w 1752600"/>
              <a:gd name="T23" fmla="*/ 942244 h 990600"/>
              <a:gd name="T24" fmla="*/ 81769 w 1752600"/>
              <a:gd name="T25" fmla="*/ 968059 h 990600"/>
              <a:gd name="T26" fmla="*/ 121208 w 1752600"/>
              <a:gd name="T27" fmla="*/ 984702 h 990600"/>
              <a:gd name="T28" fmla="*/ 165100 w 1752600"/>
              <a:gd name="T29" fmla="*/ 990600 h 990600"/>
              <a:gd name="T30" fmla="*/ 1587500 w 1752600"/>
              <a:gd name="T31" fmla="*/ 990600 h 990600"/>
              <a:gd name="T32" fmla="*/ 1631391 w 1752600"/>
              <a:gd name="T33" fmla="*/ 984702 h 990600"/>
              <a:gd name="T34" fmla="*/ 1670830 w 1752600"/>
              <a:gd name="T35" fmla="*/ 968059 h 990600"/>
              <a:gd name="T36" fmla="*/ 1704244 w 1752600"/>
              <a:gd name="T37" fmla="*/ 942244 h 990600"/>
              <a:gd name="T38" fmla="*/ 1730059 w 1752600"/>
              <a:gd name="T39" fmla="*/ 908830 h 990600"/>
              <a:gd name="T40" fmla="*/ 1746702 w 1752600"/>
              <a:gd name="T41" fmla="*/ 869391 h 990600"/>
              <a:gd name="T42" fmla="*/ 1752600 w 1752600"/>
              <a:gd name="T43" fmla="*/ 825500 h 990600"/>
              <a:gd name="T44" fmla="*/ 1752600 w 1752600"/>
              <a:gd name="T45" fmla="*/ 165100 h 990600"/>
              <a:gd name="T46" fmla="*/ 1746702 w 1752600"/>
              <a:gd name="T47" fmla="*/ 121208 h 990600"/>
              <a:gd name="T48" fmla="*/ 1730059 w 1752600"/>
              <a:gd name="T49" fmla="*/ 81769 h 990600"/>
              <a:gd name="T50" fmla="*/ 1704244 w 1752600"/>
              <a:gd name="T51" fmla="*/ 48355 h 990600"/>
              <a:gd name="T52" fmla="*/ 1670830 w 1752600"/>
              <a:gd name="T53" fmla="*/ 22540 h 990600"/>
              <a:gd name="T54" fmla="*/ 1631391 w 1752600"/>
              <a:gd name="T55" fmla="*/ 5897 h 990600"/>
              <a:gd name="T56" fmla="*/ 1587500 w 1752600"/>
              <a:gd name="T57" fmla="*/ 0 h 9906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752600" h="990600">
                <a:moveTo>
                  <a:pt x="1587500" y="0"/>
                </a:moveTo>
                <a:lnTo>
                  <a:pt x="165100" y="0"/>
                </a:lnTo>
                <a:lnTo>
                  <a:pt x="121208" y="5897"/>
                </a:lnTo>
                <a:lnTo>
                  <a:pt x="81769" y="22540"/>
                </a:lnTo>
                <a:lnTo>
                  <a:pt x="48355" y="48355"/>
                </a:lnTo>
                <a:lnTo>
                  <a:pt x="22540" y="81769"/>
                </a:lnTo>
                <a:lnTo>
                  <a:pt x="5897" y="121208"/>
                </a:lnTo>
                <a:lnTo>
                  <a:pt x="0" y="165100"/>
                </a:lnTo>
                <a:lnTo>
                  <a:pt x="0" y="825500"/>
                </a:lnTo>
                <a:lnTo>
                  <a:pt x="5897" y="869391"/>
                </a:lnTo>
                <a:lnTo>
                  <a:pt x="22540" y="908830"/>
                </a:lnTo>
                <a:lnTo>
                  <a:pt x="48355" y="942244"/>
                </a:lnTo>
                <a:lnTo>
                  <a:pt x="81769" y="968059"/>
                </a:lnTo>
                <a:lnTo>
                  <a:pt x="121208" y="984702"/>
                </a:lnTo>
                <a:lnTo>
                  <a:pt x="165100" y="990600"/>
                </a:lnTo>
                <a:lnTo>
                  <a:pt x="1587500" y="990600"/>
                </a:lnTo>
                <a:lnTo>
                  <a:pt x="1631391" y="984702"/>
                </a:lnTo>
                <a:lnTo>
                  <a:pt x="1670830" y="968059"/>
                </a:lnTo>
                <a:lnTo>
                  <a:pt x="1704244" y="942244"/>
                </a:lnTo>
                <a:lnTo>
                  <a:pt x="1730059" y="908830"/>
                </a:lnTo>
                <a:lnTo>
                  <a:pt x="1746702" y="869391"/>
                </a:lnTo>
                <a:lnTo>
                  <a:pt x="1752600" y="825500"/>
                </a:lnTo>
                <a:lnTo>
                  <a:pt x="1752600" y="165100"/>
                </a:lnTo>
                <a:lnTo>
                  <a:pt x="1746702" y="121208"/>
                </a:lnTo>
                <a:lnTo>
                  <a:pt x="1730059" y="81769"/>
                </a:lnTo>
                <a:lnTo>
                  <a:pt x="1704244" y="48355"/>
                </a:lnTo>
                <a:lnTo>
                  <a:pt x="1670830" y="22540"/>
                </a:lnTo>
                <a:lnTo>
                  <a:pt x="1631391" y="5897"/>
                </a:lnTo>
                <a:lnTo>
                  <a:pt x="1587500" y="0"/>
                </a:lnTo>
                <a:close/>
              </a:path>
            </a:pathLst>
          </a:custGeom>
          <a:solidFill>
            <a:srgbClr val="BAD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FDBC7A15-7FEE-63A3-6859-844993A3A4B3}"/>
              </a:ext>
            </a:extLst>
          </p:cNvPr>
          <p:cNvSpPr txBox="1"/>
          <p:nvPr/>
        </p:nvSpPr>
        <p:spPr>
          <a:xfrm>
            <a:off x="1801813" y="3565525"/>
            <a:ext cx="409575" cy="3095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lnSpc>
                <a:spcPts val="24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150" i="1" spc="-172" baseline="14550" dirty="0">
                <a:latin typeface="Arial"/>
                <a:cs typeface="Arial"/>
              </a:rPr>
              <a:t>V</a:t>
            </a:r>
            <a:r>
              <a:rPr sz="1250" i="1" spc="-10" dirty="0">
                <a:latin typeface="Arial"/>
                <a:cs typeface="Arial"/>
              </a:rPr>
              <a:t>CE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7A508C85-D368-E533-9DC1-E93C74C9CFE5}"/>
              </a:ext>
            </a:extLst>
          </p:cNvPr>
          <p:cNvSpPr txBox="1"/>
          <p:nvPr/>
        </p:nvSpPr>
        <p:spPr>
          <a:xfrm>
            <a:off x="2298700" y="3497263"/>
            <a:ext cx="604838" cy="323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100" spc="15" dirty="0">
                <a:latin typeface="Symbol"/>
                <a:cs typeface="Symbol"/>
              </a:rPr>
              <a:t></a:t>
            </a:r>
            <a:r>
              <a:rPr sz="2100" spc="-315" dirty="0">
                <a:latin typeface="Times New Roman"/>
                <a:cs typeface="Times New Roman"/>
              </a:rPr>
              <a:t> </a:t>
            </a:r>
            <a:r>
              <a:rPr sz="2100" i="1" spc="-45" dirty="0">
                <a:latin typeface="Arial"/>
                <a:cs typeface="Arial"/>
              </a:rPr>
              <a:t>V</a:t>
            </a:r>
            <a:r>
              <a:rPr sz="1875" i="1" spc="-67" baseline="-24444" dirty="0">
                <a:latin typeface="Arial"/>
                <a:cs typeface="Arial"/>
              </a:rPr>
              <a:t>CC</a:t>
            </a:r>
            <a:endParaRPr sz="1875" baseline="-24444">
              <a:latin typeface="Arial"/>
              <a:cs typeface="Arial"/>
            </a:endParaRPr>
          </a:p>
        </p:txBody>
      </p:sp>
      <p:sp>
        <p:nvSpPr>
          <p:cNvPr id="78860" name="object 12">
            <a:extLst>
              <a:ext uri="{FF2B5EF4-FFF2-40B4-BE49-F238E27FC236}">
                <a16:creationId xmlns:a16="http://schemas.microsoft.com/office/drawing/2014/main" id="{BA743EE6-89ED-F8A2-D723-DBD51F36DEED}"/>
              </a:ext>
            </a:extLst>
          </p:cNvPr>
          <p:cNvSpPr>
            <a:spLocks/>
          </p:cNvSpPr>
          <p:nvPr/>
        </p:nvSpPr>
        <p:spPr bwMode="auto">
          <a:xfrm>
            <a:off x="1520825" y="5002213"/>
            <a:ext cx="1981200" cy="1219200"/>
          </a:xfrm>
          <a:custGeom>
            <a:avLst/>
            <a:gdLst>
              <a:gd name="T0" fmla="*/ 1778000 w 1981200"/>
              <a:gd name="T1" fmla="*/ 0 h 1219200"/>
              <a:gd name="T2" fmla="*/ 203200 w 1981200"/>
              <a:gd name="T3" fmla="*/ 0 h 1219200"/>
              <a:gd name="T4" fmla="*/ 156610 w 1981200"/>
              <a:gd name="T5" fmla="*/ 5364 h 1219200"/>
              <a:gd name="T6" fmla="*/ 113840 w 1981200"/>
              <a:gd name="T7" fmla="*/ 20645 h 1219200"/>
              <a:gd name="T8" fmla="*/ 76111 w 1981200"/>
              <a:gd name="T9" fmla="*/ 44626 h 1219200"/>
              <a:gd name="T10" fmla="*/ 44642 w 1981200"/>
              <a:gd name="T11" fmla="*/ 76090 h 1219200"/>
              <a:gd name="T12" fmla="*/ 20654 w 1981200"/>
              <a:gd name="T13" fmla="*/ 113818 h 1219200"/>
              <a:gd name="T14" fmla="*/ 5367 w 1981200"/>
              <a:gd name="T15" fmla="*/ 156594 h 1219200"/>
              <a:gd name="T16" fmla="*/ 0 w 1981200"/>
              <a:gd name="T17" fmla="*/ 203200 h 1219200"/>
              <a:gd name="T18" fmla="*/ 0 w 1981200"/>
              <a:gd name="T19" fmla="*/ 1016000 h 1219200"/>
              <a:gd name="T20" fmla="*/ 5367 w 1981200"/>
              <a:gd name="T21" fmla="*/ 1062589 h 1219200"/>
              <a:gd name="T22" fmla="*/ 20654 w 1981200"/>
              <a:gd name="T23" fmla="*/ 1105359 h 1219200"/>
              <a:gd name="T24" fmla="*/ 44642 w 1981200"/>
              <a:gd name="T25" fmla="*/ 1143088 h 1219200"/>
              <a:gd name="T26" fmla="*/ 76111 w 1981200"/>
              <a:gd name="T27" fmla="*/ 1174557 h 1219200"/>
              <a:gd name="T28" fmla="*/ 113840 w 1981200"/>
              <a:gd name="T29" fmla="*/ 1198545 h 1219200"/>
              <a:gd name="T30" fmla="*/ 156610 w 1981200"/>
              <a:gd name="T31" fmla="*/ 1213832 h 1219200"/>
              <a:gd name="T32" fmla="*/ 203200 w 1981200"/>
              <a:gd name="T33" fmla="*/ 1219200 h 1219200"/>
              <a:gd name="T34" fmla="*/ 1778000 w 1981200"/>
              <a:gd name="T35" fmla="*/ 1219200 h 1219200"/>
              <a:gd name="T36" fmla="*/ 1824605 w 1981200"/>
              <a:gd name="T37" fmla="*/ 1213832 h 1219200"/>
              <a:gd name="T38" fmla="*/ 1867381 w 1981200"/>
              <a:gd name="T39" fmla="*/ 1198545 h 1219200"/>
              <a:gd name="T40" fmla="*/ 1905109 w 1981200"/>
              <a:gd name="T41" fmla="*/ 1174557 h 1219200"/>
              <a:gd name="T42" fmla="*/ 1936573 w 1981200"/>
              <a:gd name="T43" fmla="*/ 1143088 h 1219200"/>
              <a:gd name="T44" fmla="*/ 1960554 w 1981200"/>
              <a:gd name="T45" fmla="*/ 1105359 h 1219200"/>
              <a:gd name="T46" fmla="*/ 1975835 w 1981200"/>
              <a:gd name="T47" fmla="*/ 1062589 h 1219200"/>
              <a:gd name="T48" fmla="*/ 1981200 w 1981200"/>
              <a:gd name="T49" fmla="*/ 1016000 h 1219200"/>
              <a:gd name="T50" fmla="*/ 1981200 w 1981200"/>
              <a:gd name="T51" fmla="*/ 203200 h 1219200"/>
              <a:gd name="T52" fmla="*/ 1975835 w 1981200"/>
              <a:gd name="T53" fmla="*/ 156594 h 1219200"/>
              <a:gd name="T54" fmla="*/ 1960554 w 1981200"/>
              <a:gd name="T55" fmla="*/ 113818 h 1219200"/>
              <a:gd name="T56" fmla="*/ 1936573 w 1981200"/>
              <a:gd name="T57" fmla="*/ 76090 h 1219200"/>
              <a:gd name="T58" fmla="*/ 1905109 w 1981200"/>
              <a:gd name="T59" fmla="*/ 44626 h 1219200"/>
              <a:gd name="T60" fmla="*/ 1867381 w 1981200"/>
              <a:gd name="T61" fmla="*/ 20645 h 1219200"/>
              <a:gd name="T62" fmla="*/ 1824605 w 1981200"/>
              <a:gd name="T63" fmla="*/ 5364 h 1219200"/>
              <a:gd name="T64" fmla="*/ 1778000 w 1981200"/>
              <a:gd name="T65" fmla="*/ 0 h 12192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81200" h="1219200">
                <a:moveTo>
                  <a:pt x="1778000" y="0"/>
                </a:moveTo>
                <a:lnTo>
                  <a:pt x="203200" y="0"/>
                </a:lnTo>
                <a:lnTo>
                  <a:pt x="156610" y="5364"/>
                </a:lnTo>
                <a:lnTo>
                  <a:pt x="113840" y="20645"/>
                </a:lnTo>
                <a:lnTo>
                  <a:pt x="76111" y="44626"/>
                </a:lnTo>
                <a:lnTo>
                  <a:pt x="44642" y="76090"/>
                </a:lnTo>
                <a:lnTo>
                  <a:pt x="20654" y="113818"/>
                </a:lnTo>
                <a:lnTo>
                  <a:pt x="5367" y="156594"/>
                </a:lnTo>
                <a:lnTo>
                  <a:pt x="0" y="203200"/>
                </a:lnTo>
                <a:lnTo>
                  <a:pt x="0" y="1016000"/>
                </a:lnTo>
                <a:lnTo>
                  <a:pt x="5367" y="1062589"/>
                </a:lnTo>
                <a:lnTo>
                  <a:pt x="20654" y="1105359"/>
                </a:lnTo>
                <a:lnTo>
                  <a:pt x="44642" y="1143088"/>
                </a:lnTo>
                <a:lnTo>
                  <a:pt x="76111" y="1174557"/>
                </a:lnTo>
                <a:lnTo>
                  <a:pt x="113840" y="1198545"/>
                </a:lnTo>
                <a:lnTo>
                  <a:pt x="156610" y="1213832"/>
                </a:lnTo>
                <a:lnTo>
                  <a:pt x="203200" y="1219200"/>
                </a:lnTo>
                <a:lnTo>
                  <a:pt x="1778000" y="1219200"/>
                </a:lnTo>
                <a:lnTo>
                  <a:pt x="1824605" y="1213832"/>
                </a:lnTo>
                <a:lnTo>
                  <a:pt x="1867381" y="1198545"/>
                </a:lnTo>
                <a:lnTo>
                  <a:pt x="1905109" y="1174557"/>
                </a:lnTo>
                <a:lnTo>
                  <a:pt x="1936573" y="1143088"/>
                </a:lnTo>
                <a:lnTo>
                  <a:pt x="1960554" y="1105359"/>
                </a:lnTo>
                <a:lnTo>
                  <a:pt x="1975835" y="1062589"/>
                </a:lnTo>
                <a:lnTo>
                  <a:pt x="1981200" y="1016000"/>
                </a:lnTo>
                <a:lnTo>
                  <a:pt x="1981200" y="203200"/>
                </a:lnTo>
                <a:lnTo>
                  <a:pt x="1975835" y="156594"/>
                </a:lnTo>
                <a:lnTo>
                  <a:pt x="1960554" y="113818"/>
                </a:lnTo>
                <a:lnTo>
                  <a:pt x="1936573" y="76090"/>
                </a:lnTo>
                <a:lnTo>
                  <a:pt x="1905109" y="44626"/>
                </a:lnTo>
                <a:lnTo>
                  <a:pt x="1867381" y="20645"/>
                </a:lnTo>
                <a:lnTo>
                  <a:pt x="1824605" y="5364"/>
                </a:lnTo>
                <a:lnTo>
                  <a:pt x="1778000" y="0"/>
                </a:lnTo>
                <a:close/>
              </a:path>
            </a:pathLst>
          </a:custGeom>
          <a:solidFill>
            <a:srgbClr val="BAD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034F0DDD-4F95-1C91-E3E0-A31250DCD08B}"/>
              </a:ext>
            </a:extLst>
          </p:cNvPr>
          <p:cNvSpPr txBox="1"/>
          <p:nvPr/>
        </p:nvSpPr>
        <p:spPr>
          <a:xfrm>
            <a:off x="1970088" y="5888038"/>
            <a:ext cx="363537" cy="2825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775" i="1" spc="-150" baseline="13513" dirty="0">
                <a:latin typeface="Arial"/>
                <a:cs typeface="Arial"/>
              </a:rPr>
              <a:t>V</a:t>
            </a:r>
            <a:r>
              <a:rPr sz="1100" i="1" spc="-15" dirty="0">
                <a:latin typeface="Arial"/>
                <a:cs typeface="Arial"/>
              </a:rPr>
              <a:t>CE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E3537F96-A52C-AEAC-85D6-CDFE35E1C958}"/>
              </a:ext>
            </a:extLst>
          </p:cNvPr>
          <p:cNvSpPr txBox="1"/>
          <p:nvPr/>
        </p:nvSpPr>
        <p:spPr>
          <a:xfrm>
            <a:off x="1889125" y="5395913"/>
            <a:ext cx="168275" cy="247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50" i="1" spc="10" dirty="0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BFADF8E9-AB68-0AD3-672A-911394642097}"/>
              </a:ext>
            </a:extLst>
          </p:cNvPr>
          <p:cNvSpPr txBox="1"/>
          <p:nvPr/>
        </p:nvSpPr>
        <p:spPr>
          <a:xfrm>
            <a:off x="1838325" y="5257800"/>
            <a:ext cx="80963" cy="247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50" i="1" spc="5" dirty="0">
                <a:latin typeface="Arial"/>
                <a:cs typeface="Arial"/>
              </a:rPr>
              <a:t>I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24F18FEC-6F47-DE93-BFF9-841198192AB9}"/>
              </a:ext>
            </a:extLst>
          </p:cNvPr>
          <p:cNvSpPr txBox="1"/>
          <p:nvPr/>
        </p:nvSpPr>
        <p:spPr>
          <a:xfrm>
            <a:off x="2408238" y="5827713"/>
            <a:ext cx="563562" cy="2936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850" spc="15" dirty="0">
                <a:latin typeface="Symbol"/>
                <a:cs typeface="Symbol"/>
              </a:rPr>
              <a:t></a:t>
            </a:r>
            <a:r>
              <a:rPr sz="1850" spc="15" dirty="0">
                <a:latin typeface="Times New Roman"/>
                <a:cs typeface="Times New Roman"/>
              </a:rPr>
              <a:t> </a:t>
            </a:r>
            <a:r>
              <a:rPr sz="1850" spc="15" dirty="0">
                <a:latin typeface="Arial"/>
                <a:cs typeface="Arial"/>
              </a:rPr>
              <a:t>0</a:t>
            </a:r>
            <a:r>
              <a:rPr sz="1850" spc="-185" dirty="0">
                <a:latin typeface="Arial"/>
                <a:cs typeface="Arial"/>
              </a:rPr>
              <a:t> </a:t>
            </a:r>
            <a:r>
              <a:rPr sz="1850" spc="20" dirty="0">
                <a:latin typeface="Arial"/>
                <a:cs typeface="Arial"/>
              </a:rPr>
              <a:t>V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10D032D1-C405-8B5F-FA1A-F2E2B4A6C81E}"/>
              </a:ext>
            </a:extLst>
          </p:cNvPr>
          <p:cNvSpPr txBox="1"/>
          <p:nvPr/>
        </p:nvSpPr>
        <p:spPr>
          <a:xfrm>
            <a:off x="1665288" y="3863975"/>
            <a:ext cx="1350962" cy="323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732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100" i="1" dirty="0">
                <a:latin typeface="Arial"/>
                <a:cs typeface="Arial"/>
              </a:rPr>
              <a:t>I</a:t>
            </a:r>
            <a:r>
              <a:rPr sz="1875" i="1" baseline="-24444" dirty="0">
                <a:latin typeface="Arial"/>
                <a:cs typeface="Arial"/>
              </a:rPr>
              <a:t>C  </a:t>
            </a:r>
            <a:r>
              <a:rPr sz="2100" spc="15" dirty="0">
                <a:latin typeface="Symbol"/>
                <a:cs typeface="Symbol"/>
              </a:rPr>
              <a:t></a:t>
            </a:r>
            <a:r>
              <a:rPr sz="2100" spc="15" dirty="0">
                <a:latin typeface="Times New Roman"/>
                <a:cs typeface="Times New Roman"/>
              </a:rPr>
              <a:t> </a:t>
            </a:r>
            <a:r>
              <a:rPr sz="2100" spc="15" dirty="0">
                <a:latin typeface="Arial"/>
                <a:cs typeface="Arial"/>
              </a:rPr>
              <a:t>0</a:t>
            </a:r>
            <a:r>
              <a:rPr sz="2100" spc="-165" dirty="0">
                <a:latin typeface="Arial"/>
                <a:cs typeface="Arial"/>
              </a:rPr>
              <a:t> </a:t>
            </a:r>
            <a:r>
              <a:rPr sz="2100" spc="-95" dirty="0">
                <a:latin typeface="Arial"/>
                <a:cs typeface="Arial"/>
              </a:rPr>
              <a:t>mA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78866" name="object 22">
            <a:extLst>
              <a:ext uri="{FF2B5EF4-FFF2-40B4-BE49-F238E27FC236}">
                <a16:creationId xmlns:a16="http://schemas.microsoft.com/office/drawing/2014/main" id="{B932335C-1E87-CE3B-DA23-0E63A62B8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963" y="2997200"/>
            <a:ext cx="3754437" cy="3238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8867" name="object 23">
            <a:extLst>
              <a:ext uri="{FF2B5EF4-FFF2-40B4-BE49-F238E27FC236}">
                <a16:creationId xmlns:a16="http://schemas.microsoft.com/office/drawing/2014/main" id="{9841E076-D9ED-F319-6403-4F602F3DE473}"/>
              </a:ext>
            </a:extLst>
          </p:cNvPr>
          <p:cNvSpPr>
            <a:spLocks/>
          </p:cNvSpPr>
          <p:nvPr/>
        </p:nvSpPr>
        <p:spPr bwMode="auto">
          <a:xfrm>
            <a:off x="414338" y="304800"/>
            <a:ext cx="314325" cy="304800"/>
          </a:xfrm>
          <a:custGeom>
            <a:avLst/>
            <a:gdLst>
              <a:gd name="T0" fmla="*/ 0 w 381000"/>
              <a:gd name="T1" fmla="*/ 304800 h 304800"/>
              <a:gd name="T2" fmla="*/ 99281 w 381000"/>
              <a:gd name="T3" fmla="*/ 304800 h 304800"/>
              <a:gd name="T4" fmla="*/ 99281 w 381000"/>
              <a:gd name="T5" fmla="*/ 0 h 304800"/>
              <a:gd name="T6" fmla="*/ 0 w 381000"/>
              <a:gd name="T7" fmla="*/ 0 h 304800"/>
              <a:gd name="T8" fmla="*/ 0 w 381000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1000"/>
              <a:gd name="T16" fmla="*/ 0 h 304800"/>
              <a:gd name="T17" fmla="*/ 381000 w 381000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04800">
                <a:moveTo>
                  <a:pt x="0" y="304800"/>
                </a:moveTo>
                <a:lnTo>
                  <a:pt x="381000" y="304800"/>
                </a:lnTo>
                <a:lnTo>
                  <a:pt x="381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1</a:t>
            </a: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D7A504B8-21D1-4073-D3AE-7025F619DDCF}"/>
              </a:ext>
            </a:extLst>
          </p:cNvPr>
          <p:cNvSpPr txBox="1"/>
          <p:nvPr/>
        </p:nvSpPr>
        <p:spPr>
          <a:xfrm>
            <a:off x="917575" y="1981200"/>
            <a:ext cx="2846388" cy="3079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 b="1" i="0" spc="-5">
                <a:solidFill>
                  <a:srgbClr val="FF0000"/>
                </a:solidFill>
                <a:latin typeface="+mn-lt"/>
                <a:ea typeface="+mj-ea"/>
                <a:cs typeface="Arial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dirty="0"/>
              <a:t>Análise por Reta de Carga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CBB43B2-58DB-2E3B-6330-7D07CDA6FA65}"/>
              </a:ext>
            </a:extLst>
          </p:cNvPr>
          <p:cNvSpPr txBox="1"/>
          <p:nvPr/>
        </p:nvSpPr>
        <p:spPr>
          <a:xfrm>
            <a:off x="1917700" y="2963863"/>
            <a:ext cx="1076325" cy="3698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12700" algn="ctr" eaLnBrk="1" fontAlgn="auto" hangingPunct="1">
              <a:spcBef>
                <a:spcPts val="2230"/>
              </a:spcBef>
              <a:spcAft>
                <a:spcPts val="0"/>
              </a:spcAft>
              <a:defRPr sz="1800" b="1" spc="-5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pt-BR" dirty="0"/>
              <a:t>Corte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17925A8-E64A-EDDF-210E-A928BF7B6E3B}"/>
              </a:ext>
            </a:extLst>
          </p:cNvPr>
          <p:cNvSpPr txBox="1"/>
          <p:nvPr/>
        </p:nvSpPr>
        <p:spPr>
          <a:xfrm>
            <a:off x="1762125" y="4573588"/>
            <a:ext cx="14271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700" algn="ctr" eaLnBrk="1" fontAlgn="auto" hangingPunct="1">
              <a:spcBef>
                <a:spcPts val="2230"/>
              </a:spcBef>
              <a:spcAft>
                <a:spcPts val="0"/>
              </a:spcAft>
              <a:defRPr/>
            </a:pPr>
            <a:r>
              <a:rPr lang="pt-BR" b="1" spc="-5" dirty="0">
                <a:solidFill>
                  <a:srgbClr val="333399"/>
                </a:solidFill>
                <a:latin typeface="Arial"/>
                <a:cs typeface="Arial"/>
              </a:rPr>
              <a:t>Saturação</a:t>
            </a:r>
            <a:endParaRPr lang="pt-BR" dirty="0">
              <a:latin typeface="Arial"/>
              <a:cs typeface="Arial"/>
            </a:endParaRPr>
          </a:p>
        </p:txBody>
      </p:sp>
      <p:sp>
        <p:nvSpPr>
          <p:cNvPr id="78871" name="object 23">
            <a:extLst>
              <a:ext uri="{FF2B5EF4-FFF2-40B4-BE49-F238E27FC236}">
                <a16:creationId xmlns:a16="http://schemas.microsoft.com/office/drawing/2014/main" id="{8991C7A9-9565-404C-D115-F11D395BAFF3}"/>
              </a:ext>
            </a:extLst>
          </p:cNvPr>
          <p:cNvSpPr>
            <a:spLocks/>
          </p:cNvSpPr>
          <p:nvPr/>
        </p:nvSpPr>
        <p:spPr bwMode="auto">
          <a:xfrm>
            <a:off x="414338" y="1990725"/>
            <a:ext cx="314325" cy="304800"/>
          </a:xfrm>
          <a:custGeom>
            <a:avLst/>
            <a:gdLst>
              <a:gd name="T0" fmla="*/ 0 w 381000"/>
              <a:gd name="T1" fmla="*/ 304800 h 304800"/>
              <a:gd name="T2" fmla="*/ 99281 w 381000"/>
              <a:gd name="T3" fmla="*/ 304800 h 304800"/>
              <a:gd name="T4" fmla="*/ 99281 w 381000"/>
              <a:gd name="T5" fmla="*/ 0 h 304800"/>
              <a:gd name="T6" fmla="*/ 0 w 381000"/>
              <a:gd name="T7" fmla="*/ 0 h 304800"/>
              <a:gd name="T8" fmla="*/ 0 w 381000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1000"/>
              <a:gd name="T16" fmla="*/ 0 h 304800"/>
              <a:gd name="T17" fmla="*/ 381000 w 381000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04800">
                <a:moveTo>
                  <a:pt x="0" y="304800"/>
                </a:moveTo>
                <a:lnTo>
                  <a:pt x="381000" y="304800"/>
                </a:lnTo>
                <a:lnTo>
                  <a:pt x="381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2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91838E4-17D2-492C-B38C-E19A6D101875}"/>
              </a:ext>
            </a:extLst>
          </p:cNvPr>
          <p:cNvSpPr txBox="1"/>
          <p:nvPr/>
        </p:nvSpPr>
        <p:spPr>
          <a:xfrm>
            <a:off x="858838" y="2295525"/>
            <a:ext cx="67611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700" eaLnBrk="1" fontAlgn="auto" hangingPunct="1">
              <a:spcBef>
                <a:spcPts val="110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Arial"/>
              </a:rPr>
              <a:t>Mesmo </a:t>
            </a:r>
            <a:r>
              <a:rPr lang="pt-BR" spc="-5" dirty="0">
                <a:latin typeface="+mn-lt"/>
                <a:cs typeface="Arial"/>
              </a:rPr>
              <a:t>circuito de saída </a:t>
            </a:r>
            <a:r>
              <a:rPr lang="pt-BR" dirty="0">
                <a:latin typeface="+mn-lt"/>
                <a:cs typeface="Arial"/>
              </a:rPr>
              <a:t>da configuração com </a:t>
            </a:r>
            <a:r>
              <a:rPr lang="pt-BR" spc="-5" dirty="0">
                <a:latin typeface="+mn-lt"/>
                <a:cs typeface="Arial"/>
              </a:rPr>
              <a:t>polarização </a:t>
            </a:r>
            <a:r>
              <a:rPr lang="pt-BR" dirty="0">
                <a:latin typeface="+mn-lt"/>
                <a:cs typeface="Arial"/>
              </a:rPr>
              <a:t>de </a:t>
            </a:r>
            <a:r>
              <a:rPr lang="pt-BR" spc="-15" dirty="0">
                <a:latin typeface="+mn-lt"/>
                <a:cs typeface="Arial"/>
              </a:rPr>
              <a:t>emissor.</a:t>
            </a:r>
            <a:endParaRPr lang="pt-BR" dirty="0">
              <a:latin typeface="+mn-lt"/>
              <a:cs typeface="Arial"/>
            </a:endParaRPr>
          </a:p>
        </p:txBody>
      </p:sp>
      <p:sp>
        <p:nvSpPr>
          <p:cNvPr id="78873" name="object 4">
            <a:extLst>
              <a:ext uri="{FF2B5EF4-FFF2-40B4-BE49-F238E27FC236}">
                <a16:creationId xmlns:a16="http://schemas.microsoft.com/office/drawing/2014/main" id="{13D40DE2-7957-9E1F-83A6-0415222FDB4F}"/>
              </a:ext>
            </a:extLst>
          </p:cNvPr>
          <p:cNvSpPr>
            <a:spLocks/>
          </p:cNvSpPr>
          <p:nvPr/>
        </p:nvSpPr>
        <p:spPr bwMode="auto">
          <a:xfrm>
            <a:off x="2301875" y="5414963"/>
            <a:ext cx="952500" cy="0"/>
          </a:xfrm>
          <a:custGeom>
            <a:avLst/>
            <a:gdLst>
              <a:gd name="T0" fmla="*/ 0 w 953135"/>
              <a:gd name="T1" fmla="*/ 917357 w 95313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53135">
                <a:moveTo>
                  <a:pt x="0" y="0"/>
                </a:moveTo>
                <a:lnTo>
                  <a:pt x="952876" y="0"/>
                </a:lnTo>
              </a:path>
            </a:pathLst>
          </a:custGeom>
          <a:noFill/>
          <a:ln w="1078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EF446557-121C-739F-C61E-CF69C113078A}"/>
              </a:ext>
            </a:extLst>
          </p:cNvPr>
          <p:cNvSpPr txBox="1"/>
          <p:nvPr/>
        </p:nvSpPr>
        <p:spPr>
          <a:xfrm>
            <a:off x="2511425" y="5106988"/>
            <a:ext cx="466725" cy="3159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lnSpc>
                <a:spcPts val="24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25" i="1" spc="44" baseline="14211" dirty="0">
                <a:latin typeface="Arial"/>
                <a:cs typeface="Arial"/>
              </a:rPr>
              <a:t>V</a:t>
            </a:r>
            <a:r>
              <a:rPr lang="pt-BR" sz="3225" i="1" spc="-675" baseline="14211" dirty="0">
                <a:latin typeface="Arial"/>
                <a:cs typeface="Arial"/>
              </a:rPr>
              <a:t> </a:t>
            </a:r>
            <a:r>
              <a:rPr sz="1250" i="1" spc="-25" dirty="0">
                <a:latin typeface="Arial"/>
                <a:cs typeface="Arial"/>
              </a:rPr>
              <a:t>CC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37" name="object 6">
            <a:extLst>
              <a:ext uri="{FF2B5EF4-FFF2-40B4-BE49-F238E27FC236}">
                <a16:creationId xmlns:a16="http://schemas.microsoft.com/office/drawing/2014/main" id="{AD30BABC-EA77-22C8-F1C8-7BD7B703FBAA}"/>
              </a:ext>
            </a:extLst>
          </p:cNvPr>
          <p:cNvSpPr txBox="1"/>
          <p:nvPr/>
        </p:nvSpPr>
        <p:spPr>
          <a:xfrm>
            <a:off x="2298700" y="5422900"/>
            <a:ext cx="919163" cy="3841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150" i="1" spc="-30" dirty="0">
                <a:latin typeface="Arial"/>
                <a:cs typeface="Arial"/>
              </a:rPr>
              <a:t>R</a:t>
            </a:r>
            <a:r>
              <a:rPr sz="1875" i="1" spc="-44" baseline="-24444" dirty="0">
                <a:latin typeface="Arial"/>
                <a:cs typeface="Arial"/>
              </a:rPr>
              <a:t>C  </a:t>
            </a:r>
            <a:r>
              <a:rPr sz="2150" spc="25" dirty="0">
                <a:latin typeface="Symbol"/>
                <a:cs typeface="Symbol"/>
              </a:rPr>
              <a:t></a:t>
            </a:r>
            <a:r>
              <a:rPr sz="2150" spc="-235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Arial"/>
                <a:cs typeface="Arial"/>
              </a:rPr>
              <a:t>R</a:t>
            </a:r>
            <a:r>
              <a:rPr sz="1875" i="1" baseline="-24444" dirty="0">
                <a:latin typeface="Arial"/>
                <a:cs typeface="Arial"/>
              </a:rPr>
              <a:t>E</a:t>
            </a:r>
            <a:endParaRPr sz="1875" baseline="-24444" dirty="0">
              <a:latin typeface="Arial"/>
              <a:cs typeface="Arial"/>
            </a:endParaRPr>
          </a:p>
        </p:txBody>
      </p:sp>
      <p:sp>
        <p:nvSpPr>
          <p:cNvPr id="38" name="object 7">
            <a:extLst>
              <a:ext uri="{FF2B5EF4-FFF2-40B4-BE49-F238E27FC236}">
                <a16:creationId xmlns:a16="http://schemas.microsoft.com/office/drawing/2014/main" id="{15161481-ACE7-2121-4EDC-D5ED598233E5}"/>
              </a:ext>
            </a:extLst>
          </p:cNvPr>
          <p:cNvSpPr txBox="1"/>
          <p:nvPr/>
        </p:nvSpPr>
        <p:spPr>
          <a:xfrm>
            <a:off x="2065338" y="5210175"/>
            <a:ext cx="179387" cy="3349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150" spc="25" dirty="0">
                <a:latin typeface="Symbol"/>
                <a:cs typeface="Symbol"/>
              </a:rPr>
              <a:t></a:t>
            </a:r>
            <a:endParaRPr sz="215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466AA29-90C3-71F9-1EC3-8EE20DD100DE}"/>
              </a:ext>
            </a:extLst>
          </p:cNvPr>
          <p:cNvSpPr txBox="1"/>
          <p:nvPr/>
        </p:nvSpPr>
        <p:spPr>
          <a:xfrm>
            <a:off x="1381125" y="352425"/>
            <a:ext cx="3190875" cy="309563"/>
          </a:xfrm>
          <a:prstGeom prst="rect">
            <a:avLst/>
          </a:prstGeom>
          <a:solidFill>
            <a:srgbClr val="FFC000"/>
          </a:solidFill>
        </p:spPr>
        <p:txBody>
          <a:bodyPr lIns="0" tIns="31750" rIns="0" bIns="0">
            <a:spAutoFit/>
          </a:bodyPr>
          <a:lstStyle/>
          <a:p>
            <a:pPr marL="92075" eaLnBrk="1" fontAlgn="auto" hangingPunct="1">
              <a:spcBef>
                <a:spcPts val="250"/>
              </a:spcBef>
              <a:spcAft>
                <a:spcPts val="0"/>
              </a:spcAft>
              <a:defRPr/>
            </a:pPr>
            <a:r>
              <a:rPr b="1" spc="-5" dirty="0">
                <a:latin typeface="Calibri"/>
                <a:cs typeface="Calibri"/>
              </a:rPr>
              <a:t>Circuitos </a:t>
            </a:r>
            <a:r>
              <a:rPr b="1" spc="-10" dirty="0">
                <a:latin typeface="Calibri"/>
                <a:cs typeface="Calibri"/>
              </a:rPr>
              <a:t>com </a:t>
            </a:r>
            <a:r>
              <a:rPr b="1" dirty="0">
                <a:latin typeface="Calibri"/>
                <a:cs typeface="Calibri"/>
              </a:rPr>
              <a:t>Múltiplos</a:t>
            </a:r>
            <a:r>
              <a:rPr b="1" spc="-160" dirty="0">
                <a:latin typeface="Calibri"/>
                <a:cs typeface="Calibri"/>
              </a:rPr>
              <a:t> </a:t>
            </a:r>
            <a:r>
              <a:rPr b="1" spc="-35" dirty="0">
                <a:latin typeface="Calibri"/>
                <a:cs typeface="Calibri"/>
              </a:rPr>
              <a:t>BJTs</a:t>
            </a:r>
            <a:endParaRPr>
              <a:latin typeface="Calibri"/>
              <a:cs typeface="Calibri"/>
            </a:endParaRPr>
          </a:p>
        </p:txBody>
      </p:sp>
      <p:sp>
        <p:nvSpPr>
          <p:cNvPr id="10243" name="object 4">
            <a:extLst>
              <a:ext uri="{FF2B5EF4-FFF2-40B4-BE49-F238E27FC236}">
                <a16:creationId xmlns:a16="http://schemas.microsoft.com/office/drawing/2014/main" id="{0DE5660F-4E4E-2BBA-E607-C4E1B3C15824}"/>
              </a:ext>
            </a:extLst>
          </p:cNvPr>
          <p:cNvSpPr>
            <a:spLocks/>
          </p:cNvSpPr>
          <p:nvPr/>
        </p:nvSpPr>
        <p:spPr bwMode="auto">
          <a:xfrm>
            <a:off x="428625" y="304800"/>
            <a:ext cx="819150" cy="504825"/>
          </a:xfrm>
          <a:custGeom>
            <a:avLst/>
            <a:gdLst>
              <a:gd name="T0" fmla="*/ 446753 w 817880"/>
              <a:gd name="T1" fmla="*/ 0 h 505459"/>
              <a:gd name="T2" fmla="*/ 380733 w 817880"/>
              <a:gd name="T3" fmla="*/ 2569 h 505459"/>
              <a:gd name="T4" fmla="*/ 317726 w 817880"/>
              <a:gd name="T5" fmla="*/ 9959 h 505459"/>
              <a:gd name="T6" fmla="*/ 258410 w 817880"/>
              <a:gd name="T7" fmla="*/ 21869 h 505459"/>
              <a:gd name="T8" fmla="*/ 203490 w 817880"/>
              <a:gd name="T9" fmla="*/ 37905 h 505459"/>
              <a:gd name="T10" fmla="*/ 153647 w 817880"/>
              <a:gd name="T11" fmla="*/ 57712 h 505459"/>
              <a:gd name="T12" fmla="*/ 109577 w 817880"/>
              <a:gd name="T13" fmla="*/ 80920 h 505459"/>
              <a:gd name="T14" fmla="*/ 71975 w 817880"/>
              <a:gd name="T15" fmla="*/ 107171 h 505459"/>
              <a:gd name="T16" fmla="*/ 41520 w 817880"/>
              <a:gd name="T17" fmla="*/ 136095 h 505459"/>
              <a:gd name="T18" fmla="*/ 18913 w 817880"/>
              <a:gd name="T19" fmla="*/ 167332 h 505459"/>
              <a:gd name="T20" fmla="*/ 0 w 817880"/>
              <a:gd name="T21" fmla="*/ 235281 h 505459"/>
              <a:gd name="T22" fmla="*/ 4832 w 817880"/>
              <a:gd name="T23" fmla="*/ 270048 h 505459"/>
              <a:gd name="T24" fmla="*/ 41520 w 817880"/>
              <a:gd name="T25" fmla="*/ 334467 h 505459"/>
              <a:gd name="T26" fmla="*/ 71975 w 817880"/>
              <a:gd name="T27" fmla="*/ 363392 h 505459"/>
              <a:gd name="T28" fmla="*/ 109577 w 817880"/>
              <a:gd name="T29" fmla="*/ 389641 h 505459"/>
              <a:gd name="T30" fmla="*/ 153647 w 817880"/>
              <a:gd name="T31" fmla="*/ 412851 h 505459"/>
              <a:gd name="T32" fmla="*/ 203490 w 817880"/>
              <a:gd name="T33" fmla="*/ 432657 h 505459"/>
              <a:gd name="T34" fmla="*/ 258410 w 817880"/>
              <a:gd name="T35" fmla="*/ 448693 h 505459"/>
              <a:gd name="T36" fmla="*/ 317726 w 817880"/>
              <a:gd name="T37" fmla="*/ 460601 h 505459"/>
              <a:gd name="T38" fmla="*/ 380733 w 817880"/>
              <a:gd name="T39" fmla="*/ 468011 h 505459"/>
              <a:gd name="T40" fmla="*/ 446753 w 817880"/>
              <a:gd name="T41" fmla="*/ 470563 h 505459"/>
              <a:gd name="T42" fmla="*/ 512775 w 817880"/>
              <a:gd name="T43" fmla="*/ 468011 h 505459"/>
              <a:gd name="T44" fmla="*/ 575784 w 817880"/>
              <a:gd name="T45" fmla="*/ 460601 h 505459"/>
              <a:gd name="T46" fmla="*/ 635101 w 817880"/>
              <a:gd name="T47" fmla="*/ 448693 h 505459"/>
              <a:gd name="T48" fmla="*/ 690019 w 817880"/>
              <a:gd name="T49" fmla="*/ 432657 h 505459"/>
              <a:gd name="T50" fmla="*/ 739859 w 817880"/>
              <a:gd name="T51" fmla="*/ 412851 h 505459"/>
              <a:gd name="T52" fmla="*/ 783929 w 817880"/>
              <a:gd name="T53" fmla="*/ 389641 h 505459"/>
              <a:gd name="T54" fmla="*/ 821536 w 817880"/>
              <a:gd name="T55" fmla="*/ 363392 h 505459"/>
              <a:gd name="T56" fmla="*/ 851997 w 817880"/>
              <a:gd name="T57" fmla="*/ 334467 h 505459"/>
              <a:gd name="T58" fmla="*/ 874590 w 817880"/>
              <a:gd name="T59" fmla="*/ 303233 h 505459"/>
              <a:gd name="T60" fmla="*/ 893510 w 817880"/>
              <a:gd name="T61" fmla="*/ 235281 h 505459"/>
              <a:gd name="T62" fmla="*/ 888666 w 817880"/>
              <a:gd name="T63" fmla="*/ 200516 h 505459"/>
              <a:gd name="T64" fmla="*/ 851997 w 817880"/>
              <a:gd name="T65" fmla="*/ 136095 h 505459"/>
              <a:gd name="T66" fmla="*/ 821536 w 817880"/>
              <a:gd name="T67" fmla="*/ 107171 h 505459"/>
              <a:gd name="T68" fmla="*/ 783929 w 817880"/>
              <a:gd name="T69" fmla="*/ 80920 h 505459"/>
              <a:gd name="T70" fmla="*/ 739859 w 817880"/>
              <a:gd name="T71" fmla="*/ 57712 h 505459"/>
              <a:gd name="T72" fmla="*/ 690019 w 817880"/>
              <a:gd name="T73" fmla="*/ 37905 h 505459"/>
              <a:gd name="T74" fmla="*/ 635101 w 817880"/>
              <a:gd name="T75" fmla="*/ 21869 h 505459"/>
              <a:gd name="T76" fmla="*/ 575784 w 817880"/>
              <a:gd name="T77" fmla="*/ 9959 h 505459"/>
              <a:gd name="T78" fmla="*/ 512775 w 817880"/>
              <a:gd name="T79" fmla="*/ 2569 h 505459"/>
              <a:gd name="T80" fmla="*/ 446753 w 817880"/>
              <a:gd name="T81" fmla="*/ 0 h 50545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817880" h="505459">
                <a:moveTo>
                  <a:pt x="408940" y="0"/>
                </a:moveTo>
                <a:lnTo>
                  <a:pt x="348508" y="2740"/>
                </a:lnTo>
                <a:lnTo>
                  <a:pt x="290830" y="10700"/>
                </a:lnTo>
                <a:lnTo>
                  <a:pt x="236538" y="23490"/>
                </a:lnTo>
                <a:lnTo>
                  <a:pt x="186265" y="40717"/>
                </a:lnTo>
                <a:lnTo>
                  <a:pt x="140643" y="61992"/>
                </a:lnTo>
                <a:lnTo>
                  <a:pt x="100304" y="86922"/>
                </a:lnTo>
                <a:lnTo>
                  <a:pt x="65881" y="115118"/>
                </a:lnTo>
                <a:lnTo>
                  <a:pt x="38007" y="146187"/>
                </a:lnTo>
                <a:lnTo>
                  <a:pt x="17313" y="179740"/>
                </a:lnTo>
                <a:lnTo>
                  <a:pt x="0" y="252729"/>
                </a:lnTo>
                <a:lnTo>
                  <a:pt x="4433" y="290075"/>
                </a:lnTo>
                <a:lnTo>
                  <a:pt x="38007" y="359272"/>
                </a:lnTo>
                <a:lnTo>
                  <a:pt x="65881" y="390341"/>
                </a:lnTo>
                <a:lnTo>
                  <a:pt x="100304" y="418537"/>
                </a:lnTo>
                <a:lnTo>
                  <a:pt x="140643" y="443467"/>
                </a:lnTo>
                <a:lnTo>
                  <a:pt x="186265" y="464742"/>
                </a:lnTo>
                <a:lnTo>
                  <a:pt x="236538" y="481969"/>
                </a:lnTo>
                <a:lnTo>
                  <a:pt x="290830" y="494759"/>
                </a:lnTo>
                <a:lnTo>
                  <a:pt x="348508" y="502719"/>
                </a:lnTo>
                <a:lnTo>
                  <a:pt x="408940" y="505460"/>
                </a:lnTo>
                <a:lnTo>
                  <a:pt x="469371" y="502719"/>
                </a:lnTo>
                <a:lnTo>
                  <a:pt x="527049" y="494759"/>
                </a:lnTo>
                <a:lnTo>
                  <a:pt x="581341" y="481969"/>
                </a:lnTo>
                <a:lnTo>
                  <a:pt x="631614" y="464742"/>
                </a:lnTo>
                <a:lnTo>
                  <a:pt x="677236" y="443467"/>
                </a:lnTo>
                <a:lnTo>
                  <a:pt x="717575" y="418537"/>
                </a:lnTo>
                <a:lnTo>
                  <a:pt x="751998" y="390341"/>
                </a:lnTo>
                <a:lnTo>
                  <a:pt x="779872" y="359272"/>
                </a:lnTo>
                <a:lnTo>
                  <a:pt x="800566" y="325719"/>
                </a:lnTo>
                <a:lnTo>
                  <a:pt x="817880" y="252729"/>
                </a:lnTo>
                <a:lnTo>
                  <a:pt x="813446" y="215384"/>
                </a:lnTo>
                <a:lnTo>
                  <a:pt x="779872" y="146187"/>
                </a:lnTo>
                <a:lnTo>
                  <a:pt x="751998" y="115118"/>
                </a:lnTo>
                <a:lnTo>
                  <a:pt x="717575" y="86922"/>
                </a:lnTo>
                <a:lnTo>
                  <a:pt x="677236" y="61992"/>
                </a:lnTo>
                <a:lnTo>
                  <a:pt x="631614" y="40717"/>
                </a:lnTo>
                <a:lnTo>
                  <a:pt x="581341" y="23490"/>
                </a:lnTo>
                <a:lnTo>
                  <a:pt x="527049" y="10700"/>
                </a:lnTo>
                <a:lnTo>
                  <a:pt x="469371" y="2740"/>
                </a:lnTo>
                <a:lnTo>
                  <a:pt x="40894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AD7F2EF-FE60-822B-04F9-89C204687EAE}"/>
              </a:ext>
            </a:extLst>
          </p:cNvPr>
          <p:cNvSpPr txBox="1"/>
          <p:nvPr/>
        </p:nvSpPr>
        <p:spPr>
          <a:xfrm>
            <a:off x="641350" y="423863"/>
            <a:ext cx="39052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5" dirty="0">
                <a:latin typeface="Calibri"/>
                <a:cs typeface="Calibri"/>
              </a:rPr>
              <a:t>4</a:t>
            </a:r>
            <a:r>
              <a:rPr sz="1600" b="1" spc="-10" dirty="0">
                <a:latin typeface="Calibri"/>
                <a:cs typeface="Calibri"/>
              </a:rPr>
              <a:t>.</a:t>
            </a:r>
            <a:r>
              <a:rPr sz="1600" b="1" spc="5" dirty="0">
                <a:latin typeface="Calibri"/>
                <a:cs typeface="Calibri"/>
              </a:rPr>
              <a:t>1</a:t>
            </a:r>
            <a:r>
              <a:rPr sz="1600" b="1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7E93877-FD36-BCA2-46B7-63EE3D98F4EA}"/>
              </a:ext>
            </a:extLst>
          </p:cNvPr>
          <p:cNvSpPr txBox="1"/>
          <p:nvPr/>
        </p:nvSpPr>
        <p:spPr>
          <a:xfrm>
            <a:off x="1381125" y="844550"/>
            <a:ext cx="3108325" cy="339725"/>
          </a:xfrm>
          <a:prstGeom prst="rect">
            <a:avLst/>
          </a:prstGeom>
          <a:solidFill>
            <a:srgbClr val="FF0000"/>
          </a:solidFill>
        </p:spPr>
        <p:txBody>
          <a:bodyPr lIns="0" tIns="31115" rIns="0" bIns="0">
            <a:spAutoFit/>
          </a:bodyPr>
          <a:lstStyle/>
          <a:p>
            <a:pPr algn="ctr" eaLnBrk="1" fontAlgn="auto" hangingPunct="1">
              <a:spcBef>
                <a:spcPts val="245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F1F1F1"/>
                </a:solidFill>
                <a:latin typeface="Calibri"/>
                <a:cs typeface="Calibri"/>
              </a:rPr>
              <a:t>Circuitos </a:t>
            </a:r>
            <a:r>
              <a:rPr b="1" spc="-10" dirty="0">
                <a:solidFill>
                  <a:srgbClr val="F1F1F1"/>
                </a:solidFill>
                <a:latin typeface="Calibri"/>
                <a:cs typeface="Calibri"/>
              </a:rPr>
              <a:t>com </a:t>
            </a:r>
            <a:r>
              <a:rPr b="1" spc="-5" dirty="0">
                <a:solidFill>
                  <a:srgbClr val="F1F1F1"/>
                </a:solidFill>
                <a:latin typeface="Calibri"/>
                <a:cs typeface="Calibri"/>
              </a:rPr>
              <a:t>Acoplamento</a:t>
            </a:r>
            <a:r>
              <a:rPr b="1" spc="-12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F1F1F1"/>
                </a:solidFill>
                <a:latin typeface="Calibri"/>
                <a:cs typeface="Calibri"/>
              </a:rPr>
              <a:t>RC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B855BDC-2EF3-ABEF-6A73-207E156B5CA6}"/>
              </a:ext>
            </a:extLst>
          </p:cNvPr>
          <p:cNvSpPr txBox="1"/>
          <p:nvPr/>
        </p:nvSpPr>
        <p:spPr>
          <a:xfrm>
            <a:off x="1381125" y="1382713"/>
            <a:ext cx="1246188" cy="338137"/>
          </a:xfrm>
          <a:prstGeom prst="rect">
            <a:avLst/>
          </a:prstGeom>
          <a:solidFill>
            <a:srgbClr val="FF0000"/>
          </a:solidFill>
        </p:spPr>
        <p:txBody>
          <a:bodyPr lIns="0" tIns="29845" rIns="0" bIns="0">
            <a:spAutoFit/>
          </a:bodyPr>
          <a:lstStyle/>
          <a:p>
            <a:pPr algn="ctr" eaLnBrk="1" fontAlgn="auto" hangingPunct="1">
              <a:spcBef>
                <a:spcPts val="235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F1F1F1"/>
                </a:solidFill>
                <a:latin typeface="Calibri"/>
                <a:cs typeface="Calibri"/>
              </a:rPr>
              <a:t>Darlington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D3670230-8066-0364-0398-C63E7F419731}"/>
              </a:ext>
            </a:extLst>
          </p:cNvPr>
          <p:cNvSpPr txBox="1"/>
          <p:nvPr/>
        </p:nvSpPr>
        <p:spPr>
          <a:xfrm>
            <a:off x="1381125" y="1917700"/>
            <a:ext cx="1039813" cy="339725"/>
          </a:xfrm>
          <a:prstGeom prst="rect">
            <a:avLst/>
          </a:prstGeom>
          <a:solidFill>
            <a:srgbClr val="FF0000"/>
          </a:solidFill>
        </p:spPr>
        <p:txBody>
          <a:bodyPr lIns="0" tIns="30480" rIns="0" bIns="0">
            <a:spAutoFit/>
          </a:bodyPr>
          <a:lstStyle/>
          <a:p>
            <a:pPr algn="ctr" eaLnBrk="1" fontAlgn="auto" hangingPunct="1">
              <a:spcBef>
                <a:spcPts val="24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F1F1F1"/>
                </a:solidFill>
                <a:latin typeface="Calibri"/>
                <a:cs typeface="Calibri"/>
              </a:rPr>
              <a:t>Cascode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4E7020CB-820B-0282-9BD3-DD2B475D2F89}"/>
              </a:ext>
            </a:extLst>
          </p:cNvPr>
          <p:cNvSpPr txBox="1"/>
          <p:nvPr/>
        </p:nvSpPr>
        <p:spPr>
          <a:xfrm>
            <a:off x="1381125" y="3033713"/>
            <a:ext cx="2078038" cy="338137"/>
          </a:xfrm>
          <a:prstGeom prst="rect">
            <a:avLst/>
          </a:prstGeom>
          <a:solidFill>
            <a:srgbClr val="FF0000"/>
          </a:solidFill>
        </p:spPr>
        <p:txBody>
          <a:bodyPr lIns="0" tIns="30480" rIns="0" bIns="0">
            <a:spAutoFit/>
          </a:bodyPr>
          <a:lstStyle/>
          <a:p>
            <a:pPr algn="ctr" eaLnBrk="1" fontAlgn="auto" hangingPunct="1">
              <a:spcBef>
                <a:spcPts val="24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F1F1F1"/>
                </a:solidFill>
                <a:latin typeface="Calibri"/>
                <a:cs typeface="Calibri"/>
              </a:rPr>
              <a:t>Acoplamento</a:t>
            </a:r>
            <a:r>
              <a:rPr b="1" spc="-6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1F1F1"/>
                </a:solidFill>
                <a:latin typeface="Calibri"/>
                <a:cs typeface="Calibri"/>
              </a:rPr>
              <a:t>Direto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C26ED46-127C-AF47-3D57-A9AA1FE752A4}"/>
              </a:ext>
            </a:extLst>
          </p:cNvPr>
          <p:cNvSpPr txBox="1"/>
          <p:nvPr/>
        </p:nvSpPr>
        <p:spPr>
          <a:xfrm>
            <a:off x="1385888" y="2446338"/>
            <a:ext cx="1870075" cy="338137"/>
          </a:xfrm>
          <a:prstGeom prst="rect">
            <a:avLst/>
          </a:prstGeom>
          <a:solidFill>
            <a:srgbClr val="FF0000"/>
          </a:solidFill>
        </p:spPr>
        <p:txBody>
          <a:bodyPr lIns="0" tIns="30480" rIns="0" bIns="0">
            <a:spAutoFit/>
          </a:bodyPr>
          <a:lstStyle/>
          <a:p>
            <a:pPr algn="ctr" eaLnBrk="1" fontAlgn="auto" hangingPunct="1">
              <a:spcBef>
                <a:spcPts val="240"/>
              </a:spcBef>
              <a:spcAft>
                <a:spcPts val="0"/>
              </a:spcAft>
              <a:defRPr/>
            </a:pPr>
            <a:r>
              <a:rPr b="1" spc="-20" dirty="0">
                <a:solidFill>
                  <a:srgbClr val="F1F1F1"/>
                </a:solidFill>
                <a:latin typeface="Calibri"/>
                <a:cs typeface="Calibri"/>
              </a:rPr>
              <a:t>Par</a:t>
            </a:r>
            <a:r>
              <a:rPr b="1" spc="-6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1F1F1"/>
                </a:solidFill>
                <a:latin typeface="Calibri"/>
                <a:cs typeface="Calibri"/>
              </a:rPr>
              <a:t>Realimentado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bject 3">
            <a:extLst>
              <a:ext uri="{FF2B5EF4-FFF2-40B4-BE49-F238E27FC236}">
                <a16:creationId xmlns:a16="http://schemas.microsoft.com/office/drawing/2014/main" id="{AB07C3CF-8E8D-C712-5F64-800CFAE22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295400"/>
            <a:ext cx="8235950" cy="3386138"/>
          </a:xfrm>
          <a:solidFill>
            <a:srgbClr val="FF0000"/>
          </a:solidFill>
        </p:spPr>
        <p:txBody>
          <a:bodyPr/>
          <a:lstStyle/>
          <a:p>
            <a:pPr marL="165100" indent="-152400" eaLnBrk="1" hangingPunct="1"/>
            <a:r>
              <a:rPr lang="pt-BR" altLang="pt-BR" sz="4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de um Circuito de Polarização de com Divisor de Tensão (Sintese) </a:t>
            </a:r>
            <a:br>
              <a:rPr lang="pt-BR" altLang="pt-BR" sz="4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sz="4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 de Estabilidade</a:t>
            </a:r>
            <a:endParaRPr lang="pt-BR" altLang="pt-BR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object 4">
            <a:extLst>
              <a:ext uri="{FF2B5EF4-FFF2-40B4-BE49-F238E27FC236}">
                <a16:creationId xmlns:a16="http://schemas.microsoft.com/office/drawing/2014/main" id="{A2033966-C2BE-378E-8542-8CC0034D4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990600"/>
            <a:ext cx="3810000" cy="1809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0899" name="object 5">
            <a:extLst>
              <a:ext uri="{FF2B5EF4-FFF2-40B4-BE49-F238E27FC236}">
                <a16:creationId xmlns:a16="http://schemas.microsoft.com/office/drawing/2014/main" id="{775EA820-71AA-D60D-D0C2-9D76A930B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133600"/>
            <a:ext cx="1163638" cy="5413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0900" name="CaixaDeTexto 6">
            <a:extLst>
              <a:ext uri="{FF2B5EF4-FFF2-40B4-BE49-F238E27FC236}">
                <a16:creationId xmlns:a16="http://schemas.microsoft.com/office/drawing/2014/main" id="{4E707549-08A8-FCC6-0C1C-94A56B28C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873375"/>
            <a:ext cx="28352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400" b="1"/>
              <a:t>Circuito de Polarização </a:t>
            </a:r>
            <a:r>
              <a:rPr lang="pt-BR" altLang="pt-BR" sz="1400"/>
              <a:t>(pg. 1 – 4)</a:t>
            </a:r>
          </a:p>
        </p:txBody>
      </p:sp>
      <p:sp>
        <p:nvSpPr>
          <p:cNvPr id="80901" name="TextBox 5">
            <a:extLst>
              <a:ext uri="{FF2B5EF4-FFF2-40B4-BE49-F238E27FC236}">
                <a16:creationId xmlns:a16="http://schemas.microsoft.com/office/drawing/2014/main" id="{7B71E41C-E407-DAB1-6A34-FDBF310CF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41300"/>
            <a:ext cx="2608263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Referência Bibliográfica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03F9B46-6C6F-553B-18CE-56FFE70FCA96}"/>
              </a:ext>
            </a:extLst>
          </p:cNvPr>
          <p:cNvSpPr txBox="1"/>
          <p:nvPr/>
        </p:nvSpPr>
        <p:spPr>
          <a:xfrm>
            <a:off x="3238500" y="246063"/>
            <a:ext cx="2667000" cy="368300"/>
          </a:xfrm>
          <a:prstGeom prst="rect">
            <a:avLst/>
          </a:prstGeom>
          <a:solidFill>
            <a:srgbClr val="FFC000"/>
          </a:solidFill>
        </p:spPr>
        <p:txBody>
          <a:bodyPr lIns="0" tIns="30480" rIns="0" bIns="0">
            <a:spAutoFit/>
          </a:bodyPr>
          <a:lstStyle/>
          <a:p>
            <a:pPr marL="190500" eaLnBrk="1" fontAlgn="auto" hangingPunct="1">
              <a:spcBef>
                <a:spcPts val="240"/>
              </a:spcBef>
              <a:spcAft>
                <a:spcPts val="0"/>
              </a:spcAft>
              <a:defRPr/>
            </a:pPr>
            <a:r>
              <a:rPr b="1" spc="-25" dirty="0">
                <a:latin typeface="Calibri"/>
                <a:cs typeface="Calibri"/>
              </a:rPr>
              <a:t>Fator </a:t>
            </a:r>
            <a:r>
              <a:rPr b="1" spc="-5" dirty="0">
                <a:latin typeface="Calibri"/>
                <a:cs typeface="Calibri"/>
              </a:rPr>
              <a:t>de </a:t>
            </a:r>
            <a:r>
              <a:rPr b="1" spc="-10" dirty="0">
                <a:latin typeface="Calibri"/>
                <a:cs typeface="Calibri"/>
              </a:rPr>
              <a:t>Estabilidade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(S)</a:t>
            </a:r>
            <a:endParaRPr>
              <a:latin typeface="Calibri"/>
              <a:cs typeface="Calibri"/>
            </a:endParaRPr>
          </a:p>
        </p:txBody>
      </p:sp>
      <p:sp>
        <p:nvSpPr>
          <p:cNvPr id="81923" name="object 3">
            <a:extLst>
              <a:ext uri="{FF2B5EF4-FFF2-40B4-BE49-F238E27FC236}">
                <a16:creationId xmlns:a16="http://schemas.microsoft.com/office/drawing/2014/main" id="{4DAA95C0-7CDC-E107-AF1C-49E446B16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3067050"/>
            <a:ext cx="1174750" cy="7683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1924" name="object 4">
            <a:extLst>
              <a:ext uri="{FF2B5EF4-FFF2-40B4-BE49-F238E27FC236}">
                <a16:creationId xmlns:a16="http://schemas.microsoft.com/office/drawing/2014/main" id="{B2C523C3-54DD-EF15-87ED-2E1C83321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886075"/>
            <a:ext cx="2649538" cy="33623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1925" name="object 6">
            <a:extLst>
              <a:ext uri="{FF2B5EF4-FFF2-40B4-BE49-F238E27FC236}">
                <a16:creationId xmlns:a16="http://schemas.microsoft.com/office/drawing/2014/main" id="{F8407014-1B61-C6F2-C83B-36A9C9D64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0" y="3952875"/>
            <a:ext cx="4597400" cy="11128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1926" name="object 7">
            <a:extLst>
              <a:ext uri="{FF2B5EF4-FFF2-40B4-BE49-F238E27FC236}">
                <a16:creationId xmlns:a16="http://schemas.microsoft.com/office/drawing/2014/main" id="{5F579C21-4482-2E20-4858-8D966A3F3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782638"/>
            <a:ext cx="80740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>
                <a:cs typeface="Calibri" panose="020F0502020204030204" pitchFamily="34" charset="0"/>
              </a:rPr>
              <a:t>É possível determinar se um circuito de polarização para o BJT é estável termicamente e razoavelmente independente dos parâmetros internos do dispositivo. A Figura abaixo apresenta o circuito de polarização mais usado na prática. </a:t>
            </a:r>
            <a:r>
              <a:rPr lang="pt-BR" altLang="pt-BR" b="1">
                <a:solidFill>
                  <a:srgbClr val="FF0000"/>
                </a:solidFill>
                <a:cs typeface="Calibri" panose="020F0502020204030204" pitchFamily="34" charset="0"/>
              </a:rPr>
              <a:t>Pela análise  da relação de dependência do ponto de repouso com os parâmetros internos, conclui-  se que mais estável será esse ponto quanto maior for o resistor R</a:t>
            </a:r>
            <a:r>
              <a:rPr lang="pt-BR" altLang="pt-BR" b="1" baseline="-21000">
                <a:solidFill>
                  <a:srgbClr val="FF0000"/>
                </a:solidFill>
                <a:cs typeface="Calibri" panose="020F0502020204030204" pitchFamily="34" charset="0"/>
              </a:rPr>
              <a:t>E </a:t>
            </a:r>
            <a:r>
              <a:rPr lang="pt-BR" altLang="pt-BR" b="1">
                <a:solidFill>
                  <a:srgbClr val="FF0000"/>
                </a:solidFill>
                <a:cs typeface="Calibri" panose="020F0502020204030204" pitchFamily="34" charset="0"/>
              </a:rPr>
              <a:t>e menor  for o resistor R</a:t>
            </a:r>
            <a:r>
              <a:rPr lang="pt-BR" altLang="pt-BR" b="1" baseline="-21000">
                <a:solidFill>
                  <a:srgbClr val="FF0000"/>
                </a:solidFill>
                <a:cs typeface="Calibri" panose="020F0502020204030204" pitchFamily="34" charset="0"/>
              </a:rPr>
              <a:t>B</a:t>
            </a:r>
            <a:r>
              <a:rPr lang="pt-BR" altLang="pt-BR" b="1">
                <a:solidFill>
                  <a:srgbClr val="FF0000"/>
                </a:solidFill>
                <a:cs typeface="Calibri" panose="020F0502020204030204" pitchFamily="34" charset="0"/>
              </a:rPr>
              <a:t>.</a:t>
            </a:r>
            <a:r>
              <a:rPr lang="pt-BR" altLang="pt-BR">
                <a:cs typeface="Calibri" panose="020F0502020204030204" pitchFamily="34" charset="0"/>
              </a:rPr>
              <a:t> O fator de estabilidade S, dado pela equação abaixo, define as faixas  de maior ou menor estabilidade do circuito.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673ABEF-AEBC-03EE-76E3-E216CDC4DC87}"/>
              </a:ext>
            </a:extLst>
          </p:cNvPr>
          <p:cNvSpPr txBox="1"/>
          <p:nvPr/>
        </p:nvSpPr>
        <p:spPr>
          <a:xfrm>
            <a:off x="2878138" y="349250"/>
            <a:ext cx="3225800" cy="371475"/>
          </a:xfrm>
          <a:prstGeom prst="rect">
            <a:avLst/>
          </a:prstGeom>
          <a:solidFill>
            <a:srgbClr val="FFC000"/>
          </a:solidFill>
        </p:spPr>
        <p:txBody>
          <a:bodyPr lIns="0" tIns="30480" rIns="0" bIns="0">
            <a:spAutoFit/>
          </a:bodyPr>
          <a:lstStyle/>
          <a:p>
            <a:pPr algn="ctr" eaLnBrk="1" fontAlgn="auto" hangingPunct="1">
              <a:spcBef>
                <a:spcPts val="240"/>
              </a:spcBef>
              <a:spcAft>
                <a:spcPts val="0"/>
              </a:spcAft>
              <a:defRPr/>
            </a:pPr>
            <a:r>
              <a:rPr b="1" spc="-5" dirty="0">
                <a:latin typeface="Calibri"/>
                <a:cs typeface="Calibri"/>
              </a:rPr>
              <a:t>Cálculo da</a:t>
            </a:r>
            <a:r>
              <a:rPr b="1" spc="-95" dirty="0">
                <a:latin typeface="Calibri"/>
                <a:cs typeface="Calibri"/>
              </a:rPr>
              <a:t> </a:t>
            </a:r>
            <a:r>
              <a:rPr b="1" spc="-10" dirty="0" err="1">
                <a:latin typeface="Calibri"/>
                <a:cs typeface="Calibri"/>
              </a:rPr>
              <a:t>Polarização</a:t>
            </a:r>
            <a:r>
              <a:rPr lang="pt-BR" b="1" spc="-10" dirty="0">
                <a:latin typeface="Calibri"/>
                <a:cs typeface="Calibri"/>
              </a:rPr>
              <a:t> (Síntese)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82947" name="object 3">
            <a:extLst>
              <a:ext uri="{FF2B5EF4-FFF2-40B4-BE49-F238E27FC236}">
                <a16:creationId xmlns:a16="http://schemas.microsoft.com/office/drawing/2014/main" id="{262B0CCC-3206-0E41-88A9-67DB1918A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993775"/>
            <a:ext cx="2649538" cy="33623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2948" name="object 4">
            <a:extLst>
              <a:ext uri="{FF2B5EF4-FFF2-40B4-BE49-F238E27FC236}">
                <a16:creationId xmlns:a16="http://schemas.microsoft.com/office/drawing/2014/main" id="{31A67C82-5766-2C2A-2356-101DE8F5EADE}"/>
              </a:ext>
            </a:extLst>
          </p:cNvPr>
          <p:cNvSpPr>
            <a:spLocks/>
          </p:cNvSpPr>
          <p:nvPr/>
        </p:nvSpPr>
        <p:spPr bwMode="auto">
          <a:xfrm>
            <a:off x="1787525" y="3933825"/>
            <a:ext cx="531813" cy="368300"/>
          </a:xfrm>
          <a:custGeom>
            <a:avLst/>
            <a:gdLst>
              <a:gd name="T0" fmla="*/ 0 w 530860"/>
              <a:gd name="T1" fmla="*/ 368300 h 368300"/>
              <a:gd name="T2" fmla="*/ 588004 w 530860"/>
              <a:gd name="T3" fmla="*/ 368300 h 368300"/>
              <a:gd name="T4" fmla="*/ 588004 w 530860"/>
              <a:gd name="T5" fmla="*/ 0 h 368300"/>
              <a:gd name="T6" fmla="*/ 0 w 530860"/>
              <a:gd name="T7" fmla="*/ 0 h 368300"/>
              <a:gd name="T8" fmla="*/ 0 w 530860"/>
              <a:gd name="T9" fmla="*/ 368300 h 368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0860" h="368300">
                <a:moveTo>
                  <a:pt x="0" y="368300"/>
                </a:moveTo>
                <a:lnTo>
                  <a:pt x="530860" y="368300"/>
                </a:lnTo>
                <a:lnTo>
                  <a:pt x="530860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82949" name="object 5">
            <a:extLst>
              <a:ext uri="{FF2B5EF4-FFF2-40B4-BE49-F238E27FC236}">
                <a16:creationId xmlns:a16="http://schemas.microsoft.com/office/drawing/2014/main" id="{E67AF9F2-4BA1-756A-D271-C75B3E78D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973138"/>
            <a:ext cx="2665413" cy="3276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2950" name="object 6">
            <a:extLst>
              <a:ext uri="{FF2B5EF4-FFF2-40B4-BE49-F238E27FC236}">
                <a16:creationId xmlns:a16="http://schemas.microsoft.com/office/drawing/2014/main" id="{2628A1B3-571E-7230-482F-812F48725D9B}"/>
              </a:ext>
            </a:extLst>
          </p:cNvPr>
          <p:cNvSpPr>
            <a:spLocks/>
          </p:cNvSpPr>
          <p:nvPr/>
        </p:nvSpPr>
        <p:spPr bwMode="auto">
          <a:xfrm>
            <a:off x="5216525" y="3924300"/>
            <a:ext cx="531813" cy="371475"/>
          </a:xfrm>
          <a:custGeom>
            <a:avLst/>
            <a:gdLst>
              <a:gd name="T0" fmla="*/ 0 w 530860"/>
              <a:gd name="T1" fmla="*/ 408887 h 370839"/>
              <a:gd name="T2" fmla="*/ 588004 w 530860"/>
              <a:gd name="T3" fmla="*/ 408887 h 370839"/>
              <a:gd name="T4" fmla="*/ 588004 w 530860"/>
              <a:gd name="T5" fmla="*/ 0 h 370839"/>
              <a:gd name="T6" fmla="*/ 0 w 530860"/>
              <a:gd name="T7" fmla="*/ 0 h 370839"/>
              <a:gd name="T8" fmla="*/ 0 w 530860"/>
              <a:gd name="T9" fmla="*/ 408887 h 3708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0860" h="370839">
                <a:moveTo>
                  <a:pt x="0" y="370839"/>
                </a:moveTo>
                <a:lnTo>
                  <a:pt x="530860" y="370839"/>
                </a:lnTo>
                <a:lnTo>
                  <a:pt x="53086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82951" name="object 7">
            <a:extLst>
              <a:ext uri="{FF2B5EF4-FFF2-40B4-BE49-F238E27FC236}">
                <a16:creationId xmlns:a16="http://schemas.microsoft.com/office/drawing/2014/main" id="{3B3A0F42-24AA-7C95-E4BC-63E89501C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3" y="2293938"/>
            <a:ext cx="25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600">
                <a:cs typeface="Calibri" panose="020F0502020204030204" pitchFamily="34" charset="0"/>
              </a:rPr>
              <a:t>≡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object 2">
            <a:extLst>
              <a:ext uri="{FF2B5EF4-FFF2-40B4-BE49-F238E27FC236}">
                <a16:creationId xmlns:a16="http://schemas.microsoft.com/office/drawing/2014/main" id="{CAA004B9-1305-7DCF-A72C-7B515A7FD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525" y="228600"/>
            <a:ext cx="3440113" cy="3524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7827" name="object 3">
            <a:extLst>
              <a:ext uri="{FF2B5EF4-FFF2-40B4-BE49-F238E27FC236}">
                <a16:creationId xmlns:a16="http://schemas.microsoft.com/office/drawing/2014/main" id="{3849C1F1-0FBC-B2AC-4451-EF4D19BC9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525" y="733425"/>
            <a:ext cx="3575050" cy="2778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7828" name="object 4">
            <a:extLst>
              <a:ext uri="{FF2B5EF4-FFF2-40B4-BE49-F238E27FC236}">
                <a16:creationId xmlns:a16="http://schemas.microsoft.com/office/drawing/2014/main" id="{0C0DE522-4885-E8B8-11ED-6AF2D2EE2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04913"/>
            <a:ext cx="2482850" cy="3143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7829" name="object 5">
            <a:extLst>
              <a:ext uri="{FF2B5EF4-FFF2-40B4-BE49-F238E27FC236}">
                <a16:creationId xmlns:a16="http://schemas.microsoft.com/office/drawing/2014/main" id="{D202E695-4925-08FF-2173-563327638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175" y="1633538"/>
            <a:ext cx="4171950" cy="3698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7830" name="object 6">
            <a:extLst>
              <a:ext uri="{FF2B5EF4-FFF2-40B4-BE49-F238E27FC236}">
                <a16:creationId xmlns:a16="http://schemas.microsoft.com/office/drawing/2014/main" id="{E848831A-7C24-A085-42EA-2A5296715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2049463"/>
            <a:ext cx="3816350" cy="3048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7831" name="object 7">
            <a:extLst>
              <a:ext uri="{FF2B5EF4-FFF2-40B4-BE49-F238E27FC236}">
                <a16:creationId xmlns:a16="http://schemas.microsoft.com/office/drawing/2014/main" id="{5336EE04-3E89-94E8-E44E-866B14F73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2560638"/>
            <a:ext cx="1333500" cy="33178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7832" name="object 8">
            <a:extLst>
              <a:ext uri="{FF2B5EF4-FFF2-40B4-BE49-F238E27FC236}">
                <a16:creationId xmlns:a16="http://schemas.microsoft.com/office/drawing/2014/main" id="{12781B66-3B94-6A2B-EE2B-CE8089FA0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825" y="2840038"/>
            <a:ext cx="1174750" cy="82073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03AC308-94C2-B6FF-C2A2-BEE10654966E}"/>
              </a:ext>
            </a:extLst>
          </p:cNvPr>
          <p:cNvSpPr txBox="1"/>
          <p:nvPr/>
        </p:nvSpPr>
        <p:spPr>
          <a:xfrm>
            <a:off x="304800" y="304800"/>
            <a:ext cx="457200" cy="27622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marL="1270" algn="ctr" eaLnBrk="1" fontAlgn="auto" hangingPunct="1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1</a:t>
            </a:r>
            <a:endParaRPr>
              <a:latin typeface="Arial"/>
              <a:cs typeface="Arial"/>
            </a:endParaRPr>
          </a:p>
        </p:txBody>
      </p:sp>
      <p:sp>
        <p:nvSpPr>
          <p:cNvPr id="77836" name="object 12">
            <a:extLst>
              <a:ext uri="{FF2B5EF4-FFF2-40B4-BE49-F238E27FC236}">
                <a16:creationId xmlns:a16="http://schemas.microsoft.com/office/drawing/2014/main" id="{EA0DE780-9E13-9565-EB42-B05A7269F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90575"/>
            <a:ext cx="457200" cy="2762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975"/>
              </a:lnSpc>
            </a:pP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AC9DDE2-EDF6-74A3-4C25-A9331972BF30}"/>
              </a:ext>
            </a:extLst>
          </p:cNvPr>
          <p:cNvSpPr txBox="1"/>
          <p:nvPr/>
        </p:nvSpPr>
        <p:spPr>
          <a:xfrm>
            <a:off x="304800" y="1247775"/>
            <a:ext cx="457200" cy="27622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marL="1270" algn="ctr" eaLnBrk="1" fontAlgn="auto" hangingPunct="1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3</a:t>
            </a:r>
            <a:endParaRPr dirty="0">
              <a:latin typeface="Arial"/>
              <a:cs typeface="Arial"/>
            </a:endParaRPr>
          </a:p>
        </p:txBody>
      </p:sp>
      <p:sp>
        <p:nvSpPr>
          <p:cNvPr id="77838" name="object 14">
            <a:extLst>
              <a:ext uri="{FF2B5EF4-FFF2-40B4-BE49-F238E27FC236}">
                <a16:creationId xmlns:a16="http://schemas.microsoft.com/office/drawing/2014/main" id="{11A88659-5BFB-ED36-55BC-6ECAA9897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19375"/>
            <a:ext cx="457200" cy="2762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975"/>
              </a:lnSpc>
            </a:pP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7839" name="object 15">
            <a:extLst>
              <a:ext uri="{FF2B5EF4-FFF2-40B4-BE49-F238E27FC236}">
                <a16:creationId xmlns:a16="http://schemas.microsoft.com/office/drawing/2014/main" id="{6905895E-5485-6B20-599B-EE9A54CDC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95775"/>
            <a:ext cx="457200" cy="2762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975"/>
              </a:lnSpc>
            </a:pP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2BD1C6F-AA0E-A3B7-F13C-95B593C61A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70313"/>
            <a:ext cx="42291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2BEADA55-0355-D1CD-D971-FC69E7F109E6}"/>
              </a:ext>
            </a:extLst>
          </p:cNvPr>
          <p:cNvSpPr/>
          <p:nvPr/>
        </p:nvSpPr>
        <p:spPr>
          <a:xfrm>
            <a:off x="1571625" y="3743325"/>
            <a:ext cx="381000" cy="3000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6CD35D-3FE8-4B88-9C68-6AD6312FD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525" y="4229100"/>
            <a:ext cx="430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Escolhar S (usar os critérios de estabilidade)</a:t>
            </a: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CF167FF3-6CC5-3CC4-2B50-FF4F1D8F5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4879975"/>
            <a:ext cx="1312862" cy="3635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BF66A6D2-B30F-9D9F-55E4-A6B41685A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088" y="5184775"/>
            <a:ext cx="1798637" cy="44608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52D75906-0C71-5056-E752-A665EC050557}"/>
              </a:ext>
            </a:extLst>
          </p:cNvPr>
          <p:cNvSpPr txBox="1"/>
          <p:nvPr/>
        </p:nvSpPr>
        <p:spPr>
          <a:xfrm>
            <a:off x="336550" y="4908550"/>
            <a:ext cx="457200" cy="27622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marL="1270" algn="ctr" eaLnBrk="1" fontAlgn="auto" hangingPunct="1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6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  <p:bldP spid="77828" grpId="0" animBg="1"/>
      <p:bldP spid="77829" grpId="0" animBg="1"/>
      <p:bldP spid="77830" grpId="0" animBg="1"/>
      <p:bldP spid="77831" grpId="0" animBg="1"/>
      <p:bldP spid="77832" grpId="0" animBg="1"/>
      <p:bldP spid="77836" grpId="0" animBg="1"/>
      <p:bldP spid="13" grpId="0" animBg="1"/>
      <p:bldP spid="77838" grpId="0" animBg="1"/>
      <p:bldP spid="77839" grpId="0" animBg="1"/>
      <p:bldP spid="3" grpId="0" animBg="1"/>
      <p:bldP spid="4" grpId="0"/>
      <p:bldP spid="25" grpId="0" animBg="1"/>
      <p:bldP spid="26" grpId="0" animBg="1"/>
      <p:bldP spid="2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bject 4">
            <a:extLst>
              <a:ext uri="{FF2B5EF4-FFF2-40B4-BE49-F238E27FC236}">
                <a16:creationId xmlns:a16="http://schemas.microsoft.com/office/drawing/2014/main" id="{0E38C283-CCE4-E3DC-817D-2F3B0B690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304800"/>
            <a:ext cx="1427163" cy="438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4995" name="object 5">
            <a:extLst>
              <a:ext uri="{FF2B5EF4-FFF2-40B4-BE49-F238E27FC236}">
                <a16:creationId xmlns:a16="http://schemas.microsoft.com/office/drawing/2014/main" id="{9E424C01-8FBD-F79C-8D06-97090DE4E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438" y="806450"/>
            <a:ext cx="3413125" cy="7127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8854" name="object 6">
            <a:extLst>
              <a:ext uri="{FF2B5EF4-FFF2-40B4-BE49-F238E27FC236}">
                <a16:creationId xmlns:a16="http://schemas.microsoft.com/office/drawing/2014/main" id="{9E2BC89D-EF92-AC00-3560-89202238D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1585913"/>
            <a:ext cx="1420813" cy="4191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8855" name="object 7">
            <a:extLst>
              <a:ext uri="{FF2B5EF4-FFF2-40B4-BE49-F238E27FC236}">
                <a16:creationId xmlns:a16="http://schemas.microsoft.com/office/drawing/2014/main" id="{0FB8026C-EB47-0DA4-D707-0AFF66D85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905000"/>
            <a:ext cx="1447800" cy="8001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8857" name="object 9">
            <a:extLst>
              <a:ext uri="{FF2B5EF4-FFF2-40B4-BE49-F238E27FC236}">
                <a16:creationId xmlns:a16="http://schemas.microsoft.com/office/drawing/2014/main" id="{9460C034-FEE2-2695-9BC9-353812BCF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38" y="3344863"/>
            <a:ext cx="1409700" cy="44608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8858" name="object 10">
            <a:extLst>
              <a:ext uri="{FF2B5EF4-FFF2-40B4-BE49-F238E27FC236}">
                <a16:creationId xmlns:a16="http://schemas.microsoft.com/office/drawing/2014/main" id="{2988EDC8-5577-FDB7-0E80-016DF715F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703638"/>
            <a:ext cx="1655763" cy="7620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D5993693-808E-F747-AF67-2924CF9AA596}"/>
              </a:ext>
            </a:extLst>
          </p:cNvPr>
          <p:cNvSpPr txBox="1"/>
          <p:nvPr/>
        </p:nvSpPr>
        <p:spPr>
          <a:xfrm>
            <a:off x="304800" y="463550"/>
            <a:ext cx="457200" cy="27622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marL="1270" algn="ctr" eaLnBrk="1" fontAlgn="auto" hangingPunct="1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7</a:t>
            </a:r>
            <a:endParaRPr>
              <a:latin typeface="Arial"/>
              <a:cs typeface="Arial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3FEC9E64-CD67-7218-DD93-8BDD72DD9A6B}"/>
              </a:ext>
            </a:extLst>
          </p:cNvPr>
          <p:cNvSpPr txBox="1"/>
          <p:nvPr/>
        </p:nvSpPr>
        <p:spPr>
          <a:xfrm>
            <a:off x="304800" y="1682750"/>
            <a:ext cx="457200" cy="27622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marL="1270" algn="ctr" eaLnBrk="1" fontAlgn="auto" hangingPunct="1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8</a:t>
            </a:r>
            <a:endParaRPr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B63BD697-0CD4-9F23-14F1-7CBD70D15DC7}"/>
              </a:ext>
            </a:extLst>
          </p:cNvPr>
          <p:cNvSpPr txBox="1"/>
          <p:nvPr/>
        </p:nvSpPr>
        <p:spPr>
          <a:xfrm>
            <a:off x="304800" y="3427413"/>
            <a:ext cx="457200" cy="27622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marL="1270" algn="ctr" eaLnBrk="1" fontAlgn="auto" hangingPunct="1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9</a:t>
            </a:r>
            <a:endParaRPr>
              <a:latin typeface="Arial"/>
              <a:cs typeface="Arial"/>
            </a:endParaRP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A540A97B-032A-FE92-E478-1B5EA973DA9F}"/>
              </a:ext>
            </a:extLst>
          </p:cNvPr>
          <p:cNvSpPr/>
          <p:nvPr/>
        </p:nvSpPr>
        <p:spPr>
          <a:xfrm>
            <a:off x="1703388" y="2867025"/>
            <a:ext cx="381000" cy="3000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2FCAADC-7F13-B81F-657B-CC6BF472E0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0838"/>
            <a:ext cx="52387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6521E4D5-A4C6-C4DF-D77B-79CC95A9DEA6}"/>
              </a:ext>
            </a:extLst>
          </p:cNvPr>
          <p:cNvSpPr/>
          <p:nvPr/>
        </p:nvSpPr>
        <p:spPr>
          <a:xfrm>
            <a:off x="1776413" y="4724400"/>
            <a:ext cx="381000" cy="3000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377C18E-499C-0C18-1574-B067EBCE79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4724400"/>
            <a:ext cx="5153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 animBg="1"/>
      <p:bldP spid="78855" grpId="0" animBg="1"/>
      <p:bldP spid="78857" grpId="0" animBg="1"/>
      <p:bldP spid="78858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object 2">
            <a:extLst>
              <a:ext uri="{FF2B5EF4-FFF2-40B4-BE49-F238E27FC236}">
                <a16:creationId xmlns:a16="http://schemas.microsoft.com/office/drawing/2014/main" id="{91E2CAB8-964F-10A4-ED64-FC8895768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304800"/>
            <a:ext cx="6624638" cy="3635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6019" name="object 3">
            <a:extLst>
              <a:ext uri="{FF2B5EF4-FFF2-40B4-BE49-F238E27FC236}">
                <a16:creationId xmlns:a16="http://schemas.microsoft.com/office/drawing/2014/main" id="{C9AC0E7F-999E-EBBF-81BA-C91E51D8E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750888"/>
            <a:ext cx="1524000" cy="696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6020" name="object 4">
            <a:extLst>
              <a:ext uri="{FF2B5EF4-FFF2-40B4-BE49-F238E27FC236}">
                <a16:creationId xmlns:a16="http://schemas.microsoft.com/office/drawing/2014/main" id="{B8CB16E0-39C3-3126-1413-3F31DB305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038" y="1570038"/>
            <a:ext cx="3670300" cy="10048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6021" name="object 5">
            <a:extLst>
              <a:ext uri="{FF2B5EF4-FFF2-40B4-BE49-F238E27FC236}">
                <a16:creationId xmlns:a16="http://schemas.microsoft.com/office/drawing/2014/main" id="{CB096AC0-8417-0D2D-E3A9-3563B63C3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2641600"/>
            <a:ext cx="7602537" cy="7397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9878" name="object 6">
            <a:extLst>
              <a:ext uri="{FF2B5EF4-FFF2-40B4-BE49-F238E27FC236}">
                <a16:creationId xmlns:a16="http://schemas.microsoft.com/office/drawing/2014/main" id="{45689739-4636-201F-86E9-BF9F4A9A4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3581400"/>
            <a:ext cx="1212850" cy="3206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9879" name="object 7">
            <a:extLst>
              <a:ext uri="{FF2B5EF4-FFF2-40B4-BE49-F238E27FC236}">
                <a16:creationId xmlns:a16="http://schemas.microsoft.com/office/drawing/2014/main" id="{CAA6B2CA-1B59-8023-562A-AC6432F36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38" y="4035425"/>
            <a:ext cx="1617662" cy="3540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9880" name="object 8">
            <a:extLst>
              <a:ext uri="{FF2B5EF4-FFF2-40B4-BE49-F238E27FC236}">
                <a16:creationId xmlns:a16="http://schemas.microsoft.com/office/drawing/2014/main" id="{A16062D2-0D9F-E13B-BF1E-2318FE373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038" y="3652838"/>
            <a:ext cx="3086100" cy="92233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9881" name="object 9">
            <a:extLst>
              <a:ext uri="{FF2B5EF4-FFF2-40B4-BE49-F238E27FC236}">
                <a16:creationId xmlns:a16="http://schemas.microsoft.com/office/drawing/2014/main" id="{2D2904AC-11B7-4835-99A3-E545C2B57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4672013"/>
            <a:ext cx="4559300" cy="3492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9882" name="object 10">
            <a:extLst>
              <a:ext uri="{FF2B5EF4-FFF2-40B4-BE49-F238E27FC236}">
                <a16:creationId xmlns:a16="http://schemas.microsoft.com/office/drawing/2014/main" id="{2CB06D7B-E207-EBB4-D076-6B3966448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4924425"/>
            <a:ext cx="1028700" cy="430213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9883" name="object 11">
            <a:extLst>
              <a:ext uri="{FF2B5EF4-FFF2-40B4-BE49-F238E27FC236}">
                <a16:creationId xmlns:a16="http://schemas.microsoft.com/office/drawing/2014/main" id="{D3A2CDB9-FE05-CE58-FBE1-D8C613472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4992688"/>
            <a:ext cx="858837" cy="4318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9884" name="object 12">
            <a:extLst>
              <a:ext uri="{FF2B5EF4-FFF2-40B4-BE49-F238E27FC236}">
                <a16:creationId xmlns:a16="http://schemas.microsoft.com/office/drawing/2014/main" id="{EB58AD5C-B0F0-64D7-08CF-96C32A32A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3865563"/>
            <a:ext cx="1512888" cy="5969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9886" name="object 14">
            <a:extLst>
              <a:ext uri="{FF2B5EF4-FFF2-40B4-BE49-F238E27FC236}">
                <a16:creationId xmlns:a16="http://schemas.microsoft.com/office/drawing/2014/main" id="{4850E268-7B56-2A58-045E-0CED75731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975" y="5911850"/>
            <a:ext cx="3338513" cy="56515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BA559A3C-A10F-6813-DD33-F3D5905539EC}"/>
              </a:ext>
            </a:extLst>
          </p:cNvPr>
          <p:cNvSpPr txBox="1"/>
          <p:nvPr/>
        </p:nvSpPr>
        <p:spPr>
          <a:xfrm>
            <a:off x="304800" y="346075"/>
            <a:ext cx="457200" cy="25082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marL="88900" eaLnBrk="1" fontAlgn="auto" hangingPunct="1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Arial"/>
                <a:cs typeface="Arial"/>
              </a:rPr>
              <a:t>10</a:t>
            </a:r>
            <a:endParaRPr dirty="0">
              <a:latin typeface="Arial"/>
              <a:cs typeface="Arial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EEA7CB11-98EB-B79B-1DA9-068DDE693DE2}"/>
              </a:ext>
            </a:extLst>
          </p:cNvPr>
          <p:cNvSpPr txBox="1"/>
          <p:nvPr/>
        </p:nvSpPr>
        <p:spPr>
          <a:xfrm>
            <a:off x="304800" y="3660775"/>
            <a:ext cx="457200" cy="27305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marL="97155" eaLnBrk="1" fontAlgn="auto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pc="-150" dirty="0">
                <a:latin typeface="Arial"/>
                <a:cs typeface="Arial"/>
              </a:rPr>
              <a:t>11</a:t>
            </a:r>
            <a:endParaRPr>
              <a:latin typeface="Arial"/>
              <a:cs typeface="Arial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44864C95-9AD0-4CE5-D5ED-91C0EC86FA23}"/>
              </a:ext>
            </a:extLst>
          </p:cNvPr>
          <p:cNvSpPr txBox="1"/>
          <p:nvPr/>
        </p:nvSpPr>
        <p:spPr>
          <a:xfrm>
            <a:off x="285750" y="5603875"/>
            <a:ext cx="457200" cy="255588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marL="97155" eaLnBrk="1" fontAlgn="auto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pc="-150" dirty="0">
                <a:latin typeface="Arial"/>
                <a:cs typeface="Arial"/>
              </a:rPr>
              <a:t>1</a:t>
            </a:r>
            <a:r>
              <a:rPr lang="pt-BR" spc="-150" dirty="0">
                <a:latin typeface="Arial"/>
                <a:cs typeface="Arial"/>
              </a:rPr>
              <a:t>2</a:t>
            </a:r>
            <a:endParaRPr dirty="0">
              <a:latin typeface="Arial"/>
              <a:cs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404030A-38AE-413F-250F-0B6B83F26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541963"/>
            <a:ext cx="1819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Calcular V</a:t>
            </a:r>
            <a:r>
              <a:rPr lang="pt-BR" altLang="pt-BR" baseline="-25000"/>
              <a:t>CEQ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  <p:bldP spid="79879" grpId="0" animBg="1"/>
      <p:bldP spid="79880" grpId="0" animBg="1"/>
      <p:bldP spid="79881" grpId="0" animBg="1"/>
      <p:bldP spid="79882" grpId="0" animBg="1"/>
      <p:bldP spid="79883" grpId="0" animBg="1"/>
      <p:bldP spid="79884" grpId="0" animBg="1"/>
      <p:bldP spid="79886" grpId="0" animBg="1"/>
      <p:bldP spid="16" grpId="0" animBg="1"/>
      <p:bldP spid="17" grpId="0" animBg="1"/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object 3">
            <a:extLst>
              <a:ext uri="{FF2B5EF4-FFF2-40B4-BE49-F238E27FC236}">
                <a16:creationId xmlns:a16="http://schemas.microsoft.com/office/drawing/2014/main" id="{41597B9F-4D39-17F2-2A79-8EB12E36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95400"/>
            <a:ext cx="7327900" cy="2708275"/>
          </a:xfrm>
          <a:solidFill>
            <a:srgbClr val="FF0000"/>
          </a:solidFill>
        </p:spPr>
        <p:txBody>
          <a:bodyPr/>
          <a:lstStyle/>
          <a:p>
            <a:pPr marL="12700" eaLnBrk="1" hangingPunct="1"/>
            <a:r>
              <a:rPr lang="pt-BR" altLang="pt-BR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1</a:t>
            </a:r>
            <a:br>
              <a:rPr lang="pt-BR" altLang="pt-BR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Estabilidade da Polarização por Divisor </a:t>
            </a:r>
            <a:br>
              <a:rPr lang="pt-BR" altLang="pt-BR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Tensão </a:t>
            </a:r>
            <a:endParaRPr lang="pt-BR" altLang="pt-BR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aixaDeTexto 6">
            <a:extLst>
              <a:ext uri="{FF2B5EF4-FFF2-40B4-BE49-F238E27FC236}">
                <a16:creationId xmlns:a16="http://schemas.microsoft.com/office/drawing/2014/main" id="{31A512C6-8497-9EE2-8843-486AB56FC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467100"/>
            <a:ext cx="343058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400" b="1"/>
              <a:t>Exemplo de Polarização do BJT e de Estabilidade do Ponto Quiescente </a:t>
            </a:r>
            <a:r>
              <a:rPr lang="pt-BR" altLang="pt-BR" sz="1400"/>
              <a:t>(pg. 2)</a:t>
            </a:r>
          </a:p>
        </p:txBody>
      </p:sp>
      <p:sp>
        <p:nvSpPr>
          <p:cNvPr id="88067" name="TextBox 5">
            <a:extLst>
              <a:ext uri="{FF2B5EF4-FFF2-40B4-BE49-F238E27FC236}">
                <a16:creationId xmlns:a16="http://schemas.microsoft.com/office/drawing/2014/main" id="{B49EDCB9-4008-B454-9C12-0D1F7D012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41300"/>
            <a:ext cx="2608263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Referência Bibliográfica</a:t>
            </a:r>
          </a:p>
        </p:txBody>
      </p:sp>
      <p:pic>
        <p:nvPicPr>
          <p:cNvPr id="88068" name="Imagem 2">
            <a:extLst>
              <a:ext uri="{FF2B5EF4-FFF2-40B4-BE49-F238E27FC236}">
                <a16:creationId xmlns:a16="http://schemas.microsoft.com/office/drawing/2014/main" id="{E21E6DBB-2B7B-E835-C979-32681509F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808038"/>
            <a:ext cx="3541712" cy="2462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9" name="Imagem 4">
            <a:extLst>
              <a:ext uri="{FF2B5EF4-FFF2-40B4-BE49-F238E27FC236}">
                <a16:creationId xmlns:a16="http://schemas.microsoft.com/office/drawing/2014/main" id="{8B6C2737-895A-3903-C97C-F4521E4BE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8905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object 2">
            <a:extLst>
              <a:ext uri="{FF2B5EF4-FFF2-40B4-BE49-F238E27FC236}">
                <a16:creationId xmlns:a16="http://schemas.microsoft.com/office/drawing/2014/main" id="{FA3DC392-1DE7-4C4E-BAB8-E8D6CE7CF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47688"/>
            <a:ext cx="7458075" cy="646112"/>
          </a:xfrm>
        </p:spPr>
        <p:txBody>
          <a:bodyPr/>
          <a:lstStyle/>
          <a:p>
            <a:pPr marL="12700" algn="just" eaLnBrk="1" hangingPunct="1"/>
            <a:r>
              <a:rPr lang="pt-BR" altLang="pt-BR" sz="1400">
                <a:latin typeface="Calibri" panose="020F0502020204030204" pitchFamily="34" charset="0"/>
                <a:cs typeface="Arial" panose="020B0604020202020204" pitchFamily="34" charset="0"/>
              </a:rPr>
              <a:t>Os circuitos abaixo foram implementados com três BJT´s distintos. Apesar  de possuírem fatores de amplificação de corrente com valores muito  desiguais (180 ≤ </a:t>
            </a:r>
            <a:r>
              <a:rPr lang="pt-BR" altLang="pt-BR" sz="1400">
                <a:latin typeface="Calibri" panose="020F0502020204030204" pitchFamily="34" charset="0"/>
                <a:ea typeface="Cambria Math" panose="02040503050406030204" pitchFamily="18" charset="0"/>
                <a:cs typeface="Cambria Math" panose="02040503050406030204" pitchFamily="18" charset="0"/>
              </a:rPr>
              <a:t>𝛽 </a:t>
            </a:r>
            <a:r>
              <a:rPr lang="pt-BR" altLang="pt-BR" sz="1400">
                <a:latin typeface="Calibri" panose="020F0502020204030204" pitchFamily="34" charset="0"/>
                <a:cs typeface="Arial" panose="020B0604020202020204" pitchFamily="34" charset="0"/>
              </a:rPr>
              <a:t>≤ 520), sendo o fator de estabilidade S=10, os  pontos quiescentes permanecem muito próximos e estáveis.</a:t>
            </a:r>
          </a:p>
        </p:txBody>
      </p:sp>
      <p:sp>
        <p:nvSpPr>
          <p:cNvPr id="89091" name="CaixaDeTexto 2">
            <a:extLst>
              <a:ext uri="{FF2B5EF4-FFF2-40B4-BE49-F238E27FC236}">
                <a16:creationId xmlns:a16="http://schemas.microsoft.com/office/drawing/2014/main" id="{A50EF77E-F5B3-B88A-BBF4-DD970551C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95250"/>
            <a:ext cx="1219200" cy="368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bg1"/>
                </a:solidFill>
              </a:rPr>
              <a:t>Exemplo 1</a:t>
            </a:r>
          </a:p>
        </p:txBody>
      </p:sp>
      <p:pic>
        <p:nvPicPr>
          <p:cNvPr id="89092" name="Imagem 2">
            <a:extLst>
              <a:ext uri="{FF2B5EF4-FFF2-40B4-BE49-F238E27FC236}">
                <a16:creationId xmlns:a16="http://schemas.microsoft.com/office/drawing/2014/main" id="{6519E96C-30F4-0BBC-6BB4-01C790178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562100"/>
            <a:ext cx="7905750" cy="186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>
            <a:extLst>
              <a:ext uri="{FF2B5EF4-FFF2-40B4-BE49-F238E27FC236}">
                <a16:creationId xmlns:a16="http://schemas.microsoft.com/office/drawing/2014/main" id="{C00E4E39-359D-46BB-5238-41B063B9DD1F}"/>
              </a:ext>
            </a:extLst>
          </p:cNvPr>
          <p:cNvSpPr>
            <a:spLocks/>
          </p:cNvSpPr>
          <p:nvPr/>
        </p:nvSpPr>
        <p:spPr bwMode="auto">
          <a:xfrm>
            <a:off x="457200" y="304800"/>
            <a:ext cx="676275" cy="504825"/>
          </a:xfrm>
          <a:custGeom>
            <a:avLst/>
            <a:gdLst>
              <a:gd name="T0" fmla="*/ 356402 w 675640"/>
              <a:gd name="T1" fmla="*/ 0 h 505460"/>
              <a:gd name="T2" fmla="*/ 298592 w 675640"/>
              <a:gd name="T3" fmla="*/ 3079 h 505460"/>
              <a:gd name="T4" fmla="*/ 243750 w 675640"/>
              <a:gd name="T5" fmla="*/ 11994 h 505460"/>
              <a:gd name="T6" fmla="*/ 192614 w 675640"/>
              <a:gd name="T7" fmla="*/ 26262 h 505460"/>
              <a:gd name="T8" fmla="*/ 145912 w 675640"/>
              <a:gd name="T9" fmla="*/ 45392 h 505460"/>
              <a:gd name="T10" fmla="*/ 104386 w 675640"/>
              <a:gd name="T11" fmla="*/ 68906 h 505460"/>
              <a:gd name="T12" fmla="*/ 68762 w 675640"/>
              <a:gd name="T13" fmla="*/ 96318 h 505460"/>
              <a:gd name="T14" fmla="*/ 39781 w 675640"/>
              <a:gd name="T15" fmla="*/ 127143 h 505460"/>
              <a:gd name="T16" fmla="*/ 18170 w 675640"/>
              <a:gd name="T17" fmla="*/ 160899 h 505460"/>
              <a:gd name="T18" fmla="*/ 4649 w 675640"/>
              <a:gd name="T19" fmla="*/ 197097 h 505460"/>
              <a:gd name="T20" fmla="*/ 0 w 675640"/>
              <a:gd name="T21" fmla="*/ 235253 h 505460"/>
              <a:gd name="T22" fmla="*/ 4649 w 675640"/>
              <a:gd name="T23" fmla="*/ 273412 h 505460"/>
              <a:gd name="T24" fmla="*/ 18170 w 675640"/>
              <a:gd name="T25" fmla="*/ 309615 h 505460"/>
              <a:gd name="T26" fmla="*/ 39781 w 675640"/>
              <a:gd name="T27" fmla="*/ 343365 h 505460"/>
              <a:gd name="T28" fmla="*/ 68762 w 675640"/>
              <a:gd name="T29" fmla="*/ 374192 h 505460"/>
              <a:gd name="T30" fmla="*/ 104386 w 675640"/>
              <a:gd name="T31" fmla="*/ 401600 h 505460"/>
              <a:gd name="T32" fmla="*/ 145912 w 675640"/>
              <a:gd name="T33" fmla="*/ 425117 h 505460"/>
              <a:gd name="T34" fmla="*/ 192614 w 675640"/>
              <a:gd name="T35" fmla="*/ 444248 h 505460"/>
              <a:gd name="T36" fmla="*/ 243750 w 675640"/>
              <a:gd name="T37" fmla="*/ 458517 h 505460"/>
              <a:gd name="T38" fmla="*/ 298592 w 675640"/>
              <a:gd name="T39" fmla="*/ 467431 h 505460"/>
              <a:gd name="T40" fmla="*/ 356402 w 675640"/>
              <a:gd name="T41" fmla="*/ 470510 h 505460"/>
              <a:gd name="T42" fmla="*/ 414211 w 675640"/>
              <a:gd name="T43" fmla="*/ 467431 h 505460"/>
              <a:gd name="T44" fmla="*/ 469053 w 675640"/>
              <a:gd name="T45" fmla="*/ 458517 h 505460"/>
              <a:gd name="T46" fmla="*/ 520191 w 675640"/>
              <a:gd name="T47" fmla="*/ 444248 h 505460"/>
              <a:gd name="T48" fmla="*/ 566886 w 675640"/>
              <a:gd name="T49" fmla="*/ 425117 h 505460"/>
              <a:gd name="T50" fmla="*/ 608419 w 675640"/>
              <a:gd name="T51" fmla="*/ 401600 h 505460"/>
              <a:gd name="T52" fmla="*/ 644040 w 675640"/>
              <a:gd name="T53" fmla="*/ 374192 h 505460"/>
              <a:gd name="T54" fmla="*/ 673024 w 675640"/>
              <a:gd name="T55" fmla="*/ 343365 h 505460"/>
              <a:gd name="T56" fmla="*/ 694635 w 675640"/>
              <a:gd name="T57" fmla="*/ 309615 h 505460"/>
              <a:gd name="T58" fmla="*/ 708138 w 675640"/>
              <a:gd name="T59" fmla="*/ 273412 h 505460"/>
              <a:gd name="T60" fmla="*/ 712804 w 675640"/>
              <a:gd name="T61" fmla="*/ 235253 h 505460"/>
              <a:gd name="T62" fmla="*/ 708138 w 675640"/>
              <a:gd name="T63" fmla="*/ 197097 h 505460"/>
              <a:gd name="T64" fmla="*/ 694635 w 675640"/>
              <a:gd name="T65" fmla="*/ 160899 h 505460"/>
              <a:gd name="T66" fmla="*/ 673024 w 675640"/>
              <a:gd name="T67" fmla="*/ 127143 h 505460"/>
              <a:gd name="T68" fmla="*/ 644040 w 675640"/>
              <a:gd name="T69" fmla="*/ 96318 h 505460"/>
              <a:gd name="T70" fmla="*/ 608419 w 675640"/>
              <a:gd name="T71" fmla="*/ 68906 h 505460"/>
              <a:gd name="T72" fmla="*/ 566886 w 675640"/>
              <a:gd name="T73" fmla="*/ 45392 h 505460"/>
              <a:gd name="T74" fmla="*/ 520191 w 675640"/>
              <a:gd name="T75" fmla="*/ 26262 h 505460"/>
              <a:gd name="T76" fmla="*/ 469053 w 675640"/>
              <a:gd name="T77" fmla="*/ 11994 h 505460"/>
              <a:gd name="T78" fmla="*/ 414211 w 675640"/>
              <a:gd name="T79" fmla="*/ 3079 h 505460"/>
              <a:gd name="T80" fmla="*/ 356402 w 675640"/>
              <a:gd name="T81" fmla="*/ 0 h 505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5640" h="505460">
                <a:moveTo>
                  <a:pt x="337820" y="0"/>
                </a:moveTo>
                <a:lnTo>
                  <a:pt x="283023" y="3307"/>
                </a:lnTo>
                <a:lnTo>
                  <a:pt x="231041" y="12884"/>
                </a:lnTo>
                <a:lnTo>
                  <a:pt x="182570" y="28210"/>
                </a:lnTo>
                <a:lnTo>
                  <a:pt x="138306" y="48763"/>
                </a:lnTo>
                <a:lnTo>
                  <a:pt x="98944" y="74025"/>
                </a:lnTo>
                <a:lnTo>
                  <a:pt x="65178" y="103473"/>
                </a:lnTo>
                <a:lnTo>
                  <a:pt x="37706" y="136588"/>
                </a:lnTo>
                <a:lnTo>
                  <a:pt x="17222" y="172850"/>
                </a:lnTo>
                <a:lnTo>
                  <a:pt x="4421" y="211737"/>
                </a:lnTo>
                <a:lnTo>
                  <a:pt x="0" y="252729"/>
                </a:lnTo>
                <a:lnTo>
                  <a:pt x="4421" y="293722"/>
                </a:lnTo>
                <a:lnTo>
                  <a:pt x="17222" y="332609"/>
                </a:lnTo>
                <a:lnTo>
                  <a:pt x="37706" y="368871"/>
                </a:lnTo>
                <a:lnTo>
                  <a:pt x="65178" y="401986"/>
                </a:lnTo>
                <a:lnTo>
                  <a:pt x="98944" y="431434"/>
                </a:lnTo>
                <a:lnTo>
                  <a:pt x="138306" y="456696"/>
                </a:lnTo>
                <a:lnTo>
                  <a:pt x="182570" y="477249"/>
                </a:lnTo>
                <a:lnTo>
                  <a:pt x="231041" y="492575"/>
                </a:lnTo>
                <a:lnTo>
                  <a:pt x="283023" y="502152"/>
                </a:lnTo>
                <a:lnTo>
                  <a:pt x="337820" y="505460"/>
                </a:lnTo>
                <a:lnTo>
                  <a:pt x="392616" y="502152"/>
                </a:lnTo>
                <a:lnTo>
                  <a:pt x="444598" y="492575"/>
                </a:lnTo>
                <a:lnTo>
                  <a:pt x="493069" y="477249"/>
                </a:lnTo>
                <a:lnTo>
                  <a:pt x="537333" y="456696"/>
                </a:lnTo>
                <a:lnTo>
                  <a:pt x="576695" y="431434"/>
                </a:lnTo>
                <a:lnTo>
                  <a:pt x="610461" y="401986"/>
                </a:lnTo>
                <a:lnTo>
                  <a:pt x="637933" y="368871"/>
                </a:lnTo>
                <a:lnTo>
                  <a:pt x="658417" y="332609"/>
                </a:lnTo>
                <a:lnTo>
                  <a:pt x="671218" y="293722"/>
                </a:lnTo>
                <a:lnTo>
                  <a:pt x="675640" y="252729"/>
                </a:lnTo>
                <a:lnTo>
                  <a:pt x="671218" y="211737"/>
                </a:lnTo>
                <a:lnTo>
                  <a:pt x="658417" y="172850"/>
                </a:lnTo>
                <a:lnTo>
                  <a:pt x="637933" y="136588"/>
                </a:lnTo>
                <a:lnTo>
                  <a:pt x="610461" y="103473"/>
                </a:lnTo>
                <a:lnTo>
                  <a:pt x="576695" y="74025"/>
                </a:lnTo>
                <a:lnTo>
                  <a:pt x="537333" y="48763"/>
                </a:lnTo>
                <a:lnTo>
                  <a:pt x="493069" y="28210"/>
                </a:lnTo>
                <a:lnTo>
                  <a:pt x="444598" y="12884"/>
                </a:lnTo>
                <a:lnTo>
                  <a:pt x="392616" y="3307"/>
                </a:lnTo>
                <a:lnTo>
                  <a:pt x="337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E09111D-F229-EC6F-9F34-C39D6E691E4F}"/>
              </a:ext>
            </a:extLst>
          </p:cNvPr>
          <p:cNvSpPr txBox="1"/>
          <p:nvPr/>
        </p:nvSpPr>
        <p:spPr>
          <a:xfrm>
            <a:off x="642938" y="431800"/>
            <a:ext cx="306387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5" dirty="0">
                <a:latin typeface="Arial"/>
                <a:cs typeface="Arial"/>
              </a:rPr>
              <a:t>4</a:t>
            </a:r>
            <a:r>
              <a:rPr sz="1600" b="1" dirty="0">
                <a:latin typeface="Arial"/>
                <a:cs typeface="Arial"/>
              </a:rPr>
              <a:t>.1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268" name="object 4">
            <a:extLst>
              <a:ext uri="{FF2B5EF4-FFF2-40B4-BE49-F238E27FC236}">
                <a16:creationId xmlns:a16="http://schemas.microsoft.com/office/drawing/2014/main" id="{4328CDF6-1C87-D1FD-59F5-1557B73C0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775" y="1600200"/>
            <a:ext cx="3984625" cy="8604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tIns="28575"/>
          <a:lstStyle/>
          <a:p>
            <a:pPr marL="115888" eaLnBrk="1" hangingPunct="1">
              <a:spcBef>
                <a:spcPts val="225"/>
              </a:spcBef>
            </a:pPr>
            <a:r>
              <a:rPr lang="pt-BR" altLang="pt-BR" sz="5400" b="1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altLang="pt-BR"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object 4">
            <a:extLst>
              <a:ext uri="{FF2B5EF4-FFF2-40B4-BE49-F238E27FC236}">
                <a16:creationId xmlns:a16="http://schemas.microsoft.com/office/drawing/2014/main" id="{93C0A901-B825-9EEF-F068-A092A3A26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1411288"/>
            <a:ext cx="8343900" cy="2057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2947" name="CaixaDeTexto 1">
            <a:extLst>
              <a:ext uri="{FF2B5EF4-FFF2-40B4-BE49-F238E27FC236}">
                <a16:creationId xmlns:a16="http://schemas.microsoft.com/office/drawing/2014/main" id="{20191759-AEC1-B9F8-8E6B-30B03DA86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457200"/>
            <a:ext cx="6550025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altLang="pt-BR" dirty="0">
                <a:latin typeface="+mj-lt"/>
                <a:cs typeface="Arial" panose="020B0604020202020204" pitchFamily="34" charset="0"/>
              </a:rPr>
              <a:t>A Tabela abaixo mostra os resultados da simulação desses circuitos.</a:t>
            </a:r>
            <a:endParaRPr lang="pt-BR" altLang="pt-BR" dirty="0">
              <a:latin typeface="+mj-l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168B82E-F223-1D0E-449B-804ED09F5FCA}"/>
              </a:ext>
            </a:extLst>
          </p:cNvPr>
          <p:cNvSpPr/>
          <p:nvPr/>
        </p:nvSpPr>
        <p:spPr>
          <a:xfrm>
            <a:off x="1752600" y="2092325"/>
            <a:ext cx="3352800" cy="242888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2CBC24C-CBE5-E26E-C05E-ABBE5521C9E7}"/>
              </a:ext>
            </a:extLst>
          </p:cNvPr>
          <p:cNvSpPr/>
          <p:nvPr/>
        </p:nvSpPr>
        <p:spPr>
          <a:xfrm>
            <a:off x="1752600" y="2900363"/>
            <a:ext cx="3352800" cy="241300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3387706-E82E-E13B-801D-312087618ED4}"/>
              </a:ext>
            </a:extLst>
          </p:cNvPr>
          <p:cNvSpPr/>
          <p:nvPr/>
        </p:nvSpPr>
        <p:spPr>
          <a:xfrm>
            <a:off x="1752600" y="3173413"/>
            <a:ext cx="3352800" cy="242887"/>
          </a:xfrm>
          <a:prstGeom prst="rect">
            <a:avLst/>
          </a:prstGeom>
          <a:noFill/>
          <a:ln w="38100">
            <a:solidFill>
              <a:srgbClr val="7030A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796BC84-DFFD-872E-25E7-3D8E72F616A4}"/>
              </a:ext>
            </a:extLst>
          </p:cNvPr>
          <p:cNvSpPr txBox="1"/>
          <p:nvPr/>
        </p:nvSpPr>
        <p:spPr>
          <a:xfrm>
            <a:off x="985044" y="5257800"/>
            <a:ext cx="71739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highlight>
                  <a:srgbClr val="FFFF00"/>
                </a:highlight>
              </a:rPr>
              <a:t>O grande intervalo de variação de 𝛽 pouca afeta os valores de I</a:t>
            </a:r>
            <a:r>
              <a:rPr lang="pt-BR" b="1" baseline="-25000" dirty="0">
                <a:highlight>
                  <a:srgbClr val="FFFF00"/>
                </a:highlight>
              </a:rPr>
              <a:t>C</a:t>
            </a:r>
            <a:r>
              <a:rPr lang="pt-BR" b="1" dirty="0">
                <a:highlight>
                  <a:srgbClr val="FFFF00"/>
                </a:highlight>
              </a:rPr>
              <a:t> e V</a:t>
            </a:r>
            <a:r>
              <a:rPr lang="pt-BR" b="1" baseline="-25000" dirty="0">
                <a:highlight>
                  <a:srgbClr val="FFFF00"/>
                </a:highlight>
              </a:rPr>
              <a:t>CE </a:t>
            </a:r>
            <a:r>
              <a:rPr lang="pt-BR" b="1" dirty="0">
                <a:highlight>
                  <a:srgbClr val="FFFF00"/>
                </a:highlight>
              </a:rPr>
              <a:t>!</a:t>
            </a: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1DB42032-F4F9-C61B-342E-84A5709B6948}"/>
              </a:ext>
            </a:extLst>
          </p:cNvPr>
          <p:cNvSpPr/>
          <p:nvPr/>
        </p:nvSpPr>
        <p:spPr>
          <a:xfrm>
            <a:off x="4343400" y="4654550"/>
            <a:ext cx="457200" cy="457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0121" name="CaixaDeTexto 10">
            <a:extLst>
              <a:ext uri="{FF2B5EF4-FFF2-40B4-BE49-F238E27FC236}">
                <a16:creationId xmlns:a16="http://schemas.microsoft.com/office/drawing/2014/main" id="{4280DE2E-F357-4E32-2E3D-9A6FF6762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143000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Variação da Polarização em função de 𝛽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D6B7909-F79B-339B-60CA-18EF2CDA8AC4}"/>
              </a:ext>
            </a:extLst>
          </p:cNvPr>
          <p:cNvSpPr/>
          <p:nvPr/>
        </p:nvSpPr>
        <p:spPr>
          <a:xfrm>
            <a:off x="5272088" y="2079625"/>
            <a:ext cx="3352800" cy="242888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CF8593F-2CE6-419E-6BA1-5078E3D85028}"/>
              </a:ext>
            </a:extLst>
          </p:cNvPr>
          <p:cNvSpPr/>
          <p:nvPr/>
        </p:nvSpPr>
        <p:spPr>
          <a:xfrm>
            <a:off x="5262563" y="2916238"/>
            <a:ext cx="3352800" cy="241300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4B4B204-1963-4A75-D219-33F1B74A06F4}"/>
              </a:ext>
            </a:extLst>
          </p:cNvPr>
          <p:cNvSpPr/>
          <p:nvPr/>
        </p:nvSpPr>
        <p:spPr>
          <a:xfrm>
            <a:off x="5272088" y="3173413"/>
            <a:ext cx="3352800" cy="242887"/>
          </a:xfrm>
          <a:prstGeom prst="rect">
            <a:avLst/>
          </a:prstGeom>
          <a:noFill/>
          <a:ln w="38100">
            <a:solidFill>
              <a:srgbClr val="7030A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0125" name="CaixaDeTexto 4">
            <a:extLst>
              <a:ext uri="{FF2B5EF4-FFF2-40B4-BE49-F238E27FC236}">
                <a16:creationId xmlns:a16="http://schemas.microsoft.com/office/drawing/2014/main" id="{AF390D8F-909B-B4D8-0D2C-0BA207100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598863"/>
            <a:ext cx="8161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b="1"/>
              <a:t>OBS</a:t>
            </a:r>
            <a:r>
              <a:rPr lang="pt-BR" altLang="pt-BR"/>
              <a:t>: Os transistores BC548A, BC548B e BC548C são comerciais. Os transistores QnA, QnB e QnC foram criados em simulação no LTSPice com características muito próximos aos dos comerciais.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object 3">
            <a:extLst>
              <a:ext uri="{FF2B5EF4-FFF2-40B4-BE49-F238E27FC236}">
                <a16:creationId xmlns:a16="http://schemas.microsoft.com/office/drawing/2014/main" id="{1F176909-252D-8916-62B8-2B2CDA86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1295400"/>
            <a:ext cx="6661150" cy="3386138"/>
          </a:xfrm>
          <a:solidFill>
            <a:srgbClr val="FF0000"/>
          </a:solidFill>
        </p:spPr>
        <p:txBody>
          <a:bodyPr/>
          <a:lstStyle/>
          <a:p>
            <a:pPr marL="12700" eaLnBrk="1" hangingPunct="1"/>
            <a:r>
              <a:rPr lang="pt-BR" altLang="pt-BR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2</a:t>
            </a:r>
            <a:br>
              <a:rPr lang="pt-BR" altLang="pt-BR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Cálculo de Sintese e </a:t>
            </a:r>
            <a:br>
              <a:rPr lang="pt-BR" altLang="pt-BR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Estabilidade da Polarização por Divisor </a:t>
            </a:r>
            <a:br>
              <a:rPr lang="pt-BR" altLang="pt-BR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Tensão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aixaDeTexto 6">
            <a:extLst>
              <a:ext uri="{FF2B5EF4-FFF2-40B4-BE49-F238E27FC236}">
                <a16:creationId xmlns:a16="http://schemas.microsoft.com/office/drawing/2014/main" id="{0F917922-5A4A-C857-4FD2-E4DBEF306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128963"/>
            <a:ext cx="26622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400" b="1"/>
              <a:t>Exerçicio 2 - Polarização </a:t>
            </a:r>
            <a:r>
              <a:rPr lang="pt-BR" altLang="pt-BR" sz="1400"/>
              <a:t>(pg. 4)</a:t>
            </a:r>
          </a:p>
        </p:txBody>
      </p:sp>
      <p:sp>
        <p:nvSpPr>
          <p:cNvPr id="92163" name="TextBox 5">
            <a:extLst>
              <a:ext uri="{FF2B5EF4-FFF2-40B4-BE49-F238E27FC236}">
                <a16:creationId xmlns:a16="http://schemas.microsoft.com/office/drawing/2014/main" id="{65508EBB-48E8-1CF0-8CBD-A429F94B7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41300"/>
            <a:ext cx="2608263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Referência Bibliográfica</a:t>
            </a:r>
          </a:p>
        </p:txBody>
      </p:sp>
      <p:pic>
        <p:nvPicPr>
          <p:cNvPr id="92164" name="Imagem 3">
            <a:extLst>
              <a:ext uri="{FF2B5EF4-FFF2-40B4-BE49-F238E27FC236}">
                <a16:creationId xmlns:a16="http://schemas.microsoft.com/office/drawing/2014/main" id="{4F7BC673-4B9A-487E-C4AA-881F15DD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54100"/>
            <a:ext cx="3581400" cy="197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5" name="Imagem 6">
            <a:extLst>
              <a:ext uri="{FF2B5EF4-FFF2-40B4-BE49-F238E27FC236}">
                <a16:creationId xmlns:a16="http://schemas.microsoft.com/office/drawing/2014/main" id="{8AB1EFFA-E37D-C24F-3444-8C6C3A800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14600"/>
            <a:ext cx="771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aixaDeTexto 2">
            <a:extLst>
              <a:ext uri="{FF2B5EF4-FFF2-40B4-BE49-F238E27FC236}">
                <a16:creationId xmlns:a16="http://schemas.microsoft.com/office/drawing/2014/main" id="{64838D40-A4C5-A99E-2C66-4CE8C5BB2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5913"/>
            <a:ext cx="84439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/>
              <a:t>Polarizar o transistor de um amplificador emissor comum de modo que as seguintes condições sejam satisfeitas @ 25 </a:t>
            </a:r>
            <a:r>
              <a:rPr lang="pt-BR" altLang="pt-BR" baseline="30000"/>
              <a:t>o</a:t>
            </a:r>
            <a:r>
              <a:rPr lang="pt-BR" altLang="pt-BR"/>
              <a:t>C :  I</a:t>
            </a:r>
            <a:r>
              <a:rPr lang="pt-BR" altLang="pt-BR" baseline="-25000"/>
              <a:t>CQ</a:t>
            </a:r>
            <a:r>
              <a:rPr lang="pt-BR" altLang="pt-BR"/>
              <a:t> =100 µ A ± 2%, V</a:t>
            </a:r>
            <a:r>
              <a:rPr lang="pt-BR" altLang="pt-BR" baseline="-25000"/>
              <a:t>CEQ</a:t>
            </a:r>
            <a:r>
              <a:rPr lang="pt-BR" altLang="pt-BR"/>
              <a:t> = 5,4 V ± 2%,  S = 9,5 ± 10%   e R</a:t>
            </a:r>
            <a:r>
              <a:rPr lang="pt-BR" altLang="pt-BR" baseline="-25000"/>
              <a:t>B1a</a:t>
            </a:r>
            <a:r>
              <a:rPr lang="pt-BR" altLang="pt-BR"/>
              <a:t> ≤ 0,2R</a:t>
            </a:r>
            <a:r>
              <a:rPr lang="pt-BR" altLang="pt-BR" baseline="-25000"/>
              <a:t>B1</a:t>
            </a:r>
            <a:r>
              <a:rPr lang="pt-BR" altLang="pt-BR"/>
              <a:t>.</a:t>
            </a:r>
          </a:p>
        </p:txBody>
      </p:sp>
      <p:sp>
        <p:nvSpPr>
          <p:cNvPr id="93187" name="CaixaDeTexto 4">
            <a:extLst>
              <a:ext uri="{FF2B5EF4-FFF2-40B4-BE49-F238E27FC236}">
                <a16:creationId xmlns:a16="http://schemas.microsoft.com/office/drawing/2014/main" id="{B6A19716-939B-A0D6-00A5-05868902E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1338263"/>
            <a:ext cx="7899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b="1" u="sng"/>
              <a:t>OBS</a:t>
            </a:r>
            <a:r>
              <a:rPr lang="pt-BR" altLang="pt-BR"/>
              <a:t>:</a:t>
            </a:r>
          </a:p>
          <a:p>
            <a:pPr algn="just"/>
            <a:r>
              <a:rPr lang="pt-BR" altLang="pt-BR"/>
              <a:t>O modelo de Gummel – Poon será apresentado na análise AC dos amplificadores com BJT. Através das equações desse modelo mostra-se que para a polarização desejada os valores calculados de 𝛽 e V</a:t>
            </a:r>
            <a:r>
              <a:rPr lang="pt-BR" altLang="pt-BR" baseline="-25000"/>
              <a:t>BE </a:t>
            </a:r>
            <a:r>
              <a:rPr lang="pt-BR" altLang="pt-BR"/>
              <a:t> são:  𝛽 = 291,957 e V</a:t>
            </a:r>
            <a:r>
              <a:rPr lang="pt-BR" altLang="pt-BR" baseline="-25000"/>
              <a:t>BE </a:t>
            </a:r>
            <a:r>
              <a:rPr lang="pt-BR" altLang="pt-BR"/>
              <a:t>= 0,58271V .</a:t>
            </a:r>
          </a:p>
          <a:p>
            <a:pPr algn="just"/>
            <a:endParaRPr lang="pt-BR" altLang="pt-BR"/>
          </a:p>
          <a:p>
            <a:pPr algn="just"/>
            <a:r>
              <a:rPr lang="pt-BR" altLang="pt-BR"/>
              <a:t>Da tabela 1 observa-se que o transistor  Q</a:t>
            </a:r>
            <a:r>
              <a:rPr lang="pt-BR" altLang="pt-BR" baseline="-25000"/>
              <a:t>nB</a:t>
            </a:r>
            <a:r>
              <a:rPr lang="pt-BR" altLang="pt-BR"/>
              <a:t> é semelhante ao transistor BC548B:  </a:t>
            </a:r>
          </a:p>
        </p:txBody>
      </p:sp>
      <p:sp>
        <p:nvSpPr>
          <p:cNvPr id="93188" name="object 4">
            <a:extLst>
              <a:ext uri="{FF2B5EF4-FFF2-40B4-BE49-F238E27FC236}">
                <a16:creationId xmlns:a16="http://schemas.microsoft.com/office/drawing/2014/main" id="{D85D19CF-0477-76B8-19F4-4519CA4C6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798888"/>
            <a:ext cx="6257925" cy="1543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93189" name="CaixaDeTexto 6">
            <a:extLst>
              <a:ext uri="{FF2B5EF4-FFF2-40B4-BE49-F238E27FC236}">
                <a16:creationId xmlns:a16="http://schemas.microsoft.com/office/drawing/2014/main" id="{5118B8C0-8DA1-AC0F-7A8B-B638ACC83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3349625"/>
            <a:ext cx="538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Tabela 1 – Parâmetros DC do transistor Q</a:t>
            </a:r>
            <a:r>
              <a:rPr lang="pt-BR" altLang="pt-BR" baseline="-25000"/>
              <a:t>n</a:t>
            </a:r>
            <a:r>
              <a:rPr lang="pt-BR" altLang="pt-BR"/>
              <a:t>C </a:t>
            </a:r>
          </a:p>
        </p:txBody>
      </p:sp>
      <p:sp>
        <p:nvSpPr>
          <p:cNvPr id="93190" name="CaixaDeTexto 3">
            <a:extLst>
              <a:ext uri="{FF2B5EF4-FFF2-40B4-BE49-F238E27FC236}">
                <a16:creationId xmlns:a16="http://schemas.microsoft.com/office/drawing/2014/main" id="{57E5EE1B-4B20-5D09-7481-6A464C79A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4310063"/>
            <a:ext cx="669925" cy="190500"/>
          </a:xfrm>
          <a:prstGeom prst="rect">
            <a:avLst/>
          </a:prstGeom>
          <a:noFill/>
          <a:ln w="38100">
            <a:solidFill>
              <a:srgbClr val="00B0F0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93191" name="CaixaDeTexto 8">
            <a:extLst>
              <a:ext uri="{FF2B5EF4-FFF2-40B4-BE49-F238E27FC236}">
                <a16:creationId xmlns:a16="http://schemas.microsoft.com/office/drawing/2014/main" id="{F1598BCB-9D81-D91B-465E-8052F73D7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75" y="4313238"/>
            <a:ext cx="669925" cy="190500"/>
          </a:xfrm>
          <a:prstGeom prst="rect">
            <a:avLst/>
          </a:prstGeom>
          <a:noFill/>
          <a:ln w="38100">
            <a:solidFill>
              <a:srgbClr val="00B0F0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93192" name="CaixaDeTexto 1">
            <a:extLst>
              <a:ext uri="{FF2B5EF4-FFF2-40B4-BE49-F238E27FC236}">
                <a16:creationId xmlns:a16="http://schemas.microsoft.com/office/drawing/2014/main" id="{467138C6-3DF1-3E01-9CD2-4687B88A9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406400"/>
            <a:ext cx="423862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a)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CaixaDeTexto 18">
            <a:extLst>
              <a:ext uri="{FF2B5EF4-FFF2-40B4-BE49-F238E27FC236}">
                <a16:creationId xmlns:a16="http://schemas.microsoft.com/office/drawing/2014/main" id="{60CED83B-A8CF-0241-9B59-81558E735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38138"/>
            <a:ext cx="800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/>
              <a:t>Calcular o espalhamento do ponto quiescente calculado no item a, sabendo-se que na fabricação em série o transistor Q</a:t>
            </a:r>
            <a:r>
              <a:rPr lang="pt-BR" altLang="pt-BR" baseline="-25000"/>
              <a:t>n</a:t>
            </a:r>
            <a:r>
              <a:rPr lang="pt-BR" altLang="pt-BR"/>
              <a:t>B pode apresentar o seguinte espalhamento de parâmetros @ 25 </a:t>
            </a:r>
            <a:r>
              <a:rPr lang="pt-BR" altLang="pt-BR" baseline="30000"/>
              <a:t>o</a:t>
            </a:r>
            <a:r>
              <a:rPr lang="pt-BR" altLang="pt-BR"/>
              <a:t>C:  180 ≤ β ≤ 525 e 0,57 V ≤ V</a:t>
            </a:r>
            <a:r>
              <a:rPr lang="pt-BR" altLang="pt-BR" baseline="-25000"/>
              <a:t>BE</a:t>
            </a:r>
            <a:r>
              <a:rPr lang="pt-BR" altLang="pt-BR"/>
              <a:t> ≤ 0,59 V.  </a:t>
            </a:r>
          </a:p>
        </p:txBody>
      </p:sp>
      <p:pic>
        <p:nvPicPr>
          <p:cNvPr id="94211" name="Imagem 3">
            <a:extLst>
              <a:ext uri="{FF2B5EF4-FFF2-40B4-BE49-F238E27FC236}">
                <a16:creationId xmlns:a16="http://schemas.microsoft.com/office/drawing/2014/main" id="{9426A018-5D08-E6A3-482F-A5F77EA1B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28750"/>
            <a:ext cx="4772025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CaixaDeTexto 5">
            <a:extLst>
              <a:ext uri="{FF2B5EF4-FFF2-40B4-BE49-F238E27FC236}">
                <a16:creationId xmlns:a16="http://schemas.microsoft.com/office/drawing/2014/main" id="{6DB1A03C-99D8-3398-D8D9-3A84BC4CB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0" y="4186238"/>
            <a:ext cx="2955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600" b="1"/>
              <a:t>Amplificador Emissor Comum</a:t>
            </a:r>
          </a:p>
        </p:txBody>
      </p:sp>
      <p:sp>
        <p:nvSpPr>
          <p:cNvPr id="94213" name="CaixaDeTexto 6">
            <a:extLst>
              <a:ext uri="{FF2B5EF4-FFF2-40B4-BE49-F238E27FC236}">
                <a16:creationId xmlns:a16="http://schemas.microsoft.com/office/drawing/2014/main" id="{6AAD8A5C-4268-5296-E515-095E79920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00600"/>
            <a:ext cx="838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/>
              <a:t> </a:t>
            </a:r>
            <a:r>
              <a:rPr lang="pt-BR" altLang="pt-BR" b="1" u="sng"/>
              <a:t>OBS</a:t>
            </a:r>
            <a:r>
              <a:rPr lang="pt-BR" altLang="pt-BR"/>
              <a:t>: O divisor de tensão optativo, R</a:t>
            </a:r>
            <a:r>
              <a:rPr lang="pt-BR" altLang="pt-BR" baseline="-25000"/>
              <a:t>B1a</a:t>
            </a:r>
            <a:r>
              <a:rPr lang="pt-BR" altLang="pt-BR"/>
              <a:t> e R</a:t>
            </a:r>
            <a:r>
              <a:rPr lang="pt-BR" altLang="pt-BR" baseline="-25000"/>
              <a:t>B1</a:t>
            </a:r>
            <a:r>
              <a:rPr lang="pt-BR" altLang="pt-BR"/>
              <a:t>b, juntamente com o capacitor C</a:t>
            </a:r>
            <a:r>
              <a:rPr lang="pt-BR" altLang="pt-BR" baseline="-25000"/>
              <a:t>f </a:t>
            </a:r>
            <a:r>
              <a:rPr lang="pt-BR" altLang="pt-BR"/>
              <a:t>, formam um filtro que evita que ruídos da fonte de alimentação atinjam a base do transistor e possam ser amplificados por ele. </a:t>
            </a:r>
          </a:p>
        </p:txBody>
      </p:sp>
      <p:pic>
        <p:nvPicPr>
          <p:cNvPr id="94214" name="Imagem 2">
            <a:extLst>
              <a:ext uri="{FF2B5EF4-FFF2-40B4-BE49-F238E27FC236}">
                <a16:creationId xmlns:a16="http://schemas.microsoft.com/office/drawing/2014/main" id="{7D3B1AFF-3107-9A86-BA46-BE90932DE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2155825"/>
            <a:ext cx="284321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5" name="CaixaDeTexto 6">
            <a:extLst>
              <a:ext uri="{FF2B5EF4-FFF2-40B4-BE49-F238E27FC236}">
                <a16:creationId xmlns:a16="http://schemas.microsoft.com/office/drawing/2014/main" id="{7F14BAE0-31DA-ECED-B784-66C896E0E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374650"/>
            <a:ext cx="4222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b)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Imagem 3">
            <a:extLst>
              <a:ext uri="{FF2B5EF4-FFF2-40B4-BE49-F238E27FC236}">
                <a16:creationId xmlns:a16="http://schemas.microsoft.com/office/drawing/2014/main" id="{55B8027E-0C05-A663-1B53-5C56C04A5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2058988"/>
            <a:ext cx="3943350" cy="2257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5" name="Picture 2">
            <a:extLst>
              <a:ext uri="{FF2B5EF4-FFF2-40B4-BE49-F238E27FC236}">
                <a16:creationId xmlns:a16="http://schemas.microsoft.com/office/drawing/2014/main" id="{41E81B4A-0140-5D6C-2A47-DE3467E2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2098675"/>
            <a:ext cx="257968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5F430804-6578-9262-526B-0F543C628BDE}"/>
              </a:ext>
            </a:extLst>
          </p:cNvPr>
          <p:cNvSpPr/>
          <p:nvPr/>
        </p:nvSpPr>
        <p:spPr>
          <a:xfrm>
            <a:off x="381000" y="2155825"/>
            <a:ext cx="342900" cy="207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F99A4878-BDB8-A830-BF08-A7A662B3A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2884488"/>
            <a:ext cx="2678112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D6DC87AD-31DF-AF6B-32C4-832E70253921}"/>
              </a:ext>
            </a:extLst>
          </p:cNvPr>
          <p:cNvSpPr/>
          <p:nvPr/>
        </p:nvSpPr>
        <p:spPr>
          <a:xfrm>
            <a:off x="369888" y="2890838"/>
            <a:ext cx="342900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641F80AE-1BAE-7027-46B4-049222A8E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3732213"/>
            <a:ext cx="18653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F78157B7-F788-63AA-4271-B54CAD1F8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32250"/>
            <a:ext cx="31289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76B839A2-A765-7CE6-8423-460894FFA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4346575"/>
            <a:ext cx="28654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FE427ECE-9A2C-40B1-7085-08ECF2B652DE}"/>
              </a:ext>
            </a:extLst>
          </p:cNvPr>
          <p:cNvSpPr/>
          <p:nvPr/>
        </p:nvSpPr>
        <p:spPr>
          <a:xfrm>
            <a:off x="347663" y="3744913"/>
            <a:ext cx="342900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D78F1F8-5A45-D92B-B72D-47221D773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4676775"/>
            <a:ext cx="8145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Considerando que o circuito é um emissor comum, resulta na  escolha de </a:t>
            </a:r>
            <a:r>
              <a:rPr lang="el-GR" altLang="pt-BR"/>
              <a:t>η</a:t>
            </a:r>
            <a:r>
              <a:rPr lang="pt-BR" altLang="pt-BR" baseline="-25000"/>
              <a:t>tip</a:t>
            </a:r>
            <a:r>
              <a:rPr lang="pt-BR" altLang="pt-BR"/>
              <a:t> = 0,1 </a:t>
            </a:r>
          </a:p>
        </p:txBody>
      </p:sp>
      <p:pic>
        <p:nvPicPr>
          <p:cNvPr id="22" name="Picture 9">
            <a:extLst>
              <a:ext uri="{FF2B5EF4-FFF2-40B4-BE49-F238E27FC236}">
                <a16:creationId xmlns:a16="http://schemas.microsoft.com/office/drawing/2014/main" id="{0F920FB0-8FB7-9403-7E64-B57FC46E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5480050"/>
            <a:ext cx="10001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A4D9597B-6F6B-B31F-147F-77017C61D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5938838"/>
            <a:ext cx="8778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0">
            <a:extLst>
              <a:ext uri="{FF2B5EF4-FFF2-40B4-BE49-F238E27FC236}">
                <a16:creationId xmlns:a16="http://schemas.microsoft.com/office/drawing/2014/main" id="{09268F3F-5758-8B4C-3BEB-97E313287719}"/>
              </a:ext>
            </a:extLst>
          </p:cNvPr>
          <p:cNvSpPr/>
          <p:nvPr/>
        </p:nvSpPr>
        <p:spPr>
          <a:xfrm>
            <a:off x="369888" y="5524500"/>
            <a:ext cx="342900" cy="207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8EFA5A17-F644-5FEE-E011-8DE328057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5964238"/>
            <a:ext cx="2852738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F2F0C92F-4A48-5662-B41D-A3BF580DF3B6}"/>
              </a:ext>
            </a:extLst>
          </p:cNvPr>
          <p:cNvCxnSpPr/>
          <p:nvPr/>
        </p:nvCxnSpPr>
        <p:spPr>
          <a:xfrm flipV="1">
            <a:off x="2843213" y="6175375"/>
            <a:ext cx="415925" cy="6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61EFF42F-1CFF-E6D2-9B5C-80AB6989C316}"/>
              </a:ext>
            </a:extLst>
          </p:cNvPr>
          <p:cNvCxnSpPr/>
          <p:nvPr/>
        </p:nvCxnSpPr>
        <p:spPr>
          <a:xfrm flipV="1">
            <a:off x="6283325" y="6167438"/>
            <a:ext cx="415925" cy="79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250" name="Imagem 31">
            <a:extLst>
              <a:ext uri="{FF2B5EF4-FFF2-40B4-BE49-F238E27FC236}">
                <a16:creationId xmlns:a16="http://schemas.microsoft.com/office/drawing/2014/main" id="{38EC92AB-F92B-22CC-4E4F-04ABF24C1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2451100"/>
            <a:ext cx="8302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51" name="CaixaDeTexto 1">
            <a:extLst>
              <a:ext uri="{FF2B5EF4-FFF2-40B4-BE49-F238E27FC236}">
                <a16:creationId xmlns:a16="http://schemas.microsoft.com/office/drawing/2014/main" id="{5C40F090-EA58-A6E1-737B-F874A534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250950"/>
            <a:ext cx="22860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bg1"/>
                </a:solidFill>
              </a:rPr>
              <a:t>Cálculo da Polarização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39E885B-CEB1-D923-71C5-F115DB573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3244850"/>
            <a:ext cx="126841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500"/>
              <a:t>I</a:t>
            </a:r>
            <a:r>
              <a:rPr lang="pt-BR" altLang="pt-BR" sz="1500" baseline="-25000"/>
              <a:t>CQ  </a:t>
            </a:r>
            <a:r>
              <a:rPr lang="pt-BR" altLang="pt-BR" sz="1500"/>
              <a:t> = 100μA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395E6E19-F83D-5532-02E5-2849184D9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5018088"/>
            <a:ext cx="12922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500"/>
              <a:t> V</a:t>
            </a:r>
            <a:r>
              <a:rPr lang="pt-BR" altLang="pt-BR" sz="1500" baseline="-25000"/>
              <a:t>E  </a:t>
            </a:r>
            <a:r>
              <a:rPr lang="pt-BR" altLang="pt-BR" sz="1500"/>
              <a:t> = 1,2 V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B72C2120-8C2F-5926-F7E1-F3BD618D0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6238" y="6015038"/>
            <a:ext cx="1130300" cy="369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500"/>
              <a:t> R</a:t>
            </a:r>
            <a:r>
              <a:rPr lang="pt-BR" altLang="pt-BR" sz="1500" baseline="-25000"/>
              <a:t>E  </a:t>
            </a:r>
            <a:r>
              <a:rPr lang="pt-BR" altLang="pt-BR" sz="1500"/>
              <a:t> = 12 K</a:t>
            </a:r>
            <a:r>
              <a:rPr lang="pt-BR" altLang="pt-BR"/>
              <a:t>Ω</a:t>
            </a:r>
            <a:endParaRPr lang="pt-BR" altLang="pt-BR" sz="1500"/>
          </a:p>
        </p:txBody>
      </p:sp>
      <p:sp>
        <p:nvSpPr>
          <p:cNvPr id="95255" name="CaixaDeTexto 2">
            <a:extLst>
              <a:ext uri="{FF2B5EF4-FFF2-40B4-BE49-F238E27FC236}">
                <a16:creationId xmlns:a16="http://schemas.microsoft.com/office/drawing/2014/main" id="{68BC6574-938F-C61D-5284-A44CA9332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63513"/>
            <a:ext cx="84439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/>
              <a:t>Polarizar o transistor de um amplificador emissor comum de modo que as seguintes condições sejam satisfeitas @ 25 </a:t>
            </a:r>
            <a:r>
              <a:rPr lang="pt-BR" altLang="pt-BR" baseline="30000"/>
              <a:t>o</a:t>
            </a:r>
            <a:r>
              <a:rPr lang="pt-BR" altLang="pt-BR"/>
              <a:t>C :  I</a:t>
            </a:r>
            <a:r>
              <a:rPr lang="pt-BR" altLang="pt-BR" baseline="-25000"/>
              <a:t>CQ</a:t>
            </a:r>
            <a:r>
              <a:rPr lang="pt-BR" altLang="pt-BR"/>
              <a:t> =100 µ A ± 2%, V</a:t>
            </a:r>
            <a:r>
              <a:rPr lang="pt-BR" altLang="pt-BR" baseline="-25000"/>
              <a:t>CEQ</a:t>
            </a:r>
            <a:r>
              <a:rPr lang="pt-BR" altLang="pt-BR"/>
              <a:t> = 5,4 V ± 2%,  S = 9,5 ± 10%   e R</a:t>
            </a:r>
            <a:r>
              <a:rPr lang="pt-BR" altLang="pt-BR" baseline="-25000"/>
              <a:t>B1a</a:t>
            </a:r>
            <a:r>
              <a:rPr lang="pt-BR" altLang="pt-BR"/>
              <a:t> ≤ 0,2R</a:t>
            </a:r>
            <a:r>
              <a:rPr lang="pt-BR" altLang="pt-BR" baseline="-25000"/>
              <a:t>B1</a:t>
            </a:r>
            <a:r>
              <a:rPr lang="pt-BR" altLang="pt-BR"/>
              <a:t>.</a:t>
            </a:r>
          </a:p>
        </p:txBody>
      </p:sp>
      <p:sp>
        <p:nvSpPr>
          <p:cNvPr id="95256" name="CaixaDeTexto 27">
            <a:extLst>
              <a:ext uri="{FF2B5EF4-FFF2-40B4-BE49-F238E27FC236}">
                <a16:creationId xmlns:a16="http://schemas.microsoft.com/office/drawing/2014/main" id="{27A1BFA3-CEBD-615B-70CF-C905C7775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3" y="255588"/>
            <a:ext cx="423862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/>
      <p:bldP spid="24" grpId="0" animBg="1"/>
      <p:bldP spid="3" grpId="0"/>
      <p:bldP spid="27" grpId="0"/>
      <p:bldP spid="3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0">
            <a:extLst>
              <a:ext uri="{FF2B5EF4-FFF2-40B4-BE49-F238E27FC236}">
                <a16:creationId xmlns:a16="http://schemas.microsoft.com/office/drawing/2014/main" id="{5F525B92-1BE3-1C50-DAF4-272E028EFDF1}"/>
              </a:ext>
            </a:extLst>
          </p:cNvPr>
          <p:cNvSpPr/>
          <p:nvPr/>
        </p:nvSpPr>
        <p:spPr>
          <a:xfrm>
            <a:off x="320675" y="341313"/>
            <a:ext cx="342900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4A261DB9-DE06-FC8E-F7A6-A5C4CD202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143000"/>
            <a:ext cx="985837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10">
            <a:extLst>
              <a:ext uri="{FF2B5EF4-FFF2-40B4-BE49-F238E27FC236}">
                <a16:creationId xmlns:a16="http://schemas.microsoft.com/office/drawing/2014/main" id="{C60B255E-6789-F711-D9C8-6CCBE50C639A}"/>
              </a:ext>
            </a:extLst>
          </p:cNvPr>
          <p:cNvSpPr/>
          <p:nvPr/>
        </p:nvSpPr>
        <p:spPr>
          <a:xfrm>
            <a:off x="314325" y="1165225"/>
            <a:ext cx="342900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36" name="Picture 4">
            <a:extLst>
              <a:ext uri="{FF2B5EF4-FFF2-40B4-BE49-F238E27FC236}">
                <a16:creationId xmlns:a16="http://schemas.microsoft.com/office/drawing/2014/main" id="{8B192791-8BDC-69C8-5BB1-25BEC5C99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935163"/>
            <a:ext cx="1071562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10">
            <a:extLst>
              <a:ext uri="{FF2B5EF4-FFF2-40B4-BE49-F238E27FC236}">
                <a16:creationId xmlns:a16="http://schemas.microsoft.com/office/drawing/2014/main" id="{C65EB60A-7199-47D5-D9FE-7361ACE4BE15}"/>
              </a:ext>
            </a:extLst>
          </p:cNvPr>
          <p:cNvSpPr/>
          <p:nvPr/>
        </p:nvSpPr>
        <p:spPr>
          <a:xfrm>
            <a:off x="327025" y="2005013"/>
            <a:ext cx="342900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869BAA0-E526-615B-A9D0-D3B6D472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8" y="268288"/>
            <a:ext cx="1606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Escolher S: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C5780D3-AE76-5D68-E3B9-188F2F1D1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447800"/>
            <a:ext cx="32639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98E8154-B69D-CF73-D1A8-7720FBDC4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274888"/>
            <a:ext cx="654685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10">
            <a:extLst>
              <a:ext uri="{FF2B5EF4-FFF2-40B4-BE49-F238E27FC236}">
                <a16:creationId xmlns:a16="http://schemas.microsoft.com/office/drawing/2014/main" id="{5CC4046F-C7AF-22EF-A316-BC608780E40B}"/>
              </a:ext>
            </a:extLst>
          </p:cNvPr>
          <p:cNvSpPr/>
          <p:nvPr/>
        </p:nvSpPr>
        <p:spPr>
          <a:xfrm>
            <a:off x="334963" y="3049588"/>
            <a:ext cx="342900" cy="2079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96F942-3BCD-107F-0C76-377D55423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2968625"/>
            <a:ext cx="16065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Cálculo de R</a:t>
            </a:r>
            <a:r>
              <a:rPr lang="pt-BR" altLang="pt-BR" baseline="-25000"/>
              <a:t>B1</a:t>
            </a:r>
            <a:endParaRPr lang="pt-BR" alt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CA07FB9-390F-6916-3E25-3E9C81614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3413125"/>
            <a:ext cx="33131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7C3A299B-7F35-8686-5ECE-AA81EA00E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8" y="625475"/>
            <a:ext cx="78581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500"/>
              <a:t> S</a:t>
            </a:r>
            <a:r>
              <a:rPr lang="pt-BR" altLang="pt-BR" sz="1500" baseline="-25000"/>
              <a:t> </a:t>
            </a:r>
            <a:r>
              <a:rPr lang="pt-BR" altLang="pt-BR" sz="1500"/>
              <a:t> = 9,5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7" grpId="0" animBg="1"/>
      <p:bldP spid="2" grpId="0"/>
      <p:bldP spid="40" grpId="0" animBg="1"/>
      <p:bldP spid="5" grpId="0"/>
      <p:bldP spid="1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0">
            <a:extLst>
              <a:ext uri="{FF2B5EF4-FFF2-40B4-BE49-F238E27FC236}">
                <a16:creationId xmlns:a16="http://schemas.microsoft.com/office/drawing/2014/main" id="{DC5959D4-4422-4681-4A32-3F08F4CF64E6}"/>
              </a:ext>
            </a:extLst>
          </p:cNvPr>
          <p:cNvSpPr/>
          <p:nvPr/>
        </p:nvSpPr>
        <p:spPr>
          <a:xfrm>
            <a:off x="354013" y="1606550"/>
            <a:ext cx="342900" cy="207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97283" name="Imagem 5">
            <a:extLst>
              <a:ext uri="{FF2B5EF4-FFF2-40B4-BE49-F238E27FC236}">
                <a16:creationId xmlns:a16="http://schemas.microsoft.com/office/drawing/2014/main" id="{CEC24CE5-9AF6-D21E-09C2-80F56A5AA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43113"/>
            <a:ext cx="24860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Imagem 6">
            <a:extLst>
              <a:ext uri="{FF2B5EF4-FFF2-40B4-BE49-F238E27FC236}">
                <a16:creationId xmlns:a16="http://schemas.microsoft.com/office/drawing/2014/main" id="{3320A308-B0D6-40BD-D77A-B0EDAA562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2490788"/>
            <a:ext cx="3416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Imagem 7">
            <a:extLst>
              <a:ext uri="{FF2B5EF4-FFF2-40B4-BE49-F238E27FC236}">
                <a16:creationId xmlns:a16="http://schemas.microsoft.com/office/drawing/2014/main" id="{6E0462F9-205E-086D-47BE-EB00549E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36875"/>
            <a:ext cx="38544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1C1FAD0E-CE85-8451-4CDC-92419538088D}"/>
              </a:ext>
            </a:extLst>
          </p:cNvPr>
          <p:cNvCxnSpPr/>
          <p:nvPr/>
        </p:nvCxnSpPr>
        <p:spPr>
          <a:xfrm flipV="1">
            <a:off x="4899025" y="3124200"/>
            <a:ext cx="415925" cy="79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287" name="Imagem 11">
            <a:extLst>
              <a:ext uri="{FF2B5EF4-FFF2-40B4-BE49-F238E27FC236}">
                <a16:creationId xmlns:a16="http://schemas.microsoft.com/office/drawing/2014/main" id="{0EA383BE-BCC8-AF5C-9B2E-814AF5F55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3452813"/>
            <a:ext cx="35782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F01E6791-4B25-FF20-D289-44E010267BDE}"/>
              </a:ext>
            </a:extLst>
          </p:cNvPr>
          <p:cNvCxnSpPr/>
          <p:nvPr/>
        </p:nvCxnSpPr>
        <p:spPr>
          <a:xfrm flipV="1">
            <a:off x="4562475" y="3689350"/>
            <a:ext cx="415925" cy="79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A1A4A2D-3DC3-6190-941F-68084C1A7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4240213"/>
            <a:ext cx="7299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Na análise DC o capacitor C</a:t>
            </a:r>
            <a:r>
              <a:rPr lang="pt-BR" altLang="pt-BR" baseline="-25000"/>
              <a:t>F</a:t>
            </a:r>
            <a:r>
              <a:rPr lang="pt-BR" altLang="pt-BR"/>
              <a:t> entre R</a:t>
            </a:r>
            <a:r>
              <a:rPr lang="pt-BR" altLang="pt-BR" baseline="-25000"/>
              <a:t>B1a  </a:t>
            </a:r>
            <a:r>
              <a:rPr lang="pt-BR" altLang="pt-BR"/>
              <a:t>e R</a:t>
            </a:r>
            <a:r>
              <a:rPr lang="pt-BR" altLang="pt-BR" baseline="-25000"/>
              <a:t>B1b </a:t>
            </a:r>
            <a:r>
              <a:rPr lang="pt-BR" altLang="pt-BR"/>
              <a:t>é um circuito aberto. Logo: 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AEB40C7-C650-DCB6-5F0C-6C81F8B73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4679950"/>
            <a:ext cx="4937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R</a:t>
            </a:r>
            <a:r>
              <a:rPr lang="pt-BR" altLang="pt-BR" baseline="-25000"/>
              <a:t>B1 </a:t>
            </a:r>
            <a:r>
              <a:rPr lang="pt-BR" altLang="pt-BR"/>
              <a:t>= R</a:t>
            </a:r>
            <a:r>
              <a:rPr lang="pt-BR" altLang="pt-BR" baseline="-25000"/>
              <a:t>B1a  </a:t>
            </a:r>
            <a:r>
              <a:rPr lang="pt-BR" altLang="pt-BR"/>
              <a:t>+ R</a:t>
            </a:r>
            <a:r>
              <a:rPr lang="pt-BR" altLang="pt-BR" baseline="-25000"/>
              <a:t>B1b </a:t>
            </a:r>
            <a:r>
              <a:rPr lang="pt-BR" altLang="pt-BR"/>
              <a:t>= 120 kΩ + 560 KΩ = 680 KΩ</a:t>
            </a:r>
          </a:p>
        </p:txBody>
      </p:sp>
      <p:sp>
        <p:nvSpPr>
          <p:cNvPr id="97291" name="CaixaDeTexto 17">
            <a:extLst>
              <a:ext uri="{FF2B5EF4-FFF2-40B4-BE49-F238E27FC236}">
                <a16:creationId xmlns:a16="http://schemas.microsoft.com/office/drawing/2014/main" id="{F2F7B130-02E4-9C16-C59B-81D2FFD9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2959100"/>
            <a:ext cx="1366837" cy="369888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500"/>
              <a:t> R</a:t>
            </a:r>
            <a:r>
              <a:rPr lang="pt-BR" altLang="pt-BR" sz="1500" baseline="-25000"/>
              <a:t>B1b  </a:t>
            </a:r>
            <a:r>
              <a:rPr lang="pt-BR" altLang="pt-BR" sz="1500"/>
              <a:t> = 560 K</a:t>
            </a:r>
            <a:r>
              <a:rPr lang="pt-BR" altLang="pt-BR"/>
              <a:t>Ω</a:t>
            </a:r>
            <a:endParaRPr lang="pt-BR" altLang="pt-BR" sz="1500"/>
          </a:p>
        </p:txBody>
      </p:sp>
      <p:sp>
        <p:nvSpPr>
          <p:cNvPr id="97292" name="CaixaDeTexto 19">
            <a:extLst>
              <a:ext uri="{FF2B5EF4-FFF2-40B4-BE49-F238E27FC236}">
                <a16:creationId xmlns:a16="http://schemas.microsoft.com/office/drawing/2014/main" id="{50F1ABE6-1439-D338-D188-3951C124B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988" y="3527425"/>
            <a:ext cx="1365250" cy="368300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500"/>
              <a:t> R</a:t>
            </a:r>
            <a:r>
              <a:rPr lang="pt-BR" altLang="pt-BR" sz="1500" baseline="-25000"/>
              <a:t>B1a  </a:t>
            </a:r>
            <a:r>
              <a:rPr lang="pt-BR" altLang="pt-BR" sz="1500"/>
              <a:t> = 120 K</a:t>
            </a:r>
            <a:r>
              <a:rPr lang="pt-BR" altLang="pt-BR"/>
              <a:t>Ω</a:t>
            </a:r>
            <a:endParaRPr lang="pt-BR" altLang="pt-BR" sz="150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B905A69-ACF4-E6C0-C56F-24943145C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5324475"/>
            <a:ext cx="23082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BF1110B0-4AD6-A69F-F25B-D1EE0A5371C3}"/>
              </a:ext>
            </a:extLst>
          </p:cNvPr>
          <p:cNvCxnSpPr/>
          <p:nvPr/>
        </p:nvCxnSpPr>
        <p:spPr>
          <a:xfrm flipV="1">
            <a:off x="3365500" y="5562600"/>
            <a:ext cx="415925" cy="6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B107E17-67D9-B640-4A95-8BDED914B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3" y="5399088"/>
            <a:ext cx="1366837" cy="323850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500"/>
              <a:t> R</a:t>
            </a:r>
            <a:r>
              <a:rPr lang="pt-BR" altLang="pt-BR" sz="1500" baseline="-25000"/>
              <a:t>B2</a:t>
            </a:r>
            <a:r>
              <a:rPr lang="pt-BR" altLang="pt-BR" sz="1500"/>
              <a:t>   = 120 KΩ</a:t>
            </a:r>
          </a:p>
        </p:txBody>
      </p:sp>
      <p:sp>
        <p:nvSpPr>
          <p:cNvPr id="97296" name="CaixaDeTexto 23">
            <a:extLst>
              <a:ext uri="{FF2B5EF4-FFF2-40B4-BE49-F238E27FC236}">
                <a16:creationId xmlns:a16="http://schemas.microsoft.com/office/drawing/2014/main" id="{93D3C715-E3BF-CBAA-6D94-E9FD56BD4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1549400"/>
            <a:ext cx="211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Cálculo de R</a:t>
            </a:r>
            <a:r>
              <a:rPr lang="pt-BR" altLang="pt-BR" baseline="-25000"/>
              <a:t>B1b</a:t>
            </a:r>
            <a:r>
              <a:rPr lang="pt-BR" altLang="pt-BR"/>
              <a:t> e R</a:t>
            </a:r>
            <a:r>
              <a:rPr lang="pt-BR" altLang="pt-BR" baseline="-25000"/>
              <a:t>B2</a:t>
            </a:r>
            <a:r>
              <a:rPr lang="pt-BR" altLang="pt-BR"/>
              <a:t> </a:t>
            </a:r>
          </a:p>
        </p:txBody>
      </p:sp>
      <p:pic>
        <p:nvPicPr>
          <p:cNvPr id="97297" name="Imagem 3">
            <a:extLst>
              <a:ext uri="{FF2B5EF4-FFF2-40B4-BE49-F238E27FC236}">
                <a16:creationId xmlns:a16="http://schemas.microsoft.com/office/drawing/2014/main" id="{A638079F-5B9C-89D0-E4EA-383DBCD5D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581025"/>
            <a:ext cx="3586163" cy="2052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>
            <a:extLst>
              <a:ext uri="{FF2B5EF4-FFF2-40B4-BE49-F238E27FC236}">
                <a16:creationId xmlns:a16="http://schemas.microsoft.com/office/drawing/2014/main" id="{A0545305-7F4E-2119-15E4-EF7A4974E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38138"/>
            <a:ext cx="49672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3">
            <a:extLst>
              <a:ext uri="{FF2B5EF4-FFF2-40B4-BE49-F238E27FC236}">
                <a16:creationId xmlns:a16="http://schemas.microsoft.com/office/drawing/2014/main" id="{1D0C15DC-45F5-91F9-00DC-598237EC1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27063"/>
            <a:ext cx="12652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0">
            <a:extLst>
              <a:ext uri="{FF2B5EF4-FFF2-40B4-BE49-F238E27FC236}">
                <a16:creationId xmlns:a16="http://schemas.microsoft.com/office/drawing/2014/main" id="{DD3F8DD7-8D70-B23E-48C7-70D4C2616023}"/>
              </a:ext>
            </a:extLst>
          </p:cNvPr>
          <p:cNvSpPr/>
          <p:nvPr/>
        </p:nvSpPr>
        <p:spPr>
          <a:xfrm>
            <a:off x="355600" y="228600"/>
            <a:ext cx="455613" cy="366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98309" name="Imagem 1">
            <a:extLst>
              <a:ext uri="{FF2B5EF4-FFF2-40B4-BE49-F238E27FC236}">
                <a16:creationId xmlns:a16="http://schemas.microsoft.com/office/drawing/2014/main" id="{DB8F78D3-4A6B-F515-F889-2A64CB115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03338"/>
            <a:ext cx="225583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00657038-E86D-782B-0198-9FBE3752DC14}"/>
              </a:ext>
            </a:extLst>
          </p:cNvPr>
          <p:cNvCxnSpPr/>
          <p:nvPr/>
        </p:nvCxnSpPr>
        <p:spPr>
          <a:xfrm flipV="1">
            <a:off x="6437313" y="2441575"/>
            <a:ext cx="415925" cy="79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6">
            <a:extLst>
              <a:ext uri="{FF2B5EF4-FFF2-40B4-BE49-F238E27FC236}">
                <a16:creationId xmlns:a16="http://schemas.microsoft.com/office/drawing/2014/main" id="{0B6E3466-AE3B-133B-52B3-5D72A4967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406775"/>
            <a:ext cx="9080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73FEB16-9D4D-E4A0-FA27-AC3B43618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800600"/>
            <a:ext cx="5800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1F107E20-FA07-53F7-13E3-C863EBB5E343}"/>
              </a:ext>
            </a:extLst>
          </p:cNvPr>
          <p:cNvCxnSpPr/>
          <p:nvPr/>
        </p:nvCxnSpPr>
        <p:spPr>
          <a:xfrm flipV="1">
            <a:off x="6605588" y="5295900"/>
            <a:ext cx="415925" cy="79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314" name="Imagem 2">
            <a:extLst>
              <a:ext uri="{FF2B5EF4-FFF2-40B4-BE49-F238E27FC236}">
                <a16:creationId xmlns:a16="http://schemas.microsoft.com/office/drawing/2014/main" id="{8579BAA0-BD58-6E00-CB20-6EF662F76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993900"/>
            <a:ext cx="284321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5" name="Imagem 7">
            <a:extLst>
              <a:ext uri="{FF2B5EF4-FFF2-40B4-BE49-F238E27FC236}">
                <a16:creationId xmlns:a16="http://schemas.microsoft.com/office/drawing/2014/main" id="{485E161E-3D89-1FFE-E6A1-FB73A1862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049463"/>
            <a:ext cx="258603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have Esquerda 8">
            <a:extLst>
              <a:ext uri="{FF2B5EF4-FFF2-40B4-BE49-F238E27FC236}">
                <a16:creationId xmlns:a16="http://schemas.microsoft.com/office/drawing/2014/main" id="{6E61899B-6962-15A6-E1AC-6A017283E1A1}"/>
              </a:ext>
            </a:extLst>
          </p:cNvPr>
          <p:cNvSpPr/>
          <p:nvPr/>
        </p:nvSpPr>
        <p:spPr>
          <a:xfrm rot="16200000">
            <a:off x="3255169" y="2536032"/>
            <a:ext cx="166687" cy="482600"/>
          </a:xfrm>
          <a:prstGeom prst="leftBrac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98317" name="CaixaDeTexto 9">
            <a:extLst>
              <a:ext uri="{FF2B5EF4-FFF2-40B4-BE49-F238E27FC236}">
                <a16:creationId xmlns:a16="http://schemas.microsoft.com/office/drawing/2014/main" id="{8AD462A0-ACD5-6BBF-B0C6-AF29E90BA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2895600"/>
            <a:ext cx="611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(≈ 0)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D5E8006-A8A4-2824-D5A1-6698B83F8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3746500"/>
            <a:ext cx="78009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Para uma polarização em Classe A, com o ponto quiescente aproximadamente no centro da reta de carga, deve-se fazer: V</a:t>
            </a:r>
            <a:r>
              <a:rPr lang="pt-BR" altLang="pt-BR" baseline="-25000"/>
              <a:t>CEQ</a:t>
            </a:r>
            <a:r>
              <a:rPr lang="pt-BR" altLang="pt-BR"/>
              <a:t> = (V</a:t>
            </a:r>
            <a:r>
              <a:rPr lang="pt-BR" altLang="pt-BR" baseline="-25000"/>
              <a:t>CC</a:t>
            </a:r>
            <a:r>
              <a:rPr lang="pt-BR" altLang="pt-BR"/>
              <a:t> – V</a:t>
            </a:r>
            <a:r>
              <a:rPr lang="pt-BR" altLang="pt-BR" baseline="-25000"/>
              <a:t>E</a:t>
            </a:r>
            <a:r>
              <a:rPr lang="pt-BR" altLang="pt-BR"/>
              <a:t> )/2 = (12-1,2)/2 =5,4V. Então, para um amplificador BC: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1AE8505-463F-3AEB-95DB-0EBBFF6B9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938" y="5040313"/>
            <a:ext cx="1128712" cy="368300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500"/>
              <a:t> R</a:t>
            </a:r>
            <a:r>
              <a:rPr lang="pt-BR" altLang="pt-BR" sz="1500" baseline="-25000"/>
              <a:t>C  </a:t>
            </a:r>
            <a:r>
              <a:rPr lang="pt-BR" altLang="pt-BR" sz="1500"/>
              <a:t> = 56 K</a:t>
            </a:r>
            <a:r>
              <a:rPr lang="pt-BR" altLang="pt-BR"/>
              <a:t>Ω</a:t>
            </a:r>
            <a:endParaRPr lang="pt-BR" altLang="pt-BR" sz="1500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DB97BF17-683B-F6FE-A730-3E6963DACC7D}"/>
              </a:ext>
            </a:extLst>
          </p:cNvPr>
          <p:cNvSpPr/>
          <p:nvPr/>
        </p:nvSpPr>
        <p:spPr>
          <a:xfrm>
            <a:off x="355600" y="3343275"/>
            <a:ext cx="455613" cy="366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9D014D6-8D5F-36D2-716D-70CC1D4E5A7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98224" y="2334160"/>
            <a:ext cx="1251175" cy="230704"/>
          </a:xfrm>
          <a:prstGeom prst="rect">
            <a:avLst/>
          </a:prstGeom>
          <a:blipFill>
            <a:blip r:embed="rId9"/>
            <a:stretch>
              <a:fillRect l="-2415" r="-2899" b="-20000"/>
            </a:stretch>
          </a:blipFill>
          <a:ln w="12700">
            <a:solidFill>
              <a:srgbClr val="FFC000"/>
            </a:solidFill>
          </a:ln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10">
            <a:extLst>
              <a:ext uri="{FF2B5EF4-FFF2-40B4-BE49-F238E27FC236}">
                <a16:creationId xmlns:a16="http://schemas.microsoft.com/office/drawing/2014/main" id="{17F2F3D8-A4E3-3089-ACB4-55364E2D270B}"/>
              </a:ext>
            </a:extLst>
          </p:cNvPr>
          <p:cNvSpPr/>
          <p:nvPr/>
        </p:nvSpPr>
        <p:spPr>
          <a:xfrm>
            <a:off x="404813" y="377825"/>
            <a:ext cx="455612" cy="366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99331" name="CaixaDeTexto 2">
            <a:extLst>
              <a:ext uri="{FF2B5EF4-FFF2-40B4-BE49-F238E27FC236}">
                <a16:creationId xmlns:a16="http://schemas.microsoft.com/office/drawing/2014/main" id="{03C6BA71-F33A-0769-7D59-A491664CD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77825"/>
            <a:ext cx="141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Calcular V</a:t>
            </a:r>
            <a:r>
              <a:rPr lang="pt-BR" altLang="pt-BR" baseline="-25000"/>
              <a:t>CEQ</a:t>
            </a:r>
            <a:r>
              <a:rPr lang="pt-BR" altLang="pt-BR"/>
              <a:t> </a:t>
            </a:r>
          </a:p>
        </p:txBody>
      </p:sp>
      <p:pic>
        <p:nvPicPr>
          <p:cNvPr id="99332" name="Picture 12">
            <a:extLst>
              <a:ext uri="{FF2B5EF4-FFF2-40B4-BE49-F238E27FC236}">
                <a16:creationId xmlns:a16="http://schemas.microsoft.com/office/drawing/2014/main" id="{0E3D58EE-00F6-46DE-DE11-0E38D1D1D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1693863"/>
            <a:ext cx="1373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Imagem 5">
            <a:extLst>
              <a:ext uri="{FF2B5EF4-FFF2-40B4-BE49-F238E27FC236}">
                <a16:creationId xmlns:a16="http://schemas.microsoft.com/office/drawing/2014/main" id="{1F780A4F-EE44-B07A-840E-E94E71A19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87425"/>
            <a:ext cx="53848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Imagem 6">
            <a:extLst>
              <a:ext uri="{FF2B5EF4-FFF2-40B4-BE49-F238E27FC236}">
                <a16:creationId xmlns:a16="http://schemas.microsoft.com/office/drawing/2014/main" id="{07D15ED5-8C9A-11FD-79B7-CD8699C0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096963"/>
            <a:ext cx="13049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3989E2DB-CCC8-87F7-14EF-85FB3141A9AD}"/>
              </a:ext>
            </a:extLst>
          </p:cNvPr>
          <p:cNvCxnSpPr/>
          <p:nvPr/>
        </p:nvCxnSpPr>
        <p:spPr>
          <a:xfrm flipV="1">
            <a:off x="5851525" y="1252538"/>
            <a:ext cx="415925" cy="79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36" name="CaixaDeTexto 7">
            <a:extLst>
              <a:ext uri="{FF2B5EF4-FFF2-40B4-BE49-F238E27FC236}">
                <a16:creationId xmlns:a16="http://schemas.microsoft.com/office/drawing/2014/main" id="{1E034C99-68BB-E77E-2133-7C5BC14D3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693863"/>
            <a:ext cx="1614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Observar que: </a:t>
            </a:r>
          </a:p>
        </p:txBody>
      </p:sp>
      <p:sp>
        <p:nvSpPr>
          <p:cNvPr id="99337" name="CaixaDeTexto 9">
            <a:extLst>
              <a:ext uri="{FF2B5EF4-FFF2-40B4-BE49-F238E27FC236}">
                <a16:creationId xmlns:a16="http://schemas.microsoft.com/office/drawing/2014/main" id="{2D2F0886-CB25-1AB8-444D-26AD0E5B6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725613"/>
            <a:ext cx="78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= 5.4V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1502F32-E993-6060-6F8C-246424215AAD}"/>
              </a:ext>
            </a:extLst>
          </p:cNvPr>
          <p:cNvSpPr txBox="1"/>
          <p:nvPr/>
        </p:nvSpPr>
        <p:spPr>
          <a:xfrm>
            <a:off x="841375" y="527050"/>
            <a:ext cx="7620000" cy="5540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Arial"/>
                <a:cs typeface="Arial"/>
              </a:rPr>
              <a:t>A</a:t>
            </a:r>
            <a:r>
              <a:rPr spc="185" dirty="0">
                <a:latin typeface="Arial"/>
                <a:cs typeface="Arial"/>
              </a:rPr>
              <a:t> </a:t>
            </a:r>
            <a:r>
              <a:rPr spc="-5" dirty="0" err="1">
                <a:latin typeface="Arial"/>
                <a:cs typeface="Arial"/>
              </a:rPr>
              <a:t>análise</a:t>
            </a:r>
            <a:r>
              <a:rPr lang="pt-BR" spc="-5" dirty="0">
                <a:latin typeface="Arial"/>
                <a:cs typeface="Arial"/>
              </a:rPr>
              <a:t> ou</a:t>
            </a:r>
            <a:r>
              <a:rPr lang="pt-BR" spc="360" dirty="0">
                <a:latin typeface="Arial"/>
                <a:cs typeface="Arial"/>
              </a:rPr>
              <a:t> </a:t>
            </a:r>
            <a:r>
              <a:rPr lang="pt-BR" spc="-5" dirty="0">
                <a:latin typeface="Arial"/>
                <a:cs typeface="Arial"/>
              </a:rPr>
              <a:t>o</a:t>
            </a:r>
            <a:r>
              <a:rPr lang="pt-BR" spc="360" dirty="0">
                <a:latin typeface="Arial"/>
                <a:cs typeface="Arial"/>
              </a:rPr>
              <a:t> </a:t>
            </a:r>
            <a:r>
              <a:rPr lang="pt-BR" spc="-5" dirty="0">
                <a:latin typeface="Arial"/>
                <a:cs typeface="Arial"/>
              </a:rPr>
              <a:t>projeto</a:t>
            </a:r>
            <a:r>
              <a:rPr lang="pt-BR" spc="365" dirty="0">
                <a:latin typeface="Arial"/>
                <a:cs typeface="Arial"/>
              </a:rPr>
              <a:t> </a:t>
            </a:r>
            <a:r>
              <a:rPr lang="pt-BR" spc="-5" dirty="0">
                <a:latin typeface="Arial"/>
                <a:cs typeface="Arial"/>
              </a:rPr>
              <a:t>de</a:t>
            </a:r>
            <a:r>
              <a:rPr lang="pt-BR" spc="360" dirty="0">
                <a:latin typeface="Arial"/>
                <a:cs typeface="Arial"/>
              </a:rPr>
              <a:t> </a:t>
            </a:r>
            <a:r>
              <a:rPr lang="pt-BR" spc="-5" dirty="0">
                <a:latin typeface="Arial"/>
                <a:cs typeface="Arial"/>
              </a:rPr>
              <a:t>qualquer</a:t>
            </a:r>
            <a:r>
              <a:rPr lang="pt-BR" spc="360" dirty="0">
                <a:latin typeface="Arial"/>
                <a:cs typeface="Arial"/>
              </a:rPr>
              <a:t> </a:t>
            </a:r>
            <a:r>
              <a:rPr lang="pt-BR" dirty="0">
                <a:latin typeface="Arial"/>
                <a:cs typeface="Arial"/>
              </a:rPr>
              <a:t>amplificador</a:t>
            </a:r>
            <a:r>
              <a:rPr lang="pt-BR" spc="350" dirty="0">
                <a:latin typeface="Arial"/>
                <a:cs typeface="Arial"/>
              </a:rPr>
              <a:t> </a:t>
            </a:r>
            <a:r>
              <a:rPr lang="pt-BR" spc="-5" dirty="0">
                <a:latin typeface="Arial"/>
                <a:cs typeface="Arial"/>
              </a:rPr>
              <a:t>eletrônico</a:t>
            </a:r>
            <a:r>
              <a:rPr lang="pt-BR" spc="360" dirty="0">
                <a:latin typeface="Arial"/>
                <a:cs typeface="Arial"/>
              </a:rPr>
              <a:t> </a:t>
            </a:r>
            <a:r>
              <a:rPr lang="pt-BR" spc="-5" dirty="0">
                <a:latin typeface="Arial"/>
                <a:cs typeface="Arial"/>
              </a:rPr>
              <a:t>utiliza</a:t>
            </a:r>
            <a:r>
              <a:rPr lang="pt-BR" spc="360" dirty="0">
                <a:latin typeface="Arial"/>
                <a:cs typeface="Arial"/>
              </a:rPr>
              <a:t> </a:t>
            </a:r>
            <a:r>
              <a:rPr lang="pt-BR" spc="-10" dirty="0">
                <a:latin typeface="Arial"/>
                <a:cs typeface="Arial"/>
              </a:rPr>
              <a:t>duas 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componentes: as respostas CA e CC.</a:t>
            </a:r>
            <a:endParaRPr dirty="0">
              <a:latin typeface="Arial"/>
              <a:cs typeface="Arial"/>
            </a:endParaRPr>
          </a:p>
        </p:txBody>
      </p:sp>
      <p:sp>
        <p:nvSpPr>
          <p:cNvPr id="12291" name="object 4">
            <a:extLst>
              <a:ext uri="{FF2B5EF4-FFF2-40B4-BE49-F238E27FC236}">
                <a16:creationId xmlns:a16="http://schemas.microsoft.com/office/drawing/2014/main" id="{183DD5DA-52E5-3C25-42DC-FD3E34334691}"/>
              </a:ext>
            </a:extLst>
          </p:cNvPr>
          <p:cNvSpPr>
            <a:spLocks/>
          </p:cNvSpPr>
          <p:nvPr/>
        </p:nvSpPr>
        <p:spPr bwMode="auto">
          <a:xfrm>
            <a:off x="304800" y="568325"/>
            <a:ext cx="381000" cy="304800"/>
          </a:xfrm>
          <a:custGeom>
            <a:avLst/>
            <a:gdLst>
              <a:gd name="T0" fmla="*/ 0 w 381000"/>
              <a:gd name="T1" fmla="*/ 304800 h 304800"/>
              <a:gd name="T2" fmla="*/ 381000 w 381000"/>
              <a:gd name="T3" fmla="*/ 304800 h 304800"/>
              <a:gd name="T4" fmla="*/ 381000 w 381000"/>
              <a:gd name="T5" fmla="*/ 0 h 304800"/>
              <a:gd name="T6" fmla="*/ 0 w 381000"/>
              <a:gd name="T7" fmla="*/ 0 h 304800"/>
              <a:gd name="T8" fmla="*/ 0 w 381000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1000"/>
              <a:gd name="T16" fmla="*/ 0 h 304800"/>
              <a:gd name="T17" fmla="*/ 381000 w 381000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04800">
                <a:moveTo>
                  <a:pt x="0" y="304800"/>
                </a:moveTo>
                <a:lnTo>
                  <a:pt x="381000" y="304800"/>
                </a:lnTo>
                <a:lnTo>
                  <a:pt x="381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1</a:t>
            </a:r>
          </a:p>
        </p:txBody>
      </p:sp>
      <p:sp>
        <p:nvSpPr>
          <p:cNvPr id="10245" name="object 5">
            <a:extLst>
              <a:ext uri="{FF2B5EF4-FFF2-40B4-BE49-F238E27FC236}">
                <a16:creationId xmlns:a16="http://schemas.microsoft.com/office/drawing/2014/main" id="{30D8BE59-55DA-B18E-12F0-662C369F1B41}"/>
              </a:ext>
            </a:extLst>
          </p:cNvPr>
          <p:cNvSpPr>
            <a:spLocks/>
          </p:cNvSpPr>
          <p:nvPr/>
        </p:nvSpPr>
        <p:spPr bwMode="auto">
          <a:xfrm>
            <a:off x="320675" y="1330325"/>
            <a:ext cx="381000" cy="304800"/>
          </a:xfrm>
          <a:custGeom>
            <a:avLst/>
            <a:gdLst>
              <a:gd name="T0" fmla="*/ 0 w 381000"/>
              <a:gd name="T1" fmla="*/ 304800 h 304800"/>
              <a:gd name="T2" fmla="*/ 381000 w 381000"/>
              <a:gd name="T3" fmla="*/ 304800 h 304800"/>
              <a:gd name="T4" fmla="*/ 381000 w 381000"/>
              <a:gd name="T5" fmla="*/ 0 h 304800"/>
              <a:gd name="T6" fmla="*/ 0 w 381000"/>
              <a:gd name="T7" fmla="*/ 0 h 304800"/>
              <a:gd name="T8" fmla="*/ 0 w 381000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1000"/>
              <a:gd name="T16" fmla="*/ 0 h 304800"/>
              <a:gd name="T17" fmla="*/ 381000 w 381000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04800">
                <a:moveTo>
                  <a:pt x="0" y="304800"/>
                </a:moveTo>
                <a:lnTo>
                  <a:pt x="381000" y="304800"/>
                </a:lnTo>
                <a:lnTo>
                  <a:pt x="381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2</a:t>
            </a:r>
          </a:p>
        </p:txBody>
      </p:sp>
      <p:sp>
        <p:nvSpPr>
          <p:cNvPr id="10246" name="object 6">
            <a:extLst>
              <a:ext uri="{FF2B5EF4-FFF2-40B4-BE49-F238E27FC236}">
                <a16:creationId xmlns:a16="http://schemas.microsoft.com/office/drawing/2014/main" id="{A62DDA5F-7F19-C12C-CEDC-5E6948C9C62C}"/>
              </a:ext>
            </a:extLst>
          </p:cNvPr>
          <p:cNvSpPr>
            <a:spLocks/>
          </p:cNvSpPr>
          <p:nvPr/>
        </p:nvSpPr>
        <p:spPr bwMode="auto">
          <a:xfrm>
            <a:off x="298450" y="2154238"/>
            <a:ext cx="381000" cy="304800"/>
          </a:xfrm>
          <a:custGeom>
            <a:avLst/>
            <a:gdLst>
              <a:gd name="T0" fmla="*/ 0 w 381000"/>
              <a:gd name="T1" fmla="*/ 304800 h 304800"/>
              <a:gd name="T2" fmla="*/ 381000 w 381000"/>
              <a:gd name="T3" fmla="*/ 304800 h 304800"/>
              <a:gd name="T4" fmla="*/ 381000 w 381000"/>
              <a:gd name="T5" fmla="*/ 0 h 304800"/>
              <a:gd name="T6" fmla="*/ 0 w 381000"/>
              <a:gd name="T7" fmla="*/ 0 h 304800"/>
              <a:gd name="T8" fmla="*/ 0 w 381000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1000"/>
              <a:gd name="T16" fmla="*/ 0 h 304800"/>
              <a:gd name="T17" fmla="*/ 381000 w 381000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04800">
                <a:moveTo>
                  <a:pt x="0" y="304800"/>
                </a:moveTo>
                <a:lnTo>
                  <a:pt x="381000" y="304800"/>
                </a:lnTo>
                <a:lnTo>
                  <a:pt x="381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3</a:t>
            </a:r>
          </a:p>
        </p:txBody>
      </p:sp>
      <p:sp>
        <p:nvSpPr>
          <p:cNvPr id="10247" name="object 7">
            <a:extLst>
              <a:ext uri="{FF2B5EF4-FFF2-40B4-BE49-F238E27FC236}">
                <a16:creationId xmlns:a16="http://schemas.microsoft.com/office/drawing/2014/main" id="{F51F852B-8ADE-1422-AE6D-08C344D6145A}"/>
              </a:ext>
            </a:extLst>
          </p:cNvPr>
          <p:cNvSpPr>
            <a:spLocks/>
          </p:cNvSpPr>
          <p:nvPr/>
        </p:nvSpPr>
        <p:spPr bwMode="auto">
          <a:xfrm>
            <a:off x="298450" y="3209925"/>
            <a:ext cx="381000" cy="304800"/>
          </a:xfrm>
          <a:custGeom>
            <a:avLst/>
            <a:gdLst>
              <a:gd name="T0" fmla="*/ 0 w 381000"/>
              <a:gd name="T1" fmla="*/ 304800 h 304800"/>
              <a:gd name="T2" fmla="*/ 381000 w 381000"/>
              <a:gd name="T3" fmla="*/ 304800 h 304800"/>
              <a:gd name="T4" fmla="*/ 381000 w 381000"/>
              <a:gd name="T5" fmla="*/ 0 h 304800"/>
              <a:gd name="T6" fmla="*/ 0 w 381000"/>
              <a:gd name="T7" fmla="*/ 0 h 304800"/>
              <a:gd name="T8" fmla="*/ 0 w 381000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1000"/>
              <a:gd name="T16" fmla="*/ 0 h 304800"/>
              <a:gd name="T17" fmla="*/ 381000 w 381000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04800">
                <a:moveTo>
                  <a:pt x="0" y="304800"/>
                </a:moveTo>
                <a:lnTo>
                  <a:pt x="381000" y="304800"/>
                </a:lnTo>
                <a:lnTo>
                  <a:pt x="381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4</a:t>
            </a:r>
          </a:p>
        </p:txBody>
      </p:sp>
      <p:sp>
        <p:nvSpPr>
          <p:cNvPr id="10248" name="object 8">
            <a:extLst>
              <a:ext uri="{FF2B5EF4-FFF2-40B4-BE49-F238E27FC236}">
                <a16:creationId xmlns:a16="http://schemas.microsoft.com/office/drawing/2014/main" id="{0EFE4242-9595-DFA8-1569-7C5283A1F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1306513"/>
            <a:ext cx="7620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O teorema da superposição é aplicável e a análise das condições CC  pode ser totalmente separada da resposta CA.</a:t>
            </a:r>
            <a:endParaRPr lang="pt-BR" altLang="pt-BR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9" name="object 9">
            <a:extLst>
              <a:ext uri="{FF2B5EF4-FFF2-40B4-BE49-F238E27FC236}">
                <a16:creationId xmlns:a16="http://schemas.microsoft.com/office/drawing/2014/main" id="{A6991C64-1CDF-B7F7-0F89-50B8FC2C1713}"/>
              </a:ext>
            </a:extLst>
          </p:cNvPr>
          <p:cNvSpPr>
            <a:spLocks/>
          </p:cNvSpPr>
          <p:nvPr/>
        </p:nvSpPr>
        <p:spPr bwMode="auto">
          <a:xfrm>
            <a:off x="304800" y="3971925"/>
            <a:ext cx="381000" cy="304800"/>
          </a:xfrm>
          <a:custGeom>
            <a:avLst/>
            <a:gdLst>
              <a:gd name="T0" fmla="*/ 0 w 381000"/>
              <a:gd name="T1" fmla="*/ 304799 h 304800"/>
              <a:gd name="T2" fmla="*/ 381000 w 381000"/>
              <a:gd name="T3" fmla="*/ 304799 h 304800"/>
              <a:gd name="T4" fmla="*/ 381000 w 381000"/>
              <a:gd name="T5" fmla="*/ 0 h 304800"/>
              <a:gd name="T6" fmla="*/ 0 w 381000"/>
              <a:gd name="T7" fmla="*/ 0 h 304800"/>
              <a:gd name="T8" fmla="*/ 0 w 381000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1000"/>
              <a:gd name="T16" fmla="*/ 0 h 304800"/>
              <a:gd name="T17" fmla="*/ 381000 w 381000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04800">
                <a:moveTo>
                  <a:pt x="0" y="304799"/>
                </a:moveTo>
                <a:lnTo>
                  <a:pt x="381000" y="304799"/>
                </a:lnTo>
                <a:lnTo>
                  <a:pt x="3810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5</a:t>
            </a: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B1ADF393-47EA-382D-A770-35463894AFEB}"/>
              </a:ext>
            </a:extLst>
          </p:cNvPr>
          <p:cNvSpPr txBox="1"/>
          <p:nvPr/>
        </p:nvSpPr>
        <p:spPr>
          <a:xfrm>
            <a:off x="841375" y="4962525"/>
            <a:ext cx="1879600" cy="2841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Relações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básicas:</a:t>
            </a:r>
            <a:endParaRPr dirty="0">
              <a:latin typeface="Arial"/>
              <a:cs typeface="Arial"/>
            </a:endParaRPr>
          </a:p>
        </p:txBody>
      </p:sp>
      <p:sp>
        <p:nvSpPr>
          <p:cNvPr id="10251" name="object 11">
            <a:extLst>
              <a:ext uri="{FF2B5EF4-FFF2-40B4-BE49-F238E27FC236}">
                <a16:creationId xmlns:a16="http://schemas.microsoft.com/office/drawing/2014/main" id="{521CB86C-FD38-35C0-CF65-4E11EC2D0770}"/>
              </a:ext>
            </a:extLst>
          </p:cNvPr>
          <p:cNvSpPr>
            <a:spLocks/>
          </p:cNvSpPr>
          <p:nvPr/>
        </p:nvSpPr>
        <p:spPr bwMode="auto">
          <a:xfrm>
            <a:off x="304800" y="4954588"/>
            <a:ext cx="381000" cy="304800"/>
          </a:xfrm>
          <a:custGeom>
            <a:avLst/>
            <a:gdLst>
              <a:gd name="T0" fmla="*/ 0 w 381000"/>
              <a:gd name="T1" fmla="*/ 304800 h 304800"/>
              <a:gd name="T2" fmla="*/ 381000 w 381000"/>
              <a:gd name="T3" fmla="*/ 304800 h 304800"/>
              <a:gd name="T4" fmla="*/ 381000 w 381000"/>
              <a:gd name="T5" fmla="*/ 0 h 304800"/>
              <a:gd name="T6" fmla="*/ 0 w 381000"/>
              <a:gd name="T7" fmla="*/ 0 h 304800"/>
              <a:gd name="T8" fmla="*/ 0 w 381000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1000"/>
              <a:gd name="T16" fmla="*/ 0 h 304800"/>
              <a:gd name="T17" fmla="*/ 381000 w 381000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04800">
                <a:moveTo>
                  <a:pt x="0" y="304800"/>
                </a:moveTo>
                <a:lnTo>
                  <a:pt x="381000" y="304800"/>
                </a:lnTo>
                <a:lnTo>
                  <a:pt x="381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6</a:t>
            </a:r>
          </a:p>
        </p:txBody>
      </p:sp>
      <p:sp>
        <p:nvSpPr>
          <p:cNvPr id="10252" name="object 12">
            <a:extLst>
              <a:ext uri="{FF2B5EF4-FFF2-40B4-BE49-F238E27FC236}">
                <a16:creationId xmlns:a16="http://schemas.microsoft.com/office/drawing/2014/main" id="{36409302-191F-85B3-5673-8010F023F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876800"/>
            <a:ext cx="1438275" cy="5429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endParaRPr lang="pt-BR" altLang="pt-BR"/>
          </a:p>
        </p:txBody>
      </p:sp>
      <p:sp>
        <p:nvSpPr>
          <p:cNvPr id="10253" name="object 13">
            <a:extLst>
              <a:ext uri="{FF2B5EF4-FFF2-40B4-BE49-F238E27FC236}">
                <a16:creationId xmlns:a16="http://schemas.microsoft.com/office/drawing/2014/main" id="{D00DBD00-5FAD-9C91-873E-3D2AE50E8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5456238"/>
            <a:ext cx="1998662" cy="438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endParaRPr lang="pt-BR" altLang="pt-BR"/>
          </a:p>
        </p:txBody>
      </p:sp>
      <p:sp>
        <p:nvSpPr>
          <p:cNvPr id="10254" name="object 14">
            <a:extLst>
              <a:ext uri="{FF2B5EF4-FFF2-40B4-BE49-F238E27FC236}">
                <a16:creationId xmlns:a16="http://schemas.microsoft.com/office/drawing/2014/main" id="{71462928-281A-3441-79C6-87710C61C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6019800"/>
            <a:ext cx="1017587" cy="4746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endParaRPr lang="pt-BR" altLang="pt-B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C7D77B16-F170-ED0A-546D-57177376F0FD}"/>
              </a:ext>
            </a:extLst>
          </p:cNvPr>
          <p:cNvSpPr txBox="1"/>
          <p:nvPr/>
        </p:nvSpPr>
        <p:spPr>
          <a:xfrm>
            <a:off x="5402263" y="5006975"/>
            <a:ext cx="558800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(</a:t>
            </a:r>
            <a:r>
              <a:rPr lang="pt-BR" spc="-5" dirty="0">
                <a:latin typeface="Arial"/>
                <a:cs typeface="Arial"/>
              </a:rPr>
              <a:t>4.</a:t>
            </a:r>
            <a:r>
              <a:rPr spc="-5" dirty="0">
                <a:latin typeface="Arial"/>
                <a:cs typeface="Arial"/>
              </a:rPr>
              <a:t>1)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E7BD82C-C44D-EAFB-B31F-EAB7074C4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2060575"/>
            <a:ext cx="78454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O valor CC de operação de um transistor é controlado por vários fatores,  incluindo os pontos de operação possíveis nas curvas características do dispositivo.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31078AC-472C-41A7-D4BE-22B4C7EC0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3124200"/>
            <a:ext cx="7845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1575"/>
              </a:spcBef>
            </a:pP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Uma vez definidos a corrente CC e os valores de tensão desejados, um circuito que estabeleça o ponto de operação escolhido deve ser projetado.</a:t>
            </a:r>
            <a:endParaRPr lang="pt-BR" altLang="pt-BR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B2173A6-9857-3E08-9791-1B91C6F62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8" y="3890963"/>
            <a:ext cx="7802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Cada projeto de polarização deve determinar a estabilidade do sistema, ou seja, o quanto ele é sensível às variações de temperatura e outros parâmetros.</a:t>
            </a: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1588E8BB-A908-979A-F293-A9A47E768C2C}"/>
              </a:ext>
            </a:extLst>
          </p:cNvPr>
          <p:cNvSpPr txBox="1"/>
          <p:nvPr/>
        </p:nvSpPr>
        <p:spPr>
          <a:xfrm>
            <a:off x="5403850" y="5500688"/>
            <a:ext cx="558800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(</a:t>
            </a:r>
            <a:r>
              <a:rPr lang="pt-BR" spc="-5" dirty="0">
                <a:latin typeface="Arial"/>
                <a:cs typeface="Arial"/>
              </a:rPr>
              <a:t>4.2</a:t>
            </a:r>
            <a:r>
              <a:rPr spc="-5" dirty="0">
                <a:latin typeface="Arial"/>
                <a:cs typeface="Arial"/>
              </a:rPr>
              <a:t>)</a:t>
            </a:r>
            <a:endParaRPr dirty="0">
              <a:latin typeface="Arial"/>
              <a:cs typeface="Arial"/>
            </a:endParaRPr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51F3A617-C362-826A-6F11-82FAF0A39A68}"/>
              </a:ext>
            </a:extLst>
          </p:cNvPr>
          <p:cNvSpPr txBox="1"/>
          <p:nvPr/>
        </p:nvSpPr>
        <p:spPr>
          <a:xfrm>
            <a:off x="5422900" y="6024563"/>
            <a:ext cx="558800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(</a:t>
            </a:r>
            <a:r>
              <a:rPr lang="pt-BR" spc="-5" dirty="0">
                <a:latin typeface="Arial"/>
                <a:cs typeface="Arial"/>
              </a:rPr>
              <a:t>4.3</a:t>
            </a:r>
            <a:r>
              <a:rPr spc="-5" dirty="0">
                <a:latin typeface="Arial"/>
                <a:cs typeface="Arial"/>
              </a:rPr>
              <a:t>)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" grpId="0"/>
      <p:bldP spid="10252" grpId="0" animBg="1"/>
      <p:bldP spid="10253" grpId="0" animBg="1"/>
      <p:bldP spid="10254" grpId="0" animBg="1"/>
      <p:bldP spid="15" grpId="0"/>
      <p:bldP spid="4" grpId="0"/>
      <p:bldP spid="5" grpId="0"/>
      <p:bldP spid="6" grpId="0"/>
      <p:bldP spid="20" grpId="0"/>
      <p:bldP spid="2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aixaDeTexto 10">
            <a:extLst>
              <a:ext uri="{FF2B5EF4-FFF2-40B4-BE49-F238E27FC236}">
                <a16:creationId xmlns:a16="http://schemas.microsoft.com/office/drawing/2014/main" id="{6C893116-D509-A3CA-935F-C74BCCF3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8374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Considerando que  V</a:t>
            </a:r>
            <a:r>
              <a:rPr lang="pt-BR" altLang="pt-BR" baseline="-25000"/>
              <a:t>E</a:t>
            </a:r>
            <a:r>
              <a:rPr lang="pt-BR" altLang="pt-BR"/>
              <a:t> = V</a:t>
            </a:r>
            <a:r>
              <a:rPr lang="pt-BR" altLang="pt-BR" baseline="-25000"/>
              <a:t>B</a:t>
            </a:r>
            <a:r>
              <a:rPr lang="pt-BR" altLang="pt-BR"/>
              <a:t> – V</a:t>
            </a:r>
            <a:r>
              <a:rPr lang="pt-BR" altLang="pt-BR" baseline="-25000"/>
              <a:t>BE  </a:t>
            </a:r>
            <a:r>
              <a:rPr lang="pt-BR" altLang="pt-BR"/>
              <a:t>e que I</a:t>
            </a:r>
            <a:r>
              <a:rPr lang="pt-BR" altLang="pt-BR" baseline="-25000"/>
              <a:t>E  </a:t>
            </a:r>
            <a:r>
              <a:rPr lang="pt-BR" altLang="pt-BR"/>
              <a:t>= V</a:t>
            </a:r>
            <a:r>
              <a:rPr lang="pt-BR" altLang="pt-BR" baseline="-25000"/>
              <a:t>E </a:t>
            </a:r>
            <a:r>
              <a:rPr lang="pt-BR" altLang="pt-BR"/>
              <a:t>/ R</a:t>
            </a:r>
            <a:r>
              <a:rPr lang="pt-BR" altLang="pt-BR" baseline="-25000"/>
              <a:t>E </a:t>
            </a:r>
            <a:r>
              <a:rPr lang="pt-BR" altLang="pt-BR"/>
              <a:t>,</a:t>
            </a:r>
            <a:r>
              <a:rPr lang="pt-BR" altLang="pt-BR" baseline="-25000"/>
              <a:t> </a:t>
            </a:r>
            <a:r>
              <a:rPr lang="pt-BR" altLang="pt-BR"/>
              <a:t>a </a:t>
            </a:r>
            <a:r>
              <a:rPr lang="pt-BR" altLang="pt-BR" b="1"/>
              <a:t>máxima corrente de coletor </a:t>
            </a:r>
            <a:r>
              <a:rPr lang="pt-BR" altLang="pt-BR"/>
              <a:t>ocorre quando </a:t>
            </a:r>
            <a:r>
              <a:rPr lang="pt-BR" altLang="pt-BR" b="1"/>
              <a:t>β = β</a:t>
            </a:r>
            <a:r>
              <a:rPr lang="pt-BR" altLang="pt-BR" b="1" baseline="-25000"/>
              <a:t>max</a:t>
            </a:r>
            <a:r>
              <a:rPr lang="pt-BR" altLang="pt-BR" b="1"/>
              <a:t> </a:t>
            </a:r>
            <a:r>
              <a:rPr lang="pt-BR" altLang="pt-BR"/>
              <a:t>e </a:t>
            </a:r>
            <a:r>
              <a:rPr lang="pt-BR" altLang="pt-BR" b="1"/>
              <a:t>V</a:t>
            </a:r>
            <a:r>
              <a:rPr lang="pt-BR" altLang="pt-BR" b="1" baseline="-25000"/>
              <a:t>BE</a:t>
            </a:r>
            <a:r>
              <a:rPr lang="pt-BR" altLang="pt-BR" b="1"/>
              <a:t> = V</a:t>
            </a:r>
            <a:r>
              <a:rPr lang="pt-BR" altLang="pt-BR" b="1" baseline="-25000"/>
              <a:t>BEmin </a:t>
            </a:r>
            <a:r>
              <a:rPr lang="pt-BR" altLang="pt-BR"/>
              <a:t>:</a:t>
            </a:r>
            <a:endParaRPr lang="pt-BR" altLang="pt-BR" baseline="-25000"/>
          </a:p>
        </p:txBody>
      </p:sp>
      <p:pic>
        <p:nvPicPr>
          <p:cNvPr id="100355" name="Imagem 11">
            <a:extLst>
              <a:ext uri="{FF2B5EF4-FFF2-40B4-BE49-F238E27FC236}">
                <a16:creationId xmlns:a16="http://schemas.microsoft.com/office/drawing/2014/main" id="{AC343ED6-06A7-0F7E-6B2F-01EF255FB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2527300"/>
            <a:ext cx="368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Imagem 12">
            <a:extLst>
              <a:ext uri="{FF2B5EF4-FFF2-40B4-BE49-F238E27FC236}">
                <a16:creationId xmlns:a16="http://schemas.microsoft.com/office/drawing/2014/main" id="{7F22DDC3-6090-61AE-C00C-EFACF58D4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943350"/>
            <a:ext cx="38814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DC0C86E-EF7E-19D4-DE29-802CC8C47887}"/>
              </a:ext>
            </a:extLst>
          </p:cNvPr>
          <p:cNvSpPr/>
          <p:nvPr/>
        </p:nvSpPr>
        <p:spPr>
          <a:xfrm>
            <a:off x="280988" y="1639888"/>
            <a:ext cx="239712" cy="198437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00358" name="Imagem 23">
            <a:extLst>
              <a:ext uri="{FF2B5EF4-FFF2-40B4-BE49-F238E27FC236}">
                <a16:creationId xmlns:a16="http://schemas.microsoft.com/office/drawing/2014/main" id="{A9785B7B-8CAC-873C-4554-8C63A0929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2501900"/>
            <a:ext cx="28416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9" name="Picture 3">
            <a:extLst>
              <a:ext uri="{FF2B5EF4-FFF2-40B4-BE49-F238E27FC236}">
                <a16:creationId xmlns:a16="http://schemas.microsoft.com/office/drawing/2014/main" id="{A1FBAB78-725D-BEDE-D3D3-B26E56D74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3943350"/>
            <a:ext cx="29464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have Esquerda 27">
            <a:extLst>
              <a:ext uri="{FF2B5EF4-FFF2-40B4-BE49-F238E27FC236}">
                <a16:creationId xmlns:a16="http://schemas.microsoft.com/office/drawing/2014/main" id="{00F15AC1-840A-0183-7058-B3E101B45FB9}"/>
              </a:ext>
            </a:extLst>
          </p:cNvPr>
          <p:cNvSpPr/>
          <p:nvPr/>
        </p:nvSpPr>
        <p:spPr>
          <a:xfrm rot="16200000">
            <a:off x="3456781" y="3024982"/>
            <a:ext cx="166687" cy="482600"/>
          </a:xfrm>
          <a:prstGeom prst="leftBrac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0361" name="CaixaDeTexto 28">
            <a:extLst>
              <a:ext uri="{FF2B5EF4-FFF2-40B4-BE49-F238E27FC236}">
                <a16:creationId xmlns:a16="http://schemas.microsoft.com/office/drawing/2014/main" id="{3A6792F8-0C60-A384-CB76-FF7EBD2F4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063" y="3430588"/>
            <a:ext cx="690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(≈ 0)</a:t>
            </a:r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B863F93E-A3D4-C40C-1D4C-24DFF72396AE}"/>
              </a:ext>
            </a:extLst>
          </p:cNvPr>
          <p:cNvCxnSpPr/>
          <p:nvPr/>
        </p:nvCxnSpPr>
        <p:spPr>
          <a:xfrm flipV="1">
            <a:off x="4056063" y="3051175"/>
            <a:ext cx="415925" cy="79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325F4BFE-1525-BA7C-244B-5C4F5A00BFC1}"/>
              </a:ext>
            </a:extLst>
          </p:cNvPr>
          <p:cNvCxnSpPr/>
          <p:nvPr/>
        </p:nvCxnSpPr>
        <p:spPr>
          <a:xfrm flipV="1">
            <a:off x="4086225" y="4206875"/>
            <a:ext cx="415925" cy="79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64" name="CaixaDeTexto 18">
            <a:extLst>
              <a:ext uri="{FF2B5EF4-FFF2-40B4-BE49-F238E27FC236}">
                <a16:creationId xmlns:a16="http://schemas.microsoft.com/office/drawing/2014/main" id="{B8E0F865-2A87-D412-E810-E2CFDB137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38138"/>
            <a:ext cx="800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/>
              <a:t>Calcular o espalhamento do ponto quiescente calculado no item a, sabendo-se que na fabricação em série o transistor Q</a:t>
            </a:r>
            <a:r>
              <a:rPr lang="pt-BR" altLang="pt-BR" baseline="-25000"/>
              <a:t>n</a:t>
            </a:r>
            <a:r>
              <a:rPr lang="pt-BR" altLang="pt-BR"/>
              <a:t>B pode apresentar o seguinte espalhamento de parâmetros @ 25 </a:t>
            </a:r>
            <a:r>
              <a:rPr lang="pt-BR" altLang="pt-BR" baseline="30000"/>
              <a:t>o</a:t>
            </a:r>
            <a:r>
              <a:rPr lang="pt-BR" altLang="pt-BR"/>
              <a:t>C:  180 ≤ β ≤ 525 e 0,57 V ≤ V</a:t>
            </a:r>
            <a:r>
              <a:rPr lang="pt-BR" altLang="pt-BR" baseline="-25000"/>
              <a:t>BE</a:t>
            </a:r>
            <a:r>
              <a:rPr lang="pt-BR" altLang="pt-BR"/>
              <a:t> ≤ 0,59 V.  </a:t>
            </a:r>
          </a:p>
        </p:txBody>
      </p:sp>
      <p:sp>
        <p:nvSpPr>
          <p:cNvPr id="100365" name="CaixaDeTexto 13">
            <a:extLst>
              <a:ext uri="{FF2B5EF4-FFF2-40B4-BE49-F238E27FC236}">
                <a16:creationId xmlns:a16="http://schemas.microsoft.com/office/drawing/2014/main" id="{377EDB31-1502-D03C-63FD-3A7F57C85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374650"/>
            <a:ext cx="4222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/>
              <a:t>b)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CaixaDeTexto 15">
            <a:extLst>
              <a:ext uri="{FF2B5EF4-FFF2-40B4-BE49-F238E27FC236}">
                <a16:creationId xmlns:a16="http://schemas.microsoft.com/office/drawing/2014/main" id="{268F6668-809D-7495-2C51-64AF07FF8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381000"/>
            <a:ext cx="8385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Considerando que  V</a:t>
            </a:r>
            <a:r>
              <a:rPr lang="pt-BR" altLang="pt-BR" baseline="-25000"/>
              <a:t>E</a:t>
            </a:r>
            <a:r>
              <a:rPr lang="pt-BR" altLang="pt-BR"/>
              <a:t> = V</a:t>
            </a:r>
            <a:r>
              <a:rPr lang="pt-BR" altLang="pt-BR" baseline="-25000"/>
              <a:t>B</a:t>
            </a:r>
            <a:r>
              <a:rPr lang="pt-BR" altLang="pt-BR"/>
              <a:t> – V</a:t>
            </a:r>
            <a:r>
              <a:rPr lang="pt-BR" altLang="pt-BR" baseline="-25000"/>
              <a:t>BE  </a:t>
            </a:r>
            <a:r>
              <a:rPr lang="pt-BR" altLang="pt-BR"/>
              <a:t>e que I</a:t>
            </a:r>
            <a:r>
              <a:rPr lang="pt-BR" altLang="pt-BR" baseline="-25000"/>
              <a:t>E  </a:t>
            </a:r>
            <a:r>
              <a:rPr lang="pt-BR" altLang="pt-BR"/>
              <a:t>= V</a:t>
            </a:r>
            <a:r>
              <a:rPr lang="pt-BR" altLang="pt-BR" baseline="-25000"/>
              <a:t>E </a:t>
            </a:r>
            <a:r>
              <a:rPr lang="pt-BR" altLang="pt-BR"/>
              <a:t>/ R</a:t>
            </a:r>
            <a:r>
              <a:rPr lang="pt-BR" altLang="pt-BR" baseline="-25000"/>
              <a:t>E </a:t>
            </a:r>
            <a:r>
              <a:rPr lang="pt-BR" altLang="pt-BR"/>
              <a:t>,</a:t>
            </a:r>
            <a:r>
              <a:rPr lang="pt-BR" altLang="pt-BR" baseline="-25000"/>
              <a:t> </a:t>
            </a:r>
            <a:r>
              <a:rPr lang="pt-BR" altLang="pt-BR"/>
              <a:t>a </a:t>
            </a:r>
            <a:r>
              <a:rPr lang="pt-BR" altLang="pt-BR" b="1"/>
              <a:t>mínima corrente de coletor </a:t>
            </a:r>
            <a:r>
              <a:rPr lang="pt-BR" altLang="pt-BR"/>
              <a:t>ocorre quando </a:t>
            </a:r>
            <a:r>
              <a:rPr lang="pt-BR" altLang="pt-BR" b="1"/>
              <a:t>β = β</a:t>
            </a:r>
            <a:r>
              <a:rPr lang="pt-BR" altLang="pt-BR" b="1" baseline="-25000"/>
              <a:t>min</a:t>
            </a:r>
            <a:r>
              <a:rPr lang="pt-BR" altLang="pt-BR" b="1"/>
              <a:t> </a:t>
            </a:r>
            <a:r>
              <a:rPr lang="pt-BR" altLang="pt-BR"/>
              <a:t>e </a:t>
            </a:r>
            <a:r>
              <a:rPr lang="pt-BR" altLang="pt-BR" b="1"/>
              <a:t>V</a:t>
            </a:r>
            <a:r>
              <a:rPr lang="pt-BR" altLang="pt-BR" b="1" baseline="-25000"/>
              <a:t>BE</a:t>
            </a:r>
            <a:r>
              <a:rPr lang="pt-BR" altLang="pt-BR" b="1"/>
              <a:t> = V</a:t>
            </a:r>
            <a:r>
              <a:rPr lang="pt-BR" altLang="pt-BR" b="1" baseline="-25000"/>
              <a:t>BEmax </a:t>
            </a:r>
            <a:r>
              <a:rPr lang="pt-BR" altLang="pt-BR"/>
              <a:t>:</a:t>
            </a:r>
            <a:endParaRPr lang="pt-BR" altLang="pt-BR" baseline="-25000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068CBEED-8F20-A7F8-997F-8064E67840C6}"/>
              </a:ext>
            </a:extLst>
          </p:cNvPr>
          <p:cNvSpPr/>
          <p:nvPr/>
        </p:nvSpPr>
        <p:spPr>
          <a:xfrm>
            <a:off x="196850" y="417513"/>
            <a:ext cx="239713" cy="1968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C89092-99A2-9B8C-117E-51BE0F8D2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4168775"/>
            <a:ext cx="80724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b="1">
                <a:solidFill>
                  <a:srgbClr val="FF0000"/>
                </a:solidFill>
              </a:rPr>
              <a:t>Constata-se que mesmo para uma variação de β da ordem de 200%, o ponto quiescente permanece bem estável, resultando I</a:t>
            </a:r>
            <a:r>
              <a:rPr lang="pt-BR" altLang="pt-BR" b="1" baseline="-25000">
                <a:solidFill>
                  <a:srgbClr val="FF0000"/>
                </a:solidFill>
              </a:rPr>
              <a:t>CQ</a:t>
            </a:r>
            <a:r>
              <a:rPr lang="pt-BR" altLang="pt-BR" b="1">
                <a:solidFill>
                  <a:srgbClr val="FF0000"/>
                </a:solidFill>
              </a:rPr>
              <a:t> com uma variação total da ordem de 5%, que está dentro da tolerância de valores dos resistores comerciais comuns. </a:t>
            </a:r>
          </a:p>
          <a:p>
            <a:pPr algn="just"/>
            <a:endParaRPr lang="pt-BR" altLang="pt-BR" b="1">
              <a:solidFill>
                <a:srgbClr val="FF0000"/>
              </a:solidFill>
            </a:endParaRPr>
          </a:p>
          <a:p>
            <a:pPr algn="just"/>
            <a:r>
              <a:rPr lang="pt-BR" altLang="pt-BR"/>
              <a:t>O divisor de tensão optativo, </a:t>
            </a:r>
            <a:r>
              <a:rPr lang="pt-BR" altLang="pt-BR" i="1"/>
              <a:t>R</a:t>
            </a:r>
            <a:r>
              <a:rPr lang="pt-BR" altLang="pt-BR" i="1" baseline="-25000"/>
              <a:t>B1a </a:t>
            </a:r>
            <a:r>
              <a:rPr lang="pt-BR" altLang="pt-BR"/>
              <a:t>e </a:t>
            </a:r>
            <a:r>
              <a:rPr lang="pt-BR" altLang="pt-BR" i="1"/>
              <a:t>R</a:t>
            </a:r>
            <a:r>
              <a:rPr lang="pt-BR" altLang="pt-BR" i="1" baseline="-25000"/>
              <a:t>B1b</a:t>
            </a:r>
            <a:r>
              <a:rPr lang="pt-BR" altLang="pt-BR"/>
              <a:t>, juntamente com o capacitor </a:t>
            </a:r>
            <a:r>
              <a:rPr lang="pt-BR" altLang="pt-BR" i="1"/>
              <a:t>C</a:t>
            </a:r>
            <a:r>
              <a:rPr lang="pt-BR" altLang="pt-BR" i="1" baseline="-25000"/>
              <a:t>f</a:t>
            </a:r>
            <a:r>
              <a:rPr lang="pt-BR" altLang="pt-BR"/>
              <a:t>, formam um filtro que evita que ruídos da fonte de alimentação atinjam a base do transistor e possam ser por ele amplificados. </a:t>
            </a:r>
            <a:endParaRPr lang="pt-BR" altLang="pt-BR" b="1">
              <a:solidFill>
                <a:srgbClr val="FF0000"/>
              </a:solidFill>
            </a:endParaRP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BC957E2E-5518-72EF-E89D-2219357FA97B}"/>
              </a:ext>
            </a:extLst>
          </p:cNvPr>
          <p:cNvSpPr/>
          <p:nvPr/>
        </p:nvSpPr>
        <p:spPr>
          <a:xfrm>
            <a:off x="196850" y="3076575"/>
            <a:ext cx="239713" cy="1968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01382" name="Imagem 13">
            <a:extLst>
              <a:ext uri="{FF2B5EF4-FFF2-40B4-BE49-F238E27FC236}">
                <a16:creationId xmlns:a16="http://schemas.microsoft.com/office/drawing/2014/main" id="{3683F13F-783F-E65E-6E9B-9F2D79229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138238"/>
            <a:ext cx="284162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Picture 3">
            <a:extLst>
              <a:ext uri="{FF2B5EF4-FFF2-40B4-BE49-F238E27FC236}">
                <a16:creationId xmlns:a16="http://schemas.microsoft.com/office/drawing/2014/main" id="{4B8344F7-B0C7-1782-5DF7-E56BD44E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2403475"/>
            <a:ext cx="29464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have Esquerda 20">
            <a:extLst>
              <a:ext uri="{FF2B5EF4-FFF2-40B4-BE49-F238E27FC236}">
                <a16:creationId xmlns:a16="http://schemas.microsoft.com/office/drawing/2014/main" id="{40654C73-C72A-E049-C4EB-FB5994BB03EE}"/>
              </a:ext>
            </a:extLst>
          </p:cNvPr>
          <p:cNvSpPr/>
          <p:nvPr/>
        </p:nvSpPr>
        <p:spPr>
          <a:xfrm rot="16200000">
            <a:off x="3591719" y="1661319"/>
            <a:ext cx="166688" cy="482600"/>
          </a:xfrm>
          <a:prstGeom prst="leftBrac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1385" name="CaixaDeTexto 24">
            <a:extLst>
              <a:ext uri="{FF2B5EF4-FFF2-40B4-BE49-F238E27FC236}">
                <a16:creationId xmlns:a16="http://schemas.microsoft.com/office/drawing/2014/main" id="{9000356A-948D-6113-0B69-CD3955B75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988" y="1992313"/>
            <a:ext cx="690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(≈ 0)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D99B7E51-2736-AEAA-A2C6-F406A73A1428}"/>
              </a:ext>
            </a:extLst>
          </p:cNvPr>
          <p:cNvCxnSpPr/>
          <p:nvPr/>
        </p:nvCxnSpPr>
        <p:spPr>
          <a:xfrm flipV="1">
            <a:off x="4191000" y="1687513"/>
            <a:ext cx="415925" cy="79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C95EAB1F-4F40-2C56-6296-295080BA4889}"/>
              </a:ext>
            </a:extLst>
          </p:cNvPr>
          <p:cNvCxnSpPr/>
          <p:nvPr/>
        </p:nvCxnSpPr>
        <p:spPr>
          <a:xfrm flipV="1">
            <a:off x="4181475" y="2668588"/>
            <a:ext cx="415925" cy="6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388" name="Imagem 2">
            <a:extLst>
              <a:ext uri="{FF2B5EF4-FFF2-40B4-BE49-F238E27FC236}">
                <a16:creationId xmlns:a16="http://schemas.microsoft.com/office/drawing/2014/main" id="{7C6E518B-1C59-A34B-39B9-F331DEEE9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25550"/>
            <a:ext cx="31861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Imagem 3">
            <a:extLst>
              <a:ext uri="{FF2B5EF4-FFF2-40B4-BE49-F238E27FC236}">
                <a16:creationId xmlns:a16="http://schemas.microsoft.com/office/drawing/2014/main" id="{746452B2-976A-FB26-EFC6-90D5682EE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2320925"/>
            <a:ext cx="3378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856F6DFA-A58D-4E48-CEE1-964F12E33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96545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Do cálculo do espalhamento resulta: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CC833AD-2EEB-6FBC-3EBB-ECB2634DF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387725"/>
            <a:ext cx="2838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95,78 μA ≤ I</a:t>
            </a:r>
            <a:r>
              <a:rPr lang="pt-BR" altLang="pt-BR" baseline="-25000"/>
              <a:t>C</a:t>
            </a:r>
            <a:r>
              <a:rPr lang="pt-BR" altLang="pt-BR">
                <a:solidFill>
                  <a:srgbClr val="FF0000"/>
                </a:solidFill>
              </a:rPr>
              <a:t> </a:t>
            </a:r>
            <a:r>
              <a:rPr lang="pt-BR" altLang="pt-BR"/>
              <a:t>≤ 100,68 μA</a:t>
            </a:r>
          </a:p>
          <a:p>
            <a:pPr algn="ctr"/>
            <a:r>
              <a:rPr lang="pt-BR" altLang="pt-BR"/>
              <a:t>5,15 V ≤ V</a:t>
            </a:r>
            <a:r>
              <a:rPr lang="pt-BR" altLang="pt-BR" baseline="-25000"/>
              <a:t>CE </a:t>
            </a:r>
            <a:r>
              <a:rPr lang="pt-BR" altLang="pt-BR"/>
              <a:t>≤ 5,48 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15" grpId="0"/>
      <p:bldP spid="1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object 2">
            <a:extLst>
              <a:ext uri="{FF2B5EF4-FFF2-40B4-BE49-F238E27FC236}">
                <a16:creationId xmlns:a16="http://schemas.microsoft.com/office/drawing/2014/main" id="{31FDF244-CB34-5213-B3E0-F7820B56CCDE}"/>
              </a:ext>
            </a:extLst>
          </p:cNvPr>
          <p:cNvSpPr>
            <a:spLocks/>
          </p:cNvSpPr>
          <p:nvPr/>
        </p:nvSpPr>
        <p:spPr bwMode="auto">
          <a:xfrm>
            <a:off x="304800" y="228600"/>
            <a:ext cx="673100" cy="504825"/>
          </a:xfrm>
          <a:custGeom>
            <a:avLst/>
            <a:gdLst>
              <a:gd name="T0" fmla="*/ 336550 w 673100"/>
              <a:gd name="T1" fmla="*/ 0 h 505460"/>
              <a:gd name="T2" fmla="*/ 281958 w 673100"/>
              <a:gd name="T3" fmla="*/ 3079 h 505460"/>
              <a:gd name="T4" fmla="*/ 230171 w 673100"/>
              <a:gd name="T5" fmla="*/ 11994 h 505460"/>
              <a:gd name="T6" fmla="*/ 181883 w 673100"/>
              <a:gd name="T7" fmla="*/ 26262 h 505460"/>
              <a:gd name="T8" fmla="*/ 137785 w 673100"/>
              <a:gd name="T9" fmla="*/ 45392 h 505460"/>
              <a:gd name="T10" fmla="*/ 98571 w 673100"/>
              <a:gd name="T11" fmla="*/ 68906 h 505460"/>
              <a:gd name="T12" fmla="*/ 64932 w 673100"/>
              <a:gd name="T13" fmla="*/ 96318 h 505460"/>
              <a:gd name="T14" fmla="*/ 37564 w 673100"/>
              <a:gd name="T15" fmla="*/ 127143 h 505460"/>
              <a:gd name="T16" fmla="*/ 17156 w 673100"/>
              <a:gd name="T17" fmla="*/ 160899 h 505460"/>
              <a:gd name="T18" fmla="*/ 4404 w 673100"/>
              <a:gd name="T19" fmla="*/ 197097 h 505460"/>
              <a:gd name="T20" fmla="*/ 0 w 673100"/>
              <a:gd name="T21" fmla="*/ 235254 h 505460"/>
              <a:gd name="T22" fmla="*/ 4404 w 673100"/>
              <a:gd name="T23" fmla="*/ 273412 h 505460"/>
              <a:gd name="T24" fmla="*/ 17156 w 673100"/>
              <a:gd name="T25" fmla="*/ 309615 h 505460"/>
              <a:gd name="T26" fmla="*/ 37564 w 673100"/>
              <a:gd name="T27" fmla="*/ 343365 h 505460"/>
              <a:gd name="T28" fmla="*/ 64932 w 673100"/>
              <a:gd name="T29" fmla="*/ 374192 h 505460"/>
              <a:gd name="T30" fmla="*/ 98571 w 673100"/>
              <a:gd name="T31" fmla="*/ 401600 h 505460"/>
              <a:gd name="T32" fmla="*/ 137785 w 673100"/>
              <a:gd name="T33" fmla="*/ 425117 h 505460"/>
              <a:gd name="T34" fmla="*/ 181883 w 673100"/>
              <a:gd name="T35" fmla="*/ 444248 h 505460"/>
              <a:gd name="T36" fmla="*/ 230171 w 673100"/>
              <a:gd name="T37" fmla="*/ 458517 h 505460"/>
              <a:gd name="T38" fmla="*/ 281958 w 673100"/>
              <a:gd name="T39" fmla="*/ 467431 h 505460"/>
              <a:gd name="T40" fmla="*/ 336550 w 673100"/>
              <a:gd name="T41" fmla="*/ 470510 h 505460"/>
              <a:gd name="T42" fmla="*/ 391141 w 673100"/>
              <a:gd name="T43" fmla="*/ 467431 h 505460"/>
              <a:gd name="T44" fmla="*/ 442928 w 673100"/>
              <a:gd name="T45" fmla="*/ 458517 h 505460"/>
              <a:gd name="T46" fmla="*/ 491216 w 673100"/>
              <a:gd name="T47" fmla="*/ 444248 h 505460"/>
              <a:gd name="T48" fmla="*/ 535314 w 673100"/>
              <a:gd name="T49" fmla="*/ 425117 h 505460"/>
              <a:gd name="T50" fmla="*/ 574528 w 673100"/>
              <a:gd name="T51" fmla="*/ 401600 h 505460"/>
              <a:gd name="T52" fmla="*/ 608167 w 673100"/>
              <a:gd name="T53" fmla="*/ 374192 h 505460"/>
              <a:gd name="T54" fmla="*/ 635535 w 673100"/>
              <a:gd name="T55" fmla="*/ 343365 h 505460"/>
              <a:gd name="T56" fmla="*/ 655943 w 673100"/>
              <a:gd name="T57" fmla="*/ 309615 h 505460"/>
              <a:gd name="T58" fmla="*/ 668695 w 673100"/>
              <a:gd name="T59" fmla="*/ 273412 h 505460"/>
              <a:gd name="T60" fmla="*/ 673100 w 673100"/>
              <a:gd name="T61" fmla="*/ 235254 h 505460"/>
              <a:gd name="T62" fmla="*/ 668695 w 673100"/>
              <a:gd name="T63" fmla="*/ 197097 h 505460"/>
              <a:gd name="T64" fmla="*/ 655943 w 673100"/>
              <a:gd name="T65" fmla="*/ 160899 h 505460"/>
              <a:gd name="T66" fmla="*/ 635535 w 673100"/>
              <a:gd name="T67" fmla="*/ 127143 h 505460"/>
              <a:gd name="T68" fmla="*/ 608167 w 673100"/>
              <a:gd name="T69" fmla="*/ 96318 h 505460"/>
              <a:gd name="T70" fmla="*/ 574528 w 673100"/>
              <a:gd name="T71" fmla="*/ 68906 h 505460"/>
              <a:gd name="T72" fmla="*/ 535314 w 673100"/>
              <a:gd name="T73" fmla="*/ 45392 h 505460"/>
              <a:gd name="T74" fmla="*/ 491216 w 673100"/>
              <a:gd name="T75" fmla="*/ 26262 h 505460"/>
              <a:gd name="T76" fmla="*/ 442928 w 673100"/>
              <a:gd name="T77" fmla="*/ 11994 h 505460"/>
              <a:gd name="T78" fmla="*/ 391141 w 673100"/>
              <a:gd name="T79" fmla="*/ 3079 h 505460"/>
              <a:gd name="T80" fmla="*/ 336550 w 673100"/>
              <a:gd name="T81" fmla="*/ 0 h 505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3100" h="505460">
                <a:moveTo>
                  <a:pt x="336550" y="0"/>
                </a:moveTo>
                <a:lnTo>
                  <a:pt x="281958" y="3307"/>
                </a:lnTo>
                <a:lnTo>
                  <a:pt x="230171" y="12884"/>
                </a:lnTo>
                <a:lnTo>
                  <a:pt x="181883" y="28210"/>
                </a:lnTo>
                <a:lnTo>
                  <a:pt x="137785" y="48763"/>
                </a:lnTo>
                <a:lnTo>
                  <a:pt x="98571" y="74025"/>
                </a:lnTo>
                <a:lnTo>
                  <a:pt x="64932" y="103473"/>
                </a:lnTo>
                <a:lnTo>
                  <a:pt x="37564" y="136588"/>
                </a:lnTo>
                <a:lnTo>
                  <a:pt x="17156" y="172850"/>
                </a:lnTo>
                <a:lnTo>
                  <a:pt x="4404" y="211737"/>
                </a:lnTo>
                <a:lnTo>
                  <a:pt x="0" y="252730"/>
                </a:lnTo>
                <a:lnTo>
                  <a:pt x="4404" y="293722"/>
                </a:lnTo>
                <a:lnTo>
                  <a:pt x="17156" y="332609"/>
                </a:lnTo>
                <a:lnTo>
                  <a:pt x="37564" y="368871"/>
                </a:lnTo>
                <a:lnTo>
                  <a:pt x="64932" y="401986"/>
                </a:lnTo>
                <a:lnTo>
                  <a:pt x="98571" y="431434"/>
                </a:lnTo>
                <a:lnTo>
                  <a:pt x="137785" y="456696"/>
                </a:lnTo>
                <a:lnTo>
                  <a:pt x="181883" y="477249"/>
                </a:lnTo>
                <a:lnTo>
                  <a:pt x="230171" y="492575"/>
                </a:lnTo>
                <a:lnTo>
                  <a:pt x="281958" y="502152"/>
                </a:lnTo>
                <a:lnTo>
                  <a:pt x="336550" y="505460"/>
                </a:lnTo>
                <a:lnTo>
                  <a:pt x="391141" y="502152"/>
                </a:lnTo>
                <a:lnTo>
                  <a:pt x="442928" y="492575"/>
                </a:lnTo>
                <a:lnTo>
                  <a:pt x="491216" y="477249"/>
                </a:lnTo>
                <a:lnTo>
                  <a:pt x="535314" y="456696"/>
                </a:lnTo>
                <a:lnTo>
                  <a:pt x="574528" y="431434"/>
                </a:lnTo>
                <a:lnTo>
                  <a:pt x="608167" y="401986"/>
                </a:lnTo>
                <a:lnTo>
                  <a:pt x="635535" y="368871"/>
                </a:lnTo>
                <a:lnTo>
                  <a:pt x="655943" y="332609"/>
                </a:lnTo>
                <a:lnTo>
                  <a:pt x="668695" y="293722"/>
                </a:lnTo>
                <a:lnTo>
                  <a:pt x="673100" y="252730"/>
                </a:lnTo>
                <a:lnTo>
                  <a:pt x="668695" y="211737"/>
                </a:lnTo>
                <a:lnTo>
                  <a:pt x="655943" y="172850"/>
                </a:lnTo>
                <a:lnTo>
                  <a:pt x="635535" y="136588"/>
                </a:lnTo>
                <a:lnTo>
                  <a:pt x="608167" y="103473"/>
                </a:lnTo>
                <a:lnTo>
                  <a:pt x="574528" y="74025"/>
                </a:lnTo>
                <a:lnTo>
                  <a:pt x="535314" y="48763"/>
                </a:lnTo>
                <a:lnTo>
                  <a:pt x="491216" y="28210"/>
                </a:lnTo>
                <a:lnTo>
                  <a:pt x="442928" y="12884"/>
                </a:lnTo>
                <a:lnTo>
                  <a:pt x="391141" y="3307"/>
                </a:lnTo>
                <a:lnTo>
                  <a:pt x="33655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5179BC0-BECE-93A0-6A3E-9F9EE894EEF0}"/>
              </a:ext>
            </a:extLst>
          </p:cNvPr>
          <p:cNvSpPr txBox="1"/>
          <p:nvPr/>
        </p:nvSpPr>
        <p:spPr>
          <a:xfrm>
            <a:off x="487363" y="354013"/>
            <a:ext cx="30797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5" dirty="0">
                <a:latin typeface="Arial"/>
                <a:cs typeface="Arial"/>
              </a:rPr>
              <a:t>4</a:t>
            </a:r>
            <a:r>
              <a:rPr sz="1600" b="1" dirty="0">
                <a:latin typeface="Arial"/>
                <a:cs typeface="Arial"/>
              </a:rPr>
              <a:t>.6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2404" name="object 4">
            <a:extLst>
              <a:ext uri="{FF2B5EF4-FFF2-40B4-BE49-F238E27FC236}">
                <a16:creationId xmlns:a16="http://schemas.microsoft.com/office/drawing/2014/main" id="{F426FAF3-BEC9-9E40-F748-C9236BAA4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1371600"/>
            <a:ext cx="6697663" cy="2122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29845" rIns="0" bIns="0">
            <a:spAutoFit/>
          </a:bodyPr>
          <a:lstStyle>
            <a:lvl1pPr marL="258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pt-BR" altLang="pt-BR" sz="4400" b="1">
                <a:latin typeface="Arial" panose="020B0604020202020204" pitchFamily="34" charset="0"/>
                <a:cs typeface="Arial" panose="020B0604020202020204" pitchFamily="34" charset="0"/>
              </a:rPr>
              <a:t>Circuito de Polarização  com Realimentação</a:t>
            </a:r>
            <a:endParaRPr lang="pt-BR" altLang="pt-BR" sz="4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4400" b="1">
                <a:latin typeface="Arial" panose="020B0604020202020204" pitchFamily="34" charset="0"/>
                <a:cs typeface="Arial" panose="020B0604020202020204" pitchFamily="34" charset="0"/>
              </a:rPr>
              <a:t>de Coletor</a:t>
            </a:r>
            <a:endParaRPr lang="pt-BR" altLang="pt-BR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object 2">
            <a:extLst>
              <a:ext uri="{FF2B5EF4-FFF2-40B4-BE49-F238E27FC236}">
                <a16:creationId xmlns:a16="http://schemas.microsoft.com/office/drawing/2014/main" id="{7E15E840-EC7C-5CAF-210A-C5B3F8F1A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1257300"/>
            <a:ext cx="32258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way to improve  the stability of a bias  circuit is to add a  feedback path from  collector to base.</a:t>
            </a:r>
            <a:endParaRPr lang="pt-BR" altLang="pt-B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3"/>
              </a:spcBef>
            </a:pPr>
            <a:endParaRPr lang="pt-BR" altLang="pt-BR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pt-BR" altLang="pt-BR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bias circuit the  Q-point is only slightly  dependent on the  transistor </a:t>
            </a:r>
            <a:r>
              <a:rPr lang="pt-BR" altLang="pt-BR" sz="2400">
                <a:solidFill>
                  <a:srgbClr val="FF0000"/>
                </a:solidFill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</a:t>
            </a:r>
            <a:r>
              <a:rPr lang="pt-BR" altLang="pt-BR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altLang="pt-B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27" name="object 3">
            <a:extLst>
              <a:ext uri="{FF2B5EF4-FFF2-40B4-BE49-F238E27FC236}">
                <a16:creationId xmlns:a16="http://schemas.microsoft.com/office/drawing/2014/main" id="{B07208D5-95E4-4A66-3B62-D9A2AC819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3" y="1481138"/>
            <a:ext cx="4541837" cy="32305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3428" name="object 4">
            <a:extLst>
              <a:ext uri="{FF2B5EF4-FFF2-40B4-BE49-F238E27FC236}">
                <a16:creationId xmlns:a16="http://schemas.microsoft.com/office/drawing/2014/main" id="{754ED19E-D614-4A44-4314-AE7908E053B2}"/>
              </a:ext>
            </a:extLst>
          </p:cNvPr>
          <p:cNvSpPr>
            <a:spLocks/>
          </p:cNvSpPr>
          <p:nvPr/>
        </p:nvSpPr>
        <p:spPr bwMode="auto">
          <a:xfrm>
            <a:off x="4062413" y="1474788"/>
            <a:ext cx="4554537" cy="3243262"/>
          </a:xfrm>
          <a:custGeom>
            <a:avLst/>
            <a:gdLst>
              <a:gd name="T0" fmla="*/ 0 w 4554220"/>
              <a:gd name="T1" fmla="*/ 3225558 h 3243579"/>
              <a:gd name="T2" fmla="*/ 4572323 w 4554220"/>
              <a:gd name="T3" fmla="*/ 3225558 h 3243579"/>
              <a:gd name="T4" fmla="*/ 4572323 w 4554220"/>
              <a:gd name="T5" fmla="*/ 0 h 3243579"/>
              <a:gd name="T6" fmla="*/ 0 w 4554220"/>
              <a:gd name="T7" fmla="*/ 0 h 3243579"/>
              <a:gd name="T8" fmla="*/ 0 w 4554220"/>
              <a:gd name="T9" fmla="*/ 3225558 h 32435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54220" h="3243579">
                <a:moveTo>
                  <a:pt x="0" y="3243579"/>
                </a:moveTo>
                <a:lnTo>
                  <a:pt x="4554220" y="3243579"/>
                </a:lnTo>
                <a:lnTo>
                  <a:pt x="4554220" y="0"/>
                </a:lnTo>
                <a:lnTo>
                  <a:pt x="0" y="0"/>
                </a:lnTo>
                <a:lnTo>
                  <a:pt x="0" y="3243579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5430D1E-0AF8-05CA-6BB7-7B276E003C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35138" y="304800"/>
            <a:ext cx="5676900" cy="463550"/>
          </a:xfrm>
          <a:solidFill>
            <a:srgbClr val="FFC000"/>
          </a:solidFill>
        </p:spPr>
        <p:txBody>
          <a:bodyPr tIns="33020" rtlCol="0"/>
          <a:lstStyle/>
          <a:p>
            <a:pPr eaLnBrk="1" fontAlgn="auto" hangingPunct="1">
              <a:spcBef>
                <a:spcPts val="260"/>
              </a:spcBef>
              <a:spcAft>
                <a:spcPts val="0"/>
              </a:spcAft>
              <a:defRPr/>
            </a:pPr>
            <a:r>
              <a:rPr sz="2800" b="1" spc="-5" dirty="0">
                <a:latin typeface="Arial"/>
                <a:cs typeface="Arial"/>
              </a:rPr>
              <a:t>DC Bias </a:t>
            </a:r>
            <a:r>
              <a:rPr sz="2800" b="1" spc="-10" dirty="0">
                <a:latin typeface="Arial"/>
                <a:cs typeface="Arial"/>
              </a:rPr>
              <a:t>With </a:t>
            </a:r>
            <a:r>
              <a:rPr sz="2800" b="1" spc="-40" dirty="0">
                <a:latin typeface="Arial"/>
                <a:cs typeface="Arial"/>
              </a:rPr>
              <a:t>Voltage </a:t>
            </a:r>
            <a:r>
              <a:rPr sz="2800" b="1" dirty="0">
                <a:latin typeface="Arial"/>
                <a:cs typeface="Arial"/>
              </a:rPr>
              <a:t>Feedback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object 2">
            <a:extLst>
              <a:ext uri="{FF2B5EF4-FFF2-40B4-BE49-F238E27FC236}">
                <a16:creationId xmlns:a16="http://schemas.microsoft.com/office/drawing/2014/main" id="{7D0373DB-B104-B867-D48C-9358F415C279}"/>
              </a:ext>
            </a:extLst>
          </p:cNvPr>
          <p:cNvSpPr>
            <a:spLocks/>
          </p:cNvSpPr>
          <p:nvPr/>
        </p:nvSpPr>
        <p:spPr bwMode="auto">
          <a:xfrm>
            <a:off x="1943100" y="4391025"/>
            <a:ext cx="2497138" cy="723900"/>
          </a:xfrm>
          <a:custGeom>
            <a:avLst/>
            <a:gdLst>
              <a:gd name="T0" fmla="*/ 2393436 w 2496820"/>
              <a:gd name="T1" fmla="*/ 0 h 723900"/>
              <a:gd name="T2" fmla="*/ 121505 w 2496820"/>
              <a:gd name="T3" fmla="*/ 0 h 723900"/>
              <a:gd name="T4" fmla="*/ 74182 w 2496820"/>
              <a:gd name="T5" fmla="*/ 9475 h 723900"/>
              <a:gd name="T6" fmla="*/ 35575 w 2496820"/>
              <a:gd name="T7" fmla="*/ 35321 h 723900"/>
              <a:gd name="T8" fmla="*/ 9532 w 2496820"/>
              <a:gd name="T9" fmla="*/ 73669 h 723900"/>
              <a:gd name="T10" fmla="*/ 0 w 2496820"/>
              <a:gd name="T11" fmla="*/ 120649 h 723900"/>
              <a:gd name="T12" fmla="*/ 0 w 2496820"/>
              <a:gd name="T13" fmla="*/ 603249 h 723900"/>
              <a:gd name="T14" fmla="*/ 9532 w 2496820"/>
              <a:gd name="T15" fmla="*/ 650214 h 723900"/>
              <a:gd name="T16" fmla="*/ 35575 w 2496820"/>
              <a:gd name="T17" fmla="*/ 688563 h 723900"/>
              <a:gd name="T18" fmla="*/ 74182 w 2496820"/>
              <a:gd name="T19" fmla="*/ 714419 h 723900"/>
              <a:gd name="T20" fmla="*/ 121505 w 2496820"/>
              <a:gd name="T21" fmla="*/ 723899 h 723900"/>
              <a:gd name="T22" fmla="*/ 2393436 w 2496820"/>
              <a:gd name="T23" fmla="*/ 723899 h 723900"/>
              <a:gd name="T24" fmla="*/ 2440759 w 2496820"/>
              <a:gd name="T25" fmla="*/ 714419 h 723900"/>
              <a:gd name="T26" fmla="*/ 2479386 w 2496820"/>
              <a:gd name="T27" fmla="*/ 688563 h 723900"/>
              <a:gd name="T28" fmla="*/ 2505418 w 2496820"/>
              <a:gd name="T29" fmla="*/ 650214 h 723900"/>
              <a:gd name="T30" fmla="*/ 2514961 w 2496820"/>
              <a:gd name="T31" fmla="*/ 603249 h 723900"/>
              <a:gd name="T32" fmla="*/ 2514961 w 2496820"/>
              <a:gd name="T33" fmla="*/ 120649 h 723900"/>
              <a:gd name="T34" fmla="*/ 2505418 w 2496820"/>
              <a:gd name="T35" fmla="*/ 73669 h 723900"/>
              <a:gd name="T36" fmla="*/ 2479386 w 2496820"/>
              <a:gd name="T37" fmla="*/ 35321 h 723900"/>
              <a:gd name="T38" fmla="*/ 2440759 w 2496820"/>
              <a:gd name="T39" fmla="*/ 9475 h 723900"/>
              <a:gd name="T40" fmla="*/ 2393436 w 2496820"/>
              <a:gd name="T41" fmla="*/ 0 h 7239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496820" h="723900">
                <a:moveTo>
                  <a:pt x="2376170" y="0"/>
                </a:moveTo>
                <a:lnTo>
                  <a:pt x="120650" y="0"/>
                </a:lnTo>
                <a:lnTo>
                  <a:pt x="73669" y="9475"/>
                </a:lnTo>
                <a:lnTo>
                  <a:pt x="35321" y="35321"/>
                </a:lnTo>
                <a:lnTo>
                  <a:pt x="9475" y="73669"/>
                </a:lnTo>
                <a:lnTo>
                  <a:pt x="0" y="120649"/>
                </a:lnTo>
                <a:lnTo>
                  <a:pt x="0" y="603249"/>
                </a:lnTo>
                <a:lnTo>
                  <a:pt x="9475" y="650214"/>
                </a:lnTo>
                <a:lnTo>
                  <a:pt x="35321" y="688563"/>
                </a:lnTo>
                <a:lnTo>
                  <a:pt x="73669" y="714419"/>
                </a:lnTo>
                <a:lnTo>
                  <a:pt x="120650" y="723899"/>
                </a:lnTo>
                <a:lnTo>
                  <a:pt x="2376170" y="723899"/>
                </a:lnTo>
                <a:lnTo>
                  <a:pt x="2423150" y="714419"/>
                </a:lnTo>
                <a:lnTo>
                  <a:pt x="2461498" y="688563"/>
                </a:lnTo>
                <a:lnTo>
                  <a:pt x="2487344" y="650214"/>
                </a:lnTo>
                <a:lnTo>
                  <a:pt x="2496820" y="603249"/>
                </a:lnTo>
                <a:lnTo>
                  <a:pt x="2496820" y="120649"/>
                </a:lnTo>
                <a:lnTo>
                  <a:pt x="2487344" y="73669"/>
                </a:lnTo>
                <a:lnTo>
                  <a:pt x="2461498" y="35321"/>
                </a:lnTo>
                <a:lnTo>
                  <a:pt x="2423150" y="9475"/>
                </a:lnTo>
                <a:lnTo>
                  <a:pt x="2376170" y="0"/>
                </a:lnTo>
                <a:close/>
              </a:path>
            </a:pathLst>
          </a:custGeom>
          <a:solidFill>
            <a:srgbClr val="BAD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05475" name="object 3">
            <a:extLst>
              <a:ext uri="{FF2B5EF4-FFF2-40B4-BE49-F238E27FC236}">
                <a16:creationId xmlns:a16="http://schemas.microsoft.com/office/drawing/2014/main" id="{209074E6-BAEF-B016-53D8-6F21281EB3E1}"/>
              </a:ext>
            </a:extLst>
          </p:cNvPr>
          <p:cNvSpPr>
            <a:spLocks/>
          </p:cNvSpPr>
          <p:nvPr/>
        </p:nvSpPr>
        <p:spPr bwMode="auto">
          <a:xfrm>
            <a:off x="2506663" y="4733925"/>
            <a:ext cx="1822450" cy="0"/>
          </a:xfrm>
          <a:custGeom>
            <a:avLst/>
            <a:gdLst>
              <a:gd name="T0" fmla="*/ 0 w 1822450"/>
              <a:gd name="T1" fmla="*/ 1822323 w 18224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22450">
                <a:moveTo>
                  <a:pt x="0" y="0"/>
                </a:moveTo>
                <a:lnTo>
                  <a:pt x="1822323" y="0"/>
                </a:lnTo>
              </a:path>
            </a:pathLst>
          </a:custGeom>
          <a:noFill/>
          <a:ln w="999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88FE630-D83B-F8A3-E86B-E4758FAFDDF8}"/>
              </a:ext>
            </a:extLst>
          </p:cNvPr>
          <p:cNvSpPr txBox="1"/>
          <p:nvPr/>
        </p:nvSpPr>
        <p:spPr>
          <a:xfrm>
            <a:off x="2876550" y="4452938"/>
            <a:ext cx="398463" cy="288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lnSpc>
                <a:spcPts val="22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925" i="1" spc="-104" baseline="14245" dirty="0">
                <a:latin typeface="Arial"/>
                <a:cs typeface="Arial"/>
              </a:rPr>
              <a:t>V</a:t>
            </a:r>
            <a:r>
              <a:rPr sz="1150" i="1" spc="20" dirty="0">
                <a:latin typeface="Arial"/>
                <a:cs typeface="Arial"/>
              </a:rPr>
              <a:t>CC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171090E-6B76-227D-F25F-56992AE874EA}"/>
              </a:ext>
            </a:extLst>
          </p:cNvPr>
          <p:cNvSpPr txBox="1"/>
          <p:nvPr/>
        </p:nvSpPr>
        <p:spPr>
          <a:xfrm>
            <a:off x="2076450" y="4714875"/>
            <a:ext cx="131763" cy="1873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150" i="1" spc="60" dirty="0">
                <a:latin typeface="Arial"/>
                <a:cs typeface="Arial"/>
              </a:rPr>
              <a:t>B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F17C781-47BD-E810-AD41-CC05152AEB4A}"/>
              </a:ext>
            </a:extLst>
          </p:cNvPr>
          <p:cNvSpPr txBox="1"/>
          <p:nvPr/>
        </p:nvSpPr>
        <p:spPr>
          <a:xfrm>
            <a:off x="2503488" y="4746625"/>
            <a:ext cx="1838325" cy="3508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950" i="1" spc="65" dirty="0">
                <a:latin typeface="Arial"/>
                <a:cs typeface="Arial"/>
              </a:rPr>
              <a:t>R</a:t>
            </a:r>
            <a:r>
              <a:rPr sz="1725" i="1" spc="97" baseline="-24154" dirty="0">
                <a:latin typeface="Arial"/>
                <a:cs typeface="Arial"/>
              </a:rPr>
              <a:t>B </a:t>
            </a:r>
            <a:r>
              <a:rPr sz="1950" spc="95" dirty="0">
                <a:latin typeface="Symbol"/>
                <a:cs typeface="Symbol"/>
              </a:rPr>
              <a:t></a:t>
            </a:r>
            <a:r>
              <a:rPr sz="1950" spc="95" dirty="0">
                <a:latin typeface="Times New Roman"/>
                <a:cs typeface="Times New Roman"/>
              </a:rPr>
              <a:t> </a:t>
            </a:r>
            <a:r>
              <a:rPr sz="1950" i="1" spc="40" dirty="0">
                <a:latin typeface="Arial"/>
                <a:cs typeface="Arial"/>
              </a:rPr>
              <a:t>β(R</a:t>
            </a:r>
            <a:r>
              <a:rPr sz="1725" i="1" spc="60" baseline="-24154" dirty="0">
                <a:latin typeface="Arial"/>
                <a:cs typeface="Arial"/>
              </a:rPr>
              <a:t>C </a:t>
            </a:r>
            <a:r>
              <a:rPr sz="1950" spc="95" dirty="0">
                <a:latin typeface="Symbol"/>
                <a:cs typeface="Symbol"/>
              </a:rPr>
              <a:t></a:t>
            </a:r>
            <a:r>
              <a:rPr sz="1950" spc="95" dirty="0">
                <a:latin typeface="Times New Roman"/>
                <a:cs typeface="Times New Roman"/>
              </a:rPr>
              <a:t> </a:t>
            </a:r>
            <a:r>
              <a:rPr sz="1950" i="1" spc="65" dirty="0">
                <a:latin typeface="Arial"/>
                <a:cs typeface="Arial"/>
              </a:rPr>
              <a:t>R</a:t>
            </a:r>
            <a:r>
              <a:rPr sz="1725" i="1" spc="97" baseline="-24154" dirty="0">
                <a:latin typeface="Arial"/>
                <a:cs typeface="Arial"/>
              </a:rPr>
              <a:t>E</a:t>
            </a:r>
            <a:r>
              <a:rPr sz="1725" i="1" spc="157" baseline="-24154" dirty="0">
                <a:latin typeface="Arial"/>
                <a:cs typeface="Arial"/>
              </a:rPr>
              <a:t> </a:t>
            </a:r>
            <a:r>
              <a:rPr sz="1950" i="1" spc="55" dirty="0">
                <a:latin typeface="Arial"/>
                <a:cs typeface="Arial"/>
              </a:rPr>
              <a:t>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629405D4-81FB-B4A2-EC6C-D4C129AB9DB2}"/>
              </a:ext>
            </a:extLst>
          </p:cNvPr>
          <p:cNvSpPr txBox="1"/>
          <p:nvPr/>
        </p:nvSpPr>
        <p:spPr>
          <a:xfrm>
            <a:off x="3338513" y="4389438"/>
            <a:ext cx="569912" cy="3524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950" spc="204" dirty="0">
                <a:latin typeface="Symbol"/>
                <a:cs typeface="Symbol"/>
              </a:rPr>
              <a:t></a:t>
            </a:r>
            <a:r>
              <a:rPr sz="1950" i="1" spc="-15" dirty="0">
                <a:latin typeface="Arial"/>
                <a:cs typeface="Arial"/>
              </a:rPr>
              <a:t>V</a:t>
            </a:r>
            <a:r>
              <a:rPr sz="1725" i="1" spc="127" baseline="-24154" dirty="0">
                <a:latin typeface="Arial"/>
                <a:cs typeface="Arial"/>
              </a:rPr>
              <a:t>BE</a:t>
            </a:r>
            <a:endParaRPr sz="1725" baseline="-24154" dirty="0"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F2F38E7-7A89-8965-5B5D-EF98D71D8B6E}"/>
              </a:ext>
            </a:extLst>
          </p:cNvPr>
          <p:cNvSpPr txBox="1"/>
          <p:nvPr/>
        </p:nvSpPr>
        <p:spPr>
          <a:xfrm>
            <a:off x="1998663" y="4549775"/>
            <a:ext cx="454025" cy="307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2100" algn="l"/>
              </a:tabLst>
              <a:defRPr/>
            </a:pPr>
            <a:r>
              <a:rPr sz="1950" i="1" spc="45" dirty="0">
                <a:latin typeface="Arial"/>
                <a:cs typeface="Arial"/>
              </a:rPr>
              <a:t>I	</a:t>
            </a:r>
            <a:r>
              <a:rPr sz="1950" spc="95" dirty="0">
                <a:latin typeface="Symbol"/>
                <a:cs typeface="Symbol"/>
              </a:rPr>
              <a:t></a:t>
            </a:r>
            <a:endParaRPr sz="1950" dirty="0">
              <a:latin typeface="Symbol"/>
              <a:cs typeface="Symbo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A62E49B6-E05F-ACC1-BE23-1A5885356355}"/>
              </a:ext>
            </a:extLst>
          </p:cNvPr>
          <p:cNvSpPr txBox="1"/>
          <p:nvPr/>
        </p:nvSpPr>
        <p:spPr>
          <a:xfrm>
            <a:off x="644525" y="1409700"/>
            <a:ext cx="3929063" cy="376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>
                <a:latin typeface="+mj-lt"/>
                <a:cs typeface="Arial"/>
              </a:rPr>
              <a:t>From </a:t>
            </a:r>
            <a:r>
              <a:rPr sz="2400" spc="-10" dirty="0" err="1">
                <a:latin typeface="+mj-lt"/>
                <a:cs typeface="Arial"/>
              </a:rPr>
              <a:t>Kirchoff’s</a:t>
            </a:r>
            <a:r>
              <a:rPr sz="2400" spc="-10" dirty="0">
                <a:latin typeface="+mj-lt"/>
                <a:cs typeface="Arial"/>
              </a:rPr>
              <a:t> </a:t>
            </a:r>
            <a:r>
              <a:rPr sz="2400" spc="-5" dirty="0">
                <a:latin typeface="+mj-lt"/>
                <a:cs typeface="Arial"/>
              </a:rPr>
              <a:t>voltage</a:t>
            </a:r>
            <a:r>
              <a:rPr sz="2400" spc="-15" dirty="0">
                <a:latin typeface="+mj-lt"/>
                <a:cs typeface="Arial"/>
              </a:rPr>
              <a:t> </a:t>
            </a:r>
            <a:r>
              <a:rPr sz="2400" spc="-10" dirty="0">
                <a:latin typeface="+mj-lt"/>
                <a:cs typeface="Arial"/>
              </a:rPr>
              <a:t>law:</a:t>
            </a:r>
            <a:endParaRPr sz="2400" dirty="0">
              <a:latin typeface="+mj-lt"/>
              <a:cs typeface="Arial"/>
            </a:endParaRPr>
          </a:p>
        </p:txBody>
      </p:sp>
      <p:sp>
        <p:nvSpPr>
          <p:cNvPr id="105482" name="object 10">
            <a:extLst>
              <a:ext uri="{FF2B5EF4-FFF2-40B4-BE49-F238E27FC236}">
                <a16:creationId xmlns:a16="http://schemas.microsoft.com/office/drawing/2014/main" id="{967F272C-2CC5-5AF9-0D44-6FE9FFCF90FF}"/>
              </a:ext>
            </a:extLst>
          </p:cNvPr>
          <p:cNvSpPr>
            <a:spLocks/>
          </p:cNvSpPr>
          <p:nvPr/>
        </p:nvSpPr>
        <p:spPr bwMode="auto">
          <a:xfrm>
            <a:off x="685800" y="1925638"/>
            <a:ext cx="3581400" cy="533400"/>
          </a:xfrm>
          <a:custGeom>
            <a:avLst/>
            <a:gdLst>
              <a:gd name="T0" fmla="*/ 3492500 w 3581400"/>
              <a:gd name="T1" fmla="*/ 0 h 533400"/>
              <a:gd name="T2" fmla="*/ 88900 w 3581400"/>
              <a:gd name="T3" fmla="*/ 0 h 533400"/>
              <a:gd name="T4" fmla="*/ 54274 w 3581400"/>
              <a:gd name="T5" fmla="*/ 6979 h 533400"/>
              <a:gd name="T6" fmla="*/ 26019 w 3581400"/>
              <a:gd name="T7" fmla="*/ 26019 h 533400"/>
              <a:gd name="T8" fmla="*/ 6979 w 3581400"/>
              <a:gd name="T9" fmla="*/ 54274 h 533400"/>
              <a:gd name="T10" fmla="*/ 0 w 3581400"/>
              <a:gd name="T11" fmla="*/ 88900 h 533400"/>
              <a:gd name="T12" fmla="*/ 0 w 3581400"/>
              <a:gd name="T13" fmla="*/ 444500 h 533400"/>
              <a:gd name="T14" fmla="*/ 6979 w 3581400"/>
              <a:gd name="T15" fmla="*/ 479125 h 533400"/>
              <a:gd name="T16" fmla="*/ 26019 w 3581400"/>
              <a:gd name="T17" fmla="*/ 507380 h 533400"/>
              <a:gd name="T18" fmla="*/ 54274 w 3581400"/>
              <a:gd name="T19" fmla="*/ 526420 h 533400"/>
              <a:gd name="T20" fmla="*/ 88900 w 3581400"/>
              <a:gd name="T21" fmla="*/ 533400 h 533400"/>
              <a:gd name="T22" fmla="*/ 3492500 w 3581400"/>
              <a:gd name="T23" fmla="*/ 533400 h 533400"/>
              <a:gd name="T24" fmla="*/ 3527125 w 3581400"/>
              <a:gd name="T25" fmla="*/ 526420 h 533400"/>
              <a:gd name="T26" fmla="*/ 3555380 w 3581400"/>
              <a:gd name="T27" fmla="*/ 507380 h 533400"/>
              <a:gd name="T28" fmla="*/ 3574420 w 3581400"/>
              <a:gd name="T29" fmla="*/ 479125 h 533400"/>
              <a:gd name="T30" fmla="*/ 3581400 w 3581400"/>
              <a:gd name="T31" fmla="*/ 444500 h 533400"/>
              <a:gd name="T32" fmla="*/ 3581400 w 3581400"/>
              <a:gd name="T33" fmla="*/ 88900 h 533400"/>
              <a:gd name="T34" fmla="*/ 3574420 w 3581400"/>
              <a:gd name="T35" fmla="*/ 54274 h 533400"/>
              <a:gd name="T36" fmla="*/ 3555380 w 3581400"/>
              <a:gd name="T37" fmla="*/ 26019 h 533400"/>
              <a:gd name="T38" fmla="*/ 3527125 w 3581400"/>
              <a:gd name="T39" fmla="*/ 6979 h 533400"/>
              <a:gd name="T40" fmla="*/ 3492500 w 3581400"/>
              <a:gd name="T41" fmla="*/ 0 h 5334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581400" h="533400">
                <a:moveTo>
                  <a:pt x="3492500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444500"/>
                </a:lnTo>
                <a:lnTo>
                  <a:pt x="6979" y="479125"/>
                </a:lnTo>
                <a:lnTo>
                  <a:pt x="26019" y="507380"/>
                </a:lnTo>
                <a:lnTo>
                  <a:pt x="54274" y="526420"/>
                </a:lnTo>
                <a:lnTo>
                  <a:pt x="88900" y="533400"/>
                </a:lnTo>
                <a:lnTo>
                  <a:pt x="3492500" y="533400"/>
                </a:lnTo>
                <a:lnTo>
                  <a:pt x="3527125" y="526420"/>
                </a:lnTo>
                <a:lnTo>
                  <a:pt x="3555380" y="507380"/>
                </a:lnTo>
                <a:lnTo>
                  <a:pt x="3574420" y="479125"/>
                </a:lnTo>
                <a:lnTo>
                  <a:pt x="3581400" y="444500"/>
                </a:lnTo>
                <a:lnTo>
                  <a:pt x="3581400" y="88900"/>
                </a:lnTo>
                <a:lnTo>
                  <a:pt x="3574420" y="54274"/>
                </a:lnTo>
                <a:lnTo>
                  <a:pt x="3555380" y="26019"/>
                </a:lnTo>
                <a:lnTo>
                  <a:pt x="3527125" y="6979"/>
                </a:lnTo>
                <a:lnTo>
                  <a:pt x="3492500" y="0"/>
                </a:lnTo>
                <a:close/>
              </a:path>
            </a:pathLst>
          </a:custGeom>
          <a:solidFill>
            <a:srgbClr val="BAD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CB40DF0-81A3-160A-9DFC-A91E55CA870D}"/>
              </a:ext>
            </a:extLst>
          </p:cNvPr>
          <p:cNvSpPr txBox="1"/>
          <p:nvPr/>
        </p:nvSpPr>
        <p:spPr>
          <a:xfrm>
            <a:off x="1239838" y="2001838"/>
            <a:ext cx="2892425" cy="3508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950" i="1" spc="20" dirty="0">
                <a:latin typeface="Arial"/>
                <a:cs typeface="Arial"/>
              </a:rPr>
              <a:t>–</a:t>
            </a:r>
            <a:r>
              <a:rPr sz="1950" i="1" spc="-45" dirty="0">
                <a:latin typeface="Arial"/>
                <a:cs typeface="Arial"/>
              </a:rPr>
              <a:t> </a:t>
            </a:r>
            <a:r>
              <a:rPr sz="1950" i="1" spc="-215" dirty="0">
                <a:latin typeface="Arial"/>
                <a:cs typeface="Arial"/>
              </a:rPr>
              <a:t>I</a:t>
            </a:r>
            <a:r>
              <a:rPr sz="1650" i="1" spc="-322" baseline="-25252" dirty="0">
                <a:latin typeface="Arial"/>
                <a:cs typeface="Arial"/>
              </a:rPr>
              <a:t>C</a:t>
            </a:r>
            <a:r>
              <a:rPr sz="2925" spc="-322" baseline="2849" dirty="0">
                <a:latin typeface="Symbol"/>
                <a:cs typeface="Symbol"/>
              </a:rPr>
              <a:t></a:t>
            </a:r>
            <a:r>
              <a:rPr sz="2925" spc="-307" baseline="2849" dirty="0">
                <a:latin typeface="Times New Roman"/>
                <a:cs typeface="Times New Roman"/>
              </a:rPr>
              <a:t> </a:t>
            </a:r>
            <a:r>
              <a:rPr sz="1950" i="1" spc="-5" dirty="0">
                <a:latin typeface="Arial"/>
                <a:cs typeface="Arial"/>
              </a:rPr>
              <a:t>R</a:t>
            </a:r>
            <a:r>
              <a:rPr sz="1650" i="1" spc="-7" baseline="-25252" dirty="0">
                <a:latin typeface="Arial"/>
                <a:cs typeface="Arial"/>
              </a:rPr>
              <a:t>C</a:t>
            </a:r>
            <a:r>
              <a:rPr sz="1650" i="1" spc="-202" baseline="-25252" dirty="0">
                <a:latin typeface="Arial"/>
                <a:cs typeface="Arial"/>
              </a:rPr>
              <a:t> </a:t>
            </a:r>
            <a:r>
              <a:rPr sz="1950" i="1" spc="35" dirty="0">
                <a:latin typeface="Arial"/>
                <a:cs typeface="Arial"/>
              </a:rPr>
              <a:t>–I</a:t>
            </a:r>
            <a:r>
              <a:rPr sz="1650" i="1" spc="52" baseline="-25252" dirty="0">
                <a:latin typeface="Arial"/>
                <a:cs typeface="Arial"/>
              </a:rPr>
              <a:t>B</a:t>
            </a:r>
            <a:r>
              <a:rPr sz="1950" i="1" spc="35" dirty="0">
                <a:latin typeface="Arial"/>
                <a:cs typeface="Arial"/>
              </a:rPr>
              <a:t>R</a:t>
            </a:r>
            <a:r>
              <a:rPr sz="1650" i="1" spc="52" baseline="-25252" dirty="0">
                <a:latin typeface="Arial"/>
                <a:cs typeface="Arial"/>
              </a:rPr>
              <a:t>B</a:t>
            </a:r>
            <a:r>
              <a:rPr sz="1650" i="1" spc="-240" baseline="-25252" dirty="0">
                <a:latin typeface="Arial"/>
                <a:cs typeface="Arial"/>
              </a:rPr>
              <a:t> </a:t>
            </a:r>
            <a:r>
              <a:rPr sz="1950" i="1" spc="10" dirty="0">
                <a:latin typeface="Arial"/>
                <a:cs typeface="Arial"/>
              </a:rPr>
              <a:t>–V</a:t>
            </a:r>
            <a:r>
              <a:rPr sz="1650" i="1" spc="15" baseline="-25252" dirty="0">
                <a:latin typeface="Arial"/>
                <a:cs typeface="Arial"/>
              </a:rPr>
              <a:t>BE</a:t>
            </a:r>
            <a:r>
              <a:rPr sz="1650" i="1" spc="-225" baseline="-25252" dirty="0">
                <a:latin typeface="Arial"/>
                <a:cs typeface="Arial"/>
              </a:rPr>
              <a:t> </a:t>
            </a:r>
            <a:r>
              <a:rPr sz="1950" i="1" spc="30" dirty="0">
                <a:latin typeface="Arial"/>
                <a:cs typeface="Arial"/>
              </a:rPr>
              <a:t>–I</a:t>
            </a:r>
            <a:r>
              <a:rPr sz="1650" i="1" spc="44" baseline="-25252" dirty="0">
                <a:latin typeface="Arial"/>
                <a:cs typeface="Arial"/>
              </a:rPr>
              <a:t>E</a:t>
            </a:r>
            <a:r>
              <a:rPr sz="1650" i="1" spc="-300" baseline="-25252" dirty="0">
                <a:latin typeface="Arial"/>
                <a:cs typeface="Arial"/>
              </a:rPr>
              <a:t> </a:t>
            </a:r>
            <a:r>
              <a:rPr sz="1950" i="1" spc="20" dirty="0">
                <a:latin typeface="Arial"/>
                <a:cs typeface="Arial"/>
              </a:rPr>
              <a:t>R</a:t>
            </a:r>
            <a:r>
              <a:rPr sz="1650" i="1" spc="30" baseline="-25252" dirty="0">
                <a:latin typeface="Arial"/>
                <a:cs typeface="Arial"/>
              </a:rPr>
              <a:t>E </a:t>
            </a:r>
            <a:r>
              <a:rPr sz="1650" i="1" spc="195" baseline="-25252" dirty="0">
                <a:latin typeface="Arial"/>
                <a:cs typeface="Arial"/>
              </a:rPr>
              <a:t> </a:t>
            </a:r>
            <a:r>
              <a:rPr sz="1950" spc="20" dirty="0">
                <a:latin typeface="Symbol"/>
                <a:cs typeface="Symbol"/>
              </a:rPr>
              <a:t></a:t>
            </a:r>
            <a:r>
              <a:rPr sz="1950" spc="-7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Arial"/>
                <a:cs typeface="Arial"/>
              </a:rPr>
              <a:t>0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828FE9F-7F76-E902-3BA4-621F3B473DEA}"/>
              </a:ext>
            </a:extLst>
          </p:cNvPr>
          <p:cNvSpPr txBox="1"/>
          <p:nvPr/>
        </p:nvSpPr>
        <p:spPr>
          <a:xfrm>
            <a:off x="784225" y="2063750"/>
            <a:ext cx="381000" cy="288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lnSpc>
                <a:spcPts val="2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925" i="1" spc="-195" baseline="14245" dirty="0">
                <a:latin typeface="Arial"/>
                <a:cs typeface="Arial"/>
              </a:rPr>
              <a:t>V</a:t>
            </a:r>
            <a:r>
              <a:rPr sz="1100" i="1" spc="10" dirty="0">
                <a:latin typeface="Arial"/>
                <a:cs typeface="Arial"/>
              </a:rPr>
              <a:t>CC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141A700-C98F-7D6E-7E98-169F4686444F}"/>
              </a:ext>
            </a:extLst>
          </p:cNvPr>
          <p:cNvSpPr txBox="1"/>
          <p:nvPr/>
        </p:nvSpPr>
        <p:spPr>
          <a:xfrm>
            <a:off x="644525" y="2801938"/>
            <a:ext cx="2065338" cy="3698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spc="10" dirty="0">
                <a:latin typeface="+mj-lt"/>
                <a:cs typeface="Arial"/>
              </a:rPr>
              <a:t>Where </a:t>
            </a:r>
            <a:r>
              <a:rPr sz="2400" i="1" spc="-5" dirty="0">
                <a:latin typeface="+mj-lt"/>
                <a:cs typeface="Arial"/>
              </a:rPr>
              <a:t>I</a:t>
            </a:r>
            <a:r>
              <a:rPr sz="2400" i="1" spc="-7" baseline="-20833" dirty="0">
                <a:latin typeface="+mj-lt"/>
                <a:cs typeface="Arial"/>
              </a:rPr>
              <a:t>B </a:t>
            </a:r>
            <a:r>
              <a:rPr sz="2400" spc="-5" dirty="0">
                <a:latin typeface="+mj-lt"/>
                <a:cs typeface="Arial"/>
              </a:rPr>
              <a:t>&lt;&lt;</a:t>
            </a:r>
            <a:r>
              <a:rPr sz="2400" spc="45" dirty="0">
                <a:latin typeface="+mj-lt"/>
                <a:cs typeface="Arial"/>
              </a:rPr>
              <a:t> </a:t>
            </a:r>
            <a:r>
              <a:rPr sz="2400" i="1" spc="-5" dirty="0">
                <a:latin typeface="+mj-lt"/>
                <a:cs typeface="Arial"/>
              </a:rPr>
              <a:t>I</a:t>
            </a:r>
            <a:r>
              <a:rPr sz="2400" i="1" spc="-7" baseline="-20833" dirty="0">
                <a:latin typeface="+mj-lt"/>
                <a:cs typeface="Arial"/>
              </a:rPr>
              <a:t>C</a:t>
            </a:r>
            <a:r>
              <a:rPr sz="2400" spc="-5" dirty="0">
                <a:latin typeface="+mj-lt"/>
                <a:cs typeface="Arial"/>
              </a:rPr>
              <a:t>:</a:t>
            </a:r>
            <a:endParaRPr sz="2400">
              <a:latin typeface="+mj-lt"/>
              <a:cs typeface="Arial"/>
            </a:endParaRPr>
          </a:p>
        </p:txBody>
      </p:sp>
      <p:sp>
        <p:nvSpPr>
          <p:cNvPr id="105486" name="object 14">
            <a:extLst>
              <a:ext uri="{FF2B5EF4-FFF2-40B4-BE49-F238E27FC236}">
                <a16:creationId xmlns:a16="http://schemas.microsoft.com/office/drawing/2014/main" id="{6AE0A3E5-4C8A-16E9-A7B8-44E62327A3BB}"/>
              </a:ext>
            </a:extLst>
          </p:cNvPr>
          <p:cNvSpPr>
            <a:spLocks/>
          </p:cNvSpPr>
          <p:nvPr/>
        </p:nvSpPr>
        <p:spPr bwMode="auto">
          <a:xfrm>
            <a:off x="3124200" y="2763838"/>
            <a:ext cx="2209800" cy="533400"/>
          </a:xfrm>
          <a:custGeom>
            <a:avLst/>
            <a:gdLst>
              <a:gd name="T0" fmla="*/ 2120900 w 2209800"/>
              <a:gd name="T1" fmla="*/ 0 h 533400"/>
              <a:gd name="T2" fmla="*/ 88900 w 2209800"/>
              <a:gd name="T3" fmla="*/ 0 h 533400"/>
              <a:gd name="T4" fmla="*/ 54274 w 2209800"/>
              <a:gd name="T5" fmla="*/ 6979 h 533400"/>
              <a:gd name="T6" fmla="*/ 26019 w 2209800"/>
              <a:gd name="T7" fmla="*/ 26019 h 533400"/>
              <a:gd name="T8" fmla="*/ 6979 w 2209800"/>
              <a:gd name="T9" fmla="*/ 54274 h 533400"/>
              <a:gd name="T10" fmla="*/ 0 w 2209800"/>
              <a:gd name="T11" fmla="*/ 88900 h 533400"/>
              <a:gd name="T12" fmla="*/ 0 w 2209800"/>
              <a:gd name="T13" fmla="*/ 444500 h 533400"/>
              <a:gd name="T14" fmla="*/ 6979 w 2209800"/>
              <a:gd name="T15" fmla="*/ 479125 h 533400"/>
              <a:gd name="T16" fmla="*/ 26019 w 2209800"/>
              <a:gd name="T17" fmla="*/ 507380 h 533400"/>
              <a:gd name="T18" fmla="*/ 54274 w 2209800"/>
              <a:gd name="T19" fmla="*/ 526420 h 533400"/>
              <a:gd name="T20" fmla="*/ 88900 w 2209800"/>
              <a:gd name="T21" fmla="*/ 533400 h 533400"/>
              <a:gd name="T22" fmla="*/ 2120900 w 2209800"/>
              <a:gd name="T23" fmla="*/ 533400 h 533400"/>
              <a:gd name="T24" fmla="*/ 2155525 w 2209800"/>
              <a:gd name="T25" fmla="*/ 526420 h 533400"/>
              <a:gd name="T26" fmla="*/ 2183780 w 2209800"/>
              <a:gd name="T27" fmla="*/ 507380 h 533400"/>
              <a:gd name="T28" fmla="*/ 2202820 w 2209800"/>
              <a:gd name="T29" fmla="*/ 479125 h 533400"/>
              <a:gd name="T30" fmla="*/ 2209800 w 2209800"/>
              <a:gd name="T31" fmla="*/ 444500 h 533400"/>
              <a:gd name="T32" fmla="*/ 2209800 w 2209800"/>
              <a:gd name="T33" fmla="*/ 88900 h 533400"/>
              <a:gd name="T34" fmla="*/ 2202820 w 2209800"/>
              <a:gd name="T35" fmla="*/ 54274 h 533400"/>
              <a:gd name="T36" fmla="*/ 2183780 w 2209800"/>
              <a:gd name="T37" fmla="*/ 26019 h 533400"/>
              <a:gd name="T38" fmla="*/ 2155525 w 2209800"/>
              <a:gd name="T39" fmla="*/ 6979 h 533400"/>
              <a:gd name="T40" fmla="*/ 2120900 w 2209800"/>
              <a:gd name="T41" fmla="*/ 0 h 5334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09800" h="533400">
                <a:moveTo>
                  <a:pt x="2120900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444500"/>
                </a:lnTo>
                <a:lnTo>
                  <a:pt x="6979" y="479125"/>
                </a:lnTo>
                <a:lnTo>
                  <a:pt x="26019" y="507380"/>
                </a:lnTo>
                <a:lnTo>
                  <a:pt x="54274" y="526420"/>
                </a:lnTo>
                <a:lnTo>
                  <a:pt x="88900" y="533400"/>
                </a:lnTo>
                <a:lnTo>
                  <a:pt x="2120900" y="533400"/>
                </a:lnTo>
                <a:lnTo>
                  <a:pt x="2155525" y="526420"/>
                </a:lnTo>
                <a:lnTo>
                  <a:pt x="2183780" y="507380"/>
                </a:lnTo>
                <a:lnTo>
                  <a:pt x="2202820" y="479125"/>
                </a:lnTo>
                <a:lnTo>
                  <a:pt x="2209800" y="444500"/>
                </a:lnTo>
                <a:lnTo>
                  <a:pt x="2209800" y="88900"/>
                </a:lnTo>
                <a:lnTo>
                  <a:pt x="2202820" y="54274"/>
                </a:lnTo>
                <a:lnTo>
                  <a:pt x="2183780" y="26019"/>
                </a:lnTo>
                <a:lnTo>
                  <a:pt x="2155525" y="6979"/>
                </a:lnTo>
                <a:lnTo>
                  <a:pt x="2120900" y="0"/>
                </a:lnTo>
                <a:close/>
              </a:path>
            </a:pathLst>
          </a:custGeom>
          <a:solidFill>
            <a:srgbClr val="BAD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956BC221-A524-5D1B-9C80-4C9F5953786F}"/>
              </a:ext>
            </a:extLst>
          </p:cNvPr>
          <p:cNvSpPr txBox="1"/>
          <p:nvPr/>
        </p:nvSpPr>
        <p:spPr>
          <a:xfrm>
            <a:off x="3403600" y="2840038"/>
            <a:ext cx="1627188" cy="3508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950" i="1" spc="30" dirty="0">
                <a:latin typeface="Arial"/>
                <a:cs typeface="Arial"/>
              </a:rPr>
              <a:t>I'</a:t>
            </a:r>
            <a:r>
              <a:rPr sz="1650" i="1" spc="44" baseline="-25252" dirty="0">
                <a:latin typeface="Arial"/>
                <a:cs typeface="Arial"/>
              </a:rPr>
              <a:t>C  </a:t>
            </a:r>
            <a:r>
              <a:rPr sz="1950" spc="25" dirty="0">
                <a:latin typeface="Symbol"/>
                <a:cs typeface="Symbol"/>
              </a:rPr>
              <a:t></a:t>
            </a:r>
            <a:r>
              <a:rPr sz="1950" spc="25" dirty="0">
                <a:latin typeface="Times New Roman"/>
                <a:cs typeface="Times New Roman"/>
              </a:rPr>
              <a:t> </a:t>
            </a:r>
            <a:r>
              <a:rPr sz="1950" i="1" spc="20" dirty="0">
                <a:latin typeface="Arial"/>
                <a:cs typeface="Arial"/>
              </a:rPr>
              <a:t>I</a:t>
            </a:r>
            <a:r>
              <a:rPr sz="1650" i="1" spc="30" baseline="-25252" dirty="0">
                <a:latin typeface="Arial"/>
                <a:cs typeface="Arial"/>
              </a:rPr>
              <a:t>C  </a:t>
            </a:r>
            <a:r>
              <a:rPr sz="1950" spc="25" dirty="0">
                <a:latin typeface="Symbol"/>
                <a:cs typeface="Symbol"/>
              </a:rPr>
              <a:t></a:t>
            </a:r>
            <a:r>
              <a:rPr sz="1950" spc="25" dirty="0">
                <a:latin typeface="Times New Roman"/>
                <a:cs typeface="Times New Roman"/>
              </a:rPr>
              <a:t> </a:t>
            </a:r>
            <a:r>
              <a:rPr sz="1950" i="1" spc="45" dirty="0">
                <a:latin typeface="Arial"/>
                <a:cs typeface="Arial"/>
              </a:rPr>
              <a:t>I</a:t>
            </a:r>
            <a:r>
              <a:rPr sz="1650" i="1" spc="67" baseline="-25252" dirty="0">
                <a:latin typeface="Arial"/>
                <a:cs typeface="Arial"/>
              </a:rPr>
              <a:t>B  </a:t>
            </a:r>
            <a:r>
              <a:rPr sz="1950" spc="25" dirty="0">
                <a:latin typeface="Symbol"/>
                <a:cs typeface="Symbol"/>
              </a:rPr>
              <a:t></a:t>
            </a:r>
            <a:r>
              <a:rPr sz="1950" spc="-270" dirty="0">
                <a:latin typeface="Times New Roman"/>
                <a:cs typeface="Times New Roman"/>
              </a:rPr>
              <a:t> </a:t>
            </a:r>
            <a:r>
              <a:rPr sz="1950" i="1" spc="20" dirty="0">
                <a:latin typeface="Arial"/>
                <a:cs typeface="Arial"/>
              </a:rPr>
              <a:t>I</a:t>
            </a:r>
            <a:r>
              <a:rPr sz="1650" i="1" spc="30" baseline="-25252" dirty="0">
                <a:latin typeface="Arial"/>
                <a:cs typeface="Arial"/>
              </a:rPr>
              <a:t>C</a:t>
            </a:r>
            <a:endParaRPr sz="1650" baseline="-25252">
              <a:latin typeface="Arial"/>
              <a:cs typeface="Arial"/>
            </a:endParaRPr>
          </a:p>
        </p:txBody>
      </p:sp>
      <p:sp>
        <p:nvSpPr>
          <p:cNvPr id="105488" name="object 17">
            <a:extLst>
              <a:ext uri="{FF2B5EF4-FFF2-40B4-BE49-F238E27FC236}">
                <a16:creationId xmlns:a16="http://schemas.microsoft.com/office/drawing/2014/main" id="{02331DA7-B4DE-DB6D-6606-CC3945B2937C}"/>
              </a:ext>
            </a:extLst>
          </p:cNvPr>
          <p:cNvSpPr>
            <a:spLocks/>
          </p:cNvSpPr>
          <p:nvPr/>
        </p:nvSpPr>
        <p:spPr bwMode="auto">
          <a:xfrm>
            <a:off x="644525" y="3576638"/>
            <a:ext cx="4191000" cy="533400"/>
          </a:xfrm>
          <a:custGeom>
            <a:avLst/>
            <a:gdLst>
              <a:gd name="T0" fmla="*/ 4102100 w 4191000"/>
              <a:gd name="T1" fmla="*/ 0 h 533400"/>
              <a:gd name="T2" fmla="*/ 88900 w 4191000"/>
              <a:gd name="T3" fmla="*/ 0 h 533400"/>
              <a:gd name="T4" fmla="*/ 54296 w 4191000"/>
              <a:gd name="T5" fmla="*/ 6979 h 533400"/>
              <a:gd name="T6" fmla="*/ 26038 w 4191000"/>
              <a:gd name="T7" fmla="*/ 26019 h 533400"/>
              <a:gd name="T8" fmla="*/ 6986 w 4191000"/>
              <a:gd name="T9" fmla="*/ 54274 h 533400"/>
              <a:gd name="T10" fmla="*/ 0 w 4191000"/>
              <a:gd name="T11" fmla="*/ 88899 h 533400"/>
              <a:gd name="T12" fmla="*/ 0 w 4191000"/>
              <a:gd name="T13" fmla="*/ 444499 h 533400"/>
              <a:gd name="T14" fmla="*/ 6986 w 4191000"/>
              <a:gd name="T15" fmla="*/ 479125 h 533400"/>
              <a:gd name="T16" fmla="*/ 26038 w 4191000"/>
              <a:gd name="T17" fmla="*/ 507380 h 533400"/>
              <a:gd name="T18" fmla="*/ 54296 w 4191000"/>
              <a:gd name="T19" fmla="*/ 526420 h 533400"/>
              <a:gd name="T20" fmla="*/ 88900 w 4191000"/>
              <a:gd name="T21" fmla="*/ 533399 h 533400"/>
              <a:gd name="T22" fmla="*/ 4102100 w 4191000"/>
              <a:gd name="T23" fmla="*/ 533399 h 533400"/>
              <a:gd name="T24" fmla="*/ 4136725 w 4191000"/>
              <a:gd name="T25" fmla="*/ 526420 h 533400"/>
              <a:gd name="T26" fmla="*/ 4164980 w 4191000"/>
              <a:gd name="T27" fmla="*/ 507380 h 533400"/>
              <a:gd name="T28" fmla="*/ 4184020 w 4191000"/>
              <a:gd name="T29" fmla="*/ 479125 h 533400"/>
              <a:gd name="T30" fmla="*/ 4191000 w 4191000"/>
              <a:gd name="T31" fmla="*/ 444499 h 533400"/>
              <a:gd name="T32" fmla="*/ 4191000 w 4191000"/>
              <a:gd name="T33" fmla="*/ 88899 h 533400"/>
              <a:gd name="T34" fmla="*/ 4184020 w 4191000"/>
              <a:gd name="T35" fmla="*/ 54274 h 533400"/>
              <a:gd name="T36" fmla="*/ 4164980 w 4191000"/>
              <a:gd name="T37" fmla="*/ 26019 h 533400"/>
              <a:gd name="T38" fmla="*/ 4136725 w 4191000"/>
              <a:gd name="T39" fmla="*/ 6979 h 533400"/>
              <a:gd name="T40" fmla="*/ 4102100 w 4191000"/>
              <a:gd name="T41" fmla="*/ 0 h 5334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191000" h="533400">
                <a:moveTo>
                  <a:pt x="4102100" y="0"/>
                </a:moveTo>
                <a:lnTo>
                  <a:pt x="88900" y="0"/>
                </a:lnTo>
                <a:lnTo>
                  <a:pt x="54296" y="6979"/>
                </a:lnTo>
                <a:lnTo>
                  <a:pt x="26038" y="26019"/>
                </a:lnTo>
                <a:lnTo>
                  <a:pt x="6986" y="54274"/>
                </a:lnTo>
                <a:lnTo>
                  <a:pt x="0" y="88899"/>
                </a:lnTo>
                <a:lnTo>
                  <a:pt x="0" y="444499"/>
                </a:lnTo>
                <a:lnTo>
                  <a:pt x="6986" y="479125"/>
                </a:lnTo>
                <a:lnTo>
                  <a:pt x="26038" y="507380"/>
                </a:lnTo>
                <a:lnTo>
                  <a:pt x="54296" y="526420"/>
                </a:lnTo>
                <a:lnTo>
                  <a:pt x="88900" y="533399"/>
                </a:lnTo>
                <a:lnTo>
                  <a:pt x="4102100" y="533399"/>
                </a:lnTo>
                <a:lnTo>
                  <a:pt x="4136725" y="526420"/>
                </a:lnTo>
                <a:lnTo>
                  <a:pt x="4164980" y="507380"/>
                </a:lnTo>
                <a:lnTo>
                  <a:pt x="4184020" y="479125"/>
                </a:lnTo>
                <a:lnTo>
                  <a:pt x="4191000" y="444499"/>
                </a:lnTo>
                <a:lnTo>
                  <a:pt x="4191000" y="88899"/>
                </a:lnTo>
                <a:lnTo>
                  <a:pt x="4184020" y="54274"/>
                </a:lnTo>
                <a:lnTo>
                  <a:pt x="4164980" y="26019"/>
                </a:lnTo>
                <a:lnTo>
                  <a:pt x="4136725" y="6979"/>
                </a:lnTo>
                <a:lnTo>
                  <a:pt x="4102100" y="0"/>
                </a:lnTo>
                <a:close/>
              </a:path>
            </a:pathLst>
          </a:custGeom>
          <a:solidFill>
            <a:srgbClr val="BAD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3E6446B8-0254-3D75-F347-0570D62FE9C4}"/>
              </a:ext>
            </a:extLst>
          </p:cNvPr>
          <p:cNvSpPr txBox="1"/>
          <p:nvPr/>
        </p:nvSpPr>
        <p:spPr>
          <a:xfrm>
            <a:off x="1204913" y="3652838"/>
            <a:ext cx="3495675" cy="300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950" i="1" spc="30" dirty="0">
                <a:latin typeface="Arial"/>
                <a:cs typeface="Arial"/>
              </a:rPr>
              <a:t>– </a:t>
            </a:r>
            <a:r>
              <a:rPr sz="1950" i="1" spc="-80" dirty="0">
                <a:latin typeface="Arial"/>
                <a:cs typeface="Arial"/>
              </a:rPr>
              <a:t>β</a:t>
            </a:r>
            <a:r>
              <a:rPr lang="pt-BR" sz="1950" i="1" spc="-80" dirty="0">
                <a:latin typeface="Arial"/>
                <a:cs typeface="Arial"/>
              </a:rPr>
              <a:t>I</a:t>
            </a:r>
            <a:r>
              <a:rPr sz="1725" i="1" spc="-120" baseline="-24154" dirty="0">
                <a:latin typeface="Arial"/>
                <a:cs typeface="Arial"/>
              </a:rPr>
              <a:t>B</a:t>
            </a:r>
            <a:r>
              <a:rPr sz="1950" i="1" spc="-80" dirty="0">
                <a:latin typeface="Arial"/>
                <a:cs typeface="Arial"/>
              </a:rPr>
              <a:t>R</a:t>
            </a:r>
            <a:r>
              <a:rPr sz="1725" i="1" spc="-120" baseline="-24154" dirty="0">
                <a:latin typeface="Arial"/>
                <a:cs typeface="Arial"/>
              </a:rPr>
              <a:t>C  </a:t>
            </a:r>
            <a:r>
              <a:rPr sz="1950" spc="30" dirty="0">
                <a:latin typeface="Symbol"/>
                <a:cs typeface="Symbol"/>
              </a:rPr>
              <a:t></a:t>
            </a:r>
            <a:r>
              <a:rPr sz="1950" spc="30" dirty="0">
                <a:latin typeface="Times New Roman"/>
                <a:cs typeface="Times New Roman"/>
              </a:rPr>
              <a:t> </a:t>
            </a:r>
            <a:r>
              <a:rPr sz="1950" i="1" spc="40" dirty="0">
                <a:latin typeface="Arial"/>
                <a:cs typeface="Arial"/>
              </a:rPr>
              <a:t>I</a:t>
            </a:r>
            <a:r>
              <a:rPr sz="1725" i="1" spc="60" baseline="-24154" dirty="0">
                <a:latin typeface="Arial"/>
                <a:cs typeface="Arial"/>
              </a:rPr>
              <a:t>B</a:t>
            </a:r>
            <a:r>
              <a:rPr sz="1950" i="1" spc="40" dirty="0">
                <a:latin typeface="Arial"/>
                <a:cs typeface="Arial"/>
              </a:rPr>
              <a:t>R</a:t>
            </a:r>
            <a:r>
              <a:rPr sz="1725" i="1" spc="60" baseline="-24154" dirty="0">
                <a:latin typeface="Arial"/>
                <a:cs typeface="Arial"/>
              </a:rPr>
              <a:t>B </a:t>
            </a:r>
            <a:r>
              <a:rPr sz="1950" spc="40" dirty="0">
                <a:latin typeface="Symbol"/>
                <a:cs typeface="Symbol"/>
              </a:rPr>
              <a:t></a:t>
            </a:r>
            <a:r>
              <a:rPr sz="1950" i="1" spc="40" dirty="0">
                <a:latin typeface="Arial"/>
                <a:cs typeface="Arial"/>
              </a:rPr>
              <a:t>V</a:t>
            </a:r>
            <a:r>
              <a:rPr sz="1725" i="1" spc="60" baseline="-24154" dirty="0">
                <a:latin typeface="Arial"/>
                <a:cs typeface="Arial"/>
              </a:rPr>
              <a:t>BE </a:t>
            </a:r>
            <a:r>
              <a:rPr sz="1950" spc="30" dirty="0">
                <a:latin typeface="Symbol"/>
                <a:cs typeface="Symbol"/>
              </a:rPr>
              <a:t></a:t>
            </a:r>
            <a:r>
              <a:rPr sz="1950" spc="30" dirty="0">
                <a:latin typeface="Times New Roman"/>
                <a:cs typeface="Times New Roman"/>
              </a:rPr>
              <a:t> </a:t>
            </a:r>
            <a:r>
              <a:rPr sz="1950" i="1" spc="35" dirty="0">
                <a:latin typeface="Arial"/>
                <a:cs typeface="Arial"/>
              </a:rPr>
              <a:t>βI</a:t>
            </a:r>
            <a:r>
              <a:rPr sz="1725" i="1" spc="52" baseline="-24154" dirty="0">
                <a:latin typeface="Arial"/>
                <a:cs typeface="Arial"/>
              </a:rPr>
              <a:t>B</a:t>
            </a:r>
            <a:r>
              <a:rPr sz="1950" i="1" spc="35" dirty="0">
                <a:latin typeface="Arial"/>
                <a:cs typeface="Arial"/>
              </a:rPr>
              <a:t>R</a:t>
            </a:r>
            <a:r>
              <a:rPr sz="1725" i="1" spc="52" baseline="-24154" dirty="0">
                <a:latin typeface="Arial"/>
                <a:cs typeface="Arial"/>
              </a:rPr>
              <a:t>E  </a:t>
            </a:r>
            <a:r>
              <a:rPr sz="1950" spc="30" dirty="0">
                <a:latin typeface="Symbol"/>
                <a:cs typeface="Symbol"/>
              </a:rPr>
              <a:t></a:t>
            </a:r>
            <a:r>
              <a:rPr sz="1950" spc="345" dirty="0">
                <a:latin typeface="Times New Roman"/>
                <a:cs typeface="Times New Roman"/>
              </a:rPr>
              <a:t> </a:t>
            </a:r>
            <a:r>
              <a:rPr sz="1950" spc="30" dirty="0">
                <a:latin typeface="Arial"/>
                <a:cs typeface="Arial"/>
              </a:rPr>
              <a:t>0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6892098E-1FF8-059E-B218-407F61117695}"/>
              </a:ext>
            </a:extLst>
          </p:cNvPr>
          <p:cNvSpPr txBox="1"/>
          <p:nvPr/>
        </p:nvSpPr>
        <p:spPr>
          <a:xfrm>
            <a:off x="742950" y="3714750"/>
            <a:ext cx="385763" cy="288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lnSpc>
                <a:spcPts val="2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925" i="1" spc="-172" baseline="14245" dirty="0">
                <a:latin typeface="Arial"/>
                <a:cs typeface="Arial"/>
              </a:rPr>
              <a:t>V</a:t>
            </a:r>
            <a:r>
              <a:rPr sz="1150" i="1" spc="-10" dirty="0">
                <a:latin typeface="Arial"/>
                <a:cs typeface="Arial"/>
              </a:rPr>
              <a:t>CC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5491" name="object 21">
            <a:extLst>
              <a:ext uri="{FF2B5EF4-FFF2-40B4-BE49-F238E27FC236}">
                <a16:creationId xmlns:a16="http://schemas.microsoft.com/office/drawing/2014/main" id="{DA8FA87D-B9A1-00DC-B9C5-46D288D4B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1820863"/>
            <a:ext cx="3330575" cy="3305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5492" name="object 22">
            <a:extLst>
              <a:ext uri="{FF2B5EF4-FFF2-40B4-BE49-F238E27FC236}">
                <a16:creationId xmlns:a16="http://schemas.microsoft.com/office/drawing/2014/main" id="{237F0159-3AF5-2D5C-8668-AE76ACEB45D9}"/>
              </a:ext>
            </a:extLst>
          </p:cNvPr>
          <p:cNvSpPr>
            <a:spLocks/>
          </p:cNvSpPr>
          <p:nvPr/>
        </p:nvSpPr>
        <p:spPr bwMode="auto">
          <a:xfrm>
            <a:off x="5578475" y="1814513"/>
            <a:ext cx="3343275" cy="3317875"/>
          </a:xfrm>
          <a:custGeom>
            <a:avLst/>
            <a:gdLst>
              <a:gd name="T0" fmla="*/ 0 w 3342640"/>
              <a:gd name="T1" fmla="*/ 3353629 h 3317240"/>
              <a:gd name="T2" fmla="*/ 3379028 w 3342640"/>
              <a:gd name="T3" fmla="*/ 3353629 h 3317240"/>
              <a:gd name="T4" fmla="*/ 3379028 w 3342640"/>
              <a:gd name="T5" fmla="*/ 0 h 3317240"/>
              <a:gd name="T6" fmla="*/ 0 w 3342640"/>
              <a:gd name="T7" fmla="*/ 0 h 3317240"/>
              <a:gd name="T8" fmla="*/ 0 w 3342640"/>
              <a:gd name="T9" fmla="*/ 3353629 h 3317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42640" h="3317240">
                <a:moveTo>
                  <a:pt x="0" y="3317240"/>
                </a:moveTo>
                <a:lnTo>
                  <a:pt x="3342640" y="3317240"/>
                </a:lnTo>
                <a:lnTo>
                  <a:pt x="3342640" y="0"/>
                </a:lnTo>
                <a:lnTo>
                  <a:pt x="0" y="0"/>
                </a:lnTo>
                <a:lnTo>
                  <a:pt x="0" y="331724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78C03A5B-E8A6-095E-1591-B095F15340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92463" y="311150"/>
            <a:ext cx="2649537" cy="395288"/>
          </a:xfrm>
          <a:solidFill>
            <a:srgbClr val="FFC000"/>
          </a:solidFill>
        </p:spPr>
        <p:txBody>
          <a:bodyPr tIns="25400" rtlCol="0"/>
          <a:lstStyle/>
          <a:p>
            <a:pPr eaLnBrk="1" fontAlgn="auto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sz="2400" b="1" spc="-5" dirty="0"/>
              <a:t>Base</a:t>
            </a:r>
            <a:r>
              <a:rPr lang="pt-BR" sz="2400" b="1" spc="-5" dirty="0"/>
              <a:t> </a:t>
            </a:r>
            <a:r>
              <a:rPr sz="2400" b="1" spc="-5" dirty="0"/>
              <a:t>-</a:t>
            </a:r>
            <a:r>
              <a:rPr lang="pt-BR" sz="2400" b="1" spc="-5" dirty="0"/>
              <a:t> </a:t>
            </a:r>
            <a:r>
              <a:rPr sz="2400" b="1" spc="-5" dirty="0"/>
              <a:t>Emitter</a:t>
            </a:r>
            <a:r>
              <a:rPr sz="2400" b="1" spc="-85" dirty="0"/>
              <a:t> </a:t>
            </a:r>
            <a:r>
              <a:rPr sz="2400" b="1" dirty="0"/>
              <a:t>Loop</a:t>
            </a:r>
            <a:endParaRPr sz="2400" dirty="0"/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D742B40E-5184-EE01-09EE-DBDD592AAA4F}"/>
              </a:ext>
            </a:extLst>
          </p:cNvPr>
          <p:cNvSpPr/>
          <p:nvPr/>
        </p:nvSpPr>
        <p:spPr>
          <a:xfrm>
            <a:off x="1401763" y="4565650"/>
            <a:ext cx="304800" cy="3603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5495" name="object 12">
            <a:extLst>
              <a:ext uri="{FF2B5EF4-FFF2-40B4-BE49-F238E27FC236}">
                <a16:creationId xmlns:a16="http://schemas.microsoft.com/office/drawing/2014/main" id="{5869E40D-D18B-8C23-090D-81C11931E46C}"/>
              </a:ext>
            </a:extLst>
          </p:cNvPr>
          <p:cNvSpPr>
            <a:spLocks/>
          </p:cNvSpPr>
          <p:nvPr/>
        </p:nvSpPr>
        <p:spPr bwMode="auto">
          <a:xfrm>
            <a:off x="528638" y="385763"/>
            <a:ext cx="314325" cy="276225"/>
          </a:xfrm>
          <a:custGeom>
            <a:avLst/>
            <a:gdLst>
              <a:gd name="T0" fmla="*/ 0 w 314959"/>
              <a:gd name="T1" fmla="*/ 242894 h 276860"/>
              <a:gd name="T2" fmla="*/ 280785 w 314959"/>
              <a:gd name="T3" fmla="*/ 242894 h 276860"/>
              <a:gd name="T4" fmla="*/ 280785 w 314959"/>
              <a:gd name="T5" fmla="*/ 0 h 276860"/>
              <a:gd name="T6" fmla="*/ 0 w 314959"/>
              <a:gd name="T7" fmla="*/ 0 h 276860"/>
              <a:gd name="T8" fmla="*/ 0 w 314959"/>
              <a:gd name="T9" fmla="*/ 242894 h 2768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6860"/>
              <a:gd name="T17" fmla="*/ 314959 w 314959"/>
              <a:gd name="T18" fmla="*/ 276860 h 2768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6860">
                <a:moveTo>
                  <a:pt x="0" y="276859"/>
                </a:moveTo>
                <a:lnTo>
                  <a:pt x="314959" y="276859"/>
                </a:lnTo>
                <a:lnTo>
                  <a:pt x="314959" y="0"/>
                </a:lnTo>
                <a:lnTo>
                  <a:pt x="0" y="0"/>
                </a:lnTo>
                <a:lnTo>
                  <a:pt x="0" y="27685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1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object 4">
            <a:extLst>
              <a:ext uri="{FF2B5EF4-FFF2-40B4-BE49-F238E27FC236}">
                <a16:creationId xmlns:a16="http://schemas.microsoft.com/office/drawing/2014/main" id="{220BD062-F54F-292D-8681-F36E611285F5}"/>
              </a:ext>
            </a:extLst>
          </p:cNvPr>
          <p:cNvSpPr>
            <a:spLocks/>
          </p:cNvSpPr>
          <p:nvPr/>
        </p:nvSpPr>
        <p:spPr bwMode="auto">
          <a:xfrm>
            <a:off x="3322638" y="288925"/>
            <a:ext cx="2497137" cy="725488"/>
          </a:xfrm>
          <a:custGeom>
            <a:avLst/>
            <a:gdLst>
              <a:gd name="T0" fmla="*/ 2393045 w 2496820"/>
              <a:gd name="T1" fmla="*/ 0 h 726439"/>
              <a:gd name="T2" fmla="*/ 121936 w 2496820"/>
              <a:gd name="T3" fmla="*/ 0 h 726439"/>
              <a:gd name="T4" fmla="*/ 74461 w 2496820"/>
              <a:gd name="T5" fmla="*/ 8833 h 726439"/>
              <a:gd name="T6" fmla="*/ 35746 w 2496820"/>
              <a:gd name="T7" fmla="*/ 32914 h 726439"/>
              <a:gd name="T8" fmla="*/ 9571 w 2496820"/>
              <a:gd name="T9" fmla="*/ 68615 h 726439"/>
              <a:gd name="T10" fmla="*/ 0 w 2496820"/>
              <a:gd name="T11" fmla="*/ 112318 h 726439"/>
              <a:gd name="T12" fmla="*/ 0 w 2496820"/>
              <a:gd name="T13" fmla="*/ 561846 h 726439"/>
              <a:gd name="T14" fmla="*/ 9571 w 2496820"/>
              <a:gd name="T15" fmla="*/ 605542 h 726439"/>
              <a:gd name="T16" fmla="*/ 35746 w 2496820"/>
              <a:gd name="T17" fmla="*/ 641246 h 726439"/>
              <a:gd name="T18" fmla="*/ 74461 w 2496820"/>
              <a:gd name="T19" fmla="*/ 665328 h 726439"/>
              <a:gd name="T20" fmla="*/ 121936 w 2496820"/>
              <a:gd name="T21" fmla="*/ 674157 h 726439"/>
              <a:gd name="T22" fmla="*/ 2393045 w 2496820"/>
              <a:gd name="T23" fmla="*/ 674157 h 726439"/>
              <a:gd name="T24" fmla="*/ 2440480 w 2496820"/>
              <a:gd name="T25" fmla="*/ 665328 h 726439"/>
              <a:gd name="T26" fmla="*/ 2479232 w 2496820"/>
              <a:gd name="T27" fmla="*/ 641246 h 726439"/>
              <a:gd name="T28" fmla="*/ 2505367 w 2496820"/>
              <a:gd name="T29" fmla="*/ 605542 h 726439"/>
              <a:gd name="T30" fmla="*/ 2514952 w 2496820"/>
              <a:gd name="T31" fmla="*/ 561846 h 726439"/>
              <a:gd name="T32" fmla="*/ 2514952 w 2496820"/>
              <a:gd name="T33" fmla="*/ 112318 h 726439"/>
              <a:gd name="T34" fmla="*/ 2505367 w 2496820"/>
              <a:gd name="T35" fmla="*/ 68615 h 726439"/>
              <a:gd name="T36" fmla="*/ 2479232 w 2496820"/>
              <a:gd name="T37" fmla="*/ 32914 h 726439"/>
              <a:gd name="T38" fmla="*/ 2440480 w 2496820"/>
              <a:gd name="T39" fmla="*/ 8833 h 726439"/>
              <a:gd name="T40" fmla="*/ 2393045 w 2496820"/>
              <a:gd name="T41" fmla="*/ 0 h 7264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496820" h="726439">
                <a:moveTo>
                  <a:pt x="2375789" y="0"/>
                </a:moveTo>
                <a:lnTo>
                  <a:pt x="121081" y="0"/>
                </a:lnTo>
                <a:lnTo>
                  <a:pt x="73948" y="9517"/>
                </a:lnTo>
                <a:lnTo>
                  <a:pt x="35461" y="35464"/>
                </a:lnTo>
                <a:lnTo>
                  <a:pt x="9514" y="73937"/>
                </a:lnTo>
                <a:lnTo>
                  <a:pt x="0" y="121030"/>
                </a:lnTo>
                <a:lnTo>
                  <a:pt x="0" y="605408"/>
                </a:lnTo>
                <a:lnTo>
                  <a:pt x="9514" y="652502"/>
                </a:lnTo>
                <a:lnTo>
                  <a:pt x="35461" y="690975"/>
                </a:lnTo>
                <a:lnTo>
                  <a:pt x="73948" y="716922"/>
                </a:lnTo>
                <a:lnTo>
                  <a:pt x="121081" y="726439"/>
                </a:lnTo>
                <a:lnTo>
                  <a:pt x="2375789" y="726439"/>
                </a:lnTo>
                <a:lnTo>
                  <a:pt x="2422882" y="716922"/>
                </a:lnTo>
                <a:lnTo>
                  <a:pt x="2461355" y="690975"/>
                </a:lnTo>
                <a:lnTo>
                  <a:pt x="2487302" y="652502"/>
                </a:lnTo>
                <a:lnTo>
                  <a:pt x="2496820" y="605408"/>
                </a:lnTo>
                <a:lnTo>
                  <a:pt x="2496820" y="121030"/>
                </a:lnTo>
                <a:lnTo>
                  <a:pt x="2487302" y="73937"/>
                </a:lnTo>
                <a:lnTo>
                  <a:pt x="2461355" y="35464"/>
                </a:lnTo>
                <a:lnTo>
                  <a:pt x="2422882" y="9517"/>
                </a:lnTo>
                <a:lnTo>
                  <a:pt x="2375789" y="0"/>
                </a:lnTo>
                <a:close/>
              </a:path>
            </a:pathLst>
          </a:custGeom>
          <a:solidFill>
            <a:srgbClr val="BAD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06499" name="object 5">
            <a:extLst>
              <a:ext uri="{FF2B5EF4-FFF2-40B4-BE49-F238E27FC236}">
                <a16:creationId xmlns:a16="http://schemas.microsoft.com/office/drawing/2014/main" id="{8BCFA4B5-FD23-C1E2-7C13-3C5197639C2D}"/>
              </a:ext>
            </a:extLst>
          </p:cNvPr>
          <p:cNvSpPr>
            <a:spLocks/>
          </p:cNvSpPr>
          <p:nvPr/>
        </p:nvSpPr>
        <p:spPr bwMode="auto">
          <a:xfrm>
            <a:off x="3886200" y="633413"/>
            <a:ext cx="1822450" cy="0"/>
          </a:xfrm>
          <a:custGeom>
            <a:avLst/>
            <a:gdLst>
              <a:gd name="T0" fmla="*/ 0 w 1822450"/>
              <a:gd name="T1" fmla="*/ 1822323 w 18224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22450">
                <a:moveTo>
                  <a:pt x="0" y="0"/>
                </a:moveTo>
                <a:lnTo>
                  <a:pt x="1822323" y="0"/>
                </a:lnTo>
              </a:path>
            </a:pathLst>
          </a:custGeom>
          <a:noFill/>
          <a:ln w="1003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4EB2F0C-74D8-D716-B4E7-9CAD28B7DD63}"/>
              </a:ext>
            </a:extLst>
          </p:cNvPr>
          <p:cNvSpPr txBox="1"/>
          <p:nvPr/>
        </p:nvSpPr>
        <p:spPr>
          <a:xfrm>
            <a:off x="4254500" y="346075"/>
            <a:ext cx="400050" cy="295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lnSpc>
                <a:spcPts val="23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000" i="1" spc="-157" baseline="13888" dirty="0">
                <a:latin typeface="Arial"/>
                <a:cs typeface="Arial"/>
              </a:rPr>
              <a:t>V</a:t>
            </a:r>
            <a:r>
              <a:rPr sz="1150" i="1" spc="20" dirty="0">
                <a:latin typeface="Arial"/>
                <a:cs typeface="Arial"/>
              </a:rPr>
              <a:t>CC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8574F7A-86A5-E328-7319-4CC7CFB14784}"/>
              </a:ext>
            </a:extLst>
          </p:cNvPr>
          <p:cNvSpPr txBox="1"/>
          <p:nvPr/>
        </p:nvSpPr>
        <p:spPr>
          <a:xfrm>
            <a:off x="3455988" y="614363"/>
            <a:ext cx="130175" cy="1873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150" i="1" spc="60" dirty="0">
                <a:latin typeface="Arial"/>
                <a:cs typeface="Arial"/>
              </a:rPr>
              <a:t>B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49AD11D4-BE51-2DC8-4ADD-3750117B3DC4}"/>
              </a:ext>
            </a:extLst>
          </p:cNvPr>
          <p:cNvSpPr txBox="1"/>
          <p:nvPr/>
        </p:nvSpPr>
        <p:spPr>
          <a:xfrm>
            <a:off x="3883025" y="639763"/>
            <a:ext cx="1836738" cy="358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i="1" spc="45" dirty="0">
                <a:latin typeface="Arial"/>
                <a:cs typeface="Arial"/>
              </a:rPr>
              <a:t>R</a:t>
            </a:r>
            <a:r>
              <a:rPr sz="1725" i="1" spc="67" baseline="-24154" dirty="0">
                <a:latin typeface="Arial"/>
                <a:cs typeface="Arial"/>
              </a:rPr>
              <a:t>B </a:t>
            </a:r>
            <a:r>
              <a:rPr sz="2000" spc="65" dirty="0">
                <a:latin typeface="Symbol"/>
                <a:cs typeface="Symbol"/>
              </a:rPr>
              <a:t>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i="1" spc="20" dirty="0">
                <a:latin typeface="Arial"/>
                <a:cs typeface="Arial"/>
              </a:rPr>
              <a:t>β(R</a:t>
            </a:r>
            <a:r>
              <a:rPr sz="1725" i="1" spc="30" baseline="-24154" dirty="0">
                <a:latin typeface="Arial"/>
                <a:cs typeface="Arial"/>
              </a:rPr>
              <a:t>C  </a:t>
            </a:r>
            <a:r>
              <a:rPr sz="2000" spc="65" dirty="0">
                <a:latin typeface="Symbol"/>
                <a:cs typeface="Symbol"/>
              </a:rPr>
              <a:t>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i="1" spc="45" dirty="0">
                <a:latin typeface="Arial"/>
                <a:cs typeface="Arial"/>
              </a:rPr>
              <a:t>R</a:t>
            </a:r>
            <a:r>
              <a:rPr sz="1725" i="1" spc="67" baseline="-24154" dirty="0">
                <a:latin typeface="Arial"/>
                <a:cs typeface="Arial"/>
              </a:rPr>
              <a:t>E</a:t>
            </a:r>
            <a:r>
              <a:rPr sz="1725" i="1" spc="-225" baseline="-24154" dirty="0">
                <a:latin typeface="Arial"/>
                <a:cs typeface="Arial"/>
              </a:rPr>
              <a:t> </a:t>
            </a:r>
            <a:r>
              <a:rPr sz="2000" i="1" spc="40" dirty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75C0929C-9C41-8327-158D-54B322F57923}"/>
              </a:ext>
            </a:extLst>
          </p:cNvPr>
          <p:cNvSpPr txBox="1"/>
          <p:nvPr/>
        </p:nvSpPr>
        <p:spPr>
          <a:xfrm>
            <a:off x="4718050" y="282575"/>
            <a:ext cx="568325" cy="358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spc="175" dirty="0">
                <a:latin typeface="Symbol"/>
                <a:cs typeface="Symbol"/>
              </a:rPr>
              <a:t></a:t>
            </a:r>
            <a:r>
              <a:rPr sz="2000" i="1" spc="-50" dirty="0">
                <a:latin typeface="Arial"/>
                <a:cs typeface="Arial"/>
              </a:rPr>
              <a:t>V</a:t>
            </a:r>
            <a:r>
              <a:rPr sz="1725" i="1" spc="127" baseline="-24154" dirty="0">
                <a:latin typeface="Arial"/>
                <a:cs typeface="Arial"/>
              </a:rPr>
              <a:t>BE</a:t>
            </a:r>
            <a:endParaRPr sz="1725" baseline="-24154">
              <a:latin typeface="Arial"/>
              <a:cs typeface="Arial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0D4CE97-454A-34BC-58E9-1A8E09C54665}"/>
              </a:ext>
            </a:extLst>
          </p:cNvPr>
          <p:cNvSpPr txBox="1"/>
          <p:nvPr/>
        </p:nvSpPr>
        <p:spPr>
          <a:xfrm>
            <a:off x="3378200" y="442913"/>
            <a:ext cx="452438" cy="3143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2100" algn="l"/>
              </a:tabLst>
              <a:defRPr/>
            </a:pPr>
            <a:r>
              <a:rPr sz="2000" i="1" spc="30" dirty="0">
                <a:latin typeface="Arial"/>
                <a:cs typeface="Arial"/>
              </a:rPr>
              <a:t>I	</a:t>
            </a:r>
            <a:r>
              <a:rPr sz="2000" spc="65" dirty="0">
                <a:latin typeface="Symbol"/>
                <a:cs typeface="Symbol"/>
              </a:rPr>
              <a:t>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06505" name="object 11">
            <a:extLst>
              <a:ext uri="{FF2B5EF4-FFF2-40B4-BE49-F238E27FC236}">
                <a16:creationId xmlns:a16="http://schemas.microsoft.com/office/drawing/2014/main" id="{55986796-6628-BEB2-8C0A-22EA97486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1262063"/>
            <a:ext cx="7921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>
                <a:cs typeface="Calibri" panose="020F0502020204030204" pitchFamily="34" charset="0"/>
              </a:rPr>
              <a:t>Esse resultado é parecido com as equações de I</a:t>
            </a:r>
            <a:r>
              <a:rPr lang="pt-BR" altLang="pt-BR" baseline="-21000">
                <a:cs typeface="Calibri" panose="020F0502020204030204" pitchFamily="34" charset="0"/>
              </a:rPr>
              <a:t>B </a:t>
            </a:r>
            <a:r>
              <a:rPr lang="pt-BR" altLang="pt-BR">
                <a:cs typeface="Calibri" panose="020F0502020204030204" pitchFamily="34" charset="0"/>
              </a:rPr>
              <a:t>obtidas nas configurações  anteriores. O numerador é novamente a diferença de tensões disponíveis e o  denominador  é  a  resistência  de  base  mais  os  resistores   de  coletor  e      emissor refletidos por </a:t>
            </a:r>
            <a:r>
              <a:rPr lang="pt-BR" altLang="pt-BR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𝛽</a:t>
            </a:r>
            <a:r>
              <a:rPr lang="pt-BR" altLang="pt-BR">
                <a:cs typeface="Calibri" panose="020F0502020204030204" pitchFamily="34" charset="0"/>
              </a:rPr>
              <a:t>. De modo geral a realimentação resulta na reflexão das  resistências R</a:t>
            </a:r>
            <a:r>
              <a:rPr lang="pt-BR" altLang="pt-BR" baseline="-21000">
                <a:cs typeface="Calibri" panose="020F0502020204030204" pitchFamily="34" charset="0"/>
              </a:rPr>
              <a:t>C   </a:t>
            </a:r>
            <a:r>
              <a:rPr lang="pt-BR" altLang="pt-BR">
                <a:cs typeface="Calibri" panose="020F0502020204030204" pitchFamily="34" charset="0"/>
              </a:rPr>
              <a:t>e R</a:t>
            </a:r>
            <a:r>
              <a:rPr lang="pt-BR" altLang="pt-BR" baseline="-21000">
                <a:cs typeface="Calibri" panose="020F0502020204030204" pitchFamily="34" charset="0"/>
              </a:rPr>
              <a:t>E </a:t>
            </a:r>
            <a:r>
              <a:rPr lang="pt-BR" altLang="pt-BR">
                <a:cs typeface="Calibri" panose="020F0502020204030204" pitchFamily="34" charset="0"/>
              </a:rPr>
              <a:t>de volta para o circuito de entrada</a:t>
            </a:r>
          </a:p>
        </p:txBody>
      </p:sp>
      <p:sp>
        <p:nvSpPr>
          <p:cNvPr id="87052" name="object 12">
            <a:extLst>
              <a:ext uri="{FF2B5EF4-FFF2-40B4-BE49-F238E27FC236}">
                <a16:creationId xmlns:a16="http://schemas.microsoft.com/office/drawing/2014/main" id="{3D583912-51AF-973E-44EC-005D5BF224E3}"/>
              </a:ext>
            </a:extLst>
          </p:cNvPr>
          <p:cNvSpPr>
            <a:spLocks/>
          </p:cNvSpPr>
          <p:nvPr/>
        </p:nvSpPr>
        <p:spPr bwMode="auto">
          <a:xfrm>
            <a:off x="381000" y="2965450"/>
            <a:ext cx="314325" cy="276225"/>
          </a:xfrm>
          <a:custGeom>
            <a:avLst/>
            <a:gdLst>
              <a:gd name="T0" fmla="*/ 0 w 314959"/>
              <a:gd name="T1" fmla="*/ 242894 h 276860"/>
              <a:gd name="T2" fmla="*/ 280785 w 314959"/>
              <a:gd name="T3" fmla="*/ 242894 h 276860"/>
              <a:gd name="T4" fmla="*/ 280785 w 314959"/>
              <a:gd name="T5" fmla="*/ 0 h 276860"/>
              <a:gd name="T6" fmla="*/ 0 w 314959"/>
              <a:gd name="T7" fmla="*/ 0 h 276860"/>
              <a:gd name="T8" fmla="*/ 0 w 314959"/>
              <a:gd name="T9" fmla="*/ 242894 h 2768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6860"/>
              <a:gd name="T17" fmla="*/ 314959 w 314959"/>
              <a:gd name="T18" fmla="*/ 276860 h 2768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6860">
                <a:moveTo>
                  <a:pt x="0" y="276859"/>
                </a:moveTo>
                <a:lnTo>
                  <a:pt x="314959" y="276859"/>
                </a:lnTo>
                <a:lnTo>
                  <a:pt x="314959" y="0"/>
                </a:lnTo>
                <a:lnTo>
                  <a:pt x="0" y="0"/>
                </a:lnTo>
                <a:lnTo>
                  <a:pt x="0" y="27685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2</a:t>
            </a:r>
          </a:p>
        </p:txBody>
      </p:sp>
      <p:sp>
        <p:nvSpPr>
          <p:cNvPr id="87053" name="object 13">
            <a:extLst>
              <a:ext uri="{FF2B5EF4-FFF2-40B4-BE49-F238E27FC236}">
                <a16:creationId xmlns:a16="http://schemas.microsoft.com/office/drawing/2014/main" id="{5EB78068-35B1-4DEF-3449-321034FFC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262313"/>
            <a:ext cx="1579563" cy="7842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1FD14FB7-99A4-B3BF-8EA7-40400960E4B0}"/>
              </a:ext>
            </a:extLst>
          </p:cNvPr>
          <p:cNvSpPr txBox="1"/>
          <p:nvPr/>
        </p:nvSpPr>
        <p:spPr>
          <a:xfrm>
            <a:off x="893763" y="4273550"/>
            <a:ext cx="4721225" cy="831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Calibri"/>
                <a:cs typeface="Calibri"/>
              </a:rPr>
              <a:t>Na </a:t>
            </a:r>
            <a:r>
              <a:rPr spc="-10" dirty="0">
                <a:latin typeface="Calibri"/>
                <a:cs typeface="Calibri"/>
              </a:rPr>
              <a:t>polarização </a:t>
            </a:r>
            <a:r>
              <a:rPr spc="-15" dirty="0">
                <a:latin typeface="Calibri"/>
                <a:cs typeface="Calibri"/>
              </a:rPr>
              <a:t>fixa </a:t>
            </a:r>
            <a:r>
              <a:rPr dirty="0">
                <a:latin typeface="Cambria Math"/>
                <a:cs typeface="Cambria Math"/>
              </a:rPr>
              <a:t>𝛽</a:t>
            </a:r>
            <a:r>
              <a:rPr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` </a:t>
            </a:r>
            <a:r>
              <a:rPr spc="-5" dirty="0" err="1">
                <a:latin typeface="Calibri"/>
                <a:cs typeface="Calibri"/>
              </a:rPr>
              <a:t>não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 err="1">
                <a:latin typeface="Calibri"/>
                <a:cs typeface="Calibri"/>
              </a:rPr>
              <a:t>existe</a:t>
            </a:r>
            <a:endParaRPr lang="pt-BR" spc="-15" dirty="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pc="-15" dirty="0">
              <a:latin typeface="Calibri"/>
              <a:cs typeface="Calibri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5" dirty="0">
                <a:latin typeface="Calibri"/>
                <a:cs typeface="Calibri"/>
              </a:rPr>
              <a:t>N</a:t>
            </a:r>
            <a:r>
              <a:rPr spc="-10" dirty="0">
                <a:latin typeface="Calibri"/>
                <a:cs typeface="Calibri"/>
              </a:rPr>
              <a:t>a polarização </a:t>
            </a:r>
            <a:r>
              <a:rPr spc="-15" dirty="0">
                <a:latin typeface="Calibri"/>
                <a:cs typeface="Calibri"/>
              </a:rPr>
              <a:t>com </a:t>
            </a:r>
            <a:r>
              <a:rPr spc="-5" dirty="0">
                <a:latin typeface="Calibri"/>
                <a:cs typeface="Calibri"/>
              </a:rPr>
              <a:t>emissor </a:t>
            </a:r>
            <a:r>
              <a:rPr spc="5" dirty="0">
                <a:latin typeface="Calibri"/>
                <a:cs typeface="Calibri"/>
              </a:rPr>
              <a:t>(</a:t>
            </a:r>
            <a:r>
              <a:rPr spc="5" dirty="0">
                <a:latin typeface="Cambria Math"/>
                <a:cs typeface="Cambria Math"/>
              </a:rPr>
              <a:t>𝛽 </a:t>
            </a:r>
            <a:r>
              <a:rPr dirty="0">
                <a:latin typeface="Calibri"/>
                <a:cs typeface="Calibri"/>
              </a:rPr>
              <a:t>+ 1) </a:t>
            </a:r>
            <a:r>
              <a:rPr dirty="0">
                <a:latin typeface="Arial"/>
                <a:cs typeface="Arial"/>
              </a:rPr>
              <a:t>≈ </a:t>
            </a:r>
            <a:r>
              <a:rPr dirty="0">
                <a:latin typeface="Cambria Math"/>
                <a:cs typeface="Cambria Math"/>
              </a:rPr>
              <a:t>𝛽</a:t>
            </a:r>
            <a:r>
              <a:rPr spc="-90" dirty="0">
                <a:latin typeface="Cambria Math"/>
                <a:cs typeface="Cambria Math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lang="pt-BR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`= </a:t>
            </a:r>
            <a:r>
              <a:rPr dirty="0">
                <a:latin typeface="Calibri"/>
                <a:cs typeface="Calibri"/>
              </a:rPr>
              <a:t>R</a:t>
            </a:r>
            <a:r>
              <a:rPr baseline="-20833" dirty="0">
                <a:latin typeface="Calibri"/>
                <a:cs typeface="Calibri"/>
              </a:rPr>
              <a:t>E</a:t>
            </a:r>
            <a:r>
              <a:rPr spc="-127" baseline="-20833" dirty="0">
                <a:latin typeface="Calibri"/>
                <a:cs typeface="Calibri"/>
              </a:rPr>
              <a:t> </a:t>
            </a:r>
            <a:r>
              <a:rPr baseline="-20833" dirty="0">
                <a:latin typeface="Calibri"/>
                <a:cs typeface="Calibri"/>
              </a:rPr>
              <a:t>.</a:t>
            </a:r>
          </a:p>
        </p:txBody>
      </p:sp>
      <p:sp>
        <p:nvSpPr>
          <p:cNvPr id="87056" name="CaixaDeTexto 2">
            <a:extLst>
              <a:ext uri="{FF2B5EF4-FFF2-40B4-BE49-F238E27FC236}">
                <a16:creationId xmlns:a16="http://schemas.microsoft.com/office/drawing/2014/main" id="{5FB431C0-7235-3EB1-9535-E68F60BB8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2943225"/>
            <a:ext cx="6321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>
                <a:cs typeface="Calibri" panose="020F0502020204030204" pitchFamily="34" charset="0"/>
              </a:rPr>
              <a:t>Normalmente a equação de I</a:t>
            </a:r>
            <a:r>
              <a:rPr lang="pt-BR" altLang="pt-BR" baseline="-21000">
                <a:cs typeface="Calibri" panose="020F0502020204030204" pitchFamily="34" charset="0"/>
              </a:rPr>
              <a:t>B   </a:t>
            </a:r>
            <a:r>
              <a:rPr lang="pt-BR" altLang="pt-BR">
                <a:cs typeface="Calibri" panose="020F0502020204030204" pitchFamily="34" charset="0"/>
              </a:rPr>
              <a:t>tem o seguinte formato: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3" grpId="0" animBg="1"/>
      <p:bldP spid="14" grpId="0"/>
      <p:bldP spid="8705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object 4">
            <a:extLst>
              <a:ext uri="{FF2B5EF4-FFF2-40B4-BE49-F238E27FC236}">
                <a16:creationId xmlns:a16="http://schemas.microsoft.com/office/drawing/2014/main" id="{F420E31C-13F4-C83E-764A-E175A8891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990600"/>
            <a:ext cx="746125" cy="377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7523" name="object 5">
            <a:extLst>
              <a:ext uri="{FF2B5EF4-FFF2-40B4-BE49-F238E27FC236}">
                <a16:creationId xmlns:a16="http://schemas.microsoft.com/office/drawing/2014/main" id="{06AC81EE-3230-796C-0C6A-C6F47522887B}"/>
              </a:ext>
            </a:extLst>
          </p:cNvPr>
          <p:cNvSpPr>
            <a:spLocks/>
          </p:cNvSpPr>
          <p:nvPr/>
        </p:nvSpPr>
        <p:spPr bwMode="auto">
          <a:xfrm>
            <a:off x="3078163" y="1376363"/>
            <a:ext cx="457200" cy="171450"/>
          </a:xfrm>
          <a:custGeom>
            <a:avLst/>
            <a:gdLst>
              <a:gd name="T0" fmla="*/ 352505 w 457835"/>
              <a:gd name="T1" fmla="*/ 85578 h 171450"/>
              <a:gd name="T2" fmla="*/ 273051 w 457835"/>
              <a:gd name="T3" fmla="*/ 135743 h 171450"/>
              <a:gd name="T4" fmla="*/ 267868 w 457835"/>
              <a:gd name="T5" fmla="*/ 140795 h 171450"/>
              <a:gd name="T6" fmla="*/ 264952 w 457835"/>
              <a:gd name="T7" fmla="*/ 147395 h 171450"/>
              <a:gd name="T8" fmla="*/ 264503 w 457835"/>
              <a:gd name="T9" fmla="*/ 154709 h 171450"/>
              <a:gd name="T10" fmla="*/ 266713 w 457835"/>
              <a:gd name="T11" fmla="*/ 161905 h 171450"/>
              <a:gd name="T12" fmla="*/ 271382 w 457835"/>
              <a:gd name="T13" fmla="*/ 167513 h 171450"/>
              <a:gd name="T14" fmla="*/ 277479 w 457835"/>
              <a:gd name="T15" fmla="*/ 170668 h 171450"/>
              <a:gd name="T16" fmla="*/ 284237 w 457835"/>
              <a:gd name="T17" fmla="*/ 171156 h 171450"/>
              <a:gd name="T18" fmla="*/ 290884 w 457835"/>
              <a:gd name="T19" fmla="*/ 168763 h 171450"/>
              <a:gd name="T20" fmla="*/ 392389 w 457835"/>
              <a:gd name="T21" fmla="*/ 104628 h 171450"/>
              <a:gd name="T22" fmla="*/ 387573 w 457835"/>
              <a:gd name="T23" fmla="*/ 104628 h 171450"/>
              <a:gd name="T24" fmla="*/ 387573 w 457835"/>
              <a:gd name="T25" fmla="*/ 102088 h 171450"/>
              <a:gd name="T26" fmla="*/ 378657 w 457835"/>
              <a:gd name="T27" fmla="*/ 102088 h 171450"/>
              <a:gd name="T28" fmla="*/ 352505 w 457835"/>
              <a:gd name="T29" fmla="*/ 85578 h 171450"/>
              <a:gd name="T30" fmla="*/ 322331 w 457835"/>
              <a:gd name="T31" fmla="*/ 66528 h 171450"/>
              <a:gd name="T32" fmla="*/ 0 w 457835"/>
              <a:gd name="T33" fmla="*/ 66528 h 171450"/>
              <a:gd name="T34" fmla="*/ 0 w 457835"/>
              <a:gd name="T35" fmla="*/ 104628 h 171450"/>
              <a:gd name="T36" fmla="*/ 322331 w 457835"/>
              <a:gd name="T37" fmla="*/ 104628 h 171450"/>
              <a:gd name="T38" fmla="*/ 352505 w 457835"/>
              <a:gd name="T39" fmla="*/ 85578 h 171450"/>
              <a:gd name="T40" fmla="*/ 322331 w 457835"/>
              <a:gd name="T41" fmla="*/ 66528 h 171450"/>
              <a:gd name="T42" fmla="*/ 392389 w 457835"/>
              <a:gd name="T43" fmla="*/ 66528 h 171450"/>
              <a:gd name="T44" fmla="*/ 387573 w 457835"/>
              <a:gd name="T45" fmla="*/ 66528 h 171450"/>
              <a:gd name="T46" fmla="*/ 387573 w 457835"/>
              <a:gd name="T47" fmla="*/ 104628 h 171450"/>
              <a:gd name="T48" fmla="*/ 392389 w 457835"/>
              <a:gd name="T49" fmla="*/ 104628 h 171450"/>
              <a:gd name="T50" fmla="*/ 422539 w 457835"/>
              <a:gd name="T51" fmla="*/ 85578 h 171450"/>
              <a:gd name="T52" fmla="*/ 392389 w 457835"/>
              <a:gd name="T53" fmla="*/ 66528 h 171450"/>
              <a:gd name="T54" fmla="*/ 378657 w 457835"/>
              <a:gd name="T55" fmla="*/ 69068 h 171450"/>
              <a:gd name="T56" fmla="*/ 352505 w 457835"/>
              <a:gd name="T57" fmla="*/ 85578 h 171450"/>
              <a:gd name="T58" fmla="*/ 378657 w 457835"/>
              <a:gd name="T59" fmla="*/ 102088 h 171450"/>
              <a:gd name="T60" fmla="*/ 378657 w 457835"/>
              <a:gd name="T61" fmla="*/ 69068 h 171450"/>
              <a:gd name="T62" fmla="*/ 387573 w 457835"/>
              <a:gd name="T63" fmla="*/ 69068 h 171450"/>
              <a:gd name="T64" fmla="*/ 378657 w 457835"/>
              <a:gd name="T65" fmla="*/ 69068 h 171450"/>
              <a:gd name="T66" fmla="*/ 378657 w 457835"/>
              <a:gd name="T67" fmla="*/ 102088 h 171450"/>
              <a:gd name="T68" fmla="*/ 387573 w 457835"/>
              <a:gd name="T69" fmla="*/ 102088 h 171450"/>
              <a:gd name="T70" fmla="*/ 387573 w 457835"/>
              <a:gd name="T71" fmla="*/ 69068 h 171450"/>
              <a:gd name="T72" fmla="*/ 284237 w 457835"/>
              <a:gd name="T73" fmla="*/ 0 h 171450"/>
              <a:gd name="T74" fmla="*/ 277479 w 457835"/>
              <a:gd name="T75" fmla="*/ 488 h 171450"/>
              <a:gd name="T76" fmla="*/ 271382 w 457835"/>
              <a:gd name="T77" fmla="*/ 3643 h 171450"/>
              <a:gd name="T78" fmla="*/ 266713 w 457835"/>
              <a:gd name="T79" fmla="*/ 9251 h 171450"/>
              <a:gd name="T80" fmla="*/ 264503 w 457835"/>
              <a:gd name="T81" fmla="*/ 16446 h 171450"/>
              <a:gd name="T82" fmla="*/ 264952 w 457835"/>
              <a:gd name="T83" fmla="*/ 23760 h 171450"/>
              <a:gd name="T84" fmla="*/ 267868 w 457835"/>
              <a:gd name="T85" fmla="*/ 30360 h 171450"/>
              <a:gd name="T86" fmla="*/ 273051 w 457835"/>
              <a:gd name="T87" fmla="*/ 35413 h 171450"/>
              <a:gd name="T88" fmla="*/ 352505 w 457835"/>
              <a:gd name="T89" fmla="*/ 85578 h 171450"/>
              <a:gd name="T90" fmla="*/ 378657 w 457835"/>
              <a:gd name="T91" fmla="*/ 69068 h 171450"/>
              <a:gd name="T92" fmla="*/ 387573 w 457835"/>
              <a:gd name="T93" fmla="*/ 69068 h 171450"/>
              <a:gd name="T94" fmla="*/ 387573 w 457835"/>
              <a:gd name="T95" fmla="*/ 66528 h 171450"/>
              <a:gd name="T96" fmla="*/ 392389 w 457835"/>
              <a:gd name="T97" fmla="*/ 66528 h 171450"/>
              <a:gd name="T98" fmla="*/ 290884 w 457835"/>
              <a:gd name="T99" fmla="*/ 2393 h 171450"/>
              <a:gd name="T100" fmla="*/ 284237 w 457835"/>
              <a:gd name="T101" fmla="*/ 0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57835" h="171450">
                <a:moveTo>
                  <a:pt x="381526" y="85578"/>
                </a:moveTo>
                <a:lnTo>
                  <a:pt x="295529" y="135743"/>
                </a:lnTo>
                <a:lnTo>
                  <a:pt x="289921" y="140795"/>
                </a:lnTo>
                <a:lnTo>
                  <a:pt x="286766" y="147395"/>
                </a:lnTo>
                <a:lnTo>
                  <a:pt x="286277" y="154709"/>
                </a:lnTo>
                <a:lnTo>
                  <a:pt x="288670" y="161905"/>
                </a:lnTo>
                <a:lnTo>
                  <a:pt x="293723" y="167513"/>
                </a:lnTo>
                <a:lnTo>
                  <a:pt x="300323" y="170668"/>
                </a:lnTo>
                <a:lnTo>
                  <a:pt x="307637" y="171156"/>
                </a:lnTo>
                <a:lnTo>
                  <a:pt x="314832" y="168763"/>
                </a:lnTo>
                <a:lnTo>
                  <a:pt x="424694" y="104628"/>
                </a:lnTo>
                <a:lnTo>
                  <a:pt x="419481" y="104628"/>
                </a:lnTo>
                <a:lnTo>
                  <a:pt x="419481" y="102088"/>
                </a:lnTo>
                <a:lnTo>
                  <a:pt x="409829" y="102088"/>
                </a:lnTo>
                <a:lnTo>
                  <a:pt x="381526" y="85578"/>
                </a:lnTo>
                <a:close/>
              </a:path>
              <a:path w="457835" h="171450">
                <a:moveTo>
                  <a:pt x="348869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48869" y="104628"/>
                </a:lnTo>
                <a:lnTo>
                  <a:pt x="381526" y="85578"/>
                </a:lnTo>
                <a:lnTo>
                  <a:pt x="348869" y="66528"/>
                </a:lnTo>
                <a:close/>
              </a:path>
              <a:path w="457835" h="171450">
                <a:moveTo>
                  <a:pt x="424694" y="66528"/>
                </a:moveTo>
                <a:lnTo>
                  <a:pt x="419481" y="66528"/>
                </a:lnTo>
                <a:lnTo>
                  <a:pt x="419481" y="104628"/>
                </a:lnTo>
                <a:lnTo>
                  <a:pt x="424694" y="104628"/>
                </a:lnTo>
                <a:lnTo>
                  <a:pt x="457326" y="85578"/>
                </a:lnTo>
                <a:lnTo>
                  <a:pt x="424694" y="66528"/>
                </a:lnTo>
                <a:close/>
              </a:path>
              <a:path w="457835" h="171450">
                <a:moveTo>
                  <a:pt x="409829" y="69068"/>
                </a:moveTo>
                <a:lnTo>
                  <a:pt x="381526" y="85578"/>
                </a:lnTo>
                <a:lnTo>
                  <a:pt x="409829" y="102088"/>
                </a:lnTo>
                <a:lnTo>
                  <a:pt x="409829" y="69068"/>
                </a:lnTo>
                <a:close/>
              </a:path>
              <a:path w="457835" h="171450">
                <a:moveTo>
                  <a:pt x="419481" y="69068"/>
                </a:moveTo>
                <a:lnTo>
                  <a:pt x="409829" y="69068"/>
                </a:lnTo>
                <a:lnTo>
                  <a:pt x="409829" y="102088"/>
                </a:lnTo>
                <a:lnTo>
                  <a:pt x="419481" y="102088"/>
                </a:lnTo>
                <a:lnTo>
                  <a:pt x="419481" y="69068"/>
                </a:lnTo>
                <a:close/>
              </a:path>
              <a:path w="457835" h="171450">
                <a:moveTo>
                  <a:pt x="307637" y="0"/>
                </a:moveTo>
                <a:lnTo>
                  <a:pt x="300323" y="488"/>
                </a:lnTo>
                <a:lnTo>
                  <a:pt x="293723" y="3643"/>
                </a:lnTo>
                <a:lnTo>
                  <a:pt x="288670" y="9251"/>
                </a:lnTo>
                <a:lnTo>
                  <a:pt x="286277" y="16446"/>
                </a:lnTo>
                <a:lnTo>
                  <a:pt x="286766" y="23760"/>
                </a:lnTo>
                <a:lnTo>
                  <a:pt x="289921" y="30360"/>
                </a:lnTo>
                <a:lnTo>
                  <a:pt x="295529" y="35413"/>
                </a:lnTo>
                <a:lnTo>
                  <a:pt x="381526" y="85578"/>
                </a:lnTo>
                <a:lnTo>
                  <a:pt x="409829" y="69068"/>
                </a:lnTo>
                <a:lnTo>
                  <a:pt x="419481" y="69068"/>
                </a:lnTo>
                <a:lnTo>
                  <a:pt x="419481" y="66528"/>
                </a:lnTo>
                <a:lnTo>
                  <a:pt x="424694" y="66528"/>
                </a:lnTo>
                <a:lnTo>
                  <a:pt x="314832" y="2393"/>
                </a:lnTo>
                <a:lnTo>
                  <a:pt x="30763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07524" name="object 6">
            <a:extLst>
              <a:ext uri="{FF2B5EF4-FFF2-40B4-BE49-F238E27FC236}">
                <a16:creationId xmlns:a16="http://schemas.microsoft.com/office/drawing/2014/main" id="{0166A41A-9A42-6D08-F3B0-8314AA32A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550" y="995363"/>
            <a:ext cx="2997200" cy="10953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7525" name="object 8">
            <a:extLst>
              <a:ext uri="{FF2B5EF4-FFF2-40B4-BE49-F238E27FC236}">
                <a16:creationId xmlns:a16="http://schemas.microsoft.com/office/drawing/2014/main" id="{3A815B26-99F2-79A1-21C5-58F68F7F7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7113" y="2003425"/>
            <a:ext cx="1406525" cy="8286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7526" name="object 9">
            <a:extLst>
              <a:ext uri="{FF2B5EF4-FFF2-40B4-BE49-F238E27FC236}">
                <a16:creationId xmlns:a16="http://schemas.microsoft.com/office/drawing/2014/main" id="{381F09B3-BF82-189D-4D9D-299A4AFAAF27}"/>
              </a:ext>
            </a:extLst>
          </p:cNvPr>
          <p:cNvSpPr>
            <a:spLocks/>
          </p:cNvSpPr>
          <p:nvPr/>
        </p:nvSpPr>
        <p:spPr bwMode="auto">
          <a:xfrm>
            <a:off x="4297363" y="2330450"/>
            <a:ext cx="457200" cy="171450"/>
          </a:xfrm>
          <a:custGeom>
            <a:avLst/>
            <a:gdLst>
              <a:gd name="T0" fmla="*/ 352505 w 457835"/>
              <a:gd name="T1" fmla="*/ 85578 h 171450"/>
              <a:gd name="T2" fmla="*/ 273051 w 457835"/>
              <a:gd name="T3" fmla="*/ 135743 h 171450"/>
              <a:gd name="T4" fmla="*/ 267868 w 457835"/>
              <a:gd name="T5" fmla="*/ 140795 h 171450"/>
              <a:gd name="T6" fmla="*/ 264952 w 457835"/>
              <a:gd name="T7" fmla="*/ 147395 h 171450"/>
              <a:gd name="T8" fmla="*/ 264503 w 457835"/>
              <a:gd name="T9" fmla="*/ 154709 h 171450"/>
              <a:gd name="T10" fmla="*/ 266713 w 457835"/>
              <a:gd name="T11" fmla="*/ 161905 h 171450"/>
              <a:gd name="T12" fmla="*/ 271382 w 457835"/>
              <a:gd name="T13" fmla="*/ 167512 h 171450"/>
              <a:gd name="T14" fmla="*/ 277479 w 457835"/>
              <a:gd name="T15" fmla="*/ 170668 h 171450"/>
              <a:gd name="T16" fmla="*/ 284237 w 457835"/>
              <a:gd name="T17" fmla="*/ 171156 h 171450"/>
              <a:gd name="T18" fmla="*/ 290884 w 457835"/>
              <a:gd name="T19" fmla="*/ 168763 h 171450"/>
              <a:gd name="T20" fmla="*/ 392389 w 457835"/>
              <a:gd name="T21" fmla="*/ 104628 h 171450"/>
              <a:gd name="T22" fmla="*/ 387573 w 457835"/>
              <a:gd name="T23" fmla="*/ 104628 h 171450"/>
              <a:gd name="T24" fmla="*/ 387573 w 457835"/>
              <a:gd name="T25" fmla="*/ 102088 h 171450"/>
              <a:gd name="T26" fmla="*/ 378657 w 457835"/>
              <a:gd name="T27" fmla="*/ 102088 h 171450"/>
              <a:gd name="T28" fmla="*/ 352505 w 457835"/>
              <a:gd name="T29" fmla="*/ 85578 h 171450"/>
              <a:gd name="T30" fmla="*/ 322331 w 457835"/>
              <a:gd name="T31" fmla="*/ 66528 h 171450"/>
              <a:gd name="T32" fmla="*/ 0 w 457835"/>
              <a:gd name="T33" fmla="*/ 66528 h 171450"/>
              <a:gd name="T34" fmla="*/ 0 w 457835"/>
              <a:gd name="T35" fmla="*/ 104628 h 171450"/>
              <a:gd name="T36" fmla="*/ 322331 w 457835"/>
              <a:gd name="T37" fmla="*/ 104628 h 171450"/>
              <a:gd name="T38" fmla="*/ 352505 w 457835"/>
              <a:gd name="T39" fmla="*/ 85578 h 171450"/>
              <a:gd name="T40" fmla="*/ 322331 w 457835"/>
              <a:gd name="T41" fmla="*/ 66528 h 171450"/>
              <a:gd name="T42" fmla="*/ 392389 w 457835"/>
              <a:gd name="T43" fmla="*/ 66528 h 171450"/>
              <a:gd name="T44" fmla="*/ 387573 w 457835"/>
              <a:gd name="T45" fmla="*/ 66528 h 171450"/>
              <a:gd name="T46" fmla="*/ 387573 w 457835"/>
              <a:gd name="T47" fmla="*/ 104628 h 171450"/>
              <a:gd name="T48" fmla="*/ 392389 w 457835"/>
              <a:gd name="T49" fmla="*/ 104628 h 171450"/>
              <a:gd name="T50" fmla="*/ 422540 w 457835"/>
              <a:gd name="T51" fmla="*/ 85578 h 171450"/>
              <a:gd name="T52" fmla="*/ 392389 w 457835"/>
              <a:gd name="T53" fmla="*/ 66528 h 171450"/>
              <a:gd name="T54" fmla="*/ 378657 w 457835"/>
              <a:gd name="T55" fmla="*/ 69068 h 171450"/>
              <a:gd name="T56" fmla="*/ 352505 w 457835"/>
              <a:gd name="T57" fmla="*/ 85578 h 171450"/>
              <a:gd name="T58" fmla="*/ 378657 w 457835"/>
              <a:gd name="T59" fmla="*/ 102088 h 171450"/>
              <a:gd name="T60" fmla="*/ 378657 w 457835"/>
              <a:gd name="T61" fmla="*/ 69068 h 171450"/>
              <a:gd name="T62" fmla="*/ 387573 w 457835"/>
              <a:gd name="T63" fmla="*/ 69068 h 171450"/>
              <a:gd name="T64" fmla="*/ 378657 w 457835"/>
              <a:gd name="T65" fmla="*/ 69068 h 171450"/>
              <a:gd name="T66" fmla="*/ 378657 w 457835"/>
              <a:gd name="T67" fmla="*/ 102088 h 171450"/>
              <a:gd name="T68" fmla="*/ 387573 w 457835"/>
              <a:gd name="T69" fmla="*/ 102088 h 171450"/>
              <a:gd name="T70" fmla="*/ 387573 w 457835"/>
              <a:gd name="T71" fmla="*/ 69068 h 171450"/>
              <a:gd name="T72" fmla="*/ 284237 w 457835"/>
              <a:gd name="T73" fmla="*/ 0 h 171450"/>
              <a:gd name="T74" fmla="*/ 277479 w 457835"/>
              <a:gd name="T75" fmla="*/ 488 h 171450"/>
              <a:gd name="T76" fmla="*/ 271382 w 457835"/>
              <a:gd name="T77" fmla="*/ 3643 h 171450"/>
              <a:gd name="T78" fmla="*/ 266713 w 457835"/>
              <a:gd name="T79" fmla="*/ 9251 h 171450"/>
              <a:gd name="T80" fmla="*/ 264503 w 457835"/>
              <a:gd name="T81" fmla="*/ 16446 h 171450"/>
              <a:gd name="T82" fmla="*/ 264952 w 457835"/>
              <a:gd name="T83" fmla="*/ 23760 h 171450"/>
              <a:gd name="T84" fmla="*/ 267868 w 457835"/>
              <a:gd name="T85" fmla="*/ 30360 h 171450"/>
              <a:gd name="T86" fmla="*/ 273051 w 457835"/>
              <a:gd name="T87" fmla="*/ 35413 h 171450"/>
              <a:gd name="T88" fmla="*/ 352505 w 457835"/>
              <a:gd name="T89" fmla="*/ 85578 h 171450"/>
              <a:gd name="T90" fmla="*/ 378657 w 457835"/>
              <a:gd name="T91" fmla="*/ 69068 h 171450"/>
              <a:gd name="T92" fmla="*/ 387573 w 457835"/>
              <a:gd name="T93" fmla="*/ 69068 h 171450"/>
              <a:gd name="T94" fmla="*/ 387573 w 457835"/>
              <a:gd name="T95" fmla="*/ 66528 h 171450"/>
              <a:gd name="T96" fmla="*/ 392389 w 457835"/>
              <a:gd name="T97" fmla="*/ 66528 h 171450"/>
              <a:gd name="T98" fmla="*/ 290884 w 457835"/>
              <a:gd name="T99" fmla="*/ 2393 h 171450"/>
              <a:gd name="T100" fmla="*/ 284237 w 457835"/>
              <a:gd name="T101" fmla="*/ 0 h 171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57835" h="171450">
                <a:moveTo>
                  <a:pt x="381526" y="85578"/>
                </a:moveTo>
                <a:lnTo>
                  <a:pt x="295529" y="135743"/>
                </a:lnTo>
                <a:lnTo>
                  <a:pt x="289921" y="140795"/>
                </a:lnTo>
                <a:lnTo>
                  <a:pt x="286766" y="147395"/>
                </a:lnTo>
                <a:lnTo>
                  <a:pt x="286277" y="154709"/>
                </a:lnTo>
                <a:lnTo>
                  <a:pt x="288670" y="161905"/>
                </a:lnTo>
                <a:lnTo>
                  <a:pt x="293723" y="167512"/>
                </a:lnTo>
                <a:lnTo>
                  <a:pt x="300323" y="170668"/>
                </a:lnTo>
                <a:lnTo>
                  <a:pt x="307637" y="171156"/>
                </a:lnTo>
                <a:lnTo>
                  <a:pt x="314832" y="168763"/>
                </a:lnTo>
                <a:lnTo>
                  <a:pt x="424694" y="104628"/>
                </a:lnTo>
                <a:lnTo>
                  <a:pt x="419481" y="104628"/>
                </a:lnTo>
                <a:lnTo>
                  <a:pt x="419481" y="102088"/>
                </a:lnTo>
                <a:lnTo>
                  <a:pt x="409829" y="102088"/>
                </a:lnTo>
                <a:lnTo>
                  <a:pt x="381526" y="85578"/>
                </a:lnTo>
                <a:close/>
              </a:path>
              <a:path w="457835" h="171450">
                <a:moveTo>
                  <a:pt x="348869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48869" y="104628"/>
                </a:lnTo>
                <a:lnTo>
                  <a:pt x="381526" y="85578"/>
                </a:lnTo>
                <a:lnTo>
                  <a:pt x="348869" y="66528"/>
                </a:lnTo>
                <a:close/>
              </a:path>
              <a:path w="457835" h="171450">
                <a:moveTo>
                  <a:pt x="424694" y="66528"/>
                </a:moveTo>
                <a:lnTo>
                  <a:pt x="419481" y="66528"/>
                </a:lnTo>
                <a:lnTo>
                  <a:pt x="419481" y="104628"/>
                </a:lnTo>
                <a:lnTo>
                  <a:pt x="424694" y="104628"/>
                </a:lnTo>
                <a:lnTo>
                  <a:pt x="457327" y="85578"/>
                </a:lnTo>
                <a:lnTo>
                  <a:pt x="424694" y="66528"/>
                </a:lnTo>
                <a:close/>
              </a:path>
              <a:path w="457835" h="171450">
                <a:moveTo>
                  <a:pt x="409829" y="69068"/>
                </a:moveTo>
                <a:lnTo>
                  <a:pt x="381526" y="85578"/>
                </a:lnTo>
                <a:lnTo>
                  <a:pt x="409829" y="102088"/>
                </a:lnTo>
                <a:lnTo>
                  <a:pt x="409829" y="69068"/>
                </a:lnTo>
                <a:close/>
              </a:path>
              <a:path w="457835" h="171450">
                <a:moveTo>
                  <a:pt x="419481" y="69068"/>
                </a:moveTo>
                <a:lnTo>
                  <a:pt x="409829" y="69068"/>
                </a:lnTo>
                <a:lnTo>
                  <a:pt x="409829" y="102088"/>
                </a:lnTo>
                <a:lnTo>
                  <a:pt x="419481" y="102088"/>
                </a:lnTo>
                <a:lnTo>
                  <a:pt x="419481" y="69068"/>
                </a:lnTo>
                <a:close/>
              </a:path>
              <a:path w="457835" h="171450">
                <a:moveTo>
                  <a:pt x="307637" y="0"/>
                </a:moveTo>
                <a:lnTo>
                  <a:pt x="300323" y="488"/>
                </a:lnTo>
                <a:lnTo>
                  <a:pt x="293723" y="3643"/>
                </a:lnTo>
                <a:lnTo>
                  <a:pt x="288670" y="9251"/>
                </a:lnTo>
                <a:lnTo>
                  <a:pt x="286277" y="16446"/>
                </a:lnTo>
                <a:lnTo>
                  <a:pt x="286766" y="23760"/>
                </a:lnTo>
                <a:lnTo>
                  <a:pt x="289921" y="30360"/>
                </a:lnTo>
                <a:lnTo>
                  <a:pt x="295529" y="35413"/>
                </a:lnTo>
                <a:lnTo>
                  <a:pt x="381526" y="85578"/>
                </a:lnTo>
                <a:lnTo>
                  <a:pt x="409829" y="69068"/>
                </a:lnTo>
                <a:lnTo>
                  <a:pt x="419481" y="69068"/>
                </a:lnTo>
                <a:lnTo>
                  <a:pt x="419481" y="66528"/>
                </a:lnTo>
                <a:lnTo>
                  <a:pt x="424694" y="66528"/>
                </a:lnTo>
                <a:lnTo>
                  <a:pt x="314832" y="2393"/>
                </a:lnTo>
                <a:lnTo>
                  <a:pt x="30763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07527" name="object 11">
            <a:extLst>
              <a:ext uri="{FF2B5EF4-FFF2-40B4-BE49-F238E27FC236}">
                <a16:creationId xmlns:a16="http://schemas.microsoft.com/office/drawing/2014/main" id="{7FD36828-FA7C-FF12-8839-D96CF7980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3" y="2252663"/>
            <a:ext cx="16494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>
                <a:cs typeface="Calibri" panose="020F0502020204030204" pitchFamily="34" charset="0"/>
              </a:rPr>
              <a:t>Se R` &gt;&gt; (R</a:t>
            </a:r>
            <a:r>
              <a:rPr lang="pt-BR" altLang="pt-BR" baseline="-21000">
                <a:cs typeface="Calibri" panose="020F0502020204030204" pitchFamily="34" charset="0"/>
              </a:rPr>
              <a:t>F </a:t>
            </a:r>
            <a:r>
              <a:rPr lang="pt-BR" altLang="pt-BR" baseline="25000">
                <a:cs typeface="Calibri" panose="020F0502020204030204" pitchFamily="34" charset="0"/>
              </a:rPr>
              <a:t>/ </a:t>
            </a:r>
            <a:r>
              <a:rPr lang="pt-BR" altLang="pt-BR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𝛽</a:t>
            </a: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spcBef>
                <a:spcPts val="13"/>
              </a:spcBef>
            </a:pPr>
            <a:endParaRPr lang="pt-BR" altLang="pt-BR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76" name="CaixaDeTexto 2">
            <a:extLst>
              <a:ext uri="{FF2B5EF4-FFF2-40B4-BE49-F238E27FC236}">
                <a16:creationId xmlns:a16="http://schemas.microsoft.com/office/drawing/2014/main" id="{7D837121-D02B-0CD3-28C9-1D6F0C536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4657725"/>
            <a:ext cx="709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>
                <a:cs typeface="Calibri" panose="020F0502020204030204" pitchFamily="34" charset="0"/>
              </a:rPr>
              <a:t>Para a polarização fixa R`= 0 e, portanto, muito sensível a variações de </a:t>
            </a:r>
            <a:r>
              <a:rPr lang="pt-BR" altLang="pt-BR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𝛽</a:t>
            </a:r>
            <a:r>
              <a:rPr lang="pt-BR" altLang="pt-BR">
                <a:cs typeface="Calibri" panose="020F0502020204030204" pitchFamily="34" charset="0"/>
              </a:rPr>
              <a:t>.</a:t>
            </a:r>
            <a:endParaRPr lang="pt-BR" altLang="pt-BR"/>
          </a:p>
        </p:txBody>
      </p:sp>
      <p:sp>
        <p:nvSpPr>
          <p:cNvPr id="107529" name="CaixaDeTexto 3">
            <a:extLst>
              <a:ext uri="{FF2B5EF4-FFF2-40B4-BE49-F238E27FC236}">
                <a16:creationId xmlns:a16="http://schemas.microsoft.com/office/drawing/2014/main" id="{33EABDF4-F84B-D796-3473-216D5CF01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971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107530" name="CaixaDeTexto 4">
            <a:extLst>
              <a:ext uri="{FF2B5EF4-FFF2-40B4-BE49-F238E27FC236}">
                <a16:creationId xmlns:a16="http://schemas.microsoft.com/office/drawing/2014/main" id="{A6CD2B8E-661B-9657-09D7-BA3771200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795588"/>
            <a:ext cx="67183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b="1">
                <a:solidFill>
                  <a:srgbClr val="FF0000"/>
                </a:solidFill>
                <a:cs typeface="Calibri" panose="020F0502020204030204" pitchFamily="34" charset="0"/>
              </a:rPr>
              <a:t>O resultado é uma equação com ausência de </a:t>
            </a:r>
            <a:r>
              <a:rPr lang="pt-BR" altLang="pt-BR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𝛽</a:t>
            </a:r>
            <a:r>
              <a:rPr lang="pt-BR" altLang="pt-BR" b="1">
                <a:solidFill>
                  <a:srgbClr val="FF0000"/>
                </a:solidFill>
                <a:cs typeface="Calibri" panose="020F0502020204030204" pitchFamily="34" charset="0"/>
              </a:rPr>
              <a:t>. </a:t>
            </a:r>
          </a:p>
          <a:p>
            <a:pPr algn="just" eaLnBrk="1" hangingPunct="1"/>
            <a:endParaRPr lang="pt-BR" altLang="pt-BR">
              <a:cs typeface="Calibri" panose="020F0502020204030204" pitchFamily="34" charset="0"/>
            </a:endParaRPr>
          </a:p>
          <a:p>
            <a:pPr algn="just" eaLnBrk="1" hangingPunct="1"/>
            <a:r>
              <a:rPr lang="pt-BR" altLang="pt-BR" b="1">
                <a:solidFill>
                  <a:srgbClr val="FF0000"/>
                </a:solidFill>
                <a:cs typeface="Calibri" panose="020F0502020204030204" pitchFamily="34" charset="0"/>
              </a:rPr>
              <a:t>Visto que R` costuma ser  maior para a configuração com realimentação de tensão do que para a  polarização do emissor, a sensibilidade  a variações de </a:t>
            </a:r>
            <a:r>
              <a:rPr lang="pt-BR" altLang="pt-BR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𝛽 </a:t>
            </a:r>
            <a:r>
              <a:rPr lang="pt-BR" altLang="pt-BR" b="1">
                <a:solidFill>
                  <a:srgbClr val="FF0000"/>
                </a:solidFill>
                <a:cs typeface="Calibri" panose="020F0502020204030204" pitchFamily="34" charset="0"/>
              </a:rPr>
              <a:t>é menor.</a:t>
            </a:r>
            <a:endParaRPr lang="pt-BR" altLang="pt-BR"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8FD01752-77E0-6D9C-2C29-763E068CC497}"/>
              </a:ext>
            </a:extLst>
          </p:cNvPr>
          <p:cNvSpPr>
            <a:spLocks/>
          </p:cNvSpPr>
          <p:nvPr/>
        </p:nvSpPr>
        <p:spPr bwMode="auto">
          <a:xfrm>
            <a:off x="495300" y="1017588"/>
            <a:ext cx="314325" cy="276225"/>
          </a:xfrm>
          <a:custGeom>
            <a:avLst/>
            <a:gdLst>
              <a:gd name="T0" fmla="*/ 0 w 314959"/>
              <a:gd name="T1" fmla="*/ 242894 h 276860"/>
              <a:gd name="T2" fmla="*/ 280785 w 314959"/>
              <a:gd name="T3" fmla="*/ 242894 h 276860"/>
              <a:gd name="T4" fmla="*/ 280785 w 314959"/>
              <a:gd name="T5" fmla="*/ 0 h 276860"/>
              <a:gd name="T6" fmla="*/ 0 w 314959"/>
              <a:gd name="T7" fmla="*/ 0 h 276860"/>
              <a:gd name="T8" fmla="*/ 0 w 314959"/>
              <a:gd name="T9" fmla="*/ 242894 h 2768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6860"/>
              <a:gd name="T17" fmla="*/ 314959 w 314959"/>
              <a:gd name="T18" fmla="*/ 276860 h 2768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6860">
                <a:moveTo>
                  <a:pt x="0" y="276859"/>
                </a:moveTo>
                <a:lnTo>
                  <a:pt x="314959" y="276859"/>
                </a:lnTo>
                <a:lnTo>
                  <a:pt x="314959" y="0"/>
                </a:lnTo>
                <a:lnTo>
                  <a:pt x="0" y="0"/>
                </a:lnTo>
                <a:lnTo>
                  <a:pt x="0" y="27685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3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2FFCA915-7E7E-7160-1E70-EB3E1CB39E8C}"/>
              </a:ext>
            </a:extLst>
          </p:cNvPr>
          <p:cNvSpPr>
            <a:spLocks/>
          </p:cNvSpPr>
          <p:nvPr/>
        </p:nvSpPr>
        <p:spPr bwMode="auto">
          <a:xfrm>
            <a:off x="569913" y="4703763"/>
            <a:ext cx="314325" cy="276225"/>
          </a:xfrm>
          <a:custGeom>
            <a:avLst/>
            <a:gdLst>
              <a:gd name="T0" fmla="*/ 0 w 314959"/>
              <a:gd name="T1" fmla="*/ 242894 h 276860"/>
              <a:gd name="T2" fmla="*/ 280785 w 314959"/>
              <a:gd name="T3" fmla="*/ 242894 h 276860"/>
              <a:gd name="T4" fmla="*/ 280785 w 314959"/>
              <a:gd name="T5" fmla="*/ 0 h 276860"/>
              <a:gd name="T6" fmla="*/ 0 w 314959"/>
              <a:gd name="T7" fmla="*/ 0 h 276860"/>
              <a:gd name="T8" fmla="*/ 0 w 314959"/>
              <a:gd name="T9" fmla="*/ 242894 h 2768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6860"/>
              <a:gd name="T17" fmla="*/ 314959 w 314959"/>
              <a:gd name="T18" fmla="*/ 276860 h 2768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6860">
                <a:moveTo>
                  <a:pt x="0" y="276859"/>
                </a:moveTo>
                <a:lnTo>
                  <a:pt x="314959" y="276859"/>
                </a:lnTo>
                <a:lnTo>
                  <a:pt x="314959" y="0"/>
                </a:lnTo>
                <a:lnTo>
                  <a:pt x="0" y="0"/>
                </a:lnTo>
                <a:lnTo>
                  <a:pt x="0" y="27685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4</a:t>
            </a: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178D0F6A-4644-A215-1745-7D70B79F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25" y="1406525"/>
            <a:ext cx="1306513" cy="5889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" name="Chave Direita 2">
            <a:extLst>
              <a:ext uri="{FF2B5EF4-FFF2-40B4-BE49-F238E27FC236}">
                <a16:creationId xmlns:a16="http://schemas.microsoft.com/office/drawing/2014/main" id="{CDFF957E-D51C-8CBB-9C2B-91023CEB4345}"/>
              </a:ext>
            </a:extLst>
          </p:cNvPr>
          <p:cNvSpPr/>
          <p:nvPr/>
        </p:nvSpPr>
        <p:spPr>
          <a:xfrm>
            <a:off x="2590800" y="1017588"/>
            <a:ext cx="333375" cy="89058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6" grpId="0"/>
      <p:bldP spid="15" grpId="0" animBg="1"/>
      <p:bldP spid="16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object 2">
            <a:extLst>
              <a:ext uri="{FF2B5EF4-FFF2-40B4-BE49-F238E27FC236}">
                <a16:creationId xmlns:a16="http://schemas.microsoft.com/office/drawing/2014/main" id="{9D123982-AC06-BB11-1C44-118169DF5B2D}"/>
              </a:ext>
            </a:extLst>
          </p:cNvPr>
          <p:cNvSpPr>
            <a:spLocks/>
          </p:cNvSpPr>
          <p:nvPr/>
        </p:nvSpPr>
        <p:spPr bwMode="auto">
          <a:xfrm>
            <a:off x="1447800" y="4533900"/>
            <a:ext cx="3200400" cy="533400"/>
          </a:xfrm>
          <a:custGeom>
            <a:avLst/>
            <a:gdLst>
              <a:gd name="T0" fmla="*/ 3111500 w 3200400"/>
              <a:gd name="T1" fmla="*/ 0 h 533400"/>
              <a:gd name="T2" fmla="*/ 88900 w 3200400"/>
              <a:gd name="T3" fmla="*/ 0 h 533400"/>
              <a:gd name="T4" fmla="*/ 54274 w 3200400"/>
              <a:gd name="T5" fmla="*/ 6979 h 533400"/>
              <a:gd name="T6" fmla="*/ 26019 w 3200400"/>
              <a:gd name="T7" fmla="*/ 26019 h 533400"/>
              <a:gd name="T8" fmla="*/ 6979 w 3200400"/>
              <a:gd name="T9" fmla="*/ 54274 h 533400"/>
              <a:gd name="T10" fmla="*/ 0 w 3200400"/>
              <a:gd name="T11" fmla="*/ 88900 h 533400"/>
              <a:gd name="T12" fmla="*/ 0 w 3200400"/>
              <a:gd name="T13" fmla="*/ 444500 h 533400"/>
              <a:gd name="T14" fmla="*/ 6979 w 3200400"/>
              <a:gd name="T15" fmla="*/ 479125 h 533400"/>
              <a:gd name="T16" fmla="*/ 26019 w 3200400"/>
              <a:gd name="T17" fmla="*/ 507380 h 533400"/>
              <a:gd name="T18" fmla="*/ 54274 w 3200400"/>
              <a:gd name="T19" fmla="*/ 526420 h 533400"/>
              <a:gd name="T20" fmla="*/ 88900 w 3200400"/>
              <a:gd name="T21" fmla="*/ 533400 h 533400"/>
              <a:gd name="T22" fmla="*/ 3111500 w 3200400"/>
              <a:gd name="T23" fmla="*/ 533400 h 533400"/>
              <a:gd name="T24" fmla="*/ 3146125 w 3200400"/>
              <a:gd name="T25" fmla="*/ 526420 h 533400"/>
              <a:gd name="T26" fmla="*/ 3174380 w 3200400"/>
              <a:gd name="T27" fmla="*/ 507380 h 533400"/>
              <a:gd name="T28" fmla="*/ 3193420 w 3200400"/>
              <a:gd name="T29" fmla="*/ 479125 h 533400"/>
              <a:gd name="T30" fmla="*/ 3200400 w 3200400"/>
              <a:gd name="T31" fmla="*/ 444500 h 533400"/>
              <a:gd name="T32" fmla="*/ 3200400 w 3200400"/>
              <a:gd name="T33" fmla="*/ 88900 h 533400"/>
              <a:gd name="T34" fmla="*/ 3193420 w 3200400"/>
              <a:gd name="T35" fmla="*/ 54274 h 533400"/>
              <a:gd name="T36" fmla="*/ 3174380 w 3200400"/>
              <a:gd name="T37" fmla="*/ 26019 h 533400"/>
              <a:gd name="T38" fmla="*/ 3146125 w 3200400"/>
              <a:gd name="T39" fmla="*/ 6979 h 533400"/>
              <a:gd name="T40" fmla="*/ 3111500 w 3200400"/>
              <a:gd name="T41" fmla="*/ 0 h 5334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00400" h="533400">
                <a:moveTo>
                  <a:pt x="3111500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444500"/>
                </a:lnTo>
                <a:lnTo>
                  <a:pt x="6979" y="479125"/>
                </a:lnTo>
                <a:lnTo>
                  <a:pt x="26019" y="507380"/>
                </a:lnTo>
                <a:lnTo>
                  <a:pt x="54274" y="526420"/>
                </a:lnTo>
                <a:lnTo>
                  <a:pt x="88900" y="533400"/>
                </a:lnTo>
                <a:lnTo>
                  <a:pt x="3111500" y="533400"/>
                </a:lnTo>
                <a:lnTo>
                  <a:pt x="3146125" y="526420"/>
                </a:lnTo>
                <a:lnTo>
                  <a:pt x="3174380" y="507380"/>
                </a:lnTo>
                <a:lnTo>
                  <a:pt x="3193420" y="479125"/>
                </a:lnTo>
                <a:lnTo>
                  <a:pt x="3200400" y="444500"/>
                </a:lnTo>
                <a:lnTo>
                  <a:pt x="3200400" y="88900"/>
                </a:lnTo>
                <a:lnTo>
                  <a:pt x="3193420" y="54274"/>
                </a:lnTo>
                <a:lnTo>
                  <a:pt x="3174380" y="26019"/>
                </a:lnTo>
                <a:lnTo>
                  <a:pt x="3146125" y="6979"/>
                </a:lnTo>
                <a:lnTo>
                  <a:pt x="3111500" y="0"/>
                </a:lnTo>
                <a:close/>
              </a:path>
            </a:pathLst>
          </a:custGeom>
          <a:solidFill>
            <a:srgbClr val="BAD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08547" name="object 3">
            <a:extLst>
              <a:ext uri="{FF2B5EF4-FFF2-40B4-BE49-F238E27FC236}">
                <a16:creationId xmlns:a16="http://schemas.microsoft.com/office/drawing/2014/main" id="{320DB351-601A-43B2-F4E6-42C4FC926042}"/>
              </a:ext>
            </a:extLst>
          </p:cNvPr>
          <p:cNvSpPr>
            <a:spLocks/>
          </p:cNvSpPr>
          <p:nvPr/>
        </p:nvSpPr>
        <p:spPr bwMode="auto">
          <a:xfrm>
            <a:off x="1524000" y="1866900"/>
            <a:ext cx="3200400" cy="533400"/>
          </a:xfrm>
          <a:custGeom>
            <a:avLst/>
            <a:gdLst>
              <a:gd name="T0" fmla="*/ 3111500 w 3200400"/>
              <a:gd name="T1" fmla="*/ 0 h 533400"/>
              <a:gd name="T2" fmla="*/ 88900 w 3200400"/>
              <a:gd name="T3" fmla="*/ 0 h 533400"/>
              <a:gd name="T4" fmla="*/ 54274 w 3200400"/>
              <a:gd name="T5" fmla="*/ 6979 h 533400"/>
              <a:gd name="T6" fmla="*/ 26019 w 3200400"/>
              <a:gd name="T7" fmla="*/ 26019 h 533400"/>
              <a:gd name="T8" fmla="*/ 6979 w 3200400"/>
              <a:gd name="T9" fmla="*/ 54274 h 533400"/>
              <a:gd name="T10" fmla="*/ 0 w 3200400"/>
              <a:gd name="T11" fmla="*/ 88900 h 533400"/>
              <a:gd name="T12" fmla="*/ 0 w 3200400"/>
              <a:gd name="T13" fmla="*/ 444500 h 533400"/>
              <a:gd name="T14" fmla="*/ 6979 w 3200400"/>
              <a:gd name="T15" fmla="*/ 479125 h 533400"/>
              <a:gd name="T16" fmla="*/ 26019 w 3200400"/>
              <a:gd name="T17" fmla="*/ 507380 h 533400"/>
              <a:gd name="T18" fmla="*/ 54274 w 3200400"/>
              <a:gd name="T19" fmla="*/ 526420 h 533400"/>
              <a:gd name="T20" fmla="*/ 88900 w 3200400"/>
              <a:gd name="T21" fmla="*/ 533400 h 533400"/>
              <a:gd name="T22" fmla="*/ 3111500 w 3200400"/>
              <a:gd name="T23" fmla="*/ 533400 h 533400"/>
              <a:gd name="T24" fmla="*/ 3146125 w 3200400"/>
              <a:gd name="T25" fmla="*/ 526420 h 533400"/>
              <a:gd name="T26" fmla="*/ 3174380 w 3200400"/>
              <a:gd name="T27" fmla="*/ 507380 h 533400"/>
              <a:gd name="T28" fmla="*/ 3193420 w 3200400"/>
              <a:gd name="T29" fmla="*/ 479125 h 533400"/>
              <a:gd name="T30" fmla="*/ 3200400 w 3200400"/>
              <a:gd name="T31" fmla="*/ 444500 h 533400"/>
              <a:gd name="T32" fmla="*/ 3200400 w 3200400"/>
              <a:gd name="T33" fmla="*/ 88900 h 533400"/>
              <a:gd name="T34" fmla="*/ 3193420 w 3200400"/>
              <a:gd name="T35" fmla="*/ 54274 h 533400"/>
              <a:gd name="T36" fmla="*/ 3174380 w 3200400"/>
              <a:gd name="T37" fmla="*/ 26019 h 533400"/>
              <a:gd name="T38" fmla="*/ 3146125 w 3200400"/>
              <a:gd name="T39" fmla="*/ 6979 h 533400"/>
              <a:gd name="T40" fmla="*/ 3111500 w 3200400"/>
              <a:gd name="T41" fmla="*/ 0 h 5334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00400" h="533400">
                <a:moveTo>
                  <a:pt x="3111500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444500"/>
                </a:lnTo>
                <a:lnTo>
                  <a:pt x="6979" y="479125"/>
                </a:lnTo>
                <a:lnTo>
                  <a:pt x="26019" y="507380"/>
                </a:lnTo>
                <a:lnTo>
                  <a:pt x="54274" y="526420"/>
                </a:lnTo>
                <a:lnTo>
                  <a:pt x="88900" y="533400"/>
                </a:lnTo>
                <a:lnTo>
                  <a:pt x="3111500" y="533400"/>
                </a:lnTo>
                <a:lnTo>
                  <a:pt x="3146125" y="526420"/>
                </a:lnTo>
                <a:lnTo>
                  <a:pt x="3174380" y="507380"/>
                </a:lnTo>
                <a:lnTo>
                  <a:pt x="3193420" y="479125"/>
                </a:lnTo>
                <a:lnTo>
                  <a:pt x="3200400" y="444500"/>
                </a:lnTo>
                <a:lnTo>
                  <a:pt x="3200400" y="88900"/>
                </a:lnTo>
                <a:lnTo>
                  <a:pt x="3193420" y="54274"/>
                </a:lnTo>
                <a:lnTo>
                  <a:pt x="3174380" y="26019"/>
                </a:lnTo>
                <a:lnTo>
                  <a:pt x="3146125" y="6979"/>
                </a:lnTo>
                <a:lnTo>
                  <a:pt x="3111500" y="0"/>
                </a:lnTo>
                <a:close/>
              </a:path>
            </a:pathLst>
          </a:custGeom>
          <a:solidFill>
            <a:srgbClr val="BAD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08548" name="object 4">
            <a:extLst>
              <a:ext uri="{FF2B5EF4-FFF2-40B4-BE49-F238E27FC236}">
                <a16:creationId xmlns:a16="http://schemas.microsoft.com/office/drawing/2014/main" id="{4CC772B6-EC54-2E64-DF6D-74E9BF039842}"/>
              </a:ext>
            </a:extLst>
          </p:cNvPr>
          <p:cNvSpPr>
            <a:spLocks/>
          </p:cNvSpPr>
          <p:nvPr/>
        </p:nvSpPr>
        <p:spPr bwMode="auto">
          <a:xfrm>
            <a:off x="1524000" y="3162300"/>
            <a:ext cx="3200400" cy="533400"/>
          </a:xfrm>
          <a:custGeom>
            <a:avLst/>
            <a:gdLst>
              <a:gd name="T0" fmla="*/ 3111500 w 3200400"/>
              <a:gd name="T1" fmla="*/ 0 h 533400"/>
              <a:gd name="T2" fmla="*/ 88900 w 3200400"/>
              <a:gd name="T3" fmla="*/ 0 h 533400"/>
              <a:gd name="T4" fmla="*/ 54274 w 3200400"/>
              <a:gd name="T5" fmla="*/ 6979 h 533400"/>
              <a:gd name="T6" fmla="*/ 26019 w 3200400"/>
              <a:gd name="T7" fmla="*/ 26019 h 533400"/>
              <a:gd name="T8" fmla="*/ 6979 w 3200400"/>
              <a:gd name="T9" fmla="*/ 54274 h 533400"/>
              <a:gd name="T10" fmla="*/ 0 w 3200400"/>
              <a:gd name="T11" fmla="*/ 88900 h 533400"/>
              <a:gd name="T12" fmla="*/ 0 w 3200400"/>
              <a:gd name="T13" fmla="*/ 444500 h 533400"/>
              <a:gd name="T14" fmla="*/ 6979 w 3200400"/>
              <a:gd name="T15" fmla="*/ 479125 h 533400"/>
              <a:gd name="T16" fmla="*/ 26019 w 3200400"/>
              <a:gd name="T17" fmla="*/ 507380 h 533400"/>
              <a:gd name="T18" fmla="*/ 54274 w 3200400"/>
              <a:gd name="T19" fmla="*/ 526420 h 533400"/>
              <a:gd name="T20" fmla="*/ 88900 w 3200400"/>
              <a:gd name="T21" fmla="*/ 533400 h 533400"/>
              <a:gd name="T22" fmla="*/ 3111500 w 3200400"/>
              <a:gd name="T23" fmla="*/ 533400 h 533400"/>
              <a:gd name="T24" fmla="*/ 3146125 w 3200400"/>
              <a:gd name="T25" fmla="*/ 526420 h 533400"/>
              <a:gd name="T26" fmla="*/ 3174380 w 3200400"/>
              <a:gd name="T27" fmla="*/ 507380 h 533400"/>
              <a:gd name="T28" fmla="*/ 3193420 w 3200400"/>
              <a:gd name="T29" fmla="*/ 479125 h 533400"/>
              <a:gd name="T30" fmla="*/ 3200400 w 3200400"/>
              <a:gd name="T31" fmla="*/ 444500 h 533400"/>
              <a:gd name="T32" fmla="*/ 3200400 w 3200400"/>
              <a:gd name="T33" fmla="*/ 88900 h 533400"/>
              <a:gd name="T34" fmla="*/ 3193420 w 3200400"/>
              <a:gd name="T35" fmla="*/ 54274 h 533400"/>
              <a:gd name="T36" fmla="*/ 3174380 w 3200400"/>
              <a:gd name="T37" fmla="*/ 26019 h 533400"/>
              <a:gd name="T38" fmla="*/ 3146125 w 3200400"/>
              <a:gd name="T39" fmla="*/ 6979 h 533400"/>
              <a:gd name="T40" fmla="*/ 3111500 w 3200400"/>
              <a:gd name="T41" fmla="*/ 0 h 5334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00400" h="533400">
                <a:moveTo>
                  <a:pt x="3111500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444500"/>
                </a:lnTo>
                <a:lnTo>
                  <a:pt x="6979" y="479125"/>
                </a:lnTo>
                <a:lnTo>
                  <a:pt x="26019" y="507380"/>
                </a:lnTo>
                <a:lnTo>
                  <a:pt x="54274" y="526420"/>
                </a:lnTo>
                <a:lnTo>
                  <a:pt x="88900" y="533400"/>
                </a:lnTo>
                <a:lnTo>
                  <a:pt x="3111500" y="533400"/>
                </a:lnTo>
                <a:lnTo>
                  <a:pt x="3146125" y="526420"/>
                </a:lnTo>
                <a:lnTo>
                  <a:pt x="3174380" y="507380"/>
                </a:lnTo>
                <a:lnTo>
                  <a:pt x="3193420" y="479125"/>
                </a:lnTo>
                <a:lnTo>
                  <a:pt x="3200400" y="444500"/>
                </a:lnTo>
                <a:lnTo>
                  <a:pt x="3200400" y="88900"/>
                </a:lnTo>
                <a:lnTo>
                  <a:pt x="3193420" y="54274"/>
                </a:lnTo>
                <a:lnTo>
                  <a:pt x="3174380" y="26019"/>
                </a:lnTo>
                <a:lnTo>
                  <a:pt x="3146125" y="6979"/>
                </a:lnTo>
                <a:lnTo>
                  <a:pt x="3111500" y="0"/>
                </a:lnTo>
                <a:close/>
              </a:path>
            </a:pathLst>
          </a:custGeom>
          <a:solidFill>
            <a:srgbClr val="BAD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EE21F34-47A6-2E1D-1A52-D200CEE91781}"/>
              </a:ext>
            </a:extLst>
          </p:cNvPr>
          <p:cNvSpPr txBox="1"/>
          <p:nvPr/>
        </p:nvSpPr>
        <p:spPr>
          <a:xfrm>
            <a:off x="688975" y="1295400"/>
            <a:ext cx="4217988" cy="37115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 err="1">
                <a:latin typeface="+mj-lt"/>
                <a:cs typeface="Arial"/>
              </a:rPr>
              <a:t>Kirchoff’s</a:t>
            </a:r>
            <a:r>
              <a:rPr sz="2400" spc="-5" dirty="0">
                <a:latin typeface="+mj-lt"/>
                <a:cs typeface="Arial"/>
              </a:rPr>
              <a:t> voltage</a:t>
            </a:r>
            <a:r>
              <a:rPr sz="2400" spc="5" dirty="0">
                <a:latin typeface="+mj-lt"/>
                <a:cs typeface="Arial"/>
              </a:rPr>
              <a:t> </a:t>
            </a:r>
            <a:r>
              <a:rPr sz="2400" spc="-10" dirty="0">
                <a:latin typeface="+mj-lt"/>
                <a:cs typeface="Arial"/>
              </a:rPr>
              <a:t>law:</a:t>
            </a:r>
            <a:endParaRPr sz="2400" dirty="0">
              <a:latin typeface="+mj-lt"/>
              <a:cs typeface="Arial"/>
            </a:endParaRPr>
          </a:p>
          <a:p>
            <a:pPr eaLnBrk="1" fontAlgn="auto" hangingPunct="1">
              <a:spcBef>
                <a:spcPts val="44"/>
              </a:spcBef>
              <a:spcAft>
                <a:spcPts val="0"/>
              </a:spcAft>
              <a:defRPr/>
            </a:pPr>
            <a:endParaRPr sz="2050" dirty="0">
              <a:latin typeface="Times New Roman"/>
              <a:cs typeface="Times New Roman"/>
            </a:endParaRPr>
          </a:p>
          <a:p>
            <a:pPr marL="57404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i="1" spc="-5" dirty="0">
                <a:latin typeface="Arial"/>
                <a:cs typeface="Arial"/>
              </a:rPr>
              <a:t>I</a:t>
            </a:r>
            <a:r>
              <a:rPr sz="2025" i="1" spc="-7" baseline="-20576" dirty="0">
                <a:latin typeface="Arial"/>
                <a:cs typeface="Arial"/>
              </a:rPr>
              <a:t>E </a:t>
            </a:r>
            <a:r>
              <a:rPr sz="2000" i="1" dirty="0">
                <a:latin typeface="Arial"/>
                <a:cs typeface="Arial"/>
              </a:rPr>
              <a:t>+ </a:t>
            </a:r>
            <a:r>
              <a:rPr sz="2000" i="1" spc="-5" dirty="0">
                <a:latin typeface="Arial"/>
                <a:cs typeface="Arial"/>
              </a:rPr>
              <a:t>V</a:t>
            </a:r>
            <a:r>
              <a:rPr sz="2025" i="1" spc="-7" baseline="-20576" dirty="0">
                <a:latin typeface="Arial"/>
                <a:cs typeface="Arial"/>
              </a:rPr>
              <a:t>CE </a:t>
            </a:r>
            <a:r>
              <a:rPr sz="2000" i="1" dirty="0">
                <a:latin typeface="Arial"/>
                <a:cs typeface="Arial"/>
              </a:rPr>
              <a:t>+ </a:t>
            </a:r>
            <a:r>
              <a:rPr sz="2000" i="1" spc="-15" dirty="0">
                <a:latin typeface="Arial"/>
                <a:cs typeface="Arial"/>
              </a:rPr>
              <a:t>I’</a:t>
            </a:r>
            <a:r>
              <a:rPr sz="2025" i="1" spc="-22" baseline="-20576" dirty="0">
                <a:latin typeface="Arial"/>
                <a:cs typeface="Arial"/>
              </a:rPr>
              <a:t>C</a:t>
            </a:r>
            <a:r>
              <a:rPr sz="2000" i="1" spc="-15" dirty="0">
                <a:latin typeface="Arial"/>
                <a:cs typeface="Arial"/>
              </a:rPr>
              <a:t>R</a:t>
            </a:r>
            <a:r>
              <a:rPr sz="2025" i="1" spc="-22" baseline="-20576" dirty="0">
                <a:latin typeface="Arial"/>
                <a:cs typeface="Arial"/>
              </a:rPr>
              <a:t>C  </a:t>
            </a:r>
            <a:r>
              <a:rPr sz="2000" i="1" spc="-5" dirty="0">
                <a:latin typeface="Arial"/>
                <a:cs typeface="Arial"/>
              </a:rPr>
              <a:t>– V</a:t>
            </a:r>
            <a:r>
              <a:rPr sz="2025" i="1" spc="-7" baseline="-20576" dirty="0">
                <a:latin typeface="Arial"/>
                <a:cs typeface="Arial"/>
              </a:rPr>
              <a:t>CC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2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0</a:t>
            </a:r>
            <a:endParaRPr sz="2000" dirty="0">
              <a:latin typeface="Arial"/>
              <a:cs typeface="Arial"/>
            </a:endParaRPr>
          </a:p>
          <a:p>
            <a:pPr eaLnBrk="1" fontAlgn="auto" hangingPunct="1">
              <a:spcBef>
                <a:spcPts val="5"/>
              </a:spcBef>
              <a:spcAft>
                <a:spcPts val="0"/>
              </a:spcAft>
              <a:defRPr/>
            </a:pPr>
            <a:endParaRPr sz="2050" dirty="0">
              <a:latin typeface="Times New Roman"/>
              <a:cs typeface="Times New Roman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>
                <a:latin typeface="Arial"/>
                <a:cs typeface="Arial"/>
              </a:rPr>
              <a:t>Since </a:t>
            </a:r>
            <a:r>
              <a:rPr sz="2400" i="1" spc="-5" dirty="0">
                <a:latin typeface="Arial"/>
                <a:cs typeface="Arial"/>
              </a:rPr>
              <a:t>I</a:t>
            </a:r>
            <a:r>
              <a:rPr sz="2500" i="1" spc="-5" dirty="0">
                <a:latin typeface="Symbol"/>
                <a:cs typeface="Symbol"/>
              </a:rPr>
              <a:t></a:t>
            </a:r>
            <a:r>
              <a:rPr sz="2400" i="1" spc="-7" baseline="-20833" dirty="0">
                <a:latin typeface="Arial"/>
                <a:cs typeface="Arial"/>
              </a:rPr>
              <a:t>C </a:t>
            </a:r>
            <a:r>
              <a:rPr sz="2400" dirty="0">
                <a:latin typeface="Symbol"/>
                <a:cs typeface="Symbol"/>
              </a:rPr>
              <a:t>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Arial"/>
                <a:cs typeface="Arial"/>
              </a:rPr>
              <a:t>I</a:t>
            </a:r>
            <a:r>
              <a:rPr sz="2400" i="1" spc="-7" baseline="-20833" dirty="0">
                <a:latin typeface="Arial"/>
                <a:cs typeface="Arial"/>
              </a:rPr>
              <a:t>C </a:t>
            </a:r>
            <a:r>
              <a:rPr sz="2400" dirty="0">
                <a:latin typeface="Arial"/>
                <a:cs typeface="Arial"/>
              </a:rPr>
              <a:t>and </a:t>
            </a:r>
            <a:r>
              <a:rPr sz="2400" i="1" spc="-5" dirty="0">
                <a:latin typeface="Arial"/>
                <a:cs typeface="Arial"/>
              </a:rPr>
              <a:t>I</a:t>
            </a:r>
            <a:r>
              <a:rPr sz="2400" i="1" spc="-7" baseline="-20833" dirty="0">
                <a:latin typeface="Arial"/>
                <a:cs typeface="Arial"/>
              </a:rPr>
              <a:t>C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585" dirty="0">
                <a:latin typeface="Arial"/>
                <a:cs typeface="Arial"/>
              </a:rPr>
              <a:t> </a:t>
            </a:r>
            <a:r>
              <a:rPr sz="2500" i="1" spc="-20" dirty="0">
                <a:latin typeface="Symbol"/>
                <a:cs typeface="Symbol"/>
              </a:rPr>
              <a:t></a:t>
            </a:r>
            <a:r>
              <a:rPr sz="2400" i="1" spc="-20" dirty="0">
                <a:latin typeface="Arial"/>
                <a:cs typeface="Arial"/>
              </a:rPr>
              <a:t>I</a:t>
            </a:r>
            <a:r>
              <a:rPr sz="2400" i="1" spc="-30" baseline="-20833" dirty="0">
                <a:latin typeface="Arial"/>
                <a:cs typeface="Arial"/>
              </a:rPr>
              <a:t>B</a:t>
            </a:r>
            <a:r>
              <a:rPr sz="2400" spc="-20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575310" algn="ctr" eaLnBrk="1" fontAlgn="auto" hangingPunct="1">
              <a:spcBef>
                <a:spcPts val="2380"/>
              </a:spcBef>
              <a:spcAft>
                <a:spcPts val="0"/>
              </a:spcAft>
              <a:defRPr/>
            </a:pPr>
            <a:r>
              <a:rPr sz="2000" i="1" spc="5" dirty="0">
                <a:latin typeface="Arial"/>
                <a:cs typeface="Arial"/>
              </a:rPr>
              <a:t>I</a:t>
            </a:r>
            <a:r>
              <a:rPr sz="1950" i="1" spc="7" baseline="-21367" dirty="0">
                <a:latin typeface="Arial"/>
                <a:cs typeface="Arial"/>
              </a:rPr>
              <a:t>C</a:t>
            </a:r>
            <a:r>
              <a:rPr sz="2000" i="1" spc="5" dirty="0">
                <a:latin typeface="Arial"/>
                <a:cs typeface="Arial"/>
              </a:rPr>
              <a:t>(R</a:t>
            </a:r>
            <a:r>
              <a:rPr sz="1950" i="1" spc="7" baseline="-21367" dirty="0">
                <a:latin typeface="Arial"/>
                <a:cs typeface="Arial"/>
              </a:rPr>
              <a:t>C </a:t>
            </a:r>
            <a:r>
              <a:rPr sz="2000" i="1" dirty="0">
                <a:latin typeface="Arial"/>
                <a:cs typeface="Arial"/>
              </a:rPr>
              <a:t>+ </a:t>
            </a:r>
            <a:r>
              <a:rPr sz="2000" i="1" spc="5" dirty="0">
                <a:latin typeface="Arial"/>
                <a:cs typeface="Arial"/>
              </a:rPr>
              <a:t>R</a:t>
            </a:r>
            <a:r>
              <a:rPr sz="1950" i="1" spc="7" baseline="-21367" dirty="0">
                <a:latin typeface="Arial"/>
                <a:cs typeface="Arial"/>
              </a:rPr>
              <a:t>E</a:t>
            </a:r>
            <a:r>
              <a:rPr sz="2000" i="1" spc="5" dirty="0">
                <a:latin typeface="Arial"/>
                <a:cs typeface="Arial"/>
              </a:rPr>
              <a:t>) </a:t>
            </a:r>
            <a:r>
              <a:rPr sz="2000" i="1" dirty="0">
                <a:latin typeface="Arial"/>
                <a:cs typeface="Arial"/>
              </a:rPr>
              <a:t>+ </a:t>
            </a:r>
            <a:r>
              <a:rPr sz="2000" i="1" spc="15" dirty="0">
                <a:latin typeface="Arial"/>
                <a:cs typeface="Arial"/>
              </a:rPr>
              <a:t>V</a:t>
            </a:r>
            <a:r>
              <a:rPr sz="1950" i="1" spc="22" baseline="-21367" dirty="0">
                <a:latin typeface="Arial"/>
                <a:cs typeface="Arial"/>
              </a:rPr>
              <a:t>CE </a:t>
            </a:r>
            <a:r>
              <a:rPr sz="2000" i="1" dirty="0">
                <a:latin typeface="Arial"/>
                <a:cs typeface="Arial"/>
              </a:rPr>
              <a:t>– </a:t>
            </a:r>
            <a:r>
              <a:rPr sz="2000" i="1" spc="15" dirty="0">
                <a:latin typeface="Arial"/>
                <a:cs typeface="Arial"/>
              </a:rPr>
              <a:t>V</a:t>
            </a:r>
            <a:r>
              <a:rPr sz="1950" i="1" spc="22" baseline="-21367" dirty="0">
                <a:latin typeface="Arial"/>
                <a:cs typeface="Arial"/>
              </a:rPr>
              <a:t>CC </a:t>
            </a:r>
            <a:r>
              <a:rPr sz="1950" i="1" spc="44" baseline="-21367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=0</a:t>
            </a:r>
            <a:endParaRPr sz="2000" dirty="0">
              <a:latin typeface="Arial"/>
              <a:cs typeface="Arial"/>
            </a:endParaRPr>
          </a:p>
          <a:p>
            <a:pPr eaLnBrk="1" fontAlgn="auto" hangingPunct="1">
              <a:spcBef>
                <a:spcPts val="43"/>
              </a:spcBef>
              <a:spcAft>
                <a:spcPts val="0"/>
              </a:spcAft>
              <a:defRPr/>
            </a:pPr>
            <a:endParaRPr sz="2800" dirty="0">
              <a:latin typeface="Times New Roman"/>
              <a:cs typeface="Times New Roman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latin typeface="Arial"/>
                <a:cs typeface="Arial"/>
              </a:rPr>
              <a:t>Solving for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</a:t>
            </a:r>
            <a:r>
              <a:rPr sz="2400" spc="-7" baseline="-20833" dirty="0">
                <a:latin typeface="Arial"/>
                <a:cs typeface="Arial"/>
              </a:rPr>
              <a:t>CE</a:t>
            </a:r>
            <a:r>
              <a:rPr sz="2400" spc="-5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575945" algn="ctr" eaLnBrk="1" fontAlgn="auto" hangingPunct="1">
              <a:spcBef>
                <a:spcPts val="2420"/>
              </a:spcBef>
              <a:spcAft>
                <a:spcPts val="0"/>
              </a:spcAft>
              <a:defRPr/>
            </a:pPr>
            <a:r>
              <a:rPr sz="2000" i="1" spc="-10" dirty="0">
                <a:latin typeface="Arial"/>
                <a:cs typeface="Arial"/>
              </a:rPr>
              <a:t>V</a:t>
            </a:r>
            <a:r>
              <a:rPr sz="2025" i="1" spc="-15" baseline="-20576" dirty="0">
                <a:latin typeface="Arial"/>
                <a:cs typeface="Arial"/>
              </a:rPr>
              <a:t>CE </a:t>
            </a:r>
            <a:r>
              <a:rPr sz="2000" i="1" dirty="0">
                <a:latin typeface="Arial"/>
                <a:cs typeface="Arial"/>
              </a:rPr>
              <a:t>= </a:t>
            </a:r>
            <a:r>
              <a:rPr sz="2000" i="1" spc="-5" dirty="0">
                <a:latin typeface="Arial"/>
                <a:cs typeface="Arial"/>
              </a:rPr>
              <a:t>V</a:t>
            </a:r>
            <a:r>
              <a:rPr sz="2025" i="1" spc="-7" baseline="-20576" dirty="0">
                <a:latin typeface="Arial"/>
                <a:cs typeface="Arial"/>
              </a:rPr>
              <a:t>CC </a:t>
            </a:r>
            <a:r>
              <a:rPr sz="2000" i="1" spc="-5" dirty="0">
                <a:latin typeface="Arial"/>
                <a:cs typeface="Arial"/>
              </a:rPr>
              <a:t>– </a:t>
            </a:r>
            <a:r>
              <a:rPr sz="2000" i="1" spc="-10" dirty="0">
                <a:latin typeface="Arial"/>
                <a:cs typeface="Arial"/>
              </a:rPr>
              <a:t>I</a:t>
            </a:r>
            <a:r>
              <a:rPr sz="2025" i="1" spc="-15" baseline="-20576" dirty="0">
                <a:latin typeface="Arial"/>
                <a:cs typeface="Arial"/>
              </a:rPr>
              <a:t>C</a:t>
            </a:r>
            <a:r>
              <a:rPr sz="2000" i="1" spc="-10" dirty="0">
                <a:latin typeface="Arial"/>
                <a:cs typeface="Arial"/>
              </a:rPr>
              <a:t>(R</a:t>
            </a:r>
            <a:r>
              <a:rPr sz="2025" i="1" spc="-15" baseline="-20576" dirty="0">
                <a:latin typeface="Arial"/>
                <a:cs typeface="Arial"/>
              </a:rPr>
              <a:t>C </a:t>
            </a:r>
            <a:r>
              <a:rPr sz="2000" i="1" dirty="0">
                <a:latin typeface="Arial"/>
                <a:cs typeface="Arial"/>
              </a:rPr>
              <a:t>+</a:t>
            </a:r>
            <a:r>
              <a:rPr sz="2000" i="1" spc="45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R</a:t>
            </a:r>
            <a:r>
              <a:rPr sz="2025" i="1" spc="-7" baseline="-20576" dirty="0">
                <a:latin typeface="Arial"/>
                <a:cs typeface="Arial"/>
              </a:rPr>
              <a:t>E</a:t>
            </a:r>
            <a:r>
              <a:rPr sz="2000" i="1" spc="-5" dirty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8550" name="object 6">
            <a:extLst>
              <a:ext uri="{FF2B5EF4-FFF2-40B4-BE49-F238E27FC236}">
                <a16:creationId xmlns:a16="http://schemas.microsoft.com/office/drawing/2014/main" id="{C7AACD55-8A55-850C-556E-22B163C88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485900"/>
            <a:ext cx="2790825" cy="34575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8551" name="object 7">
            <a:extLst>
              <a:ext uri="{FF2B5EF4-FFF2-40B4-BE49-F238E27FC236}">
                <a16:creationId xmlns:a16="http://schemas.microsoft.com/office/drawing/2014/main" id="{0CA61534-6E1C-12B8-B3BA-46D3B87AC921}"/>
              </a:ext>
            </a:extLst>
          </p:cNvPr>
          <p:cNvSpPr>
            <a:spLocks/>
          </p:cNvSpPr>
          <p:nvPr/>
        </p:nvSpPr>
        <p:spPr bwMode="auto">
          <a:xfrm>
            <a:off x="5556250" y="1479550"/>
            <a:ext cx="2803525" cy="3470275"/>
          </a:xfrm>
          <a:custGeom>
            <a:avLst/>
            <a:gdLst>
              <a:gd name="T0" fmla="*/ 0 w 2804159"/>
              <a:gd name="T1" fmla="*/ 3506020 h 3469640"/>
              <a:gd name="T2" fmla="*/ 2768249 w 2804159"/>
              <a:gd name="T3" fmla="*/ 3506020 h 3469640"/>
              <a:gd name="T4" fmla="*/ 2768249 w 2804159"/>
              <a:gd name="T5" fmla="*/ 0 h 3469640"/>
              <a:gd name="T6" fmla="*/ 0 w 2804159"/>
              <a:gd name="T7" fmla="*/ 0 h 3469640"/>
              <a:gd name="T8" fmla="*/ 0 w 2804159"/>
              <a:gd name="T9" fmla="*/ 3506020 h 3469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04159" h="3469640">
                <a:moveTo>
                  <a:pt x="0" y="3469640"/>
                </a:moveTo>
                <a:lnTo>
                  <a:pt x="2804159" y="3469640"/>
                </a:lnTo>
                <a:lnTo>
                  <a:pt x="2804159" y="0"/>
                </a:lnTo>
                <a:lnTo>
                  <a:pt x="0" y="0"/>
                </a:lnTo>
                <a:lnTo>
                  <a:pt x="0" y="346964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361650E5-1291-1F20-A618-1A18DDD143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5175" y="414338"/>
            <a:ext cx="3205163" cy="395287"/>
          </a:xfrm>
          <a:solidFill>
            <a:srgbClr val="FFC000"/>
          </a:solidFill>
        </p:spPr>
        <p:txBody>
          <a:bodyPr tIns="26034" rtlCol="0"/>
          <a:lstStyle/>
          <a:p>
            <a:pPr eaLnBrk="1" fontAlgn="auto" hangingPunct="1">
              <a:spcBef>
                <a:spcPts val="204"/>
              </a:spcBef>
              <a:spcAft>
                <a:spcPts val="0"/>
              </a:spcAft>
              <a:defRPr/>
            </a:pPr>
            <a:r>
              <a:rPr sz="2400" b="1" spc="-5" dirty="0"/>
              <a:t>Collector</a:t>
            </a:r>
            <a:r>
              <a:rPr lang="pt-BR" sz="2400" b="1" spc="-5" dirty="0"/>
              <a:t> </a:t>
            </a:r>
            <a:r>
              <a:rPr sz="2400" b="1" spc="-5" dirty="0"/>
              <a:t>-</a:t>
            </a:r>
            <a:r>
              <a:rPr lang="pt-BR" sz="2400" b="1" spc="-5" dirty="0"/>
              <a:t> </a:t>
            </a:r>
            <a:r>
              <a:rPr sz="2400" b="1" spc="-5" dirty="0"/>
              <a:t>Emitter</a:t>
            </a:r>
            <a:r>
              <a:rPr sz="2400" b="1" spc="-125" dirty="0"/>
              <a:t> </a:t>
            </a:r>
            <a:r>
              <a:rPr sz="2400" b="1" dirty="0"/>
              <a:t>Loop</a:t>
            </a:r>
            <a:endParaRPr sz="2400" dirty="0"/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A6175D9B-FA98-939A-A61D-EC16A6970E8F}"/>
              </a:ext>
            </a:extLst>
          </p:cNvPr>
          <p:cNvSpPr>
            <a:spLocks/>
          </p:cNvSpPr>
          <p:nvPr/>
        </p:nvSpPr>
        <p:spPr bwMode="auto">
          <a:xfrm>
            <a:off x="531813" y="473075"/>
            <a:ext cx="314325" cy="276225"/>
          </a:xfrm>
          <a:custGeom>
            <a:avLst/>
            <a:gdLst>
              <a:gd name="T0" fmla="*/ 0 w 314959"/>
              <a:gd name="T1" fmla="*/ 242894 h 276860"/>
              <a:gd name="T2" fmla="*/ 280785 w 314959"/>
              <a:gd name="T3" fmla="*/ 242894 h 276860"/>
              <a:gd name="T4" fmla="*/ 280785 w 314959"/>
              <a:gd name="T5" fmla="*/ 0 h 276860"/>
              <a:gd name="T6" fmla="*/ 0 w 314959"/>
              <a:gd name="T7" fmla="*/ 0 h 276860"/>
              <a:gd name="T8" fmla="*/ 0 w 314959"/>
              <a:gd name="T9" fmla="*/ 242894 h 2768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59"/>
              <a:gd name="T16" fmla="*/ 0 h 276860"/>
              <a:gd name="T17" fmla="*/ 314959 w 314959"/>
              <a:gd name="T18" fmla="*/ 276860 h 2768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59" h="276860">
                <a:moveTo>
                  <a:pt x="0" y="276859"/>
                </a:moveTo>
                <a:lnTo>
                  <a:pt x="314959" y="276859"/>
                </a:lnTo>
                <a:lnTo>
                  <a:pt x="314959" y="0"/>
                </a:lnTo>
                <a:lnTo>
                  <a:pt x="0" y="0"/>
                </a:lnTo>
                <a:lnTo>
                  <a:pt x="0" y="27685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CCB8A0F-96AA-8E3E-BC02-A4B919C725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2138" y="303213"/>
            <a:ext cx="1203325" cy="333375"/>
          </a:xfrm>
          <a:solidFill>
            <a:srgbClr val="FF0000"/>
          </a:solidFill>
        </p:spPr>
        <p:txBody>
          <a:bodyPr tIns="25400" rtlCol="0"/>
          <a:lstStyle/>
          <a:p>
            <a:pPr eaLnBrk="1" fontAlgn="auto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b="1" spc="-15" dirty="0" err="1">
                <a:solidFill>
                  <a:srgbClr val="FFFFFF"/>
                </a:solidFill>
              </a:rPr>
              <a:t>Exemplo</a:t>
            </a:r>
            <a:r>
              <a:rPr b="1" spc="-75" dirty="0">
                <a:solidFill>
                  <a:srgbClr val="FFFFFF"/>
                </a:solidFill>
              </a:rPr>
              <a:t> </a:t>
            </a:r>
            <a:r>
              <a:rPr lang="pt-BR" b="1" spc="-75" dirty="0">
                <a:solidFill>
                  <a:srgbClr val="FFFFFF"/>
                </a:solidFill>
              </a:rPr>
              <a:t> 1</a:t>
            </a:r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93D8EA4-D53C-F648-C313-58F44F23DEB9}"/>
              </a:ext>
            </a:extLst>
          </p:cNvPr>
          <p:cNvSpPr txBox="1"/>
          <p:nvPr/>
        </p:nvSpPr>
        <p:spPr>
          <a:xfrm>
            <a:off x="1954213" y="355600"/>
            <a:ext cx="4446587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Calibri"/>
                <a:cs typeface="Calibri"/>
              </a:rPr>
              <a:t>Determine </a:t>
            </a:r>
            <a:r>
              <a:rPr spc="-15" dirty="0">
                <a:latin typeface="Calibri"/>
                <a:cs typeface="Calibri"/>
              </a:rPr>
              <a:t>V</a:t>
            </a:r>
            <a:r>
              <a:rPr spc="-22" baseline="-20833" dirty="0">
                <a:latin typeface="Calibri"/>
                <a:cs typeface="Calibri"/>
              </a:rPr>
              <a:t>CEQ</a:t>
            </a:r>
            <a:r>
              <a:rPr spc="-75" baseline="-2083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lang="pt-BR" dirty="0">
                <a:latin typeface="Calibri"/>
                <a:cs typeface="Calibri"/>
              </a:rPr>
              <a:t> </a:t>
            </a:r>
            <a:r>
              <a:rPr lang="pt-BR" spc="-10" dirty="0">
                <a:latin typeface="Calibri"/>
                <a:cs typeface="Calibri"/>
              </a:rPr>
              <a:t>I</a:t>
            </a:r>
            <a:r>
              <a:rPr lang="pt-BR" spc="-15" baseline="-20833" dirty="0">
                <a:latin typeface="Calibri"/>
                <a:cs typeface="Calibri"/>
              </a:rPr>
              <a:t>EQ </a:t>
            </a:r>
            <a:r>
              <a:rPr lang="pt-BR" spc="-20" dirty="0">
                <a:latin typeface="Calibri"/>
                <a:cs typeface="Calibri"/>
              </a:rPr>
              <a:t>para </a:t>
            </a:r>
            <a:r>
              <a:rPr lang="pt-BR" dirty="0">
                <a:latin typeface="Calibri"/>
                <a:cs typeface="Calibri"/>
              </a:rPr>
              <a:t>o </a:t>
            </a:r>
            <a:r>
              <a:rPr lang="pt-BR" spc="-10" dirty="0">
                <a:latin typeface="Calibri"/>
                <a:cs typeface="Calibri"/>
              </a:rPr>
              <a:t>circuito </a:t>
            </a:r>
            <a:r>
              <a:rPr lang="pt-BR" dirty="0">
                <a:latin typeface="Calibri"/>
                <a:cs typeface="Calibri"/>
              </a:rPr>
              <a:t>abaixo</a:t>
            </a:r>
            <a:r>
              <a:rPr lang="pt-BR" spc="-5" dirty="0"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09572" name="object 6">
            <a:extLst>
              <a:ext uri="{FF2B5EF4-FFF2-40B4-BE49-F238E27FC236}">
                <a16:creationId xmlns:a16="http://schemas.microsoft.com/office/drawing/2014/main" id="{74250E47-DC5A-F9E4-4B93-5560F4DB1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798513"/>
            <a:ext cx="3100388" cy="2260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9573" name="object 7">
            <a:extLst>
              <a:ext uri="{FF2B5EF4-FFF2-40B4-BE49-F238E27FC236}">
                <a16:creationId xmlns:a16="http://schemas.microsoft.com/office/drawing/2014/main" id="{AA836884-68D0-EA76-884E-921CE6F89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25" y="3333750"/>
            <a:ext cx="2374900" cy="736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9574" name="object 8">
            <a:extLst>
              <a:ext uri="{FF2B5EF4-FFF2-40B4-BE49-F238E27FC236}">
                <a16:creationId xmlns:a16="http://schemas.microsoft.com/office/drawing/2014/main" id="{82651731-975D-32C0-EB86-F79B37B98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3343275"/>
            <a:ext cx="3597275" cy="7493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9575" name="object 10">
            <a:extLst>
              <a:ext uri="{FF2B5EF4-FFF2-40B4-BE49-F238E27FC236}">
                <a16:creationId xmlns:a16="http://schemas.microsoft.com/office/drawing/2014/main" id="{65C51721-CFFB-684B-6267-3BA93205F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3533775"/>
            <a:ext cx="1244600" cy="368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9576" name="object 11">
            <a:extLst>
              <a:ext uri="{FF2B5EF4-FFF2-40B4-BE49-F238E27FC236}">
                <a16:creationId xmlns:a16="http://schemas.microsoft.com/office/drawing/2014/main" id="{4C92E66E-81E6-012F-0602-99A43F0A4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5060950"/>
            <a:ext cx="2857500" cy="4032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9577" name="object 12">
            <a:extLst>
              <a:ext uri="{FF2B5EF4-FFF2-40B4-BE49-F238E27FC236}">
                <a16:creationId xmlns:a16="http://schemas.microsoft.com/office/drawing/2014/main" id="{8D84AFD9-AA51-3394-6162-1266720BE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100" y="5095875"/>
            <a:ext cx="990600" cy="3683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9578" name="object 13">
            <a:extLst>
              <a:ext uri="{FF2B5EF4-FFF2-40B4-BE49-F238E27FC236}">
                <a16:creationId xmlns:a16="http://schemas.microsoft.com/office/drawing/2014/main" id="{A6863841-1E28-A263-F379-B29B003AF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5029200"/>
            <a:ext cx="3932238" cy="3587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9579" name="object 15">
            <a:extLst>
              <a:ext uri="{FF2B5EF4-FFF2-40B4-BE49-F238E27FC236}">
                <a16:creationId xmlns:a16="http://schemas.microsoft.com/office/drawing/2014/main" id="{A0BF31B0-7AD0-A0E6-C2E0-ADEA73584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25" y="4244975"/>
            <a:ext cx="1108075" cy="40322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9580" name="object 16">
            <a:extLst>
              <a:ext uri="{FF2B5EF4-FFF2-40B4-BE49-F238E27FC236}">
                <a16:creationId xmlns:a16="http://schemas.microsoft.com/office/drawing/2014/main" id="{11AF92AE-3C22-9141-C982-E85F5B833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263" y="4298950"/>
            <a:ext cx="1795462" cy="3810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9581" name="object 17">
            <a:extLst>
              <a:ext uri="{FF2B5EF4-FFF2-40B4-BE49-F238E27FC236}">
                <a16:creationId xmlns:a16="http://schemas.microsoft.com/office/drawing/2014/main" id="{8EB209D4-EC1E-9B17-38DF-F6E34C1BF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4295775"/>
            <a:ext cx="1189038" cy="42703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0EF5944E-BDF4-3F2E-4BCF-68431C06B6E8}"/>
              </a:ext>
            </a:extLst>
          </p:cNvPr>
          <p:cNvSpPr/>
          <p:nvPr/>
        </p:nvSpPr>
        <p:spPr>
          <a:xfrm>
            <a:off x="558800" y="3589338"/>
            <a:ext cx="304800" cy="2254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517024A1-0D76-F820-2A78-C75CE8228378}"/>
              </a:ext>
            </a:extLst>
          </p:cNvPr>
          <p:cNvSpPr/>
          <p:nvPr/>
        </p:nvSpPr>
        <p:spPr>
          <a:xfrm>
            <a:off x="558800" y="4376738"/>
            <a:ext cx="304800" cy="2254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7C4E1CE-C82E-E918-FA46-A9450D731488}"/>
              </a:ext>
            </a:extLst>
          </p:cNvPr>
          <p:cNvSpPr/>
          <p:nvPr/>
        </p:nvSpPr>
        <p:spPr>
          <a:xfrm>
            <a:off x="558800" y="5149850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 animBg="1"/>
      <p:bldP spid="109574" grpId="0" animBg="1"/>
      <p:bldP spid="109575" grpId="0" animBg="1"/>
      <p:bldP spid="109576" grpId="0" animBg="1"/>
      <p:bldP spid="109577" grpId="0" animBg="1"/>
      <p:bldP spid="109578" grpId="0" animBg="1"/>
      <p:bldP spid="109579" grpId="0" animBg="1"/>
      <p:bldP spid="109580" grpId="0" animBg="1"/>
      <p:bldP spid="109581" grpId="0" animBg="1"/>
      <p:bldP spid="18" grpId="0" animBg="1"/>
      <p:bldP spid="19" grpId="0" animBg="1"/>
      <p:bldP spid="20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object 6">
            <a:extLst>
              <a:ext uri="{FF2B5EF4-FFF2-40B4-BE49-F238E27FC236}">
                <a16:creationId xmlns:a16="http://schemas.microsoft.com/office/drawing/2014/main" id="{585C5001-3F95-01A6-983F-1B70E9EC2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3279775"/>
            <a:ext cx="2374900" cy="736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0595" name="object 8">
            <a:extLst>
              <a:ext uri="{FF2B5EF4-FFF2-40B4-BE49-F238E27FC236}">
                <a16:creationId xmlns:a16="http://schemas.microsoft.com/office/drawing/2014/main" id="{0EB2B77F-F17A-964A-43F5-5DF2F67BC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213225"/>
            <a:ext cx="3021012" cy="4397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0596" name="object 9">
            <a:extLst>
              <a:ext uri="{FF2B5EF4-FFF2-40B4-BE49-F238E27FC236}">
                <a16:creationId xmlns:a16="http://schemas.microsoft.com/office/drawing/2014/main" id="{FA8A1DBE-85A8-A41F-370D-4855567A4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4295775"/>
            <a:ext cx="1187450" cy="3349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0597" name="object 10">
            <a:extLst>
              <a:ext uri="{FF2B5EF4-FFF2-40B4-BE49-F238E27FC236}">
                <a16:creationId xmlns:a16="http://schemas.microsoft.com/office/drawing/2014/main" id="{DED31D6A-7496-119C-F85A-59860A541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006975"/>
            <a:ext cx="2857500" cy="4032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0598" name="object 12">
            <a:extLst>
              <a:ext uri="{FF2B5EF4-FFF2-40B4-BE49-F238E27FC236}">
                <a16:creationId xmlns:a16="http://schemas.microsoft.com/office/drawing/2014/main" id="{42BB1999-0530-2FC1-9923-EB6A4A09D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3281363"/>
            <a:ext cx="3676650" cy="65881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0599" name="object 13">
            <a:extLst>
              <a:ext uri="{FF2B5EF4-FFF2-40B4-BE49-F238E27FC236}">
                <a16:creationId xmlns:a16="http://schemas.microsoft.com/office/drawing/2014/main" id="{8E02E445-3D55-F3E2-E9A3-EB8A43BC7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838" y="3433763"/>
            <a:ext cx="1187450" cy="3460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0600" name="object 14">
            <a:extLst>
              <a:ext uri="{FF2B5EF4-FFF2-40B4-BE49-F238E27FC236}">
                <a16:creationId xmlns:a16="http://schemas.microsoft.com/office/drawing/2014/main" id="{29F6EF07-F73F-DC6B-7A9A-A85F16A06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5011738"/>
            <a:ext cx="3733800" cy="33178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0601" name="object 15">
            <a:extLst>
              <a:ext uri="{FF2B5EF4-FFF2-40B4-BE49-F238E27FC236}">
                <a16:creationId xmlns:a16="http://schemas.microsoft.com/office/drawing/2014/main" id="{7DEB9942-4431-0B72-BAEF-7A808798B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0488" y="4986338"/>
            <a:ext cx="1104900" cy="37782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87F16DAD-CA67-4352-4164-6CB62C12C74A}"/>
              </a:ext>
            </a:extLst>
          </p:cNvPr>
          <p:cNvSpPr txBox="1"/>
          <p:nvPr/>
        </p:nvSpPr>
        <p:spPr>
          <a:xfrm>
            <a:off x="1954213" y="355600"/>
            <a:ext cx="4446587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0" dirty="0">
                <a:latin typeface="Calibri"/>
                <a:cs typeface="Calibri"/>
              </a:rPr>
              <a:t>Repita </a:t>
            </a:r>
            <a:r>
              <a:rPr lang="pt-BR" dirty="0">
                <a:latin typeface="Calibri"/>
                <a:cs typeface="Calibri"/>
              </a:rPr>
              <a:t>o </a:t>
            </a:r>
            <a:r>
              <a:rPr lang="pt-BR" spc="-10" dirty="0">
                <a:latin typeface="Calibri"/>
                <a:cs typeface="Calibri"/>
              </a:rPr>
              <a:t>exercício anterior </a:t>
            </a:r>
            <a:r>
              <a:rPr lang="pt-BR" spc="-20" dirty="0">
                <a:latin typeface="Calibri"/>
                <a:cs typeface="Calibri"/>
              </a:rPr>
              <a:t>para </a:t>
            </a:r>
            <a:r>
              <a:rPr lang="pt-BR" dirty="0">
                <a:latin typeface="Cambria Math"/>
                <a:cs typeface="Cambria Math"/>
              </a:rPr>
              <a:t>𝛽 </a:t>
            </a:r>
            <a:r>
              <a:rPr lang="pt-BR" dirty="0">
                <a:latin typeface="Arial"/>
                <a:cs typeface="Arial"/>
              </a:rPr>
              <a:t>=  </a:t>
            </a:r>
            <a:r>
              <a:rPr lang="pt-BR" spc="-5" dirty="0">
                <a:latin typeface="Arial"/>
                <a:cs typeface="Arial"/>
              </a:rPr>
              <a:t>135.</a:t>
            </a:r>
            <a:endParaRPr lang="pt-BR" dirty="0">
              <a:latin typeface="Arial"/>
              <a:cs typeface="Arial"/>
            </a:endParaRPr>
          </a:p>
        </p:txBody>
      </p:sp>
      <p:sp>
        <p:nvSpPr>
          <p:cNvPr id="110603" name="object 6">
            <a:extLst>
              <a:ext uri="{FF2B5EF4-FFF2-40B4-BE49-F238E27FC236}">
                <a16:creationId xmlns:a16="http://schemas.microsoft.com/office/drawing/2014/main" id="{77579728-6329-0015-9EAB-0964AF3A1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862013"/>
            <a:ext cx="3100388" cy="226218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0CB9C689-9ADE-C92C-6AD0-71C371353B87}"/>
              </a:ext>
            </a:extLst>
          </p:cNvPr>
          <p:cNvSpPr/>
          <p:nvPr/>
        </p:nvSpPr>
        <p:spPr>
          <a:xfrm>
            <a:off x="592138" y="4246563"/>
            <a:ext cx="304800" cy="2254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DD47BEC-A0AC-5075-8493-38ED70D3FB33}"/>
              </a:ext>
            </a:extLst>
          </p:cNvPr>
          <p:cNvSpPr/>
          <p:nvPr/>
        </p:nvSpPr>
        <p:spPr>
          <a:xfrm>
            <a:off x="587375" y="5062538"/>
            <a:ext cx="304800" cy="2254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6885B3E3-0168-5121-4DA0-0F606B18EA16}"/>
              </a:ext>
            </a:extLst>
          </p:cNvPr>
          <p:cNvSpPr/>
          <p:nvPr/>
        </p:nvSpPr>
        <p:spPr>
          <a:xfrm>
            <a:off x="590550" y="3546475"/>
            <a:ext cx="304800" cy="2238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3DA0794A-D9FC-C132-E003-D0B7FFACAE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2138" y="303213"/>
            <a:ext cx="1203325" cy="303212"/>
          </a:xfrm>
          <a:solidFill>
            <a:srgbClr val="FF0000"/>
          </a:solidFill>
        </p:spPr>
        <p:txBody>
          <a:bodyPr tIns="25400" rtlCol="0"/>
          <a:lstStyle/>
          <a:p>
            <a:pPr eaLnBrk="1" fontAlgn="auto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b="1" spc="-15" dirty="0" err="1">
                <a:solidFill>
                  <a:srgbClr val="FFFFFF"/>
                </a:solidFill>
              </a:rPr>
              <a:t>Exemplo</a:t>
            </a:r>
            <a:r>
              <a:rPr b="1" spc="-75" dirty="0">
                <a:solidFill>
                  <a:srgbClr val="FFFFFF"/>
                </a:solidFill>
              </a:rPr>
              <a:t> </a:t>
            </a:r>
            <a:r>
              <a:rPr lang="pt-BR" b="1" spc="-75" dirty="0">
                <a:solidFill>
                  <a:srgbClr val="FFFFFF"/>
                </a:solidFill>
              </a:rPr>
              <a:t> 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/>
      <p:bldP spid="110595" grpId="0" animBg="1"/>
      <p:bldP spid="110596" grpId="0" animBg="1"/>
      <p:bldP spid="110597" grpId="0" animBg="1"/>
      <p:bldP spid="110598" grpId="0" animBg="1"/>
      <p:bldP spid="110599" grpId="0" animBg="1"/>
      <p:bldP spid="110600" grpId="0" animBg="1"/>
      <p:bldP spid="110601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7025</TotalTime>
  <Words>5279</Words>
  <Application>Microsoft Office PowerPoint</Application>
  <PresentationFormat>Apresentação na tela (4:3)</PresentationFormat>
  <Paragraphs>675</Paragraphs>
  <Slides>146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146</vt:i4>
      </vt:variant>
    </vt:vector>
  </HeadingPairs>
  <TitlesOfParts>
    <vt:vector size="152" baseType="lpstr">
      <vt:lpstr>Calibri</vt:lpstr>
      <vt:lpstr>Arial</vt:lpstr>
      <vt:lpstr>Times New Roman</vt:lpstr>
      <vt:lpstr>Cambria Math</vt:lpstr>
      <vt:lpstr>Symbol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Introdução</vt:lpstr>
      <vt:lpstr>Apresentação do PowerPoint</vt:lpstr>
      <vt:lpstr>Ponto de Operação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The Three Operating Regions</vt:lpstr>
      <vt:lpstr>Circuitos de Polarização DC</vt:lpstr>
      <vt:lpstr>Circuito de  Polarização Fixa</vt:lpstr>
      <vt:lpstr>Apresentação do PowerPoint</vt:lpstr>
      <vt:lpstr>Apresentação do PowerPoint</vt:lpstr>
      <vt:lpstr>Kirchoff’s voltage  law:</vt:lpstr>
      <vt:lpstr>Apresentação do PowerPoint</vt:lpstr>
      <vt:lpstr>No circuito abaixo determine: a) IBQ , ICQ , VCEQ , VB  , VC e  VBC</vt:lpstr>
      <vt:lpstr>Saturação do Circuito  de Polarização Fixa</vt:lpstr>
      <vt:lpstr>When the transistor is operating in saturation, the current through the transistor is at its maximum possible value.</vt:lpstr>
      <vt:lpstr>Apresentação do PowerPoint</vt:lpstr>
      <vt:lpstr>Apresentação do PowerPoint</vt:lpstr>
      <vt:lpstr>Análise por Reta de Carga do  Circuito de Polarização Fixa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Circuito de Polarização  do Emissor</vt:lpstr>
      <vt:lpstr>Adding a resistor  (RE) to the emitter  circuit stabilizes  the bias circuit !</vt:lpstr>
      <vt:lpstr>Kirchhoff’s voltage law:</vt:lpstr>
      <vt:lpstr>From Kirchhoff’s voltage law:</vt:lpstr>
      <vt:lpstr>Apresentação do PowerPoint</vt:lpstr>
      <vt:lpstr>Apresentação do PowerPoint</vt:lpstr>
      <vt:lpstr>Melhoria da Estabilidade  de Polarização</vt:lpstr>
      <vt:lpstr>Apresentação do PowerPoint</vt:lpstr>
      <vt:lpstr>Saturação do Circuito de  Polarização do Emissor</vt:lpstr>
      <vt:lpstr>Apresentação do PowerPoint</vt:lpstr>
      <vt:lpstr>Análise por Reta de Carga do   Circuito de Polarização do Emissor</vt:lpstr>
      <vt:lpstr>O valor de IB  determinado pela equação abaixo define o valor de IB  das curvas caracteristicas mostradas.</vt:lpstr>
      <vt:lpstr>Apresentação do PowerPoint</vt:lpstr>
      <vt:lpstr>Apresentação do PowerPoint</vt:lpstr>
      <vt:lpstr>Apresentação do PowerPoint</vt:lpstr>
      <vt:lpstr>Apresentação do PowerPoint</vt:lpstr>
      <vt:lpstr>Circuito de Polarização  com Divisor de Tensão</vt:lpstr>
      <vt:lpstr>Cálculo da Polarização  (Método de Análise)</vt:lpstr>
      <vt:lpstr>Apresentação do PowerPoint</vt:lpstr>
      <vt:lpstr>Apresentação do PowerPoint</vt:lpstr>
      <vt:lpstr>Apresentação do PowerPoint</vt:lpstr>
      <vt:lpstr>Apresentação do PowerPoint</vt:lpstr>
      <vt:lpstr>Exemplo de Análise</vt:lpstr>
      <vt:lpstr>Apresentação do PowerPoint</vt:lpstr>
      <vt:lpstr>A seção de entrada da configuração por divisor de tensão pode ser representada  pelo circuito abaixo à direita. A resistência Ri é a resistência equivalente entre a base e o  terra para um transistor com um resistor de emissor RE .</vt:lpstr>
      <vt:lpstr>As seguintes equações são válidas: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Polarização  por Divisor de Tensão Saturação e Análise de  Reta de Carga </vt:lpstr>
      <vt:lpstr>Saturação</vt:lpstr>
      <vt:lpstr>Projeto de um Circuito de Polarização de com Divisor de Tensão (Sintese)   Fator de Estabilidade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Exemplo 1  Estabilidade da Polarização por Divisor  de Tensão </vt:lpstr>
      <vt:lpstr>Apresentação do PowerPoint</vt:lpstr>
      <vt:lpstr>Os circuitos abaixo foram implementados com três BJT´s distintos. Apesar  de possuírem fatores de amplificação de corrente com valores muito  desiguais (180 ≤ 𝛽 ≤ 520), sendo o fator de estabilidade S=10, os  pontos quiescentes permanecem muito próximos e estáveis.</vt:lpstr>
      <vt:lpstr>Apresentação do PowerPoint</vt:lpstr>
      <vt:lpstr>Exemplo 2  Cálculo de Sintese e  de Estabilidade da Polarização por Divisor  de Tensão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DC Bias With Voltage Feedback</vt:lpstr>
      <vt:lpstr>Base - Emitter Loop</vt:lpstr>
      <vt:lpstr>Apresentação do PowerPoint</vt:lpstr>
      <vt:lpstr>Apresentação do PowerPoint</vt:lpstr>
      <vt:lpstr>Collector - Emitter Loop</vt:lpstr>
      <vt:lpstr>Exemplo  1</vt:lpstr>
      <vt:lpstr>Exemplo  2</vt:lpstr>
      <vt:lpstr>Exemplo  3</vt:lpstr>
      <vt:lpstr>Apresentação do PowerPoint</vt:lpstr>
      <vt:lpstr>Apresentação do PowerPoint</vt:lpstr>
      <vt:lpstr>Apresentação do PowerPoint</vt:lpstr>
      <vt:lpstr>Apresentação do PowerPoint</vt:lpstr>
      <vt:lpstr>Circuito de Polarização  Seguidor de Emissor</vt:lpstr>
      <vt:lpstr>Nos circuitos anteriores de polarização a tensão de saída é retirada do terminal  coletor do BJT. Na polarização seguidor de emissor a saída é retirada do terminal  emissor, conforme figura abaixo.</vt:lpstr>
      <vt:lpstr>O equivalente CC do circuito é mostrado abaixo.</vt:lpstr>
      <vt:lpstr>Apresentação do PowerPoint</vt:lpstr>
      <vt:lpstr>Apresentação do PowerPoint</vt:lpstr>
      <vt:lpstr>Circuito de Polarização  Base-Comum</vt:lpstr>
      <vt:lpstr>Essa configuração é única pois o sinal aplicado é ligado ao terminal emissor e a  base está no potencial da terra.</vt:lpstr>
      <vt:lpstr>Malha de Entrada</vt:lpstr>
      <vt:lpstr>Exemplo </vt:lpstr>
      <vt:lpstr>Outras Configurações  de  Polarização</vt:lpstr>
      <vt:lpstr>Apresentação do PowerPoint</vt:lpstr>
      <vt:lpstr>Apresentação do PowerPoint</vt:lpstr>
      <vt:lpstr>Apresentação do PowerPoint</vt:lpstr>
      <vt:lpstr>Tabela Resumo  das Polarizações</vt:lpstr>
      <vt:lpstr>Apresentação do PowerPoint</vt:lpstr>
      <vt:lpstr>Apresentação do PowerPoint</vt:lpstr>
      <vt:lpstr>Exemplos de Síntese de  Circuitos de Polarização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Circuitos com Múltiplos BJTs</vt:lpstr>
      <vt:lpstr>Apresentação do PowerPoint</vt:lpstr>
      <vt:lpstr>Apresentação do PowerPoint</vt:lpstr>
      <vt:lpstr>Apresentação do PowerPoint</vt:lpstr>
      <vt:lpstr>Apresentação do PowerPoint</vt:lpstr>
      <vt:lpstr>O circuito abaixo é a configuração Darlington.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Title</dc:title>
  <dc:creator>Robert Paynter</dc:creator>
  <cp:lastModifiedBy>José Marcos Alves</cp:lastModifiedBy>
  <cp:revision>473</cp:revision>
  <dcterms:created xsi:type="dcterms:W3CDTF">2016-04-28T09:40:13Z</dcterms:created>
  <dcterms:modified xsi:type="dcterms:W3CDTF">2023-05-19T09:09:09Z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2016-04-28T00:00:00Z</vt:filetime>
  </property>
</Properties>
</file>