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1" r:id="rId6"/>
    <p:sldId id="259" r:id="rId7"/>
    <p:sldId id="263" r:id="rId8"/>
    <p:sldId id="264" r:id="rId9"/>
    <p:sldId id="266" r:id="rId10"/>
    <p:sldId id="265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9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03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1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83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80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53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78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56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1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71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1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7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7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18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38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F01E99-A11C-475E-9B7A-9225FF1A98A3}" type="datetimeFigureOut">
              <a:rPr lang="pt-BR" smtClean="0"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848532-A081-4A87-A652-AC29587F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2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Agricultura familiar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4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5194" y="662547"/>
            <a:ext cx="9601196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40" y="947122"/>
            <a:ext cx="4258697" cy="46061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01666" y="662547"/>
            <a:ext cx="54489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Modelo Ideal – modelo de referência para o futuro; projeção futura; organização de estratégia e tomada de decisão.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 smtClean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“[...] complementariedade de seu projeto junto ao que a sociedade elaborou para eles.”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Modelo original – 	“[...] modo de funcionamento da exploração familiar, modelo anterior ao qual todo explorador, mais ou menos consciente, necessariamente se refere.”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343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5194" y="662547"/>
            <a:ext cx="9601196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40" y="947122"/>
            <a:ext cx="4258697" cy="46061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01666" y="1819019"/>
            <a:ext cx="5448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ExpFam5 e ExpFam4: Desprovidos de capital de conhecimento &gt;&gt; Em dificuldades</a:t>
            </a:r>
            <a:endParaRPr lang="pt-BR" sz="2000" dirty="0" smtClean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 smtClean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ExpFam1 e ExpFam2: Não adaptação às novas exigências do mercado &gt;&gt; Desaparecem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134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5194" y="662547"/>
            <a:ext cx="9601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/>
              <a:t>“Desse modo, a </a:t>
            </a:r>
            <a:r>
              <a:rPr lang="pt-BR" sz="2400" u="sng" dirty="0" smtClean="0"/>
              <a:t>exploração familiar </a:t>
            </a:r>
            <a:r>
              <a:rPr lang="pt-BR" sz="2400" dirty="0" smtClean="0"/>
              <a:t>[...] contém nela mesma toda a </a:t>
            </a:r>
            <a:r>
              <a:rPr lang="pt-BR" sz="2400" u="sng" dirty="0" smtClean="0"/>
              <a:t>diversidade</a:t>
            </a:r>
            <a:r>
              <a:rPr lang="pt-BR" sz="2400" dirty="0" smtClean="0"/>
              <a:t>. [...] as explorações dividem-se em diferentes classes sociais segundo suas condições objetivas de produção (superfície, grau de mecanização, nível técnico, capacidade financeira etc.). </a:t>
            </a:r>
            <a:r>
              <a:rPr lang="pt-BR" sz="2400" u="sng" dirty="0" smtClean="0"/>
              <a:t>Por exemplo</a:t>
            </a:r>
            <a:r>
              <a:rPr lang="pt-BR" sz="2400" dirty="0" smtClean="0"/>
              <a:t>, em uma mesma comunidade, as explorações, todas do tipo </a:t>
            </a:r>
            <a:r>
              <a:rPr lang="pt-BR" sz="2400" i="1" dirty="0" smtClean="0"/>
              <a:t>Camponês, </a:t>
            </a:r>
            <a:r>
              <a:rPr lang="pt-BR" sz="2400" dirty="0" smtClean="0"/>
              <a:t>podem ser mais ou menos importantes [...] mais ou menos mecanizadas, mais ou menos técnicas etc., e, em cada caso, sua capacidade de adaptação e de reprodução deve variar consideravelmente.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/>
              <a:t>Toda exploração familiar se define ao mesmo tempo em um </a:t>
            </a:r>
            <a:r>
              <a:rPr lang="pt-BR" sz="2400" u="sng" dirty="0" smtClean="0"/>
              <a:t>modelo de funcionamento</a:t>
            </a:r>
            <a:r>
              <a:rPr lang="pt-BR" sz="2400" dirty="0" smtClean="0"/>
              <a:t> e em uma </a:t>
            </a:r>
            <a:r>
              <a:rPr lang="pt-BR" sz="2400" u="sng" dirty="0" smtClean="0"/>
              <a:t>classe social</a:t>
            </a:r>
            <a:r>
              <a:rPr lang="pt-BR" sz="2400" dirty="0" smtClean="0"/>
              <a:t> no interior desse modelo.” </a:t>
            </a:r>
            <a:r>
              <a:rPr lang="pt-BR" sz="2400" dirty="0" smtClean="0"/>
              <a:t>(LAMARCHE, </a:t>
            </a:r>
            <a:r>
              <a:rPr lang="pt-BR" sz="2400" dirty="0" err="1" smtClean="0"/>
              <a:t>Huges</a:t>
            </a:r>
            <a:r>
              <a:rPr lang="pt-BR" sz="2400" dirty="0" smtClean="0"/>
              <a:t>, 1993).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517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8033" y="1940203"/>
            <a:ext cx="96011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pt-BR" sz="4000" dirty="0" smtClean="0"/>
              <a:t>Obrigada!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 smtClean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 smtClean="0"/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/>
              <a:t>Aline Caldeira</a:t>
            </a:r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/>
              <a:t>Patrícia Souza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40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efinições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295402" y="2693096"/>
            <a:ext cx="9601196" cy="28183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400" i="1" dirty="0" smtClean="0"/>
              <a:t>“A exploração familiar, tal como a concebemos, corresponde a uma </a:t>
            </a:r>
            <a:r>
              <a:rPr lang="pt-BR" sz="2400" i="1" u="sng" dirty="0" smtClean="0"/>
              <a:t>unidade de produção agrícola onde propriedade e trabalho estão intimamente ligados à família</a:t>
            </a:r>
            <a:r>
              <a:rPr lang="pt-BR" sz="2400" i="1" dirty="0" smtClean="0"/>
              <a:t>.” </a:t>
            </a:r>
            <a:r>
              <a:rPr lang="pt-BR" sz="2400" dirty="0" smtClean="0"/>
              <a:t>(LAMARCHE, </a:t>
            </a:r>
            <a:r>
              <a:rPr lang="pt-BR" sz="2400" dirty="0" err="1" smtClean="0"/>
              <a:t>Huges</a:t>
            </a:r>
            <a:r>
              <a:rPr lang="pt-BR" sz="2400" dirty="0" smtClean="0"/>
              <a:t>, 1993. </a:t>
            </a:r>
            <a:r>
              <a:rPr lang="pt-BR" sz="2400" b="1" dirty="0" smtClean="0"/>
              <a:t>A agricultura familiar</a:t>
            </a:r>
            <a:r>
              <a:rPr lang="pt-BR" sz="2400" dirty="0" smtClean="0"/>
              <a:t>. Comparação internacional)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832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5194" y="650021"/>
            <a:ext cx="9601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Exploração camponesa ≠ Exploração familiar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Exploração Camponesa (</a:t>
            </a:r>
            <a:r>
              <a:rPr lang="pt-BR" sz="2000" dirty="0" err="1" smtClean="0"/>
              <a:t>Tchayanov</a:t>
            </a:r>
            <a:r>
              <a:rPr lang="pt-BR" sz="2000" dirty="0" smtClean="0"/>
              <a:t>):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Há inter-relação entre a organização da </a:t>
            </a:r>
            <a:r>
              <a:rPr lang="pt-BR" sz="2000" u="sng" dirty="0" smtClean="0"/>
              <a:t>produção e a necessidade de consumo</a:t>
            </a:r>
            <a:r>
              <a:rPr lang="pt-BR" sz="2000" dirty="0" smtClean="0"/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O </a:t>
            </a:r>
            <a:r>
              <a:rPr lang="pt-BR" sz="2000" u="sng" dirty="0" smtClean="0"/>
              <a:t>trabalho é familiar </a:t>
            </a:r>
            <a:r>
              <a:rPr lang="pt-BR" sz="2000" dirty="0" smtClean="0"/>
              <a:t>e não pode ser avaliado em termos de lucro, pois o custo objetivo do trabalho familiar não é quantificável;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Os objetivos da produção são os de </a:t>
            </a:r>
            <a:r>
              <a:rPr lang="pt-BR" sz="2000" u="sng" dirty="0" smtClean="0"/>
              <a:t>produzir valores de uso </a:t>
            </a:r>
            <a:r>
              <a:rPr lang="pt-BR" sz="2000" dirty="0" smtClean="0"/>
              <a:t>e não valores de troca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0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/>
              <a:t> </a:t>
            </a:r>
            <a:r>
              <a:rPr lang="pt-BR" sz="2000" dirty="0" smtClean="0"/>
              <a:t>      Exploração Familiar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Pode haver </a:t>
            </a:r>
            <a:r>
              <a:rPr lang="pt-BR" sz="2000" u="sng" dirty="0" smtClean="0"/>
              <a:t>produção mercantil </a:t>
            </a:r>
            <a:r>
              <a:rPr lang="pt-BR" sz="2000" dirty="0" smtClean="0"/>
              <a:t>e utilização de </a:t>
            </a:r>
            <a:r>
              <a:rPr lang="pt-BR" sz="2000" u="sng" dirty="0" smtClean="0"/>
              <a:t>mão-de-obra não familiar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/>
              <a:t>A Exploração camponesa é familiar, mas nem toda exploração familiar é camponesa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738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5194" y="497402"/>
            <a:ext cx="96011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effectLst/>
                <a:ea typeface="Times New Roman" panose="02020603050405020304" pitchFamily="18" charset="0"/>
              </a:rPr>
              <a:t>Amílcar </a:t>
            </a:r>
            <a:r>
              <a:rPr lang="pt-BR" sz="2000" b="1" dirty="0" err="1" smtClean="0">
                <a:effectLst/>
                <a:ea typeface="Times New Roman" panose="02020603050405020304" pitchFamily="18" charset="0"/>
              </a:rPr>
              <a:t>Baiardi</a:t>
            </a:r>
            <a:r>
              <a:rPr lang="pt-BR" sz="20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pt-BR" sz="2000" dirty="0" smtClean="0">
                <a:effectLst/>
                <a:ea typeface="Times New Roman" panose="02020603050405020304" pitchFamily="18" charset="0"/>
              </a:rPr>
              <a:t>(1999) estabelece cinco categorias de agricultores familiares, de acordo com o </a:t>
            </a:r>
            <a:r>
              <a:rPr lang="pt-BR" sz="2000" u="sng" dirty="0" smtClean="0">
                <a:effectLst/>
                <a:ea typeface="Times New Roman" panose="02020603050405020304" pitchFamily="18" charset="0"/>
              </a:rPr>
              <a:t>acesso ao mercado</a:t>
            </a:r>
            <a:r>
              <a:rPr lang="pt-BR" sz="2000" dirty="0" smtClean="0">
                <a:effectLst/>
                <a:ea typeface="Times New Roman" panose="02020603050405020304" pitchFamily="18" charset="0"/>
              </a:rPr>
              <a:t>: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>
              <a:ea typeface="Times New Roman" panose="02020603050405020304" pitchFamily="18" charset="0"/>
            </a:endParaRPr>
          </a:p>
          <a:p>
            <a:r>
              <a:rPr lang="pt-BR" sz="2000" dirty="0"/>
              <a:t>Tipo A: </a:t>
            </a:r>
            <a:r>
              <a:rPr lang="pt-BR" sz="2000" dirty="0" err="1"/>
              <a:t>tecnificado</a:t>
            </a:r>
            <a:r>
              <a:rPr lang="pt-BR" sz="2000" dirty="0"/>
              <a:t>, com </a:t>
            </a:r>
            <a:r>
              <a:rPr lang="pt-BR" sz="2000" u="sng" dirty="0"/>
              <a:t>forte inserção mercantil</a:t>
            </a:r>
            <a:r>
              <a:rPr lang="pt-BR" sz="2000" dirty="0"/>
              <a:t>. É predominante na região de cerrado, geralmente ligado à produção de grãos;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Tipo B: </a:t>
            </a:r>
            <a:r>
              <a:rPr lang="pt-BR" sz="2000" u="sng" dirty="0"/>
              <a:t>integrado verticalmente em Complexos </a:t>
            </a:r>
            <a:r>
              <a:rPr lang="pt-BR" sz="2000" u="sng" dirty="0" err="1"/>
              <a:t>Agro-Industriais</a:t>
            </a:r>
            <a:r>
              <a:rPr lang="pt-BR" sz="2000" u="sng" dirty="0"/>
              <a:t> </a:t>
            </a:r>
            <a:r>
              <a:rPr lang="pt-BR" sz="2000" dirty="0"/>
              <a:t>– aves e suínos, por exemplo – e mais recentemente em perímetros irrigados voltados à produção de frutas;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Tipo C: agricultura familiar </a:t>
            </a:r>
            <a:r>
              <a:rPr lang="pt-BR" sz="2000" u="sng" dirty="0"/>
              <a:t>tipicamente colonial </a:t>
            </a:r>
            <a:r>
              <a:rPr lang="pt-BR" sz="2000" dirty="0"/>
              <a:t>– Rio Grande do Sul, Paraná, Santa Catarina e Minas Gerais – ligados à policultura combinando lavouras, pomares com a pecuária e a criação de pequenos animais;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Tipo D: agricultura familiar </a:t>
            </a:r>
            <a:r>
              <a:rPr lang="pt-BR" sz="2000" u="sng" dirty="0" err="1"/>
              <a:t>semimercantil</a:t>
            </a:r>
            <a:r>
              <a:rPr lang="pt-BR" sz="2000" dirty="0"/>
              <a:t> – predominante no Nordeste e no Sudeste</a:t>
            </a:r>
            <a:r>
              <a:rPr lang="pt-BR" sz="2000" dirty="0" smtClean="0"/>
              <a:t>;</a:t>
            </a:r>
          </a:p>
          <a:p>
            <a:endParaRPr lang="pt-BR" sz="2000" dirty="0"/>
          </a:p>
          <a:p>
            <a:r>
              <a:rPr lang="pt-BR" sz="2000" dirty="0"/>
              <a:t>Tipo E: de origem semelhante ao tipo D, porém caracterizada pela </a:t>
            </a:r>
            <a:r>
              <a:rPr lang="pt-BR" sz="2000" u="sng" dirty="0"/>
              <a:t>marginalização do processo econômico</a:t>
            </a:r>
            <a:r>
              <a:rPr lang="pt-BR" sz="2000" dirty="0"/>
              <a:t> e pela falta de horizontes.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efinições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295402" y="2693096"/>
            <a:ext cx="9601196" cy="28183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just">
              <a:buAutoNum type="alphaLcParenR"/>
            </a:pPr>
            <a:r>
              <a:rPr lang="pt-BR" i="1" dirty="0" smtClean="0"/>
              <a:t>a </a:t>
            </a:r>
            <a:r>
              <a:rPr lang="pt-BR" u="sng" dirty="0"/>
              <a:t>gestão</a:t>
            </a:r>
            <a:r>
              <a:rPr lang="pt-BR" i="1" dirty="0"/>
              <a:t> da unidade produtiva e os </a:t>
            </a:r>
            <a:r>
              <a:rPr lang="pt-BR" u="sng" dirty="0"/>
              <a:t>investimentos</a:t>
            </a:r>
            <a:r>
              <a:rPr lang="pt-BR" i="1" dirty="0"/>
              <a:t> nela realizados são feitos por indivíduos que mantém entre si </a:t>
            </a:r>
            <a:r>
              <a:rPr lang="pt-BR" u="sng" dirty="0"/>
              <a:t>laços de sangue ou casamento</a:t>
            </a:r>
            <a:r>
              <a:rPr lang="pt-BR" i="1" dirty="0"/>
              <a:t>; </a:t>
            </a:r>
            <a:endParaRPr lang="pt-BR" i="1" dirty="0" smtClean="0"/>
          </a:p>
          <a:p>
            <a:pPr marL="742950" indent="-742950" algn="just">
              <a:buAutoNum type="alphaLcParenR"/>
            </a:pPr>
            <a:endParaRPr lang="pt-BR" i="1" dirty="0" smtClean="0"/>
          </a:p>
          <a:p>
            <a:pPr marL="742950" indent="-742950" algn="just">
              <a:buAutoNum type="alphaLcParenR"/>
            </a:pPr>
            <a:r>
              <a:rPr lang="pt-BR" i="1" dirty="0" smtClean="0"/>
              <a:t>a </a:t>
            </a:r>
            <a:r>
              <a:rPr lang="pt-BR" i="1" dirty="0"/>
              <a:t>maior parte do </a:t>
            </a:r>
            <a:r>
              <a:rPr lang="pt-BR" u="sng" dirty="0"/>
              <a:t>trabalho</a:t>
            </a:r>
            <a:r>
              <a:rPr lang="pt-BR" i="1" dirty="0"/>
              <a:t> é igualmente fornecida pelos </a:t>
            </a:r>
            <a:r>
              <a:rPr lang="pt-BR" u="sng" dirty="0"/>
              <a:t>membros da família</a:t>
            </a:r>
            <a:r>
              <a:rPr lang="pt-BR" i="1" dirty="0"/>
              <a:t>; </a:t>
            </a:r>
            <a:endParaRPr lang="pt-BR" i="1" dirty="0" smtClean="0"/>
          </a:p>
          <a:p>
            <a:pPr marL="742950" indent="-742950" algn="just">
              <a:buAutoNum type="alphaLcParenR"/>
            </a:pPr>
            <a:endParaRPr lang="pt-BR" i="1" dirty="0" smtClean="0"/>
          </a:p>
          <a:p>
            <a:pPr marL="742950" indent="-742950" algn="just">
              <a:buAutoNum type="alphaLcParenR"/>
            </a:pPr>
            <a:r>
              <a:rPr lang="pt-BR" i="1" dirty="0" smtClean="0"/>
              <a:t>a </a:t>
            </a:r>
            <a:r>
              <a:rPr lang="pt-BR" i="1" dirty="0"/>
              <a:t>propriedade dos </a:t>
            </a:r>
            <a:r>
              <a:rPr lang="pt-BR" u="sng" dirty="0"/>
              <a:t>meios de produção </a:t>
            </a:r>
            <a:r>
              <a:rPr lang="pt-BR" i="1" dirty="0"/>
              <a:t>(embora nem sempre da terra) </a:t>
            </a:r>
            <a:r>
              <a:rPr lang="pt-BR" u="sng" dirty="0"/>
              <a:t>pertence à família </a:t>
            </a:r>
            <a:r>
              <a:rPr lang="pt-BR" i="1" dirty="0"/>
              <a:t>e é em seu interior que se realiza sua transmissão em caso de falecimento ou aposentadoria dos responsáveis pela unidade produtiva</a:t>
            </a:r>
            <a:r>
              <a:rPr lang="pt-BR" dirty="0"/>
              <a:t>” (INCRA/FAO, 1996: 4).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1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5194" y="662547"/>
            <a:ext cx="96011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Dos estabelecimentos rurais existentes, aproximadamente...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	85% estabelecimentos familiares;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Estes...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	30% de ocupação da área total;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	25% de utilização dos investimentos destinados a agricultura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	35% do Valor Bruto da Produção;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	70% de pessoas ocupadas nesse setor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(Censo Agropecuário).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07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efinições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295402" y="2592888"/>
            <a:ext cx="9601196" cy="35949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600" dirty="0">
              <a:latin typeface="+mn-lt"/>
            </a:endParaRPr>
          </a:p>
          <a:p>
            <a:r>
              <a:rPr lang="pt-BR" sz="1600" b="1" dirty="0">
                <a:latin typeface="+mn-lt"/>
              </a:rPr>
              <a:t>LEI 11.326/2006 (LEI ORDINÁRIA) 24/07/2006</a:t>
            </a:r>
            <a:r>
              <a:rPr lang="pt-BR" sz="1600" dirty="0">
                <a:latin typeface="+mn-lt"/>
              </a:rPr>
              <a:t>	</a:t>
            </a:r>
          </a:p>
          <a:p>
            <a:endParaRPr lang="pt-BR" sz="1600" dirty="0">
              <a:latin typeface="+mn-lt"/>
            </a:endParaRPr>
          </a:p>
          <a:p>
            <a:pPr algn="just"/>
            <a:r>
              <a:rPr lang="pt-BR" sz="1600" dirty="0">
                <a:latin typeface="+mn-lt"/>
              </a:rPr>
              <a:t>I -não detenha, a qualquer título, área maior do que 4 (quatro) módulos fiscais;</a:t>
            </a:r>
          </a:p>
          <a:p>
            <a:pPr algn="just"/>
            <a:r>
              <a:rPr lang="pt-BR" sz="1600" dirty="0" smtClean="0">
                <a:latin typeface="+mn-lt"/>
              </a:rPr>
              <a:t>II </a:t>
            </a:r>
            <a:r>
              <a:rPr lang="pt-BR" sz="1600" dirty="0">
                <a:latin typeface="+mn-lt"/>
              </a:rPr>
              <a:t>-utilize predominantemente mão-de-obra da própria família nas atividades econômicas do seu estabelecimento ou empreendimento</a:t>
            </a:r>
            <a:r>
              <a:rPr lang="pt-BR" sz="1600" dirty="0" smtClean="0">
                <a:latin typeface="+mn-lt"/>
              </a:rPr>
              <a:t>;</a:t>
            </a:r>
            <a:endParaRPr lang="pt-BR" sz="1600" dirty="0">
              <a:latin typeface="+mn-lt"/>
            </a:endParaRPr>
          </a:p>
          <a:p>
            <a:pPr algn="just"/>
            <a:r>
              <a:rPr lang="pt-BR" sz="1600" dirty="0" smtClean="0">
                <a:latin typeface="+mn-lt"/>
              </a:rPr>
              <a:t>III </a:t>
            </a:r>
            <a:r>
              <a:rPr lang="pt-BR" sz="1600" dirty="0">
                <a:latin typeface="+mn-lt"/>
              </a:rPr>
              <a:t>-tenha percentual mínimo da renda familiar originada de atividades econômicas do seu estabelecimento ou empreendimento, na forma definida pelo Poder Executivo</a:t>
            </a:r>
            <a:r>
              <a:rPr lang="pt-BR" sz="1600" dirty="0" smtClean="0">
                <a:latin typeface="+mn-lt"/>
              </a:rPr>
              <a:t>;</a:t>
            </a:r>
          </a:p>
          <a:p>
            <a:endParaRPr lang="pt-BR" sz="1600" dirty="0" smtClean="0">
              <a:latin typeface="+mn-lt"/>
            </a:endParaRPr>
          </a:p>
          <a:p>
            <a:pPr algn="just"/>
            <a:r>
              <a:rPr lang="pt-BR" sz="1600" dirty="0" smtClean="0">
                <a:latin typeface="+mn-lt"/>
              </a:rPr>
              <a:t>E ainda: [...] </a:t>
            </a:r>
            <a:r>
              <a:rPr lang="pt-BR" sz="1600" dirty="0">
                <a:latin typeface="+mn-lt"/>
              </a:rPr>
              <a:t>silvicultores que cultivem florestas nativas ou exóticas e que promovam o manejo sustentável daqueles ambientes; [...] </a:t>
            </a:r>
            <a:r>
              <a:rPr lang="pt-BR" sz="1600" dirty="0" err="1" smtClean="0">
                <a:latin typeface="+mn-lt"/>
              </a:rPr>
              <a:t>aquicultores</a:t>
            </a:r>
            <a:r>
              <a:rPr lang="pt-BR" sz="1600" dirty="0" smtClean="0">
                <a:latin typeface="+mn-lt"/>
              </a:rPr>
              <a:t> </a:t>
            </a:r>
            <a:r>
              <a:rPr lang="pt-BR" sz="1600" dirty="0">
                <a:latin typeface="+mn-lt"/>
              </a:rPr>
              <a:t>que explorem reservatórios hídricos com superfície  total de até 2 ha (dois hectares) ou ocupem até 500m³ (quinhentos metros cúbicos) de água, quando a exploração se efetivar em tanques-rede; [...] </a:t>
            </a:r>
            <a:r>
              <a:rPr lang="pt-BR" sz="1600" dirty="0" smtClean="0">
                <a:latin typeface="+mn-lt"/>
              </a:rPr>
              <a:t>extrativistas, pescadores </a:t>
            </a:r>
            <a:r>
              <a:rPr lang="pt-BR" sz="1600" dirty="0">
                <a:latin typeface="+mn-lt"/>
              </a:rPr>
              <a:t>que exerçam essa atividade artesanalmente no meio rural, excluídos os garimpeiros e </a:t>
            </a:r>
            <a:r>
              <a:rPr lang="pt-BR" sz="1600" dirty="0" smtClean="0">
                <a:latin typeface="+mn-lt"/>
              </a:rPr>
              <a:t>faiscadores e integrantes </a:t>
            </a:r>
            <a:r>
              <a:rPr lang="pt-BR" sz="1600" dirty="0">
                <a:latin typeface="+mn-lt"/>
              </a:rPr>
              <a:t>de comunidades remanescentes de quilombos rurais e demais povos e comunidades </a:t>
            </a:r>
            <a:r>
              <a:rPr lang="pt-BR" sz="1600" dirty="0" smtClean="0">
                <a:latin typeface="+mn-lt"/>
              </a:rPr>
              <a:t>tradicionais. </a:t>
            </a:r>
            <a:endParaRPr lang="pt-BR" sz="1600" dirty="0">
              <a:latin typeface="+mn-lt"/>
            </a:endParaRPr>
          </a:p>
          <a:p>
            <a:endParaRPr lang="pt-BR" sz="1600" dirty="0">
              <a:latin typeface="+mn-lt"/>
            </a:endParaRPr>
          </a:p>
          <a:p>
            <a:pPr algn="just"/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00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efinições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295402" y="2517731"/>
            <a:ext cx="9601196" cy="35949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latin typeface="+mn-lt"/>
              </a:rPr>
              <a:t>Federação </a:t>
            </a:r>
            <a:r>
              <a:rPr lang="pt-BR" sz="2000" b="1" dirty="0">
                <a:latin typeface="+mn-lt"/>
              </a:rPr>
              <a:t>Nacional dos trabalhadores e trabalhadoras na </a:t>
            </a:r>
            <a:r>
              <a:rPr lang="pt-BR" sz="2000" b="1" dirty="0" smtClean="0">
                <a:latin typeface="+mn-lt"/>
              </a:rPr>
              <a:t>agricultura (FETRAF)</a:t>
            </a:r>
            <a:endParaRPr lang="pt-BR" sz="2000" b="1" dirty="0">
              <a:latin typeface="+mn-lt"/>
            </a:endParaRPr>
          </a:p>
          <a:p>
            <a:endParaRPr lang="pt-BR" sz="2000" dirty="0">
              <a:latin typeface="+mn-lt"/>
            </a:endParaRPr>
          </a:p>
          <a:p>
            <a:r>
              <a:rPr lang="pt-BR" sz="2000" dirty="0" smtClean="0">
                <a:latin typeface="+mn-lt"/>
              </a:rPr>
              <a:t>A </a:t>
            </a:r>
            <a:r>
              <a:rPr lang="pt-BR" sz="2000" dirty="0">
                <a:latin typeface="+mn-lt"/>
              </a:rPr>
              <a:t>agricultura familiar é alicerçada em princípios que estabelecem uma </a:t>
            </a:r>
            <a:r>
              <a:rPr lang="pt-BR" sz="2000" u="sng" dirty="0">
                <a:latin typeface="+mn-lt"/>
              </a:rPr>
              <a:t>relação harmoniosa do homem com o meio ambiente</a:t>
            </a:r>
            <a:r>
              <a:rPr lang="pt-BR" sz="2000" dirty="0">
                <a:latin typeface="+mn-lt"/>
              </a:rPr>
              <a:t>, para que ele possa retirar o </a:t>
            </a:r>
            <a:r>
              <a:rPr lang="pt-BR" sz="2000" u="sng" dirty="0">
                <a:latin typeface="+mn-lt"/>
              </a:rPr>
              <a:t>sustento</a:t>
            </a:r>
            <a:r>
              <a:rPr lang="pt-BR" sz="2000" dirty="0">
                <a:latin typeface="+mn-lt"/>
              </a:rPr>
              <a:t> da terra </a:t>
            </a:r>
            <a:r>
              <a:rPr lang="pt-BR" sz="2000" u="sng" dirty="0">
                <a:latin typeface="+mn-lt"/>
              </a:rPr>
              <a:t>sem</a:t>
            </a:r>
            <a:r>
              <a:rPr lang="pt-BR" sz="2000" dirty="0">
                <a:latin typeface="+mn-lt"/>
              </a:rPr>
              <a:t> que para isso, tenha que </a:t>
            </a:r>
            <a:r>
              <a:rPr lang="pt-BR" sz="2000" u="sng" dirty="0">
                <a:latin typeface="+mn-lt"/>
              </a:rPr>
              <a:t>acabar com os recursos naturais</a:t>
            </a:r>
            <a:r>
              <a:rPr lang="pt-BR" sz="2000" dirty="0">
                <a:latin typeface="+mn-lt"/>
              </a:rPr>
              <a:t>. A </a:t>
            </a:r>
            <a:r>
              <a:rPr lang="pt-BR" sz="2000" u="sng" dirty="0">
                <a:latin typeface="+mn-lt"/>
              </a:rPr>
              <a:t>sustentabilidade</a:t>
            </a:r>
            <a:r>
              <a:rPr lang="pt-BR" sz="2000" dirty="0">
                <a:latin typeface="+mn-lt"/>
              </a:rPr>
              <a:t> que essa forma de produzir promove é o que irá </a:t>
            </a:r>
            <a:r>
              <a:rPr lang="pt-BR" sz="2000" u="sng" dirty="0">
                <a:latin typeface="+mn-lt"/>
              </a:rPr>
              <a:t>garantir a continuidade das próximas gerações</a:t>
            </a:r>
            <a:r>
              <a:rPr lang="pt-BR" sz="2000" dirty="0">
                <a:latin typeface="+mn-lt"/>
              </a:rPr>
              <a:t>. </a:t>
            </a:r>
            <a:endParaRPr lang="pt-BR" sz="2000" dirty="0" smtClean="0">
              <a:latin typeface="+mn-lt"/>
            </a:endParaRPr>
          </a:p>
          <a:p>
            <a:r>
              <a:rPr lang="pt-BR" sz="2000" dirty="0" smtClean="0">
                <a:latin typeface="+mn-lt"/>
              </a:rPr>
              <a:t>Incentivar </a:t>
            </a:r>
            <a:r>
              <a:rPr lang="pt-BR" sz="2000" dirty="0">
                <a:latin typeface="+mn-lt"/>
              </a:rPr>
              <a:t>e fortalecer a agricultura familiar é o que trará o desenvolvimento construído na base da responsabilidade social, ambiental e econômica. </a:t>
            </a:r>
            <a:r>
              <a:rPr lang="pt-BR" sz="2000" i="1" dirty="0">
                <a:latin typeface="+mn-lt"/>
              </a:rPr>
              <a:t>Responsável por 70% da produção de alimentos do país</a:t>
            </a:r>
            <a:r>
              <a:rPr lang="pt-BR" sz="2000" dirty="0">
                <a:latin typeface="+mn-lt"/>
              </a:rPr>
              <a:t>, a agricultura familiar busca empregar cada vez mais </a:t>
            </a:r>
            <a:r>
              <a:rPr lang="pt-BR" sz="2000" u="sng" dirty="0">
                <a:latin typeface="+mn-lt"/>
              </a:rPr>
              <a:t>práticas agroecológicas de produção, com a criação de quintais agroflorestais, produtos </a:t>
            </a:r>
            <a:r>
              <a:rPr lang="pt-BR" sz="2000" u="sng" dirty="0" smtClean="0">
                <a:latin typeface="+mn-lt"/>
              </a:rPr>
              <a:t>orgânicos </a:t>
            </a:r>
            <a:r>
              <a:rPr lang="pt-BR" sz="2000" u="sng" dirty="0">
                <a:latin typeface="+mn-lt"/>
              </a:rPr>
              <a:t>etc.</a:t>
            </a:r>
          </a:p>
          <a:p>
            <a:endParaRPr lang="pt-BR" sz="2000" dirty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5194" y="662547"/>
            <a:ext cx="9601196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592893" y="1256749"/>
            <a:ext cx="880579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/>
              <a:t>Conceitos: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Bloqueio: “[...] situação dada que não permite ao chefe da exploração colocar em prática estratégias tendo em vista atingir o Modelo Ideal.” Ex. ausência de crédito para melhoria de produção.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/>
              <a:t>Ruptura: “[...] situação na qual não é mais viável o acesso ao Modelo Ideal, a única saída possível oferecida é o desaparecimento da exploração.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1320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</TotalTime>
  <Words>765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Orgânico</vt:lpstr>
      <vt:lpstr>Agricultura familiar</vt:lpstr>
      <vt:lpstr>Definições</vt:lpstr>
      <vt:lpstr>Apresentação do PowerPoint</vt:lpstr>
      <vt:lpstr>Apresentação do PowerPoint</vt:lpstr>
      <vt:lpstr>Definições</vt:lpstr>
      <vt:lpstr>Apresentação do PowerPoint</vt:lpstr>
      <vt:lpstr>Definições</vt:lpstr>
      <vt:lpstr>Definições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 familiar</dc:title>
  <dc:creator>Patrícia Souza</dc:creator>
  <cp:lastModifiedBy>Patrícia Souza</cp:lastModifiedBy>
  <cp:revision>17</cp:revision>
  <dcterms:created xsi:type="dcterms:W3CDTF">2016-02-25T20:52:19Z</dcterms:created>
  <dcterms:modified xsi:type="dcterms:W3CDTF">2016-02-26T02:17:21Z</dcterms:modified>
</cp:coreProperties>
</file>