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0" r:id="rId1"/>
  </p:sldMasterIdLst>
  <p:notesMasterIdLst>
    <p:notesMasterId r:id="rId17"/>
  </p:notesMasterIdLst>
  <p:sldIdLst>
    <p:sldId id="256" r:id="rId2"/>
    <p:sldId id="257" r:id="rId3"/>
    <p:sldId id="258" r:id="rId4"/>
    <p:sldId id="259" r:id="rId5"/>
    <p:sldId id="260" r:id="rId6"/>
    <p:sldId id="261" r:id="rId7"/>
    <p:sldId id="262" r:id="rId8"/>
    <p:sldId id="267" r:id="rId9"/>
    <p:sldId id="269" r:id="rId10"/>
    <p:sldId id="263" r:id="rId11"/>
    <p:sldId id="266" r:id="rId12"/>
    <p:sldId id="264" r:id="rId13"/>
    <p:sldId id="268" r:id="rId14"/>
    <p:sldId id="265" r:id="rId15"/>
    <p:sldId id="270"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hkEAuGXP5pYzCOGbhX2lthzkw9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4" d="100"/>
          <a:sy n="94" d="100"/>
        </p:scale>
        <p:origin x="-1284"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058006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2464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1356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396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3969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151360879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19384429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Editar estilos de texto Mestre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t-BR" smtClean="0"/>
              <a:t>‹nº›</a:t>
            </a:fld>
            <a:endParaRPr lang="pt-B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8093982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56215270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Editar estilos de texto Mestre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t-BR" smtClean="0"/>
              <a:t>‹nº›</a:t>
            </a:fld>
            <a:endParaRPr lang="pt-B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7801451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Editar estilos de texto Mestre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275610219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274999594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157212595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313753132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180851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1484813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1076475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43741699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1906352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pt-BR" smtClean="0"/>
              <a:t>Clique para editar o título mestre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Editar estilos de texto Mestre</a:t>
            </a:r>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3232420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263313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pt-B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134517451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pt-BR" sz="3600" dirty="0" smtClean="0"/>
              <a:t>QUESTIONÁRIO CONCEPÇÕES DE SAÚDE</a:t>
            </a:r>
            <a:endParaRPr sz="3600" dirty="0"/>
          </a:p>
        </p:txBody>
      </p:sp>
      <p:sp>
        <p:nvSpPr>
          <p:cNvPr id="85" name="Google Shape;85;p1"/>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Clr>
                <a:srgbClr val="888888"/>
              </a:buClr>
              <a:buSzPts val="3200"/>
              <a:buNone/>
            </a:pPr>
            <a:r>
              <a:rPr lang="pt-BR" dirty="0" smtClean="0"/>
              <a:t>HSP0141-2023</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txBox="1">
            <a:spLocks noGrp="1"/>
          </p:cNvSpPr>
          <p:nvPr>
            <p:ph type="title"/>
          </p:nvPr>
        </p:nvSpPr>
        <p:spPr>
          <a:xfrm>
            <a:off x="457200" y="274639"/>
            <a:ext cx="8229600" cy="56207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pt-BR" b="1" dirty="0"/>
              <a:t>O que é saúde?</a:t>
            </a:r>
            <a:endParaRPr b="1" dirty="0"/>
          </a:p>
        </p:txBody>
      </p:sp>
      <p:pic>
        <p:nvPicPr>
          <p:cNvPr id="134" name="Google Shape;134;p8"/>
          <p:cNvPicPr preferRelativeResize="0"/>
          <p:nvPr/>
        </p:nvPicPr>
        <p:blipFill rotWithShape="1">
          <a:blip r:embed="rId3">
            <a:alphaModFix/>
          </a:blip>
          <a:srcRect/>
          <a:stretch/>
        </p:blipFill>
        <p:spPr>
          <a:xfrm>
            <a:off x="4763" y="947117"/>
            <a:ext cx="9134475" cy="601027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152401" y="1122218"/>
            <a:ext cx="7342908" cy="5611090"/>
          </a:xfrm>
          <a:prstGeom prst="rect">
            <a:avLst/>
          </a:prstGeom>
          <a:noFill/>
          <a:ln>
            <a:noFill/>
          </a:ln>
        </p:spPr>
        <p:txBody>
          <a:bodyPr spcFirstLastPara="1" wrap="square" lIns="91425" tIns="45700" rIns="91425" bIns="45700" anchor="ctr" anchorCtr="0">
            <a:noAutofit/>
          </a:bodyPr>
          <a:lstStyle/>
          <a:p>
            <a:pPr lvl="0" algn="ctr">
              <a:spcBef>
                <a:spcPts val="0"/>
              </a:spcBef>
              <a:buClr>
                <a:schemeClr val="dk1"/>
              </a:buClr>
              <a:buSzPts val="4400"/>
            </a:pPr>
            <a:r>
              <a:rPr lang="pt-BR" sz="2800" i="1" dirty="0" smtClean="0">
                <a:solidFill>
                  <a:srgbClr val="7030A0"/>
                </a:solidFill>
              </a:rPr>
              <a:t>“Dentro </a:t>
            </a:r>
            <a:r>
              <a:rPr lang="pt-BR" sz="2800" i="1" dirty="0">
                <a:solidFill>
                  <a:srgbClr val="7030A0"/>
                </a:solidFill>
              </a:rPr>
              <a:t>das concepções de saúde que eu considero satisfatórias, uma lista de ações, práticas e necessidades, incluem, dentre outros itens</a:t>
            </a:r>
            <a:r>
              <a:rPr lang="pt-BR" sz="2800" i="1" dirty="0" smtClean="0">
                <a:solidFill>
                  <a:srgbClr val="7030A0"/>
                </a:solidFill>
              </a:rPr>
              <a:t>: Diminuição </a:t>
            </a:r>
            <a:r>
              <a:rPr lang="pt-BR" sz="2800" i="1" dirty="0">
                <a:solidFill>
                  <a:srgbClr val="7030A0"/>
                </a:solidFill>
              </a:rPr>
              <a:t>de fatores de risco a saúde de qualquer natureza</a:t>
            </a:r>
            <a:r>
              <a:rPr lang="pt-BR" sz="2800" i="1" dirty="0" smtClean="0">
                <a:solidFill>
                  <a:srgbClr val="7030A0"/>
                </a:solidFill>
              </a:rPr>
              <a:t>; Acesso </a:t>
            </a:r>
            <a:r>
              <a:rPr lang="pt-BR" sz="2800" i="1" dirty="0">
                <a:solidFill>
                  <a:srgbClr val="7030A0"/>
                </a:solidFill>
              </a:rPr>
              <a:t>a profissionais de saúde e aos serviços de saúde, para diversas finalidades</a:t>
            </a:r>
            <a:r>
              <a:rPr lang="pt-BR" sz="2800" i="1" dirty="0" smtClean="0">
                <a:solidFill>
                  <a:srgbClr val="7030A0"/>
                </a:solidFill>
              </a:rPr>
              <a:t>; Práticas </a:t>
            </a:r>
            <a:r>
              <a:rPr lang="pt-BR" sz="2800" i="1" dirty="0">
                <a:solidFill>
                  <a:srgbClr val="7030A0"/>
                </a:solidFill>
              </a:rPr>
              <a:t>de exercícios</a:t>
            </a:r>
            <a:r>
              <a:rPr lang="pt-BR" sz="2800" i="1" dirty="0" smtClean="0">
                <a:solidFill>
                  <a:srgbClr val="7030A0"/>
                </a:solidFill>
              </a:rPr>
              <a:t>; Regulação </a:t>
            </a:r>
            <a:r>
              <a:rPr lang="pt-BR" sz="2800" i="1" dirty="0">
                <a:solidFill>
                  <a:srgbClr val="7030A0"/>
                </a:solidFill>
              </a:rPr>
              <a:t>do sono</a:t>
            </a:r>
            <a:r>
              <a:rPr lang="pt-BR" sz="2800" i="1" dirty="0" smtClean="0">
                <a:solidFill>
                  <a:srgbClr val="7030A0"/>
                </a:solidFill>
              </a:rPr>
              <a:t>; Boas </a:t>
            </a:r>
            <a:r>
              <a:rPr lang="pt-BR" sz="2800" i="1" dirty="0">
                <a:solidFill>
                  <a:srgbClr val="7030A0"/>
                </a:solidFill>
              </a:rPr>
              <a:t>práticas de alimentação</a:t>
            </a:r>
            <a:r>
              <a:rPr lang="pt-BR" sz="2800" i="1" dirty="0" smtClean="0">
                <a:solidFill>
                  <a:srgbClr val="7030A0"/>
                </a:solidFill>
              </a:rPr>
              <a:t>; Redução </a:t>
            </a:r>
            <a:r>
              <a:rPr lang="pt-BR" sz="2800" i="1" dirty="0">
                <a:solidFill>
                  <a:srgbClr val="7030A0"/>
                </a:solidFill>
              </a:rPr>
              <a:t>do stress</a:t>
            </a:r>
            <a:r>
              <a:rPr lang="pt-BR" sz="2800" i="1" dirty="0" smtClean="0">
                <a:solidFill>
                  <a:srgbClr val="7030A0"/>
                </a:solidFill>
              </a:rPr>
              <a:t>; Preocupação </a:t>
            </a:r>
            <a:r>
              <a:rPr lang="pt-BR" sz="2800" i="1" dirty="0">
                <a:solidFill>
                  <a:srgbClr val="7030A0"/>
                </a:solidFill>
              </a:rPr>
              <a:t>com o ambiente físico</a:t>
            </a:r>
            <a:r>
              <a:rPr lang="pt-BR" sz="2800" i="1" dirty="0" smtClean="0">
                <a:solidFill>
                  <a:srgbClr val="7030A0"/>
                </a:solidFill>
              </a:rPr>
              <a:t>; Acesso </a:t>
            </a:r>
            <a:r>
              <a:rPr lang="pt-BR" sz="2800" i="1" dirty="0">
                <a:solidFill>
                  <a:srgbClr val="7030A0"/>
                </a:solidFill>
              </a:rPr>
              <a:t>às condições de higiene e de saneamento</a:t>
            </a:r>
            <a:r>
              <a:rPr lang="pt-BR" sz="2800" i="1" dirty="0" smtClean="0">
                <a:solidFill>
                  <a:srgbClr val="7030A0"/>
                </a:solidFill>
              </a:rPr>
              <a:t>; Acesso </a:t>
            </a:r>
            <a:r>
              <a:rPr lang="pt-BR" sz="2800" i="1" dirty="0">
                <a:solidFill>
                  <a:srgbClr val="7030A0"/>
                </a:solidFill>
              </a:rPr>
              <a:t>a boas condições ambientais</a:t>
            </a:r>
            <a:r>
              <a:rPr lang="pt-BR" sz="2800" i="1" dirty="0" smtClean="0">
                <a:solidFill>
                  <a:srgbClr val="7030A0"/>
                </a:solidFill>
              </a:rPr>
              <a:t>; Prevenção </a:t>
            </a:r>
            <a:r>
              <a:rPr lang="pt-BR" sz="2800" i="1" dirty="0">
                <a:solidFill>
                  <a:srgbClr val="7030A0"/>
                </a:solidFill>
              </a:rPr>
              <a:t>de </a:t>
            </a:r>
            <a:r>
              <a:rPr lang="pt-BR" sz="2800" i="1" dirty="0" smtClean="0">
                <a:solidFill>
                  <a:srgbClr val="7030A0"/>
                </a:solidFill>
              </a:rPr>
              <a:t>doença”</a:t>
            </a:r>
            <a:endParaRPr sz="2800" i="1" dirty="0">
              <a:solidFill>
                <a:srgbClr val="7030A0"/>
              </a:solidFill>
            </a:endParaRPr>
          </a:p>
        </p:txBody>
      </p:sp>
      <p:sp>
        <p:nvSpPr>
          <p:cNvPr id="5" name="Google Shape;133;p8"/>
          <p:cNvSpPr txBox="1">
            <a:spLocks/>
          </p:cNvSpPr>
          <p:nvPr/>
        </p:nvSpPr>
        <p:spPr>
          <a:xfrm>
            <a:off x="457200" y="274639"/>
            <a:ext cx="8229600" cy="562074"/>
          </a:xfrm>
          <a:prstGeom prst="rect">
            <a:avLst/>
          </a:prstGeom>
          <a:noFill/>
          <a:ln>
            <a:noFill/>
          </a:ln>
        </p:spPr>
        <p:txBody>
          <a:bodyPr spcFirstLastPara="1" vert="horz" wrap="square" lIns="91425" tIns="45700" rIns="91425" bIns="45700" rtlCol="0" anchor="ctr" anchorCtr="0">
            <a:normAutofit fontScale="90000" lnSpcReduction="1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buClr>
                <a:schemeClr val="dk1"/>
              </a:buClr>
              <a:buSzPct val="100000"/>
              <a:buFont typeface="Calibri"/>
              <a:buNone/>
            </a:pPr>
            <a:r>
              <a:rPr lang="pt-BR" b="1" dirty="0" smtClean="0">
                <a:solidFill>
                  <a:schemeClr val="tx1"/>
                </a:solidFill>
              </a:rPr>
              <a:t>O que favorece a saúde?</a:t>
            </a:r>
            <a:endParaRPr lang="pt-BR" b="1" dirty="0">
              <a:solidFill>
                <a:schemeClr val="tx1"/>
              </a:solidFill>
            </a:endParaRPr>
          </a:p>
        </p:txBody>
      </p:sp>
    </p:spTree>
    <p:extLst>
      <p:ext uri="{BB962C8B-B14F-4D97-AF65-F5344CB8AC3E}">
        <p14:creationId xmlns:p14="http://schemas.microsoft.com/office/powerpoint/2010/main" val="2078038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9"/>
          <p:cNvSpPr txBox="1">
            <a:spLocks noGrp="1"/>
          </p:cNvSpPr>
          <p:nvPr>
            <p:ph type="title"/>
          </p:nvPr>
        </p:nvSpPr>
        <p:spPr>
          <a:xfrm>
            <a:off x="6928934" y="-96982"/>
            <a:ext cx="2339752" cy="178621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800"/>
              <a:buFont typeface="Calibri"/>
              <a:buNone/>
            </a:pPr>
            <a:r>
              <a:rPr lang="pt-BR" sz="2800" b="1" dirty="0">
                <a:solidFill>
                  <a:schemeClr val="tx1"/>
                </a:solidFill>
              </a:rPr>
              <a:t>O QUE FAVORECE A SAÚDE?</a:t>
            </a:r>
            <a:endParaRPr sz="2800" b="1" dirty="0">
              <a:solidFill>
                <a:schemeClr val="tx1"/>
              </a:solidFill>
            </a:endParaRPr>
          </a:p>
        </p:txBody>
      </p:sp>
      <p:pic>
        <p:nvPicPr>
          <p:cNvPr id="140" name="Google Shape;140;p9"/>
          <p:cNvPicPr preferRelativeResize="0"/>
          <p:nvPr/>
        </p:nvPicPr>
        <p:blipFill rotWithShape="1">
          <a:blip r:embed="rId3">
            <a:alphaModFix/>
          </a:blip>
          <a:srcRect/>
          <a:stretch/>
        </p:blipFill>
        <p:spPr>
          <a:xfrm>
            <a:off x="107504" y="257175"/>
            <a:ext cx="6962775" cy="634365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152401" y="1122218"/>
            <a:ext cx="7606144" cy="5611090"/>
          </a:xfrm>
          <a:prstGeom prst="rect">
            <a:avLst/>
          </a:prstGeom>
          <a:noFill/>
          <a:ln>
            <a:noFill/>
          </a:ln>
        </p:spPr>
        <p:txBody>
          <a:bodyPr spcFirstLastPara="1" wrap="square" lIns="91425" tIns="45700" rIns="91425" bIns="45700" anchor="ctr" anchorCtr="0">
            <a:noAutofit/>
          </a:bodyPr>
          <a:lstStyle/>
          <a:p>
            <a:pPr lvl="0" algn="ctr">
              <a:spcBef>
                <a:spcPts val="0"/>
              </a:spcBef>
              <a:buClr>
                <a:schemeClr val="dk1"/>
              </a:buClr>
              <a:buSzPts val="4400"/>
            </a:pPr>
            <a:r>
              <a:rPr lang="pt-BR" sz="2800" i="1" dirty="0" smtClean="0">
                <a:solidFill>
                  <a:schemeClr val="accent6"/>
                </a:solidFill>
              </a:rPr>
              <a:t>“Ser </a:t>
            </a:r>
            <a:r>
              <a:rPr lang="pt-BR" sz="2800" i="1" dirty="0">
                <a:solidFill>
                  <a:schemeClr val="accent6"/>
                </a:solidFill>
              </a:rPr>
              <a:t>uma pessoa negativa, achar que "não há luz no fim do túnel", não se cuidar, não realizar exames médicos </a:t>
            </a:r>
            <a:r>
              <a:rPr lang="pt-BR" sz="2800" i="1" dirty="0" smtClean="0">
                <a:solidFill>
                  <a:schemeClr val="accent6"/>
                </a:solidFill>
              </a:rPr>
              <a:t>anuais”...</a:t>
            </a:r>
            <a:br>
              <a:rPr lang="pt-BR" sz="2800" i="1" dirty="0" smtClean="0">
                <a:solidFill>
                  <a:schemeClr val="accent6"/>
                </a:solidFill>
              </a:rPr>
            </a:br>
            <a:r>
              <a:rPr lang="pt-BR" sz="2800" i="1" dirty="0">
                <a:solidFill>
                  <a:schemeClr val="accent6"/>
                </a:solidFill>
              </a:rPr>
              <a:t/>
            </a:r>
            <a:br>
              <a:rPr lang="pt-BR" sz="2800" i="1" dirty="0">
                <a:solidFill>
                  <a:schemeClr val="accent6"/>
                </a:solidFill>
              </a:rPr>
            </a:br>
            <a:r>
              <a:rPr lang="pt-BR" sz="2800" i="1" dirty="0">
                <a:solidFill>
                  <a:schemeClr val="accent6"/>
                </a:solidFill>
              </a:rPr>
              <a:t>"Ódio, não buscar autoconhecimento, não confrontar seus próprios  vícios, deixar de fazer atividades físicas, deixar de expressar seu amor e seus  sentimentos... o que prejudica a saúde... não estar alinhado com você mesmo e o  próprio propósito... não estar bem hidratado, não dormir bem, não estar com o  sono regulado... acho que é isso"</a:t>
            </a:r>
            <a:endParaRPr sz="2800" i="1" dirty="0">
              <a:solidFill>
                <a:schemeClr val="accent6"/>
              </a:solidFill>
            </a:endParaRPr>
          </a:p>
        </p:txBody>
      </p:sp>
      <p:sp>
        <p:nvSpPr>
          <p:cNvPr id="5" name="Google Shape;133;p8"/>
          <p:cNvSpPr txBox="1">
            <a:spLocks/>
          </p:cNvSpPr>
          <p:nvPr/>
        </p:nvSpPr>
        <p:spPr>
          <a:xfrm>
            <a:off x="457200" y="274639"/>
            <a:ext cx="8229600" cy="562074"/>
          </a:xfrm>
          <a:prstGeom prst="rect">
            <a:avLst/>
          </a:prstGeom>
          <a:noFill/>
          <a:ln>
            <a:noFill/>
          </a:ln>
        </p:spPr>
        <p:txBody>
          <a:bodyPr spcFirstLastPara="1" vert="horz" wrap="square" lIns="91425" tIns="45700" rIns="91425" bIns="45700" rtlCol="0" anchor="ctr" anchorCtr="0">
            <a:normAutofit fontScale="90000" lnSpcReduction="1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buClr>
                <a:schemeClr val="dk1"/>
              </a:buClr>
              <a:buSzPct val="100000"/>
              <a:buFont typeface="Calibri"/>
              <a:buNone/>
            </a:pPr>
            <a:r>
              <a:rPr lang="pt-BR" b="1" dirty="0" smtClean="0">
                <a:solidFill>
                  <a:schemeClr val="tx1"/>
                </a:solidFill>
              </a:rPr>
              <a:t>O que prejudica a saúde?</a:t>
            </a:r>
            <a:endParaRPr lang="pt-BR" b="1" dirty="0">
              <a:solidFill>
                <a:schemeClr val="tx1"/>
              </a:solidFill>
            </a:endParaRPr>
          </a:p>
        </p:txBody>
      </p:sp>
    </p:spTree>
    <p:extLst>
      <p:ext uri="{BB962C8B-B14F-4D97-AF65-F5344CB8AC3E}">
        <p14:creationId xmlns:p14="http://schemas.microsoft.com/office/powerpoint/2010/main" val="88172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0"/>
          <p:cNvSpPr txBox="1">
            <a:spLocks noGrp="1"/>
          </p:cNvSpPr>
          <p:nvPr>
            <p:ph type="title"/>
          </p:nvPr>
        </p:nvSpPr>
        <p:spPr>
          <a:xfrm>
            <a:off x="6804248" y="-27384"/>
            <a:ext cx="2339752" cy="178621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800"/>
              <a:buFont typeface="Calibri"/>
              <a:buNone/>
            </a:pPr>
            <a:r>
              <a:rPr lang="pt-BR" sz="2800" b="1" dirty="0">
                <a:solidFill>
                  <a:schemeClr val="tx1"/>
                </a:solidFill>
              </a:rPr>
              <a:t>O QUE PREJUDICA A SAÚDE?</a:t>
            </a:r>
            <a:endParaRPr sz="2800" b="1" dirty="0">
              <a:solidFill>
                <a:schemeClr val="tx1"/>
              </a:solidFill>
            </a:endParaRPr>
          </a:p>
        </p:txBody>
      </p:sp>
      <p:pic>
        <p:nvPicPr>
          <p:cNvPr id="146" name="Google Shape;146;p10"/>
          <p:cNvPicPr preferRelativeResize="0"/>
          <p:nvPr/>
        </p:nvPicPr>
        <p:blipFill rotWithShape="1">
          <a:blip r:embed="rId3">
            <a:alphaModFix/>
          </a:blip>
          <a:srcRect/>
          <a:stretch/>
        </p:blipFill>
        <p:spPr>
          <a:xfrm>
            <a:off x="107504" y="142875"/>
            <a:ext cx="6734175" cy="657225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 name="Título 1"/>
          <p:cNvSpPr>
            <a:spLocks noGrp="1"/>
          </p:cNvSpPr>
          <p:nvPr>
            <p:ph type="title"/>
          </p:nvPr>
        </p:nvSpPr>
        <p:spPr>
          <a:xfrm>
            <a:off x="609598" y="609600"/>
            <a:ext cx="6553201" cy="5963920"/>
          </a:xfrm>
        </p:spPr>
        <p:txBody>
          <a:bodyPr>
            <a:normAutofit fontScale="90000"/>
          </a:bodyPr>
          <a:lstStyle/>
          <a:p>
            <a:r>
              <a:rPr lang="pt-BR" dirty="0">
                <a:solidFill>
                  <a:srgbClr val="7030A0"/>
                </a:solidFill>
              </a:rPr>
              <a:t>"Eu tive um problema sério de pulmão e tive que ficar internada. O médico disse que é fraqueza. A rezadeira diz que é macumba. Eu acho que é muito aborrecimento com meu marido, muita pancada que eu tomei. Eu lavava roupa na chuva. Não tinha gás e eu fazia comida no fogão de lenha, fora de casa. Aquele calor do fogão, aquela chuva fina, tudo isso ajudou"</a:t>
            </a:r>
            <a:r>
              <a:rPr lang="pt-BR" dirty="0"/>
              <a:t/>
            </a:r>
            <a:br>
              <a:rPr lang="pt-BR" dirty="0"/>
            </a:br>
            <a:endParaRPr lang="pt-BR" dirty="0"/>
          </a:p>
        </p:txBody>
      </p:sp>
    </p:spTree>
    <p:extLst>
      <p:ext uri="{BB962C8B-B14F-4D97-AF65-F5344CB8AC3E}">
        <p14:creationId xmlns:p14="http://schemas.microsoft.com/office/powerpoint/2010/main" val="1563352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sz="half" idx="1"/>
          </p:nvPr>
        </p:nvSpPr>
        <p:spPr>
          <a:xfrm>
            <a:off x="180110" y="1273895"/>
            <a:ext cx="3517600" cy="41570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ct val="100000"/>
              <a:buNone/>
            </a:pPr>
            <a:r>
              <a:rPr lang="pt-BR" sz="2400" i="1" dirty="0"/>
              <a:t> ”É não sentir dor, estar de bem com a vida, leve, não sentir mal estar, se alimentar bem, praticar atividade física, não ter nenhuma enfermidade grave, ter saúde mental, ter fé em deus, ter espiritualidade em dia”.</a:t>
            </a:r>
            <a:endParaRPr sz="2400" i="1" dirty="0"/>
          </a:p>
        </p:txBody>
      </p:sp>
      <p:sp>
        <p:nvSpPr>
          <p:cNvPr id="91" name="Google Shape;91;p2"/>
          <p:cNvSpPr txBox="1">
            <a:spLocks noGrp="1"/>
          </p:cNvSpPr>
          <p:nvPr>
            <p:ph sz="half" idx="2"/>
          </p:nvPr>
        </p:nvSpPr>
        <p:spPr>
          <a:xfrm>
            <a:off x="3697711" y="2050472"/>
            <a:ext cx="4628871" cy="450272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ct val="100000"/>
              <a:buNone/>
            </a:pPr>
            <a:r>
              <a:rPr lang="pt-BR" sz="2000" i="1" dirty="0"/>
              <a:t>“Tenho uma rotina de sono e caminhada que são muito importantes pra mim. Estar em relação com outras espécies também é muito importante pra mim, o que geralmente exercito nas caminhadas: plantas, animais e também outras pessoas. Tento me alimentar seguindo o pedido do meu corpo e ao mesmo tempo algumas noções de nutrição. Mantenho minha higiene e meus cuidados como uma forma de amor próprio e cuido do meu espírito com música, poesia, cinema e alguns rituais místicos”.</a:t>
            </a:r>
            <a:endParaRPr sz="2000" i="1" dirty="0"/>
          </a:p>
        </p:txBody>
      </p:sp>
      <p:sp>
        <p:nvSpPr>
          <p:cNvPr id="92" name="Google Shape;92;p2"/>
          <p:cNvSpPr txBox="1"/>
          <p:nvPr/>
        </p:nvSpPr>
        <p:spPr>
          <a:xfrm>
            <a:off x="467544" y="408692"/>
            <a:ext cx="396044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2400" b="1" i="0" u="none" strike="noStrike" cap="none" dirty="0">
                <a:solidFill>
                  <a:schemeClr val="dk1"/>
                </a:solidFill>
                <a:latin typeface="Calibri"/>
                <a:ea typeface="Calibri"/>
                <a:cs typeface="Calibri"/>
                <a:sym typeface="Calibri"/>
              </a:rPr>
              <a:t>MODELO MÁGICO-RELIGIOSO</a:t>
            </a:r>
            <a:endParaRPr sz="2400" b="1" dirty="0">
              <a:solidFill>
                <a:schemeClr val="dk1"/>
              </a:solidFill>
              <a:latin typeface="Calibri"/>
              <a:ea typeface="Calibri"/>
              <a:cs typeface="Calibri"/>
              <a:sym typeface="Calibri"/>
            </a:endParaRPr>
          </a:p>
        </p:txBody>
      </p:sp>
      <p:sp>
        <p:nvSpPr>
          <p:cNvPr id="93" name="Google Shape;93;p2"/>
          <p:cNvSpPr txBox="1"/>
          <p:nvPr/>
        </p:nvSpPr>
        <p:spPr>
          <a:xfrm>
            <a:off x="4266844" y="870357"/>
            <a:ext cx="302433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2400" b="1" dirty="0">
                <a:solidFill>
                  <a:schemeClr val="dk1"/>
                </a:solidFill>
                <a:latin typeface="Calibri"/>
                <a:ea typeface="Calibri"/>
                <a:cs typeface="Calibri"/>
                <a:sym typeface="Calibri"/>
              </a:rPr>
              <a:t>MODELO HOLÍSTICO</a:t>
            </a:r>
            <a:endParaRPr sz="2400" b="1" dirty="0">
              <a:solidFill>
                <a:schemeClr val="dk1"/>
              </a:solidFill>
              <a:latin typeface="Calibri"/>
              <a:ea typeface="Calibri"/>
              <a:cs typeface="Calibri"/>
              <a:sym typeface="Calibri"/>
            </a:endParaRPr>
          </a:p>
        </p:txBody>
      </p:sp>
      <p:cxnSp>
        <p:nvCxnSpPr>
          <p:cNvPr id="3" name="Conector Angulado 2"/>
          <p:cNvCxnSpPr>
            <a:endCxn id="93" idx="1"/>
          </p:cNvCxnSpPr>
          <p:nvPr/>
        </p:nvCxnSpPr>
        <p:spPr>
          <a:xfrm>
            <a:off x="3089564" y="870357"/>
            <a:ext cx="1177280" cy="230833"/>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sz="half" idx="1"/>
          </p:nvPr>
        </p:nvSpPr>
        <p:spPr>
          <a:xfrm>
            <a:off x="221674" y="951303"/>
            <a:ext cx="3476036" cy="50900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pt-BR" sz="2400" dirty="0"/>
              <a:t> </a:t>
            </a:r>
            <a:r>
              <a:rPr lang="pt-BR" sz="2400" i="1" dirty="0"/>
              <a:t>”Uma vida sem temperança, com desequilíbrios e exageros. Falta de cuidados básicos consigo mesmo e falta de objetivos de vida para ocupar a mente”. </a:t>
            </a:r>
            <a:endParaRPr sz="2400" dirty="0"/>
          </a:p>
          <a:p>
            <a:pPr marL="0" lvl="0" indent="0" algn="l" rtl="0">
              <a:spcBef>
                <a:spcPts val="480"/>
              </a:spcBef>
              <a:spcAft>
                <a:spcPts val="0"/>
              </a:spcAft>
              <a:buClr>
                <a:schemeClr val="dk1"/>
              </a:buClr>
              <a:buSzPts val="2400"/>
              <a:buNone/>
            </a:pPr>
            <a:r>
              <a:rPr lang="pt-BR" sz="2400" i="1" dirty="0"/>
              <a:t>A falta de possibilidade de lazer que o trabalho proporciona, além de questões que vão para além do campo profissional, inserindo-se no campo pessoal. </a:t>
            </a:r>
            <a:endParaRPr sz="2400" i="1" dirty="0"/>
          </a:p>
        </p:txBody>
      </p:sp>
      <p:sp>
        <p:nvSpPr>
          <p:cNvPr id="99" name="Google Shape;99;p3"/>
          <p:cNvSpPr txBox="1">
            <a:spLocks noGrp="1"/>
          </p:cNvSpPr>
          <p:nvPr>
            <p:ph sz="half" idx="2"/>
          </p:nvPr>
        </p:nvSpPr>
        <p:spPr>
          <a:xfrm>
            <a:off x="4201713" y="1555945"/>
            <a:ext cx="3088110" cy="38807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pt-BR" sz="2400" i="1" dirty="0"/>
              <a:t>“É o equilíbrio entre as funções do corpo operando de forma saudável, em combinação com nossa mente. É um equilíbrio entre nosso corpo e psique, operando de forma que nos cause bem estar e faça nos sentir bem em nosso meio ambiente”. </a:t>
            </a:r>
            <a:endParaRPr sz="2400" i="1" dirty="0"/>
          </a:p>
        </p:txBody>
      </p:sp>
      <p:sp>
        <p:nvSpPr>
          <p:cNvPr id="100" name="Google Shape;100;p3"/>
          <p:cNvSpPr txBox="1"/>
          <p:nvPr/>
        </p:nvSpPr>
        <p:spPr>
          <a:xfrm>
            <a:off x="2987824" y="489638"/>
            <a:ext cx="32403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2400" b="1">
                <a:solidFill>
                  <a:schemeClr val="dk1"/>
                </a:solidFill>
                <a:latin typeface="Calibri"/>
                <a:ea typeface="Calibri"/>
                <a:cs typeface="Calibri"/>
                <a:sym typeface="Calibri"/>
              </a:rPr>
              <a:t>MODELO HOLÍSTICO</a:t>
            </a:r>
            <a:endParaRPr sz="24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sz="half" idx="1"/>
          </p:nvPr>
        </p:nvSpPr>
        <p:spPr>
          <a:xfrm>
            <a:off x="387925" y="1010660"/>
            <a:ext cx="3088109" cy="388077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spcBef>
                <a:spcPts val="0"/>
              </a:spcBef>
              <a:spcAft>
                <a:spcPts val="0"/>
              </a:spcAft>
              <a:buClr>
                <a:schemeClr val="dk1"/>
              </a:buClr>
              <a:buSzPts val="2400"/>
              <a:buNone/>
            </a:pPr>
            <a:r>
              <a:rPr lang="pt-BR" sz="2400" i="1" dirty="0"/>
              <a:t>“Sem dúvida alguma o EXCESSO, de tudo. Em se tratando de bebida o álcool. Sobre a Comida, a gordurosa, a  industrializada, enlatados principalmente, Cigarro é péssimo. Ter uma vida sedentária também não ajuda em nada, nosso corpo precisa de exercícios físicos, nem que seja alongamentos”</a:t>
            </a:r>
            <a:r>
              <a:rPr lang="pt-BR" sz="2400" dirty="0"/>
              <a:t>.</a:t>
            </a:r>
            <a:endParaRPr sz="2400" dirty="0"/>
          </a:p>
        </p:txBody>
      </p:sp>
      <p:sp>
        <p:nvSpPr>
          <p:cNvPr id="106" name="Google Shape;106;p4"/>
          <p:cNvSpPr txBox="1">
            <a:spLocks noGrp="1"/>
          </p:cNvSpPr>
          <p:nvPr>
            <p:ph sz="half" idx="2"/>
          </p:nvPr>
        </p:nvSpPr>
        <p:spPr>
          <a:xfrm>
            <a:off x="3636825" y="2694712"/>
            <a:ext cx="4244280" cy="3138055"/>
          </a:xfrm>
          <a:prstGeom prst="rect">
            <a:avLst/>
          </a:prstGeom>
          <a:noFill/>
          <a:ln>
            <a:noFill/>
          </a:ln>
        </p:spPr>
        <p:txBody>
          <a:bodyPr spcFirstLastPara="1" wrap="square" lIns="91425" tIns="45700" rIns="91425" bIns="45700" anchor="t" anchorCtr="0">
            <a:normAutofit fontScale="85000" lnSpcReduction="20000"/>
          </a:bodyPr>
          <a:lstStyle/>
          <a:p>
            <a:pPr lvl="0" algn="l" rtl="0">
              <a:spcBef>
                <a:spcPts val="0"/>
              </a:spcBef>
              <a:spcAft>
                <a:spcPts val="0"/>
              </a:spcAft>
              <a:buClr>
                <a:schemeClr val="dk1"/>
              </a:buClr>
              <a:buSzPts val="2400"/>
              <a:buFont typeface="Wingdings" panose="05000000000000000000" pitchFamily="2" charset="2"/>
              <a:buChar char="Ø"/>
            </a:pPr>
            <a:r>
              <a:rPr lang="pt-BR" sz="2400" i="1" dirty="0"/>
              <a:t>“Recebo cuidados médicos, faço atividade física regularmente e possuo acompanhamento terapêutico”.</a:t>
            </a:r>
            <a:endParaRPr dirty="0"/>
          </a:p>
          <a:p>
            <a:pPr lvl="0" algn="l" rtl="0">
              <a:spcBef>
                <a:spcPts val="480"/>
              </a:spcBef>
              <a:spcAft>
                <a:spcPts val="0"/>
              </a:spcAft>
              <a:buClr>
                <a:schemeClr val="dk1"/>
              </a:buClr>
              <a:buSzPts val="2400"/>
              <a:buFont typeface="Wingdings" panose="05000000000000000000" pitchFamily="2" charset="2"/>
              <a:buChar char="Ø"/>
            </a:pPr>
            <a:r>
              <a:rPr lang="pt-BR" sz="2400" i="1" dirty="0"/>
              <a:t>“Não se conhecer, não respeitar seus próprios limites. Não "ouvir" o que meu corpo fala”.</a:t>
            </a:r>
            <a:endParaRPr dirty="0"/>
          </a:p>
          <a:p>
            <a:pPr lvl="0" algn="l" rtl="0">
              <a:spcBef>
                <a:spcPts val="480"/>
              </a:spcBef>
              <a:spcAft>
                <a:spcPts val="0"/>
              </a:spcAft>
              <a:buClr>
                <a:schemeClr val="dk1"/>
              </a:buClr>
              <a:buSzPts val="2400"/>
              <a:buFont typeface="Wingdings" panose="05000000000000000000" pitchFamily="2" charset="2"/>
              <a:buChar char="Ø"/>
            </a:pPr>
            <a:r>
              <a:rPr lang="pt-BR" sz="2400" i="1" dirty="0"/>
              <a:t>“Não como fritura, não bebo, não fumo, tento me exercitar e não ligo para opinião alheia sobre minha pessoa.”</a:t>
            </a:r>
            <a:endParaRPr sz="2400" i="1" dirty="0"/>
          </a:p>
        </p:txBody>
      </p:sp>
      <p:sp>
        <p:nvSpPr>
          <p:cNvPr id="107" name="Google Shape;107;p4"/>
          <p:cNvSpPr txBox="1"/>
          <p:nvPr/>
        </p:nvSpPr>
        <p:spPr>
          <a:xfrm>
            <a:off x="2771800" y="408691"/>
            <a:ext cx="295232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2400" b="1">
                <a:solidFill>
                  <a:schemeClr val="dk1"/>
                </a:solidFill>
                <a:latin typeface="Calibri"/>
                <a:ea typeface="Calibri"/>
                <a:cs typeface="Calibri"/>
                <a:sym typeface="Calibri"/>
              </a:rPr>
              <a:t>MODELO BIOMÉDICO</a:t>
            </a:r>
            <a:endParaRPr sz="24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sz="half" idx="1"/>
          </p:nvPr>
        </p:nvSpPr>
        <p:spPr>
          <a:xfrm>
            <a:off x="306103" y="1709585"/>
            <a:ext cx="4038600" cy="45261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spcBef>
                <a:spcPts val="0"/>
              </a:spcBef>
              <a:spcAft>
                <a:spcPts val="0"/>
              </a:spcAft>
              <a:buClr>
                <a:schemeClr val="dk1"/>
              </a:buClr>
              <a:buSzPts val="2400"/>
              <a:buNone/>
            </a:pPr>
            <a:r>
              <a:rPr lang="pt-BR" sz="2400" i="1" dirty="0"/>
              <a:t>“Eu </a:t>
            </a:r>
            <a:r>
              <a:rPr lang="pt-BR" sz="2400" i="1" dirty="0" smtClean="0"/>
              <a:t>pratico </a:t>
            </a:r>
            <a:r>
              <a:rPr lang="pt-BR" sz="2400" i="1" dirty="0"/>
              <a:t>atividades que gosto e vejo que ajuda na manutenção da minha saúde. Tenho um cachorro e caminho com ele por 30 min todos os dias. Gosto muito de comer e tento incluir alguns alimentos mais saudáveis no meu dia-a-dia”. </a:t>
            </a:r>
            <a:endParaRPr lang="pt-BR" sz="2400" i="1" dirty="0" smtClean="0"/>
          </a:p>
          <a:p>
            <a:pPr marL="0" lvl="0" indent="0" algn="l" rtl="0">
              <a:spcBef>
                <a:spcPts val="0"/>
              </a:spcBef>
              <a:spcAft>
                <a:spcPts val="0"/>
              </a:spcAft>
              <a:buClr>
                <a:schemeClr val="dk1"/>
              </a:buClr>
              <a:buSzPts val="2400"/>
              <a:buNone/>
            </a:pPr>
            <a:endParaRPr lang="pt-BR" sz="2400" i="1" dirty="0" smtClean="0"/>
          </a:p>
          <a:p>
            <a:pPr marL="0" lvl="0" indent="0">
              <a:spcBef>
                <a:spcPts val="0"/>
              </a:spcBef>
              <a:buClr>
                <a:schemeClr val="dk1"/>
              </a:buClr>
              <a:buSzPts val="2400"/>
              <a:buNone/>
            </a:pPr>
            <a:r>
              <a:rPr lang="pt-BR" sz="2400" i="1" dirty="0" smtClean="0"/>
              <a:t>“Saúde </a:t>
            </a:r>
            <a:r>
              <a:rPr lang="pt-BR" sz="2400" i="1" dirty="0"/>
              <a:t>é quando uma pessoa consegue ter garantido condição de cuidar do seu físico, do seu mental e do seu social, podendo ter possibilidade de acesso a cuidar das questões que aparecem nesses </a:t>
            </a:r>
            <a:r>
              <a:rPr lang="pt-BR" sz="2400" i="1" dirty="0" smtClean="0"/>
              <a:t>campos”.</a:t>
            </a:r>
            <a:r>
              <a:rPr lang="pt-BR" sz="2400" i="1" dirty="0"/>
              <a:t> </a:t>
            </a:r>
            <a:endParaRPr sz="2400" i="1" dirty="0"/>
          </a:p>
        </p:txBody>
      </p:sp>
      <p:sp>
        <p:nvSpPr>
          <p:cNvPr id="113" name="Google Shape;113;p5"/>
          <p:cNvSpPr txBox="1">
            <a:spLocks noGrp="1"/>
          </p:cNvSpPr>
          <p:nvPr>
            <p:ph sz="half" idx="2"/>
          </p:nvPr>
        </p:nvSpPr>
        <p:spPr>
          <a:xfrm>
            <a:off x="4603498" y="1509423"/>
            <a:ext cx="3088110" cy="38807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pt-BR" sz="2400" i="1" dirty="0"/>
              <a:t>"Sobre saúde pública, temos uma falta de investimento, má alocação de recursos, pouca mão de obra, sucateamento de equipamentos, falta de pontos de atendimento, acesso escasso para toda a população." </a:t>
            </a:r>
            <a:endParaRPr sz="2400" i="1" dirty="0"/>
          </a:p>
        </p:txBody>
      </p:sp>
      <p:sp>
        <p:nvSpPr>
          <p:cNvPr id="114" name="Google Shape;114;p5"/>
          <p:cNvSpPr txBox="1"/>
          <p:nvPr/>
        </p:nvSpPr>
        <p:spPr>
          <a:xfrm>
            <a:off x="2915816" y="454858"/>
            <a:ext cx="302433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2400" b="1">
                <a:solidFill>
                  <a:schemeClr val="dk1"/>
                </a:solidFill>
                <a:latin typeface="Calibri"/>
                <a:ea typeface="Calibri"/>
                <a:cs typeface="Calibri"/>
                <a:sym typeface="Calibri"/>
              </a:rPr>
              <a:t>MODELO SISTÊMICO</a:t>
            </a:r>
            <a:endParaRPr sz="24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sz="half" idx="1"/>
          </p:nvPr>
        </p:nvSpPr>
        <p:spPr>
          <a:xfrm>
            <a:off x="284480" y="1337629"/>
            <a:ext cx="3362960" cy="388077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pt-BR" sz="2400" i="1" dirty="0"/>
              <a:t>"Acho que a negligência governamental é um dos principais fatores, pois o governo peca em vários aspectos, tanto no investimento, quanto na disseminação de informações do quão importante e cuidar da saúde." </a:t>
            </a:r>
            <a:endParaRPr sz="2400" i="1" dirty="0"/>
          </a:p>
        </p:txBody>
      </p:sp>
      <p:sp>
        <p:nvSpPr>
          <p:cNvPr id="120" name="Google Shape;120;p6"/>
          <p:cNvSpPr txBox="1">
            <a:spLocks noGrp="1"/>
          </p:cNvSpPr>
          <p:nvPr>
            <p:ph sz="half" idx="2"/>
          </p:nvPr>
        </p:nvSpPr>
        <p:spPr>
          <a:xfrm>
            <a:off x="3830320" y="555311"/>
            <a:ext cx="4287520" cy="34477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pt-BR" sz="2000" i="1" dirty="0"/>
              <a:t>“Acelerar o tempo nas tarefas básicas é algo que potencialmente me parece modificar a necessidade do corpo, que embora divirja de pessoa para pessoa, em geral pede mais tempo do que podemos ter em média</a:t>
            </a:r>
            <a:r>
              <a:rPr lang="pt-BR" sz="2000" i="1" dirty="0" smtClean="0"/>
              <a:t>”</a:t>
            </a:r>
          </a:p>
          <a:p>
            <a:pPr marL="0" lvl="0" indent="0">
              <a:spcBef>
                <a:spcPts val="0"/>
              </a:spcBef>
              <a:buClr>
                <a:schemeClr val="dk1"/>
              </a:buClr>
              <a:buSzPts val="2400"/>
              <a:buNone/>
            </a:pPr>
            <a:r>
              <a:rPr lang="pt-BR" sz="2000" i="1" dirty="0" smtClean="0"/>
              <a:t>“Então </a:t>
            </a:r>
            <a:r>
              <a:rPr lang="pt-BR" sz="2000" i="1" dirty="0"/>
              <a:t>antes de entrar na faculdade era muito uma questão de não estar doente, hoje </a:t>
            </a:r>
            <a:r>
              <a:rPr lang="pt-BR" sz="2000" i="1" dirty="0" smtClean="0"/>
              <a:t>em dia</a:t>
            </a:r>
            <a:r>
              <a:rPr lang="pt-BR" sz="2000" i="1" dirty="0"/>
              <a:t>, depois desses anos de graduação em saúde pública, acho que significa para mim </a:t>
            </a:r>
            <a:r>
              <a:rPr lang="pt-BR" sz="2000" i="1" dirty="0" smtClean="0"/>
              <a:t>muito mais </a:t>
            </a:r>
            <a:r>
              <a:rPr lang="pt-BR" sz="2000" i="1" dirty="0"/>
              <a:t>ter qualidade de vida do que não estar doente no sentido fisiológico da coisa. Então </a:t>
            </a:r>
            <a:r>
              <a:rPr lang="pt-BR" sz="2000" i="1" dirty="0" smtClean="0"/>
              <a:t>é conseguir </a:t>
            </a:r>
            <a:r>
              <a:rPr lang="pt-BR" sz="2000" i="1" dirty="0"/>
              <a:t>ter um equilíbrio com as condições físicas, psíquicas, espirituais, mas </a:t>
            </a:r>
            <a:r>
              <a:rPr lang="pt-BR" sz="2000" i="1" dirty="0" smtClean="0"/>
              <a:t>também social”.</a:t>
            </a:r>
            <a:endParaRPr sz="2000" i="1" dirty="0"/>
          </a:p>
        </p:txBody>
      </p:sp>
      <p:sp>
        <p:nvSpPr>
          <p:cNvPr id="121" name="Google Shape;121;p6"/>
          <p:cNvSpPr txBox="1"/>
          <p:nvPr/>
        </p:nvSpPr>
        <p:spPr>
          <a:xfrm>
            <a:off x="792376" y="454857"/>
            <a:ext cx="295232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2400" b="1" dirty="0">
                <a:solidFill>
                  <a:schemeClr val="dk1"/>
                </a:solidFill>
                <a:latin typeface="Calibri"/>
                <a:ea typeface="Calibri"/>
                <a:cs typeface="Calibri"/>
                <a:sym typeface="Calibri"/>
              </a:rPr>
              <a:t>MODELO SISTÊMICO</a:t>
            </a:r>
            <a:endParaRPr sz="24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152401" y="1122218"/>
            <a:ext cx="7342908" cy="5611090"/>
          </a:xfrm>
          <a:prstGeom prst="rect">
            <a:avLst/>
          </a:prstGeom>
          <a:noFill/>
          <a:ln>
            <a:noFill/>
          </a:ln>
        </p:spPr>
        <p:txBody>
          <a:bodyPr spcFirstLastPara="1" wrap="square" lIns="91425" tIns="45700" rIns="91425" bIns="45700" anchor="ctr" anchorCtr="0">
            <a:normAutofit fontScale="90000"/>
          </a:bodyPr>
          <a:lstStyle/>
          <a:p>
            <a:pPr lvl="0" algn="ctr">
              <a:spcBef>
                <a:spcPts val="0"/>
              </a:spcBef>
              <a:buClr>
                <a:schemeClr val="dk1"/>
              </a:buClr>
              <a:buSzPts val="4400"/>
            </a:pPr>
            <a:r>
              <a:rPr lang="pt-BR" i="1" dirty="0" smtClean="0"/>
              <a:t>“Saúde </a:t>
            </a:r>
            <a:r>
              <a:rPr lang="pt-BR" i="1" dirty="0"/>
              <a:t>é você se sentir bem consigo mesmo fisicamente e mentalmente. É ver sua família bem, crescer em um ambiente limpo e com a possibilidade de ter comida na mesas todos os dias. É acordar de manhã, agradecer a Deus por estar vivo mais um dia, ir trabalhar sem dor e sofrimento e chegar em casa cansado mas com um sorriso no rosto por ter uma família linda e </a:t>
            </a:r>
            <a:r>
              <a:rPr lang="pt-BR" i="1" dirty="0" smtClean="0"/>
              <a:t>feliz”</a:t>
            </a:r>
            <a:r>
              <a:rPr lang="pt-BR" dirty="0" smtClean="0"/>
              <a:t>.</a:t>
            </a:r>
            <a:r>
              <a:rPr lang="pt-BR" dirty="0"/>
              <a:t> </a:t>
            </a:r>
            <a:endParaRPr dirty="0"/>
          </a:p>
        </p:txBody>
      </p:sp>
      <p:sp>
        <p:nvSpPr>
          <p:cNvPr id="5" name="Google Shape;133;p8"/>
          <p:cNvSpPr txBox="1">
            <a:spLocks/>
          </p:cNvSpPr>
          <p:nvPr/>
        </p:nvSpPr>
        <p:spPr>
          <a:xfrm>
            <a:off x="457200" y="274639"/>
            <a:ext cx="8229600" cy="562074"/>
          </a:xfrm>
          <a:prstGeom prst="rect">
            <a:avLst/>
          </a:prstGeom>
          <a:noFill/>
          <a:ln>
            <a:noFill/>
          </a:ln>
        </p:spPr>
        <p:txBody>
          <a:bodyPr spcFirstLastPara="1" vert="horz" wrap="square" lIns="91425" tIns="45700" rIns="91425" bIns="45700" rtlCol="0" anchor="ctr" anchorCtr="0">
            <a:normAutofit fontScale="90000" lnSpcReduction="1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buClr>
                <a:schemeClr val="dk1"/>
              </a:buClr>
              <a:buSzPct val="100000"/>
              <a:buFont typeface="Calibri"/>
              <a:buNone/>
            </a:pPr>
            <a:r>
              <a:rPr lang="pt-BR" b="1" smtClean="0">
                <a:solidFill>
                  <a:schemeClr val="tx1"/>
                </a:solidFill>
              </a:rPr>
              <a:t>O que é saúde?</a:t>
            </a:r>
            <a:endParaRPr lang="pt-BR" b="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152401" y="1122218"/>
            <a:ext cx="7342908" cy="5611090"/>
          </a:xfrm>
          <a:prstGeom prst="rect">
            <a:avLst/>
          </a:prstGeom>
          <a:noFill/>
          <a:ln>
            <a:noFill/>
          </a:ln>
        </p:spPr>
        <p:txBody>
          <a:bodyPr spcFirstLastPara="1" wrap="square" lIns="91425" tIns="45700" rIns="91425" bIns="45700" anchor="ctr" anchorCtr="0">
            <a:normAutofit/>
          </a:bodyPr>
          <a:lstStyle/>
          <a:p>
            <a:pPr lvl="0" algn="ctr">
              <a:spcBef>
                <a:spcPts val="0"/>
              </a:spcBef>
              <a:buClr>
                <a:schemeClr val="dk1"/>
              </a:buClr>
              <a:buSzPts val="4400"/>
            </a:pPr>
            <a:r>
              <a:rPr lang="pt-BR" sz="2800" i="1" dirty="0" smtClean="0">
                <a:solidFill>
                  <a:schemeClr val="accent6"/>
                </a:solidFill>
              </a:rPr>
              <a:t>“Diversas </a:t>
            </a:r>
            <a:r>
              <a:rPr lang="pt-BR" sz="2800" i="1" dirty="0">
                <a:solidFill>
                  <a:schemeClr val="accent6"/>
                </a:solidFill>
              </a:rPr>
              <a:t>definições de saúde foram propostas ao longo do tempo e em diferentes locais. Isso ocorre em função da variedade de possíveis contextos sociais, políticos, econômicos, culturais, científicos e tecnológicos, dentre outros. Essa diversidade de pontos de vista potencialmente inconsistentes entre si continuou presente até os dias de hoje, mesmo com o interesse de diferentes órgãos em tentar propor uma definição </a:t>
            </a:r>
            <a:r>
              <a:rPr lang="pt-BR" sz="2800" i="1" dirty="0" smtClean="0">
                <a:solidFill>
                  <a:schemeClr val="accent6"/>
                </a:solidFill>
              </a:rPr>
              <a:t>unificadora”</a:t>
            </a:r>
            <a:r>
              <a:rPr lang="pt-BR" sz="2800" dirty="0">
                <a:solidFill>
                  <a:schemeClr val="accent6"/>
                </a:solidFill>
              </a:rPr>
              <a:t> </a:t>
            </a:r>
            <a:endParaRPr sz="2800" dirty="0">
              <a:solidFill>
                <a:schemeClr val="accent6"/>
              </a:solidFill>
            </a:endParaRPr>
          </a:p>
        </p:txBody>
      </p:sp>
      <p:sp>
        <p:nvSpPr>
          <p:cNvPr id="5" name="Google Shape;133;p8"/>
          <p:cNvSpPr txBox="1">
            <a:spLocks/>
          </p:cNvSpPr>
          <p:nvPr/>
        </p:nvSpPr>
        <p:spPr>
          <a:xfrm>
            <a:off x="457200" y="274639"/>
            <a:ext cx="8229600" cy="562074"/>
          </a:xfrm>
          <a:prstGeom prst="rect">
            <a:avLst/>
          </a:prstGeom>
          <a:noFill/>
          <a:ln>
            <a:noFill/>
          </a:ln>
        </p:spPr>
        <p:txBody>
          <a:bodyPr spcFirstLastPara="1" vert="horz" wrap="square" lIns="91425" tIns="45700" rIns="91425" bIns="45700" rtlCol="0" anchor="ctr" anchorCtr="0">
            <a:normAutofit fontScale="90000" lnSpcReduction="1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buClr>
                <a:schemeClr val="dk1"/>
              </a:buClr>
              <a:buSzPct val="100000"/>
              <a:buFont typeface="Calibri"/>
              <a:buNone/>
            </a:pPr>
            <a:r>
              <a:rPr lang="pt-BR" b="1" smtClean="0">
                <a:solidFill>
                  <a:schemeClr val="tx1"/>
                </a:solidFill>
              </a:rPr>
              <a:t>O que é saúde?</a:t>
            </a:r>
            <a:endParaRPr lang="pt-BR" b="1" dirty="0">
              <a:solidFill>
                <a:schemeClr val="tx1"/>
              </a:solidFill>
            </a:endParaRPr>
          </a:p>
        </p:txBody>
      </p:sp>
    </p:spTree>
    <p:extLst>
      <p:ext uri="{BB962C8B-B14F-4D97-AF65-F5344CB8AC3E}">
        <p14:creationId xmlns:p14="http://schemas.microsoft.com/office/powerpoint/2010/main" val="3431361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457200" y="2138218"/>
            <a:ext cx="6746239" cy="2982422"/>
          </a:xfrm>
          <a:prstGeom prst="rect">
            <a:avLst/>
          </a:prstGeom>
          <a:noFill/>
          <a:ln>
            <a:noFill/>
          </a:ln>
        </p:spPr>
        <p:txBody>
          <a:bodyPr spcFirstLastPara="1" wrap="square" lIns="91425" tIns="45700" rIns="91425" bIns="45700" anchor="ctr" anchorCtr="0">
            <a:noAutofit/>
          </a:bodyPr>
          <a:lstStyle/>
          <a:p>
            <a:pPr lvl="0" algn="just">
              <a:spcBef>
                <a:spcPts val="0"/>
              </a:spcBef>
              <a:buClr>
                <a:schemeClr val="dk1"/>
              </a:buClr>
              <a:buSzPts val="4400"/>
            </a:pPr>
            <a:r>
              <a:rPr lang="pt-BR" sz="2000" dirty="0">
                <a:solidFill>
                  <a:srgbClr val="002060"/>
                </a:solidFill>
              </a:rPr>
              <a:t>“Saúde – estado de completo bem-estar físico, mental e social, e não simplesmente à</a:t>
            </a:r>
            <a:br>
              <a:rPr lang="pt-BR" sz="2000" dirty="0">
                <a:solidFill>
                  <a:srgbClr val="002060"/>
                </a:solidFill>
              </a:rPr>
            </a:br>
            <a:r>
              <a:rPr lang="pt-BR" sz="2000" dirty="0">
                <a:solidFill>
                  <a:srgbClr val="002060"/>
                </a:solidFill>
              </a:rPr>
              <a:t>ausência de doença ou enfermidade – é um direito fundamental, e que a consecução</a:t>
            </a:r>
            <a:br>
              <a:rPr lang="pt-BR" sz="2000" dirty="0">
                <a:solidFill>
                  <a:srgbClr val="002060"/>
                </a:solidFill>
              </a:rPr>
            </a:br>
            <a:r>
              <a:rPr lang="pt-BR" sz="2000" dirty="0">
                <a:solidFill>
                  <a:srgbClr val="002060"/>
                </a:solidFill>
              </a:rPr>
              <a:t>do mais alto nível de saúde é a mais importante meta social mundial, cuja realização</a:t>
            </a:r>
            <a:br>
              <a:rPr lang="pt-BR" sz="2000" dirty="0">
                <a:solidFill>
                  <a:srgbClr val="002060"/>
                </a:solidFill>
              </a:rPr>
            </a:br>
            <a:r>
              <a:rPr lang="pt-BR" sz="2000" dirty="0">
                <a:solidFill>
                  <a:srgbClr val="002060"/>
                </a:solidFill>
              </a:rPr>
              <a:t>requer a ação de muitos outros setores sociais e econômicos, além do setor saúde”</a:t>
            </a:r>
            <a:br>
              <a:rPr lang="pt-BR" sz="2000" dirty="0">
                <a:solidFill>
                  <a:srgbClr val="002060"/>
                </a:solidFill>
              </a:rPr>
            </a:br>
            <a:r>
              <a:rPr lang="pt-BR" sz="2000" dirty="0">
                <a:solidFill>
                  <a:srgbClr val="002060"/>
                </a:solidFill>
              </a:rPr>
              <a:t>(OMS, 1976).</a:t>
            </a:r>
            <a:br>
              <a:rPr lang="pt-BR" sz="2000" dirty="0">
                <a:solidFill>
                  <a:srgbClr val="002060"/>
                </a:solidFill>
              </a:rPr>
            </a:br>
            <a:r>
              <a:rPr lang="pt-BR" sz="2000" dirty="0">
                <a:solidFill>
                  <a:srgbClr val="7030A0"/>
                </a:solidFill>
              </a:rPr>
              <a:t>“... em seu sentido mais abrangente, a saúde é resultante das condições de alimentação,</a:t>
            </a:r>
            <a:br>
              <a:rPr lang="pt-BR" sz="2000" dirty="0">
                <a:solidFill>
                  <a:srgbClr val="7030A0"/>
                </a:solidFill>
              </a:rPr>
            </a:br>
            <a:r>
              <a:rPr lang="pt-BR" sz="2000" dirty="0">
                <a:solidFill>
                  <a:srgbClr val="7030A0"/>
                </a:solidFill>
              </a:rPr>
              <a:t>habitação, educação, renda, meio ambiente, trabalho, emprego, lazer, liberdade, acesso</a:t>
            </a:r>
            <a:br>
              <a:rPr lang="pt-BR" sz="2000" dirty="0">
                <a:solidFill>
                  <a:srgbClr val="7030A0"/>
                </a:solidFill>
              </a:rPr>
            </a:br>
            <a:r>
              <a:rPr lang="pt-BR" sz="2000" dirty="0">
                <a:solidFill>
                  <a:srgbClr val="7030A0"/>
                </a:solidFill>
              </a:rPr>
              <a:t>e posse da terra e acesso a serviços de saúde. É assim, antes de tudo, o resultado das</a:t>
            </a:r>
            <a:br>
              <a:rPr lang="pt-BR" sz="2000" dirty="0">
                <a:solidFill>
                  <a:srgbClr val="7030A0"/>
                </a:solidFill>
              </a:rPr>
            </a:br>
            <a:r>
              <a:rPr lang="pt-BR" sz="2000" dirty="0">
                <a:solidFill>
                  <a:srgbClr val="7030A0"/>
                </a:solidFill>
              </a:rPr>
              <a:t>formas de organização social da produção, as quais podem gerar grandes desigualdades</a:t>
            </a:r>
            <a:br>
              <a:rPr lang="pt-BR" sz="2000" dirty="0">
                <a:solidFill>
                  <a:srgbClr val="7030A0"/>
                </a:solidFill>
              </a:rPr>
            </a:br>
            <a:r>
              <a:rPr lang="pt-BR" sz="2000" dirty="0">
                <a:solidFill>
                  <a:srgbClr val="7030A0"/>
                </a:solidFill>
              </a:rPr>
              <a:t>nos níveis de vida” (BRASIL, 1986).</a:t>
            </a:r>
            <a:endParaRPr sz="2000" dirty="0">
              <a:solidFill>
                <a:srgbClr val="7030A0"/>
              </a:solidFill>
            </a:endParaRPr>
          </a:p>
        </p:txBody>
      </p:sp>
      <p:sp>
        <p:nvSpPr>
          <p:cNvPr id="5" name="Google Shape;133;p8"/>
          <p:cNvSpPr txBox="1">
            <a:spLocks/>
          </p:cNvSpPr>
          <p:nvPr/>
        </p:nvSpPr>
        <p:spPr>
          <a:xfrm>
            <a:off x="101600" y="101919"/>
            <a:ext cx="8229600" cy="562074"/>
          </a:xfrm>
          <a:prstGeom prst="rect">
            <a:avLst/>
          </a:prstGeom>
          <a:noFill/>
          <a:ln>
            <a:noFill/>
          </a:ln>
        </p:spPr>
        <p:txBody>
          <a:bodyPr spcFirstLastPara="1" vert="horz" wrap="square" lIns="91425" tIns="45700" rIns="91425" bIns="45700" rtlCol="0" anchor="ctr" anchorCtr="0">
            <a:normAutofit fontScale="90000" lnSpcReduction="1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buClr>
                <a:schemeClr val="dk1"/>
              </a:buClr>
              <a:buSzPct val="100000"/>
              <a:buFont typeface="Calibri"/>
              <a:buNone/>
            </a:pPr>
            <a:r>
              <a:rPr lang="pt-BR" b="1" dirty="0" smtClean="0">
                <a:solidFill>
                  <a:schemeClr val="tx1"/>
                </a:solidFill>
              </a:rPr>
              <a:t>Conceitos de saúde</a:t>
            </a:r>
            <a:endParaRPr lang="pt-BR" b="1" dirty="0">
              <a:solidFill>
                <a:schemeClr val="tx1"/>
              </a:solidFill>
            </a:endParaRPr>
          </a:p>
        </p:txBody>
      </p:sp>
    </p:spTree>
    <p:extLst>
      <p:ext uri="{BB962C8B-B14F-4D97-AF65-F5344CB8AC3E}">
        <p14:creationId xmlns:p14="http://schemas.microsoft.com/office/powerpoint/2010/main" val="2715512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do">
  <a:themeElements>
    <a:clrScheme name="Facetado">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23659B44-6E34-4CE8-8F0D-387DA799682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33</TotalTime>
  <Words>875</Words>
  <Application>Microsoft Office PowerPoint</Application>
  <PresentationFormat>Apresentação na tela (4:3)</PresentationFormat>
  <Paragraphs>38</Paragraphs>
  <Slides>15</Slides>
  <Notes>15</Notes>
  <HiddenSlides>0</HiddenSlides>
  <MMClips>0</MMClips>
  <ScaleCrop>false</ScaleCrop>
  <HeadingPairs>
    <vt:vector size="4" baseType="variant">
      <vt:variant>
        <vt:lpstr>Tema</vt:lpstr>
      </vt:variant>
      <vt:variant>
        <vt:i4>1</vt:i4>
      </vt:variant>
      <vt:variant>
        <vt:lpstr>Títulos de slides</vt:lpstr>
      </vt:variant>
      <vt:variant>
        <vt:i4>15</vt:i4>
      </vt:variant>
    </vt:vector>
  </HeadingPairs>
  <TitlesOfParts>
    <vt:vector size="16" baseType="lpstr">
      <vt:lpstr>Facetado</vt:lpstr>
      <vt:lpstr>QUESTIONÁRIO CONCEPÇÕES DE SAÚDE</vt:lpstr>
      <vt:lpstr>Apresentação do PowerPoint</vt:lpstr>
      <vt:lpstr>Apresentação do PowerPoint</vt:lpstr>
      <vt:lpstr>Apresentação do PowerPoint</vt:lpstr>
      <vt:lpstr>Apresentação do PowerPoint</vt:lpstr>
      <vt:lpstr>Apresentação do PowerPoint</vt:lpstr>
      <vt:lpstr>“Saúde é você se sentir bem consigo mesmo fisicamente e mentalmente. É ver sua família bem, crescer em um ambiente limpo e com a possibilidade de ter comida na mesas todos os dias. É acordar de manhã, agradecer a Deus por estar vivo mais um dia, ir trabalhar sem dor e sofrimento e chegar em casa cansado mas com um sorriso no rosto por ter uma família linda e feliz”. </vt:lpstr>
      <vt:lpstr>“Diversas definições de saúde foram propostas ao longo do tempo e em diferentes locais. Isso ocorre em função da variedade de possíveis contextos sociais, políticos, econômicos, culturais, científicos e tecnológicos, dentre outros. Essa diversidade de pontos de vista potencialmente inconsistentes entre si continuou presente até os dias de hoje, mesmo com o interesse de diferentes órgãos em tentar propor uma definição unificadora” </vt:lpstr>
      <vt:lpstr>“Saúde – estado de completo bem-estar físico, mental e social, e não simplesmente à ausência de doença ou enfermidade – é um direito fundamental, e que a consecução do mais alto nível de saúde é a mais importante meta social mundial, cuja realização requer a ação de muitos outros setores sociais e econômicos, além do setor saúde” (OMS, 1976). “... em seu sentido mais abrangente, a saúde é resultante das condições de alimentação, habitação, educação, renda, meio ambiente, trabalho, emprego, lazer, liberdade, acesso e posse da terra e acesso a serviços de saúde. É assim, antes de tudo, o resultado das formas de organização social da produção, as quais podem gerar grandes desigualdades nos níveis de vida” (BRASIL, 1986).</vt:lpstr>
      <vt:lpstr>O que é saúde?</vt:lpstr>
      <vt:lpstr>“Dentro das concepções de saúde que eu considero satisfatórias, uma lista de ações, práticas e necessidades, incluem, dentre outros itens: Diminuição de fatores de risco a saúde de qualquer natureza; Acesso a profissionais de saúde e aos serviços de saúde, para diversas finalidades; Práticas de exercícios; Regulação do sono; Boas práticas de alimentação; Redução do stress; Preocupação com o ambiente físico; Acesso às condições de higiene e de saneamento; Acesso a boas condições ambientais; Prevenção de doença”</vt:lpstr>
      <vt:lpstr>O QUE FAVORECE A SAÚDE?</vt:lpstr>
      <vt:lpstr>“Ser uma pessoa negativa, achar que "não há luz no fim do túnel", não se cuidar, não realizar exames médicos anuais”...  "Ódio, não buscar autoconhecimento, não confrontar seus próprios  vícios, deixar de fazer atividades físicas, deixar de expressar seu amor e seus  sentimentos... o que prejudica a saúde... não estar alinhado com você mesmo e o  próprio propósito... não estar bem hidratado, não dormir bem, não estar com o  sono regulado... acho que é isso"</vt:lpstr>
      <vt:lpstr>O QUE PREJUDICA A SAÚDE?</vt:lpstr>
      <vt:lpstr>"Eu tive um problema sério de pulmão e tive que ficar internada. O médico disse que é fraqueza. A rezadeira diz que é macumba. Eu acho que é muito aborrecimento com meu marido, muita pancada que eu tomei. Eu lavava roupa na chuva. Não tinha gás e eu fazia comida no fogão de lenha, fora de casa. Aquele calor do fogão, aquela chuva fina, tudo isso ajudou"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QUESTIONÁRIO CONCEPÇÕES DE SAÚDE</dc:title>
  <dc:creator>Aylene Emília Moraes Bousquat</dc:creator>
  <cp:lastModifiedBy>Aylene Emília Moraes Bousquat</cp:lastModifiedBy>
  <cp:revision>9</cp:revision>
  <dcterms:created xsi:type="dcterms:W3CDTF">2023-04-20T14:30:36Z</dcterms:created>
  <dcterms:modified xsi:type="dcterms:W3CDTF">2023-04-25T11:44:22Z</dcterms:modified>
</cp:coreProperties>
</file>