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266" r:id="rId3"/>
    <p:sldId id="309" r:id="rId4"/>
    <p:sldId id="267" r:id="rId5"/>
    <p:sldId id="284" r:id="rId6"/>
    <p:sldId id="285" r:id="rId7"/>
    <p:sldId id="281" r:id="rId8"/>
    <p:sldId id="295" r:id="rId9"/>
    <p:sldId id="296" r:id="rId10"/>
    <p:sldId id="297" r:id="rId11"/>
    <p:sldId id="303" r:id="rId12"/>
    <p:sldId id="304" r:id="rId13"/>
    <p:sldId id="305" r:id="rId14"/>
    <p:sldId id="307" r:id="rId15"/>
    <p:sldId id="298" r:id="rId16"/>
    <p:sldId id="272" r:id="rId17"/>
    <p:sldId id="290" r:id="rId18"/>
    <p:sldId id="302" r:id="rId19"/>
    <p:sldId id="273" r:id="rId20"/>
    <p:sldId id="268" r:id="rId21"/>
    <p:sldId id="270" r:id="rId22"/>
    <p:sldId id="274" r:id="rId23"/>
    <p:sldId id="276" r:id="rId24"/>
    <p:sldId id="301" r:id="rId25"/>
    <p:sldId id="275" r:id="rId26"/>
    <p:sldId id="277" r:id="rId27"/>
    <p:sldId id="29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83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22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0698-F996-4D82-AD68-76C47F5BB079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07D6-CA99-4A6F-ACB3-DF07BAD883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1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107D6-CA99-4A6F-ACB3-DF07BAD883B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Ais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107D6-CA99-4A6F-ACB3-DF07BAD883B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8437-1EE4-4D78-B2BC-7A18B6F0CEB0}" type="datetimeFigureOut">
              <a:rPr lang="pt-BR" smtClean="0"/>
              <a:pPr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wBsYvaot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17848" y="1229603"/>
            <a:ext cx="6400800" cy="1767349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pt-BR" sz="4700" b="1" dirty="0" smtClean="0">
                <a:solidFill>
                  <a:srgbClr val="D08430"/>
                </a:solidFill>
              </a:rPr>
              <a:t>Pat</a:t>
            </a:r>
            <a:r>
              <a:rPr lang="pt-BR" sz="4600" b="1" dirty="0" smtClean="0">
                <a:solidFill>
                  <a:srgbClr val="D08430"/>
                </a:solidFill>
              </a:rPr>
              <a:t>rimôn</a:t>
            </a:r>
            <a:r>
              <a:rPr lang="pt-BR" sz="4700" b="1" dirty="0" smtClean="0">
                <a:solidFill>
                  <a:srgbClr val="D08430"/>
                </a:solidFill>
              </a:rPr>
              <a:t>ios Culturais Coreanos</a:t>
            </a:r>
          </a:p>
          <a:p>
            <a:r>
              <a:rPr lang="pt-BR" sz="4700" b="1" dirty="0" smtClean="0">
                <a:solidFill>
                  <a:srgbClr val="D08430"/>
                </a:solidFill>
              </a:rPr>
              <a:t>de </a:t>
            </a:r>
          </a:p>
          <a:p>
            <a:r>
              <a:rPr lang="pt-BR" sz="4700" b="1" dirty="0" smtClean="0">
                <a:solidFill>
                  <a:srgbClr val="D08430"/>
                </a:solidFill>
              </a:rPr>
              <a:t>Registro </a:t>
            </a:r>
            <a:r>
              <a:rPr lang="pt-BR" sz="4700" b="1" dirty="0" smtClean="0">
                <a:solidFill>
                  <a:srgbClr val="D08430"/>
                </a:solidFill>
              </a:rPr>
              <a:t>Escrito</a:t>
            </a:r>
          </a:p>
          <a:p>
            <a:r>
              <a:rPr lang="pt-BR" sz="4700" b="1" dirty="0" smtClean="0">
                <a:solidFill>
                  <a:srgbClr val="D08430"/>
                </a:solidFill>
              </a:rPr>
              <a:t>JOSEON</a:t>
            </a:r>
            <a:r>
              <a:rPr lang="pt-BR" sz="4700" b="1" dirty="0" smtClean="0">
                <a:solidFill>
                  <a:srgbClr val="D08430"/>
                </a:solidFill>
              </a:rPr>
              <a:t> </a:t>
            </a:r>
            <a:endParaRPr lang="pt-BR" b="1" dirty="0">
              <a:solidFill>
                <a:srgbClr val="D084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/>
          </a:bodyPr>
          <a:lstStyle/>
          <a:p>
            <a:r>
              <a:rPr lang="pt-BR" sz="3000" dirty="0" smtClean="0"/>
              <a:t>Preservação dos anais </a:t>
            </a:r>
            <a:endParaRPr lang="pt-BR" sz="3000" dirty="0"/>
          </a:p>
        </p:txBody>
      </p:sp>
      <p:pic>
        <p:nvPicPr>
          <p:cNvPr id="5" name="Picture 2" descr="http://blog.joins.com/usr/c/j/cjh59/1/%EC%8B%A4%EB%A1%9D%EA%B0%81%20%EB%82%B4%20%EC%A1%B0%EC%84%A0%EC%99%95%EC%A1%B0%EC%8B%A4%EB%A1%9D%EB%B3%B4%EA%B4%80%EC%A0%84%EA%B2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833469" cy="273630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11560" y="1268760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4 </a:t>
            </a:r>
            <a:r>
              <a:rPr lang="en-US" dirty="0" err="1" smtClean="0"/>
              <a:t>conjuntos</a:t>
            </a:r>
            <a:r>
              <a:rPr lang="en-US" dirty="0" smtClean="0"/>
              <a:t> </a:t>
            </a:r>
            <a:r>
              <a:rPr lang="en-US" dirty="0" err="1" smtClean="0"/>
              <a:t>impressos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móveis</a:t>
            </a:r>
            <a:r>
              <a:rPr lang="en-US" dirty="0" smtClean="0"/>
              <a:t>, </a:t>
            </a:r>
            <a:r>
              <a:rPr lang="en-US" dirty="0" err="1" smtClean="0"/>
              <a:t>distribuídos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4 </a:t>
            </a:r>
            <a:r>
              <a:rPr lang="en-US" dirty="0" err="1" smtClean="0"/>
              <a:t>locais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– </a:t>
            </a:r>
            <a:r>
              <a:rPr lang="en-US" dirty="0" err="1" smtClean="0"/>
              <a:t>parcialmente</a:t>
            </a:r>
            <a:r>
              <a:rPr lang="en-US" dirty="0" smtClean="0"/>
              <a:t> </a:t>
            </a:r>
            <a:r>
              <a:rPr lang="en-US" dirty="0" err="1" smtClean="0"/>
              <a:t>queimados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invasões</a:t>
            </a:r>
            <a:r>
              <a:rPr lang="en-US" dirty="0" smtClean="0"/>
              <a:t> </a:t>
            </a:r>
            <a:r>
              <a:rPr lang="en-US" dirty="0" err="1" smtClean="0"/>
              <a:t>japonesas</a:t>
            </a:r>
            <a:r>
              <a:rPr lang="en-US" dirty="0" smtClean="0"/>
              <a:t> e de Qing, e </a:t>
            </a:r>
            <a:r>
              <a:rPr lang="en-US" dirty="0" err="1" smtClean="0"/>
              <a:t>reimpressas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O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Odae</a:t>
            </a:r>
            <a:r>
              <a:rPr lang="en-US" dirty="0" smtClean="0"/>
              <a:t>-san (761 vol.) </a:t>
            </a:r>
            <a:r>
              <a:rPr lang="en-US" dirty="0" err="1" smtClean="0"/>
              <a:t>levados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Japão</a:t>
            </a:r>
            <a:r>
              <a:rPr lang="en-US" dirty="0" smtClean="0"/>
              <a:t> e </a:t>
            </a:r>
            <a:r>
              <a:rPr lang="en-US" dirty="0" err="1" smtClean="0"/>
              <a:t>destruídos</a:t>
            </a:r>
            <a:r>
              <a:rPr lang="en-US" dirty="0" smtClean="0"/>
              <a:t> no </a:t>
            </a:r>
            <a:r>
              <a:rPr lang="en-US" dirty="0" err="1" smtClean="0"/>
              <a:t>terremoto</a:t>
            </a:r>
            <a:r>
              <a:rPr lang="en-US" dirty="0" smtClean="0"/>
              <a:t> de 1923, </a:t>
            </a:r>
            <a:r>
              <a:rPr lang="en-US" dirty="0" err="1" smtClean="0"/>
              <a:t>deixando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47 volumes, </a:t>
            </a:r>
            <a:r>
              <a:rPr lang="en-US" dirty="0" err="1" smtClean="0"/>
              <a:t>devolvidos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2006. Um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Coreia</a:t>
            </a:r>
            <a:r>
              <a:rPr lang="en-US" dirty="0" smtClean="0"/>
              <a:t> do Norte.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4149081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pt-BR" altLang="ko-KR" dirty="0" smtClean="0"/>
              <a:t>Caixas de madeira com  12~13 volumes, </a:t>
            </a:r>
            <a:r>
              <a:rPr lang="ko-KR" altLang="pt-BR" dirty="0" smtClean="0"/>
              <a:t> </a:t>
            </a:r>
            <a:r>
              <a:rPr lang="pt-BR" altLang="ko-KR" dirty="0" smtClean="0"/>
              <a:t>com papeis especiais entre os volumes. Caixotes envoltos em seda embebidos com extrato de ervas com propriedades preservativas e inseticidas.</a:t>
            </a:r>
          </a:p>
          <a:p>
            <a:pPr>
              <a:buFont typeface="Arial" charset="0"/>
              <a:buChar char="•"/>
            </a:pPr>
            <a:r>
              <a:rPr lang="pt-BR" altLang="ko-KR" dirty="0" smtClean="0"/>
              <a:t> A cada 2~3 anos, eram retirados para serem ventilados, e o seu estado de preservação minuciosamente anotados.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Traduzido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coreano</a:t>
            </a:r>
            <a:r>
              <a:rPr lang="en-US" dirty="0" smtClean="0"/>
              <a:t> 1968~1993 – </a:t>
            </a:r>
            <a:r>
              <a:rPr lang="en-US" dirty="0" err="1" smtClean="0"/>
              <a:t>digitalização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2006 – </a:t>
            </a:r>
            <a:r>
              <a:rPr lang="en-US" dirty="0" err="1" smtClean="0"/>
              <a:t>início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tradução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inglês</a:t>
            </a:r>
            <a:r>
              <a:rPr lang="en-US" dirty="0" smtClean="0"/>
              <a:t> 2014~2033</a:t>
            </a:r>
          </a:p>
        </p:txBody>
      </p:sp>
    </p:spTree>
    <p:extLst>
      <p:ext uri="{BB962C8B-B14F-4D97-AF65-F5344CB8AC3E}">
        <p14:creationId xmlns:p14="http://schemas.microsoft.com/office/powerpoint/2010/main" val="3058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Diário</a:t>
            </a:r>
            <a:r>
              <a:rPr lang="en-US" b="1" dirty="0"/>
              <a:t> de </a:t>
            </a:r>
            <a:r>
              <a:rPr lang="en-US" b="1" dirty="0" smtClean="0"/>
              <a:t>Auto-</a:t>
            </a:r>
            <a:r>
              <a:rPr lang="en-US" b="1" dirty="0" err="1" smtClean="0"/>
              <a:t>examinação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Diários</a:t>
            </a:r>
            <a:r>
              <a:rPr lang="en-US" b="1" dirty="0" smtClean="0"/>
              <a:t> do Rei) (2011)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BR" dirty="0"/>
              <a:t>Registro diário de eventos da corte para que o monarca pudesse refletir sobre os mesmos, buscando um governo melhor. </a:t>
            </a:r>
          </a:p>
          <a:p>
            <a:pPr lvl="0"/>
            <a:r>
              <a:rPr lang="pt-BR" dirty="0"/>
              <a:t>Iniciado quando Rei </a:t>
            </a:r>
            <a:r>
              <a:rPr lang="pt-BR" dirty="0" err="1"/>
              <a:t>Jeongjo</a:t>
            </a:r>
            <a:r>
              <a:rPr lang="pt-BR" dirty="0"/>
              <a:t> começou a escrever diários ainda quando era príncipe regente a partir de uma citação dos </a:t>
            </a:r>
            <a:r>
              <a:rPr lang="pt-BR" dirty="0" err="1"/>
              <a:t>Analectos</a:t>
            </a:r>
            <a:r>
              <a:rPr lang="pt-BR" dirty="0"/>
              <a:t> </a:t>
            </a:r>
            <a:r>
              <a:rPr lang="pt-BR" dirty="0" err="1"/>
              <a:t>Confucianos</a:t>
            </a:r>
            <a:r>
              <a:rPr lang="pt-BR" dirty="0"/>
              <a:t>: </a:t>
            </a:r>
            <a:r>
              <a:rPr lang="pt-BR" dirty="0" err="1"/>
              <a:t>Zeng</a:t>
            </a:r>
            <a:r>
              <a:rPr lang="pt-BR" dirty="0"/>
              <a:t> </a:t>
            </a:r>
            <a:r>
              <a:rPr lang="pt-BR" dirty="0" err="1"/>
              <a:t>Shen</a:t>
            </a:r>
            <a:r>
              <a:rPr lang="pt-BR" dirty="0"/>
              <a:t>, discípulo de Confúcio, disse: “Todos os dias, reflito sobre mim mesmo em três quesitos”, continuando mesmo após sua coroação em 1776. Com o aumento de suas atribuições, em 1783 (7o ano), os secretários da Biblioteca Real passaram a escrevê-lo, submetendo à aprovação do rei a cada 5 dias. </a:t>
            </a:r>
          </a:p>
        </p:txBody>
      </p:sp>
    </p:spTree>
    <p:extLst>
      <p:ext uri="{BB962C8B-B14F-4D97-AF65-F5344CB8AC3E}">
        <p14:creationId xmlns:p14="http://schemas.microsoft.com/office/powerpoint/2010/main" val="372944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문화저널21 사람,공감,소통의 미디어(종합인터넷신문)] 일성록(日省錄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4876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560" y="692696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Em </a:t>
            </a:r>
            <a:r>
              <a:rPr lang="pt-BR" sz="2200" dirty="0"/>
              <a:t>1785, ordenou à Biblioteca Real para que os registros fossem completados retroativamente com base em outros registros (incluindo os Diários da Secretaria) até 1760 (36º ano de </a:t>
            </a:r>
            <a:r>
              <a:rPr lang="pt-BR" sz="2200" dirty="0" err="1"/>
              <a:t>Yeongjo</a:t>
            </a:r>
            <a:r>
              <a:rPr lang="pt-BR" sz="2200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Cobre </a:t>
            </a:r>
            <a:r>
              <a:rPr lang="pt-BR" sz="2200" dirty="0"/>
              <a:t>um período de 150 anos da Dinastia </a:t>
            </a:r>
            <a:r>
              <a:rPr lang="pt-BR" sz="2200" dirty="0" err="1"/>
              <a:t>Joseon</a:t>
            </a:r>
            <a:r>
              <a:rPr lang="pt-BR" sz="2200" dirty="0"/>
              <a:t>, de 1760 até 1910, ano da anexação ao </a:t>
            </a:r>
            <a:r>
              <a:rPr lang="pt-BR" sz="2200" dirty="0" smtClean="0"/>
              <a:t>Japão.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Total </a:t>
            </a:r>
            <a:r>
              <a:rPr lang="pt-BR" sz="2200" dirty="0"/>
              <a:t>de 2329 </a:t>
            </a:r>
            <a:r>
              <a:rPr lang="pt-BR" sz="2200" dirty="0" smtClean="0"/>
              <a:t>volumes.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3284984"/>
            <a:ext cx="3528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/>
              <a:t>Os Anais e os Diários de Secretariado são registros em ordem cronológica, enquanto este combina a cronologia e temática. Diferentemente dos outros dois, este podia ser consultado pelo rei para referência. </a:t>
            </a:r>
          </a:p>
        </p:txBody>
      </p:sp>
    </p:spTree>
    <p:extLst>
      <p:ext uri="{BB962C8B-B14F-4D97-AF65-F5344CB8AC3E}">
        <p14:creationId xmlns:p14="http://schemas.microsoft.com/office/powerpoint/2010/main" val="394238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48363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Nanum Gothic"/>
                <a:ea typeface="Times New Roman" panose="02020603050405020304" pitchFamily="18" charset="0"/>
              </a:rPr>
              <a:t>Selos</a:t>
            </a:r>
            <a:r>
              <a:rPr lang="en-US" sz="2800" b="1" dirty="0">
                <a:latin typeface="Nanum Gothic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anum Gothic"/>
                <a:ea typeface="Times New Roman" panose="02020603050405020304" pitchFamily="18" charset="0"/>
              </a:rPr>
              <a:t>Reais</a:t>
            </a:r>
            <a:r>
              <a:rPr lang="en-US" sz="2800" b="1" dirty="0">
                <a:latin typeface="Nanum Gothic"/>
                <a:ea typeface="Times New Roman" panose="02020603050405020304" pitchFamily="18" charset="0"/>
              </a:rPr>
              <a:t> e </a:t>
            </a:r>
            <a:r>
              <a:rPr lang="en-US" sz="2800" b="1" dirty="0" err="1" smtClean="0">
                <a:latin typeface="Nanum Gothic"/>
                <a:ea typeface="Times New Roman" panose="02020603050405020304" pitchFamily="18" charset="0"/>
              </a:rPr>
              <a:t>Colecao</a:t>
            </a:r>
            <a:r>
              <a:rPr lang="en-US" sz="2800" b="1" dirty="0" smtClean="0">
                <a:latin typeface="Nanum Gothic"/>
                <a:ea typeface="Times New Roman" panose="02020603050405020304" pitchFamily="18" charset="0"/>
              </a:rPr>
              <a:t> de </a:t>
            </a:r>
            <a:r>
              <a:rPr lang="en-US" sz="2800" b="1" dirty="0" err="1" smtClean="0">
                <a:latin typeface="Nanum Gothic"/>
                <a:ea typeface="Times New Roman" panose="02020603050405020304" pitchFamily="18" charset="0"/>
              </a:rPr>
              <a:t>Livros</a:t>
            </a:r>
            <a:r>
              <a:rPr lang="en-US" sz="2800" b="1" dirty="0" smtClean="0">
                <a:latin typeface="Nanum Gothic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anum Gothic"/>
                <a:ea typeface="Times New Roman" panose="02020603050405020304" pitchFamily="18" charset="0"/>
              </a:rPr>
              <a:t>Reais</a:t>
            </a:r>
            <a:r>
              <a:rPr lang="en-US" sz="2800" b="1" dirty="0" smtClean="0">
                <a:latin typeface="Nanum Gothic"/>
                <a:ea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Nanum Gothic"/>
                <a:ea typeface="Times New Roman" panose="02020603050405020304" pitchFamily="18" charset="0"/>
              </a:rPr>
            </a:br>
            <a:r>
              <a:rPr lang="en-US" sz="2800" b="1" dirty="0" smtClean="0">
                <a:latin typeface="Nanum Gothic"/>
                <a:ea typeface="Times New Roman" panose="02020603050405020304" pitchFamily="18" charset="0"/>
              </a:rPr>
              <a:t>de </a:t>
            </a:r>
            <a:r>
              <a:rPr lang="en-US" sz="2800" b="1" dirty="0" err="1">
                <a:latin typeface="Nanum Gothic"/>
                <a:ea typeface="Times New Roman" panose="02020603050405020304" pitchFamily="18" charset="0"/>
              </a:rPr>
              <a:t>I</a:t>
            </a:r>
            <a:r>
              <a:rPr lang="en-US" sz="2800" b="1" dirty="0" err="1" smtClean="0">
                <a:latin typeface="Nanum Gothic"/>
                <a:ea typeface="Times New Roman" panose="02020603050405020304" pitchFamily="18" charset="0"/>
              </a:rPr>
              <a:t>ncumbência</a:t>
            </a:r>
            <a:r>
              <a:rPr lang="en-US" sz="2800" b="1" dirty="0" smtClean="0">
                <a:latin typeface="Nanum Gothic"/>
                <a:ea typeface="Times New Roman" panose="02020603050405020304" pitchFamily="18" charset="0"/>
              </a:rPr>
              <a:t> (2017)</a:t>
            </a:r>
            <a:endParaRPr lang="pt-BR" sz="2800" dirty="0"/>
          </a:p>
        </p:txBody>
      </p:sp>
      <p:pic>
        <p:nvPicPr>
          <p:cNvPr id="14" name="Picture 2" descr="제민일보 모바일 사이트, 4·3의 과제…'기록의 가치' 어떻게 설득할 것인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14354" r="8414" b="9369"/>
          <a:stretch/>
        </p:blipFill>
        <p:spPr bwMode="auto">
          <a:xfrm>
            <a:off x="5254393" y="3987906"/>
            <a:ext cx="3447140" cy="22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조선왕실 어보·어책 소장기관, 관리 위해 머리 맞댄다 | 연합뉴스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0471" r="10793" b="18328"/>
          <a:stretch/>
        </p:blipFill>
        <p:spPr bwMode="auto">
          <a:xfrm>
            <a:off x="5497390" y="1626637"/>
            <a:ext cx="3204143" cy="22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97879" y="1718766"/>
            <a:ext cx="4572000" cy="3716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Selos </a:t>
            </a:r>
            <a:r>
              <a:rPr lang="pt-BR" sz="2200" dirty="0">
                <a:ea typeface="Times New Roman" panose="02020603050405020304" pitchFamily="18" charset="0"/>
                <a:cs typeface="Batang" panose="02030600000101010101" pitchFamily="18" charset="-127"/>
              </a:rPr>
              <a:t>Reais feitos de ouro, prata e jade, com inscrições reais, contendo detalhes de obrigação de um monarca e comentários. </a:t>
            </a:r>
            <a:endParaRPr lang="pt-BR" sz="2200" dirty="0" smtClean="0"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Coleção </a:t>
            </a:r>
            <a:r>
              <a:rPr lang="pt-BR" sz="2200" dirty="0">
                <a:ea typeface="Times New Roman" panose="02020603050405020304" pitchFamily="18" charset="0"/>
                <a:cs typeface="Batang" panose="02030600000101010101" pitchFamily="18" charset="-127"/>
              </a:rPr>
              <a:t>de Livros encadernados em seda de cinco cores, jade e bamboo, ouro e bronze folheado a ouro. De 1392 e 1966 (570 anos) período</a:t>
            </a:r>
            <a:r>
              <a:rPr lang="en-US" sz="2200" dirty="0">
                <a:ea typeface="Times New Roman" panose="02020603050405020304" pitchFamily="18" charset="0"/>
                <a:cs typeface="Batang" panose="02030600000101010101" pitchFamily="18" charset="-127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Batang" panose="02030600000101010101" pitchFamily="18" charset="-127"/>
              </a:rPr>
              <a:t>contínuo</a:t>
            </a:r>
            <a:r>
              <a:rPr lang="en-US" sz="2200" dirty="0">
                <a:ea typeface="Times New Roman" panose="02020603050405020304" pitchFamily="18" charset="0"/>
                <a:cs typeface="Batang" panose="02030600000101010101" pitchFamily="18" charset="-127"/>
              </a:rPr>
              <a:t>. </a:t>
            </a:r>
            <a:endParaRPr lang="en-US" sz="2200" dirty="0" smtClean="0"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pPr>
              <a:lnSpc>
                <a:spcPts val="1500"/>
              </a:lnSpc>
              <a:spcAft>
                <a:spcPts val="1200"/>
              </a:spcAft>
            </a:pPr>
            <a:r>
              <a:rPr lang="pt-BR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pt-BR" sz="22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7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조선왕실 어보와 어책 – 유네스코와 유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59452"/>
            <a:ext cx="2566610" cy="27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문화]문정왕후 어보·현종 어보 귀국...내달 일반 공개 | YT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1" y="3438624"/>
            <a:ext cx="4282899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11560" y="1081988"/>
            <a:ext cx="5616624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ea typeface="Times New Roman" panose="02020603050405020304" pitchFamily="18" charset="0"/>
                <a:cs typeface="Batang" panose="02030600000101010101" pitchFamily="18" charset="-127"/>
              </a:rPr>
              <a:t>Objetos concedidos junto com a designação como príncipe regente e coroação. Suas esposas também recebiam. 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ea typeface="Times New Roman" panose="02020603050405020304" pitchFamily="18" charset="0"/>
                <a:cs typeface="Batang" panose="02030600000101010101" pitchFamily="18" charset="-127"/>
              </a:rPr>
              <a:t>Conferiam legitimidade ao trono quando vivo, e sacralidade após a morte. </a:t>
            </a:r>
            <a:endParaRPr lang="pt-BR" sz="2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1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404664"/>
            <a:ext cx="489654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Nanjung-ilgi</a:t>
            </a:r>
            <a:r>
              <a:rPr lang="pt-BR" dirty="0" smtClean="0"/>
              <a:t> </a:t>
            </a:r>
            <a:r>
              <a:rPr lang="pt-BR" sz="2600" dirty="0" smtClean="0"/>
              <a:t>(Unesco, 2013)  </a:t>
            </a:r>
            <a:endParaRPr lang="pt-BR" sz="26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65433" y="1383529"/>
            <a:ext cx="4464622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ko-KR" sz="1800" dirty="0" smtClean="0"/>
              <a:t>Diário de Guerra do Almirante Yi Sun Sin, durante a invasão japonesa (1592~1598)</a:t>
            </a:r>
          </a:p>
          <a:p>
            <a:r>
              <a:rPr lang="pt-BR" altLang="ko-KR" sz="1800" dirty="0" smtClean="0"/>
              <a:t>7 volumes de diário, 1 livro de cartas e 1 livro de relatórios</a:t>
            </a:r>
            <a:endParaRPr lang="pt-BR" sz="1800" dirty="0"/>
          </a:p>
        </p:txBody>
      </p:sp>
      <p:pic>
        <p:nvPicPr>
          <p:cNvPr id="6" name="Picture 2" descr="http://www.unesco.org/new/fileadmin/MULTIMEDIA/HQ/CI/CI/images/mow/kroea_covers_inside_nanjung_ilgi.jpg"/>
          <p:cNvPicPr>
            <a:picLocks noChangeAspect="1" noChangeArrowheads="1"/>
          </p:cNvPicPr>
          <p:nvPr/>
        </p:nvPicPr>
        <p:blipFill>
          <a:blip r:embed="rId2" cstate="print"/>
          <a:srcRect l="3691" t="17506" r="6644" b="16339"/>
          <a:stretch>
            <a:fillRect/>
          </a:stretch>
        </p:blipFill>
        <p:spPr bwMode="auto">
          <a:xfrm>
            <a:off x="2349735" y="2805411"/>
            <a:ext cx="2880320" cy="1344085"/>
          </a:xfrm>
          <a:prstGeom prst="rect">
            <a:avLst/>
          </a:prstGeom>
          <a:noFill/>
        </p:spPr>
      </p:pic>
      <p:pic>
        <p:nvPicPr>
          <p:cNvPr id="3076" name="Picture 4" descr="광화문 이순신장군 동상과 세종대왕동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5" y="4190456"/>
            <a:ext cx="3230320" cy="21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철갑선, 그 불멸의 신화…이순신의 탁월한 선택 - 아틀라스뉴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12" y="550038"/>
            <a:ext cx="3240877" cy="21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충무공 이순신의 브레인 파워분석 - K스피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3" y="3284984"/>
            <a:ext cx="1335493" cy="23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ncrypted-tbn2.gstatic.com/images?q=tbn:ANd9GcR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60217"/>
            <a:ext cx="1602783" cy="24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796136" y="5338008"/>
            <a:ext cx="2736853" cy="99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ko-KR" sz="1800" dirty="0" smtClean="0"/>
              <a:t>Batalha de </a:t>
            </a:r>
            <a:r>
              <a:rPr lang="pt-BR" altLang="ko-KR" sz="1800" dirty="0" err="1" smtClean="0"/>
              <a:t>Myeong</a:t>
            </a:r>
            <a:r>
              <a:rPr lang="pt-BR" altLang="ko-KR" sz="1800" dirty="0" smtClean="0"/>
              <a:t> </a:t>
            </a:r>
            <a:r>
              <a:rPr lang="pt-BR" altLang="ko-KR" sz="1800" dirty="0" err="1" smtClean="0"/>
              <a:t>Ryang</a:t>
            </a:r>
            <a:r>
              <a:rPr lang="pt-BR" altLang="ko-KR" sz="1800" dirty="0"/>
              <a:t> </a:t>
            </a:r>
            <a:r>
              <a:rPr lang="pt-BR" altLang="ko-KR" sz="1800" dirty="0" smtClean="0"/>
              <a:t>(2014)</a:t>
            </a:r>
          </a:p>
          <a:p>
            <a:pPr marL="0" indent="0" algn="ctr">
              <a:buNone/>
            </a:pPr>
            <a:r>
              <a:rPr lang="pt-BR" altLang="ko-KR" sz="1800" dirty="0" smtClean="0"/>
              <a:t>12 x 300</a:t>
            </a:r>
          </a:p>
        </p:txBody>
      </p:sp>
    </p:spTree>
    <p:extLst>
      <p:ext uri="{BB962C8B-B14F-4D97-AF65-F5344CB8AC3E}">
        <p14:creationId xmlns:p14="http://schemas.microsoft.com/office/powerpoint/2010/main" val="222776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26876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>
              <a:buFont typeface="Arial" charset="0"/>
              <a:buChar char="•"/>
            </a:pPr>
            <a:r>
              <a:rPr lang="pt-BR" dirty="0" smtClean="0"/>
              <a:t>  “Espelho da Medicina Oriental” – 25 vol.  – um clássico e obra de </a:t>
            </a:r>
            <a:r>
              <a:rPr lang="pt-BR" dirty="0" err="1" smtClean="0"/>
              <a:t>referência-chave</a:t>
            </a:r>
            <a:r>
              <a:rPr lang="pt-BR" dirty="0" smtClean="0"/>
              <a:t> –   edições chinesas: 1763, 1796, 1890 – Japão: 1724, 1799.</a:t>
            </a:r>
          </a:p>
        </p:txBody>
      </p:sp>
      <p:pic>
        <p:nvPicPr>
          <p:cNvPr id="9218" name="Picture 2" descr="http://i.ytimg.com/vi/VWtE1qsFJp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328369" cy="187220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611560" y="62068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 smtClean="0"/>
              <a:t>Dongui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Bogam</a:t>
            </a:r>
            <a:r>
              <a:rPr lang="pt-BR" b="1" dirty="0" smtClean="0"/>
              <a:t> (</a:t>
            </a:r>
            <a:r>
              <a:rPr lang="pt-BR" b="1" dirty="0" err="1" smtClean="0"/>
              <a:t>Unesco</a:t>
            </a:r>
            <a:r>
              <a:rPr lang="pt-BR" b="1" dirty="0" smtClean="0"/>
              <a:t>, 2009)</a:t>
            </a:r>
            <a:endParaRPr lang="pt-BR" dirty="0"/>
          </a:p>
        </p:txBody>
      </p:sp>
      <p:pic>
        <p:nvPicPr>
          <p:cNvPr id="9220" name="Picture 4" descr="http://wl.nl.go.kr/wp-content/uploads/2013/06/img_6848_4.jpg"/>
          <p:cNvPicPr>
            <a:picLocks noChangeAspect="1" noChangeArrowheads="1"/>
          </p:cNvPicPr>
          <p:nvPr/>
        </p:nvPicPr>
        <p:blipFill>
          <a:blip r:embed="rId3" cstate="print"/>
          <a:srcRect l="18898" t="10641" r="14173" b="10641"/>
          <a:stretch>
            <a:fillRect/>
          </a:stretch>
        </p:blipFill>
        <p:spPr bwMode="auto">
          <a:xfrm>
            <a:off x="683568" y="4293096"/>
            <a:ext cx="2486986" cy="1948167"/>
          </a:xfrm>
          <a:prstGeom prst="rect">
            <a:avLst/>
          </a:prstGeom>
          <a:noFill/>
        </p:spPr>
      </p:pic>
      <p:pic>
        <p:nvPicPr>
          <p:cNvPr id="9222" name="Picture 6" descr="http://www.starlings.co.kr/ucc/page/7865820131007072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1656184" cy="207207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83568" y="242088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Enciclopédia compilada pelo médico real </a:t>
            </a:r>
            <a:r>
              <a:rPr lang="pt-BR" dirty="0" err="1" smtClean="0"/>
              <a:t>Heo</a:t>
            </a:r>
            <a:r>
              <a:rPr lang="pt-BR" dirty="0" smtClean="0"/>
              <a:t> Jun entre 1596 e 1610, publicado em 1613, reunindo textos coreanos e chineses.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 Revolucionária categorização e ordenamento dos sintomas e seus remédios para diferentes órgãos  afetados 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 Conteúdos que na Europa somente seriam do conhecimento médico no século 20 – conceito de saúde pública – conteúdos “exotéricos”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20072" y="4221088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5 capítulos: </a:t>
            </a:r>
          </a:p>
          <a:p>
            <a:r>
              <a:rPr lang="pt-BR" dirty="0" smtClean="0"/>
              <a:t>  Medicina interna</a:t>
            </a:r>
          </a:p>
          <a:p>
            <a:r>
              <a:rPr lang="pt-BR" dirty="0" smtClean="0"/>
              <a:t>  Medicina externa</a:t>
            </a:r>
          </a:p>
          <a:p>
            <a:r>
              <a:rPr lang="pt-BR" dirty="0" smtClean="0"/>
              <a:t>  Doenças-miscelânea (pediatria, </a:t>
            </a:r>
          </a:p>
          <a:p>
            <a:r>
              <a:rPr lang="pt-BR" dirty="0" smtClean="0"/>
              <a:t>                                    ginecologia)</a:t>
            </a:r>
          </a:p>
          <a:p>
            <a:r>
              <a:rPr lang="pt-BR" dirty="0" smtClean="0"/>
              <a:t>  Remédios (ervas medicinais) </a:t>
            </a:r>
          </a:p>
          <a:p>
            <a:r>
              <a:rPr lang="pt-BR" dirty="0" smtClean="0"/>
              <a:t>  Acupuntura</a:t>
            </a:r>
          </a:p>
        </p:txBody>
      </p:sp>
    </p:spTree>
    <p:extLst>
      <p:ext uri="{BB962C8B-B14F-4D97-AF65-F5344CB8AC3E}">
        <p14:creationId xmlns:p14="http://schemas.microsoft.com/office/powerpoint/2010/main" val="20674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Documents </a:t>
            </a:r>
            <a:r>
              <a:rPr lang="en-US" sz="2800" b="1" dirty="0"/>
              <a:t>on Joseon </a:t>
            </a:r>
            <a:r>
              <a:rPr lang="en-US" sz="2800" b="1" dirty="0" err="1"/>
              <a:t>Tongsinsa</a:t>
            </a:r>
            <a:r>
              <a:rPr lang="en-US" sz="2800" b="1" dirty="0"/>
              <a:t> </a:t>
            </a:r>
            <a:r>
              <a:rPr lang="en-US" sz="2800" b="1" dirty="0" smtClean="0"/>
              <a:t>Registration (2017)</a:t>
            </a:r>
            <a:endParaRPr lang="pt-BR" sz="2800" b="1" dirty="0"/>
          </a:p>
        </p:txBody>
      </p:sp>
      <p:pic>
        <p:nvPicPr>
          <p:cNvPr id="1026" name="Picture 2" descr="부산시, 조선통신사 기록물 유네스코 등재 축하 행사 개최 - 썬뉴스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58" y="1513786"/>
            <a:ext cx="3302673" cy="2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조선통신사 기록물 l jobsN : 네이버 포스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5" y="3999187"/>
            <a:ext cx="7594356" cy="22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4379" y="13177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Joseon </a:t>
            </a:r>
            <a:r>
              <a:rPr lang="en-US" b="1" dirty="0" err="1"/>
              <a:t>Tongsinsa</a:t>
            </a:r>
            <a:r>
              <a:rPr lang="en-US" b="1" dirty="0"/>
              <a:t>: </a:t>
            </a:r>
            <a:r>
              <a:rPr lang="en-US" dirty="0" err="1"/>
              <a:t>Conjunto</a:t>
            </a:r>
            <a:r>
              <a:rPr lang="en-US" dirty="0"/>
              <a:t> das </a:t>
            </a:r>
            <a:r>
              <a:rPr lang="en-US" dirty="0" smtClean="0"/>
              <a:t>12 </a:t>
            </a:r>
            <a:r>
              <a:rPr lang="en-US" dirty="0" err="1" smtClean="0"/>
              <a:t>missoes</a:t>
            </a:r>
            <a:r>
              <a:rPr lang="en-US" dirty="0" smtClean="0"/>
              <a:t> </a:t>
            </a:r>
            <a:r>
              <a:rPr lang="en-US" dirty="0" err="1"/>
              <a:t>diplomaticas</a:t>
            </a:r>
            <a:r>
              <a:rPr lang="en-US" dirty="0"/>
              <a:t> de Joseon </a:t>
            </a:r>
            <a:r>
              <a:rPr lang="en-US" dirty="0" err="1"/>
              <a:t>enviadas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Japao</a:t>
            </a:r>
            <a:r>
              <a:rPr lang="en-US" dirty="0"/>
              <a:t> (</a:t>
            </a:r>
            <a:r>
              <a:rPr lang="en-US" dirty="0" err="1"/>
              <a:t>Xogunato</a:t>
            </a:r>
            <a:r>
              <a:rPr lang="en-US" dirty="0"/>
              <a:t> Tokugawa), de forma </a:t>
            </a:r>
            <a:r>
              <a:rPr lang="en-US" dirty="0" err="1" smtClean="0"/>
              <a:t>intermitente</a:t>
            </a:r>
            <a:r>
              <a:rPr lang="en-US" dirty="0" smtClean="0"/>
              <a:t>  a </a:t>
            </a:r>
            <a:r>
              <a:rPr lang="en-US" dirty="0" err="1" smtClean="0"/>
              <a:t>convite</a:t>
            </a:r>
            <a:r>
              <a:rPr lang="en-US" dirty="0" smtClean="0"/>
              <a:t> do </a:t>
            </a:r>
            <a:r>
              <a:rPr lang="en-US" dirty="0" err="1" smtClean="0"/>
              <a:t>Japao</a:t>
            </a:r>
            <a:r>
              <a:rPr lang="en-US" dirty="0"/>
              <a:t> </a:t>
            </a:r>
            <a:r>
              <a:rPr lang="en-US" dirty="0" smtClean="0"/>
              <a:t>entre </a:t>
            </a:r>
            <a:r>
              <a:rPr lang="en-US" dirty="0"/>
              <a:t>1607 </a:t>
            </a:r>
            <a:r>
              <a:rPr lang="en-US" dirty="0" smtClean="0"/>
              <a:t>e 1811.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Apos</a:t>
            </a:r>
            <a:r>
              <a:rPr lang="en-US" dirty="0" smtClean="0"/>
              <a:t> </a:t>
            </a:r>
            <a:r>
              <a:rPr lang="en-US" dirty="0" err="1" smtClean="0"/>
              <a:t>essa</a:t>
            </a:r>
            <a:r>
              <a:rPr lang="en-US" dirty="0" smtClean="0"/>
              <a:t> data, a </a:t>
            </a:r>
            <a:r>
              <a:rPr lang="en-US" dirty="0" err="1" smtClean="0"/>
              <a:t>missao</a:t>
            </a:r>
            <a:r>
              <a:rPr lang="en-US" dirty="0" smtClean="0"/>
              <a:t>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adiada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4 </a:t>
            </a:r>
            <a:r>
              <a:rPr lang="en-US" dirty="0" err="1" smtClean="0"/>
              <a:t>vezes</a:t>
            </a:r>
            <a:r>
              <a:rPr lang="en-US" dirty="0" smtClean="0"/>
              <a:t> e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esquecida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turbilhao</a:t>
            </a:r>
            <a:r>
              <a:rPr lang="en-US" dirty="0" smtClean="0"/>
              <a:t> de </a:t>
            </a:r>
            <a:r>
              <a:rPr lang="en-US" dirty="0" err="1" smtClean="0"/>
              <a:t>acontecimentos</a:t>
            </a:r>
            <a:r>
              <a:rPr lang="en-US" dirty="0" smtClean="0"/>
              <a:t> </a:t>
            </a:r>
            <a:r>
              <a:rPr lang="en-US" dirty="0" err="1" smtClean="0"/>
              <a:t>historicos</a:t>
            </a:r>
            <a:r>
              <a:rPr lang="en-US" dirty="0" smtClean="0"/>
              <a:t> no </a:t>
            </a:r>
            <a:r>
              <a:rPr lang="en-US" dirty="0" err="1" smtClean="0"/>
              <a:t>Japao</a:t>
            </a:r>
            <a:r>
              <a:rPr lang="en-US" dirty="0" smtClean="0"/>
              <a:t>, que </a:t>
            </a:r>
            <a:r>
              <a:rPr lang="en-US" dirty="0" err="1" smtClean="0"/>
              <a:t>culmina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Restauracao</a:t>
            </a:r>
            <a:r>
              <a:rPr lang="en-US" dirty="0" smtClean="0"/>
              <a:t> Meiji.</a:t>
            </a:r>
          </a:p>
        </p:txBody>
      </p:sp>
    </p:spTree>
    <p:extLst>
      <p:ext uri="{BB962C8B-B14F-4D97-AF65-F5344CB8AC3E}">
        <p14:creationId xmlns:p14="http://schemas.microsoft.com/office/powerpoint/2010/main" val="169374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조선통신사 기록물 | 일요신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94" y="3357200"/>
            <a:ext cx="3384376" cy="26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busan.com/nas/data/content/image/2018/10/21/2018102100008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8925"/>
            <a:ext cx="4713296" cy="24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news20.busan.com/content/image/2018/10/21/20181021000087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708650" cy="26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32318" y="620688"/>
            <a:ext cx="33843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 smtClean="0"/>
              <a:t>Considerada</a:t>
            </a:r>
            <a:r>
              <a:rPr lang="en-US" sz="1900" dirty="0" smtClean="0"/>
              <a:t> </a:t>
            </a:r>
            <a:r>
              <a:rPr lang="en-US" sz="1900" dirty="0"/>
              <a:t>a </a:t>
            </a:r>
            <a:r>
              <a:rPr lang="en-US" sz="1900" dirty="0" err="1"/>
              <a:t>Historia</a:t>
            </a:r>
            <a:r>
              <a:rPr lang="en-US" sz="1900" dirty="0"/>
              <a:t> da </a:t>
            </a:r>
            <a:r>
              <a:rPr lang="en-US" sz="1900" dirty="0" err="1"/>
              <a:t>Construcao</a:t>
            </a:r>
            <a:r>
              <a:rPr lang="en-US" sz="1900" dirty="0"/>
              <a:t> da Paz e </a:t>
            </a:r>
            <a:r>
              <a:rPr lang="en-US" sz="1900" dirty="0" err="1"/>
              <a:t>Trocas</a:t>
            </a:r>
            <a:r>
              <a:rPr lang="en-US" sz="1900" dirty="0"/>
              <a:t> </a:t>
            </a:r>
            <a:r>
              <a:rPr lang="en-US" sz="1900" dirty="0" err="1"/>
              <a:t>Culturais</a:t>
            </a:r>
            <a:r>
              <a:rPr lang="en-US" sz="1900" dirty="0"/>
              <a:t> entre </a:t>
            </a: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dois</a:t>
            </a:r>
            <a:r>
              <a:rPr lang="en-US" sz="1900" dirty="0"/>
              <a:t> </a:t>
            </a:r>
            <a:r>
              <a:rPr lang="en-US" sz="1900" dirty="0" err="1"/>
              <a:t>paises</a:t>
            </a:r>
            <a:r>
              <a:rPr lang="en-US" sz="1900" dirty="0"/>
              <a:t>. </a:t>
            </a: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115 </a:t>
            </a:r>
            <a:r>
              <a:rPr lang="en-US" sz="1900" dirty="0" err="1"/>
              <a:t>itens</a:t>
            </a:r>
            <a:r>
              <a:rPr lang="en-US" sz="1900" dirty="0"/>
              <a:t> (81 </a:t>
            </a:r>
            <a:r>
              <a:rPr lang="en-US" sz="1900" dirty="0" err="1"/>
              <a:t>categorias</a:t>
            </a:r>
            <a:r>
              <a:rPr lang="en-US" sz="1900" dirty="0"/>
              <a:t>) </a:t>
            </a:r>
            <a:r>
              <a:rPr lang="en-US" sz="1900" dirty="0" err="1"/>
              <a:t>divididas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14 </a:t>
            </a:r>
            <a:r>
              <a:rPr lang="en-US" sz="1900" dirty="0" err="1"/>
              <a:t>locais</a:t>
            </a:r>
            <a:r>
              <a:rPr lang="en-US" sz="1900" dirty="0"/>
              <a:t> </a:t>
            </a:r>
            <a:r>
              <a:rPr lang="en-US" sz="1900" dirty="0" err="1"/>
              <a:t>diferentes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Coreia</a:t>
            </a:r>
            <a:r>
              <a:rPr lang="en-US" sz="1900" dirty="0"/>
              <a:t> e </a:t>
            </a:r>
            <a:r>
              <a:rPr lang="en-US" sz="1900" dirty="0" err="1"/>
              <a:t>Japao</a:t>
            </a:r>
            <a:r>
              <a:rPr lang="en-US" sz="1900" dirty="0"/>
              <a:t> – </a:t>
            </a:r>
            <a:r>
              <a:rPr lang="en-US" sz="1900" dirty="0" err="1"/>
              <a:t>documentos</a:t>
            </a:r>
            <a:r>
              <a:rPr lang="en-US" sz="1900" dirty="0"/>
              <a:t> </a:t>
            </a:r>
            <a:r>
              <a:rPr lang="en-US" sz="1900" dirty="0" err="1"/>
              <a:t>diplomaticos</a:t>
            </a:r>
            <a:r>
              <a:rPr lang="en-US" sz="1900" dirty="0"/>
              <a:t>, </a:t>
            </a:r>
            <a:r>
              <a:rPr lang="en-US" sz="1900" dirty="0" err="1"/>
              <a:t>registros</a:t>
            </a:r>
            <a:r>
              <a:rPr lang="en-US" sz="1900" dirty="0"/>
              <a:t> de </a:t>
            </a:r>
            <a:r>
              <a:rPr lang="en-US" sz="1900" dirty="0" err="1"/>
              <a:t>viagem</a:t>
            </a:r>
            <a:r>
              <a:rPr lang="en-US" sz="1900" dirty="0"/>
              <a:t>, </a:t>
            </a:r>
            <a:r>
              <a:rPr lang="en-US" sz="1900" dirty="0" err="1"/>
              <a:t>registros</a:t>
            </a:r>
            <a:r>
              <a:rPr lang="en-US" sz="1900" dirty="0"/>
              <a:t> de </a:t>
            </a:r>
            <a:r>
              <a:rPr lang="en-US" sz="1900" dirty="0" err="1"/>
              <a:t>trocas</a:t>
            </a:r>
            <a:r>
              <a:rPr lang="en-US" sz="1900" dirty="0"/>
              <a:t> </a:t>
            </a:r>
            <a:r>
              <a:rPr lang="en-US" sz="1900" dirty="0" err="1"/>
              <a:t>culturais</a:t>
            </a:r>
            <a:r>
              <a:rPr lang="en-US" sz="1900" dirty="0"/>
              <a:t>. </a:t>
            </a:r>
            <a:endParaRPr lang="pt-BR" altLang="ko-KR" sz="1900" b="1" dirty="0"/>
          </a:p>
        </p:txBody>
      </p:sp>
    </p:spTree>
    <p:extLst>
      <p:ext uri="{BB962C8B-B14F-4D97-AF65-F5344CB8AC3E}">
        <p14:creationId xmlns:p14="http://schemas.microsoft.com/office/powerpoint/2010/main" val="387896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ea typeface="Times New Roman" panose="02020603050405020304" pitchFamily="18" charset="0"/>
              </a:rPr>
              <a:t>Confucian Printing Woodblocks in Korea (2015</a:t>
            </a:r>
            <a:r>
              <a:rPr lang="en-US" sz="2600" b="1" dirty="0" smtClean="0">
                <a:ea typeface="Times New Roman" panose="02020603050405020304" pitchFamily="18" charset="0"/>
              </a:rPr>
              <a:t>)</a:t>
            </a:r>
            <a:br>
              <a:rPr lang="en-US" sz="2600" b="1" dirty="0" smtClean="0">
                <a:ea typeface="Times New Roman" panose="02020603050405020304" pitchFamily="18" charset="0"/>
              </a:rPr>
            </a:br>
            <a:r>
              <a:rPr lang="pt-BR" sz="2600" b="1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Tábuas </a:t>
            </a:r>
            <a:r>
              <a:rPr lang="pt-BR" sz="2600" b="1" dirty="0">
                <a:ea typeface="Times New Roman" panose="02020603050405020304" pitchFamily="18" charset="0"/>
                <a:cs typeface="Batang" panose="02030600000101010101" pitchFamily="18" charset="-127"/>
              </a:rPr>
              <a:t>de impressão de Livros </a:t>
            </a:r>
            <a:r>
              <a:rPr lang="pt-BR" sz="2600" b="1" dirty="0" err="1" smtClean="0">
                <a:ea typeface="Times New Roman" panose="02020603050405020304" pitchFamily="18" charset="0"/>
                <a:cs typeface="Batang" panose="02030600000101010101" pitchFamily="18" charset="-127"/>
              </a:rPr>
              <a:t>Confucianos</a:t>
            </a:r>
            <a:endParaRPr lang="pt-BR" sz="2600" dirty="0"/>
          </a:p>
        </p:txBody>
      </p:sp>
      <p:sp>
        <p:nvSpPr>
          <p:cNvPr id="14" name="Retângulo 13"/>
          <p:cNvSpPr/>
          <p:nvPr/>
        </p:nvSpPr>
        <p:spPr>
          <a:xfrm>
            <a:off x="480701" y="1421167"/>
            <a:ext cx="50274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altLang="ko-KR" dirty="0"/>
              <a:t>Campanha de Recolha de 100 mil folhas (2002) - </a:t>
            </a:r>
            <a:r>
              <a:rPr lang="en-US" dirty="0"/>
              <a:t>The Advanced Center for Korean Studies</a:t>
            </a:r>
            <a:endParaRPr lang="pt-BR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dirty="0" smtClean="0">
                <a:ea typeface="Times New Roman" panose="02020603050405020304" pitchFamily="18" charset="0"/>
              </a:rPr>
              <a:t>64.226 folhas, amostra única / </a:t>
            </a:r>
            <a:r>
              <a:rPr lang="pt-BR" dirty="0" smtClean="0"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718 livros</a:t>
            </a:r>
            <a:endParaRPr lang="pt-BR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dirty="0" err="1" smtClean="0">
                <a:latin typeface="+mj-lt"/>
                <a:ea typeface="Times New Roman" panose="02020603050405020304" pitchFamily="18" charset="0"/>
              </a:rPr>
              <a:t>Doacao</a:t>
            </a:r>
            <a:r>
              <a:rPr lang="pt-BR" dirty="0" smtClean="0">
                <a:latin typeface="+mj-lt"/>
                <a:ea typeface="Times New Roman" panose="02020603050405020304" pitchFamily="18" charset="0"/>
              </a:rPr>
              <a:t> de 305 </a:t>
            </a:r>
            <a:r>
              <a:rPr lang="pt-BR" dirty="0">
                <a:latin typeface="+mj-lt"/>
                <a:ea typeface="Times New Roman" panose="02020603050405020304" pitchFamily="18" charset="0"/>
              </a:rPr>
              <a:t>clãs (famílias) e </a:t>
            </a:r>
            <a:r>
              <a:rPr lang="pt-BR" dirty="0" err="1" smtClean="0">
                <a:latin typeface="+mj-lt"/>
                <a:ea typeface="Times New Roman" panose="02020603050405020304" pitchFamily="18" charset="0"/>
              </a:rPr>
              <a:t>seowon</a:t>
            </a:r>
            <a:r>
              <a:rPr lang="pt-BR" dirty="0" smtClean="0">
                <a:latin typeface="+mj-lt"/>
                <a:ea typeface="Times New Roman" panose="02020603050405020304" pitchFamily="18" charset="0"/>
              </a:rPr>
              <a:t> (Academias </a:t>
            </a:r>
            <a:r>
              <a:rPr lang="pt-BR" dirty="0" err="1" smtClean="0">
                <a:latin typeface="+mj-lt"/>
                <a:ea typeface="Times New Roman" panose="02020603050405020304" pitchFamily="18" charset="0"/>
              </a:rPr>
              <a:t>Neo-confucianas</a:t>
            </a:r>
            <a:r>
              <a:rPr lang="pt-BR" dirty="0" smtClean="0">
                <a:latin typeface="+mj-lt"/>
                <a:ea typeface="Times New Roman" panose="02020603050405020304" pitchFamily="18" charset="0"/>
              </a:rPr>
              <a:t>: ensino e rituais)</a:t>
            </a:r>
            <a:endParaRPr lang="pt-BR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5" name="Picture 4" descr="조선팔도, 영남 호남 지명 유래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92" y="3391701"/>
            <a:ext cx="1609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57200" y="3279929"/>
            <a:ext cx="33205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dirty="0">
                <a:ea typeface="Times New Roman" panose="02020603050405020304" pitchFamily="18" charset="0"/>
                <a:cs typeface="Batang" panose="02030600000101010101" pitchFamily="18" charset="-127"/>
              </a:rPr>
              <a:t>Clãs (sociedade regional liderada por </a:t>
            </a:r>
            <a:r>
              <a:rPr lang="pt-BR" dirty="0" err="1">
                <a:ea typeface="Times New Roman" panose="02020603050405020304" pitchFamily="18" charset="0"/>
                <a:cs typeface="Batang" panose="02030600000101010101" pitchFamily="18" charset="-127"/>
              </a:rPr>
              <a:t>anciaos</a:t>
            </a:r>
            <a:r>
              <a:rPr lang="pt-BR" dirty="0">
                <a:ea typeface="Times New Roman" panose="02020603050405020304" pitchFamily="18" charset="0"/>
                <a:cs typeface="Batang" panose="02030600000101010101" pitchFamily="18" charset="-127"/>
              </a:rPr>
              <a:t>) + </a:t>
            </a:r>
            <a:r>
              <a:rPr lang="pt-BR" dirty="0" err="1">
                <a:ea typeface="Times New Roman" panose="02020603050405020304" pitchFamily="18" charset="0"/>
                <a:cs typeface="Batang" panose="02030600000101010101" pitchFamily="18" charset="-127"/>
              </a:rPr>
              <a:t>Seowon</a:t>
            </a:r>
            <a:r>
              <a:rPr lang="pt-BR" dirty="0">
                <a:ea typeface="Times New Roman" panose="02020603050405020304" pitchFamily="18" charset="0"/>
                <a:cs typeface="Batang" panose="02030600000101010101" pitchFamily="18" charset="-127"/>
              </a:rPr>
              <a:t> (</a:t>
            </a:r>
            <a:r>
              <a:rPr lang="pt-BR" dirty="0" err="1">
                <a:ea typeface="Times New Roman" panose="02020603050405020304" pitchFamily="18" charset="0"/>
                <a:cs typeface="Batang" panose="02030600000101010101" pitchFamily="18" charset="-127"/>
              </a:rPr>
              <a:t>relacoes</a:t>
            </a:r>
            <a:r>
              <a:rPr lang="pt-BR" dirty="0">
                <a:ea typeface="Times New Roman" panose="02020603050405020304" pitchFamily="18" charset="0"/>
                <a:cs typeface="Batang" panose="02030600000101010101" pitchFamily="18" charset="-127"/>
              </a:rPr>
              <a:t> pupilo/mestre) = networking da comunidade letrada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altLang="ko-KR" dirty="0"/>
              <a:t>Maioria da região de </a:t>
            </a:r>
            <a:r>
              <a:rPr lang="pt-BR" altLang="ko-KR" dirty="0" err="1"/>
              <a:t>Yeongnam</a:t>
            </a:r>
            <a:r>
              <a:rPr lang="pt-BR" altLang="ko-KR" dirty="0"/>
              <a:t>, especialmente </a:t>
            </a:r>
            <a:r>
              <a:rPr lang="pt-BR" altLang="ko-KR" dirty="0" err="1"/>
              <a:t>Gyeongbuk</a:t>
            </a:r>
            <a:endParaRPr lang="pt-BR" dirty="0"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dirty="0" err="1">
                <a:ea typeface="Times New Roman" panose="02020603050405020304" pitchFamily="18" charset="0"/>
                <a:cs typeface="Batang" panose="02030600000101010101" pitchFamily="18" charset="-127"/>
              </a:rPr>
              <a:t>Areas</a:t>
            </a:r>
            <a:r>
              <a:rPr lang="pt-BR" dirty="0">
                <a:ea typeface="Times New Roman" panose="02020603050405020304" pitchFamily="18" charset="0"/>
                <a:cs typeface="Batang" panose="02030600000101010101" pitchFamily="18" charset="-127"/>
              </a:rPr>
              <a:t>: pol</a:t>
            </a:r>
            <a:r>
              <a:rPr lang="pt-BR" dirty="0">
                <a:ea typeface="Batang" panose="02030600000101010101" pitchFamily="18" charset="-127"/>
              </a:rPr>
              <a:t>itica, economia, filosofia etc</a:t>
            </a:r>
            <a:r>
              <a:rPr lang="pt-BR" dirty="0" smtClean="0">
                <a:ea typeface="Batang" panose="02030600000101010101" pitchFamily="18" charset="-127"/>
              </a:rPr>
              <a:t>.</a:t>
            </a:r>
            <a:endParaRPr lang="pt-BR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7" name="Picture 6" descr="사진으로 보는 조선시대 모습&lt;제1장 아이들과 서당2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8844"/>
            <a:ext cx="2967636" cy="19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한국의 서원 9곳 유네스코 세계유산 등재 | 한경닷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526615" cy="22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4330824" cy="868958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dirty="0" err="1" smtClean="0"/>
              <a:t>Jang-gyeong-pan-jeon</a:t>
            </a:r>
            <a:r>
              <a:rPr lang="pt-BR" sz="2400" dirty="0" smtClean="0"/>
              <a:t> (1995)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184576"/>
          </a:xfrm>
        </p:spPr>
        <p:txBody>
          <a:bodyPr>
            <a:noAutofit/>
          </a:bodyPr>
          <a:lstStyle/>
          <a:p>
            <a:r>
              <a:rPr lang="pt-BR" altLang="ko-KR" sz="1800" dirty="0" smtClean="0"/>
              <a:t>Construída entre séc. 14 e 15, no Templo </a:t>
            </a:r>
            <a:r>
              <a:rPr lang="pt-BR" altLang="ko-KR" sz="1800" dirty="0" err="1" smtClean="0"/>
              <a:t>Haein-sa</a:t>
            </a:r>
            <a:r>
              <a:rPr lang="pt-BR" altLang="ko-KR" sz="1800" dirty="0" smtClean="0"/>
              <a:t> (802) – 108 pilares e 108 degraus (108 angustias da vida humana)  </a:t>
            </a:r>
          </a:p>
          <a:p>
            <a:r>
              <a:rPr lang="pt-BR" altLang="ko-KR" sz="1800" dirty="0" smtClean="0"/>
              <a:t>Ventilação, controle de umidade e temperatura – janelas, paredes de terra batida, chão de argila, subsolo de carvão, sal e cal em camadas. </a:t>
            </a:r>
            <a:endParaRPr lang="en-US" altLang="ko-KR" sz="1800" dirty="0" smtClean="0"/>
          </a:p>
          <a:p>
            <a:r>
              <a:rPr lang="pt-BR" altLang="ko-KR" sz="1800" dirty="0" smtClean="0"/>
              <a:t>Toras na água do mar por 2 anos – cortadas e fervidas em água com sal – secas por 1 ano em sombra, e depois lixadas – após entalhadas, camada de tinta de carvão e várias de laca – cantoneiras de ferro.</a:t>
            </a:r>
          </a:p>
          <a:p>
            <a:r>
              <a:rPr lang="pt-BR" altLang="ko-KR" sz="1800" dirty="0" smtClean="0"/>
              <a:t>30 </a:t>
            </a:r>
            <a:r>
              <a:rPr lang="pt-BR" altLang="ko-KR" sz="1800" dirty="0" err="1" smtClean="0"/>
              <a:t>entalhistas</a:t>
            </a:r>
            <a:r>
              <a:rPr lang="pt-BR" altLang="ko-KR" sz="1800" dirty="0" smtClean="0"/>
              <a:t> – 52,382,960  ideogramas – inexplicável uniformidade caligráfica – uma reverência budista para cada ideograma (mesma magnitude dos Anais Reais de </a:t>
            </a:r>
            <a:r>
              <a:rPr lang="pt-BR" altLang="ko-KR" sz="1800" dirty="0" err="1" smtClean="0"/>
              <a:t>Joseon</a:t>
            </a:r>
            <a:r>
              <a:rPr lang="pt-BR" altLang="ko-KR" sz="1800" dirty="0" smtClean="0"/>
              <a:t>)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4860032" y="3337247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https://www.youtube.com/watch?v=cOwBsYvaot0</a:t>
            </a:r>
            <a:endParaRPr lang="pt-BR" sz="1400" dirty="0" smtClean="0"/>
          </a:p>
        </p:txBody>
      </p:sp>
      <p:pic>
        <p:nvPicPr>
          <p:cNvPr id="8" name="Picture 4" descr="http://tong.visitkorea.or.kr/cms/resource/38/1794338_image2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11700"/>
            <a:ext cx="3651131" cy="2253604"/>
          </a:xfrm>
          <a:prstGeom prst="rect">
            <a:avLst/>
          </a:prstGeom>
          <a:noFill/>
        </p:spPr>
      </p:pic>
      <p:pic>
        <p:nvPicPr>
          <p:cNvPr id="9" name="Picture 6" descr="http://cfile217.uf.daum.net/image/2037C5444E8A53741C85F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352" y="620688"/>
            <a:ext cx="368410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5040560" cy="6120680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t-BR" sz="1900" dirty="0" err="1">
                <a:ea typeface="Times New Roman" panose="02020603050405020304" pitchFamily="18" charset="0"/>
                <a:cs typeface="Batang" panose="02030600000101010101" pitchFamily="18" charset="-127"/>
              </a:rPr>
              <a:t>Publicacao</a:t>
            </a:r>
            <a:r>
              <a:rPr lang="pt-BR" sz="1900" dirty="0">
                <a:ea typeface="Times New Roman" panose="02020603050405020304" pitchFamily="18" charset="0"/>
                <a:cs typeface="Batang" panose="02030600000101010101" pitchFamily="18" charset="-127"/>
              </a:rPr>
              <a:t> </a:t>
            </a:r>
            <a:r>
              <a:rPr lang="pt-BR" sz="1900" dirty="0" err="1">
                <a:ea typeface="Times New Roman" panose="02020603050405020304" pitchFamily="18" charset="0"/>
                <a:cs typeface="Batang" panose="02030600000101010101" pitchFamily="18" charset="-127"/>
              </a:rPr>
              <a:t>Comunitaria</a:t>
            </a:r>
            <a:r>
              <a:rPr lang="pt-BR" sz="1900" dirty="0">
                <a:ea typeface="Times New Roman" panose="02020603050405020304" pitchFamily="18" charset="0"/>
                <a:cs typeface="Batang" panose="02030600000101010101" pitchFamily="18" charset="-127"/>
              </a:rPr>
              <a:t>: </a:t>
            </a:r>
            <a:r>
              <a:rPr lang="pt-BR" sz="1900" dirty="0" err="1">
                <a:ea typeface="Times New Roman" panose="02020603050405020304" pitchFamily="18" charset="0"/>
                <a:cs typeface="Batang" panose="02030600000101010101" pitchFamily="18" charset="-127"/>
              </a:rPr>
              <a:t>Discussoes</a:t>
            </a:r>
            <a:r>
              <a:rPr lang="pt-BR" sz="1900" dirty="0">
                <a:ea typeface="Times New Roman" panose="02020603050405020304" pitchFamily="18" charset="0"/>
                <a:cs typeface="Batang" panose="02030600000101010101" pitchFamily="18" charset="-127"/>
              </a:rPr>
              <a:t> publicas e abertas títulos, conteúdos, edições, financiada pela coletividade</a:t>
            </a:r>
            <a:endParaRPr lang="pt-BR" sz="1900" dirty="0"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t-BR" sz="1900" dirty="0" smtClean="0">
                <a:ea typeface="Batang" panose="02030600000101010101" pitchFamily="18" charset="-127"/>
              </a:rPr>
              <a:t>Ideia </a:t>
            </a:r>
            <a:r>
              <a:rPr lang="pt-BR" sz="1900" dirty="0">
                <a:ea typeface="Batang" panose="02030600000101010101" pitchFamily="18" charset="-127"/>
              </a:rPr>
              <a:t>do livro </a:t>
            </a:r>
            <a:r>
              <a:rPr lang="pt-BR" sz="1900" dirty="0">
                <a:ea typeface="Times New Roman" panose="02020603050405020304" pitchFamily="18" charset="0"/>
                <a:cs typeface="Batang" panose="02030600000101010101" pitchFamily="18" charset="-127"/>
              </a:rPr>
              <a:t>como matriz de comunicação textual ligando gerações e como meio de transmissão/comunicação/aprimoramento de </a:t>
            </a:r>
            <a:r>
              <a:rPr lang="pt-BR" sz="1900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conhecimento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t-BR" sz="1900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O mais antigo (1460) e o mais recente (1955) somam mais de 500 anos de uma tradição da </a:t>
            </a:r>
            <a:r>
              <a:rPr lang="pt-BR" sz="1900" dirty="0" smtClean="0">
                <a:ea typeface="Batang" panose="02030600000101010101" pitchFamily="18" charset="-127"/>
              </a:rPr>
              <a:t>construção de uma “comunidade </a:t>
            </a:r>
            <a:r>
              <a:rPr lang="pt-BR" sz="1900" dirty="0" err="1" smtClean="0">
                <a:ea typeface="Batang" panose="02030600000101010101" pitchFamily="18" charset="-127"/>
              </a:rPr>
              <a:t>confuciana</a:t>
            </a:r>
            <a:r>
              <a:rPr lang="pt-BR" sz="1900" dirty="0" smtClean="0">
                <a:ea typeface="Batang" panose="02030600000101010101" pitchFamily="18" charset="-127"/>
              </a:rPr>
              <a:t> da aprendizagem coletiva” por meio da ética </a:t>
            </a:r>
            <a:r>
              <a:rPr lang="pt-BR" sz="1900" dirty="0">
                <a:ea typeface="Batang" panose="02030600000101010101" pitchFamily="18" charset="-127"/>
              </a:rPr>
              <a:t>das relações </a:t>
            </a:r>
            <a:r>
              <a:rPr lang="pt-BR" sz="1900" dirty="0" smtClean="0">
                <a:ea typeface="Batang" panose="02030600000101010101" pitchFamily="18" charset="-127"/>
              </a:rPr>
              <a:t>humanas sociais.</a:t>
            </a:r>
            <a:endParaRPr lang="pt-BR" sz="1900" dirty="0" smtClean="0"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t-BR" altLang="ko-KR" sz="1900" dirty="0" smtClean="0"/>
              <a:t>Muitos foram consumidos como lenha, usados como tabua de lavar roupa. </a:t>
            </a:r>
            <a:r>
              <a:rPr lang="pt-BR" altLang="ko-KR" sz="1900" dirty="0"/>
              <a:t>Acredita-se que há ainda cerca de 100 mil folhas para serem encontrados. </a:t>
            </a:r>
            <a:endParaRPr lang="pt-BR" altLang="ko-KR" sz="19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t-BR" sz="1900" dirty="0">
                <a:ea typeface="Times New Roman" panose="02020603050405020304" pitchFamily="18" charset="0"/>
                <a:cs typeface="Batang" panose="02030600000101010101" pitchFamily="18" charset="-127"/>
              </a:rPr>
              <a:t>Perfeito estado de conservação, que </a:t>
            </a:r>
            <a:r>
              <a:rPr lang="pt-BR" sz="1900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podem </a:t>
            </a:r>
            <a:r>
              <a:rPr lang="pt-BR" sz="1900" dirty="0">
                <a:ea typeface="Times New Roman" panose="02020603050405020304" pitchFamily="18" charset="0"/>
                <a:cs typeface="Batang" panose="02030600000101010101" pitchFamily="18" charset="-127"/>
              </a:rPr>
              <a:t>ser </a:t>
            </a:r>
            <a:r>
              <a:rPr lang="pt-BR" sz="1900" dirty="0" smtClean="0">
                <a:ea typeface="Times New Roman" panose="02020603050405020304" pitchFamily="18" charset="0"/>
                <a:cs typeface="Batang" panose="02030600000101010101" pitchFamily="18" charset="-127"/>
              </a:rPr>
              <a:t>impressos ate hoje.</a:t>
            </a:r>
            <a:endParaRPr lang="pt-BR" sz="1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" name="Espaço Reservado para Conteúdo 4" descr="세계기록유산'한국의 유교책판' | 일요신문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60" y="3284984"/>
            <a:ext cx="3240886" cy="216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600년 조선의 역사' 유네스코 세계기록유산 유교책판 - 1등 인터넷뉴스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60" y="1178671"/>
            <a:ext cx="3133930" cy="1926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88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남산공원에서 삼둥이처럼 다양한 프로그램체험 해요!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16905"/>
            <a:ext cx="4121377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기록으로 만나는 대한민국 &gt; 교육 &gt; 서당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5" y="3517172"/>
            <a:ext cx="3324175" cy="26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500년 문화유산에서 세계유산된 '한국의 서원' 9곳은 - 중앙일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8167"/>
            <a:ext cx="4176464" cy="27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인문사회]깍듯한 학동, 존경받는 훈장? 서당을 둘러싼 세 가지 오해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1825"/>
            <a:ext cx="3812944" cy="29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888432" cy="634082"/>
          </a:xfrm>
        </p:spPr>
        <p:txBody>
          <a:bodyPr>
            <a:normAutofit fontScale="90000"/>
          </a:bodyPr>
          <a:lstStyle/>
          <a:p>
            <a:r>
              <a:rPr lang="pt-BR" sz="3200" dirty="0" err="1" smtClean="0"/>
              <a:t>Uigwe</a:t>
            </a:r>
            <a:r>
              <a:rPr lang="pt-BR" dirty="0" smtClean="0"/>
              <a:t> </a:t>
            </a:r>
            <a:r>
              <a:rPr lang="pt-BR" sz="2600" dirty="0" smtClean="0"/>
              <a:t>(</a:t>
            </a:r>
            <a:r>
              <a:rPr lang="pt-BR" sz="2600" dirty="0" err="1" smtClean="0"/>
              <a:t>Unesco</a:t>
            </a:r>
            <a:r>
              <a:rPr lang="pt-BR" sz="2600" dirty="0" smtClean="0"/>
              <a:t>, 2007) 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4474840" cy="28083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900" dirty="0" smtClean="0"/>
              <a:t>Coleção de 3.895 volumes com t</a:t>
            </a:r>
            <a:r>
              <a:rPr lang="en-US" sz="1900" dirty="0" err="1" smtClean="0"/>
              <a:t>extos</a:t>
            </a:r>
            <a:r>
              <a:rPr lang="en-US" sz="1900" dirty="0" smtClean="0"/>
              <a:t> e </a:t>
            </a:r>
            <a:r>
              <a:rPr lang="en-US" sz="1900" dirty="0" err="1" smtClean="0"/>
              <a:t>ilustrações</a:t>
            </a:r>
            <a:r>
              <a:rPr lang="en-US" sz="1900" dirty="0" smtClean="0"/>
              <a:t> </a:t>
            </a:r>
            <a:r>
              <a:rPr lang="en-US" sz="1900" dirty="0" err="1" smtClean="0"/>
              <a:t>detalhadas</a:t>
            </a:r>
            <a:r>
              <a:rPr lang="en-US" sz="1900" dirty="0" smtClean="0"/>
              <a:t> </a:t>
            </a:r>
            <a:r>
              <a:rPr lang="pt-BR" sz="1900" dirty="0" smtClean="0"/>
              <a:t>sobre ritos e cerimônias da Dinastia </a:t>
            </a:r>
            <a:r>
              <a:rPr lang="pt-BR" sz="1900" dirty="0" err="1" smtClean="0"/>
              <a:t>Joseon</a:t>
            </a:r>
            <a:r>
              <a:rPr lang="pt-BR" sz="1900" dirty="0" smtClean="0"/>
              <a:t> – </a:t>
            </a:r>
            <a:r>
              <a:rPr lang="en-US" sz="1900" dirty="0" smtClean="0"/>
              <a:t>posses, </a:t>
            </a:r>
            <a:r>
              <a:rPr lang="en-US" sz="1900" dirty="0" err="1" smtClean="0"/>
              <a:t>coroações</a:t>
            </a:r>
            <a:r>
              <a:rPr lang="en-US" sz="1900" dirty="0" smtClean="0"/>
              <a:t>, </a:t>
            </a:r>
            <a:r>
              <a:rPr lang="en-US" sz="1900" dirty="0" err="1" smtClean="0"/>
              <a:t>casamentos</a:t>
            </a:r>
            <a:r>
              <a:rPr lang="en-US" sz="1900" dirty="0" smtClean="0"/>
              <a:t>, </a:t>
            </a:r>
            <a:r>
              <a:rPr lang="en-US" sz="1900" dirty="0" err="1" smtClean="0"/>
              <a:t>banquetes</a:t>
            </a:r>
            <a:r>
              <a:rPr lang="en-US" sz="1900" dirty="0" smtClean="0"/>
              <a:t>, </a:t>
            </a:r>
            <a:r>
              <a:rPr lang="en-US" sz="1900" dirty="0" err="1" smtClean="0"/>
              <a:t>feitura</a:t>
            </a:r>
            <a:r>
              <a:rPr lang="en-US" sz="1900" dirty="0" smtClean="0"/>
              <a:t> de </a:t>
            </a:r>
            <a:r>
              <a:rPr lang="en-US" sz="1900" dirty="0" err="1" smtClean="0"/>
              <a:t>retratos</a:t>
            </a:r>
            <a:r>
              <a:rPr lang="en-US" sz="1900" dirty="0" smtClean="0"/>
              <a:t> </a:t>
            </a:r>
            <a:r>
              <a:rPr lang="en-US" sz="1900" dirty="0" err="1" smtClean="0"/>
              <a:t>reais</a:t>
            </a:r>
            <a:r>
              <a:rPr lang="en-US" sz="1900" dirty="0" smtClean="0"/>
              <a:t>, </a:t>
            </a:r>
            <a:r>
              <a:rPr lang="en-US" sz="1900" dirty="0" err="1" smtClean="0"/>
              <a:t>funerais</a:t>
            </a:r>
            <a:r>
              <a:rPr lang="en-US" sz="1900" dirty="0" smtClean="0"/>
              <a:t>, </a:t>
            </a:r>
            <a:r>
              <a:rPr lang="en-US" sz="1900" dirty="0" err="1" smtClean="0"/>
              <a:t>procissões</a:t>
            </a:r>
            <a:r>
              <a:rPr lang="en-US" sz="1900" dirty="0" smtClean="0"/>
              <a:t> e </a:t>
            </a:r>
            <a:r>
              <a:rPr lang="en-US" sz="1900" dirty="0" err="1" smtClean="0"/>
              <a:t>ritos</a:t>
            </a:r>
            <a:r>
              <a:rPr lang="en-US" sz="1900" dirty="0" smtClean="0"/>
              <a:t> </a:t>
            </a:r>
            <a:r>
              <a:rPr lang="en-US" sz="1900" dirty="0" err="1" smtClean="0"/>
              <a:t>aos</a:t>
            </a:r>
            <a:r>
              <a:rPr lang="en-US" sz="1900" dirty="0" smtClean="0"/>
              <a:t> </a:t>
            </a:r>
            <a:r>
              <a:rPr lang="en-US" sz="1900" dirty="0" err="1" smtClean="0"/>
              <a:t>ancestrais</a:t>
            </a:r>
            <a:endParaRPr lang="pt-BR" sz="1900" dirty="0" smtClean="0"/>
          </a:p>
          <a:p>
            <a:pPr>
              <a:spcBef>
                <a:spcPts val="0"/>
              </a:spcBef>
            </a:pPr>
            <a:r>
              <a:rPr lang="pt-BR" sz="1900" dirty="0" smtClean="0"/>
              <a:t>Traduzido por "book </a:t>
            </a:r>
            <a:r>
              <a:rPr lang="pt-BR" sz="1900" dirty="0" err="1" smtClean="0"/>
              <a:t>of</a:t>
            </a:r>
            <a:r>
              <a:rPr lang="pt-BR" sz="1900" dirty="0" smtClean="0"/>
              <a:t> </a:t>
            </a:r>
            <a:r>
              <a:rPr lang="pt-BR" sz="1900" dirty="0" err="1" smtClean="0"/>
              <a:t>state</a:t>
            </a:r>
            <a:r>
              <a:rPr lang="pt-BR" sz="1900" dirty="0" smtClean="0"/>
              <a:t> </a:t>
            </a:r>
            <a:r>
              <a:rPr lang="pt-BR" sz="1900" dirty="0" err="1" smtClean="0"/>
              <a:t>rites</a:t>
            </a:r>
            <a:r>
              <a:rPr lang="pt-BR" sz="1900" dirty="0" smtClean="0"/>
              <a:t>“,</a:t>
            </a:r>
            <a:r>
              <a:rPr lang="pt-BR" sz="1900" baseline="30000" dirty="0" smtClean="0"/>
              <a:t> </a:t>
            </a:r>
            <a:r>
              <a:rPr lang="pt-BR" sz="1900" dirty="0" smtClean="0"/>
              <a:t>"manual </a:t>
            </a:r>
            <a:r>
              <a:rPr lang="pt-BR" sz="1900" dirty="0" err="1" smtClean="0"/>
              <a:t>of</a:t>
            </a:r>
            <a:r>
              <a:rPr lang="pt-BR" sz="1900" dirty="0" smtClean="0"/>
              <a:t> </a:t>
            </a:r>
            <a:r>
              <a:rPr lang="pt-BR" sz="1900" dirty="0" err="1" smtClean="0"/>
              <a:t>the</a:t>
            </a:r>
            <a:r>
              <a:rPr lang="pt-BR" sz="1900" dirty="0" smtClean="0"/>
              <a:t> </a:t>
            </a:r>
            <a:r>
              <a:rPr lang="pt-BR" sz="1900" dirty="0" err="1" smtClean="0"/>
              <a:t>state</a:t>
            </a:r>
            <a:r>
              <a:rPr lang="pt-BR" sz="1900" dirty="0" smtClean="0"/>
              <a:t> </a:t>
            </a:r>
            <a:r>
              <a:rPr lang="pt-BR" sz="1900" dirty="0" err="1" smtClean="0"/>
              <a:t>event</a:t>
            </a:r>
            <a:r>
              <a:rPr lang="pt-BR" sz="1900" dirty="0" smtClean="0"/>
              <a:t>" ou "rubrica for a </a:t>
            </a:r>
            <a:r>
              <a:rPr lang="pt-BR" sz="1900" dirty="0" err="1" smtClean="0"/>
              <a:t>state</a:t>
            </a:r>
            <a:r>
              <a:rPr lang="pt-BR" sz="1900" dirty="0" smtClean="0"/>
              <a:t> </a:t>
            </a:r>
            <a:r>
              <a:rPr lang="pt-BR" sz="1900" dirty="0" err="1" smtClean="0"/>
              <a:t>ceremony</a:t>
            </a:r>
            <a:r>
              <a:rPr lang="pt-BR" sz="1900" dirty="0" smtClean="0"/>
              <a:t>“, "Royal </a:t>
            </a:r>
            <a:r>
              <a:rPr lang="pt-BR" sz="1900" dirty="0" err="1" smtClean="0"/>
              <a:t>Protocols</a:t>
            </a:r>
            <a:r>
              <a:rPr lang="pt-BR" sz="1900" dirty="0" smtClean="0"/>
              <a:t> </a:t>
            </a:r>
            <a:r>
              <a:rPr lang="pt-BR" sz="1900" dirty="0" err="1" smtClean="0"/>
              <a:t>of</a:t>
            </a:r>
            <a:r>
              <a:rPr lang="pt-BR" sz="1900" dirty="0" smtClean="0"/>
              <a:t> </a:t>
            </a:r>
            <a:r>
              <a:rPr lang="pt-BR" sz="1900" dirty="0" err="1" smtClean="0"/>
              <a:t>the</a:t>
            </a:r>
            <a:r>
              <a:rPr lang="pt-BR" sz="1900" dirty="0" smtClean="0"/>
              <a:t> </a:t>
            </a:r>
            <a:r>
              <a:rPr lang="pt-BR" sz="1900" dirty="0" err="1" smtClean="0"/>
              <a:t>Joseon</a:t>
            </a:r>
            <a:r>
              <a:rPr lang="pt-BR" sz="1900" dirty="0" smtClean="0"/>
              <a:t> </a:t>
            </a:r>
            <a:r>
              <a:rPr lang="pt-BR" sz="1900" dirty="0" err="1" smtClean="0"/>
              <a:t>Dynasty</a:t>
            </a:r>
            <a:r>
              <a:rPr lang="pt-BR" sz="1900" dirty="0" smtClean="0"/>
              <a:t>” etc.</a:t>
            </a:r>
          </a:p>
        </p:txBody>
      </p:sp>
      <p:pic>
        <p:nvPicPr>
          <p:cNvPr id="2050" name="Picture 2" descr="Funeral Uigwe MyeongseongHwang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93422"/>
            <a:ext cx="1728192" cy="231613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55776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 smtClean="0"/>
              <a:t>Capa</a:t>
            </a:r>
            <a:r>
              <a:rPr lang="en-US" i="1" dirty="0" smtClean="0"/>
              <a:t> de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cópia</a:t>
            </a:r>
            <a:r>
              <a:rPr lang="en-US" i="1" dirty="0" smtClean="0"/>
              <a:t> de </a:t>
            </a:r>
            <a:r>
              <a:rPr lang="en-US" i="1" dirty="0" err="1" smtClean="0"/>
              <a:t>Uigwe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o funeral </a:t>
            </a:r>
            <a:r>
              <a:rPr lang="en-US" i="1" dirty="0" err="1" smtClean="0"/>
              <a:t>da</a:t>
            </a:r>
            <a:r>
              <a:rPr lang="en-US" i="1" dirty="0" smtClean="0"/>
              <a:t> Imperatriz </a:t>
            </a:r>
            <a:r>
              <a:rPr lang="en-US" i="1" dirty="0" err="1" smtClean="0"/>
              <a:t>Myeongseong</a:t>
            </a:r>
            <a:endParaRPr lang="pt-BR" i="1" dirty="0"/>
          </a:p>
        </p:txBody>
      </p:sp>
      <p:pic>
        <p:nvPicPr>
          <p:cNvPr id="6" name="그림 6" descr="http://pds20.egloos.com/pds/201104/16/48/a0100848_4da91695797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48044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2627784" y="4149080"/>
            <a:ext cx="58326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>
              <a:buFont typeface="Arial" charset="0"/>
              <a:buChar char="•"/>
            </a:pPr>
            <a:r>
              <a:rPr lang="en-US" sz="1900" dirty="0" smtClean="0"/>
              <a:t>A </a:t>
            </a:r>
            <a:r>
              <a:rPr lang="en-US" sz="1900" dirty="0" err="1" smtClean="0"/>
              <a:t>cópia</a:t>
            </a:r>
            <a:r>
              <a:rPr lang="en-US" sz="1900" dirty="0" smtClean="0"/>
              <a:t> do </a:t>
            </a:r>
            <a:r>
              <a:rPr lang="en-US" sz="1900" dirty="0" err="1" smtClean="0"/>
              <a:t>rei</a:t>
            </a:r>
            <a:r>
              <a:rPr lang="en-US" sz="1900" dirty="0" smtClean="0"/>
              <a:t> era </a:t>
            </a:r>
            <a:r>
              <a:rPr lang="en-US" sz="1900" dirty="0" err="1" smtClean="0"/>
              <a:t>encapada</a:t>
            </a:r>
            <a:r>
              <a:rPr lang="en-US" sz="1900" dirty="0" smtClean="0"/>
              <a:t> com </a:t>
            </a:r>
            <a:r>
              <a:rPr lang="en-US" sz="1900" dirty="0" err="1" smtClean="0"/>
              <a:t>seda</a:t>
            </a:r>
            <a:r>
              <a:rPr lang="en-US" sz="1900" dirty="0" smtClean="0"/>
              <a:t> e </a:t>
            </a:r>
            <a:r>
              <a:rPr lang="en-US" sz="1900" dirty="0" err="1" smtClean="0"/>
              <a:t>papel</a:t>
            </a:r>
            <a:r>
              <a:rPr lang="en-US" sz="1900" dirty="0" smtClean="0"/>
              <a:t> de </a:t>
            </a:r>
            <a:r>
              <a:rPr lang="en-US" sz="1900" dirty="0" err="1" smtClean="0"/>
              <a:t>alta</a:t>
            </a:r>
            <a:r>
              <a:rPr lang="en-US" sz="1900" dirty="0" smtClean="0"/>
              <a:t> </a:t>
            </a:r>
            <a:r>
              <a:rPr lang="en-US" sz="1900" dirty="0" err="1" smtClean="0"/>
              <a:t>qualidade</a:t>
            </a:r>
            <a:r>
              <a:rPr lang="en-US" sz="1900" dirty="0" smtClean="0"/>
              <a:t>, </a:t>
            </a:r>
            <a:r>
              <a:rPr lang="en-US" sz="1900" dirty="0" err="1" smtClean="0"/>
              <a:t>encadernação</a:t>
            </a:r>
            <a:r>
              <a:rPr lang="en-US" sz="1900" dirty="0" smtClean="0"/>
              <a:t>, </a:t>
            </a:r>
            <a:r>
              <a:rPr lang="en-US" sz="1900" dirty="0" err="1" smtClean="0"/>
              <a:t>caligrafia</a:t>
            </a:r>
            <a:r>
              <a:rPr lang="en-US" sz="1900" dirty="0" smtClean="0"/>
              <a:t> e </a:t>
            </a:r>
            <a:r>
              <a:rPr lang="en-US" sz="1900" dirty="0" err="1" smtClean="0"/>
              <a:t>detalhes</a:t>
            </a:r>
            <a:r>
              <a:rPr lang="en-US" sz="1900" dirty="0" smtClean="0"/>
              <a:t> </a:t>
            </a:r>
            <a:r>
              <a:rPr lang="en-US" sz="1900" dirty="0" err="1" smtClean="0"/>
              <a:t>superiores</a:t>
            </a:r>
            <a:r>
              <a:rPr lang="en-US" sz="1900" dirty="0" smtClean="0"/>
              <a:t>. 4 a 9 </a:t>
            </a:r>
            <a:r>
              <a:rPr lang="en-US" sz="1900" dirty="0" err="1" smtClean="0"/>
              <a:t>outras</a:t>
            </a:r>
            <a:r>
              <a:rPr lang="en-US" sz="1900" dirty="0" smtClean="0"/>
              <a:t> </a:t>
            </a:r>
            <a:r>
              <a:rPr lang="en-US" sz="1900" dirty="0" err="1" smtClean="0"/>
              <a:t>cópias</a:t>
            </a:r>
            <a:r>
              <a:rPr lang="en-US" sz="1900" dirty="0" smtClean="0"/>
              <a:t> </a:t>
            </a:r>
            <a:r>
              <a:rPr lang="en-US" sz="1900" dirty="0" err="1" smtClean="0"/>
              <a:t>foram</a:t>
            </a:r>
            <a:r>
              <a:rPr lang="en-US" sz="1900" dirty="0" smtClean="0"/>
              <a:t> </a:t>
            </a:r>
            <a:r>
              <a:rPr lang="en-US" sz="1900" dirty="0" err="1" smtClean="0"/>
              <a:t>distribuídas</a:t>
            </a:r>
            <a:r>
              <a:rPr lang="en-US" sz="1900" dirty="0" smtClean="0"/>
              <a:t> </a:t>
            </a:r>
            <a:r>
              <a:rPr lang="en-US" sz="1900" dirty="0" err="1" smtClean="0"/>
              <a:t>para</a:t>
            </a:r>
            <a:r>
              <a:rPr lang="en-US" sz="1900" dirty="0" smtClean="0"/>
              <a:t> </a:t>
            </a:r>
            <a:r>
              <a:rPr lang="en-US" sz="1900" dirty="0" err="1" smtClean="0"/>
              <a:t>os</a:t>
            </a:r>
            <a:r>
              <a:rPr lang="en-US" sz="1900" dirty="0" smtClean="0"/>
              <a:t> 4 </a:t>
            </a:r>
            <a:r>
              <a:rPr lang="en-US" sz="1900" dirty="0" err="1" smtClean="0"/>
              <a:t>arquivos</a:t>
            </a:r>
            <a:r>
              <a:rPr lang="en-US" sz="1900" dirty="0" smtClean="0"/>
              <a:t> </a:t>
            </a:r>
            <a:r>
              <a:rPr lang="en-US" sz="1900" dirty="0" err="1" smtClean="0"/>
              <a:t>regionais</a:t>
            </a:r>
            <a:r>
              <a:rPr lang="en-US" sz="1900" dirty="0" smtClean="0"/>
              <a:t>, </a:t>
            </a:r>
            <a:r>
              <a:rPr lang="en-US" sz="1900" dirty="0" err="1" smtClean="0"/>
              <a:t>incluindo</a:t>
            </a:r>
            <a:r>
              <a:rPr lang="en-US" sz="1900" dirty="0" smtClean="0"/>
              <a:t> </a:t>
            </a:r>
            <a:r>
              <a:rPr lang="en-US" sz="1900" dirty="0" err="1" smtClean="0"/>
              <a:t>ilha</a:t>
            </a:r>
            <a:r>
              <a:rPr lang="en-US" sz="1900" dirty="0" smtClean="0"/>
              <a:t> de </a:t>
            </a:r>
            <a:r>
              <a:rPr lang="en-US" sz="1900" dirty="0" err="1" smtClean="0"/>
              <a:t>Ganghwa</a:t>
            </a:r>
            <a:r>
              <a:rPr lang="en-US" sz="1900" dirty="0" smtClean="0"/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http://www.ilbe.com/files/attach/new/20140112/377678/2717165036/2733371735/25f76ef5cdeeeba84834de0e962264b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59952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http://img.sbs.co.kr/newimg/news/201105/2004692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896544" cy="284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www.k-heritage.tv/upload/DataFolder/now2/story/121220_st_lhj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3418402" cy="2592288"/>
          </a:xfrm>
          <a:prstGeom prst="rect">
            <a:avLst/>
          </a:prstGeom>
          <a:noFill/>
        </p:spPr>
      </p:pic>
      <p:pic>
        <p:nvPicPr>
          <p:cNvPr id="35844" name="Picture 4" descr="http://cfile23.uf.tistory.com/image/204DC44C4EC513C20A01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2978203" cy="208823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39552" y="328498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Biblioteca</a:t>
            </a:r>
            <a:r>
              <a:rPr lang="en-US" i="1" dirty="0" smtClean="0"/>
              <a:t> “</a:t>
            </a:r>
            <a:r>
              <a:rPr lang="en-US" i="1" dirty="0" err="1" smtClean="0"/>
              <a:t>externa</a:t>
            </a:r>
            <a:r>
              <a:rPr lang="en-US" i="1" dirty="0" smtClean="0"/>
              <a:t>” </a:t>
            </a:r>
            <a:r>
              <a:rPr lang="en-US" i="1" dirty="0" err="1" smtClean="0"/>
              <a:t>da</a:t>
            </a:r>
            <a:r>
              <a:rPr lang="en-US" i="1" dirty="0" smtClean="0"/>
              <a:t> </a:t>
            </a:r>
            <a:r>
              <a:rPr lang="en-US" i="1" dirty="0" err="1" smtClean="0"/>
              <a:t>Ilha</a:t>
            </a:r>
            <a:r>
              <a:rPr lang="en-US" i="1" dirty="0" smtClean="0"/>
              <a:t> de </a:t>
            </a:r>
          </a:p>
          <a:p>
            <a:r>
              <a:rPr lang="en-US" i="1" dirty="0" err="1" smtClean="0"/>
              <a:t>Ganghwa</a:t>
            </a:r>
            <a:r>
              <a:rPr lang="en-US" i="1" dirty="0" smtClean="0"/>
              <a:t> (1782)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abrigar</a:t>
            </a:r>
            <a:r>
              <a:rPr lang="en-US" i="1" dirty="0" smtClean="0"/>
              <a:t> o </a:t>
            </a:r>
            <a:r>
              <a:rPr lang="en-US" i="1" dirty="0" err="1" smtClean="0"/>
              <a:t>excesso</a:t>
            </a:r>
            <a:r>
              <a:rPr lang="en-US" i="1" dirty="0" smtClean="0"/>
              <a:t> de </a:t>
            </a:r>
            <a:r>
              <a:rPr lang="en-US" i="1" dirty="0" err="1" smtClean="0"/>
              <a:t>livros</a:t>
            </a:r>
            <a:r>
              <a:rPr lang="en-US" i="1" dirty="0" smtClean="0"/>
              <a:t> no </a:t>
            </a:r>
            <a:r>
              <a:rPr lang="en-US" i="1" dirty="0" err="1" smtClean="0"/>
              <a:t>palácio</a:t>
            </a:r>
            <a:r>
              <a:rPr lang="en-US" i="1" dirty="0" smtClean="0"/>
              <a:t>.</a:t>
            </a:r>
            <a:endParaRPr lang="pt-BR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25" t="10800" r="22891" b="6290"/>
          <a:stretch/>
        </p:blipFill>
        <p:spPr>
          <a:xfrm>
            <a:off x="683568" y="2780928"/>
            <a:ext cx="5210603" cy="335255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816424" cy="70609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Ilha de </a:t>
            </a:r>
            <a:r>
              <a:rPr lang="pt-BR" sz="3600" dirty="0" err="1" smtClean="0"/>
              <a:t>Ganghwa</a:t>
            </a:r>
            <a:endParaRPr lang="pt-BR" sz="2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6669" t="7294" b="10646"/>
          <a:stretch/>
        </p:blipFill>
        <p:spPr>
          <a:xfrm>
            <a:off x="4427984" y="548680"/>
            <a:ext cx="4139714" cy="26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706090"/>
          </a:xfrm>
        </p:spPr>
        <p:txBody>
          <a:bodyPr>
            <a:normAutofit fontScale="90000"/>
          </a:bodyPr>
          <a:lstStyle/>
          <a:p>
            <a:r>
              <a:rPr lang="pt-BR" sz="3600" dirty="0" err="1" smtClean="0"/>
              <a:t>Byeong-in</a:t>
            </a:r>
            <a:r>
              <a:rPr lang="pt-BR" sz="3600" dirty="0" smtClean="0"/>
              <a:t> </a:t>
            </a:r>
            <a:r>
              <a:rPr lang="pt-BR" sz="3600" dirty="0" err="1" smtClean="0"/>
              <a:t>Yangyo</a:t>
            </a:r>
            <a:r>
              <a:rPr lang="pt-BR" dirty="0" smtClean="0"/>
              <a:t> </a:t>
            </a:r>
            <a:r>
              <a:rPr lang="pt-BR" sz="2600" dirty="0" smtClean="0"/>
              <a:t>(1866)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4474840" cy="5472608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Execução</a:t>
            </a:r>
            <a:r>
              <a:rPr lang="en-US" sz="1600" dirty="0" smtClean="0"/>
              <a:t> de 9 </a:t>
            </a:r>
            <a:r>
              <a:rPr lang="en-US" sz="1600" dirty="0" err="1" smtClean="0"/>
              <a:t>missionários</a:t>
            </a:r>
            <a:r>
              <a:rPr lang="en-US" sz="1600" dirty="0" smtClean="0"/>
              <a:t> </a:t>
            </a:r>
            <a:r>
              <a:rPr lang="en-US" sz="1600" dirty="0" err="1" smtClean="0"/>
              <a:t>católicos</a:t>
            </a:r>
            <a:r>
              <a:rPr lang="en-US" sz="1600" dirty="0" smtClean="0"/>
              <a:t> </a:t>
            </a:r>
            <a:r>
              <a:rPr lang="en-US" sz="1600" dirty="0" err="1" smtClean="0"/>
              <a:t>franceses</a:t>
            </a:r>
            <a:endParaRPr lang="en-US" sz="1600" dirty="0" smtClean="0"/>
          </a:p>
          <a:p>
            <a:r>
              <a:rPr lang="en-US" sz="1600" dirty="0" err="1" smtClean="0"/>
              <a:t>Sem</a:t>
            </a:r>
            <a:r>
              <a:rPr lang="en-US" sz="1600" dirty="0" smtClean="0"/>
              <a:t> </a:t>
            </a:r>
            <a:r>
              <a:rPr lang="en-US" sz="1600" dirty="0" err="1" smtClean="0"/>
              <a:t>acesso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autoridades</a:t>
            </a:r>
            <a:r>
              <a:rPr lang="en-US" sz="1600" dirty="0" smtClean="0"/>
              <a:t>, as </a:t>
            </a:r>
            <a:r>
              <a:rPr lang="en-US" sz="1600" dirty="0" err="1" smtClean="0"/>
              <a:t>tropas</a:t>
            </a:r>
            <a:r>
              <a:rPr lang="en-US" sz="1600" dirty="0" smtClean="0"/>
              <a:t> </a:t>
            </a:r>
            <a:r>
              <a:rPr lang="en-US" sz="1600" dirty="0" err="1" smtClean="0"/>
              <a:t>francesas</a:t>
            </a:r>
            <a:r>
              <a:rPr lang="en-US" sz="1600" dirty="0" smtClean="0"/>
              <a:t> </a:t>
            </a:r>
            <a:r>
              <a:rPr lang="en-US" sz="1600" dirty="0" err="1" smtClean="0"/>
              <a:t>atacam</a:t>
            </a:r>
            <a:r>
              <a:rPr lang="en-US" sz="1600" dirty="0" smtClean="0"/>
              <a:t> a </a:t>
            </a:r>
            <a:r>
              <a:rPr lang="en-US" sz="1600" dirty="0" err="1" smtClean="0"/>
              <a:t>Ilha</a:t>
            </a:r>
            <a:r>
              <a:rPr lang="en-US" sz="1600" dirty="0" smtClean="0"/>
              <a:t> de </a:t>
            </a:r>
            <a:r>
              <a:rPr lang="en-US" sz="1600" dirty="0" err="1" smtClean="0"/>
              <a:t>Ganghwa</a:t>
            </a:r>
            <a:r>
              <a:rPr lang="en-US" sz="1600" dirty="0" smtClean="0"/>
              <a:t>. </a:t>
            </a:r>
          </a:p>
          <a:p>
            <a:r>
              <a:rPr lang="en-US" sz="1600" dirty="0" err="1" smtClean="0"/>
              <a:t>Prataria</a:t>
            </a:r>
            <a:r>
              <a:rPr lang="en-US" sz="1600" dirty="0" smtClean="0"/>
              <a:t> e </a:t>
            </a:r>
            <a:r>
              <a:rPr lang="en-US" sz="1600" dirty="0" err="1" smtClean="0"/>
              <a:t>artefatos</a:t>
            </a:r>
            <a:r>
              <a:rPr lang="en-US" sz="1600" dirty="0" smtClean="0"/>
              <a:t> </a:t>
            </a:r>
            <a:r>
              <a:rPr lang="en-US" sz="1600" dirty="0" err="1" smtClean="0"/>
              <a:t>reais</a:t>
            </a:r>
            <a:r>
              <a:rPr lang="en-US" sz="1600" dirty="0" smtClean="0"/>
              <a:t>, </a:t>
            </a:r>
            <a:r>
              <a:rPr lang="en-US" sz="1600" dirty="0" err="1" smtClean="0"/>
              <a:t>sino</a:t>
            </a:r>
            <a:r>
              <a:rPr lang="en-US" sz="1600" dirty="0" smtClean="0"/>
              <a:t> – m</a:t>
            </a:r>
            <a:r>
              <a:rPr lang="pt-BR" sz="1600" dirty="0" smtClean="0"/>
              <a:t>ais de 6 mil volumes de </a:t>
            </a:r>
            <a:r>
              <a:rPr lang="pt-BR" sz="1600" dirty="0" err="1" smtClean="0"/>
              <a:t>Uigwe</a:t>
            </a:r>
            <a:r>
              <a:rPr lang="pt-BR" sz="1600" dirty="0" smtClean="0"/>
              <a:t>, queimados em grande parte, levados cerca de 340 volumes – reconhecidos 297 volumes na Biblioteca Nacional da França em 1975 por um pesquisador coreano que lá trabalhava.</a:t>
            </a:r>
          </a:p>
          <a:p>
            <a:r>
              <a:rPr lang="pt-BR" sz="1600" dirty="0" smtClean="0"/>
              <a:t>1991, o governo coreano iniciou os pedidos de devolução. </a:t>
            </a:r>
          </a:p>
          <a:p>
            <a:r>
              <a:rPr lang="pt-BR" sz="1600" dirty="0" smtClean="0"/>
              <a:t>1993, em visita à Coreia com o objetivo de vender o TGV, o então presidente Mitterrand trouxe consigo 1 volume em regime de empréstimo. </a:t>
            </a:r>
          </a:p>
          <a:p>
            <a:r>
              <a:rPr lang="pt-BR" sz="1600" dirty="0" smtClean="0"/>
              <a:t>2001, a França propôs uma devolução “recompensada”. </a:t>
            </a:r>
          </a:p>
          <a:p>
            <a:r>
              <a:rPr lang="pt-BR" sz="1600" dirty="0" smtClean="0"/>
              <a:t>2007, a Solidariedade Cultural, uma entidade civil coreana, entrou com ação na corte francesa.</a:t>
            </a:r>
          </a:p>
        </p:txBody>
      </p:sp>
      <p:pic>
        <p:nvPicPr>
          <p:cNvPr id="4" name="그림 8" descr="http://blog.joins.com/usr/g/a/gangbk/63/sinmiyangyo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7040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" descr="http://cfile25.uf.tistory.com/image/2062CF554E27916B2293B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10" y="3212976"/>
            <a:ext cx="376715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11182" cy="1584176"/>
          </a:xfrm>
        </p:spPr>
        <p:txBody>
          <a:bodyPr>
            <a:noAutofit/>
          </a:bodyPr>
          <a:lstStyle/>
          <a:p>
            <a:r>
              <a:rPr lang="pt-BR" sz="1900" dirty="0" smtClean="0"/>
              <a:t>2009, o governo francês reconheceu ter “saqueado” os livros, mas a Corte Administrativa de Paris indeferiu a ação, pois as leis francesas impedem que tesouros nacionais sejam levados para o exterior.</a:t>
            </a:r>
          </a:p>
          <a:p>
            <a:r>
              <a:rPr lang="pt-BR" sz="1900" dirty="0" smtClean="0"/>
              <a:t>2010, um grupo civil de Seul </a:t>
            </a:r>
            <a:r>
              <a:rPr lang="en-US" sz="1900" dirty="0" err="1" smtClean="0"/>
              <a:t>entrou</a:t>
            </a:r>
            <a:r>
              <a:rPr lang="en-US" sz="1900" dirty="0" smtClean="0"/>
              <a:t> com </a:t>
            </a:r>
            <a:r>
              <a:rPr lang="en-US" sz="1900" dirty="0" err="1" smtClean="0"/>
              <a:t>petição</a:t>
            </a:r>
            <a:r>
              <a:rPr lang="en-US" sz="1900" dirty="0" smtClean="0"/>
              <a:t> </a:t>
            </a:r>
            <a:r>
              <a:rPr lang="en-US" sz="1900" dirty="0" err="1" smtClean="0"/>
              <a:t>para</a:t>
            </a:r>
            <a:r>
              <a:rPr lang="en-US" sz="1900" dirty="0" smtClean="0"/>
              <a:t> </a:t>
            </a:r>
            <a:r>
              <a:rPr lang="en-US" sz="1900" dirty="0" err="1" smtClean="0"/>
              <a:t>excluir</a:t>
            </a:r>
            <a:r>
              <a:rPr lang="en-US" sz="1900" dirty="0" smtClean="0"/>
              <a:t> </a:t>
            </a:r>
            <a:r>
              <a:rPr lang="en-US" sz="1900" dirty="0" err="1" smtClean="0"/>
              <a:t>da</a:t>
            </a:r>
            <a:r>
              <a:rPr lang="en-US" sz="1900" dirty="0" smtClean="0"/>
              <a:t> lei </a:t>
            </a:r>
            <a:r>
              <a:rPr lang="en-US" sz="1900" dirty="0" err="1" smtClean="0"/>
              <a:t>tesouros</a:t>
            </a:r>
            <a:r>
              <a:rPr lang="en-US" sz="1900" dirty="0" smtClean="0"/>
              <a:t> </a:t>
            </a:r>
            <a:r>
              <a:rPr lang="en-US" sz="1900" dirty="0" err="1" smtClean="0"/>
              <a:t>nacionais</a:t>
            </a:r>
            <a:r>
              <a:rPr lang="en-US" sz="1900" dirty="0" smtClean="0"/>
              <a:t> </a:t>
            </a:r>
            <a:r>
              <a:rPr lang="en-US" sz="1900" dirty="0" err="1" smtClean="0"/>
              <a:t>obtidos</a:t>
            </a:r>
            <a:r>
              <a:rPr lang="en-US" sz="1900" dirty="0" smtClean="0"/>
              <a:t> </a:t>
            </a:r>
            <a:r>
              <a:rPr lang="en-US" sz="1900" dirty="0" err="1" smtClean="0"/>
              <a:t>ilegalmente</a:t>
            </a:r>
            <a:r>
              <a:rPr lang="en-US" sz="1900" dirty="0" smtClean="0"/>
              <a:t> , </a:t>
            </a:r>
            <a:r>
              <a:rPr lang="en-US" sz="1900" dirty="0" err="1" smtClean="0"/>
              <a:t>rejeitada</a:t>
            </a:r>
            <a:r>
              <a:rPr lang="en-US" sz="1900" dirty="0" smtClean="0"/>
              <a:t> </a:t>
            </a:r>
            <a:r>
              <a:rPr lang="en-US" sz="1900" dirty="0" err="1" smtClean="0"/>
              <a:t>pela</a:t>
            </a:r>
            <a:r>
              <a:rPr lang="en-US" sz="1900" dirty="0" smtClean="0"/>
              <a:t> </a:t>
            </a:r>
            <a:r>
              <a:rPr lang="en-US" sz="1900" dirty="0" err="1" smtClean="0"/>
              <a:t>corte</a:t>
            </a:r>
            <a:r>
              <a:rPr lang="en-US" sz="1900" dirty="0" smtClean="0"/>
              <a:t> de Paris.</a:t>
            </a:r>
          </a:p>
          <a:p>
            <a:endParaRPr lang="pt-BR" sz="1800" dirty="0"/>
          </a:p>
        </p:txBody>
      </p:sp>
      <p:pic>
        <p:nvPicPr>
          <p:cNvPr id="5" name="그림 3" descr="http://webzine.korean.net/201106/images/sub050103_img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664334" cy="35609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57200" y="2420888"/>
            <a:ext cx="4546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 smtClean="0"/>
              <a:t>2010</a:t>
            </a:r>
            <a:r>
              <a:rPr lang="pt-BR" sz="1900" dirty="0"/>
              <a:t>, reunião de cúpula do G20, </a:t>
            </a:r>
            <a:r>
              <a:rPr lang="pt-BR" sz="1900" dirty="0" err="1"/>
              <a:t>Sarcosi</a:t>
            </a:r>
            <a:r>
              <a:rPr lang="pt-BR" sz="1900" dirty="0"/>
              <a:t> concordou em devolvê-los em regime de empréstimo renovável a cada 5 anos –  onda de abaixo-assinados em Paris. </a:t>
            </a:r>
            <a:endParaRPr lang="pt-BR" sz="19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 smtClean="0"/>
              <a:t>2011</a:t>
            </a:r>
            <a:r>
              <a:rPr lang="pt-BR" sz="1900" dirty="0"/>
              <a:t>, depois de um longo processo de digitalização, 75 volumes (8 são únicos) voltam à </a:t>
            </a:r>
            <a:r>
              <a:rPr lang="pt-BR" sz="1900" dirty="0" smtClean="0"/>
              <a:t>Coreia.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De </a:t>
            </a:r>
            <a:r>
              <a:rPr lang="en-US" sz="1900" dirty="0" err="1"/>
              <a:t>abril</a:t>
            </a:r>
            <a:r>
              <a:rPr lang="en-US" sz="1900" dirty="0"/>
              <a:t> a </a:t>
            </a:r>
            <a:r>
              <a:rPr lang="en-US" sz="1900" dirty="0" err="1"/>
              <a:t>junho</a:t>
            </a:r>
            <a:r>
              <a:rPr lang="en-US" sz="1900" dirty="0"/>
              <a:t> de 2011, 297 volumes com 191 </a:t>
            </a:r>
            <a:r>
              <a:rPr lang="en-US" sz="1900" dirty="0" err="1"/>
              <a:t>diferentes</a:t>
            </a:r>
            <a:r>
              <a:rPr lang="en-US" sz="1900" dirty="0"/>
              <a:t> </a:t>
            </a:r>
            <a:r>
              <a:rPr lang="en-US" sz="1900" dirty="0" err="1"/>
              <a:t>Uigwes</a:t>
            </a:r>
            <a:r>
              <a:rPr lang="en-US" sz="1900" dirty="0"/>
              <a:t> </a:t>
            </a:r>
            <a:r>
              <a:rPr lang="en-US" sz="1900" dirty="0" err="1"/>
              <a:t>foram</a:t>
            </a:r>
            <a:r>
              <a:rPr lang="en-US" sz="1900" dirty="0"/>
              <a:t> </a:t>
            </a:r>
            <a:r>
              <a:rPr lang="en-US" sz="1900" dirty="0" err="1"/>
              <a:t>enviados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4 </a:t>
            </a:r>
            <a:r>
              <a:rPr lang="en-US" sz="1900" dirty="0" err="1"/>
              <a:t>lotes</a:t>
            </a:r>
            <a:r>
              <a:rPr lang="en-US" sz="1900" dirty="0"/>
              <a:t> </a:t>
            </a:r>
            <a:r>
              <a:rPr lang="en-US" sz="1900" dirty="0" err="1"/>
              <a:t>separados</a:t>
            </a:r>
            <a:r>
              <a:rPr lang="en-US" sz="19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5" descr="http://cfile5.uf.tistory.com/image/145A5C3D4E28F9EF348BA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44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Dinastia</a:t>
            </a:r>
            <a:r>
              <a:rPr lang="en-US" altLang="ko-KR" dirty="0"/>
              <a:t> Joseon </a:t>
            </a:r>
            <a:r>
              <a:rPr lang="en-US" altLang="ko-KR" sz="2900" dirty="0"/>
              <a:t>(1392-1910</a:t>
            </a:r>
            <a:r>
              <a:rPr lang="en-US" altLang="ko-KR" sz="2900" dirty="0" smtClean="0"/>
              <a:t>)</a:t>
            </a:r>
            <a:endParaRPr lang="pt-BR" dirty="0"/>
          </a:p>
        </p:txBody>
      </p:sp>
      <p:pic>
        <p:nvPicPr>
          <p:cNvPr id="2050" name="Picture 2" descr="Korea's first world map created during the Joseon dynasty in 1402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638"/>
            <a:ext cx="2772854" cy="27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우리역사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28" y="1315368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조선시대 지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46" y="1753483"/>
            <a:ext cx="2012090" cy="20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4221088"/>
            <a:ext cx="1584176" cy="35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/>
              <a:t>1402</a:t>
            </a:r>
            <a:endParaRPr lang="pt-BR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349154" y="1417638"/>
            <a:ext cx="792088" cy="35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/>
              <a:t>1861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466685" y="1417638"/>
            <a:ext cx="639688" cy="35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1749</a:t>
            </a:r>
            <a:endParaRPr lang="pt-BR" sz="2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95589" y="5974326"/>
            <a:ext cx="906261" cy="35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1794</a:t>
            </a:r>
            <a:endParaRPr lang="pt-BR" sz="2000" dirty="0"/>
          </a:p>
        </p:txBody>
      </p:sp>
      <p:pic>
        <p:nvPicPr>
          <p:cNvPr id="2058" name="Picture 10" descr="https://t1.daumcdn.net/cfile/tistory/18138B374FF0ED5A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4" y="4078274"/>
            <a:ext cx="2996679" cy="22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ast As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46" y="4030716"/>
            <a:ext cx="3677323" cy="22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5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err="1" smtClean="0"/>
              <a:t>Dinastia</a:t>
            </a:r>
            <a:r>
              <a:rPr lang="en-US" altLang="ko-KR" dirty="0" smtClean="0"/>
              <a:t> Joseon </a:t>
            </a:r>
            <a:r>
              <a:rPr lang="en-US" altLang="ko-KR" sz="2900" dirty="0" smtClean="0"/>
              <a:t>(1392-1910)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900" dirty="0" smtClean="0"/>
              <a:t>A f</a:t>
            </a:r>
            <a:r>
              <a:rPr lang="pt-BR" altLang="ko-KR" sz="2900" dirty="0" err="1" smtClean="0"/>
              <a:t>úria</a:t>
            </a:r>
            <a:r>
              <a:rPr lang="pt-BR" altLang="ko-KR" sz="2900" dirty="0" smtClean="0"/>
              <a:t> documentalista</a:t>
            </a:r>
            <a:endParaRPr lang="ko-KR" altLang="en-US" sz="29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076" y="1628800"/>
            <a:ext cx="5256232" cy="638905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smtClean="0"/>
              <a:t>Hangeul (</a:t>
            </a:r>
            <a:r>
              <a:rPr lang="en-US" altLang="ko-KR" sz="1800" dirty="0" err="1" smtClean="0"/>
              <a:t>alfabeto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coreano</a:t>
            </a:r>
            <a:r>
              <a:rPr lang="en-US" altLang="ko-KR" sz="1800" dirty="0" smtClean="0"/>
              <a:t>) – </a:t>
            </a:r>
            <a:r>
              <a:rPr lang="en-US" altLang="ko-KR" sz="1800" dirty="0" err="1" smtClean="0"/>
              <a:t>inventado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pelo</a:t>
            </a:r>
            <a:r>
              <a:rPr lang="en-US" altLang="ko-KR" sz="1800" dirty="0" smtClean="0"/>
              <a:t> Rei </a:t>
            </a:r>
            <a:r>
              <a:rPr lang="en-US" altLang="ko-KR" sz="1800" dirty="0" err="1" smtClean="0"/>
              <a:t>Sejong</a:t>
            </a:r>
            <a:r>
              <a:rPr lang="en-US" altLang="ko-KR" sz="1800" dirty="0" smtClean="0"/>
              <a:t>, o Grande, e </a:t>
            </a:r>
            <a:r>
              <a:rPr lang="en-US" altLang="ko-KR" sz="1800" dirty="0" err="1" smtClean="0"/>
              <a:t>promulgado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em</a:t>
            </a:r>
            <a:r>
              <a:rPr lang="en-US" altLang="ko-KR" sz="1800" dirty="0" smtClean="0"/>
              <a:t> 1446.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1028" name="Picture 4" descr="http://www.cdg.go.kr/lib/down.php?file=..%2Fbulletin%2Fupfile%2F6%2FSANY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08" y="674364"/>
            <a:ext cx="2606037" cy="34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J2nWaEBTg2fBknq644AuDkm9fYL9pqcxmTn5fYOEtFycBAH3TS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71" y="4365104"/>
            <a:ext cx="3324834" cy="19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t="207" r="20378" b="63684"/>
          <a:stretch/>
        </p:blipFill>
        <p:spPr bwMode="auto">
          <a:xfrm>
            <a:off x="3240096" y="2348880"/>
            <a:ext cx="21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4" t="69929" r="37325" b="658"/>
          <a:stretch/>
        </p:blipFill>
        <p:spPr bwMode="auto">
          <a:xfrm>
            <a:off x="755576" y="2276872"/>
            <a:ext cx="2232248" cy="20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t="50560" r="21317" b="3414"/>
          <a:stretch/>
        </p:blipFill>
        <p:spPr bwMode="auto">
          <a:xfrm>
            <a:off x="3386236" y="3284984"/>
            <a:ext cx="1905844" cy="11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i248.photobucket.com/albums/gg168/owbee/Mylinguistics/Hangeu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7977"/>
            <a:ext cx="3456384" cy="1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93" y="3212976"/>
            <a:ext cx="3901099" cy="16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4705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02255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3568" y="3501008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b="1" dirty="0" smtClean="0"/>
              <a:t>Hangeul, </a:t>
            </a:r>
            <a:r>
              <a:rPr lang="en-US" altLang="ko-KR" b="1" dirty="0" err="1" smtClean="0"/>
              <a:t>mais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que</a:t>
            </a:r>
            <a:r>
              <a:rPr lang="en-US" altLang="ko-KR" b="1" dirty="0" smtClean="0"/>
              <a:t> um </a:t>
            </a:r>
            <a:r>
              <a:rPr lang="en-US" altLang="ko-KR" b="1" dirty="0" err="1" smtClean="0"/>
              <a:t>alfabeto</a:t>
            </a:r>
            <a:endParaRPr lang="en-US" altLang="ko-KR" b="1" dirty="0" smtClean="0"/>
          </a:p>
          <a:p>
            <a:pPr latinLnBrk="1">
              <a:buFontTx/>
              <a:buChar char="-"/>
            </a:pPr>
            <a:endParaRPr lang="en-US" altLang="ko-KR" dirty="0" smtClean="0"/>
          </a:p>
          <a:p>
            <a:pPr latinLnBrk="1"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Libertário</a:t>
            </a:r>
            <a:r>
              <a:rPr lang="en-US" altLang="ko-KR" dirty="0" smtClean="0"/>
              <a:t>, anti-</a:t>
            </a:r>
            <a:r>
              <a:rPr lang="en-US" altLang="ko-KR" dirty="0" err="1" smtClean="0"/>
              <a:t>colonialista</a:t>
            </a:r>
            <a:endParaRPr lang="en-US" altLang="ko-KR" dirty="0" smtClean="0"/>
          </a:p>
          <a:p>
            <a:pPr latinLnBrk="1">
              <a:buFontTx/>
              <a:buChar char="-"/>
            </a:pPr>
            <a:r>
              <a:rPr lang="en-US" altLang="ko-KR" dirty="0" smtClean="0"/>
              <a:t>  Anti-</a:t>
            </a:r>
            <a:r>
              <a:rPr lang="en-US" altLang="ko-KR" dirty="0" err="1" smtClean="0"/>
              <a:t>elitista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comparação</a:t>
            </a:r>
            <a:r>
              <a:rPr lang="en-US" altLang="ko-KR" dirty="0" smtClean="0"/>
              <a:t> com a 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en-US" altLang="ko-KR" dirty="0" err="1" smtClean="0"/>
              <a:t>Bíblia</a:t>
            </a:r>
            <a:r>
              <a:rPr lang="en-US" altLang="ko-KR" dirty="0" smtClean="0"/>
              <a:t>), </a:t>
            </a:r>
            <a:r>
              <a:rPr lang="en-US" altLang="ko-KR" dirty="0" err="1" smtClean="0"/>
              <a:t>democrático</a:t>
            </a:r>
            <a:endParaRPr lang="en-US" altLang="ko-KR" dirty="0" smtClean="0"/>
          </a:p>
          <a:p>
            <a:pPr latinLnBrk="1"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Conversão</a:t>
            </a:r>
            <a:r>
              <a:rPr lang="en-US" altLang="ko-KR" dirty="0" smtClean="0"/>
              <a:t> de </a:t>
            </a:r>
            <a:r>
              <a:rPr lang="en-US" altLang="ko-KR" dirty="0" err="1" smtClean="0"/>
              <a:t>uma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escrita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baseada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na</a:t>
            </a:r>
            <a:r>
              <a:rPr lang="en-US" altLang="ko-KR" dirty="0" smtClean="0"/>
              <a:t>    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en-US" altLang="ko-KR" dirty="0" err="1" smtClean="0"/>
              <a:t>imagem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para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baseada</a:t>
            </a:r>
            <a:r>
              <a:rPr lang="en-US" altLang="ko-KR" dirty="0" smtClean="0"/>
              <a:t> no </a:t>
            </a:r>
            <a:r>
              <a:rPr lang="en-US" altLang="ko-KR" dirty="0" err="1" smtClean="0"/>
              <a:t>som</a:t>
            </a:r>
            <a:endParaRPr lang="en-US" altLang="ko-KR" dirty="0" smtClean="0"/>
          </a:p>
          <a:p>
            <a:pPr latinLnBrk="1"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Prêmio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Rei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Sejong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Unesco</a:t>
            </a:r>
            <a:r>
              <a:rPr lang="en-US" altLang="ko-KR" dirty="0" smtClean="0"/>
              <a:t> 1989 – 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pt-BR" altLang="ko-KR" dirty="0" err="1" smtClean="0"/>
              <a:t>AlfaSol</a:t>
            </a:r>
            <a:r>
              <a:rPr lang="pt-BR" altLang="ko-KR" dirty="0" smtClean="0"/>
              <a:t>  (</a:t>
            </a:r>
            <a:r>
              <a:rPr lang="pt-BR" altLang="ko-KR" dirty="0"/>
              <a:t>Alfabetização Solidária), </a:t>
            </a:r>
            <a:endParaRPr lang="pt-BR" altLang="ko-KR" dirty="0" smtClean="0"/>
          </a:p>
          <a:p>
            <a:pPr latinLnBrk="1"/>
            <a:r>
              <a:rPr lang="pt-BR" altLang="ko-KR" dirty="0" smtClean="0"/>
              <a:t>   ONG - Ruth Cardoso - 2004</a:t>
            </a:r>
            <a:r>
              <a:rPr lang="pt-BR" altLang="ko-KR" dirty="0"/>
              <a:t>. </a:t>
            </a:r>
            <a:endParaRPr lang="ko-KR" altLang="ko-KR" dirty="0"/>
          </a:p>
        </p:txBody>
      </p:sp>
      <p:sp>
        <p:nvSpPr>
          <p:cNvPr id="6" name="Retângulo 5"/>
          <p:cNvSpPr/>
          <p:nvPr/>
        </p:nvSpPr>
        <p:spPr>
          <a:xfrm>
            <a:off x="5364088" y="692696"/>
            <a:ext cx="26642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ko-KR" sz="2000" b="1" dirty="0" smtClean="0"/>
              <a:t>“</a:t>
            </a:r>
            <a:r>
              <a:rPr lang="pt-BR" altLang="ko-KR" sz="2000" b="1" dirty="0" smtClean="0"/>
              <a:t>A escrita dos sonhos</a:t>
            </a:r>
            <a:r>
              <a:rPr lang="ko-KR" altLang="ko-KR" sz="2000" b="1" dirty="0" smtClean="0"/>
              <a:t>” </a:t>
            </a:r>
            <a:r>
              <a:rPr lang="pt-BR" altLang="ko-KR" sz="2000" b="1" dirty="0" smtClean="0"/>
              <a:t> </a:t>
            </a:r>
            <a:r>
              <a:rPr lang="pt-BR" altLang="ko-KR" dirty="0" smtClean="0"/>
              <a:t>segundo linguistas</a:t>
            </a:r>
          </a:p>
          <a:p>
            <a:pPr latinLnBrk="1">
              <a:buFont typeface="Arial" charset="0"/>
              <a:buChar char="•"/>
            </a:pPr>
            <a:endParaRPr lang="pt-BR" altLang="ko-KR" dirty="0" smtClean="0"/>
          </a:p>
          <a:p>
            <a:pPr latinLnBrk="1">
              <a:buFont typeface="Arial" charset="0"/>
              <a:buChar char="•"/>
            </a:pPr>
            <a:r>
              <a:rPr lang="pt-BR" altLang="ko-KR" dirty="0" smtClean="0"/>
              <a:t> A mais científica e original, sistemática e fácil de todas. </a:t>
            </a:r>
          </a:p>
          <a:p>
            <a:pPr latinLnBrk="1">
              <a:buFont typeface="Arial" charset="0"/>
              <a:buChar char="•"/>
            </a:pPr>
            <a:endParaRPr lang="pt-BR" altLang="ko-KR" dirty="0" smtClean="0"/>
          </a:p>
          <a:p>
            <a:pPr latinLnBrk="1">
              <a:buFont typeface="Arial" charset="0"/>
              <a:buChar char="•"/>
            </a:pPr>
            <a:r>
              <a:rPr lang="pt-BR" altLang="ko-KR" dirty="0" smtClean="0"/>
              <a:t> Apontado como solução para as línguas ágrafas. 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03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900" dirty="0" smtClean="0"/>
              <a:t>Hun-min-jeong-eum Hyere-bon (Unesco, 1997) </a:t>
            </a:r>
            <a:endParaRPr lang="pt-BR" sz="29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340768"/>
            <a:ext cx="55549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ko-KR" sz="4000" dirty="0" smtClean="0"/>
              <a:t>“Sons corretos para serem ensinados ao povo”, “A escrita da manhã”</a:t>
            </a:r>
          </a:p>
          <a:p>
            <a:r>
              <a:rPr lang="en-US" altLang="ko-KR" sz="4000" dirty="0" err="1" smtClean="0"/>
              <a:t>Descoberto</a:t>
            </a:r>
            <a:r>
              <a:rPr lang="en-US" altLang="ko-KR" sz="4000" dirty="0" smtClean="0"/>
              <a:t> </a:t>
            </a:r>
            <a:r>
              <a:rPr lang="en-US" altLang="ko-KR" sz="4000" dirty="0" err="1" smtClean="0"/>
              <a:t>em</a:t>
            </a:r>
            <a:r>
              <a:rPr lang="en-US" altLang="ko-KR" sz="4000" dirty="0" smtClean="0"/>
              <a:t> 1940 – </a:t>
            </a:r>
            <a:r>
              <a:rPr lang="pt-BR" sz="4000" dirty="0" smtClean="0"/>
              <a:t>o princípio, a filosofia e o método de criação de cada vogal e consoante explicados. Um verdadeiro tratado de fonética </a:t>
            </a:r>
            <a:r>
              <a:rPr lang="pt-BR" sz="4000" i="1" dirty="0" err="1" smtClean="0"/>
              <a:t>avant</a:t>
            </a:r>
            <a:r>
              <a:rPr lang="pt-BR" sz="4000" i="1" dirty="0" smtClean="0"/>
              <a:t> </a:t>
            </a:r>
            <a:r>
              <a:rPr lang="pt-BR" sz="4000" i="1" dirty="0" err="1" smtClean="0"/>
              <a:t>la</a:t>
            </a:r>
            <a:r>
              <a:rPr lang="pt-BR" sz="4000" i="1" dirty="0" smtClean="0"/>
              <a:t> </a:t>
            </a:r>
            <a:r>
              <a:rPr lang="pt-BR" sz="4000" i="1" dirty="0" err="1" smtClean="0"/>
              <a:t>lettre</a:t>
            </a:r>
            <a:r>
              <a:rPr lang="pt-BR" sz="4000" dirty="0" smtClean="0"/>
              <a:t> -- </a:t>
            </a:r>
            <a:r>
              <a:rPr lang="en-US" altLang="ko-KR" sz="4000" dirty="0" smtClean="0"/>
              <a:t>a </a:t>
            </a:r>
            <a:r>
              <a:rPr lang="en-US" altLang="ko-KR" sz="4000" dirty="0" err="1" smtClean="0"/>
              <a:t>relação</a:t>
            </a:r>
            <a:r>
              <a:rPr lang="en-US" altLang="ko-KR" sz="4000" dirty="0" smtClean="0"/>
              <a:t> entre as </a:t>
            </a:r>
            <a:r>
              <a:rPr lang="en-US" altLang="ko-KR" sz="4000" dirty="0" err="1" smtClean="0"/>
              <a:t>letras</a:t>
            </a:r>
            <a:r>
              <a:rPr lang="en-US" altLang="ko-KR" sz="4000" dirty="0" smtClean="0"/>
              <a:t> e a </a:t>
            </a:r>
            <a:r>
              <a:rPr lang="en-US" altLang="ko-KR" sz="4000" dirty="0" err="1" smtClean="0"/>
              <a:t>filosofia</a:t>
            </a:r>
            <a:r>
              <a:rPr lang="en-US" altLang="ko-KR" sz="4000" dirty="0" smtClean="0"/>
              <a:t> do yin-yang e 5 </a:t>
            </a:r>
            <a:r>
              <a:rPr lang="en-US" altLang="ko-KR" sz="4000" dirty="0" err="1" smtClean="0"/>
              <a:t>elementos</a:t>
            </a:r>
            <a:r>
              <a:rPr lang="en-US" altLang="ko-KR" sz="4000" dirty="0" smtClean="0"/>
              <a:t>, e o </a:t>
            </a:r>
            <a:r>
              <a:rPr lang="en-US" altLang="ko-KR" sz="4000" dirty="0" err="1" smtClean="0"/>
              <a:t>princípio</a:t>
            </a:r>
            <a:r>
              <a:rPr lang="en-US" altLang="ko-KR" sz="4000" dirty="0" smtClean="0"/>
              <a:t> </a:t>
            </a:r>
            <a:r>
              <a:rPr lang="en-US" altLang="ko-KR" sz="4000" dirty="0" err="1" smtClean="0"/>
              <a:t>da</a:t>
            </a:r>
            <a:r>
              <a:rPr lang="en-US" altLang="ko-KR" sz="4000" dirty="0" smtClean="0"/>
              <a:t> </a:t>
            </a:r>
            <a:r>
              <a:rPr lang="en-US" altLang="ko-KR" sz="4000" dirty="0" err="1" smtClean="0"/>
              <a:t>tríade</a:t>
            </a:r>
            <a:r>
              <a:rPr lang="en-US" altLang="ko-KR" sz="4000" dirty="0" smtClean="0"/>
              <a:t> </a:t>
            </a:r>
            <a:r>
              <a:rPr lang="en-US" altLang="ko-KR" sz="4000" dirty="0" err="1" smtClean="0"/>
              <a:t>céu</a:t>
            </a:r>
            <a:r>
              <a:rPr lang="en-US" altLang="ko-KR" sz="4000" dirty="0" smtClean="0"/>
              <a:t>-terra-</a:t>
            </a:r>
            <a:r>
              <a:rPr lang="en-US" altLang="ko-KR" sz="4000" dirty="0" err="1" smtClean="0"/>
              <a:t>homem</a:t>
            </a:r>
            <a:r>
              <a:rPr lang="en-US" altLang="ko-KR" sz="4000" dirty="0" smtClean="0"/>
              <a:t>.</a:t>
            </a:r>
          </a:p>
          <a:p>
            <a:r>
              <a:rPr lang="en-US" altLang="ko-KR" sz="4000" dirty="0" err="1" smtClean="0"/>
              <a:t>Vogais</a:t>
            </a:r>
            <a:r>
              <a:rPr lang="en-US" altLang="ko-KR" sz="4000" dirty="0" smtClean="0"/>
              <a:t> – </a:t>
            </a:r>
            <a:r>
              <a:rPr lang="en-US" altLang="ko-KR" sz="4000" dirty="0" err="1" smtClean="0"/>
              <a:t>elementos</a:t>
            </a:r>
            <a:r>
              <a:rPr lang="en-US" altLang="ko-KR" sz="4000" dirty="0" smtClean="0"/>
              <a:t> </a:t>
            </a:r>
            <a:r>
              <a:rPr lang="en-US" altLang="ko-KR" sz="4000" dirty="0" err="1" smtClean="0"/>
              <a:t>fundamentais</a:t>
            </a:r>
            <a:r>
              <a:rPr lang="en-US" altLang="ko-KR" sz="4000" dirty="0" smtClean="0"/>
              <a:t> do yin-yang: </a:t>
            </a:r>
            <a:r>
              <a:rPr lang="ko-KR" altLang="en-US" sz="4000" dirty="0" smtClean="0"/>
              <a:t>ㆍ    ㅡ </a:t>
            </a:r>
            <a:r>
              <a:rPr lang="ko-KR" altLang="en-US" dirty="0" smtClean="0"/>
              <a:t>   ㅣ</a:t>
            </a:r>
            <a:endParaRPr lang="pt-BR" altLang="ko-KR" dirty="0" smtClean="0"/>
          </a:p>
        </p:txBody>
      </p:sp>
      <p:pic>
        <p:nvPicPr>
          <p:cNvPr id="6" name="Picture 2" descr="http://pds18.egloos.com/pds/201011/03/56/f0041956_4cd10008dce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7143" r="5153" b="5963"/>
          <a:stretch/>
        </p:blipFill>
        <p:spPr bwMode="auto">
          <a:xfrm>
            <a:off x="6122730" y="4065719"/>
            <a:ext cx="2577039" cy="20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logimg.hani.co.kr/editor/uploads/2008/10/16/101173_9442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30" y="1340768"/>
            <a:ext cx="2569468" cy="2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9251" r="1648" b="64066"/>
          <a:stretch/>
        </p:blipFill>
        <p:spPr bwMode="auto">
          <a:xfrm>
            <a:off x="457200" y="5119122"/>
            <a:ext cx="5472608" cy="104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27584" y="3212976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“Porque a fala do nosso reino é diferente da chinesa, não se correlaciona às suas letras [ideogramas]. Por isso, o povo ignaro não pode fazer uso delas à sua vontade. Compadecido, inventei 28 letras, que podem ser facilmente aprendidas e utilizadas no dia-a-dia pelo povo.”</a:t>
            </a:r>
          </a:p>
          <a:p>
            <a:endParaRPr lang="pt-BR" altLang="ko-KR" i="1" dirty="0" smtClean="0"/>
          </a:p>
        </p:txBody>
      </p:sp>
    </p:spTree>
    <p:extLst>
      <p:ext uri="{BB962C8B-B14F-4D97-AF65-F5344CB8AC3E}">
        <p14:creationId xmlns:p14="http://schemas.microsoft.com/office/powerpoint/2010/main" val="280469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Registro pluviométrico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955" y="1187915"/>
            <a:ext cx="6108659" cy="3456832"/>
          </a:xfrm>
        </p:spPr>
        <p:txBody>
          <a:bodyPr>
            <a:normAutofit/>
          </a:bodyPr>
          <a:lstStyle/>
          <a:p>
            <a:r>
              <a:rPr lang="pt-BR" altLang="ko-KR" sz="1900" dirty="0" smtClean="0"/>
              <a:t>Inventado em 1441 por </a:t>
            </a:r>
            <a:r>
              <a:rPr lang="pt-BR" altLang="ko-KR" sz="1900" dirty="0" err="1" smtClean="0"/>
              <a:t>Munjong</a:t>
            </a:r>
            <a:r>
              <a:rPr lang="pt-BR" altLang="ko-KR" sz="1900" dirty="0" smtClean="0"/>
              <a:t>, filho de </a:t>
            </a:r>
            <a:r>
              <a:rPr lang="pt-BR" altLang="ko-KR" sz="1900" dirty="0" err="1" smtClean="0"/>
              <a:t>Sejong</a:t>
            </a:r>
            <a:r>
              <a:rPr lang="pt-BR" altLang="ko-KR" sz="1900" dirty="0" smtClean="0"/>
              <a:t>.</a:t>
            </a:r>
          </a:p>
          <a:p>
            <a:r>
              <a:rPr lang="pt-BR" altLang="ko-KR" sz="1900" dirty="0" smtClean="0"/>
              <a:t>Na Europa, as medições começaram após 1639, com a invenção do pluviômetro pelo italiano Benedetto </a:t>
            </a:r>
            <a:r>
              <a:rPr lang="pt-BR" altLang="ko-KR" sz="1900" dirty="0" err="1" smtClean="0"/>
              <a:t>Castelli</a:t>
            </a:r>
            <a:r>
              <a:rPr lang="pt-BR" altLang="ko-KR" sz="1900" dirty="0" smtClean="0"/>
              <a:t> – na França, desde 1658; na Inglaterra, a partir de 1677 </a:t>
            </a:r>
          </a:p>
          <a:p>
            <a:r>
              <a:rPr lang="pt-BR" altLang="ko-KR" sz="1900" dirty="0" smtClean="0"/>
              <a:t>Joseon - início em 1442 - instituído um departamento responsável para medições – construídos pluviômetros e distribuídos para administrações locais. </a:t>
            </a:r>
          </a:p>
          <a:p>
            <a:r>
              <a:rPr lang="pt-BR" altLang="ko-KR" sz="1900" dirty="0" smtClean="0"/>
              <a:t>Medições interrompidas                                                     durante as invasões dos                                                        japoneses e dos </a:t>
            </a:r>
            <a:r>
              <a:rPr lang="pt-BR" altLang="ko-KR" sz="1900" dirty="0" err="1" smtClean="0"/>
              <a:t>Qing</a:t>
            </a:r>
            <a:r>
              <a:rPr lang="pt-BR" altLang="ko-KR" sz="1900" dirty="0" smtClean="0"/>
              <a:t> –                                              retomadas em 1770.</a:t>
            </a:r>
          </a:p>
          <a:p>
            <a:pPr>
              <a:buNone/>
            </a:pPr>
            <a:endParaRPr lang="pt-BR" sz="1700" dirty="0"/>
          </a:p>
        </p:txBody>
      </p:sp>
      <p:pic>
        <p:nvPicPr>
          <p:cNvPr id="35842" name="Picture 2" descr="기사 관련 사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499" y="1034205"/>
            <a:ext cx="1668503" cy="2232248"/>
          </a:xfrm>
          <a:prstGeom prst="rect">
            <a:avLst/>
          </a:prstGeom>
          <a:noFill/>
        </p:spPr>
      </p:pic>
      <p:pic>
        <p:nvPicPr>
          <p:cNvPr id="35844" name="Picture 4" descr="기사 관련 사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626980"/>
            <a:ext cx="1668503" cy="1801984"/>
          </a:xfrm>
          <a:prstGeom prst="rect">
            <a:avLst/>
          </a:prstGeom>
          <a:noFill/>
        </p:spPr>
      </p:pic>
      <p:pic>
        <p:nvPicPr>
          <p:cNvPr id="4098" name="Picture 2" descr="이코노미서울 - [김학영의 서울미래유산] 세종로 세종대왕 동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5040560" cy="27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3466728" cy="1143000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Seungjeongwon-ilgi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2400" dirty="0" smtClean="0"/>
              <a:t>(Unesco, 2001)</a:t>
            </a:r>
            <a:endParaRPr lang="pt-BR" sz="24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Autofit/>
          </a:bodyPr>
          <a:lstStyle/>
          <a:p>
            <a:r>
              <a:rPr lang="pt-BR" altLang="ko-KR" sz="1650" dirty="0" smtClean="0"/>
              <a:t>Diários da Secretaria Real  – 1623~1910. Gabinete do rei (6 membros) de </a:t>
            </a:r>
            <a:r>
              <a:rPr lang="pt-BR" altLang="ko-KR" sz="1650" dirty="0" err="1" smtClean="0"/>
              <a:t>oficiamento</a:t>
            </a:r>
            <a:r>
              <a:rPr lang="pt-BR" altLang="ko-KR" sz="1650" dirty="0" smtClean="0"/>
              <a:t> de ordens reais e de ofícios administrativos. Parcialmente traduzidos para o coreano. Digitalizados parcialmente entre 2000 a 2010.</a:t>
            </a:r>
          </a:p>
          <a:p>
            <a:r>
              <a:rPr lang="en-US" sz="1650" dirty="0" smtClean="0"/>
              <a:t>A </a:t>
            </a:r>
            <a:r>
              <a:rPr lang="en-US" sz="1650" dirty="0" err="1" smtClean="0"/>
              <a:t>vida</a:t>
            </a:r>
            <a:r>
              <a:rPr lang="en-US" sz="1650" dirty="0" smtClean="0"/>
              <a:t> </a:t>
            </a:r>
            <a:r>
              <a:rPr lang="en-US" sz="1650" dirty="0" err="1" smtClean="0"/>
              <a:t>pública</a:t>
            </a:r>
            <a:r>
              <a:rPr lang="en-US" sz="1650" dirty="0" smtClean="0"/>
              <a:t> do </a:t>
            </a:r>
            <a:r>
              <a:rPr lang="en-US" sz="1650" dirty="0" err="1" smtClean="0"/>
              <a:t>rei</a:t>
            </a:r>
            <a:r>
              <a:rPr lang="en-US" sz="1650" dirty="0" smtClean="0"/>
              <a:t> , </a:t>
            </a:r>
            <a:r>
              <a:rPr lang="en-US" sz="1650" dirty="0" err="1" smtClean="0"/>
              <a:t>sua</a:t>
            </a:r>
            <a:r>
              <a:rPr lang="en-US" sz="1650" dirty="0" smtClean="0"/>
              <a:t> </a:t>
            </a:r>
            <a:r>
              <a:rPr lang="en-US" sz="1650" dirty="0" err="1" smtClean="0"/>
              <a:t>interação</a:t>
            </a:r>
            <a:r>
              <a:rPr lang="en-US" sz="1650" dirty="0" smtClean="0"/>
              <a:t> com a </a:t>
            </a:r>
            <a:r>
              <a:rPr lang="en-US" sz="1650" dirty="0" err="1" smtClean="0"/>
              <a:t>burocracia</a:t>
            </a:r>
            <a:r>
              <a:rPr lang="en-US" sz="1650" dirty="0" smtClean="0"/>
              <a:t> </a:t>
            </a:r>
            <a:r>
              <a:rPr lang="en-US" sz="1650" dirty="0" err="1" smtClean="0"/>
              <a:t>administrativa</a:t>
            </a:r>
            <a:r>
              <a:rPr lang="en-US" sz="1650" dirty="0" smtClean="0"/>
              <a:t>, </a:t>
            </a:r>
            <a:r>
              <a:rPr lang="en-US" sz="1650" dirty="0" err="1" smtClean="0"/>
              <a:t>registros</a:t>
            </a:r>
            <a:r>
              <a:rPr lang="en-US" sz="1650" dirty="0" smtClean="0"/>
              <a:t> </a:t>
            </a:r>
            <a:r>
              <a:rPr lang="en-US" sz="1650" dirty="0" err="1" smtClean="0"/>
              <a:t>financeiros</a:t>
            </a:r>
            <a:endParaRPr lang="en-US" sz="1650" dirty="0" smtClean="0"/>
          </a:p>
          <a:p>
            <a:r>
              <a:rPr lang="en-US" sz="1650" dirty="0" smtClean="0"/>
              <a:t>O </a:t>
            </a:r>
            <a:r>
              <a:rPr lang="en-US" sz="1650" dirty="0" err="1" smtClean="0"/>
              <a:t>conteúdo</a:t>
            </a:r>
            <a:r>
              <a:rPr lang="en-US" sz="1650" dirty="0" smtClean="0"/>
              <a:t> </a:t>
            </a:r>
            <a:r>
              <a:rPr lang="en-US" sz="1650" dirty="0" err="1" smtClean="0"/>
              <a:t>mais</a:t>
            </a:r>
            <a:r>
              <a:rPr lang="en-US" sz="1650" dirty="0" smtClean="0"/>
              <a:t> </a:t>
            </a:r>
            <a:r>
              <a:rPr lang="en-US" sz="1650" dirty="0" err="1" smtClean="0"/>
              <a:t>extenso</a:t>
            </a:r>
            <a:r>
              <a:rPr lang="en-US" sz="1650" dirty="0" smtClean="0"/>
              <a:t> </a:t>
            </a:r>
            <a:r>
              <a:rPr lang="en-US" sz="1650" dirty="0" err="1" smtClean="0"/>
              <a:t>para</a:t>
            </a:r>
            <a:r>
              <a:rPr lang="en-US" sz="1650" dirty="0" smtClean="0"/>
              <a:t> 1 </a:t>
            </a:r>
            <a:r>
              <a:rPr lang="en-US" sz="1650" dirty="0" err="1" smtClean="0"/>
              <a:t>único</a:t>
            </a:r>
            <a:r>
              <a:rPr lang="en-US" sz="1650" dirty="0" smtClean="0"/>
              <a:t> material </a:t>
            </a:r>
            <a:r>
              <a:rPr lang="en-US" sz="1650" dirty="0" err="1" smtClean="0"/>
              <a:t>historiográfico</a:t>
            </a:r>
            <a:r>
              <a:rPr lang="en-US" sz="1650" dirty="0" smtClean="0"/>
              <a:t>, com 3245 volumes e 204.250.000 </a:t>
            </a:r>
            <a:r>
              <a:rPr lang="en-US" sz="1650" dirty="0" err="1" smtClean="0"/>
              <a:t>caracteres</a:t>
            </a:r>
            <a:r>
              <a:rPr lang="en-US" sz="1650" dirty="0" smtClean="0"/>
              <a:t>. </a:t>
            </a:r>
          </a:p>
          <a:p>
            <a:r>
              <a:rPr lang="pt-BR" altLang="ko-KR" sz="1650" dirty="0" smtClean="0"/>
              <a:t>Os registros anteriores a 1592 queimados na invasão japonesa.</a:t>
            </a:r>
          </a:p>
          <a:p>
            <a:r>
              <a:rPr lang="pt-BR" altLang="ko-KR" sz="1650" dirty="0" smtClean="0"/>
              <a:t>Os registros até o ano de 1623 quase todos queimados num levante civil. </a:t>
            </a:r>
          </a:p>
          <a:p>
            <a:r>
              <a:rPr lang="pt-BR" altLang="ko-KR" sz="1650" dirty="0" smtClean="0"/>
              <a:t>Uma recompilação feita a partir de 1623 – mas um incêndio no gabinete em 1744 destruiu registros que vão desde o fim da invasão japonesa até 1721 .</a:t>
            </a:r>
          </a:p>
          <a:p>
            <a:r>
              <a:rPr lang="pt-BR" altLang="ko-KR" sz="1650" dirty="0" smtClean="0"/>
              <a:t>Em 1746, foi erigido um novo gabinete para recompilar os diários perdidos, mas foi possível recompilar um volume correspondente a 1/3 do original. </a:t>
            </a:r>
          </a:p>
          <a:p>
            <a:r>
              <a:rPr lang="pt-BR" altLang="ko-KR" sz="1650" dirty="0" smtClean="0"/>
              <a:t>Em 1888, mais um incêndio destruiu 361 volumes, de 1851 a 1888, recompilados. </a:t>
            </a:r>
          </a:p>
          <a:p>
            <a:r>
              <a:rPr lang="pt-BR" altLang="ko-KR" sz="1650" dirty="0" smtClean="0"/>
              <a:t>Não é possível precisar a extensão das perdas, tanto em conteúdo quanto em quantidade. </a:t>
            </a:r>
          </a:p>
          <a:p>
            <a:r>
              <a:rPr lang="pt-BR" altLang="ko-KR" sz="1650" dirty="0" smtClean="0"/>
              <a:t>Fonte primária para </a:t>
            </a:r>
            <a:r>
              <a:rPr lang="pt-BR" altLang="ko-KR" sz="1650" dirty="0" err="1" smtClean="0"/>
              <a:t>Joseon</a:t>
            </a:r>
            <a:r>
              <a:rPr lang="pt-BR" altLang="ko-KR" sz="1650" dirty="0" smtClean="0"/>
              <a:t> </a:t>
            </a:r>
            <a:r>
              <a:rPr lang="pt-BR" altLang="ko-KR" sz="1650" dirty="0" err="1" smtClean="0"/>
              <a:t>Wangjo</a:t>
            </a:r>
            <a:r>
              <a:rPr lang="pt-BR" altLang="ko-KR" sz="1650" dirty="0" smtClean="0"/>
              <a:t> </a:t>
            </a:r>
            <a:r>
              <a:rPr lang="pt-BR" altLang="ko-KR" sz="1650" dirty="0" err="1" smtClean="0"/>
              <a:t>Sillok</a:t>
            </a:r>
            <a:r>
              <a:rPr lang="pt-BR" altLang="ko-KR" sz="1650" dirty="0" smtClean="0"/>
              <a:t>, ultrapassando este em importância histórica.</a:t>
            </a:r>
            <a:endParaRPr lang="en-US" sz="1650" dirty="0" smtClean="0"/>
          </a:p>
        </p:txBody>
      </p:sp>
      <p:pic>
        <p:nvPicPr>
          <p:cNvPr id="6" name="Picture 2" descr="http://photo-media.daum-img.net/200912/04/hani/200912042000192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4899670" cy="1727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94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850106"/>
          </a:xfrm>
        </p:spPr>
        <p:txBody>
          <a:bodyPr>
            <a:normAutofit/>
          </a:bodyPr>
          <a:lstStyle/>
          <a:p>
            <a:r>
              <a:rPr lang="en-US" altLang="ko-KR" sz="2800" dirty="0" err="1" smtClean="0"/>
              <a:t>Anais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Dinastia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Joseon</a:t>
            </a:r>
            <a:r>
              <a:rPr lang="en-US" altLang="ko-KR" sz="2800" dirty="0" smtClean="0"/>
              <a:t> (</a:t>
            </a:r>
            <a:r>
              <a:rPr lang="en-US" altLang="ko-KR" sz="2800" dirty="0" err="1" smtClean="0"/>
              <a:t>Unesco</a:t>
            </a:r>
            <a:r>
              <a:rPr lang="en-US" altLang="ko-KR" sz="2800" dirty="0" smtClean="0"/>
              <a:t>, 1997)</a:t>
            </a:r>
            <a:endParaRPr lang="ko-KR" altLang="en-US" sz="2800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716016" y="1124744"/>
            <a:ext cx="4042792" cy="3672408"/>
          </a:xfrm>
        </p:spPr>
        <p:txBody>
          <a:bodyPr>
            <a:normAutofit lnSpcReduction="10000"/>
          </a:bodyPr>
          <a:lstStyle/>
          <a:p>
            <a:r>
              <a:rPr lang="pt-BR" altLang="ko-KR" sz="1800" dirty="0" err="1" smtClean="0"/>
              <a:t>Compilacao</a:t>
            </a:r>
            <a:r>
              <a:rPr lang="pt-BR" altLang="ko-KR" sz="1800" dirty="0" smtClean="0"/>
              <a:t> de registros reais de </a:t>
            </a:r>
            <a:r>
              <a:rPr lang="en-US" sz="1800" dirty="0" smtClean="0"/>
              <a:t>1392 a 1863 – 1,893 volumes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cobrem</a:t>
            </a:r>
            <a:r>
              <a:rPr lang="en-US" sz="1800" dirty="0" smtClean="0"/>
              <a:t> o </a:t>
            </a:r>
            <a:r>
              <a:rPr lang="en-US" sz="1800" dirty="0" err="1" smtClean="0"/>
              <a:t>período</a:t>
            </a:r>
            <a:r>
              <a:rPr lang="en-US" sz="1800" dirty="0" smtClean="0"/>
              <a:t> </a:t>
            </a:r>
            <a:r>
              <a:rPr lang="en-US" sz="1800" dirty="0" err="1" smtClean="0"/>
              <a:t>contínuo</a:t>
            </a:r>
            <a:r>
              <a:rPr lang="en-US" sz="1800" dirty="0" smtClean="0"/>
              <a:t> 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longo</a:t>
            </a:r>
            <a:r>
              <a:rPr lang="en-US" sz="1800" dirty="0" smtClean="0"/>
              <a:t> de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única</a:t>
            </a:r>
            <a:r>
              <a:rPr lang="en-US" sz="1800" dirty="0" smtClean="0"/>
              <a:t> </a:t>
            </a:r>
            <a:r>
              <a:rPr lang="en-US" sz="1800" dirty="0" err="1" smtClean="0"/>
              <a:t>dinastia</a:t>
            </a:r>
            <a:r>
              <a:rPr lang="en-US" sz="1800" dirty="0" smtClean="0"/>
              <a:t> – 25 </a:t>
            </a:r>
            <a:r>
              <a:rPr lang="en-US" sz="1800" dirty="0" err="1" smtClean="0"/>
              <a:t>reis</a:t>
            </a:r>
            <a:r>
              <a:rPr lang="en-US" sz="1800" dirty="0" smtClean="0"/>
              <a:t> – 1893 </a:t>
            </a:r>
            <a:r>
              <a:rPr lang="en-US" sz="1800" dirty="0" err="1" smtClean="0"/>
              <a:t>capítulos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888 </a:t>
            </a:r>
            <a:r>
              <a:rPr lang="en-US" sz="1800" dirty="0" err="1" smtClean="0"/>
              <a:t>livros</a:t>
            </a:r>
            <a:r>
              <a:rPr lang="en-US" sz="1800" dirty="0" smtClean="0"/>
              <a:t> – 64 </a:t>
            </a:r>
            <a:r>
              <a:rPr lang="en-US" sz="1800" dirty="0" err="1" smtClean="0"/>
              <a:t>milhões</a:t>
            </a:r>
            <a:r>
              <a:rPr lang="en-US" sz="1800" dirty="0" smtClean="0"/>
              <a:t> de </a:t>
            </a:r>
            <a:r>
              <a:rPr lang="en-US" sz="1800" dirty="0" err="1" smtClean="0"/>
              <a:t>caracteres</a:t>
            </a:r>
            <a:endParaRPr lang="en-US" sz="1800" dirty="0" smtClean="0"/>
          </a:p>
          <a:p>
            <a:r>
              <a:rPr lang="en-US" sz="1800" dirty="0" err="1" smtClean="0"/>
              <a:t>Escribas-historiadores</a:t>
            </a:r>
            <a:r>
              <a:rPr lang="en-US" sz="1800" dirty="0" smtClean="0"/>
              <a:t> </a:t>
            </a:r>
            <a:r>
              <a:rPr lang="en-US" sz="1800" dirty="0" err="1" smtClean="0"/>
              <a:t>reais</a:t>
            </a:r>
            <a:r>
              <a:rPr lang="en-US" sz="1800" dirty="0" smtClean="0"/>
              <a:t> – </a:t>
            </a:r>
            <a:r>
              <a:rPr lang="en-US" sz="1800" dirty="0" err="1" smtClean="0"/>
              <a:t>liberdade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expressão</a:t>
            </a:r>
            <a:r>
              <a:rPr lang="en-US" sz="1800" dirty="0" smtClean="0"/>
              <a:t> e </a:t>
            </a:r>
            <a:r>
              <a:rPr lang="en-US" sz="1800" dirty="0" err="1" smtClean="0"/>
              <a:t>sigilo</a:t>
            </a:r>
            <a:r>
              <a:rPr lang="en-US" sz="1800" dirty="0" smtClean="0"/>
              <a:t> </a:t>
            </a:r>
            <a:r>
              <a:rPr lang="en-US" sz="1800" dirty="0" err="1" smtClean="0"/>
              <a:t>garantidos</a:t>
            </a:r>
            <a:r>
              <a:rPr lang="en-US" sz="1800" dirty="0" smtClean="0"/>
              <a:t> – </a:t>
            </a:r>
            <a:r>
              <a:rPr lang="en-US" sz="1800" dirty="0" err="1" smtClean="0"/>
              <a:t>dia</a:t>
            </a:r>
            <a:r>
              <a:rPr lang="en-US" sz="1800" dirty="0" smtClean="0"/>
              <a:t>-a-</a:t>
            </a:r>
            <a:r>
              <a:rPr lang="en-US" sz="1800" dirty="0" err="1" smtClean="0"/>
              <a:t>dia</a:t>
            </a:r>
            <a:r>
              <a:rPr lang="en-US" sz="1800" dirty="0" smtClean="0"/>
              <a:t> do </a:t>
            </a:r>
            <a:r>
              <a:rPr lang="en-US" sz="1800" dirty="0" err="1" smtClean="0"/>
              <a:t>rei</a:t>
            </a:r>
            <a:r>
              <a:rPr lang="en-US" sz="1800" dirty="0" smtClean="0"/>
              <a:t>, </a:t>
            </a:r>
            <a:r>
              <a:rPr lang="en-US" sz="1800" dirty="0" err="1" smtClean="0"/>
              <a:t>relatórios</a:t>
            </a:r>
            <a:r>
              <a:rPr lang="en-US" sz="1800" dirty="0" smtClean="0"/>
              <a:t> </a:t>
            </a:r>
            <a:r>
              <a:rPr lang="en-US" sz="1800" dirty="0" err="1" smtClean="0"/>
              <a:t>feito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súditos</a:t>
            </a:r>
            <a:r>
              <a:rPr lang="en-US" sz="1800" dirty="0" smtClean="0"/>
              <a:t>, </a:t>
            </a:r>
            <a:r>
              <a:rPr lang="en-US" sz="1800" dirty="0" err="1" smtClean="0"/>
              <a:t>ordens</a:t>
            </a:r>
            <a:r>
              <a:rPr lang="en-US" sz="1800" dirty="0" smtClean="0"/>
              <a:t> </a:t>
            </a:r>
            <a:r>
              <a:rPr lang="en-US" sz="1800" dirty="0" err="1" smtClean="0"/>
              <a:t>reais</a:t>
            </a:r>
            <a:r>
              <a:rPr lang="en-US" sz="1800" dirty="0" smtClean="0"/>
              <a:t> e </a:t>
            </a:r>
            <a:r>
              <a:rPr lang="en-US" sz="1800" dirty="0" err="1" smtClean="0"/>
              <a:t>assuntos</a:t>
            </a:r>
            <a:r>
              <a:rPr lang="en-US" sz="1800" dirty="0" smtClean="0"/>
              <a:t> de </a:t>
            </a:r>
            <a:r>
              <a:rPr lang="en-US" sz="1800" dirty="0" err="1" smtClean="0"/>
              <a:t>gabinete</a:t>
            </a:r>
            <a:r>
              <a:rPr lang="en-US" sz="1800" dirty="0" smtClean="0"/>
              <a:t> real,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ordem</a:t>
            </a:r>
            <a:r>
              <a:rPr lang="en-US" sz="1800" dirty="0" smtClean="0"/>
              <a:t> </a:t>
            </a:r>
            <a:r>
              <a:rPr lang="en-US" sz="1800" dirty="0" err="1" smtClean="0"/>
              <a:t>cronológica</a:t>
            </a:r>
            <a:r>
              <a:rPr lang="en-US" sz="1800" dirty="0" smtClean="0"/>
              <a:t> – </a:t>
            </a:r>
            <a:r>
              <a:rPr lang="en-US" sz="1800" dirty="0" err="1" smtClean="0"/>
              <a:t>inacessível</a:t>
            </a:r>
            <a:r>
              <a:rPr lang="en-US" sz="1800" dirty="0" smtClean="0"/>
              <a:t>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rei</a:t>
            </a:r>
            <a:r>
              <a:rPr lang="en-US" sz="1800" dirty="0" smtClean="0"/>
              <a:t> e </a:t>
            </a:r>
            <a:r>
              <a:rPr lang="en-US" sz="1800" dirty="0" err="1" smtClean="0"/>
              <a:t>aos</a:t>
            </a:r>
            <a:r>
              <a:rPr lang="en-US" sz="1800" dirty="0" smtClean="0"/>
              <a:t> </a:t>
            </a:r>
            <a:r>
              <a:rPr lang="en-US" sz="1800" dirty="0" err="1" smtClean="0"/>
              <a:t>ministros</a:t>
            </a:r>
            <a:r>
              <a:rPr lang="en-US" sz="1800" dirty="0" smtClean="0"/>
              <a:t>.</a:t>
            </a:r>
          </a:p>
          <a:p>
            <a:endParaRPr lang="ko-KR" altLang="en-US" sz="26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164138" cy="2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83568" y="475998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Enciclopédia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Dinastia</a:t>
            </a:r>
            <a:r>
              <a:rPr lang="en-US" dirty="0" smtClean="0"/>
              <a:t> </a:t>
            </a:r>
            <a:r>
              <a:rPr lang="en-US" dirty="0" err="1" smtClean="0"/>
              <a:t>Joseon</a:t>
            </a:r>
            <a:r>
              <a:rPr lang="en-US" dirty="0" smtClean="0"/>
              <a:t> </a:t>
            </a:r>
            <a:r>
              <a:rPr lang="en-US" dirty="0" err="1" smtClean="0"/>
              <a:t>englobando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, </a:t>
            </a:r>
            <a:r>
              <a:rPr lang="en-US" dirty="0" err="1" smtClean="0"/>
              <a:t>diplomacia</a:t>
            </a:r>
            <a:r>
              <a:rPr lang="en-US" dirty="0" smtClean="0"/>
              <a:t>, </a:t>
            </a:r>
            <a:r>
              <a:rPr lang="en-US" dirty="0" err="1" smtClean="0"/>
              <a:t>assuntos</a:t>
            </a:r>
            <a:r>
              <a:rPr lang="en-US" dirty="0" smtClean="0"/>
              <a:t> </a:t>
            </a:r>
            <a:r>
              <a:rPr lang="en-US" dirty="0" err="1" smtClean="0"/>
              <a:t>militares</a:t>
            </a:r>
            <a:r>
              <a:rPr lang="en-US" dirty="0" smtClean="0"/>
              <a:t>, leis, </a:t>
            </a:r>
            <a:r>
              <a:rPr lang="en-US" dirty="0" err="1" smtClean="0"/>
              <a:t>economia</a:t>
            </a:r>
            <a:r>
              <a:rPr lang="en-US" dirty="0" smtClean="0"/>
              <a:t>, </a:t>
            </a:r>
            <a:r>
              <a:rPr lang="en-US" dirty="0" err="1" smtClean="0"/>
              <a:t>indústria</a:t>
            </a:r>
            <a:r>
              <a:rPr lang="en-US" dirty="0" smtClean="0"/>
              <a:t>, </a:t>
            </a:r>
            <a:r>
              <a:rPr lang="en-US" dirty="0" err="1" smtClean="0"/>
              <a:t>transporte</a:t>
            </a:r>
            <a:r>
              <a:rPr lang="en-US" dirty="0" smtClean="0"/>
              <a:t>, </a:t>
            </a:r>
            <a:r>
              <a:rPr lang="en-US" dirty="0" err="1" smtClean="0"/>
              <a:t>comunicaçãp</a:t>
            </a:r>
            <a:r>
              <a:rPr lang="en-US" dirty="0" smtClean="0"/>
              <a:t>,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, costumes e </a:t>
            </a:r>
            <a:r>
              <a:rPr lang="en-US" dirty="0" err="1" smtClean="0"/>
              <a:t>maneiras</a:t>
            </a:r>
            <a:r>
              <a:rPr lang="en-US" dirty="0" smtClean="0"/>
              <a:t>, </a:t>
            </a:r>
            <a:r>
              <a:rPr lang="en-US" dirty="0" err="1" smtClean="0"/>
              <a:t>artes</a:t>
            </a:r>
            <a:r>
              <a:rPr lang="en-US" dirty="0" smtClean="0"/>
              <a:t> e </a:t>
            </a:r>
            <a:r>
              <a:rPr lang="en-US" dirty="0" err="1" smtClean="0"/>
              <a:t>religião</a:t>
            </a:r>
            <a:r>
              <a:rPr lang="en-US" dirty="0" smtClean="0"/>
              <a:t>, com total </a:t>
            </a:r>
            <a:r>
              <a:rPr lang="en-US" dirty="0" err="1" smtClean="0"/>
              <a:t>exatidão</a:t>
            </a:r>
            <a:r>
              <a:rPr lang="en-US" dirty="0" smtClean="0"/>
              <a:t> e </a:t>
            </a:r>
            <a:r>
              <a:rPr lang="en-US" dirty="0" err="1" smtClean="0"/>
              <a:t>precisão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Os </a:t>
            </a:r>
            <a:r>
              <a:rPr lang="en-US" dirty="0" err="1" smtClean="0"/>
              <a:t>Anais</a:t>
            </a:r>
            <a:r>
              <a:rPr lang="en-US" dirty="0" smtClean="0"/>
              <a:t> dos 2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reis</a:t>
            </a:r>
            <a:r>
              <a:rPr lang="en-US" dirty="0" smtClean="0"/>
              <a:t> </a:t>
            </a:r>
            <a:r>
              <a:rPr lang="en-US" dirty="0" err="1" smtClean="0"/>
              <a:t>excluídos</a:t>
            </a:r>
            <a:r>
              <a:rPr lang="en-US" dirty="0" smtClean="0"/>
              <a:t> do </a:t>
            </a:r>
            <a:r>
              <a:rPr lang="en-US" dirty="0" err="1" smtClean="0"/>
              <a:t>tombamento</a:t>
            </a:r>
            <a:r>
              <a:rPr lang="en-US" dirty="0" smtClean="0"/>
              <a:t> -- </a:t>
            </a:r>
            <a:r>
              <a:rPr lang="en-US" dirty="0" err="1" smtClean="0"/>
              <a:t>considerados</a:t>
            </a:r>
            <a:r>
              <a:rPr lang="en-US" dirty="0" smtClean="0"/>
              <a:t> “</a:t>
            </a:r>
            <a:r>
              <a:rPr lang="en-US" dirty="0" err="1" smtClean="0"/>
              <a:t>não-confiáveis</a:t>
            </a:r>
            <a:r>
              <a:rPr lang="en-US" dirty="0" smtClean="0"/>
              <a:t>”, </a:t>
            </a:r>
            <a:r>
              <a:rPr lang="en-US" dirty="0" err="1" smtClean="0"/>
              <a:t>escritos</a:t>
            </a:r>
            <a:r>
              <a:rPr lang="en-US" dirty="0" smtClean="0"/>
              <a:t> sob </a:t>
            </a:r>
            <a:r>
              <a:rPr lang="en-US" dirty="0" err="1" smtClean="0"/>
              <a:t>interferência</a:t>
            </a:r>
            <a:r>
              <a:rPr lang="en-US" dirty="0" smtClean="0"/>
              <a:t> </a:t>
            </a:r>
            <a:r>
              <a:rPr lang="en-US" dirty="0" err="1" smtClean="0"/>
              <a:t>japonesa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581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2140</Words>
  <Application>Microsoft Office PowerPoint</Application>
  <PresentationFormat>Apresentação na tela (4:3)</PresentationFormat>
  <Paragraphs>135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Batang</vt:lpstr>
      <vt:lpstr>Malgun Gothic</vt:lpstr>
      <vt:lpstr>Malgun Gothic</vt:lpstr>
      <vt:lpstr>Nanum Gothic</vt:lpstr>
      <vt:lpstr>Arial</vt:lpstr>
      <vt:lpstr>Calibri</vt:lpstr>
      <vt:lpstr>Times New Roman</vt:lpstr>
      <vt:lpstr>Tema do Office</vt:lpstr>
      <vt:lpstr>Apresentação do PowerPoint</vt:lpstr>
      <vt:lpstr>Jang-gyeong-pan-jeon (1995)</vt:lpstr>
      <vt:lpstr>Dinastia Joseon (1392-1910)</vt:lpstr>
      <vt:lpstr>Dinastia Joseon (1392-1910) A fúria documentalista</vt:lpstr>
      <vt:lpstr>Apresentação do PowerPoint</vt:lpstr>
      <vt:lpstr>Apresentação do PowerPoint</vt:lpstr>
      <vt:lpstr>Registro pluviométrico</vt:lpstr>
      <vt:lpstr>Seungjeongwon-ilgi (Unesco, 2001)</vt:lpstr>
      <vt:lpstr>Anais da Dinastia Joseon (Unesco, 1997)</vt:lpstr>
      <vt:lpstr>Preservação dos anais </vt:lpstr>
      <vt:lpstr>Diário de Auto-examinação (Diários do Rei) (2011)</vt:lpstr>
      <vt:lpstr>Apresentação do PowerPoint</vt:lpstr>
      <vt:lpstr>Selos Reais e Colecao de Livros Reais de Incumbência (2017)</vt:lpstr>
      <vt:lpstr>Apresentação do PowerPoint</vt:lpstr>
      <vt:lpstr>Apresentação do PowerPoint</vt:lpstr>
      <vt:lpstr>Apresentação do PowerPoint</vt:lpstr>
      <vt:lpstr>Documents on Joseon Tongsinsa Registration (2017)</vt:lpstr>
      <vt:lpstr>Apresentação do PowerPoint</vt:lpstr>
      <vt:lpstr>Confucian Printing Woodblocks in Korea (2015) Tábuas de impressão de Livros Confucianos</vt:lpstr>
      <vt:lpstr>Apresentação do PowerPoint</vt:lpstr>
      <vt:lpstr>Apresentação do PowerPoint</vt:lpstr>
      <vt:lpstr>Uigwe (Unesco, 2007) </vt:lpstr>
      <vt:lpstr>Apresentação do PowerPoint</vt:lpstr>
      <vt:lpstr>Ilha de Ganghwa</vt:lpstr>
      <vt:lpstr>Byeong-in Yangyo (1866)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cultura do registro escrito  nos reinos coreanos antigos  Disciplina: História da arte e do desenvolvimento humano    na cultura oriental  Curso de Pós-Graduação em Arte e Desenvolvimento  Humano na Cultura Oriental Faculdade Messiânica   25 de fevereiro de 2015 Profa. Dra. Yun Jung Im</dc:title>
  <dc:creator>user</dc:creator>
  <cp:lastModifiedBy>Yun Jung Im</cp:lastModifiedBy>
  <cp:revision>235</cp:revision>
  <dcterms:created xsi:type="dcterms:W3CDTF">2015-02-03T13:27:40Z</dcterms:created>
  <dcterms:modified xsi:type="dcterms:W3CDTF">2020-08-28T14:45:26Z</dcterms:modified>
</cp:coreProperties>
</file>