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115" d="100"/>
          <a:sy n="115" d="100"/>
        </p:scale>
        <p:origin x="-31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99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81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64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0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02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48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17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89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44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8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73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F96F-985E-40EA-A322-F77BB610C97E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C1486-347E-47CE-9F5E-1AA14666E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7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2737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 do herdeiro por indignidade.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3600" b="1" dirty="0"/>
              <a:t>Giselda Maria Fernandes Novaes Hironaka</a:t>
            </a:r>
          </a:p>
          <a:p>
            <a:r>
              <a:rPr lang="pt-BR" sz="2800" b="1" dirty="0"/>
              <a:t>Professora Titular de Direito Civil da FDUSP</a:t>
            </a:r>
          </a:p>
        </p:txBody>
      </p:sp>
    </p:spTree>
    <p:extLst>
      <p:ext uri="{BB962C8B-B14F-4D97-AF65-F5344CB8AC3E}">
        <p14:creationId xmlns:p14="http://schemas.microsoft.com/office/powerpoint/2010/main" val="224537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/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e efeitos da exclusão por indignidade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10113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Natureza</a:t>
            </a:r>
            <a:r>
              <a:rPr lang="pt-BR" dirty="0"/>
              <a:t>: não se dá automaticamente; exige comprovação e decisão judicial.</a:t>
            </a:r>
          </a:p>
          <a:p>
            <a:pPr algn="just"/>
            <a:r>
              <a:rPr lang="pt-BR" dirty="0"/>
              <a:t>A ação só pode ser aberta </a:t>
            </a:r>
            <a:r>
              <a:rPr lang="pt-BR" dirty="0">
                <a:solidFill>
                  <a:srgbClr val="FF0000"/>
                </a:solidFill>
              </a:rPr>
              <a:t>após a morte do autor da herança</a:t>
            </a:r>
            <a:r>
              <a:rPr lang="pt-BR" dirty="0"/>
              <a:t>, em </a:t>
            </a:r>
            <a:r>
              <a:rPr lang="pt-BR" dirty="0">
                <a:solidFill>
                  <a:srgbClr val="FF0000"/>
                </a:solidFill>
              </a:rPr>
              <a:t>autos distintos dos de inventário judicial</a:t>
            </a:r>
            <a:r>
              <a:rPr lang="pt-BR" dirty="0"/>
              <a:t>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Legitimados a excluir</a:t>
            </a:r>
            <a:r>
              <a:rPr lang="pt-BR" dirty="0"/>
              <a:t>: herdeiros legítimos (descendentes, ascendentes, colaterais) e o cônjuge ou o companheiro, sobrevivo.</a:t>
            </a:r>
          </a:p>
          <a:p>
            <a:pPr algn="just"/>
            <a:r>
              <a:rPr lang="pt-BR" dirty="0"/>
              <a:t>Os </a:t>
            </a:r>
            <a:r>
              <a:rPr lang="pt-BR" dirty="0">
                <a:solidFill>
                  <a:srgbClr val="FF0000"/>
                </a:solidFill>
              </a:rPr>
              <a:t>descendentes do herdeiro excluído </a:t>
            </a:r>
            <a:r>
              <a:rPr lang="pt-BR" dirty="0"/>
              <a:t>podem estar legitimados a suceder o morto, por força do </a:t>
            </a:r>
            <a:r>
              <a:rPr lang="pt-BR" dirty="0">
                <a:solidFill>
                  <a:srgbClr val="FF0000"/>
                </a:solidFill>
              </a:rPr>
              <a:t>direito de representação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Portanto, a exclusão gera </a:t>
            </a:r>
            <a:r>
              <a:rPr lang="pt-BR" dirty="0">
                <a:solidFill>
                  <a:srgbClr val="FF0000"/>
                </a:solidFill>
              </a:rPr>
              <a:t>efeitos apenas quanto ao herdeiro excluído </a:t>
            </a:r>
            <a:r>
              <a:rPr lang="pt-BR" dirty="0"/>
              <a:t>(não se estende  aos descendentes ou sucessores). </a:t>
            </a:r>
          </a:p>
        </p:txBody>
      </p:sp>
    </p:spTree>
    <p:extLst>
      <p:ext uri="{BB962C8B-B14F-4D97-AF65-F5344CB8AC3E}">
        <p14:creationId xmlns:p14="http://schemas.microsoft.com/office/powerpoint/2010/main" val="21880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e efeitos da exclusão por indignidade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025" y="1825625"/>
            <a:ext cx="11210925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Os </a:t>
            </a:r>
            <a:r>
              <a:rPr lang="pt-BR" dirty="0">
                <a:solidFill>
                  <a:srgbClr val="FF0000"/>
                </a:solidFill>
              </a:rPr>
              <a:t>credores do espólio </a:t>
            </a:r>
            <a:r>
              <a:rPr lang="pt-BR" dirty="0"/>
              <a:t>não estão legitimados a pedir exclusão de herdeiro.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Reabilitação</a:t>
            </a:r>
            <a:r>
              <a:rPr lang="pt-BR" dirty="0"/>
              <a:t>: a exclusão pode ser afastada pelo perdão.</a:t>
            </a:r>
          </a:p>
          <a:p>
            <a:pPr algn="just"/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perdão</a:t>
            </a:r>
            <a:r>
              <a:rPr lang="pt-BR" dirty="0"/>
              <a:t> pode ter ocorrido mesmo </a:t>
            </a:r>
            <a:r>
              <a:rPr lang="pt-BR" u="sng" dirty="0">
                <a:solidFill>
                  <a:srgbClr val="FF0000"/>
                </a:solidFill>
              </a:rPr>
              <a:t>antes</a:t>
            </a:r>
            <a:r>
              <a:rPr lang="pt-BR" dirty="0"/>
              <a:t> do falecimento do autor da herança, sendo </a:t>
            </a:r>
            <a:r>
              <a:rPr lang="pt-BR" dirty="0">
                <a:solidFill>
                  <a:srgbClr val="FF0000"/>
                </a:solidFill>
              </a:rPr>
              <a:t>ele próprio </a:t>
            </a:r>
            <a:r>
              <a:rPr lang="pt-BR" dirty="0"/>
              <a:t>quem perdoa (testamento ou documento público), ou pelo </a:t>
            </a:r>
            <a:r>
              <a:rPr lang="pt-BR" dirty="0">
                <a:solidFill>
                  <a:srgbClr val="FF0000"/>
                </a:solidFill>
              </a:rPr>
              <a:t>seu cônjuge ou companheiro sobrevivos </a:t>
            </a:r>
            <a:r>
              <a:rPr lang="pt-BR" dirty="0"/>
              <a:t>(quando </a:t>
            </a:r>
            <a:r>
              <a:rPr lang="pt-BR" dirty="0">
                <a:solidFill>
                  <a:srgbClr val="FF0000"/>
                </a:solidFill>
              </a:rPr>
              <a:t>estes são os ofendidos</a:t>
            </a:r>
            <a:r>
              <a:rPr lang="pt-BR" dirty="0"/>
              <a:t>). </a:t>
            </a:r>
          </a:p>
          <a:p>
            <a:pPr algn="just"/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perdão</a:t>
            </a:r>
            <a:r>
              <a:rPr lang="pt-BR" dirty="0"/>
              <a:t> pode ocorrer </a:t>
            </a:r>
            <a:r>
              <a:rPr lang="pt-BR" u="sng" dirty="0">
                <a:solidFill>
                  <a:srgbClr val="FF0000"/>
                </a:solidFill>
              </a:rPr>
              <a:t>depois</a:t>
            </a:r>
            <a:r>
              <a:rPr lang="pt-BR" dirty="0"/>
              <a:t> de aberta a sucessão, </a:t>
            </a:r>
            <a:r>
              <a:rPr lang="pt-BR" dirty="0">
                <a:solidFill>
                  <a:srgbClr val="FF0000"/>
                </a:solidFill>
              </a:rPr>
              <a:t>pelos descendentes ou ascendentes do ofendido</a:t>
            </a:r>
            <a:r>
              <a:rPr lang="pt-BR" dirty="0"/>
              <a:t>, agora morto.</a:t>
            </a:r>
          </a:p>
          <a:p>
            <a:pPr algn="just"/>
            <a:r>
              <a:rPr lang="pt-BR" dirty="0"/>
              <a:t>Só pode perdoar quem foi </a:t>
            </a:r>
            <a:r>
              <a:rPr lang="pt-BR" dirty="0">
                <a:solidFill>
                  <a:srgbClr val="FF0000"/>
                </a:solidFill>
              </a:rPr>
              <a:t>diretamente ofendido</a:t>
            </a:r>
            <a:r>
              <a:rPr lang="pt-BR" dirty="0"/>
              <a:t>. Não se admite efeito reflexo.</a:t>
            </a:r>
          </a:p>
          <a:p>
            <a:pPr algn="just"/>
            <a:r>
              <a:rPr lang="pt-BR" dirty="0"/>
              <a:t>Na </a:t>
            </a:r>
            <a:r>
              <a:rPr lang="pt-BR" dirty="0">
                <a:solidFill>
                  <a:srgbClr val="FF0000"/>
                </a:solidFill>
              </a:rPr>
              <a:t>hipótese de homicídio</a:t>
            </a:r>
            <a:r>
              <a:rPr lang="pt-BR" dirty="0"/>
              <a:t>, não cabe a reabilitação, tornando definitiva a exclusão.</a:t>
            </a:r>
          </a:p>
        </p:txBody>
      </p:sp>
    </p:spTree>
    <p:extLst>
      <p:ext uri="{BB962C8B-B14F-4D97-AF65-F5344CB8AC3E}">
        <p14:creationId xmlns:p14="http://schemas.microsoft.com/office/powerpoint/2010/main" val="291950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 do herdeiro por indignidade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Herdeiros ou legatários, não obstante legitimados a suceder, podem restar excluídos da sucessão, em razão de terem cometido um ato que a lei considera indigno. </a:t>
            </a:r>
          </a:p>
          <a:p>
            <a:pPr algn="just"/>
            <a:r>
              <a:rPr lang="pt-BR" dirty="0"/>
              <a:t>Tal indignidade, não combina com a condição de sucessível desta pessoa que assim age.</a:t>
            </a:r>
          </a:p>
          <a:p>
            <a:pPr algn="just"/>
            <a:r>
              <a:rPr lang="pt-BR" dirty="0"/>
              <a:t>“A indignidade – sendo uma </a:t>
            </a:r>
            <a:r>
              <a:rPr lang="pt-BR" i="1" dirty="0"/>
              <a:t>pecha</a:t>
            </a:r>
            <a:r>
              <a:rPr lang="pt-BR" dirty="0"/>
              <a:t> em que incorre o herdeiro, fazendo-o perder o havido – é, por isso mesmo, determinada em lei, não podendo ser admitidos outros casos, senão aqueles que a lei expressamente especifica”. </a:t>
            </a:r>
          </a:p>
          <a:p>
            <a:pPr marL="0" indent="0" algn="r">
              <a:buNone/>
            </a:pPr>
            <a:r>
              <a:rPr lang="pt-BR" sz="2600" dirty="0"/>
              <a:t>(Itabaiana de Oliveira, Tratado de Direito das Sucessões, v. 1, p. 145)</a:t>
            </a:r>
          </a:p>
        </p:txBody>
      </p:sp>
    </p:spTree>
    <p:extLst>
      <p:ext uri="{BB962C8B-B14F-4D97-AF65-F5344CB8AC3E}">
        <p14:creationId xmlns:p14="http://schemas.microsoft.com/office/powerpoint/2010/main" val="23867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 do herdeiro por indignidade: 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1814 a 1818 CC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Art. 1814 CC   </a:t>
            </a:r>
            <a:r>
              <a:rPr lang="pt-BR" dirty="0"/>
              <a:t>São excluídos da sucessão os herdeiros ou legatários:</a:t>
            </a:r>
          </a:p>
          <a:p>
            <a:pPr marL="0" indent="0" algn="just">
              <a:buNone/>
            </a:pPr>
            <a:endParaRPr lang="pt-BR" sz="1100" dirty="0"/>
          </a:p>
          <a:p>
            <a:pPr marL="457200" lvl="1" indent="0" algn="just">
              <a:buNone/>
            </a:pPr>
            <a:r>
              <a:rPr lang="pt-BR" sz="2800" dirty="0"/>
              <a:t>I - que houverem sido autores, coautores ou partícipes de </a:t>
            </a:r>
            <a:r>
              <a:rPr lang="pt-BR" sz="2800" dirty="0">
                <a:solidFill>
                  <a:srgbClr val="FF0000"/>
                </a:solidFill>
              </a:rPr>
              <a:t>homicídio doloso</a:t>
            </a:r>
            <a:r>
              <a:rPr lang="pt-BR" sz="2800" dirty="0"/>
              <a:t>, ou </a:t>
            </a:r>
            <a:r>
              <a:rPr lang="pt-BR" sz="2800" dirty="0">
                <a:solidFill>
                  <a:srgbClr val="FF0000"/>
                </a:solidFill>
              </a:rPr>
              <a:t>tentativa deste</a:t>
            </a:r>
            <a:r>
              <a:rPr lang="pt-BR" sz="2800" dirty="0"/>
              <a:t>, contra a pessoa de cuja sucessão se tratar, seu cônjuge, companheiro, ascendente ou descendente;</a:t>
            </a:r>
          </a:p>
          <a:p>
            <a:pPr marL="457200" lvl="1" indent="0" algn="just">
              <a:buNone/>
            </a:pPr>
            <a:r>
              <a:rPr lang="pt-BR" sz="2800" dirty="0"/>
              <a:t>II - que houverem </a:t>
            </a:r>
            <a:r>
              <a:rPr lang="pt-BR" sz="2800" dirty="0">
                <a:solidFill>
                  <a:srgbClr val="FF0000"/>
                </a:solidFill>
              </a:rPr>
              <a:t>acusado caluniosamente em juízo </a:t>
            </a:r>
            <a:r>
              <a:rPr lang="pt-BR" sz="2800" dirty="0"/>
              <a:t>o autor da herança ou incorrerem em </a:t>
            </a:r>
            <a:r>
              <a:rPr lang="pt-BR" sz="2800" dirty="0">
                <a:solidFill>
                  <a:srgbClr val="FF0000"/>
                </a:solidFill>
              </a:rPr>
              <a:t>crime contra a sua honra</a:t>
            </a:r>
            <a:r>
              <a:rPr lang="pt-BR" sz="2800" dirty="0"/>
              <a:t>, ou de seu cônjuge ou companheiro;</a:t>
            </a:r>
          </a:p>
          <a:p>
            <a:pPr marL="457200" lvl="1" indent="0" algn="just">
              <a:buNone/>
            </a:pPr>
            <a:r>
              <a:rPr lang="pt-BR" sz="2800" dirty="0"/>
              <a:t>III - que, </a:t>
            </a:r>
            <a:r>
              <a:rPr lang="pt-BR" sz="2800" dirty="0">
                <a:solidFill>
                  <a:srgbClr val="FF0000"/>
                </a:solidFill>
              </a:rPr>
              <a:t>por violência ou meios fraudulentos</a:t>
            </a:r>
            <a:r>
              <a:rPr lang="pt-BR" sz="2800" dirty="0"/>
              <a:t>, inibirem ou obstarem o autor da herança de </a:t>
            </a:r>
            <a:r>
              <a:rPr lang="pt-BR" sz="2800" dirty="0">
                <a:solidFill>
                  <a:srgbClr val="FF0000"/>
                </a:solidFill>
              </a:rPr>
              <a:t>dispor livremente </a:t>
            </a:r>
            <a:r>
              <a:rPr lang="pt-BR" sz="2800" dirty="0"/>
              <a:t>de seus bens por ato de última vontade.</a:t>
            </a:r>
          </a:p>
        </p:txBody>
      </p:sp>
    </p:spTree>
    <p:extLst>
      <p:ext uri="{BB962C8B-B14F-4D97-AF65-F5344CB8AC3E}">
        <p14:creationId xmlns:p14="http://schemas.microsoft.com/office/powerpoint/2010/main" val="36036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35224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que houverem sido autores, coautores ou partícipes de </a:t>
            </a:r>
            <a:r>
              <a:rPr lang="pt-B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homicídio doloso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 </a:t>
            </a:r>
            <a:r>
              <a:rPr lang="pt-B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tentativa deste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contra a pessoa de cuja sucessão se tratar, seu cônjuge, companheiro, ascendente ou descendente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800350"/>
            <a:ext cx="10515600" cy="3795713"/>
          </a:xfrm>
        </p:spPr>
        <p:txBody>
          <a:bodyPr>
            <a:normAutofit/>
          </a:bodyPr>
          <a:lstStyle/>
          <a:p>
            <a:pPr algn="just"/>
            <a:r>
              <a:rPr lang="pt-BR" sz="2600" dirty="0">
                <a:solidFill>
                  <a:srgbClr val="FF0000"/>
                </a:solidFill>
              </a:rPr>
              <a:t>Autor</a:t>
            </a:r>
            <a:r>
              <a:rPr lang="pt-BR" sz="2600" dirty="0"/>
              <a:t> – é aquele único indivíduo que pratica o delito, possuindo domínio sobre a consumação do fato.</a:t>
            </a:r>
          </a:p>
          <a:p>
            <a:pPr algn="just"/>
            <a:r>
              <a:rPr lang="pt-BR" sz="2600" dirty="0">
                <a:solidFill>
                  <a:srgbClr val="FF0000"/>
                </a:solidFill>
              </a:rPr>
              <a:t>Coautores</a:t>
            </a:r>
            <a:r>
              <a:rPr lang="pt-BR" sz="2600" dirty="0"/>
              <a:t> – são os que praticam, em conjunto, a ação criminosa, dividindo as tarefas; uns realizam materialmente a conduta; outros a imaginaram e ordenaram.</a:t>
            </a:r>
          </a:p>
          <a:p>
            <a:pPr algn="just"/>
            <a:r>
              <a:rPr lang="pt-BR" sz="2600" dirty="0">
                <a:solidFill>
                  <a:srgbClr val="FF0000"/>
                </a:solidFill>
              </a:rPr>
              <a:t>Partícipes</a:t>
            </a:r>
            <a:r>
              <a:rPr lang="pt-BR" sz="2600" dirty="0"/>
              <a:t> – são aqueles que, sem cometer uma ação tipificada no âmbito penal, contribuem para a ação criminosa (fornece a arma, por exemplo).</a:t>
            </a:r>
          </a:p>
          <a:p>
            <a:pPr algn="just"/>
            <a:r>
              <a:rPr lang="pt-BR" sz="2400" dirty="0"/>
              <a:t>Não é tida como indignidade (para as consequências do direito sucessório) o </a:t>
            </a:r>
            <a:r>
              <a:rPr lang="pt-BR" sz="2400" dirty="0">
                <a:solidFill>
                  <a:srgbClr val="FF0000"/>
                </a:solidFill>
              </a:rPr>
              <a:t>homicídio simplesmente culposo</a:t>
            </a:r>
            <a:r>
              <a:rPr lang="pt-BR" sz="2400" dirty="0"/>
              <a:t>, ou cometido em </a:t>
            </a:r>
            <a:r>
              <a:rPr lang="pt-BR" sz="2400" dirty="0">
                <a:solidFill>
                  <a:srgbClr val="FF0000"/>
                </a:solidFill>
              </a:rPr>
              <a:t>legítima defesa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6125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Homicídio doloso tentado ou consumado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- que houverem sido autores, coautores ou partícipes de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homicídio doloso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tentativa deste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contra a pessoa de cuja sucessão se tratar, seu cônjuge, companheiro, ascendente ou descendente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19375"/>
            <a:ext cx="10515600" cy="35575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dolo</a:t>
            </a:r>
            <a:r>
              <a:rPr lang="pt-BR" dirty="0"/>
              <a:t> exigido na consumação do delito, é o dolo do Código Penal.</a:t>
            </a:r>
          </a:p>
          <a:p>
            <a:pPr algn="just"/>
            <a:r>
              <a:rPr lang="pt-BR" dirty="0"/>
              <a:t>Revela-se pela vontade de causar o resultado.</a:t>
            </a:r>
          </a:p>
          <a:p>
            <a:pPr algn="just"/>
            <a:r>
              <a:rPr lang="pt-BR" dirty="0"/>
              <a:t>Não se exige </a:t>
            </a:r>
            <a:r>
              <a:rPr lang="pt-BR" dirty="0">
                <a:solidFill>
                  <a:srgbClr val="FF0000"/>
                </a:solidFill>
              </a:rPr>
              <a:t>prévia condenação penal</a:t>
            </a:r>
            <a:r>
              <a:rPr lang="pt-BR" dirty="0"/>
              <a:t>. A prova da indignidade pode ser produzida no juízo cível.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A absolvição </a:t>
            </a:r>
            <a:r>
              <a:rPr lang="pt-BR" dirty="0"/>
              <a:t>por inexistência material do delito (</a:t>
            </a:r>
            <a:r>
              <a:rPr lang="pt-BR" dirty="0">
                <a:solidFill>
                  <a:srgbClr val="FF0000"/>
                </a:solidFill>
              </a:rPr>
              <a:t>homicídio doloso</a:t>
            </a:r>
            <a:r>
              <a:rPr lang="pt-BR" dirty="0"/>
              <a:t>) ou que negue ser a autoria do crime imputável àquele que se quer excluir, </a:t>
            </a:r>
            <a:r>
              <a:rPr lang="pt-BR" dirty="0">
                <a:solidFill>
                  <a:srgbClr val="FF0000"/>
                </a:solidFill>
              </a:rPr>
              <a:t>impedirá a discussão da matéria no juízo civil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rol de vítimas </a:t>
            </a:r>
            <a:r>
              <a:rPr lang="pt-BR" dirty="0"/>
              <a:t>se estende para além da pessoa do agora autor da herança.</a:t>
            </a:r>
          </a:p>
        </p:txBody>
      </p:sp>
    </p:spTree>
    <p:extLst>
      <p:ext uri="{BB962C8B-B14F-4D97-AF65-F5344CB8AC3E}">
        <p14:creationId xmlns:p14="http://schemas.microsoft.com/office/powerpoint/2010/main" val="251378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Calúnia, injúria, difamação ou denunciação caluniosa</a:t>
            </a: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- que houverem </a:t>
            </a:r>
            <a:r>
              <a:rPr lang="pt-BR" sz="27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acusado caluniosamente em juízo </a:t>
            </a:r>
            <a:r>
              <a:rPr 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autor da herança ou incorrerem em </a:t>
            </a:r>
            <a:r>
              <a:rPr lang="pt-BR" sz="27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 contra a sua honra</a:t>
            </a:r>
            <a:r>
              <a:rPr 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 de seu cônjuge ou companheiro</a:t>
            </a:r>
            <a:br>
              <a:rPr lang="pt-BR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Conduta do herdeiro </a:t>
            </a:r>
            <a:r>
              <a:rPr lang="pt-BR" dirty="0"/>
              <a:t>que seja considerada desviante do comportamento esperado de quem herda ou pode herdar.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Condutas qualificadas como ilícitos </a:t>
            </a:r>
            <a:r>
              <a:rPr lang="pt-BR" dirty="0"/>
              <a:t>penais ou como imorais.</a:t>
            </a:r>
          </a:p>
          <a:p>
            <a:pPr algn="just"/>
            <a:r>
              <a:rPr lang="pt-BR" dirty="0"/>
              <a:t>São suficientemente graves e atentatórias e geram, por isso, a </a:t>
            </a:r>
            <a:r>
              <a:rPr lang="pt-BR" dirty="0">
                <a:solidFill>
                  <a:srgbClr val="FF0000"/>
                </a:solidFill>
              </a:rPr>
              <a:t>exclusão do indigno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Essas condutas, então, compõem o  conceito de indignidade sucessória, que enseja a </a:t>
            </a:r>
            <a:r>
              <a:rPr lang="pt-BR" dirty="0">
                <a:solidFill>
                  <a:srgbClr val="FF0000"/>
                </a:solidFill>
              </a:rPr>
              <a:t>exclusão do sucessor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A exclusão alcança tanto os </a:t>
            </a:r>
            <a:r>
              <a:rPr lang="pt-BR" dirty="0">
                <a:solidFill>
                  <a:srgbClr val="FF0000"/>
                </a:solidFill>
              </a:rPr>
              <a:t>herdeiros legítimos</a:t>
            </a:r>
            <a:r>
              <a:rPr lang="pt-BR" dirty="0"/>
              <a:t>, como os </a:t>
            </a:r>
            <a:r>
              <a:rPr lang="pt-BR" dirty="0">
                <a:solidFill>
                  <a:srgbClr val="FF0000"/>
                </a:solidFill>
              </a:rPr>
              <a:t>herdeiros testamentários</a:t>
            </a:r>
            <a:r>
              <a:rPr lang="pt-BR" dirty="0"/>
              <a:t> e os </a:t>
            </a:r>
            <a:r>
              <a:rPr lang="pt-BR" dirty="0">
                <a:solidFill>
                  <a:srgbClr val="FF0000"/>
                </a:solidFill>
              </a:rPr>
              <a:t>legatários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47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Calúnia, injúria, difamação ou denunciação caluniosa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- que houverem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acusado caluniosamente em juízo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autor da herança ou incorrerem em crime contra a sua honra, ou de seu cônjuge ou companheiro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16989"/>
            <a:ext cx="10515600" cy="3959974"/>
          </a:xfrm>
        </p:spPr>
        <p:txBody>
          <a:bodyPr/>
          <a:lstStyle/>
          <a:p>
            <a:pPr algn="just"/>
            <a:r>
              <a:rPr lang="pt-BR" dirty="0"/>
              <a:t>Não há exigências no sentido de que tenha havido </a:t>
            </a:r>
            <a:r>
              <a:rPr lang="pt-BR" dirty="0">
                <a:solidFill>
                  <a:srgbClr val="FF0000"/>
                </a:solidFill>
              </a:rPr>
              <a:t>decisão judicial condenatória no âmbito penal</a:t>
            </a:r>
            <a:r>
              <a:rPr lang="pt-BR" dirty="0"/>
              <a:t>, nem seu trânsito em julgado.</a:t>
            </a:r>
          </a:p>
          <a:p>
            <a:pPr algn="just"/>
            <a:r>
              <a:rPr lang="pt-BR" dirty="0"/>
              <a:t>Basta a </a:t>
            </a:r>
            <a:r>
              <a:rPr lang="pt-BR" dirty="0">
                <a:solidFill>
                  <a:srgbClr val="FF0000"/>
                </a:solidFill>
              </a:rPr>
              <a:t>prova que se faça, no juízo cível</a:t>
            </a:r>
            <a:r>
              <a:rPr lang="pt-BR" dirty="0"/>
              <a:t>, do fato delituoso (reprovação moral).</a:t>
            </a:r>
          </a:p>
          <a:p>
            <a:pPr algn="just"/>
            <a:r>
              <a:rPr lang="pt-BR" dirty="0"/>
              <a:t>A decisão no juízo criminal, que conclui pela </a:t>
            </a:r>
            <a:r>
              <a:rPr lang="pt-BR" dirty="0">
                <a:solidFill>
                  <a:srgbClr val="FF0000"/>
                </a:solidFill>
              </a:rPr>
              <a:t>extinção da punibilidade, não impede o ajuizamento da ação </a:t>
            </a:r>
            <a:r>
              <a:rPr lang="pt-BR" dirty="0"/>
              <a:t>de exclusão do herdeiro e a </a:t>
            </a:r>
            <a:r>
              <a:rPr lang="pt-BR" dirty="0">
                <a:solidFill>
                  <a:srgbClr val="FF0000"/>
                </a:solidFill>
              </a:rPr>
              <a:t>decisão cível </a:t>
            </a:r>
            <a:r>
              <a:rPr lang="pt-BR" dirty="0"/>
              <a:t>nesse sentido.</a:t>
            </a:r>
          </a:p>
        </p:txBody>
      </p:sp>
    </p:spTree>
    <p:extLst>
      <p:ext uri="{BB962C8B-B14F-4D97-AF65-F5344CB8AC3E}">
        <p14:creationId xmlns:p14="http://schemas.microsoft.com/office/powerpoint/2010/main" val="186348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Calúnia, injúria, difamação ou denunciação caluniosa</a:t>
            </a: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- que houverem acusado caluniosamente em juízo o autor da herança ou incorrerem em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 contra a sua honra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 de seu cônjuge ou companheiro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4458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>
                <a:solidFill>
                  <a:srgbClr val="FF0000"/>
                </a:solidFill>
              </a:rPr>
              <a:t>Crimes que ofendem a honra do falecido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São estes os crimes contra a honra: a </a:t>
            </a:r>
            <a:r>
              <a:rPr lang="pt-BR" dirty="0">
                <a:solidFill>
                  <a:srgbClr val="FF0000"/>
                </a:solidFill>
              </a:rPr>
              <a:t>calúnia</a:t>
            </a:r>
            <a:r>
              <a:rPr lang="pt-BR" dirty="0"/>
              <a:t>, a </a:t>
            </a:r>
            <a:r>
              <a:rPr lang="pt-BR" dirty="0">
                <a:solidFill>
                  <a:srgbClr val="FF0000"/>
                </a:solidFill>
              </a:rPr>
              <a:t>difamação </a:t>
            </a:r>
            <a:r>
              <a:rPr lang="pt-BR" dirty="0"/>
              <a:t>e a </a:t>
            </a:r>
            <a:r>
              <a:rPr lang="pt-BR" dirty="0">
                <a:solidFill>
                  <a:srgbClr val="FF0000"/>
                </a:solidFill>
              </a:rPr>
              <a:t>injúria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STJ entende que quando se diz </a:t>
            </a:r>
            <a:r>
              <a:rPr lang="pt-BR" dirty="0">
                <a:solidFill>
                  <a:srgbClr val="FF0000"/>
                </a:solidFill>
              </a:rPr>
              <a:t>“juízo”</a:t>
            </a:r>
            <a:r>
              <a:rPr lang="pt-BR" dirty="0"/>
              <a:t>,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se está referindo a </a:t>
            </a:r>
            <a:r>
              <a:rPr lang="pt-BR" dirty="0">
                <a:solidFill>
                  <a:srgbClr val="FF0000"/>
                </a:solidFill>
              </a:rPr>
              <a:t>juízo criminal </a:t>
            </a:r>
            <a:r>
              <a:rPr lang="pt-BR" dirty="0"/>
              <a:t>(e não outro) – </a:t>
            </a:r>
            <a:r>
              <a:rPr lang="pt-BR" dirty="0" err="1"/>
              <a:t>Resp</a:t>
            </a:r>
            <a:r>
              <a:rPr lang="pt-BR" dirty="0"/>
              <a:t> 1185122.</a:t>
            </a:r>
          </a:p>
          <a:p>
            <a:pPr algn="just"/>
            <a:r>
              <a:rPr lang="pt-BR" dirty="0"/>
              <a:t>Há </a:t>
            </a:r>
            <a:r>
              <a:rPr lang="pt-BR" dirty="0">
                <a:solidFill>
                  <a:srgbClr val="FF0000"/>
                </a:solidFill>
              </a:rPr>
              <a:t>doutrinadores</a:t>
            </a:r>
            <a:r>
              <a:rPr lang="pt-BR" dirty="0"/>
              <a:t> que não admitem essa distinção (para julgar e decidir) entre o </a:t>
            </a:r>
            <a:r>
              <a:rPr lang="pt-BR" dirty="0">
                <a:solidFill>
                  <a:srgbClr val="FF0000"/>
                </a:solidFill>
              </a:rPr>
              <a:t>juízo criminal</a:t>
            </a:r>
            <a:r>
              <a:rPr lang="pt-BR" dirty="0"/>
              <a:t> e o </a:t>
            </a:r>
            <a:r>
              <a:rPr lang="pt-BR" dirty="0">
                <a:solidFill>
                  <a:srgbClr val="FF0000"/>
                </a:solidFill>
              </a:rPr>
              <a:t>juízo civil</a:t>
            </a:r>
            <a:r>
              <a:rPr lang="pt-BR" dirty="0"/>
              <a:t>. </a:t>
            </a:r>
            <a:r>
              <a:rPr lang="pt-BR" dirty="0" err="1"/>
              <a:t>Ex</a:t>
            </a:r>
            <a:r>
              <a:rPr lang="pt-BR" dirty="0"/>
              <a:t>: Maria Helena Diniz e Silvio Rodrigues. Pessoalmente, sigo esta orientação doutrinária.</a:t>
            </a:r>
          </a:p>
        </p:txBody>
      </p:sp>
    </p:spTree>
    <p:extLst>
      <p:ext uri="{BB962C8B-B14F-4D97-AF65-F5344CB8AC3E}">
        <p14:creationId xmlns:p14="http://schemas.microsoft.com/office/powerpoint/2010/main" val="240435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 inibido, limitado ou impedido o falecido de elaborar seu próprio testamento como desejasse.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6820"/>
          </a:xfrm>
        </p:spPr>
        <p:txBody>
          <a:bodyPr/>
          <a:lstStyle/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Condutas atentatórias à liberdade de testar</a:t>
            </a:r>
            <a:r>
              <a:rPr lang="pt-BR" dirty="0"/>
              <a:t>, cometidas pelo herdeiro ou legatário com intuito de beneficiar-se a si mesmo, ou a outro herdeiro, ou terceiro.</a:t>
            </a:r>
          </a:p>
          <a:p>
            <a:r>
              <a:rPr lang="pt-BR" dirty="0"/>
              <a:t>Comprometimento da </a:t>
            </a:r>
            <a:r>
              <a:rPr lang="pt-BR" dirty="0">
                <a:solidFill>
                  <a:srgbClr val="FF0000"/>
                </a:solidFill>
              </a:rPr>
              <a:t>higidez do testamento</a:t>
            </a:r>
            <a:r>
              <a:rPr lang="pt-BR" dirty="0"/>
              <a:t>.</a:t>
            </a:r>
          </a:p>
          <a:p>
            <a:r>
              <a:rPr lang="pt-BR" dirty="0"/>
              <a:t>Comportamento violento ou fraudulento das pessoas que cometeram essa indignidade.</a:t>
            </a:r>
          </a:p>
        </p:txBody>
      </p:sp>
    </p:spTree>
    <p:extLst>
      <p:ext uri="{BB962C8B-B14F-4D97-AF65-F5344CB8AC3E}">
        <p14:creationId xmlns:p14="http://schemas.microsoft.com/office/powerpoint/2010/main" val="3188462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1016</Words>
  <Application>Microsoft Office PowerPoint</Application>
  <PresentationFormat>Personalizar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Exclusão do herdeiro por indignidade. </vt:lpstr>
      <vt:lpstr>Exclusão do herdeiro por indignidade</vt:lpstr>
      <vt:lpstr>Exclusão do herdeiro por indignidade:  arts. 1814 a 1818 CC</vt:lpstr>
      <vt:lpstr>I - que houverem sido autores, coautores ou partícipes de homicídio doloso, ou tentativa deste, contra a pessoa de cuja sucessão se tratar, seu cônjuge, companheiro, ascendente ou descendente</vt:lpstr>
      <vt:lpstr>Homicídio doloso tentado ou consumado  I - que houverem sido autores, coautores ou partícipes de homicídio doloso, ou tentativa deste, contra a pessoa de cuja sucessão se tratar, seu cônjuge, companheiro, ascendente ou descendente</vt:lpstr>
      <vt:lpstr>Calúnia, injúria, difamação ou denunciação caluniosa II - que houverem acusado caluniosamente em juízo o autor da herança ou incorrerem em crime contra a sua honra, ou de seu cônjuge ou companheiro </vt:lpstr>
      <vt:lpstr>Calúnia, injúria, difamação ou denunciação caluniosa II - que houverem acusado caluniosamente em juízo o autor da herança ou incorrerem em crime contra a sua honra, ou de seu cônjuge ou companheiro</vt:lpstr>
      <vt:lpstr>Calúnia, injúria, difamação ou denunciação caluniosa II - que houverem acusado caluniosamente em juízo o autor da herança ou incorrerem em crime contra a sua honra, ou de seu cônjuge ou companheiro</vt:lpstr>
      <vt:lpstr>Ter inibido, limitado ou impedido o falecido de elaborar seu próprio testamento como desejasse. </vt:lpstr>
      <vt:lpstr>Natureza e efeitos da exclusão por indignidade</vt:lpstr>
      <vt:lpstr>Natureza e efeitos da exclusão por indignidade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Legitimação sucessória. Exclusão do herdeiro por indignidade.</dc:title>
  <dc:creator>Giselda</dc:creator>
  <cp:lastModifiedBy>Romualdo Baptista dos Santos</cp:lastModifiedBy>
  <cp:revision>19</cp:revision>
  <dcterms:created xsi:type="dcterms:W3CDTF">2019-08-14T23:39:50Z</dcterms:created>
  <dcterms:modified xsi:type="dcterms:W3CDTF">2023-05-22T17:24:49Z</dcterms:modified>
</cp:coreProperties>
</file>