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4"/>
  </p:notesMasterIdLst>
  <p:sldIdLst>
    <p:sldId id="257" r:id="rId2"/>
    <p:sldId id="258" r:id="rId3"/>
    <p:sldId id="260" r:id="rId4"/>
    <p:sldId id="310" r:id="rId5"/>
    <p:sldId id="265" r:id="rId6"/>
    <p:sldId id="266" r:id="rId7"/>
    <p:sldId id="268" r:id="rId8"/>
    <p:sldId id="270" r:id="rId9"/>
    <p:sldId id="259" r:id="rId10"/>
    <p:sldId id="320" r:id="rId11"/>
    <p:sldId id="319" r:id="rId12"/>
    <p:sldId id="311" r:id="rId13"/>
    <p:sldId id="281" r:id="rId14"/>
    <p:sldId id="314" r:id="rId15"/>
    <p:sldId id="313" r:id="rId16"/>
    <p:sldId id="280" r:id="rId17"/>
    <p:sldId id="317" r:id="rId18"/>
    <p:sldId id="300" r:id="rId19"/>
    <p:sldId id="315" r:id="rId20"/>
    <p:sldId id="316" r:id="rId21"/>
    <p:sldId id="318" r:id="rId22"/>
    <p:sldId id="32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snapToObjects="1">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931833.HSM\Dropbox\2015\FSP\Orientacao\Thalita\Gr&#225;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3215517916533E-2"/>
          <c:y val="0.11385486423781738"/>
          <c:w val="0.89447731844517564"/>
          <c:h val="0.66714477322641452"/>
        </c:manualLayout>
      </c:layout>
      <c:lineChart>
        <c:grouping val="standard"/>
        <c:varyColors val="0"/>
        <c:ser>
          <c:idx val="0"/>
          <c:order val="0"/>
          <c:tx>
            <c:v>DALY 2004 - Pior cenário</c:v>
          </c:tx>
          <c:spPr>
            <a:ln w="19050">
              <a:solidFill>
                <a:srgbClr val="C00000"/>
              </a:solidFill>
            </a:ln>
          </c:spPr>
          <c:marker>
            <c:symbol val="square"/>
            <c:size val="3"/>
            <c:spPr>
              <a:solidFill>
                <a:srgbClr val="C00000"/>
              </a:solidFill>
              <a:ln>
                <a:solidFill>
                  <a:srgbClr val="C00000"/>
                </a:solidFill>
              </a:ln>
            </c:spPr>
          </c:marker>
          <c:cat>
            <c:numRef>
              <c:f>[Gráficos.xlsx]Dados!$A$5:$A$38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[Gráficos.xlsx]Dados!$J$5:$J$38</c:f>
              <c:numCache>
                <c:formatCode>#,##0.00</c:formatCode>
                <c:ptCount val="34"/>
                <c:pt idx="0">
                  <c:v>6.5294973059760064</c:v>
                </c:pt>
                <c:pt idx="1">
                  <c:v>28.080457611740272</c:v>
                </c:pt>
                <c:pt idx="2">
                  <c:v>33.213530301926021</c:v>
                </c:pt>
                <c:pt idx="3">
                  <c:v>466.74519855672526</c:v>
                </c:pt>
                <c:pt idx="4">
                  <c:v>1535.348142054462</c:v>
                </c:pt>
                <c:pt idx="5">
                  <c:v>5370.9987769859663</c:v>
                </c:pt>
                <c:pt idx="6">
                  <c:v>8235.6597666531143</c:v>
                </c:pt>
                <c:pt idx="7">
                  <c:v>16613.629750527805</c:v>
                </c:pt>
                <c:pt idx="8">
                  <c:v>32155.040867437092</c:v>
                </c:pt>
                <c:pt idx="9">
                  <c:v>46468.244779024186</c:v>
                </c:pt>
                <c:pt idx="10">
                  <c:v>68121.630786966853</c:v>
                </c:pt>
                <c:pt idx="11">
                  <c:v>81707.605065937314</c:v>
                </c:pt>
                <c:pt idx="12">
                  <c:v>90264.433800298924</c:v>
                </c:pt>
                <c:pt idx="13">
                  <c:v>100922.55756426763</c:v>
                </c:pt>
                <c:pt idx="14">
                  <c:v>106055.22795963909</c:v>
                </c:pt>
                <c:pt idx="15">
                  <c:v>106180.01937868634</c:v>
                </c:pt>
                <c:pt idx="16">
                  <c:v>108465.65215200788</c:v>
                </c:pt>
                <c:pt idx="17">
                  <c:v>84567.151266345521</c:v>
                </c:pt>
                <c:pt idx="18">
                  <c:v>75252.627082800158</c:v>
                </c:pt>
                <c:pt idx="19">
                  <c:v>67568.241138117955</c:v>
                </c:pt>
                <c:pt idx="20">
                  <c:v>61662.294414098702</c:v>
                </c:pt>
                <c:pt idx="21">
                  <c:v>55805.105245997911</c:v>
                </c:pt>
                <c:pt idx="22">
                  <c:v>53371.172641537385</c:v>
                </c:pt>
                <c:pt idx="23">
                  <c:v>48538.233020724081</c:v>
                </c:pt>
                <c:pt idx="24">
                  <c:v>42427.456698843016</c:v>
                </c:pt>
                <c:pt idx="25">
                  <c:v>41748.804438531835</c:v>
                </c:pt>
                <c:pt idx="26">
                  <c:v>42916.315835211237</c:v>
                </c:pt>
                <c:pt idx="27">
                  <c:v>39923.101016070003</c:v>
                </c:pt>
                <c:pt idx="28">
                  <c:v>40007.477811730307</c:v>
                </c:pt>
                <c:pt idx="29">
                  <c:v>39484.024005976564</c:v>
                </c:pt>
                <c:pt idx="30">
                  <c:v>37154.981810417332</c:v>
                </c:pt>
                <c:pt idx="31">
                  <c:v>33375.192060608468</c:v>
                </c:pt>
                <c:pt idx="32">
                  <c:v>29085.639814591763</c:v>
                </c:pt>
                <c:pt idx="33">
                  <c:v>7648.2479836405946</c:v>
                </c:pt>
              </c:numCache>
            </c:numRef>
          </c:val>
          <c:smooth val="0"/>
        </c:ser>
        <c:ser>
          <c:idx val="1"/>
          <c:order val="1"/>
          <c:tx>
            <c:v>DALY 2004 - Melhor cenário</c:v>
          </c:tx>
          <c:spPr>
            <a:ln w="19050">
              <a:solidFill>
                <a:srgbClr val="002060"/>
              </a:solidFill>
            </a:ln>
          </c:spPr>
          <c:marker>
            <c:symbol val="diamond"/>
            <c:size val="4"/>
            <c:spPr>
              <a:solidFill>
                <a:srgbClr val="002060"/>
              </a:solidFill>
              <a:ln>
                <a:solidFill>
                  <a:srgbClr val="002060"/>
                </a:solidFill>
              </a:ln>
            </c:spPr>
          </c:marker>
          <c:cat>
            <c:numRef>
              <c:f>[Gráficos.xlsx]Dados!$A$5:$A$38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[Gráficos.xlsx]Dados!$AD$5:$AD$38</c:f>
              <c:numCache>
                <c:formatCode>#,##0.00</c:formatCode>
                <c:ptCount val="34"/>
                <c:pt idx="0">
                  <c:v>3.4973716217935316</c:v>
                </c:pt>
                <c:pt idx="1">
                  <c:v>28.080457611740272</c:v>
                </c:pt>
                <c:pt idx="2">
                  <c:v>24.981984941379586</c:v>
                </c:pt>
                <c:pt idx="3">
                  <c:v>395.07013461147932</c:v>
                </c:pt>
                <c:pt idx="4">
                  <c:v>1328.4214050091782</c:v>
                </c:pt>
                <c:pt idx="5">
                  <c:v>4608.8056850313924</c:v>
                </c:pt>
                <c:pt idx="6">
                  <c:v>7040.2706771920157</c:v>
                </c:pt>
                <c:pt idx="7">
                  <c:v>14153.946122487154</c:v>
                </c:pt>
                <c:pt idx="8">
                  <c:v>28101.416990583341</c:v>
                </c:pt>
                <c:pt idx="9">
                  <c:v>41147.23070549182</c:v>
                </c:pt>
                <c:pt idx="10">
                  <c:v>60337.279426283654</c:v>
                </c:pt>
                <c:pt idx="11">
                  <c:v>72515.488692326297</c:v>
                </c:pt>
                <c:pt idx="12">
                  <c:v>79397.055959482896</c:v>
                </c:pt>
                <c:pt idx="13">
                  <c:v>89941.920682654949</c:v>
                </c:pt>
                <c:pt idx="14">
                  <c:v>94837.605487047258</c:v>
                </c:pt>
                <c:pt idx="15">
                  <c:v>94719.650454640636</c:v>
                </c:pt>
                <c:pt idx="16">
                  <c:v>95975.555566985277</c:v>
                </c:pt>
                <c:pt idx="17">
                  <c:v>71574.637513825321</c:v>
                </c:pt>
                <c:pt idx="18">
                  <c:v>61674.683573963455</c:v>
                </c:pt>
                <c:pt idx="19">
                  <c:v>55610.478913025239</c:v>
                </c:pt>
                <c:pt idx="20">
                  <c:v>51355.387073822349</c:v>
                </c:pt>
                <c:pt idx="21">
                  <c:v>45629.331739431902</c:v>
                </c:pt>
                <c:pt idx="22">
                  <c:v>43530.369003354303</c:v>
                </c:pt>
                <c:pt idx="23">
                  <c:v>39015.581116187226</c:v>
                </c:pt>
                <c:pt idx="24">
                  <c:v>34637.43130858412</c:v>
                </c:pt>
                <c:pt idx="25">
                  <c:v>33654.844435489307</c:v>
                </c:pt>
                <c:pt idx="26">
                  <c:v>35021.012494060677</c:v>
                </c:pt>
                <c:pt idx="27">
                  <c:v>32591.495016341793</c:v>
                </c:pt>
                <c:pt idx="28">
                  <c:v>32768.754189254076</c:v>
                </c:pt>
                <c:pt idx="29">
                  <c:v>32209.315066860141</c:v>
                </c:pt>
                <c:pt idx="30">
                  <c:v>30291.803596716847</c:v>
                </c:pt>
                <c:pt idx="31">
                  <c:v>27151.650734594659</c:v>
                </c:pt>
                <c:pt idx="32">
                  <c:v>23124.64260247771</c:v>
                </c:pt>
                <c:pt idx="33">
                  <c:v>5843.3609783716938</c:v>
                </c:pt>
              </c:numCache>
            </c:numRef>
          </c:val>
          <c:smooth val="0"/>
        </c:ser>
        <c:ser>
          <c:idx val="2"/>
          <c:order val="2"/>
          <c:tx>
            <c:v>DALY 2010 - Pior cenário</c:v>
          </c:tx>
          <c:spPr>
            <a:ln w="19050">
              <a:solidFill>
                <a:schemeClr val="accent6">
                  <a:lumMod val="75000"/>
                </a:schemeClr>
              </a:solidFill>
            </a:ln>
          </c:spPr>
          <c:marker>
            <c:symbol val="triangle"/>
            <c:size val="4"/>
            <c:spPr>
              <a:solidFill>
                <a:schemeClr val="accent6">
                  <a:lumMod val="75000"/>
                </a:schemeClr>
              </a:solidFill>
              <a:ln>
                <a:solidFill>
                  <a:schemeClr val="accent6">
                    <a:lumMod val="75000"/>
                  </a:schemeClr>
                </a:solidFill>
              </a:ln>
            </c:spPr>
          </c:marker>
          <c:cat>
            <c:numRef>
              <c:f>[Gráficos.xlsx]Dados!$A$5:$A$38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[Gráficos.xlsx]Dados!$S$5:$S$38</c:f>
              <c:numCache>
                <c:formatCode>#,##0.00</c:formatCode>
                <c:ptCount val="34"/>
                <c:pt idx="0">
                  <c:v>0</c:v>
                </c:pt>
                <c:pt idx="1">
                  <c:v>54.546999999999997</c:v>
                </c:pt>
                <c:pt idx="2">
                  <c:v>34.72</c:v>
                </c:pt>
                <c:pt idx="3">
                  <c:v>600.62400000000002</c:v>
                </c:pt>
                <c:pt idx="4">
                  <c:v>2136.8450000000003</c:v>
                </c:pt>
                <c:pt idx="5">
                  <c:v>7345.8249999999989</c:v>
                </c:pt>
                <c:pt idx="6">
                  <c:v>11121.869000000001</c:v>
                </c:pt>
                <c:pt idx="7">
                  <c:v>22494.824999999997</c:v>
                </c:pt>
                <c:pt idx="8">
                  <c:v>46363.234999999986</c:v>
                </c:pt>
                <c:pt idx="9">
                  <c:v>69443.789000000004</c:v>
                </c:pt>
                <c:pt idx="10">
                  <c:v>101343.31799999998</c:v>
                </c:pt>
                <c:pt idx="11">
                  <c:v>122563.84099999999</c:v>
                </c:pt>
                <c:pt idx="12">
                  <c:v>133019.88699999999</c:v>
                </c:pt>
                <c:pt idx="13">
                  <c:v>153905.16300000003</c:v>
                </c:pt>
                <c:pt idx="14">
                  <c:v>163556.734</c:v>
                </c:pt>
                <c:pt idx="15">
                  <c:v>163550.23800000001</c:v>
                </c:pt>
                <c:pt idx="16">
                  <c:v>164299.10399999999</c:v>
                </c:pt>
                <c:pt idx="17">
                  <c:v>116400.60499999998</c:v>
                </c:pt>
                <c:pt idx="18">
                  <c:v>97150.370999999999</c:v>
                </c:pt>
                <c:pt idx="19">
                  <c:v>90673.837</c:v>
                </c:pt>
                <c:pt idx="20">
                  <c:v>87716.76999999999</c:v>
                </c:pt>
                <c:pt idx="21">
                  <c:v>77981.585000000006</c:v>
                </c:pt>
                <c:pt idx="22">
                  <c:v>75911.924999999988</c:v>
                </c:pt>
                <c:pt idx="23">
                  <c:v>69060.161000000007</c:v>
                </c:pt>
                <c:pt idx="24">
                  <c:v>65790.028000000006</c:v>
                </c:pt>
                <c:pt idx="25">
                  <c:v>64434.721000000005</c:v>
                </c:pt>
                <c:pt idx="26">
                  <c:v>68786.241999999998</c:v>
                </c:pt>
                <c:pt idx="27">
                  <c:v>66157.059000000008</c:v>
                </c:pt>
                <c:pt idx="28">
                  <c:v>67755.415999999997</c:v>
                </c:pt>
                <c:pt idx="29">
                  <c:v>67402.272999999986</c:v>
                </c:pt>
                <c:pt idx="30">
                  <c:v>65436.087000000014</c:v>
                </c:pt>
                <c:pt idx="31">
                  <c:v>61600.964999999997</c:v>
                </c:pt>
                <c:pt idx="32">
                  <c:v>54742.135000000009</c:v>
                </c:pt>
                <c:pt idx="33">
                  <c:v>30206.916000000005</c:v>
                </c:pt>
              </c:numCache>
            </c:numRef>
          </c:val>
          <c:smooth val="0"/>
        </c:ser>
        <c:ser>
          <c:idx val="3"/>
          <c:order val="3"/>
          <c:tx>
            <c:v>DALY 2010 - Melhor cenário</c:v>
          </c:tx>
          <c:spPr>
            <a:ln w="19050">
              <a:solidFill>
                <a:schemeClr val="accent3">
                  <a:lumMod val="50000"/>
                </a:schemeClr>
              </a:solidFill>
            </a:ln>
          </c:spPr>
          <c:marker>
            <c:symbol val="circle"/>
            <c:size val="4"/>
            <c:spPr>
              <a:solidFill>
                <a:schemeClr val="accent3">
                  <a:lumMod val="50000"/>
                </a:schemeClr>
              </a:solidFill>
              <a:ln>
                <a:solidFill>
                  <a:schemeClr val="accent3">
                    <a:lumMod val="50000"/>
                  </a:schemeClr>
                </a:solidFill>
              </a:ln>
            </c:spPr>
          </c:marker>
          <c:cat>
            <c:numRef>
              <c:f>[Gráficos.xlsx]Dados!$A$5:$A$38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[Gráficos.xlsx]Dados!$AM$5:$AM$38</c:f>
              <c:numCache>
                <c:formatCode>#,##0.00</c:formatCode>
                <c:ptCount val="34"/>
                <c:pt idx="0">
                  <c:v>0</c:v>
                </c:pt>
                <c:pt idx="1">
                  <c:v>54.052999999999997</c:v>
                </c:pt>
                <c:pt idx="2">
                  <c:v>34.72</c:v>
                </c:pt>
                <c:pt idx="3">
                  <c:v>599.63600000000008</c:v>
                </c:pt>
                <c:pt idx="4">
                  <c:v>2129.4349999999999</c:v>
                </c:pt>
                <c:pt idx="5">
                  <c:v>7323.5949999999993</c:v>
                </c:pt>
                <c:pt idx="6">
                  <c:v>11039.370999999999</c:v>
                </c:pt>
                <c:pt idx="7">
                  <c:v>22314.514999999999</c:v>
                </c:pt>
                <c:pt idx="8">
                  <c:v>45965.565000000002</c:v>
                </c:pt>
                <c:pt idx="9">
                  <c:v>68773.430999999997</c:v>
                </c:pt>
                <c:pt idx="10">
                  <c:v>100392.86200000001</c:v>
                </c:pt>
                <c:pt idx="11">
                  <c:v>121189.039</c:v>
                </c:pt>
                <c:pt idx="12">
                  <c:v>131171.83300000001</c:v>
                </c:pt>
                <c:pt idx="13">
                  <c:v>151391.19699999999</c:v>
                </c:pt>
                <c:pt idx="14">
                  <c:v>160557.166</c:v>
                </c:pt>
                <c:pt idx="15">
                  <c:v>160095.20199999999</c:v>
                </c:pt>
                <c:pt idx="16">
                  <c:v>160341.17600000001</c:v>
                </c:pt>
                <c:pt idx="17">
                  <c:v>111754.535</c:v>
                </c:pt>
                <c:pt idx="18">
                  <c:v>91275.229000000007</c:v>
                </c:pt>
                <c:pt idx="19">
                  <c:v>83283.103000000003</c:v>
                </c:pt>
                <c:pt idx="20">
                  <c:v>79012.490000000005</c:v>
                </c:pt>
                <c:pt idx="21">
                  <c:v>68217.674999999988</c:v>
                </c:pt>
                <c:pt idx="22">
                  <c:v>65006.874999999985</c:v>
                </c:pt>
                <c:pt idx="23">
                  <c:v>57044.599000000002</c:v>
                </c:pt>
                <c:pt idx="24">
                  <c:v>52637.771999999997</c:v>
                </c:pt>
                <c:pt idx="25">
                  <c:v>50413.519</c:v>
                </c:pt>
                <c:pt idx="26">
                  <c:v>53829.898000000001</c:v>
                </c:pt>
                <c:pt idx="27">
                  <c:v>50325.841</c:v>
                </c:pt>
                <c:pt idx="28">
                  <c:v>51118.483999999997</c:v>
                </c:pt>
                <c:pt idx="29">
                  <c:v>49989.267000000007</c:v>
                </c:pt>
                <c:pt idx="30">
                  <c:v>47226.752999999997</c:v>
                </c:pt>
                <c:pt idx="31">
                  <c:v>42643.714999999997</c:v>
                </c:pt>
                <c:pt idx="32">
                  <c:v>35113.044999999998</c:v>
                </c:pt>
                <c:pt idx="33">
                  <c:v>9864.9840000000004</c:v>
                </c:pt>
              </c:numCache>
            </c:numRef>
          </c:val>
          <c:smooth val="0"/>
        </c:ser>
        <c:dLbls>
          <c:showLegendKey val="0"/>
          <c:showVal val="0"/>
          <c:showCatName val="0"/>
          <c:showSerName val="0"/>
          <c:showPercent val="0"/>
          <c:showBubbleSize val="0"/>
        </c:dLbls>
        <c:marker val="1"/>
        <c:smooth val="0"/>
        <c:axId val="1547942256"/>
        <c:axId val="1547941168"/>
      </c:lineChart>
      <c:catAx>
        <c:axId val="1547942256"/>
        <c:scaling>
          <c:orientation val="minMax"/>
        </c:scaling>
        <c:delete val="0"/>
        <c:axPos val="b"/>
        <c:numFmt formatCode="General" sourceLinked="1"/>
        <c:majorTickMark val="out"/>
        <c:minorTickMark val="none"/>
        <c:tickLblPos val="nextTo"/>
        <c:spPr>
          <a:ln>
            <a:solidFill>
              <a:schemeClr val="bg2"/>
            </a:solidFill>
          </a:ln>
        </c:spPr>
        <c:txPr>
          <a:bodyPr rot="5400000"/>
          <a:lstStyle/>
          <a:p>
            <a:pPr>
              <a:defRPr sz="900">
                <a:solidFill>
                  <a:schemeClr val="bg2"/>
                </a:solidFill>
              </a:defRPr>
            </a:pPr>
            <a:endParaRPr lang="pt-BR"/>
          </a:p>
        </c:txPr>
        <c:crossAx val="1547941168"/>
        <c:crosses val="autoZero"/>
        <c:auto val="1"/>
        <c:lblAlgn val="ctr"/>
        <c:lblOffset val="100"/>
        <c:noMultiLvlLbl val="0"/>
      </c:catAx>
      <c:valAx>
        <c:axId val="1547941168"/>
        <c:scaling>
          <c:orientation val="minMax"/>
          <c:max val="170000"/>
        </c:scaling>
        <c:delete val="0"/>
        <c:axPos val="l"/>
        <c:majorGridlines/>
        <c:numFmt formatCode="#,##0" sourceLinked="0"/>
        <c:majorTickMark val="out"/>
        <c:minorTickMark val="none"/>
        <c:tickLblPos val="nextTo"/>
        <c:spPr>
          <a:ln>
            <a:solidFill>
              <a:schemeClr val="bg2"/>
            </a:solidFill>
          </a:ln>
        </c:spPr>
        <c:txPr>
          <a:bodyPr/>
          <a:lstStyle/>
          <a:p>
            <a:pPr>
              <a:defRPr sz="900">
                <a:solidFill>
                  <a:schemeClr val="bg2"/>
                </a:solidFill>
                <a:latin typeface="+mn-lt"/>
              </a:defRPr>
            </a:pPr>
            <a:endParaRPr lang="pt-BR"/>
          </a:p>
        </c:txPr>
        <c:crossAx val="1547942256"/>
        <c:crosses val="autoZero"/>
        <c:crossBetween val="between"/>
        <c:majorUnit val="17000"/>
      </c:valAx>
    </c:plotArea>
    <c:legend>
      <c:legendPos val="b"/>
      <c:layout>
        <c:manualLayout>
          <c:xMode val="edge"/>
          <c:yMode val="edge"/>
          <c:x val="7.6309012457034198E-2"/>
          <c:y val="0.92202772348356965"/>
          <c:w val="0.89999996521907477"/>
          <c:h val="4.8021002248896723E-2"/>
        </c:manualLayout>
      </c:layout>
      <c:overlay val="0"/>
      <c:txPr>
        <a:bodyPr/>
        <a:lstStyle/>
        <a:p>
          <a:pPr>
            <a:defRPr>
              <a:solidFill>
                <a:schemeClr val="bg2"/>
              </a:solidFill>
            </a:defRPr>
          </a:pPr>
          <a:endParaRPr lang="pt-BR"/>
        </a:p>
      </c:txPr>
    </c:legend>
    <c:plotVisOnly val="1"/>
    <c:dispBlanksAs val="gap"/>
    <c:showDLblsOverMax val="0"/>
  </c:chart>
  <c:spPr>
    <a:solidFill>
      <a:schemeClr val="tx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119F8-AB72-1F4B-B21E-F3DDBDBDF628}"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198C7-ED10-5545-9C3E-1C3B1ECB43A3}" type="slidenum">
              <a:rPr lang="en-US" smtClean="0"/>
              <a:t>‹nº›</a:t>
            </a:fld>
            <a:endParaRPr lang="en-US"/>
          </a:p>
        </p:txBody>
      </p:sp>
    </p:spTree>
    <p:extLst>
      <p:ext uri="{BB962C8B-B14F-4D97-AF65-F5344CB8AC3E}">
        <p14:creationId xmlns:p14="http://schemas.microsoft.com/office/powerpoint/2010/main" val="40794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66DAA-054E-2449-89D3-589560EBA4D6}" type="slidenum">
              <a:rPr lang="en-US"/>
              <a:pPr>
                <a:defRPr/>
              </a:pPr>
              <a:t>3</a:t>
            </a:fld>
            <a:endParaRPr lang="en-US"/>
          </a:p>
        </p:txBody>
      </p:sp>
      <p:sp>
        <p:nvSpPr>
          <p:cNvPr id="1167362" name="Rectangle 2"/>
          <p:cNvSpPr>
            <a:spLocks noGrp="1" noRot="1" noChangeAspect="1" noChangeArrowheads="1" noTextEdit="1"/>
          </p:cNvSpPr>
          <p:nvPr>
            <p:ph type="sldImg"/>
          </p:nvPr>
        </p:nvSpPr>
        <p:spPr>
          <a:xfrm>
            <a:off x="1155700" y="682625"/>
            <a:ext cx="4548188" cy="3411538"/>
          </a:xfrm>
          <a:ln/>
          <a:extLst>
            <a:ext uri="{FAA26D3D-D897-4be2-8F04-BA451C77F1D7}">
              <ma14:placeholderFlag xmlns:ma14="http://schemas.microsoft.com/office/mac/drawingml/2011/main" xmlns="" val="1"/>
            </a:ext>
          </a:extLst>
        </p:spPr>
      </p:sp>
      <p:sp>
        <p:nvSpPr>
          <p:cNvPr id="1167363" name="Rectangle 3"/>
          <p:cNvSpPr>
            <a:spLocks noGrp="1" noChangeArrowheads="1"/>
          </p:cNvSpPr>
          <p:nvPr>
            <p:ph type="body" idx="1"/>
          </p:nvPr>
        </p:nvSpPr>
        <p:spPr>
          <a:xfrm>
            <a:off x="914711" y="4320603"/>
            <a:ext cx="5028579" cy="4170700"/>
          </a:xfrm>
        </p:spPr>
        <p:txBody>
          <a:bodyPr/>
          <a:lstStyle/>
          <a:p>
            <a:pPr eaLnBrk="1" hangingPunct="1">
              <a:defRPr/>
            </a:pPr>
            <a:r>
              <a:rPr lang="en-US" smtClean="0">
                <a:cs typeface="+mn-cs"/>
              </a:rPr>
              <a:t>After remaining fairly stable for most of the last 10,000 years, human population exploded with the changes that came with the industrial revolution.  </a:t>
            </a:r>
          </a:p>
        </p:txBody>
      </p:sp>
    </p:spTree>
    <p:extLst>
      <p:ext uri="{BB962C8B-B14F-4D97-AF65-F5344CB8AC3E}">
        <p14:creationId xmlns:p14="http://schemas.microsoft.com/office/powerpoint/2010/main" val="116645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D9BD2F-8695-D446-8ABD-217DA3002B40}" type="slidenum">
              <a:rPr lang="en-US"/>
              <a:pPr>
                <a:defRPr/>
              </a:pPr>
              <a:t>5</a:t>
            </a:fld>
            <a:endParaRPr lang="en-US"/>
          </a:p>
        </p:txBody>
      </p:sp>
      <p:sp>
        <p:nvSpPr>
          <p:cNvPr id="132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7107" name="Rectangle 3"/>
          <p:cNvSpPr>
            <a:spLocks noGrp="1" noChangeArrowheads="1"/>
          </p:cNvSpPr>
          <p:nvPr>
            <p:ph type="body" idx="1"/>
          </p:nvPr>
        </p:nvSpPr>
        <p:spPr/>
        <p:txBody>
          <a:bodyPr lIns="91435" tIns="45718" rIns="91435" bIns="45718"/>
          <a:lstStyle/>
          <a:p>
            <a:pPr lvl="1" eaLnBrk="1" hangingPunct="1">
              <a:buFont typeface="Wingdings" charset="0"/>
              <a:buNone/>
              <a:defRPr/>
            </a:pPr>
            <a:endParaRPr lang="en-US" smtClean="0"/>
          </a:p>
        </p:txBody>
      </p:sp>
    </p:spTree>
    <p:extLst>
      <p:ext uri="{BB962C8B-B14F-4D97-AF65-F5344CB8AC3E}">
        <p14:creationId xmlns:p14="http://schemas.microsoft.com/office/powerpoint/2010/main" val="33930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6D7F30-3452-8044-8943-4945D1352935}" type="slidenum">
              <a:rPr lang="en-US"/>
              <a:pPr>
                <a:defRPr/>
              </a:pPr>
              <a:t>6</a:t>
            </a:fld>
            <a:endParaRPr lang="en-US"/>
          </a:p>
        </p:txBody>
      </p:sp>
      <p:sp>
        <p:nvSpPr>
          <p:cNvPr id="117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03" name="Rectangle 3"/>
          <p:cNvSpPr>
            <a:spLocks noGrp="1" noChangeArrowheads="1"/>
          </p:cNvSpPr>
          <p:nvPr>
            <p:ph type="body" idx="1"/>
          </p:nvPr>
        </p:nvSpPr>
        <p:spPr/>
        <p:txBody>
          <a:bodyPr/>
          <a:lstStyle/>
          <a:p>
            <a:pPr eaLnBrk="1" hangingPunct="1">
              <a:defRPr/>
            </a:pPr>
            <a:r>
              <a:rPr lang="en-US" smtClean="0">
                <a:cs typeface="+mn-cs"/>
              </a:rPr>
              <a:t>Exceptions of Sri Lanka and Kerala,</a:t>
            </a:r>
          </a:p>
        </p:txBody>
      </p:sp>
    </p:spTree>
    <p:extLst>
      <p:ext uri="{BB962C8B-B14F-4D97-AF65-F5344CB8AC3E}">
        <p14:creationId xmlns:p14="http://schemas.microsoft.com/office/powerpoint/2010/main" val="272340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A1A3F4-33FE-554E-9F02-0C561275DD1D}" type="slidenum">
              <a:rPr lang="en-US"/>
              <a:pPr>
                <a:defRPr/>
              </a:pPr>
              <a:t>7</a:t>
            </a:fld>
            <a:endParaRPr lang="en-US"/>
          </a:p>
        </p:txBody>
      </p:sp>
      <p:sp>
        <p:nvSpPr>
          <p:cNvPr id="135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3731" name="Rectangle 3"/>
          <p:cNvSpPr>
            <a:spLocks noGrp="1" noChangeArrowheads="1"/>
          </p:cNvSpPr>
          <p:nvPr>
            <p:ph type="body" idx="1"/>
          </p:nvPr>
        </p:nvSpPr>
        <p:spPr/>
        <p:txBody>
          <a:bodyPr/>
          <a:lstStyle/>
          <a:p>
            <a:pPr eaLnBrk="1" hangingPunct="1">
              <a:defRPr/>
            </a:pPr>
            <a:r>
              <a:rPr lang="en-US" smtClean="0">
                <a:cs typeface="+mn-cs"/>
              </a:rPr>
              <a:t>Omran: changing cause of disease.</a:t>
            </a:r>
          </a:p>
        </p:txBody>
      </p:sp>
    </p:spTree>
    <p:extLst>
      <p:ext uri="{BB962C8B-B14F-4D97-AF65-F5344CB8AC3E}">
        <p14:creationId xmlns:p14="http://schemas.microsoft.com/office/powerpoint/2010/main" val="271819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2C2A07-FB37-874D-938E-8F84C8997A4F}" type="slidenum">
              <a:rPr lang="en-US"/>
              <a:pPr>
                <a:defRPr/>
              </a:pPr>
              <a:t>8</a:t>
            </a:fld>
            <a:endParaRPr lang="en-US"/>
          </a:p>
        </p:txBody>
      </p:sp>
      <p:sp>
        <p:nvSpPr>
          <p:cNvPr id="117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5555" name="Rectangle 3"/>
          <p:cNvSpPr>
            <a:spLocks noGrp="1" noChangeArrowheads="1"/>
          </p:cNvSpPr>
          <p:nvPr>
            <p:ph type="body" idx="1"/>
          </p:nvPr>
        </p:nvSpPr>
        <p:spPr>
          <a:xfrm>
            <a:off x="914711" y="4344025"/>
            <a:ext cx="5028579" cy="4114488"/>
          </a:xfrm>
        </p:spPr>
        <p:txBody>
          <a:bodyPr/>
          <a:lstStyle/>
          <a:p>
            <a:pPr eaLnBrk="1" hangingPunct="1">
              <a:defRPr/>
            </a:pPr>
            <a:r>
              <a:rPr lang="en-US" smtClean="0">
                <a:cs typeface="+mn-cs"/>
              </a:rPr>
              <a:t>Mmwr top 10 public health victories.</a:t>
            </a:r>
          </a:p>
        </p:txBody>
      </p:sp>
    </p:spTree>
    <p:extLst>
      <p:ext uri="{BB962C8B-B14F-4D97-AF65-F5344CB8AC3E}">
        <p14:creationId xmlns:p14="http://schemas.microsoft.com/office/powerpoint/2010/main" val="96650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606113-CF33-E145-8838-FE3E97420B26}" type="slidenum">
              <a:rPr lang="en-US"/>
              <a:pPr>
                <a:defRPr/>
              </a:pPr>
              <a:t>16</a:t>
            </a:fld>
            <a:endParaRPr lang="en-US"/>
          </a:p>
        </p:txBody>
      </p:sp>
      <p:sp>
        <p:nvSpPr>
          <p:cNvPr id="129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3315" name="Rectangle 3"/>
          <p:cNvSpPr>
            <a:spLocks noGrp="1" noChangeArrowheads="1"/>
          </p:cNvSpPr>
          <p:nvPr>
            <p:ph type="body" idx="1"/>
          </p:nvPr>
        </p:nvSpPr>
        <p:spPr/>
        <p:txBody>
          <a:bodyPr/>
          <a:lstStyle/>
          <a:p>
            <a:pPr eaLnBrk="1" hangingPunct="1">
              <a:lnSpc>
                <a:spcPct val="90000"/>
              </a:lnSpc>
              <a:defRPr/>
            </a:pPr>
            <a:r>
              <a:rPr lang="en-US" sz="1000" dirty="0"/>
              <a:t>The first criticism against the DALY is that the decision to utilize health professional experts as against community and individual assessments may lead to an over-inflation of the value put against disabilities.</a:t>
            </a:r>
          </a:p>
          <a:p>
            <a:pPr eaLnBrk="1" hangingPunct="1">
              <a:lnSpc>
                <a:spcPct val="90000"/>
              </a:lnSpc>
              <a:defRPr/>
            </a:pPr>
            <a:r>
              <a:rPr lang="en-US" sz="1000" dirty="0"/>
              <a:t>The second concern is differential age-weighting, which seems to be an especially large penalty on the elderly, whose valuation of disability seems to be lessoned.  A similar argument has been made against children that their diseases have been age-weighted against their diseases being deemed a priority.</a:t>
            </a:r>
          </a:p>
          <a:p>
            <a:pPr eaLnBrk="1" hangingPunct="1">
              <a:lnSpc>
                <a:spcPct val="90000"/>
              </a:lnSpc>
              <a:defRPr/>
            </a:pPr>
            <a:r>
              <a:rPr lang="en-US" sz="1000" dirty="0"/>
              <a:t>The third concern is that disabilities are additive in nature. Therefore, if someone has 2 diseases, the interactions are not calculated, but the disabilities are just added to each other.  For example, if being blind has a DALY of 0.5, and being deaf has a DALY of 0.3, the DALY burden would be 0.8.  In theory, the DALY weight </a:t>
            </a:r>
            <a:r>
              <a:rPr lang="en-US" sz="1000" b="1" dirty="0"/>
              <a:t>could</a:t>
            </a:r>
            <a:r>
              <a:rPr lang="en-US" sz="1000" dirty="0"/>
              <a:t> be more than 1.0 (which is the value of death).</a:t>
            </a:r>
          </a:p>
          <a:p>
            <a:pPr eaLnBrk="1" hangingPunct="1">
              <a:lnSpc>
                <a:spcPct val="90000"/>
              </a:lnSpc>
              <a:defRPr/>
            </a:pPr>
            <a:r>
              <a:rPr lang="en-US" sz="1000" dirty="0"/>
              <a:t>The fourth concern was that there was no equity value placed in the DALY. In general, health tends to prioritize those that are </a:t>
            </a:r>
            <a:r>
              <a:rPr lang="ja-JP" altLang="en-US" sz="1000" dirty="0">
                <a:latin typeface="Arial"/>
              </a:rPr>
              <a:t>“</a:t>
            </a:r>
            <a:r>
              <a:rPr lang="en-US" sz="1000" dirty="0"/>
              <a:t>worse off</a:t>
            </a:r>
            <a:r>
              <a:rPr lang="ja-JP" altLang="en-US" sz="1000" dirty="0">
                <a:latin typeface="Arial"/>
              </a:rPr>
              <a:t>”</a:t>
            </a:r>
            <a:r>
              <a:rPr lang="en-US" sz="1000" dirty="0"/>
              <a:t>. The DALY attempts to make no consideration for the </a:t>
            </a:r>
            <a:r>
              <a:rPr lang="ja-JP" altLang="en-US" sz="1000" dirty="0">
                <a:latin typeface="Arial"/>
              </a:rPr>
              <a:t>“</a:t>
            </a:r>
            <a:r>
              <a:rPr lang="en-US" sz="1000" dirty="0"/>
              <a:t>worse off</a:t>
            </a:r>
            <a:r>
              <a:rPr lang="ja-JP" altLang="en-US" sz="1000" dirty="0">
                <a:latin typeface="Arial"/>
              </a:rPr>
              <a:t>”</a:t>
            </a:r>
            <a:r>
              <a:rPr lang="en-US" sz="1000" dirty="0"/>
              <a:t>.</a:t>
            </a:r>
          </a:p>
          <a:p>
            <a:pPr eaLnBrk="1" hangingPunct="1">
              <a:lnSpc>
                <a:spcPct val="90000"/>
              </a:lnSpc>
              <a:defRPr/>
            </a:pPr>
            <a:r>
              <a:rPr lang="en-US" sz="1000" dirty="0"/>
              <a:t>The fifth concern is there is that those with limited treatment potentials (e.g. cancer patients), have no prioritization under this scheme.</a:t>
            </a:r>
          </a:p>
          <a:p>
            <a:pPr eaLnBrk="1" hangingPunct="1">
              <a:lnSpc>
                <a:spcPct val="90000"/>
              </a:lnSpc>
              <a:defRPr/>
            </a:pPr>
            <a:r>
              <a:rPr lang="en-US" sz="1000" dirty="0"/>
              <a:t>The sixth criticism is that the quality differences in outcomes </a:t>
            </a:r>
            <a:r>
              <a:rPr lang="en-US" sz="1000" dirty="0" err="1"/>
              <a:t>aren</a:t>
            </a:r>
            <a:r>
              <a:rPr lang="ja-JP" altLang="en-US" sz="1000" dirty="0">
                <a:latin typeface="Arial"/>
              </a:rPr>
              <a:t>’</a:t>
            </a:r>
            <a:r>
              <a:rPr lang="en-US" sz="1000" dirty="0"/>
              <a:t>t taken into account.  For example, treatment of life-saving decisions which benefit a few versus health-improving interventions across a lot of people is distinctly different. TB </a:t>
            </a:r>
            <a:r>
              <a:rPr lang="en-US" sz="1000" dirty="0" err="1"/>
              <a:t>vs</a:t>
            </a:r>
            <a:r>
              <a:rPr lang="en-US" sz="1000" dirty="0"/>
              <a:t> MDR TB </a:t>
            </a:r>
            <a:r>
              <a:rPr lang="en-US" sz="1000" dirty="0" err="1"/>
              <a:t>vs</a:t>
            </a:r>
            <a:r>
              <a:rPr lang="en-US" sz="1000" dirty="0"/>
              <a:t> XDR TB</a:t>
            </a:r>
          </a:p>
          <a:p>
            <a:pPr eaLnBrk="1" hangingPunct="1">
              <a:lnSpc>
                <a:spcPct val="90000"/>
              </a:lnSpc>
              <a:defRPr/>
            </a:pPr>
            <a:r>
              <a:rPr lang="en-US" sz="1000" dirty="0"/>
              <a:t>The seventh criticism is there is a difference between the maximum life expectancy between males and females.   In general, the observed sex difference between males and females is 7 years in wealthy nations.  Some of these differences were due to lifestyle differences in tobacco and alcohol, and a 2.5 year arbitrary difference was decided.</a:t>
            </a:r>
          </a:p>
          <a:p>
            <a:pPr eaLnBrk="1" hangingPunct="1">
              <a:lnSpc>
                <a:spcPct val="90000"/>
              </a:lnSpc>
              <a:defRPr/>
            </a:pPr>
            <a:r>
              <a:rPr lang="en-US" sz="1000" dirty="0"/>
              <a:t>The final criticism is that the discount measure of health outcomes may be too high or too low, and that 3% is an arbitrary figure.  In calculations for other health outcomes in develop countries, 7% may be a figure that is used.  However, Murray justifies this as a low estimate that may be more applicable to developing countries.</a:t>
            </a:r>
          </a:p>
        </p:txBody>
      </p:sp>
    </p:spTree>
    <p:extLst>
      <p:ext uri="{BB962C8B-B14F-4D97-AF65-F5344CB8AC3E}">
        <p14:creationId xmlns:p14="http://schemas.microsoft.com/office/powerpoint/2010/main" val="75447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Quais</a:t>
            </a:r>
            <a:r>
              <a:rPr lang="en-US" dirty="0" smtClean="0"/>
              <a:t> as </a:t>
            </a:r>
            <a:r>
              <a:rPr lang="en-US" dirty="0" err="1" smtClean="0"/>
              <a:t>doenças</a:t>
            </a:r>
            <a:r>
              <a:rPr lang="en-US" dirty="0" smtClean="0"/>
              <a:t> </a:t>
            </a:r>
            <a:r>
              <a:rPr lang="en-US" dirty="0" err="1" smtClean="0"/>
              <a:t>que</a:t>
            </a:r>
            <a:r>
              <a:rPr lang="en-US" baseline="0" dirty="0" smtClean="0"/>
              <a:t> </a:t>
            </a:r>
            <a:r>
              <a:rPr lang="en-US" baseline="0" dirty="0" err="1" smtClean="0"/>
              <a:t>estão</a:t>
            </a:r>
            <a:r>
              <a:rPr lang="en-US" baseline="0" dirty="0" smtClean="0"/>
              <a:t> </a:t>
            </a:r>
            <a:r>
              <a:rPr lang="en-US" baseline="0" dirty="0" err="1" smtClean="0"/>
              <a:t>relacionadas</a:t>
            </a:r>
            <a:r>
              <a:rPr lang="en-US" baseline="0" dirty="0" smtClean="0"/>
              <a:t> a </a:t>
            </a:r>
            <a:r>
              <a:rPr lang="en-US" baseline="0" dirty="0" err="1" smtClean="0"/>
              <a:t>fatores</a:t>
            </a:r>
            <a:r>
              <a:rPr lang="en-US" baseline="0" dirty="0" smtClean="0"/>
              <a:t> </a:t>
            </a:r>
            <a:r>
              <a:rPr lang="en-US" baseline="0" dirty="0" err="1" smtClean="0"/>
              <a:t>nutricionais</a:t>
            </a:r>
            <a:r>
              <a:rPr lang="en-US" baseline="0" dirty="0" smtClean="0"/>
              <a:t>?</a:t>
            </a:r>
          </a:p>
          <a:p>
            <a:r>
              <a:rPr lang="en-US" baseline="0" dirty="0" err="1" smtClean="0"/>
              <a:t>Calcule</a:t>
            </a:r>
            <a:r>
              <a:rPr lang="en-US" baseline="0" dirty="0" smtClean="0"/>
              <a:t> </a:t>
            </a:r>
            <a:r>
              <a:rPr lang="en-US" baseline="0" dirty="0" err="1" smtClean="0"/>
              <a:t>quantos</a:t>
            </a:r>
            <a:r>
              <a:rPr lang="en-US" baseline="0" dirty="0" smtClean="0"/>
              <a:t> </a:t>
            </a:r>
            <a:r>
              <a:rPr lang="en-US" baseline="0" dirty="0" err="1" smtClean="0"/>
              <a:t>anos</a:t>
            </a:r>
            <a:r>
              <a:rPr lang="en-US" baseline="0" dirty="0" smtClean="0"/>
              <a:t> de </a:t>
            </a:r>
            <a:r>
              <a:rPr lang="en-US" baseline="0" dirty="0" err="1" smtClean="0"/>
              <a:t>vida</a:t>
            </a:r>
            <a:r>
              <a:rPr lang="en-US" baseline="0" dirty="0" smtClean="0"/>
              <a:t> </a:t>
            </a:r>
            <a:r>
              <a:rPr lang="en-US" baseline="0" dirty="0" err="1" smtClean="0"/>
              <a:t>perdido</a:t>
            </a:r>
            <a:r>
              <a:rPr lang="en-US" baseline="0" dirty="0" smtClean="0"/>
              <a:t> </a:t>
            </a:r>
            <a:r>
              <a:rPr lang="en-US" baseline="0" dirty="0" err="1" smtClean="0"/>
              <a:t>por</a:t>
            </a:r>
            <a:r>
              <a:rPr lang="en-US" baseline="0" dirty="0" smtClean="0"/>
              <a:t> </a:t>
            </a:r>
            <a:r>
              <a:rPr lang="en-US" baseline="0" dirty="0" err="1" smtClean="0"/>
              <a:t>causas</a:t>
            </a:r>
            <a:r>
              <a:rPr lang="en-US" baseline="0" dirty="0" smtClean="0"/>
              <a:t> </a:t>
            </a:r>
            <a:r>
              <a:rPr lang="en-US" baseline="0" dirty="0" err="1" smtClean="0"/>
              <a:t>relacionadas</a:t>
            </a:r>
            <a:r>
              <a:rPr lang="en-US" baseline="0" dirty="0" smtClean="0"/>
              <a:t> </a:t>
            </a:r>
            <a:r>
              <a:rPr lang="en-US" baseline="0" dirty="0" err="1" smtClean="0"/>
              <a:t>à</a:t>
            </a:r>
            <a:r>
              <a:rPr lang="en-US" baseline="0" dirty="0" smtClean="0"/>
              <a:t> </a:t>
            </a:r>
            <a:r>
              <a:rPr lang="en-US" baseline="0" dirty="0" err="1" smtClean="0"/>
              <a:t>alimentação</a:t>
            </a:r>
            <a:r>
              <a:rPr lang="en-US" baseline="0" dirty="0" smtClean="0"/>
              <a:t>/</a:t>
            </a:r>
            <a:r>
              <a:rPr lang="en-US" baseline="0" dirty="0" err="1" smtClean="0"/>
              <a:t>nutrição</a:t>
            </a:r>
            <a:r>
              <a:rPr lang="en-US" baseline="0" dirty="0" smtClean="0"/>
              <a:t> </a:t>
            </a:r>
            <a:r>
              <a:rPr lang="en-US" baseline="0" dirty="0" err="1" smtClean="0"/>
              <a:t>em</a:t>
            </a:r>
            <a:r>
              <a:rPr lang="en-US" baseline="0" dirty="0" smtClean="0"/>
              <a:t> 1990 e 2010?</a:t>
            </a:r>
            <a:endParaRPr lang="en-US" dirty="0"/>
          </a:p>
        </p:txBody>
      </p:sp>
      <p:sp>
        <p:nvSpPr>
          <p:cNvPr id="4" name="Slide Number Placeholder 3"/>
          <p:cNvSpPr>
            <a:spLocks noGrp="1"/>
          </p:cNvSpPr>
          <p:nvPr>
            <p:ph type="sldNum" sz="quarter" idx="10"/>
          </p:nvPr>
        </p:nvSpPr>
        <p:spPr/>
        <p:txBody>
          <a:bodyPr/>
          <a:lstStyle/>
          <a:p>
            <a:fld id="{D82198C7-ED10-5545-9C3E-1C3B1ECB43A3}" type="slidenum">
              <a:rPr lang="en-US" smtClean="0"/>
              <a:t>18</a:t>
            </a:fld>
            <a:endParaRPr lang="en-US"/>
          </a:p>
        </p:txBody>
      </p:sp>
    </p:spTree>
    <p:extLst>
      <p:ext uri="{BB962C8B-B14F-4D97-AF65-F5344CB8AC3E}">
        <p14:creationId xmlns:p14="http://schemas.microsoft.com/office/powerpoint/2010/main" val="322312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Examine a </a:t>
            </a:r>
            <a:r>
              <a:rPr lang="en-US" dirty="0" err="1" smtClean="0"/>
              <a:t>posição</a:t>
            </a:r>
            <a:r>
              <a:rPr lang="en-US" dirty="0" smtClean="0"/>
              <a:t> </a:t>
            </a:r>
            <a:r>
              <a:rPr lang="en-US" dirty="0" err="1" smtClean="0"/>
              <a:t>relativa</a:t>
            </a:r>
            <a:r>
              <a:rPr lang="en-US" dirty="0" smtClean="0"/>
              <a:t> do </a:t>
            </a:r>
            <a:r>
              <a:rPr lang="en-US" dirty="0" err="1" smtClean="0"/>
              <a:t>Brasil</a:t>
            </a:r>
            <a:r>
              <a:rPr lang="en-US" dirty="0" smtClean="0"/>
              <a:t> a outros </a:t>
            </a:r>
            <a:r>
              <a:rPr lang="en-US" dirty="0" err="1" smtClean="0"/>
              <a:t>países</a:t>
            </a:r>
            <a:r>
              <a:rPr lang="en-US" baseline="0" dirty="0" smtClean="0"/>
              <a:t> com a </a:t>
            </a:r>
            <a:r>
              <a:rPr lang="en-US" baseline="0" dirty="0" err="1" smtClean="0"/>
              <a:t>mesma</a:t>
            </a:r>
            <a:r>
              <a:rPr lang="en-US" baseline="0" dirty="0" smtClean="0"/>
              <a:t> </a:t>
            </a:r>
            <a:r>
              <a:rPr lang="en-US" baseline="0" dirty="0" err="1" smtClean="0"/>
              <a:t>renda</a:t>
            </a:r>
            <a:r>
              <a:rPr lang="en-US" baseline="0" dirty="0" smtClean="0"/>
              <a:t> per capita.</a:t>
            </a:r>
          </a:p>
          <a:p>
            <a:pPr marL="171450" indent="-171450">
              <a:buFontTx/>
              <a:buChar char="-"/>
            </a:pPr>
            <a:r>
              <a:rPr lang="en-US" baseline="0" dirty="0" smtClean="0"/>
              <a:t>Como </a:t>
            </a:r>
            <a:r>
              <a:rPr lang="en-US" baseline="0" dirty="0" err="1" smtClean="0"/>
              <a:t>está</a:t>
            </a:r>
            <a:r>
              <a:rPr lang="en-US" baseline="0" dirty="0" smtClean="0"/>
              <a:t> o </a:t>
            </a:r>
            <a:r>
              <a:rPr lang="en-US" baseline="0" dirty="0" err="1" smtClean="0"/>
              <a:t>país</a:t>
            </a:r>
            <a:r>
              <a:rPr lang="en-US" baseline="0" dirty="0" smtClean="0"/>
              <a:t> no </a:t>
            </a:r>
            <a:r>
              <a:rPr lang="en-US" baseline="0" dirty="0" err="1" smtClean="0"/>
              <a:t>geral</a:t>
            </a:r>
            <a:r>
              <a:rPr lang="en-US" baseline="0" dirty="0" smtClean="0"/>
              <a:t> </a:t>
            </a:r>
            <a:r>
              <a:rPr lang="en-US" baseline="0" dirty="0" err="1" smtClean="0"/>
              <a:t>em</a:t>
            </a:r>
            <a:r>
              <a:rPr lang="en-US" baseline="0" dirty="0" smtClean="0"/>
              <a:t> </a:t>
            </a:r>
            <a:r>
              <a:rPr lang="en-US" baseline="0" dirty="0" err="1" smtClean="0"/>
              <a:t>relação</a:t>
            </a:r>
            <a:r>
              <a:rPr lang="en-US" baseline="0" dirty="0" smtClean="0"/>
              <a:t> </a:t>
            </a:r>
            <a:r>
              <a:rPr lang="en-US" baseline="0" dirty="0" err="1" smtClean="0"/>
              <a:t>aos</a:t>
            </a:r>
            <a:r>
              <a:rPr lang="en-US" baseline="0" dirty="0" smtClean="0"/>
              <a:t> </a:t>
            </a:r>
            <a:r>
              <a:rPr lang="en-US" baseline="0" dirty="0" err="1" smtClean="0"/>
              <a:t>demais</a:t>
            </a:r>
            <a:r>
              <a:rPr lang="en-US" baseline="0" dirty="0" smtClean="0"/>
              <a:t>?</a:t>
            </a:r>
          </a:p>
          <a:p>
            <a:pPr marL="171450" indent="-171450">
              <a:buFontTx/>
              <a:buChar char="-"/>
            </a:pPr>
            <a:r>
              <a:rPr lang="en-US" baseline="0" dirty="0" smtClean="0"/>
              <a:t>E </a:t>
            </a:r>
            <a:r>
              <a:rPr lang="en-US" baseline="0" dirty="0" err="1" smtClean="0"/>
              <a:t>em</a:t>
            </a:r>
            <a:r>
              <a:rPr lang="en-US" baseline="0" dirty="0" smtClean="0"/>
              <a:t> </a:t>
            </a:r>
            <a:r>
              <a:rPr lang="en-US" baseline="0" dirty="0" err="1" smtClean="0"/>
              <a:t>relação</a:t>
            </a:r>
            <a:r>
              <a:rPr lang="en-US" baseline="0" dirty="0" smtClean="0"/>
              <a:t> </a:t>
            </a:r>
            <a:r>
              <a:rPr lang="en-US" baseline="0" dirty="0" err="1" smtClean="0"/>
              <a:t>às</a:t>
            </a:r>
            <a:r>
              <a:rPr lang="en-US" baseline="0" dirty="0" smtClean="0"/>
              <a:t> </a:t>
            </a:r>
            <a:r>
              <a:rPr lang="en-US" baseline="0" dirty="0" err="1" smtClean="0"/>
              <a:t>doenças</a:t>
            </a:r>
            <a:r>
              <a:rPr lang="en-US" baseline="0" dirty="0" smtClean="0"/>
              <a:t> </a:t>
            </a:r>
            <a:r>
              <a:rPr lang="en-US" baseline="0" dirty="0" err="1" smtClean="0"/>
              <a:t>relacionadas</a:t>
            </a:r>
            <a:r>
              <a:rPr lang="en-US" baseline="0" dirty="0" smtClean="0"/>
              <a:t> </a:t>
            </a:r>
            <a:r>
              <a:rPr lang="en-US" baseline="0" dirty="0" err="1" smtClean="0"/>
              <a:t>à</a:t>
            </a:r>
            <a:r>
              <a:rPr lang="en-US" baseline="0" dirty="0" smtClean="0"/>
              <a:t> </a:t>
            </a:r>
            <a:r>
              <a:rPr lang="en-US" baseline="0" dirty="0" err="1" smtClean="0"/>
              <a:t>alimentação</a:t>
            </a:r>
            <a:r>
              <a:rPr lang="en-US" baseline="0" dirty="0" smtClean="0"/>
              <a:t>/</a:t>
            </a:r>
            <a:r>
              <a:rPr lang="en-US" baseline="0" dirty="0" err="1" smtClean="0"/>
              <a:t>nutrição</a:t>
            </a:r>
            <a:r>
              <a:rPr lang="en-US" baseline="0" smtClean="0"/>
              <a:t>? </a:t>
            </a:r>
            <a:endParaRPr lang="en-US" dirty="0"/>
          </a:p>
        </p:txBody>
      </p:sp>
      <p:sp>
        <p:nvSpPr>
          <p:cNvPr id="4" name="Slide Number Placeholder 3"/>
          <p:cNvSpPr>
            <a:spLocks noGrp="1"/>
          </p:cNvSpPr>
          <p:nvPr>
            <p:ph type="sldNum" sz="quarter" idx="10"/>
          </p:nvPr>
        </p:nvSpPr>
        <p:spPr/>
        <p:txBody>
          <a:bodyPr/>
          <a:lstStyle/>
          <a:p>
            <a:fld id="{D82198C7-ED10-5545-9C3E-1C3B1ECB43A3}" type="slidenum">
              <a:rPr lang="en-US" smtClean="0"/>
              <a:t>19</a:t>
            </a:fld>
            <a:endParaRPr lang="en-US"/>
          </a:p>
        </p:txBody>
      </p:sp>
    </p:spTree>
    <p:extLst>
      <p:ext uri="{BB962C8B-B14F-4D97-AF65-F5344CB8AC3E}">
        <p14:creationId xmlns:p14="http://schemas.microsoft.com/office/powerpoint/2010/main" val="109228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29133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65785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x-none" smtClean="0"/>
              <a:t>Click to edit Master title style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59604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Espaço Reservado para Conteúdo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01638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80276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25944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411891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75262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02821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10448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Drag picture to placeholder or click icon to add</a:t>
            </a:r>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73822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pt-BR"/>
              <a:t>Saúde da Criança no contexto das políticas públicas</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2"/>
            <a:endParaRPr lang="pt-BR"/>
          </a:p>
          <a:p>
            <a:pPr lvl="2"/>
            <a:endParaRPr lang="pt-BR"/>
          </a:p>
          <a:p>
            <a:pPr lvl="2"/>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1" fontAlgn="base" hangingPunct="1">
        <a:spcBef>
          <a:spcPct val="0"/>
        </a:spcBef>
        <a:spcAft>
          <a:spcPct val="0"/>
        </a:spcAft>
        <a:defRPr sz="32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Times New Roman" pitchFamily="18" charset="0"/>
        </a:defRPr>
      </a:lvl6pPr>
      <a:lvl7pPr marL="914400" algn="ctr" rtl="0" eaLnBrk="1" fontAlgn="base" hangingPunct="1">
        <a:spcBef>
          <a:spcPct val="0"/>
        </a:spcBef>
        <a:spcAft>
          <a:spcPct val="0"/>
        </a:spcAft>
        <a:defRPr sz="3200">
          <a:solidFill>
            <a:schemeClr val="tx2"/>
          </a:solidFill>
          <a:latin typeface="Times New Roman" pitchFamily="18" charset="0"/>
        </a:defRPr>
      </a:lvl7pPr>
      <a:lvl8pPr marL="1371600" algn="ctr" rtl="0" eaLnBrk="1" fontAlgn="base" hangingPunct="1">
        <a:spcBef>
          <a:spcPct val="0"/>
        </a:spcBef>
        <a:spcAft>
          <a:spcPct val="0"/>
        </a:spcAft>
        <a:defRPr sz="3200">
          <a:solidFill>
            <a:schemeClr val="tx2"/>
          </a:solidFill>
          <a:latin typeface="Times New Roman" pitchFamily="18" charset="0"/>
        </a:defRPr>
      </a:lvl8pPr>
      <a:lvl9pPr marL="1828800" algn="ctr"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apminder.org/" TargetMode="External"/><Relationship Id="rId2" Type="http://schemas.openxmlformats.org/officeDocument/2006/relationships/hyperlink" Target="http://www.ted.com/talks/hans_rosling_shows_the_best_stats_you_ve_ever_seen.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vizhub.healthdata.org/gbd-compar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bit.ly/1xbRtH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brasilemsintese.ibge.gov.b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0" y="1543279"/>
            <a:ext cx="9029700" cy="1470025"/>
          </a:xfrm>
        </p:spPr>
        <p:txBody>
          <a:bodyPr/>
          <a:lstStyle/>
          <a:p>
            <a:pPr algn="ctr" eaLnBrk="1" hangingPunct="1">
              <a:defRPr/>
            </a:pPr>
            <a:r>
              <a:rPr lang="pt-BR" sz="4600" i="1" smtClean="0">
                <a:cs typeface="+mj-cs"/>
              </a:rPr>
              <a:t/>
            </a:r>
            <a:br>
              <a:rPr lang="pt-BR" sz="4600" i="1" smtClean="0">
                <a:cs typeface="+mj-cs"/>
              </a:rPr>
            </a:br>
            <a:r>
              <a:rPr lang="pt-BR" sz="4600" i="1" smtClean="0">
                <a:cs typeface="+mj-cs"/>
              </a:rPr>
              <a:t>Carga Global de Doenças</a:t>
            </a:r>
            <a:endParaRPr lang="pt-BR" sz="4600" b="0" i="1" smtClean="0">
              <a:cs typeface="+mj-cs"/>
            </a:endParaRPr>
          </a:p>
        </p:txBody>
      </p:sp>
      <p:sp>
        <p:nvSpPr>
          <p:cNvPr id="386051" name="Rectangle 3"/>
          <p:cNvSpPr>
            <a:spLocks noGrp="1" noChangeArrowheads="1"/>
          </p:cNvSpPr>
          <p:nvPr>
            <p:ph type="subTitle" idx="1"/>
          </p:nvPr>
        </p:nvSpPr>
        <p:spPr>
          <a:xfrm>
            <a:off x="846667" y="4374444"/>
            <a:ext cx="6925733" cy="2356720"/>
          </a:xfrm>
        </p:spPr>
        <p:txBody>
          <a:bodyPr/>
          <a:lstStyle/>
          <a:p>
            <a:pPr eaLnBrk="1" hangingPunct="1">
              <a:defRPr/>
            </a:pPr>
            <a:r>
              <a:rPr lang="pt-BR" sz="2400" b="1" dirty="0" smtClean="0">
                <a:cs typeface="+mn-cs"/>
              </a:rPr>
              <a:t>Ivan França Junior</a:t>
            </a:r>
            <a:br>
              <a:rPr lang="pt-BR" sz="2400" b="1" dirty="0" smtClean="0">
                <a:cs typeface="+mn-cs"/>
              </a:rPr>
            </a:br>
            <a:r>
              <a:rPr lang="pt-BR" sz="2400" b="1" dirty="0" smtClean="0">
                <a:cs typeface="+mn-cs"/>
              </a:rPr>
              <a:t>Saúde e Ciclos </a:t>
            </a:r>
            <a:r>
              <a:rPr lang="pt-BR" sz="2400" b="1" dirty="0" smtClean="0">
                <a:cs typeface="+mn-cs"/>
              </a:rPr>
              <a:t>da Vida II</a:t>
            </a:r>
            <a:br>
              <a:rPr lang="pt-BR" sz="2400" b="1" dirty="0" smtClean="0">
                <a:cs typeface="+mn-cs"/>
              </a:rPr>
            </a:br>
            <a:r>
              <a:rPr lang="pt-BR" sz="2400" b="1" dirty="0" smtClean="0">
                <a:cs typeface="+mn-cs"/>
              </a:rPr>
              <a:t>2015</a:t>
            </a:r>
          </a:p>
        </p:txBody>
      </p:sp>
    </p:spTree>
    <p:extLst>
      <p:ext uri="{BB962C8B-B14F-4D97-AF65-F5344CB8AC3E}">
        <p14:creationId xmlns:p14="http://schemas.microsoft.com/office/powerpoint/2010/main" val="1010494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685800" y="113208"/>
            <a:ext cx="7772400" cy="1143000"/>
          </a:xfrm>
        </p:spPr>
        <p:txBody>
          <a:bodyPr/>
          <a:lstStyle/>
          <a:p>
            <a:pPr eaLnBrk="1" hangingPunct="1">
              <a:defRPr/>
            </a:pPr>
            <a:r>
              <a:rPr lang="pt-BR" dirty="0" smtClean="0">
                <a:cs typeface="+mj-cs"/>
              </a:rPr>
              <a:t>Definição de Carga Global de Doença</a:t>
            </a:r>
          </a:p>
        </p:txBody>
      </p:sp>
      <p:sp>
        <p:nvSpPr>
          <p:cNvPr id="1110019" name="Rectangle 3"/>
          <p:cNvSpPr>
            <a:spLocks noGrp="1" noChangeArrowheads="1"/>
          </p:cNvSpPr>
          <p:nvPr>
            <p:ph idx="1"/>
          </p:nvPr>
        </p:nvSpPr>
        <p:spPr>
          <a:xfrm>
            <a:off x="798688" y="1287252"/>
            <a:ext cx="7772400" cy="4114800"/>
          </a:xfrm>
        </p:spPr>
        <p:txBody>
          <a:bodyPr/>
          <a:lstStyle/>
          <a:p>
            <a:pPr>
              <a:buNone/>
              <a:defRPr/>
            </a:pPr>
            <a:r>
              <a:rPr lang="pt-BR" dirty="0" smtClean="0">
                <a:cs typeface="+mn-cs"/>
              </a:rPr>
              <a:t>    A carga </a:t>
            </a:r>
            <a:r>
              <a:rPr lang="pt-BR" dirty="0">
                <a:cs typeface="+mn-cs"/>
              </a:rPr>
              <a:t>global das doenças (CGD ) mede </a:t>
            </a:r>
            <a:r>
              <a:rPr lang="pt-BR" dirty="0" smtClean="0">
                <a:cs typeface="+mn-cs"/>
              </a:rPr>
              <a:t>a carga </a:t>
            </a:r>
            <a:r>
              <a:rPr lang="pt-BR" dirty="0">
                <a:cs typeface="+mn-cs"/>
              </a:rPr>
              <a:t>de doença usando </a:t>
            </a:r>
            <a:r>
              <a:rPr lang="pt-BR" dirty="0" smtClean="0">
                <a:cs typeface="+mn-cs"/>
              </a:rPr>
              <a:t>o </a:t>
            </a:r>
            <a:r>
              <a:rPr lang="pt-BR" dirty="0" smtClean="0"/>
              <a:t>ano </a:t>
            </a:r>
            <a:r>
              <a:rPr lang="pt-BR" dirty="0"/>
              <a:t>de vida</a:t>
            </a:r>
            <a:r>
              <a:rPr lang="pt-BR" dirty="0" smtClean="0">
                <a:cs typeface="+mn-cs"/>
              </a:rPr>
              <a:t> </a:t>
            </a:r>
            <a:r>
              <a:rPr lang="pt-BR" dirty="0">
                <a:cs typeface="+mn-cs"/>
              </a:rPr>
              <a:t>ajustado por incapacidade </a:t>
            </a:r>
            <a:r>
              <a:rPr lang="pt-BR" dirty="0" smtClean="0">
                <a:cs typeface="+mn-cs"/>
              </a:rPr>
              <a:t>(DALY). </a:t>
            </a:r>
            <a:r>
              <a:rPr lang="pt-BR" dirty="0">
                <a:cs typeface="+mn-cs"/>
              </a:rPr>
              <a:t>Esta medida baseada no tempo combina anos de vida perdidos devido à mortalidade prematura e anos de vida perdidos devido ao tempo vivido em estados </a:t>
            </a:r>
            <a:r>
              <a:rPr lang="pt-BR" dirty="0" smtClean="0">
                <a:cs typeface="+mn-cs"/>
              </a:rPr>
              <a:t>não plenos de saúde. </a:t>
            </a:r>
            <a:r>
              <a:rPr lang="pt-BR" dirty="0">
                <a:cs typeface="+mn-cs"/>
              </a:rPr>
              <a:t>A métrica DALY foi desenvolvido no estudo original GBD 1990, para avaliar o impacto da doença de forma consistente em </a:t>
            </a:r>
            <a:r>
              <a:rPr lang="pt-BR" dirty="0" smtClean="0">
                <a:cs typeface="+mn-cs"/>
              </a:rPr>
              <a:t>doenças, </a:t>
            </a:r>
            <a:r>
              <a:rPr lang="pt-BR" dirty="0">
                <a:cs typeface="+mn-cs"/>
              </a:rPr>
              <a:t>fatores de risco e </a:t>
            </a:r>
            <a:r>
              <a:rPr lang="pt-BR" dirty="0" smtClean="0">
                <a:cs typeface="+mn-cs"/>
              </a:rPr>
              <a:t>regiões </a:t>
            </a:r>
          </a:p>
        </p:txBody>
      </p:sp>
      <p:sp>
        <p:nvSpPr>
          <p:cNvPr id="3" name="CaixaDeTexto 2"/>
          <p:cNvSpPr txBox="1"/>
          <p:nvPr/>
        </p:nvSpPr>
        <p:spPr>
          <a:xfrm>
            <a:off x="2972980" y="6211669"/>
            <a:ext cx="5485220" cy="646331"/>
          </a:xfrm>
          <a:prstGeom prst="rect">
            <a:avLst/>
          </a:prstGeom>
          <a:noFill/>
        </p:spPr>
        <p:txBody>
          <a:bodyPr wrap="none" rtlCol="0">
            <a:spAutoFit/>
          </a:bodyPr>
          <a:lstStyle/>
          <a:p>
            <a:r>
              <a:rPr lang="pt-BR" dirty="0"/>
              <a:t> (WHO, 2015)</a:t>
            </a:r>
            <a:br>
              <a:rPr lang="pt-BR" dirty="0"/>
            </a:br>
            <a:r>
              <a:rPr lang="pt-BR" dirty="0"/>
              <a:t> http://www.who.int/topics/global_burden_of_disease/en/</a:t>
            </a:r>
          </a:p>
        </p:txBody>
      </p:sp>
    </p:spTree>
    <p:extLst>
      <p:ext uri="{BB962C8B-B14F-4D97-AF65-F5344CB8AC3E}">
        <p14:creationId xmlns:p14="http://schemas.microsoft.com/office/powerpoint/2010/main" val="2325419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lstStyle/>
          <a:p>
            <a:pPr eaLnBrk="1" hangingPunct="1">
              <a:defRPr/>
            </a:pPr>
            <a:r>
              <a:rPr lang="pt-BR" dirty="0" smtClean="0">
                <a:cs typeface="+mj-cs"/>
              </a:rPr>
              <a:t>Objetivos da Carga Global de Doença</a:t>
            </a:r>
          </a:p>
        </p:txBody>
      </p:sp>
      <p:sp>
        <p:nvSpPr>
          <p:cNvPr id="1110019" name="Rectangle 3"/>
          <p:cNvSpPr>
            <a:spLocks noGrp="1" noChangeArrowheads="1"/>
          </p:cNvSpPr>
          <p:nvPr>
            <p:ph idx="1"/>
          </p:nvPr>
        </p:nvSpPr>
        <p:spPr>
          <a:xfrm>
            <a:off x="798688" y="1783644"/>
            <a:ext cx="7772400" cy="4114800"/>
          </a:xfrm>
        </p:spPr>
        <p:txBody>
          <a:bodyPr/>
          <a:lstStyle/>
          <a:p>
            <a:pPr eaLnBrk="1" hangingPunct="1">
              <a:buFontTx/>
              <a:buNone/>
              <a:defRPr/>
            </a:pPr>
            <a:endParaRPr lang="pt-BR" dirty="0" smtClean="0">
              <a:cs typeface="+mn-cs"/>
            </a:endParaRPr>
          </a:p>
          <a:p>
            <a:pPr eaLnBrk="1" hangingPunct="1">
              <a:defRPr/>
            </a:pPr>
            <a:r>
              <a:rPr lang="pt-BR" dirty="0" smtClean="0">
                <a:cs typeface="+mn-cs"/>
              </a:rPr>
              <a:t>Apresentar medidas resumidas e comparáveis de saúde de populações</a:t>
            </a:r>
            <a:br>
              <a:rPr lang="pt-BR" dirty="0" smtClean="0">
                <a:cs typeface="+mn-cs"/>
              </a:rPr>
            </a:br>
            <a:endParaRPr lang="pt-BR" dirty="0" smtClean="0">
              <a:cs typeface="+mn-cs"/>
            </a:endParaRPr>
          </a:p>
          <a:p>
            <a:pPr eaLnBrk="1" hangingPunct="1">
              <a:defRPr/>
            </a:pPr>
            <a:r>
              <a:rPr lang="pt-BR" dirty="0" smtClean="0">
                <a:cs typeface="+mn-cs"/>
              </a:rPr>
              <a:t>Descrever o Estudo de Carga Global de Doença</a:t>
            </a:r>
          </a:p>
          <a:p>
            <a:pPr lvl="1" eaLnBrk="1" hangingPunct="1">
              <a:defRPr/>
            </a:pPr>
            <a:r>
              <a:rPr lang="pt-BR" dirty="0" smtClean="0"/>
              <a:t>Carga de Doença</a:t>
            </a:r>
          </a:p>
          <a:p>
            <a:pPr lvl="1" eaLnBrk="1" hangingPunct="1">
              <a:defRPr/>
            </a:pPr>
            <a:r>
              <a:rPr lang="pt-BR" dirty="0" smtClean="0"/>
              <a:t>Carga de Risco</a:t>
            </a:r>
          </a:p>
          <a:p>
            <a:pPr eaLnBrk="1" hangingPunct="1">
              <a:buFontTx/>
              <a:buNone/>
              <a:defRPr/>
            </a:pPr>
            <a:endParaRPr lang="pt-BR" dirty="0" smtClean="0">
              <a:cs typeface="+mn-cs"/>
            </a:endParaRPr>
          </a:p>
          <a:p>
            <a:pPr eaLnBrk="1" hangingPunct="1">
              <a:defRPr/>
            </a:pPr>
            <a:r>
              <a:rPr lang="pt-BR" dirty="0" smtClean="0">
                <a:cs typeface="+mn-cs"/>
              </a:rPr>
              <a:t>Projetar o Futuro </a:t>
            </a:r>
          </a:p>
        </p:txBody>
      </p:sp>
    </p:spTree>
    <p:extLst>
      <p:ext uri="{BB962C8B-B14F-4D97-AF65-F5344CB8AC3E}">
        <p14:creationId xmlns:p14="http://schemas.microsoft.com/office/powerpoint/2010/main" val="38690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00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00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00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0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Pesquisa de Carga Global da Doença</a:t>
            </a:r>
            <a:endParaRPr lang="pt-BR"/>
          </a:p>
        </p:txBody>
      </p:sp>
      <p:sp>
        <p:nvSpPr>
          <p:cNvPr id="3" name="Content Placeholder 2"/>
          <p:cNvSpPr>
            <a:spLocks noGrp="1"/>
          </p:cNvSpPr>
          <p:nvPr>
            <p:ph idx="1"/>
          </p:nvPr>
        </p:nvSpPr>
        <p:spPr/>
        <p:txBody>
          <a:bodyPr/>
          <a:lstStyle/>
          <a:p>
            <a:r>
              <a:rPr lang="pt-BR" dirty="0" smtClean="0"/>
              <a:t>Iniciou em 1990, com dois pesquisadores Christopher Murray e Alan Lopez (Harvard </a:t>
            </a:r>
            <a:r>
              <a:rPr lang="pt-BR" dirty="0" err="1" smtClean="0"/>
              <a:t>University</a:t>
            </a:r>
            <a:r>
              <a:rPr lang="pt-BR" dirty="0" smtClean="0"/>
              <a:t>)</a:t>
            </a:r>
            <a:br>
              <a:rPr lang="pt-BR" dirty="0" smtClean="0"/>
            </a:br>
            <a:r>
              <a:rPr lang="pt-BR" dirty="0" smtClean="0"/>
              <a:t/>
            </a:r>
            <a:br>
              <a:rPr lang="pt-BR" dirty="0" smtClean="0"/>
            </a:br>
            <a:endParaRPr lang="pt-BR" dirty="0" smtClean="0"/>
          </a:p>
          <a:p>
            <a:r>
              <a:rPr lang="pt-BR" dirty="0" smtClean="0"/>
              <a:t>Duas estimativas: 1999-2002 e 2004</a:t>
            </a:r>
          </a:p>
          <a:p>
            <a:pPr marL="0" indent="0">
              <a:buNone/>
            </a:pPr>
            <a:r>
              <a:rPr lang="pt-BR" dirty="0" smtClean="0"/>
              <a:t/>
            </a:r>
            <a:br>
              <a:rPr lang="pt-BR" dirty="0" smtClean="0"/>
            </a:br>
            <a:endParaRPr lang="pt-BR" dirty="0"/>
          </a:p>
        </p:txBody>
      </p:sp>
    </p:spTree>
    <p:extLst>
      <p:ext uri="{BB962C8B-B14F-4D97-AF65-F5344CB8AC3E}">
        <p14:creationId xmlns:p14="http://schemas.microsoft.com/office/powerpoint/2010/main" val="109275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501" name="Rectangle 5"/>
          <p:cNvSpPr>
            <a:spLocks noGrp="1" noChangeArrowheads="1"/>
          </p:cNvSpPr>
          <p:nvPr>
            <p:ph type="title"/>
          </p:nvPr>
        </p:nvSpPr>
        <p:spPr>
          <a:xfrm>
            <a:off x="685800" y="145345"/>
            <a:ext cx="7772400" cy="1143000"/>
          </a:xfrm>
        </p:spPr>
        <p:txBody>
          <a:bodyPr/>
          <a:lstStyle/>
          <a:p>
            <a:pPr eaLnBrk="1" hangingPunct="1">
              <a:defRPr/>
            </a:pPr>
            <a:r>
              <a:rPr lang="en-US" dirty="0" smtClean="0">
                <a:cs typeface="+mj-cs"/>
              </a:rPr>
              <a:t>Global Burden of Disease Study</a:t>
            </a:r>
            <a:br>
              <a:rPr lang="en-US" dirty="0" smtClean="0">
                <a:cs typeface="+mj-cs"/>
              </a:rPr>
            </a:br>
            <a:r>
              <a:rPr lang="en-US" dirty="0" smtClean="0">
                <a:cs typeface="+mj-cs"/>
              </a:rPr>
              <a:t>	Murray and Lopez, 1996</a:t>
            </a:r>
          </a:p>
        </p:txBody>
      </p:sp>
      <p:pic>
        <p:nvPicPr>
          <p:cNvPr id="1130500"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721" t="5409" r="60884"/>
          <a:stretch>
            <a:fillRect/>
          </a:stretch>
        </p:blipFill>
        <p:spPr>
          <a:xfrm>
            <a:off x="479549" y="1288345"/>
            <a:ext cx="2270883" cy="3338866"/>
          </a:xfrm>
          <a:extLst>
            <a:ext uri="{909E8E84-426E-40dd-AFC4-6F175D3DCCD1}">
              <a14:hiddenFill xmlns:a14="http://schemas.microsoft.com/office/drawing/2010/main" xmlns="">
                <a:solidFill>
                  <a:srgbClr val="6699FF"/>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1130502" name="Rectangle 6"/>
          <p:cNvSpPr>
            <a:spLocks noGrp="1" noChangeArrowheads="1"/>
          </p:cNvSpPr>
          <p:nvPr>
            <p:ph sz="half" idx="2"/>
          </p:nvPr>
        </p:nvSpPr>
        <p:spPr>
          <a:xfrm>
            <a:off x="3654777" y="1516945"/>
            <a:ext cx="5061521" cy="3351388"/>
          </a:xfrm>
        </p:spPr>
        <p:txBody>
          <a:bodyPr/>
          <a:lstStyle/>
          <a:p>
            <a:pPr eaLnBrk="1" hangingPunct="1">
              <a:defRPr/>
            </a:pPr>
            <a:r>
              <a:rPr lang="en-US" sz="2000" dirty="0" err="1" smtClean="0">
                <a:cs typeface="+mn-cs"/>
              </a:rPr>
              <a:t>Quantificou</a:t>
            </a:r>
            <a:r>
              <a:rPr lang="en-US" sz="2000" dirty="0" smtClean="0">
                <a:cs typeface="+mn-cs"/>
              </a:rPr>
              <a:t> </a:t>
            </a:r>
            <a:r>
              <a:rPr lang="en-US" sz="2000" dirty="0" err="1" smtClean="0">
                <a:cs typeface="+mn-cs"/>
              </a:rPr>
              <a:t>efeitos</a:t>
            </a:r>
            <a:r>
              <a:rPr lang="en-US" sz="2000" dirty="0" smtClean="0">
                <a:cs typeface="+mn-cs"/>
              </a:rPr>
              <a:t> </a:t>
            </a:r>
            <a:r>
              <a:rPr lang="en-US" sz="2000" dirty="0" err="1" smtClean="0">
                <a:cs typeface="+mn-cs"/>
              </a:rPr>
              <a:t>na</a:t>
            </a:r>
            <a:r>
              <a:rPr lang="en-US" sz="2000" dirty="0" smtClean="0">
                <a:cs typeface="+mn-cs"/>
              </a:rPr>
              <a:t> </a:t>
            </a:r>
            <a:r>
              <a:rPr lang="en-US" sz="2000" dirty="0" err="1" smtClean="0">
                <a:cs typeface="+mn-cs"/>
              </a:rPr>
              <a:t>saúde</a:t>
            </a:r>
            <a:r>
              <a:rPr lang="en-US" sz="2000" dirty="0" smtClean="0">
                <a:cs typeface="+mn-cs"/>
              </a:rPr>
              <a:t> de  107 </a:t>
            </a:r>
            <a:r>
              <a:rPr lang="en-US" sz="2000" dirty="0" err="1" smtClean="0">
                <a:cs typeface="+mn-cs"/>
              </a:rPr>
              <a:t>doenças</a:t>
            </a:r>
            <a:r>
              <a:rPr lang="en-US" sz="2000" dirty="0" smtClean="0">
                <a:cs typeface="+mn-cs"/>
              </a:rPr>
              <a:t> e </a:t>
            </a:r>
            <a:r>
              <a:rPr lang="en-US" sz="2000" dirty="0" err="1" smtClean="0">
                <a:cs typeface="+mn-cs"/>
              </a:rPr>
              <a:t>danos</a:t>
            </a:r>
            <a:r>
              <a:rPr lang="en-US" sz="2000" dirty="0" smtClean="0">
                <a:cs typeface="+mn-cs"/>
              </a:rPr>
              <a:t> </a:t>
            </a:r>
            <a:r>
              <a:rPr lang="en-US" sz="2000" dirty="0" err="1" smtClean="0">
                <a:cs typeface="+mn-cs"/>
              </a:rPr>
              <a:t>em</a:t>
            </a:r>
            <a:r>
              <a:rPr lang="en-US" sz="2000" dirty="0" smtClean="0">
                <a:cs typeface="+mn-cs"/>
              </a:rPr>
              <a:t> 8 </a:t>
            </a:r>
            <a:r>
              <a:rPr lang="en-US" sz="2000" dirty="0" err="1" smtClean="0">
                <a:cs typeface="+mn-cs"/>
              </a:rPr>
              <a:t>regiões</a:t>
            </a:r>
            <a:r>
              <a:rPr lang="en-US" sz="2000" dirty="0" smtClean="0">
                <a:cs typeface="+mn-cs"/>
              </a:rPr>
              <a:t> </a:t>
            </a:r>
            <a:r>
              <a:rPr lang="en-US" sz="2000" dirty="0" err="1" smtClean="0">
                <a:cs typeface="+mn-cs"/>
              </a:rPr>
              <a:t>em</a:t>
            </a:r>
            <a:r>
              <a:rPr lang="en-US" sz="2000" dirty="0" smtClean="0">
                <a:cs typeface="+mn-cs"/>
              </a:rPr>
              <a:t> 1990</a:t>
            </a:r>
            <a:br>
              <a:rPr lang="en-US" sz="2000" dirty="0" smtClean="0">
                <a:cs typeface="+mn-cs"/>
              </a:rPr>
            </a:br>
            <a:endParaRPr lang="en-US" sz="2000" dirty="0" smtClean="0">
              <a:cs typeface="+mn-cs"/>
            </a:endParaRPr>
          </a:p>
          <a:p>
            <a:pPr eaLnBrk="1" hangingPunct="1">
              <a:defRPr/>
            </a:pPr>
            <a:r>
              <a:rPr lang="en-US" sz="2000" dirty="0" err="1" smtClean="0">
                <a:cs typeface="+mn-cs"/>
              </a:rPr>
              <a:t>Estimativas</a:t>
            </a:r>
            <a:r>
              <a:rPr lang="en-US" sz="2000" dirty="0" smtClean="0">
                <a:cs typeface="+mn-cs"/>
              </a:rPr>
              <a:t> </a:t>
            </a:r>
            <a:r>
              <a:rPr lang="en-US" sz="2000" dirty="0" err="1" smtClean="0">
                <a:cs typeface="+mn-cs"/>
              </a:rPr>
              <a:t>compreeensivas</a:t>
            </a:r>
            <a:r>
              <a:rPr lang="en-US" sz="2000" dirty="0" smtClean="0">
                <a:cs typeface="+mn-cs"/>
              </a:rPr>
              <a:t> e </a:t>
            </a:r>
            <a:r>
              <a:rPr lang="en-US" sz="2000" dirty="0" err="1" smtClean="0">
                <a:cs typeface="+mn-cs"/>
              </a:rPr>
              <a:t>consistentes</a:t>
            </a:r>
            <a:r>
              <a:rPr lang="en-US" sz="2000" dirty="0" smtClean="0">
                <a:cs typeface="+mn-cs"/>
              </a:rPr>
              <a:t> de </a:t>
            </a:r>
            <a:r>
              <a:rPr lang="en-US" sz="2000" dirty="0" err="1" smtClean="0">
                <a:cs typeface="+mn-cs"/>
              </a:rPr>
              <a:t>morbidade</a:t>
            </a:r>
            <a:r>
              <a:rPr lang="en-US" sz="2000" dirty="0" smtClean="0">
                <a:cs typeface="+mn-cs"/>
              </a:rPr>
              <a:t> e </a:t>
            </a:r>
            <a:r>
              <a:rPr lang="en-US" sz="2000" dirty="0" err="1" smtClean="0">
                <a:cs typeface="+mn-cs"/>
              </a:rPr>
              <a:t>mortalidade</a:t>
            </a:r>
            <a:r>
              <a:rPr lang="en-US" sz="2000" dirty="0" smtClean="0">
                <a:cs typeface="+mn-cs"/>
              </a:rPr>
              <a:t> </a:t>
            </a:r>
            <a:r>
              <a:rPr lang="en-US" sz="2000" dirty="0" err="1" smtClean="0">
                <a:cs typeface="+mn-cs"/>
              </a:rPr>
              <a:t>por</a:t>
            </a:r>
            <a:r>
              <a:rPr lang="en-US" sz="2000" dirty="0" smtClean="0">
                <a:cs typeface="+mn-cs"/>
              </a:rPr>
              <a:t> </a:t>
            </a:r>
            <a:r>
              <a:rPr lang="en-US" sz="2000" dirty="0" err="1" smtClean="0">
                <a:cs typeface="+mn-cs"/>
              </a:rPr>
              <a:t>idade</a:t>
            </a:r>
            <a:r>
              <a:rPr lang="en-US" sz="2000" dirty="0" smtClean="0">
                <a:cs typeface="+mn-cs"/>
              </a:rPr>
              <a:t>, </a:t>
            </a:r>
            <a:r>
              <a:rPr lang="en-US" sz="2000" dirty="0" err="1" smtClean="0">
                <a:cs typeface="+mn-cs"/>
              </a:rPr>
              <a:t>sexo</a:t>
            </a:r>
            <a:r>
              <a:rPr lang="en-US" sz="2000" dirty="0" smtClean="0">
                <a:cs typeface="+mn-cs"/>
              </a:rPr>
              <a:t> e </a:t>
            </a:r>
            <a:r>
              <a:rPr lang="en-US" sz="2000" dirty="0" err="1" smtClean="0">
                <a:cs typeface="+mn-cs"/>
              </a:rPr>
              <a:t>região</a:t>
            </a:r>
            <a:r>
              <a:rPr lang="en-US" sz="2000" dirty="0" smtClean="0">
                <a:cs typeface="+mn-cs"/>
              </a:rPr>
              <a:t/>
            </a:r>
            <a:br>
              <a:rPr lang="en-US" sz="2000" dirty="0" smtClean="0">
                <a:cs typeface="+mn-cs"/>
              </a:rPr>
            </a:br>
            <a:endParaRPr lang="en-US" sz="2000" dirty="0" smtClean="0">
              <a:cs typeface="+mn-cs"/>
            </a:endParaRPr>
          </a:p>
          <a:p>
            <a:pPr>
              <a:defRPr/>
            </a:pPr>
            <a:r>
              <a:rPr lang="en-US" sz="2000" dirty="0" err="1" smtClean="0">
                <a:cs typeface="+mn-cs"/>
              </a:rPr>
              <a:t>Introduziu</a:t>
            </a:r>
            <a:r>
              <a:rPr lang="en-US" sz="2000" dirty="0" smtClean="0">
                <a:cs typeface="+mn-cs"/>
              </a:rPr>
              <a:t> o DALY (</a:t>
            </a:r>
            <a:r>
              <a:rPr lang="en-US" sz="2000" dirty="0" err="1"/>
              <a:t>Anos</a:t>
            </a:r>
            <a:r>
              <a:rPr lang="en-US" sz="2000" dirty="0"/>
              <a:t> de Vida </a:t>
            </a:r>
            <a:r>
              <a:rPr lang="en-US" sz="2000" dirty="0" err="1"/>
              <a:t>Perdidos</a:t>
            </a:r>
            <a:r>
              <a:rPr lang="en-US" sz="2000" dirty="0"/>
              <a:t> </a:t>
            </a:r>
            <a:r>
              <a:rPr lang="en-US" sz="2000" dirty="0" err="1"/>
              <a:t>Ajustados</a:t>
            </a:r>
            <a:r>
              <a:rPr lang="en-US" sz="2000" dirty="0"/>
              <a:t> </a:t>
            </a:r>
            <a:r>
              <a:rPr lang="en-US" sz="2000" dirty="0" err="1"/>
              <a:t>por</a:t>
            </a:r>
            <a:r>
              <a:rPr lang="en-US" sz="2000" dirty="0"/>
              <a:t> </a:t>
            </a:r>
            <a:r>
              <a:rPr lang="en-US" sz="2000" dirty="0" err="1"/>
              <a:t>Incapacidade</a:t>
            </a:r>
            <a:r>
              <a:rPr lang="en-US" sz="2000" dirty="0" smtClean="0">
                <a:cs typeface="+mn-cs"/>
              </a:rPr>
              <a:t>)</a:t>
            </a:r>
          </a:p>
        </p:txBody>
      </p:sp>
      <p:sp>
        <p:nvSpPr>
          <p:cNvPr id="2" name="TextBox 1"/>
          <p:cNvSpPr txBox="1"/>
          <p:nvPr/>
        </p:nvSpPr>
        <p:spPr>
          <a:xfrm>
            <a:off x="479549" y="5169554"/>
            <a:ext cx="8236750" cy="1200328"/>
          </a:xfrm>
          <a:prstGeom prst="rect">
            <a:avLst/>
          </a:prstGeom>
          <a:noFill/>
        </p:spPr>
        <p:txBody>
          <a:bodyPr wrap="none" rtlCol="0">
            <a:spAutoFit/>
          </a:bodyPr>
          <a:lstStyle/>
          <a:p>
            <a:r>
              <a:rPr lang="en-US" sz="2400" dirty="0" smtClean="0"/>
              <a:t>O DALY </a:t>
            </a:r>
            <a:r>
              <a:rPr lang="en-US" sz="2400" dirty="0" err="1" smtClean="0"/>
              <a:t>é</a:t>
            </a:r>
            <a:r>
              <a:rPr lang="en-US" sz="2400" dirty="0" smtClean="0"/>
              <a:t> </a:t>
            </a:r>
            <a:r>
              <a:rPr lang="en-US" sz="2400" dirty="0" err="1"/>
              <a:t>derivado</a:t>
            </a:r>
            <a:r>
              <a:rPr lang="en-US" sz="2400" dirty="0"/>
              <a:t> da soma do valor de outros </a:t>
            </a:r>
            <a:r>
              <a:rPr lang="en-US" sz="2400" dirty="0" err="1" smtClean="0"/>
              <a:t>dois</a:t>
            </a:r>
            <a:r>
              <a:rPr lang="en-US" sz="2400" dirty="0"/>
              <a:t> </a:t>
            </a:r>
            <a:r>
              <a:rPr lang="en-US" sz="2400" dirty="0" err="1" smtClean="0"/>
              <a:t>indicadores</a:t>
            </a:r>
            <a:r>
              <a:rPr lang="en-US" sz="2400" dirty="0"/>
              <a:t>: </a:t>
            </a:r>
            <a:r>
              <a:rPr lang="en-US" sz="2400" dirty="0" smtClean="0"/>
              <a:t/>
            </a:r>
            <a:br>
              <a:rPr lang="en-US" sz="2400" dirty="0" smtClean="0"/>
            </a:br>
            <a:r>
              <a:rPr lang="en-US" sz="2400" dirty="0" smtClean="0"/>
              <a:t>o YLL (‘</a:t>
            </a:r>
            <a:r>
              <a:rPr lang="en-US" sz="2400" dirty="0" err="1"/>
              <a:t>Anos</a:t>
            </a:r>
            <a:r>
              <a:rPr lang="en-US" sz="2400" dirty="0"/>
              <a:t> de Vida </a:t>
            </a:r>
            <a:r>
              <a:rPr lang="en-US" sz="2400" dirty="0" err="1"/>
              <a:t>Perdidos</a:t>
            </a:r>
            <a:r>
              <a:rPr lang="en-US" sz="2400" dirty="0"/>
              <a:t> </a:t>
            </a:r>
            <a:r>
              <a:rPr lang="en-US" sz="2400" dirty="0" err="1"/>
              <a:t>por</a:t>
            </a:r>
            <a:r>
              <a:rPr lang="en-US" sz="2400" dirty="0"/>
              <a:t> </a:t>
            </a:r>
            <a:r>
              <a:rPr lang="en-US" sz="2400" dirty="0" err="1"/>
              <a:t>Morte</a:t>
            </a:r>
            <a:r>
              <a:rPr lang="en-US" sz="2400" dirty="0"/>
              <a:t> </a:t>
            </a:r>
            <a:r>
              <a:rPr lang="en-US" sz="2400" dirty="0" err="1"/>
              <a:t>Prematura</a:t>
            </a:r>
            <a:r>
              <a:rPr lang="en-US" sz="2400" dirty="0"/>
              <a:t>’) e </a:t>
            </a:r>
            <a:endParaRPr lang="en-US" sz="2400" dirty="0" smtClean="0"/>
          </a:p>
          <a:p>
            <a:r>
              <a:rPr lang="en-US" sz="2400" dirty="0" smtClean="0"/>
              <a:t>o YDL (‘</a:t>
            </a:r>
            <a:r>
              <a:rPr lang="en-US" sz="2400" dirty="0" err="1"/>
              <a:t>Anos</a:t>
            </a:r>
            <a:r>
              <a:rPr lang="en-US" sz="2400" dirty="0"/>
              <a:t> </a:t>
            </a:r>
            <a:r>
              <a:rPr lang="en-US" sz="2400" dirty="0" err="1"/>
              <a:t>Perdidos</a:t>
            </a:r>
            <a:r>
              <a:rPr lang="en-US" sz="2400" dirty="0"/>
              <a:t> </a:t>
            </a:r>
            <a:r>
              <a:rPr lang="en-US" sz="2400" dirty="0" err="1"/>
              <a:t>Devido</a:t>
            </a:r>
            <a:r>
              <a:rPr lang="en-US" sz="2400" dirty="0"/>
              <a:t> </a:t>
            </a:r>
            <a:r>
              <a:rPr lang="en-US" sz="2400" dirty="0" err="1"/>
              <a:t>à</a:t>
            </a:r>
            <a:r>
              <a:rPr lang="en-US" sz="2400" dirty="0"/>
              <a:t> </a:t>
            </a:r>
            <a:r>
              <a:rPr lang="en-US" sz="2400" dirty="0" err="1"/>
              <a:t>Incapacidade</a:t>
            </a:r>
            <a:r>
              <a:rPr lang="en-US" sz="2400" dirty="0"/>
              <a:t>).</a:t>
            </a:r>
          </a:p>
        </p:txBody>
      </p:sp>
    </p:spTree>
    <p:extLst>
      <p:ext uri="{BB962C8B-B14F-4D97-AF65-F5344CB8AC3E}">
        <p14:creationId xmlns:p14="http://schemas.microsoft.com/office/powerpoint/2010/main" val="32743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05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05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05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05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2"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6" name="Rectangle 4"/>
          <p:cNvSpPr>
            <a:spLocks noGrp="1" noChangeArrowheads="1"/>
          </p:cNvSpPr>
          <p:nvPr>
            <p:ph type="title"/>
          </p:nvPr>
        </p:nvSpPr>
        <p:spPr>
          <a:xfrm>
            <a:off x="439738" y="105699"/>
            <a:ext cx="7620000" cy="795337"/>
          </a:xfrm>
        </p:spPr>
        <p:txBody>
          <a:bodyPr/>
          <a:lstStyle/>
          <a:p>
            <a:pPr eaLnBrk="1" hangingPunct="1">
              <a:defRPr/>
            </a:pPr>
            <a:r>
              <a:rPr lang="en-US" dirty="0" smtClean="0">
                <a:cs typeface="+mj-cs"/>
              </a:rPr>
              <a:t>GBD 2004 Update (2008)</a:t>
            </a:r>
          </a:p>
        </p:txBody>
      </p:sp>
      <p:pic>
        <p:nvPicPr>
          <p:cNvPr id="1267719"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 y="901036"/>
            <a:ext cx="2527612" cy="3509385"/>
          </a:xfrm>
          <a:extLst>
            <a:ext uri="{909E8E84-426E-40dd-AFC4-6F175D3DCCD1}">
              <a14:hiddenFill xmlns:a14="http://schemas.microsoft.com/office/drawing/2010/main" xmlns="">
                <a:solidFill>
                  <a:srgbClr val="6699FF"/>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1267718" name="Rectangle 6"/>
          <p:cNvSpPr>
            <a:spLocks noGrp="1" noChangeArrowheads="1"/>
          </p:cNvSpPr>
          <p:nvPr>
            <p:ph sz="half" idx="2"/>
          </p:nvPr>
        </p:nvSpPr>
        <p:spPr>
          <a:xfrm>
            <a:off x="2772048" y="1092200"/>
            <a:ext cx="6185898" cy="4902200"/>
          </a:xfrm>
        </p:spPr>
        <p:txBody>
          <a:bodyPr/>
          <a:lstStyle/>
          <a:p>
            <a:pPr marL="0" indent="0" eaLnBrk="1" hangingPunct="1">
              <a:spcBef>
                <a:spcPts val="0"/>
              </a:spcBef>
              <a:defRPr/>
            </a:pPr>
            <a:r>
              <a:rPr lang="en-US" dirty="0" smtClean="0">
                <a:latin typeface="+mj-lt"/>
                <a:cs typeface="+mn-cs"/>
              </a:rPr>
              <a:t> YLL </a:t>
            </a:r>
            <a:r>
              <a:rPr lang="en-US" dirty="0" err="1" smtClean="0">
                <a:latin typeface="+mj-lt"/>
                <a:cs typeface="+mn-cs"/>
              </a:rPr>
              <a:t>foi</a:t>
            </a:r>
            <a:r>
              <a:rPr lang="en-US" dirty="0" smtClean="0">
                <a:latin typeface="+mj-lt"/>
                <a:cs typeface="+mn-cs"/>
              </a:rPr>
              <a:t> </a:t>
            </a:r>
            <a:r>
              <a:rPr lang="en-US" dirty="0" err="1" smtClean="0">
                <a:latin typeface="+mj-lt"/>
                <a:cs typeface="+mn-cs"/>
              </a:rPr>
              <a:t>atualizado</a:t>
            </a:r>
            <a:r>
              <a:rPr lang="en-US" dirty="0" smtClean="0">
                <a:latin typeface="+mj-lt"/>
                <a:cs typeface="+mn-cs"/>
              </a:rPr>
              <a:t> </a:t>
            </a:r>
            <a:r>
              <a:rPr lang="en-US" dirty="0" err="1" smtClean="0">
                <a:latin typeface="+mj-lt"/>
                <a:cs typeface="+mn-cs"/>
              </a:rPr>
              <a:t>por</a:t>
            </a:r>
            <a:r>
              <a:rPr lang="en-US" dirty="0" smtClean="0">
                <a:latin typeface="+mj-lt"/>
                <a:cs typeface="+mn-cs"/>
              </a:rPr>
              <a:t> </a:t>
            </a:r>
            <a:r>
              <a:rPr lang="en-US" dirty="0" err="1" smtClean="0">
                <a:latin typeface="+mj-lt"/>
                <a:cs typeface="+mn-cs"/>
              </a:rPr>
              <a:t>idade</a:t>
            </a:r>
            <a:r>
              <a:rPr lang="en-US" dirty="0" smtClean="0">
                <a:latin typeface="+mj-lt"/>
                <a:cs typeface="+mn-cs"/>
              </a:rPr>
              <a:t>, </a:t>
            </a:r>
            <a:r>
              <a:rPr lang="en-US" dirty="0" err="1" smtClean="0">
                <a:latin typeface="+mj-lt"/>
                <a:cs typeface="+mn-cs"/>
              </a:rPr>
              <a:t>sexo</a:t>
            </a:r>
            <a:r>
              <a:rPr lang="en-US" dirty="0" smtClean="0">
                <a:latin typeface="+mj-lt"/>
                <a:cs typeface="+mn-cs"/>
              </a:rPr>
              <a:t>, e </a:t>
            </a:r>
            <a:r>
              <a:rPr lang="en-US" dirty="0" err="1" smtClean="0">
                <a:latin typeface="+mj-lt"/>
                <a:cs typeface="+mn-cs"/>
              </a:rPr>
              <a:t>causa</a:t>
            </a:r>
            <a:r>
              <a:rPr lang="en-US" dirty="0" smtClean="0">
                <a:latin typeface="+mj-lt"/>
                <a:cs typeface="+mn-cs"/>
              </a:rPr>
              <a:t> </a:t>
            </a:r>
            <a:r>
              <a:rPr lang="en-US" dirty="0" err="1" smtClean="0">
                <a:latin typeface="+mj-lt"/>
                <a:cs typeface="+mn-cs"/>
              </a:rPr>
              <a:t>para</a:t>
            </a:r>
            <a:r>
              <a:rPr lang="en-US" dirty="0" smtClean="0">
                <a:latin typeface="+mj-lt"/>
                <a:cs typeface="+mn-cs"/>
              </a:rPr>
              <a:t> 192 </a:t>
            </a:r>
            <a:r>
              <a:rPr lang="en-US" dirty="0" err="1" smtClean="0">
                <a:latin typeface="+mj-lt"/>
                <a:cs typeface="+mn-cs"/>
              </a:rPr>
              <a:t>condições</a:t>
            </a:r>
            <a:r>
              <a:rPr lang="en-US" dirty="0" smtClean="0">
                <a:latin typeface="+mj-lt"/>
                <a:cs typeface="+mn-cs"/>
              </a:rPr>
              <a:t/>
            </a:r>
            <a:br>
              <a:rPr lang="en-US" dirty="0" smtClean="0">
                <a:latin typeface="+mj-lt"/>
                <a:cs typeface="+mn-cs"/>
              </a:rPr>
            </a:br>
            <a:endParaRPr lang="en-US" dirty="0" smtClean="0">
              <a:latin typeface="+mj-lt"/>
              <a:cs typeface="+mn-cs"/>
            </a:endParaRPr>
          </a:p>
          <a:p>
            <a:pPr marL="0" indent="0">
              <a:spcBef>
                <a:spcPts val="0"/>
              </a:spcBef>
              <a:defRPr/>
            </a:pPr>
            <a:r>
              <a:rPr lang="en-US" dirty="0" smtClean="0">
                <a:latin typeface="+mj-lt"/>
              </a:rPr>
              <a:t> </a:t>
            </a:r>
            <a:r>
              <a:rPr lang="en-US" dirty="0" err="1" smtClean="0">
                <a:latin typeface="+mj-lt"/>
              </a:rPr>
              <a:t>Estimativas</a:t>
            </a:r>
            <a:r>
              <a:rPr lang="en-US" dirty="0" smtClean="0">
                <a:latin typeface="+mj-lt"/>
              </a:rPr>
              <a:t> de </a:t>
            </a:r>
            <a:r>
              <a:rPr lang="en-US" dirty="0" smtClean="0">
                <a:latin typeface="+mj-lt"/>
                <a:cs typeface="+mn-cs"/>
              </a:rPr>
              <a:t>YLD </a:t>
            </a:r>
            <a:r>
              <a:rPr lang="en-US" dirty="0" err="1" smtClean="0">
                <a:latin typeface="+mj-lt"/>
                <a:cs typeface="+mn-cs"/>
              </a:rPr>
              <a:t>para</a:t>
            </a:r>
            <a:r>
              <a:rPr lang="en-US" dirty="0" smtClean="0">
                <a:latin typeface="+mj-lt"/>
                <a:cs typeface="+mn-cs"/>
              </a:rPr>
              <a:t> 52 </a:t>
            </a:r>
            <a:r>
              <a:rPr lang="en-US" dirty="0" err="1" smtClean="0">
                <a:latin typeface="+mj-lt"/>
                <a:cs typeface="+mn-cs"/>
              </a:rPr>
              <a:t>causas</a:t>
            </a:r>
            <a:r>
              <a:rPr lang="en-US" dirty="0" smtClean="0">
                <a:latin typeface="+mj-lt"/>
                <a:cs typeface="+mn-cs"/>
              </a:rPr>
              <a:t/>
            </a:r>
            <a:br>
              <a:rPr lang="en-US" dirty="0" smtClean="0">
                <a:latin typeface="+mj-lt"/>
                <a:cs typeface="+mn-cs"/>
              </a:rPr>
            </a:br>
            <a:endParaRPr lang="en-US" dirty="0" smtClean="0">
              <a:latin typeface="+mj-lt"/>
              <a:cs typeface="+mn-cs"/>
            </a:endParaRPr>
          </a:p>
          <a:p>
            <a:pPr marL="0" indent="0" eaLnBrk="1" hangingPunct="1">
              <a:spcBef>
                <a:spcPts val="0"/>
              </a:spcBef>
              <a:defRPr/>
            </a:pPr>
            <a:r>
              <a:rPr lang="en-US" dirty="0" smtClean="0">
                <a:latin typeface="+mj-lt"/>
                <a:cs typeface="+mn-cs"/>
              </a:rPr>
              <a:t> </a:t>
            </a:r>
            <a:r>
              <a:rPr lang="en-US" dirty="0" err="1" smtClean="0">
                <a:latin typeface="+mj-lt"/>
                <a:cs typeface="+mn-cs"/>
              </a:rPr>
              <a:t>Vigilância</a:t>
            </a:r>
            <a:r>
              <a:rPr lang="en-US" dirty="0" smtClean="0">
                <a:latin typeface="+mj-lt"/>
                <a:cs typeface="+mn-cs"/>
              </a:rPr>
              <a:t> a </a:t>
            </a:r>
            <a:r>
              <a:rPr lang="en-US" dirty="0" err="1" smtClean="0">
                <a:latin typeface="+mj-lt"/>
                <a:cs typeface="+mn-cs"/>
              </a:rPr>
              <a:t>partir</a:t>
            </a:r>
            <a:r>
              <a:rPr lang="en-US" dirty="0" smtClean="0">
                <a:latin typeface="+mj-lt"/>
                <a:cs typeface="+mn-cs"/>
              </a:rPr>
              <a:t> de dados da UNAIDS, UNICEF, RBM, IARC, WHO </a:t>
            </a:r>
            <a:br>
              <a:rPr lang="en-US" dirty="0" smtClean="0">
                <a:latin typeface="+mj-lt"/>
                <a:cs typeface="+mn-cs"/>
              </a:rPr>
            </a:br>
            <a:endParaRPr lang="en-US" dirty="0" smtClean="0">
              <a:latin typeface="+mj-lt"/>
              <a:cs typeface="+mn-cs"/>
            </a:endParaRPr>
          </a:p>
          <a:p>
            <a:pPr marL="0" indent="0" eaLnBrk="1" hangingPunct="1">
              <a:spcBef>
                <a:spcPts val="0"/>
              </a:spcBef>
              <a:defRPr/>
            </a:pPr>
            <a:r>
              <a:rPr lang="en-US" dirty="0" err="1" smtClean="0">
                <a:latin typeface="+mj-lt"/>
                <a:cs typeface="+mn-cs"/>
              </a:rPr>
              <a:t>Inclusão</a:t>
            </a:r>
            <a:r>
              <a:rPr lang="en-US" dirty="0" smtClean="0">
                <a:latin typeface="+mj-lt"/>
                <a:cs typeface="+mn-cs"/>
              </a:rPr>
              <a:t> dos </a:t>
            </a:r>
            <a:r>
              <a:rPr lang="ja-JP" altLang="en-US" dirty="0" smtClean="0">
                <a:latin typeface="+mj-lt"/>
                <a:cs typeface="+mn-cs"/>
              </a:rPr>
              <a:t>“</a:t>
            </a:r>
            <a:r>
              <a:rPr lang="en-US" altLang="ja-JP" dirty="0" err="1" smtClean="0">
                <a:latin typeface="+mj-lt"/>
                <a:cs typeface="+mn-cs"/>
              </a:rPr>
              <a:t>problemas</a:t>
            </a:r>
            <a:r>
              <a:rPr lang="en-US" altLang="ja-JP" dirty="0" smtClean="0">
                <a:latin typeface="+mj-lt"/>
                <a:cs typeface="+mn-cs"/>
              </a:rPr>
              <a:t> de </a:t>
            </a:r>
            <a:r>
              <a:rPr lang="en-US" dirty="0" err="1" smtClean="0">
                <a:latin typeface="+mj-lt"/>
                <a:cs typeface="+mn-cs"/>
              </a:rPr>
              <a:t>refração</a:t>
            </a:r>
            <a:r>
              <a:rPr lang="ja-JP" altLang="en-US" dirty="0" smtClean="0">
                <a:latin typeface="+mj-lt"/>
                <a:cs typeface="+mn-cs"/>
              </a:rPr>
              <a:t>”</a:t>
            </a:r>
            <a:r>
              <a:rPr lang="en-US" dirty="0" smtClean="0">
                <a:latin typeface="+mj-lt"/>
                <a:cs typeface="+mn-cs"/>
              </a:rPr>
              <a:t/>
            </a:r>
            <a:br>
              <a:rPr lang="en-US" dirty="0" smtClean="0">
                <a:latin typeface="+mj-lt"/>
                <a:cs typeface="+mn-cs"/>
              </a:rPr>
            </a:br>
            <a:endParaRPr lang="en-US" dirty="0" smtClean="0">
              <a:latin typeface="+mj-lt"/>
              <a:cs typeface="+mn-cs"/>
            </a:endParaRPr>
          </a:p>
          <a:p>
            <a:pPr marL="0" indent="0" eaLnBrk="1" hangingPunct="1">
              <a:spcBef>
                <a:spcPts val="0"/>
              </a:spcBef>
              <a:defRPr/>
            </a:pPr>
            <a:r>
              <a:rPr lang="en-US" dirty="0" err="1" smtClean="0">
                <a:latin typeface="+mj-lt"/>
                <a:cs typeface="+mn-cs"/>
              </a:rPr>
              <a:t>Revisão</a:t>
            </a:r>
            <a:r>
              <a:rPr lang="en-US" dirty="0" smtClean="0">
                <a:latin typeface="+mj-lt"/>
                <a:cs typeface="+mn-cs"/>
              </a:rPr>
              <a:t> das </a:t>
            </a:r>
            <a:r>
              <a:rPr lang="en-US" dirty="0" err="1" smtClean="0">
                <a:latin typeface="+mj-lt"/>
                <a:cs typeface="+mn-cs"/>
              </a:rPr>
              <a:t>estimativas</a:t>
            </a:r>
            <a:r>
              <a:rPr lang="en-US" dirty="0" smtClean="0">
                <a:latin typeface="+mj-lt"/>
                <a:cs typeface="+mn-cs"/>
              </a:rPr>
              <a:t> </a:t>
            </a:r>
            <a:r>
              <a:rPr lang="ja-JP" altLang="en-US" dirty="0" smtClean="0">
                <a:latin typeface="+mj-lt"/>
                <a:cs typeface="+mn-cs"/>
              </a:rPr>
              <a:t>“</a:t>
            </a:r>
            <a:r>
              <a:rPr lang="en-US" dirty="0" smtClean="0">
                <a:latin typeface="+mj-lt"/>
                <a:cs typeface="+mn-cs"/>
              </a:rPr>
              <a:t>angina pectoris</a:t>
            </a:r>
            <a:r>
              <a:rPr lang="ja-JP" altLang="en-US" dirty="0" smtClean="0">
                <a:latin typeface="+mj-lt"/>
                <a:cs typeface="+mn-cs"/>
              </a:rPr>
              <a:t>”</a:t>
            </a:r>
            <a:r>
              <a:rPr lang="en-US" dirty="0" smtClean="0">
                <a:latin typeface="+mj-lt"/>
                <a:cs typeface="+mn-cs"/>
              </a:rPr>
              <a:t> e  de </a:t>
            </a:r>
            <a:r>
              <a:rPr lang="en-US" dirty="0" err="1" smtClean="0">
                <a:latin typeface="+mj-lt"/>
                <a:cs typeface="+mn-cs"/>
              </a:rPr>
              <a:t>derrame</a:t>
            </a:r>
            <a:r>
              <a:rPr lang="en-US" dirty="0" smtClean="0">
                <a:latin typeface="+mj-lt"/>
                <a:cs typeface="+mn-cs"/>
              </a:rPr>
              <a:t> cerebrovascular</a:t>
            </a:r>
          </a:p>
          <a:p>
            <a:pPr marL="0" indent="0" eaLnBrk="1" hangingPunct="1">
              <a:spcBef>
                <a:spcPts val="0"/>
              </a:spcBef>
              <a:defRPr/>
            </a:pPr>
            <a:endParaRPr lang="en-US" dirty="0" smtClean="0">
              <a:latin typeface="+mj-lt"/>
              <a:cs typeface="+mn-cs"/>
            </a:endParaRPr>
          </a:p>
        </p:txBody>
      </p:sp>
    </p:spTree>
    <p:extLst>
      <p:ext uri="{BB962C8B-B14F-4D97-AF65-F5344CB8AC3E}">
        <p14:creationId xmlns:p14="http://schemas.microsoft.com/office/powerpoint/2010/main" val="42425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7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77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77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77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77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501" name="Rectangle 5"/>
          <p:cNvSpPr>
            <a:spLocks noGrp="1" noChangeArrowheads="1"/>
          </p:cNvSpPr>
          <p:nvPr>
            <p:ph type="title"/>
          </p:nvPr>
        </p:nvSpPr>
        <p:spPr>
          <a:xfrm>
            <a:off x="153239" y="213618"/>
            <a:ext cx="8458200" cy="1143000"/>
          </a:xfrm>
        </p:spPr>
        <p:txBody>
          <a:bodyPr/>
          <a:lstStyle/>
          <a:p>
            <a:pPr>
              <a:defRPr/>
            </a:pPr>
            <a:r>
              <a:rPr lang="en-US" dirty="0">
                <a:cs typeface="+mj-cs"/>
              </a:rPr>
              <a:t>Global Burden of Disease Study 2010 </a:t>
            </a:r>
            <a:r>
              <a:rPr lang="en-US" dirty="0" smtClean="0">
                <a:cs typeface="+mj-cs"/>
              </a:rPr>
              <a:t>– </a:t>
            </a:r>
            <a:br>
              <a:rPr lang="en-US" dirty="0" smtClean="0">
                <a:cs typeface="+mj-cs"/>
              </a:rPr>
            </a:br>
            <a:r>
              <a:rPr lang="en-US" dirty="0" smtClean="0">
                <a:cs typeface="+mj-cs"/>
              </a:rPr>
              <a:t>The Lancet </a:t>
            </a:r>
            <a:r>
              <a:rPr lang="en-US" dirty="0" err="1" smtClean="0">
                <a:cs typeface="+mj-cs"/>
              </a:rPr>
              <a:t>Dezembro</a:t>
            </a:r>
            <a:r>
              <a:rPr lang="en-US" dirty="0" smtClean="0">
                <a:cs typeface="+mj-cs"/>
              </a:rPr>
              <a:t> de 2012</a:t>
            </a:r>
            <a:endParaRPr lang="en-US" dirty="0">
              <a:cs typeface="+mj-cs"/>
            </a:endParaRPr>
          </a:p>
        </p:txBody>
      </p:sp>
      <p:sp>
        <p:nvSpPr>
          <p:cNvPr id="1130502" name="Rectangle 6"/>
          <p:cNvSpPr>
            <a:spLocks noGrp="1" noChangeArrowheads="1"/>
          </p:cNvSpPr>
          <p:nvPr>
            <p:ph sz="half" idx="2"/>
          </p:nvPr>
        </p:nvSpPr>
        <p:spPr>
          <a:xfrm>
            <a:off x="3605027" y="1356619"/>
            <a:ext cx="5434851" cy="5320458"/>
          </a:xfrm>
        </p:spPr>
        <p:txBody>
          <a:bodyPr/>
          <a:lstStyle/>
          <a:p>
            <a:pPr marL="198000" indent="-126000">
              <a:spcBef>
                <a:spcPts val="300"/>
              </a:spcBef>
            </a:pPr>
            <a:r>
              <a:rPr lang="pt-BR" sz="2400" dirty="0" smtClean="0"/>
              <a:t>500 </a:t>
            </a:r>
            <a:r>
              <a:rPr lang="pt-BR" sz="2400" dirty="0"/>
              <a:t>pesquisadores; 300 instituições e 50 </a:t>
            </a:r>
            <a:r>
              <a:rPr lang="pt-BR" sz="2400" dirty="0" smtClean="0"/>
              <a:t/>
            </a:r>
            <a:br>
              <a:rPr lang="pt-BR" sz="2400" dirty="0" smtClean="0"/>
            </a:br>
            <a:r>
              <a:rPr lang="pt-BR" sz="2400" dirty="0" smtClean="0"/>
              <a:t>                                                       países</a:t>
            </a:r>
            <a:r>
              <a:rPr lang="pt-BR" sz="2400" dirty="0"/>
              <a:t/>
            </a:r>
            <a:br>
              <a:rPr lang="pt-BR" sz="2400" dirty="0"/>
            </a:br>
            <a:r>
              <a:rPr lang="pt-BR" sz="2400" dirty="0" smtClean="0"/>
              <a:t>        291 </a:t>
            </a:r>
            <a:r>
              <a:rPr lang="pt-BR" sz="2400" dirty="0"/>
              <a:t>doenças e danos à saúde</a:t>
            </a:r>
            <a:br>
              <a:rPr lang="pt-BR" sz="2400" dirty="0"/>
            </a:br>
            <a:r>
              <a:rPr lang="pt-BR" sz="2400" dirty="0" smtClean="0"/>
              <a:t>        20 </a:t>
            </a:r>
            <a:r>
              <a:rPr lang="pt-BR" sz="2400" dirty="0"/>
              <a:t>grupos etários</a:t>
            </a:r>
            <a:br>
              <a:rPr lang="pt-BR" sz="2400" dirty="0"/>
            </a:br>
            <a:r>
              <a:rPr lang="pt-BR" sz="2400" dirty="0" smtClean="0"/>
              <a:t>        67 </a:t>
            </a:r>
            <a:r>
              <a:rPr lang="pt-BR" sz="2400" dirty="0"/>
              <a:t>fatores de </a:t>
            </a:r>
            <a:r>
              <a:rPr lang="pt-BR" sz="2400" dirty="0" smtClean="0"/>
              <a:t>risco</a:t>
            </a:r>
          </a:p>
          <a:p>
            <a:pPr marL="198000" indent="-126000">
              <a:spcBef>
                <a:spcPts val="300"/>
              </a:spcBef>
            </a:pPr>
            <a:r>
              <a:rPr lang="pt-BR" sz="2400" dirty="0"/>
              <a:t>Cinco anos para criar o banco de dados</a:t>
            </a:r>
            <a:br>
              <a:rPr lang="pt-BR" sz="2400" dirty="0"/>
            </a:br>
            <a:endParaRPr lang="pt-BR" sz="2400" dirty="0"/>
          </a:p>
          <a:p>
            <a:pPr marL="198000" indent="-126000">
              <a:spcBef>
                <a:spcPts val="300"/>
              </a:spcBef>
            </a:pPr>
            <a:r>
              <a:rPr lang="pt-BR" sz="2400" dirty="0"/>
              <a:t>800 milhões de mortes de 1950 a 2010</a:t>
            </a:r>
            <a:br>
              <a:rPr lang="pt-BR" sz="2400" dirty="0"/>
            </a:br>
            <a:endParaRPr lang="pt-BR" sz="2400" dirty="0"/>
          </a:p>
          <a:p>
            <a:pPr marL="198000" indent="-126000">
              <a:spcBef>
                <a:spcPts val="300"/>
              </a:spcBef>
            </a:pPr>
            <a:r>
              <a:rPr lang="pt-BR" sz="2400" dirty="0"/>
              <a:t>3 </a:t>
            </a:r>
            <a:r>
              <a:rPr lang="pt-BR" sz="2400" dirty="0" err="1" smtClean="0"/>
              <a:t>terabytes</a:t>
            </a:r>
            <a:r>
              <a:rPr lang="pt-BR" sz="2400" dirty="0" smtClean="0"/>
              <a:t> </a:t>
            </a:r>
            <a:r>
              <a:rPr lang="pt-BR" sz="2400" dirty="0"/>
              <a:t>de dados</a:t>
            </a:r>
            <a:br>
              <a:rPr lang="pt-BR" sz="2400" dirty="0"/>
            </a:br>
            <a:endParaRPr lang="pt-BR" sz="2400" dirty="0"/>
          </a:p>
          <a:p>
            <a:pPr marL="198000" indent="-126000">
              <a:spcBef>
                <a:spcPts val="300"/>
              </a:spcBef>
            </a:pPr>
            <a:r>
              <a:rPr lang="pt-BR" sz="2400" dirty="0"/>
              <a:t>Um pesquisador disse que o clima de trabalho foi “</a:t>
            </a:r>
            <a:r>
              <a:rPr lang="pt-BR" sz="2400" i="1" dirty="0"/>
              <a:t>intenso</a:t>
            </a:r>
            <a:r>
              <a:rPr lang="pt-BR" sz="2400" dirty="0"/>
              <a:t>”. Outro diz ter sido como “</a:t>
            </a:r>
            <a:r>
              <a:rPr lang="pt-BR" sz="2400" i="1" dirty="0"/>
              <a:t>pastorear </a:t>
            </a:r>
            <a:r>
              <a:rPr lang="pt-BR" sz="2400" i="1" dirty="0" smtClean="0"/>
              <a:t>gatos</a:t>
            </a:r>
            <a:r>
              <a:rPr lang="pt-BR" sz="2400" dirty="0" smtClean="0"/>
              <a:t>”.</a:t>
            </a:r>
            <a:endParaRPr lang="pt-BR" sz="2400" dirty="0"/>
          </a:p>
        </p:txBody>
      </p:sp>
      <p:pic>
        <p:nvPicPr>
          <p:cNvPr id="3" name="Picture 2"/>
          <p:cNvPicPr>
            <a:picLocks noChangeAspect="1"/>
          </p:cNvPicPr>
          <p:nvPr/>
        </p:nvPicPr>
        <p:blipFill>
          <a:blip r:embed="rId2"/>
          <a:stretch>
            <a:fillRect/>
          </a:stretch>
        </p:blipFill>
        <p:spPr>
          <a:xfrm>
            <a:off x="98617" y="1737659"/>
            <a:ext cx="3377124" cy="3096053"/>
          </a:xfrm>
          <a:prstGeom prst="rect">
            <a:avLst/>
          </a:prstGeom>
        </p:spPr>
      </p:pic>
      <p:sp>
        <p:nvSpPr>
          <p:cNvPr id="4" name="TextBox 3"/>
          <p:cNvSpPr txBox="1"/>
          <p:nvPr/>
        </p:nvSpPr>
        <p:spPr>
          <a:xfrm>
            <a:off x="0" y="5216032"/>
            <a:ext cx="2307763" cy="738664"/>
          </a:xfrm>
          <a:prstGeom prst="rect">
            <a:avLst/>
          </a:prstGeom>
          <a:noFill/>
        </p:spPr>
        <p:txBody>
          <a:bodyPr wrap="square" rtlCol="0">
            <a:spAutoFit/>
          </a:bodyPr>
          <a:lstStyle/>
          <a:p>
            <a:r>
              <a:rPr lang="en-US" sz="1400" dirty="0" err="1" smtClean="0"/>
              <a:t>Fonte</a:t>
            </a:r>
            <a:r>
              <a:rPr lang="en-US" sz="1400" dirty="0"/>
              <a:t>: http://</a:t>
            </a:r>
            <a:r>
              <a:rPr lang="en-US" sz="1400" dirty="0" err="1"/>
              <a:t>www.thelancet.com</a:t>
            </a:r>
            <a:r>
              <a:rPr lang="en-US" sz="1400" dirty="0"/>
              <a:t>/themed/global-burden-of-disease</a:t>
            </a:r>
          </a:p>
        </p:txBody>
      </p:sp>
    </p:spTree>
    <p:extLst>
      <p:ext uri="{BB962C8B-B14F-4D97-AF65-F5344CB8AC3E}">
        <p14:creationId xmlns:p14="http://schemas.microsoft.com/office/powerpoint/2010/main" val="15890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050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050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050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050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05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1"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a:xfrm>
            <a:off x="685800" y="240915"/>
            <a:ext cx="7772400" cy="1143000"/>
          </a:xfrm>
        </p:spPr>
        <p:txBody>
          <a:bodyPr>
            <a:normAutofit/>
          </a:bodyPr>
          <a:lstStyle/>
          <a:p>
            <a:pPr eaLnBrk="1" hangingPunct="1">
              <a:defRPr/>
            </a:pPr>
            <a:r>
              <a:rPr lang="en-US" dirty="0" err="1" smtClean="0">
                <a:cs typeface="+mj-cs"/>
              </a:rPr>
              <a:t>Críticas</a:t>
            </a:r>
            <a:r>
              <a:rPr lang="en-US" dirty="0" smtClean="0">
                <a:cs typeface="+mj-cs"/>
              </a:rPr>
              <a:t> </a:t>
            </a:r>
            <a:r>
              <a:rPr lang="en-US" dirty="0" err="1" smtClean="0">
                <a:cs typeface="+mj-cs"/>
              </a:rPr>
              <a:t>ao</a:t>
            </a:r>
            <a:r>
              <a:rPr lang="en-US" dirty="0" smtClean="0">
                <a:cs typeface="+mj-cs"/>
              </a:rPr>
              <a:t> DALY </a:t>
            </a:r>
            <a:br>
              <a:rPr lang="en-US" dirty="0" smtClean="0">
                <a:cs typeface="+mj-cs"/>
              </a:rPr>
            </a:br>
            <a:r>
              <a:rPr lang="en-US" dirty="0" smtClean="0">
                <a:cs typeface="+mj-cs"/>
              </a:rPr>
              <a:t>(</a:t>
            </a:r>
            <a:r>
              <a:rPr lang="en-US" dirty="0" err="1" smtClean="0">
                <a:cs typeface="+mj-cs"/>
              </a:rPr>
              <a:t>Perspectivas</a:t>
            </a:r>
            <a:r>
              <a:rPr lang="en-US" dirty="0" smtClean="0">
                <a:cs typeface="+mj-cs"/>
              </a:rPr>
              <a:t> das </a:t>
            </a:r>
            <a:r>
              <a:rPr lang="en-US" dirty="0" err="1" smtClean="0">
                <a:cs typeface="+mj-cs"/>
              </a:rPr>
              <a:t>Políticas</a:t>
            </a:r>
            <a:r>
              <a:rPr lang="en-US" dirty="0" smtClean="0">
                <a:cs typeface="+mj-cs"/>
              </a:rPr>
              <a:t> de </a:t>
            </a:r>
            <a:r>
              <a:rPr lang="en-US" dirty="0" err="1" smtClean="0">
                <a:cs typeface="+mj-cs"/>
              </a:rPr>
              <a:t>Saúde</a:t>
            </a:r>
            <a:r>
              <a:rPr lang="en-US" dirty="0" smtClean="0">
                <a:cs typeface="+mj-cs"/>
              </a:rPr>
              <a:t>)</a:t>
            </a:r>
          </a:p>
        </p:txBody>
      </p:sp>
      <p:sp>
        <p:nvSpPr>
          <p:cNvPr id="1292291" name="Rectangle 3"/>
          <p:cNvSpPr>
            <a:spLocks noGrp="1" noChangeArrowheads="1"/>
          </p:cNvSpPr>
          <p:nvPr>
            <p:ph idx="1"/>
          </p:nvPr>
        </p:nvSpPr>
        <p:spPr>
          <a:xfrm>
            <a:off x="444500" y="1524000"/>
            <a:ext cx="8318500" cy="4419600"/>
          </a:xfrm>
        </p:spPr>
        <p:txBody>
          <a:bodyPr>
            <a:normAutofit/>
          </a:bodyPr>
          <a:lstStyle/>
          <a:p>
            <a:pPr eaLnBrk="1" hangingPunct="1">
              <a:defRPr/>
            </a:pPr>
            <a:r>
              <a:rPr lang="en-US" dirty="0" err="1" smtClean="0">
                <a:cs typeface="+mn-cs"/>
              </a:rPr>
              <a:t>Valores</a:t>
            </a:r>
            <a:r>
              <a:rPr lang="en-US" dirty="0" smtClean="0">
                <a:cs typeface="+mn-cs"/>
              </a:rPr>
              <a:t> </a:t>
            </a:r>
            <a:r>
              <a:rPr lang="en-US" dirty="0" err="1" smtClean="0">
                <a:cs typeface="+mn-cs"/>
              </a:rPr>
              <a:t>em</a:t>
            </a:r>
            <a:r>
              <a:rPr lang="en-US" dirty="0" smtClean="0">
                <a:cs typeface="+mn-cs"/>
              </a:rPr>
              <a:t> </a:t>
            </a:r>
            <a:r>
              <a:rPr lang="en-US" dirty="0" err="1" smtClean="0">
                <a:cs typeface="+mn-cs"/>
              </a:rPr>
              <a:t>saúde</a:t>
            </a:r>
            <a:r>
              <a:rPr lang="en-US" dirty="0" smtClean="0">
                <a:cs typeface="+mn-cs"/>
              </a:rPr>
              <a:t>: Experts vs. </a:t>
            </a:r>
            <a:r>
              <a:rPr lang="en-US" dirty="0" err="1" smtClean="0">
                <a:cs typeface="+mn-cs"/>
              </a:rPr>
              <a:t>Comunidade</a:t>
            </a:r>
            <a:r>
              <a:rPr lang="en-US" dirty="0" smtClean="0">
                <a:cs typeface="+mn-cs"/>
              </a:rPr>
              <a:t>/</a:t>
            </a:r>
            <a:r>
              <a:rPr lang="en-US" dirty="0" err="1" smtClean="0">
                <a:cs typeface="+mn-cs"/>
              </a:rPr>
              <a:t>paciente</a:t>
            </a:r>
            <a:endParaRPr lang="en-US" dirty="0" smtClean="0">
              <a:cs typeface="+mn-cs"/>
            </a:endParaRPr>
          </a:p>
          <a:p>
            <a:pPr eaLnBrk="1" hangingPunct="1">
              <a:defRPr/>
            </a:pPr>
            <a:r>
              <a:rPr lang="en-US" dirty="0" err="1" smtClean="0">
                <a:cs typeface="+mn-cs"/>
              </a:rPr>
              <a:t>Discriminação</a:t>
            </a:r>
            <a:r>
              <a:rPr lang="en-US" dirty="0" smtClean="0">
                <a:cs typeface="+mn-cs"/>
              </a:rPr>
              <a:t> contra </a:t>
            </a:r>
            <a:r>
              <a:rPr lang="en-US" dirty="0" err="1" smtClean="0">
                <a:cs typeface="+mn-cs"/>
              </a:rPr>
              <a:t>jovens</a:t>
            </a:r>
            <a:r>
              <a:rPr lang="en-US" dirty="0" smtClean="0">
                <a:cs typeface="+mn-cs"/>
              </a:rPr>
              <a:t> e </a:t>
            </a:r>
            <a:r>
              <a:rPr lang="en-US" dirty="0" err="1" smtClean="0">
                <a:cs typeface="+mn-cs"/>
              </a:rPr>
              <a:t>idosos</a:t>
            </a:r>
            <a:endParaRPr lang="en-US" dirty="0" smtClean="0">
              <a:cs typeface="+mn-cs"/>
            </a:endParaRPr>
          </a:p>
          <a:p>
            <a:pPr eaLnBrk="1" hangingPunct="1">
              <a:defRPr/>
            </a:pPr>
            <a:r>
              <a:rPr lang="en-US" dirty="0" err="1" smtClean="0">
                <a:cs typeface="+mn-cs"/>
              </a:rPr>
              <a:t>Incapacidades</a:t>
            </a:r>
            <a:r>
              <a:rPr lang="en-US" dirty="0" smtClean="0">
                <a:cs typeface="+mn-cs"/>
              </a:rPr>
              <a:t> </a:t>
            </a:r>
            <a:r>
              <a:rPr lang="en-US" dirty="0" err="1" smtClean="0">
                <a:cs typeface="+mn-cs"/>
              </a:rPr>
              <a:t>podem</a:t>
            </a:r>
            <a:r>
              <a:rPr lang="en-US" dirty="0" smtClean="0">
                <a:cs typeface="+mn-cs"/>
              </a:rPr>
              <a:t> </a:t>
            </a:r>
            <a:r>
              <a:rPr lang="en-US" dirty="0" err="1" smtClean="0">
                <a:cs typeface="+mn-cs"/>
              </a:rPr>
              <a:t>ser</a:t>
            </a:r>
            <a:r>
              <a:rPr lang="en-US" dirty="0" smtClean="0">
                <a:cs typeface="+mn-cs"/>
              </a:rPr>
              <a:t> </a:t>
            </a:r>
            <a:r>
              <a:rPr lang="en-US" dirty="0" err="1" smtClean="0">
                <a:cs typeface="+mn-cs"/>
              </a:rPr>
              <a:t>aditivas</a:t>
            </a:r>
            <a:r>
              <a:rPr lang="en-US" dirty="0" smtClean="0">
                <a:cs typeface="+mn-cs"/>
              </a:rPr>
              <a:t> </a:t>
            </a:r>
            <a:r>
              <a:rPr lang="en-US" dirty="0" err="1" smtClean="0">
                <a:cs typeface="+mn-cs"/>
              </a:rPr>
              <a:t>na</a:t>
            </a:r>
            <a:r>
              <a:rPr lang="en-US" dirty="0" smtClean="0">
                <a:cs typeface="+mn-cs"/>
              </a:rPr>
              <a:t> </a:t>
            </a:r>
            <a:r>
              <a:rPr lang="en-US" dirty="0" err="1" smtClean="0">
                <a:cs typeface="+mn-cs"/>
              </a:rPr>
              <a:t>vida</a:t>
            </a:r>
            <a:r>
              <a:rPr lang="en-US" dirty="0" smtClean="0">
                <a:cs typeface="+mn-cs"/>
              </a:rPr>
              <a:t> real e </a:t>
            </a:r>
            <a:r>
              <a:rPr lang="en-US" dirty="0" err="1" smtClean="0">
                <a:cs typeface="+mn-cs"/>
              </a:rPr>
              <a:t>podem</a:t>
            </a:r>
            <a:r>
              <a:rPr lang="en-US" dirty="0" smtClean="0">
                <a:cs typeface="+mn-cs"/>
              </a:rPr>
              <a:t> </a:t>
            </a:r>
            <a:r>
              <a:rPr lang="en-US" dirty="0" err="1" smtClean="0">
                <a:cs typeface="+mn-cs"/>
              </a:rPr>
              <a:t>exceder</a:t>
            </a:r>
            <a:r>
              <a:rPr lang="en-US" dirty="0" smtClean="0">
                <a:cs typeface="+mn-cs"/>
              </a:rPr>
              <a:t> </a:t>
            </a:r>
            <a:r>
              <a:rPr lang="ja-JP" altLang="en-US" dirty="0" smtClean="0">
                <a:latin typeface="Arial"/>
                <a:cs typeface="+mn-cs"/>
              </a:rPr>
              <a:t>“</a:t>
            </a:r>
            <a:r>
              <a:rPr lang="en-US" dirty="0" smtClean="0">
                <a:cs typeface="+mn-cs"/>
              </a:rPr>
              <a:t>1</a:t>
            </a:r>
            <a:r>
              <a:rPr lang="ja-JP" altLang="en-US" dirty="0" smtClean="0">
                <a:latin typeface="Arial"/>
                <a:cs typeface="+mn-cs"/>
              </a:rPr>
              <a:t>”</a:t>
            </a:r>
            <a:endParaRPr lang="en-US" dirty="0" smtClean="0">
              <a:cs typeface="+mn-cs"/>
            </a:endParaRPr>
          </a:p>
          <a:p>
            <a:pPr lvl="1" eaLnBrk="1" hangingPunct="1">
              <a:defRPr/>
            </a:pPr>
            <a:r>
              <a:rPr lang="en-US" dirty="0" err="1" smtClean="0"/>
              <a:t>Mais</a:t>
            </a:r>
            <a:r>
              <a:rPr lang="en-US" dirty="0" smtClean="0"/>
              <a:t> do </a:t>
            </a:r>
            <a:r>
              <a:rPr lang="en-US" dirty="0" err="1" smtClean="0"/>
              <a:t>que</a:t>
            </a:r>
            <a:r>
              <a:rPr lang="en-US" dirty="0" smtClean="0"/>
              <a:t> </a:t>
            </a:r>
            <a:r>
              <a:rPr lang="en-US" dirty="0" err="1" smtClean="0"/>
              <a:t>morte</a:t>
            </a:r>
            <a:r>
              <a:rPr lang="en-US" dirty="0" smtClean="0"/>
              <a:t>?</a:t>
            </a:r>
          </a:p>
          <a:p>
            <a:pPr eaLnBrk="1" hangingPunct="1">
              <a:defRPr/>
            </a:pPr>
            <a:r>
              <a:rPr lang="en-US" dirty="0" err="1" smtClean="0">
                <a:cs typeface="+mn-cs"/>
              </a:rPr>
              <a:t>Não</a:t>
            </a:r>
            <a:r>
              <a:rPr lang="en-US" dirty="0" smtClean="0">
                <a:cs typeface="+mn-cs"/>
              </a:rPr>
              <a:t> </a:t>
            </a:r>
            <a:r>
              <a:rPr lang="en-US" dirty="0" err="1" smtClean="0">
                <a:cs typeface="+mn-cs"/>
              </a:rPr>
              <a:t>prioriza</a:t>
            </a:r>
            <a:r>
              <a:rPr lang="en-US" dirty="0" smtClean="0">
                <a:cs typeface="+mn-cs"/>
              </a:rPr>
              <a:t> </a:t>
            </a:r>
            <a:r>
              <a:rPr lang="en-US" dirty="0" err="1" smtClean="0">
                <a:cs typeface="+mn-cs"/>
              </a:rPr>
              <a:t>os</a:t>
            </a:r>
            <a:r>
              <a:rPr lang="en-US" dirty="0" smtClean="0">
                <a:cs typeface="+mn-cs"/>
              </a:rPr>
              <a:t> </a:t>
            </a:r>
            <a:r>
              <a:rPr lang="en-US" dirty="0" err="1" smtClean="0">
                <a:cs typeface="+mn-cs"/>
              </a:rPr>
              <a:t>mais</a:t>
            </a:r>
            <a:r>
              <a:rPr lang="en-US" dirty="0" smtClean="0">
                <a:cs typeface="+mn-cs"/>
              </a:rPr>
              <a:t> </a:t>
            </a:r>
            <a:r>
              <a:rPr lang="en-US" dirty="0" err="1" smtClean="0">
                <a:cs typeface="+mn-cs"/>
              </a:rPr>
              <a:t>pobres</a:t>
            </a:r>
            <a:endParaRPr lang="en-US" dirty="0" smtClean="0">
              <a:cs typeface="+mn-cs"/>
            </a:endParaRPr>
          </a:p>
          <a:p>
            <a:pPr eaLnBrk="1" hangingPunct="1">
              <a:defRPr/>
            </a:pPr>
            <a:r>
              <a:rPr lang="en-US" dirty="0" err="1" smtClean="0">
                <a:cs typeface="+mn-cs"/>
              </a:rPr>
              <a:t>Não</a:t>
            </a:r>
            <a:r>
              <a:rPr lang="en-US" dirty="0" smtClean="0">
                <a:cs typeface="+mn-cs"/>
              </a:rPr>
              <a:t> </a:t>
            </a:r>
            <a:r>
              <a:rPr lang="en-US" dirty="0" err="1" smtClean="0">
                <a:cs typeface="+mn-cs"/>
              </a:rPr>
              <a:t>prioriza</a:t>
            </a:r>
            <a:r>
              <a:rPr lang="en-US" dirty="0" smtClean="0">
                <a:cs typeface="+mn-cs"/>
              </a:rPr>
              <a:t> </a:t>
            </a:r>
            <a:r>
              <a:rPr lang="en-US" dirty="0" err="1" smtClean="0">
                <a:cs typeface="+mn-cs"/>
              </a:rPr>
              <a:t>pessoas</a:t>
            </a:r>
            <a:r>
              <a:rPr lang="en-US" dirty="0" smtClean="0">
                <a:cs typeface="+mn-cs"/>
              </a:rPr>
              <a:t> com </a:t>
            </a:r>
            <a:r>
              <a:rPr lang="en-US" dirty="0" err="1" smtClean="0">
                <a:cs typeface="+mn-cs"/>
              </a:rPr>
              <a:t>limitações</a:t>
            </a:r>
            <a:r>
              <a:rPr lang="en-US" dirty="0" smtClean="0">
                <a:cs typeface="+mn-cs"/>
              </a:rPr>
              <a:t> no </a:t>
            </a:r>
            <a:r>
              <a:rPr lang="en-US" dirty="0" err="1" smtClean="0">
                <a:cs typeface="+mn-cs"/>
              </a:rPr>
              <a:t>acesso</a:t>
            </a:r>
            <a:r>
              <a:rPr lang="en-US" dirty="0" smtClean="0">
                <a:cs typeface="+mn-cs"/>
              </a:rPr>
              <a:t> a </a:t>
            </a:r>
            <a:r>
              <a:rPr lang="en-US" dirty="0" err="1" smtClean="0">
                <a:cs typeface="+mn-cs"/>
              </a:rPr>
              <a:t>tratamento</a:t>
            </a:r>
            <a:endParaRPr lang="en-US" dirty="0" smtClean="0">
              <a:cs typeface="+mn-cs"/>
            </a:endParaRPr>
          </a:p>
          <a:p>
            <a:pPr>
              <a:defRPr/>
            </a:pPr>
            <a:r>
              <a:rPr lang="en-US" dirty="0" err="1" smtClean="0">
                <a:cs typeface="+mn-cs"/>
              </a:rPr>
              <a:t>Não</a:t>
            </a:r>
            <a:r>
              <a:rPr lang="en-US" dirty="0" smtClean="0">
                <a:cs typeface="+mn-cs"/>
              </a:rPr>
              <a:t> </a:t>
            </a:r>
            <a:r>
              <a:rPr lang="en-US" dirty="0" err="1" smtClean="0">
                <a:cs typeface="+mn-cs"/>
              </a:rPr>
              <a:t>avalia</a:t>
            </a:r>
            <a:r>
              <a:rPr lang="en-US" dirty="0" smtClean="0">
                <a:cs typeface="+mn-cs"/>
              </a:rPr>
              <a:t> </a:t>
            </a:r>
            <a:r>
              <a:rPr lang="en-US" dirty="0" err="1" smtClean="0">
                <a:cs typeface="+mn-cs"/>
              </a:rPr>
              <a:t>diferenças</a:t>
            </a:r>
            <a:r>
              <a:rPr lang="en-US" dirty="0" smtClean="0">
                <a:cs typeface="+mn-cs"/>
              </a:rPr>
              <a:t> </a:t>
            </a:r>
            <a:r>
              <a:rPr lang="en-US" dirty="0" err="1" smtClean="0"/>
              <a:t>qualitativas</a:t>
            </a:r>
            <a:r>
              <a:rPr lang="en-US" dirty="0" smtClean="0">
                <a:cs typeface="+mn-cs"/>
              </a:rPr>
              <a:t> </a:t>
            </a:r>
            <a:r>
              <a:rPr lang="en-US" dirty="0" err="1" smtClean="0">
                <a:cs typeface="+mn-cs"/>
              </a:rPr>
              <a:t>nos</a:t>
            </a:r>
            <a:r>
              <a:rPr lang="en-US" dirty="0" smtClean="0">
                <a:cs typeface="+mn-cs"/>
              </a:rPr>
              <a:t> </a:t>
            </a:r>
            <a:r>
              <a:rPr lang="en-US" dirty="0" err="1" smtClean="0">
                <a:cs typeface="+mn-cs"/>
              </a:rPr>
              <a:t>desfechos</a:t>
            </a:r>
            <a:endParaRPr lang="en-US" dirty="0" smtClean="0">
              <a:cs typeface="+mn-cs"/>
            </a:endParaRPr>
          </a:p>
        </p:txBody>
      </p:sp>
    </p:spTree>
    <p:extLst>
      <p:ext uri="{BB962C8B-B14F-4D97-AF65-F5344CB8AC3E}">
        <p14:creationId xmlns:p14="http://schemas.microsoft.com/office/powerpoint/2010/main" val="18858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22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22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922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9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834" y="2562201"/>
            <a:ext cx="7772400" cy="1143000"/>
          </a:xfrm>
        </p:spPr>
        <p:txBody>
          <a:bodyPr/>
          <a:lstStyle/>
          <a:p>
            <a:r>
              <a:rPr lang="en-US" sz="4000" dirty="0" err="1" smtClean="0"/>
              <a:t>Novas</a:t>
            </a:r>
            <a:r>
              <a:rPr lang="en-US" sz="4000" dirty="0" smtClean="0"/>
              <a:t> </a:t>
            </a:r>
            <a:r>
              <a:rPr lang="en-US" sz="4000" dirty="0" err="1" smtClean="0"/>
              <a:t>Descrições</a:t>
            </a:r>
            <a:r>
              <a:rPr lang="en-US" sz="4000" dirty="0" smtClean="0"/>
              <a:t> </a:t>
            </a:r>
            <a:r>
              <a:rPr lang="en-US" sz="4000" dirty="0" err="1" smtClean="0"/>
              <a:t>Epidemiológicas</a:t>
            </a:r>
            <a:r>
              <a:rPr lang="en-US" sz="4000" dirty="0" smtClean="0"/>
              <a:t>?</a:t>
            </a:r>
            <a:endParaRPr lang="en-US" sz="4000" dirty="0"/>
          </a:p>
        </p:txBody>
      </p:sp>
    </p:spTree>
    <p:extLst>
      <p:ext uri="{BB962C8B-B14F-4D97-AF65-F5344CB8AC3E}">
        <p14:creationId xmlns:p14="http://schemas.microsoft.com/office/powerpoint/2010/main" val="205083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a:xfrm>
            <a:off x="269875" y="334963"/>
            <a:ext cx="7620000" cy="795337"/>
          </a:xfrm>
        </p:spPr>
        <p:txBody>
          <a:bodyPr>
            <a:normAutofit/>
          </a:bodyPr>
          <a:lstStyle/>
          <a:p>
            <a:pPr eaLnBrk="1" hangingPunct="1">
              <a:defRPr/>
            </a:pPr>
            <a:r>
              <a:rPr lang="en-US" dirty="0" err="1" smtClean="0">
                <a:cs typeface="+mj-cs"/>
              </a:rPr>
              <a:t>Prinicipais</a:t>
            </a:r>
            <a:r>
              <a:rPr lang="en-US" dirty="0" smtClean="0">
                <a:cs typeface="+mj-cs"/>
              </a:rPr>
              <a:t> </a:t>
            </a:r>
            <a:r>
              <a:rPr lang="en-US" dirty="0" err="1" smtClean="0">
                <a:cs typeface="+mj-cs"/>
              </a:rPr>
              <a:t>Causas</a:t>
            </a:r>
            <a:r>
              <a:rPr lang="en-US" dirty="0" smtClean="0">
                <a:cs typeface="+mj-cs"/>
              </a:rPr>
              <a:t> de CGD, 1990</a:t>
            </a:r>
            <a:r>
              <a:rPr lang="en-US" dirty="0" smtClean="0">
                <a:cs typeface="+mj-cs"/>
                <a:sym typeface="Wingdings" charset="0"/>
              </a:rPr>
              <a:t>2010</a:t>
            </a:r>
            <a:endParaRPr lang="en-US" dirty="0" smtClean="0">
              <a:cs typeface="+mj-cs"/>
            </a:endParaRPr>
          </a:p>
        </p:txBody>
      </p:sp>
      <p:sp>
        <p:nvSpPr>
          <p:cNvPr id="1256453" name="Text Box 5"/>
          <p:cNvSpPr txBox="1">
            <a:spLocks noChangeArrowheads="1"/>
          </p:cNvSpPr>
          <p:nvPr/>
        </p:nvSpPr>
        <p:spPr bwMode="auto">
          <a:xfrm>
            <a:off x="2640013" y="6208713"/>
            <a:ext cx="3468330" cy="307777"/>
          </a:xfrm>
          <a:prstGeom prst="rect">
            <a:avLst/>
          </a:prstGeom>
          <a:noFill/>
          <a:ln>
            <a:noFill/>
          </a:ln>
          <a:effectLst/>
          <a:extLst>
            <a:ext uri="{909E8E84-426E-40dd-AFC4-6F175D3DCCD1}">
              <a14:hiddenFill xmlns:a14="http://schemas.microsoft.com/office/drawing/2010/main" xmlns="">
                <a:solidFill>
                  <a:srgbClr val="6699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cs typeface="+mn-cs"/>
              </a:rPr>
              <a:t>WHO Global Burden of Disease </a:t>
            </a:r>
            <a:r>
              <a:rPr lang="en-US" sz="1400" dirty="0" smtClean="0">
                <a:cs typeface="+mn-cs"/>
              </a:rPr>
              <a:t>2010 </a:t>
            </a:r>
            <a:r>
              <a:rPr lang="en-US" sz="1400" dirty="0">
                <a:cs typeface="+mn-cs"/>
              </a:rPr>
              <a:t>Report</a:t>
            </a:r>
          </a:p>
        </p:txBody>
      </p:sp>
      <p:pic>
        <p:nvPicPr>
          <p:cNvPr id="6" name="Content Placeholder 5"/>
          <p:cNvPicPr>
            <a:picLocks noGrp="1" noChangeAspect="1"/>
          </p:cNvPicPr>
          <p:nvPr>
            <p:ph idx="1"/>
          </p:nvPr>
        </p:nvPicPr>
        <p:blipFill>
          <a:blip r:embed="rId3"/>
          <a:srcRect t="14867" b="14867"/>
          <a:stretch>
            <a:fillRect/>
          </a:stretch>
        </p:blipFill>
        <p:spPr>
          <a:xfrm>
            <a:off x="114108" y="1242564"/>
            <a:ext cx="8903962" cy="4713862"/>
          </a:xfrm>
          <a:prstGeom prst="rect">
            <a:avLst/>
          </a:prstGeom>
        </p:spPr>
      </p:pic>
    </p:spTree>
    <p:extLst>
      <p:ext uri="{BB962C8B-B14F-4D97-AF65-F5344CB8AC3E}">
        <p14:creationId xmlns:p14="http://schemas.microsoft.com/office/powerpoint/2010/main" val="2800028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a:xfrm>
            <a:off x="269875" y="334963"/>
            <a:ext cx="7620000" cy="795337"/>
          </a:xfrm>
        </p:spPr>
        <p:txBody>
          <a:bodyPr>
            <a:normAutofit/>
          </a:bodyPr>
          <a:lstStyle/>
          <a:p>
            <a:pPr eaLnBrk="1" hangingPunct="1">
              <a:defRPr/>
            </a:pPr>
            <a:r>
              <a:rPr lang="en-US" dirty="0" err="1" smtClean="0">
                <a:cs typeface="+mj-cs"/>
              </a:rPr>
              <a:t>Mapa</a:t>
            </a:r>
            <a:r>
              <a:rPr lang="en-US" dirty="0" smtClean="0">
                <a:cs typeface="+mj-cs"/>
              </a:rPr>
              <a:t> de </a:t>
            </a:r>
            <a:r>
              <a:rPr lang="en-US" dirty="0" err="1" smtClean="0">
                <a:cs typeface="+mj-cs"/>
              </a:rPr>
              <a:t>calor</a:t>
            </a:r>
            <a:r>
              <a:rPr lang="en-US" dirty="0" smtClean="0">
                <a:cs typeface="+mj-cs"/>
              </a:rPr>
              <a:t> (</a:t>
            </a:r>
            <a:r>
              <a:rPr lang="en-US" dirty="0" err="1" smtClean="0">
                <a:cs typeface="+mj-cs"/>
              </a:rPr>
              <a:t>Heatmap</a:t>
            </a:r>
            <a:r>
              <a:rPr lang="en-US" dirty="0" smtClean="0">
                <a:cs typeface="+mj-cs"/>
              </a:rPr>
              <a:t>), 1990</a:t>
            </a:r>
            <a:r>
              <a:rPr lang="en-US" dirty="0" smtClean="0">
                <a:cs typeface="+mj-cs"/>
                <a:sym typeface="Wingdings" charset="0"/>
              </a:rPr>
              <a:t>2010</a:t>
            </a:r>
            <a:endParaRPr lang="en-US" dirty="0" smtClean="0">
              <a:cs typeface="+mj-cs"/>
            </a:endParaRPr>
          </a:p>
        </p:txBody>
      </p:sp>
      <p:sp>
        <p:nvSpPr>
          <p:cNvPr id="1256453" name="Text Box 5"/>
          <p:cNvSpPr txBox="1">
            <a:spLocks noChangeArrowheads="1"/>
          </p:cNvSpPr>
          <p:nvPr/>
        </p:nvSpPr>
        <p:spPr bwMode="auto">
          <a:xfrm>
            <a:off x="2640013" y="6208713"/>
            <a:ext cx="3558098" cy="307777"/>
          </a:xfrm>
          <a:prstGeom prst="rect">
            <a:avLst/>
          </a:prstGeom>
          <a:noFill/>
          <a:ln>
            <a:noFill/>
          </a:ln>
          <a:effectLst/>
          <a:extLst>
            <a:ext uri="{909E8E84-426E-40dd-AFC4-6F175D3DCCD1}">
              <a14:hiddenFill xmlns:a14="http://schemas.microsoft.com/office/drawing/2010/main" xmlns="">
                <a:solidFill>
                  <a:srgbClr val="6699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cs typeface="+mn-cs"/>
              </a:rPr>
              <a:t>WHO Global Burden of Disease </a:t>
            </a:r>
            <a:r>
              <a:rPr lang="en-US" sz="1400" dirty="0" smtClean="0">
                <a:cs typeface="+mn-cs"/>
              </a:rPr>
              <a:t>2010 </a:t>
            </a:r>
            <a:r>
              <a:rPr lang="en-US" sz="1400" dirty="0">
                <a:cs typeface="+mn-cs"/>
              </a:rPr>
              <a:t>Report</a:t>
            </a:r>
          </a:p>
        </p:txBody>
      </p:sp>
      <p:pic>
        <p:nvPicPr>
          <p:cNvPr id="3" name="Content Placeholder 2" descr="1-s2.0-S0140673612617668-gr5.jpg"/>
          <p:cNvPicPr>
            <a:picLocks noGrp="1" noChangeAspect="1"/>
          </p:cNvPicPr>
          <p:nvPr>
            <p:ph idx="1"/>
          </p:nvPr>
        </p:nvPicPr>
        <p:blipFill>
          <a:blip r:embed="rId3">
            <a:extLst>
              <a:ext uri="{28A0092B-C50C-407E-A947-70E740481C1C}">
                <a14:useLocalDpi xmlns:a14="http://schemas.microsoft.com/office/drawing/2010/main" val="0"/>
              </a:ext>
            </a:extLst>
          </a:blip>
          <a:srcRect t="25853" b="25853"/>
          <a:stretch>
            <a:fillRect/>
          </a:stretch>
        </p:blipFill>
        <p:spPr>
          <a:xfrm>
            <a:off x="106015" y="1385438"/>
            <a:ext cx="8897726" cy="4710561"/>
          </a:xfrm>
        </p:spPr>
      </p:pic>
    </p:spTree>
    <p:extLst>
      <p:ext uri="{BB962C8B-B14F-4D97-AF65-F5344CB8AC3E}">
        <p14:creationId xmlns:p14="http://schemas.microsoft.com/office/powerpoint/2010/main" val="2284828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4" name="Rectangle 4"/>
          <p:cNvSpPr>
            <a:spLocks noGrp="1" noChangeArrowheads="1"/>
          </p:cNvSpPr>
          <p:nvPr>
            <p:ph type="title"/>
          </p:nvPr>
        </p:nvSpPr>
        <p:spPr>
          <a:xfrm>
            <a:off x="1382889" y="28222"/>
            <a:ext cx="5925504" cy="2268323"/>
          </a:xfrm>
        </p:spPr>
        <p:txBody>
          <a:bodyPr>
            <a:normAutofit/>
          </a:bodyPr>
          <a:lstStyle/>
          <a:p>
            <a:pPr algn="l" eaLnBrk="1" hangingPunct="1">
              <a:defRPr/>
            </a:pPr>
            <a:r>
              <a:rPr lang="pt-BR" sz="4000" b="1" i="1" smtClean="0">
                <a:cs typeface="+mj-cs"/>
              </a:rPr>
              <a:t>Pense globalmente, </a:t>
            </a:r>
            <a:br>
              <a:rPr lang="pt-BR" sz="4000" b="1" i="1" smtClean="0">
                <a:cs typeface="+mj-cs"/>
              </a:rPr>
            </a:br>
            <a:r>
              <a:rPr lang="pt-BR" sz="4000" b="1" i="1" smtClean="0">
                <a:cs typeface="+mj-cs"/>
              </a:rPr>
              <a:t>Aja localmente!!</a:t>
            </a:r>
          </a:p>
        </p:txBody>
      </p:sp>
      <p:sp>
        <p:nvSpPr>
          <p:cNvPr id="1269766" name="Text Box 6"/>
          <p:cNvSpPr txBox="1">
            <a:spLocks noChangeArrowheads="1"/>
          </p:cNvSpPr>
          <p:nvPr/>
        </p:nvSpPr>
        <p:spPr bwMode="auto">
          <a:xfrm>
            <a:off x="268112" y="4628445"/>
            <a:ext cx="8875888" cy="1477328"/>
          </a:xfrm>
          <a:prstGeom prst="rect">
            <a:avLst/>
          </a:prstGeom>
          <a:noFill/>
          <a:ln>
            <a:noFill/>
          </a:ln>
          <a:effectLst/>
          <a:extLst>
            <a:ext uri="{909E8E84-426E-40dd-AFC4-6F175D3DCCD1}">
              <a14:hiddenFill xmlns:a14="http://schemas.microsoft.com/office/drawing/2010/main" xmlns="">
                <a:solidFill>
                  <a:srgbClr val="6699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pt-BR" smtClean="0">
                <a:hlinkClick r:id="rId2"/>
              </a:rPr>
              <a:t>http://www.ted.com/talks/hans_rosling_shows_the_best_stats_you_ve_ever_seen.html</a:t>
            </a:r>
            <a:endParaRPr lang="pt-BR" smtClean="0"/>
          </a:p>
          <a:p>
            <a:pPr>
              <a:defRPr/>
            </a:pPr>
            <a:endParaRPr lang="pt-BR" smtClean="0"/>
          </a:p>
          <a:p>
            <a:pPr>
              <a:defRPr/>
            </a:pPr>
            <a:r>
              <a:rPr lang="pt-BR" smtClean="0">
                <a:hlinkClick r:id="rId3"/>
              </a:rPr>
              <a:t>http://www.gapminder.org/</a:t>
            </a:r>
            <a:r>
              <a:rPr lang="pt-BR" smtClean="0"/>
              <a:t> </a:t>
            </a:r>
          </a:p>
          <a:p>
            <a:pPr>
              <a:defRPr/>
            </a:pPr>
            <a:endParaRPr lang="pt-BR" smtClean="0"/>
          </a:p>
          <a:p>
            <a:pPr>
              <a:defRPr/>
            </a:pPr>
            <a:endParaRPr lang="pt-BR"/>
          </a:p>
        </p:txBody>
      </p:sp>
      <p:sp>
        <p:nvSpPr>
          <p:cNvPr id="6" name="Rectangle 4"/>
          <p:cNvSpPr txBox="1">
            <a:spLocks noChangeArrowheads="1"/>
          </p:cNvSpPr>
          <p:nvPr/>
        </p:nvSpPr>
        <p:spPr bwMode="auto">
          <a:xfrm>
            <a:off x="268112" y="1411111"/>
            <a:ext cx="8607777" cy="4036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Times New Roman" pitchFamily="18" charset="0"/>
              </a:defRPr>
            </a:lvl6pPr>
            <a:lvl7pPr marL="914400" algn="ctr" rtl="0" eaLnBrk="1" fontAlgn="base" hangingPunct="1">
              <a:spcBef>
                <a:spcPct val="0"/>
              </a:spcBef>
              <a:spcAft>
                <a:spcPct val="0"/>
              </a:spcAft>
              <a:defRPr sz="3200">
                <a:solidFill>
                  <a:schemeClr val="tx2"/>
                </a:solidFill>
                <a:latin typeface="Times New Roman" pitchFamily="18" charset="0"/>
              </a:defRPr>
            </a:lvl7pPr>
            <a:lvl8pPr marL="1371600" algn="ctr" rtl="0" eaLnBrk="1" fontAlgn="base" hangingPunct="1">
              <a:spcBef>
                <a:spcPct val="0"/>
              </a:spcBef>
              <a:spcAft>
                <a:spcPct val="0"/>
              </a:spcAft>
              <a:defRPr sz="3200">
                <a:solidFill>
                  <a:schemeClr val="tx2"/>
                </a:solidFill>
                <a:latin typeface="Times New Roman" pitchFamily="18" charset="0"/>
              </a:defRPr>
            </a:lvl8pPr>
            <a:lvl9pPr marL="1828800" algn="ctr" rtl="0" eaLnBrk="1" fontAlgn="base" hangingPunct="1">
              <a:spcBef>
                <a:spcPct val="0"/>
              </a:spcBef>
              <a:spcAft>
                <a:spcPct val="0"/>
              </a:spcAft>
              <a:defRPr sz="3200">
                <a:solidFill>
                  <a:schemeClr val="tx2"/>
                </a:solidFill>
                <a:latin typeface="Times New Roman" pitchFamily="18" charset="0"/>
              </a:defRPr>
            </a:lvl9pPr>
          </a:lstStyle>
          <a:p>
            <a:pPr>
              <a:defRPr/>
            </a:pPr>
            <a:r>
              <a:rPr lang="pt-BR" sz="4000" b="1" i="1" smtClean="0">
                <a:solidFill>
                  <a:schemeClr val="tx1"/>
                </a:solidFill>
                <a:cs typeface="+mj-cs"/>
              </a:rPr>
              <a:t>É o caso da Carga Global de Doenças??</a:t>
            </a:r>
          </a:p>
        </p:txBody>
      </p:sp>
    </p:spTree>
    <p:extLst>
      <p:ext uri="{BB962C8B-B14F-4D97-AF65-F5344CB8AC3E}">
        <p14:creationId xmlns:p14="http://schemas.microsoft.com/office/powerpoint/2010/main" val="33738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4" grpId="0"/>
      <p:bldP spid="1269766"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a:xfrm>
            <a:off x="685800" y="328562"/>
            <a:ext cx="7772400" cy="1023239"/>
          </a:xfrm>
        </p:spPr>
        <p:txBody>
          <a:bodyPr>
            <a:normAutofit fontScale="90000"/>
          </a:bodyPr>
          <a:lstStyle/>
          <a:p>
            <a:pPr eaLnBrk="1" hangingPunct="1">
              <a:defRPr/>
            </a:pPr>
            <a:r>
              <a:rPr lang="en-US" dirty="0" err="1" smtClean="0">
                <a:cs typeface="+mj-cs"/>
              </a:rPr>
              <a:t>Distribuição</a:t>
            </a:r>
            <a:r>
              <a:rPr lang="en-US" dirty="0" smtClean="0">
                <a:cs typeface="+mj-cs"/>
              </a:rPr>
              <a:t> de </a:t>
            </a:r>
            <a:r>
              <a:rPr lang="en-US" dirty="0" err="1" smtClean="0">
                <a:cs typeface="+mj-cs"/>
              </a:rPr>
              <a:t>causas</a:t>
            </a:r>
            <a:r>
              <a:rPr lang="en-US" dirty="0" smtClean="0">
                <a:cs typeface="+mj-cs"/>
              </a:rPr>
              <a:t> de DALY, 1990</a:t>
            </a:r>
            <a:r>
              <a:rPr lang="en-US" dirty="0" smtClean="0">
                <a:cs typeface="+mj-cs"/>
                <a:sym typeface="Wingdings" charset="0"/>
              </a:rPr>
              <a:t>2010</a:t>
            </a:r>
            <a:endParaRPr lang="en-US" dirty="0" smtClean="0">
              <a:cs typeface="+mj-cs"/>
            </a:endParaRPr>
          </a:p>
        </p:txBody>
      </p:sp>
      <p:pic>
        <p:nvPicPr>
          <p:cNvPr id="4" name="Content Placeholder 3"/>
          <p:cNvPicPr>
            <a:picLocks noGrp="1" noChangeAspect="1"/>
          </p:cNvPicPr>
          <p:nvPr>
            <p:ph idx="1"/>
          </p:nvPr>
        </p:nvPicPr>
        <p:blipFill>
          <a:blip r:embed="rId2"/>
          <a:srcRect l="1946" r="1946"/>
          <a:stretch>
            <a:fillRect/>
          </a:stretch>
        </p:blipFill>
        <p:spPr>
          <a:xfrm>
            <a:off x="266154" y="1515654"/>
            <a:ext cx="8574386" cy="4539381"/>
          </a:xfrm>
        </p:spPr>
      </p:pic>
    </p:spTree>
    <p:extLst>
      <p:ext uri="{BB962C8B-B14F-4D97-AF65-F5344CB8AC3E}">
        <p14:creationId xmlns:p14="http://schemas.microsoft.com/office/powerpoint/2010/main" val="4206584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Novos Desenvolvimentos da GBD</a:t>
            </a:r>
            <a:endParaRPr lang="pt-BR" dirty="0"/>
          </a:p>
        </p:txBody>
      </p:sp>
      <p:sp>
        <p:nvSpPr>
          <p:cNvPr id="3" name="Espaço Reservado para Conteúdo 2"/>
          <p:cNvSpPr>
            <a:spLocks noGrp="1"/>
          </p:cNvSpPr>
          <p:nvPr>
            <p:ph idx="1"/>
          </p:nvPr>
        </p:nvSpPr>
        <p:spPr/>
        <p:txBody>
          <a:bodyPr/>
          <a:lstStyle/>
          <a:p>
            <a:r>
              <a:rPr lang="pt-BR" dirty="0">
                <a:hlinkClick r:id="rId2"/>
              </a:rPr>
              <a:t>http://vizhub.healthdata.org/gbd-compare</a:t>
            </a:r>
            <a:r>
              <a:rPr lang="pt-BR" dirty="0" smtClean="0">
                <a:hlinkClick r:id="rId2"/>
              </a:rPr>
              <a:t>/</a:t>
            </a:r>
            <a:r>
              <a:rPr lang="pt-BR" dirty="0" smtClean="0"/>
              <a:t> </a:t>
            </a:r>
            <a:endParaRPr lang="pt-BR" dirty="0"/>
          </a:p>
        </p:txBody>
      </p:sp>
    </p:spTree>
    <p:extLst>
      <p:ext uri="{BB962C8B-B14F-4D97-AF65-F5344CB8AC3E}">
        <p14:creationId xmlns:p14="http://schemas.microsoft.com/office/powerpoint/2010/main" val="385465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92836"/>
            <a:ext cx="7772400" cy="1143000"/>
          </a:xfrm>
        </p:spPr>
        <p:txBody>
          <a:bodyPr/>
          <a:lstStyle/>
          <a:p>
            <a:r>
              <a:rPr lang="pt-BR" dirty="0" smtClean="0"/>
              <a:t>Carga Global de Aids na cidade de São Paulo </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204658163"/>
              </p:ext>
            </p:extLst>
          </p:nvPr>
        </p:nvGraphicFramePr>
        <p:xfrm>
          <a:off x="373487" y="1107583"/>
          <a:ext cx="8448541" cy="5215944"/>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190187" y="6439436"/>
            <a:ext cx="3407408" cy="307777"/>
          </a:xfrm>
          <a:prstGeom prst="rect">
            <a:avLst/>
          </a:prstGeom>
          <a:noFill/>
        </p:spPr>
        <p:txBody>
          <a:bodyPr wrap="none" rtlCol="0">
            <a:spAutoFit/>
          </a:bodyPr>
          <a:lstStyle/>
          <a:p>
            <a:r>
              <a:rPr lang="pt-BR" sz="1400" dirty="0" smtClean="0"/>
              <a:t>Fonte: </a:t>
            </a:r>
            <a:r>
              <a:rPr lang="pt-BR" sz="1400" dirty="0" err="1" smtClean="0"/>
              <a:t>Hamanaka</a:t>
            </a:r>
            <a:r>
              <a:rPr lang="pt-BR" sz="1400" dirty="0" smtClean="0"/>
              <a:t>, T e França-Junior, I  2015</a:t>
            </a:r>
            <a:endParaRPr lang="pt-BR" sz="1400" dirty="0"/>
          </a:p>
        </p:txBody>
      </p:sp>
    </p:spTree>
    <p:extLst>
      <p:ext uri="{BB962C8B-B14F-4D97-AF65-F5344CB8AC3E}">
        <p14:creationId xmlns:p14="http://schemas.microsoft.com/office/powerpoint/2010/main" val="271766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533400" y="266700"/>
            <a:ext cx="8077200" cy="685800"/>
          </a:xfrm>
        </p:spPr>
        <p:txBody>
          <a:bodyPr>
            <a:normAutofit/>
          </a:bodyPr>
          <a:lstStyle/>
          <a:p>
            <a:pPr eaLnBrk="1" hangingPunct="1">
              <a:defRPr/>
            </a:pPr>
            <a:r>
              <a:rPr lang="pt-BR" smtClean="0">
                <a:cs typeface="+mj-cs"/>
              </a:rPr>
              <a:t>História da população mundial</a:t>
            </a:r>
            <a:endParaRPr lang="pt-BR" sz="2800" smtClean="0">
              <a:cs typeface="+mj-cs"/>
            </a:endParaRPr>
          </a:p>
        </p:txBody>
      </p:sp>
      <p:pic>
        <p:nvPicPr>
          <p:cNvPr id="6146" name="Picture 3" descr="Pop history"/>
          <p:cNvPicPr>
            <a:picLocks noChangeAspect="1" noChangeArrowheads="1"/>
          </p:cNvPicPr>
          <p:nvPr/>
        </p:nvPicPr>
        <p:blipFill>
          <a:blip r:embed="rId3">
            <a:extLst>
              <a:ext uri="{28A0092B-C50C-407E-A947-70E740481C1C}">
                <a14:useLocalDpi xmlns:a14="http://schemas.microsoft.com/office/drawing/2010/main" val="0"/>
              </a:ext>
            </a:extLst>
          </a:blip>
          <a:srcRect t="22000" b="10001"/>
          <a:stretch>
            <a:fillRect/>
          </a:stretch>
        </p:blipFill>
        <p:spPr bwMode="auto">
          <a:xfrm>
            <a:off x="-259457" y="1269873"/>
            <a:ext cx="9693127" cy="5411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92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12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3266"/>
            <a:ext cx="7772400" cy="1143000"/>
          </a:xfrm>
        </p:spPr>
        <p:txBody>
          <a:bodyPr/>
          <a:lstStyle/>
          <a:p>
            <a:r>
              <a:rPr lang="pt-BR" dirty="0" smtClean="0"/>
              <a:t>Esperança de Vida ao nascer</a:t>
            </a:r>
            <a:endParaRPr lang="pt-BR" dirty="0"/>
          </a:p>
        </p:txBody>
      </p:sp>
      <p:sp>
        <p:nvSpPr>
          <p:cNvPr id="3" name="TextBox 2"/>
          <p:cNvSpPr txBox="1"/>
          <p:nvPr/>
        </p:nvSpPr>
        <p:spPr>
          <a:xfrm>
            <a:off x="4086234" y="5315470"/>
            <a:ext cx="2762533" cy="430887"/>
          </a:xfrm>
          <a:prstGeom prst="rect">
            <a:avLst/>
          </a:prstGeom>
          <a:noFill/>
        </p:spPr>
        <p:txBody>
          <a:bodyPr wrap="none" rtlCol="0">
            <a:spAutoFit/>
          </a:bodyPr>
          <a:lstStyle/>
          <a:p>
            <a:r>
              <a:rPr lang="pt-BR" sz="2200" dirty="0" smtClean="0">
                <a:hlinkClick r:id="rId2"/>
              </a:rPr>
              <a:t>Public Data do Google</a:t>
            </a:r>
            <a:endParaRPr lang="pt-BR" sz="2200" dirty="0"/>
          </a:p>
        </p:txBody>
      </p:sp>
      <p:sp>
        <p:nvSpPr>
          <p:cNvPr id="4" name="TextBox 3"/>
          <p:cNvSpPr txBox="1"/>
          <p:nvPr/>
        </p:nvSpPr>
        <p:spPr>
          <a:xfrm>
            <a:off x="544346" y="1632589"/>
            <a:ext cx="8190432" cy="1107996"/>
          </a:xfrm>
          <a:prstGeom prst="rect">
            <a:avLst/>
          </a:prstGeom>
          <a:noFill/>
        </p:spPr>
        <p:txBody>
          <a:bodyPr wrap="square" rtlCol="0">
            <a:spAutoFit/>
          </a:bodyPr>
          <a:lstStyle/>
          <a:p>
            <a:r>
              <a:rPr lang="pt-BR" sz="2200" b="1" i="1" smtClean="0"/>
              <a:t>Definição</a:t>
            </a:r>
            <a:r>
              <a:rPr lang="pt-BR" sz="2200" smtClean="0"/>
              <a:t>: Número médio de anos de vida esperados para um recém-nascido, mantido o padrão de mortalidade existente na população residente, em determinado espaço geográfico, no ano considerado.</a:t>
            </a:r>
            <a:endParaRPr lang="pt-BR" sz="2200"/>
          </a:p>
        </p:txBody>
      </p:sp>
      <p:sp>
        <p:nvSpPr>
          <p:cNvPr id="5" name="TextBox 4"/>
          <p:cNvSpPr txBox="1"/>
          <p:nvPr/>
        </p:nvSpPr>
        <p:spPr>
          <a:xfrm>
            <a:off x="544346" y="3077967"/>
            <a:ext cx="34083758" cy="2123658"/>
          </a:xfrm>
          <a:prstGeom prst="rect">
            <a:avLst/>
          </a:prstGeom>
          <a:noFill/>
        </p:spPr>
        <p:txBody>
          <a:bodyPr wrap="square" rtlCol="0">
            <a:spAutoFit/>
          </a:bodyPr>
          <a:lstStyle>
            <a:defPPr>
              <a:defRPr lang="en-US"/>
            </a:defPPr>
            <a:lvl1pPr>
              <a:defRPr sz="2200"/>
            </a:lvl1pPr>
          </a:lstStyle>
          <a:p>
            <a:r>
              <a:rPr lang="pt-BR" b="1" i="1" smtClean="0"/>
              <a:t>Métodos de Cálculo</a:t>
            </a:r>
            <a:r>
              <a:rPr lang="pt-BR" smtClean="0"/>
              <a:t>: A partir de tábuas de vida elaboradas para cada área</a:t>
            </a:r>
            <a:br>
              <a:rPr lang="pt-BR" smtClean="0"/>
            </a:br>
            <a:r>
              <a:rPr lang="pt-BR" smtClean="0"/>
              <a:t> geográfica, toma-se o número correspondente a uma geração inicial de </a:t>
            </a:r>
            <a:br>
              <a:rPr lang="pt-BR" smtClean="0"/>
            </a:br>
            <a:r>
              <a:rPr lang="pt-BR" smtClean="0"/>
              <a:t>nascimentos (I0) e determina-se o tempo cumulativo vivido por essa </a:t>
            </a:r>
            <a:br>
              <a:rPr lang="pt-BR" smtClean="0"/>
            </a:br>
            <a:r>
              <a:rPr lang="pt-BR" smtClean="0"/>
              <a:t>mesma geração (T0) até a idade limite. </a:t>
            </a:r>
            <a:br>
              <a:rPr lang="pt-BR" smtClean="0"/>
            </a:br>
            <a:r>
              <a:rPr lang="pt-BR" smtClean="0"/>
              <a:t>A esperança de vida ao nascer é o quociente da divisão  de T0 por I0.</a:t>
            </a:r>
          </a:p>
          <a:p>
            <a:endParaRPr lang="pt-BR"/>
          </a:p>
        </p:txBody>
      </p:sp>
      <p:sp>
        <p:nvSpPr>
          <p:cNvPr id="6" name="TextBox 5"/>
          <p:cNvSpPr txBox="1"/>
          <p:nvPr/>
        </p:nvSpPr>
        <p:spPr>
          <a:xfrm>
            <a:off x="3715455" y="6485038"/>
            <a:ext cx="3942105" cy="307777"/>
          </a:xfrm>
          <a:prstGeom prst="rect">
            <a:avLst/>
          </a:prstGeom>
          <a:noFill/>
        </p:spPr>
        <p:txBody>
          <a:bodyPr wrap="none" rtlCol="0">
            <a:spAutoFit/>
          </a:bodyPr>
          <a:lstStyle/>
          <a:p>
            <a:r>
              <a:rPr lang="pt-BR" sz="1400" smtClean="0"/>
              <a:t>Fonte: http://fichas.ripsa.org.br/2012/a-11/?l=pt_BR</a:t>
            </a:r>
            <a:endParaRPr lang="pt-BR" sz="1400"/>
          </a:p>
        </p:txBody>
      </p:sp>
      <p:sp>
        <p:nvSpPr>
          <p:cNvPr id="7" name="TextBox 6"/>
          <p:cNvSpPr txBox="1"/>
          <p:nvPr/>
        </p:nvSpPr>
        <p:spPr>
          <a:xfrm>
            <a:off x="169636" y="5315470"/>
            <a:ext cx="3309820" cy="461665"/>
          </a:xfrm>
          <a:prstGeom prst="rect">
            <a:avLst/>
          </a:prstGeom>
          <a:noFill/>
        </p:spPr>
        <p:txBody>
          <a:bodyPr wrap="none" rtlCol="0">
            <a:spAutoFit/>
          </a:bodyPr>
          <a:lstStyle/>
          <a:p>
            <a:r>
              <a:rPr lang="pt-BR" sz="2400" kern="0" dirty="0" smtClean="0">
                <a:solidFill>
                  <a:srgbClr val="FFFF00"/>
                </a:solidFill>
                <a:ea typeface="ＭＳ Ｐゴシック" charset="0"/>
                <a:cs typeface="ＭＳ Ｐゴシック" charset="0"/>
              </a:rPr>
              <a:t>Nos </a:t>
            </a:r>
            <a:r>
              <a:rPr lang="pt-BR" sz="2400" kern="0" dirty="0">
                <a:solidFill>
                  <a:srgbClr val="FFFF00"/>
                </a:solidFill>
                <a:ea typeface="ＭＳ Ｐゴシック" charset="0"/>
                <a:cs typeface="ＭＳ Ｐゴシック" charset="0"/>
              </a:rPr>
              <a:t>BRICS: 1960 - 2012</a:t>
            </a:r>
            <a:endParaRPr lang="en-US" sz="2400" dirty="0"/>
          </a:p>
        </p:txBody>
      </p:sp>
    </p:spTree>
    <p:extLst>
      <p:ext uri="{BB962C8B-B14F-4D97-AF65-F5344CB8AC3E}">
        <p14:creationId xmlns:p14="http://schemas.microsoft.com/office/powerpoint/2010/main" val="5485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idx="4294967295"/>
          </p:nvPr>
        </p:nvSpPr>
        <p:spPr>
          <a:xfrm>
            <a:off x="0" y="152400"/>
            <a:ext cx="8807736" cy="1143000"/>
          </a:xfrm>
        </p:spPr>
        <p:txBody>
          <a:bodyPr/>
          <a:lstStyle/>
          <a:p>
            <a:pPr eaLnBrk="1" hangingPunct="1">
              <a:defRPr/>
            </a:pPr>
            <a:r>
              <a:rPr lang="pt-BR" sz="2900" b="0" smtClean="0">
                <a:cs typeface="+mj-cs"/>
              </a:rPr>
              <a:t>Esperanças de vida e Mortalidade abaixo dos 5 anos de vida segundo PIB de países selecionados, 2008</a:t>
            </a:r>
          </a:p>
        </p:txBody>
      </p:sp>
      <p:graphicFrame>
        <p:nvGraphicFramePr>
          <p:cNvPr id="137220" name="Group 4"/>
          <p:cNvGraphicFramePr>
            <a:graphicFrameLocks noGrp="1"/>
          </p:cNvGraphicFramePr>
          <p:nvPr>
            <p:ph sz="half" idx="4294967295"/>
            <p:extLst>
              <p:ext uri="{D42A27DB-BD31-4B8C-83A1-F6EECF244321}">
                <p14:modId xmlns:p14="http://schemas.microsoft.com/office/powerpoint/2010/main" val="2864627735"/>
              </p:ext>
            </p:extLst>
          </p:nvPr>
        </p:nvGraphicFramePr>
        <p:xfrm>
          <a:off x="1462621" y="1295400"/>
          <a:ext cx="5715000" cy="5105400"/>
        </p:xfrm>
        <a:graphic>
          <a:graphicData uri="http://schemas.openxmlformats.org/drawingml/2006/table">
            <a:tbl>
              <a:tblPr/>
              <a:tblGrid>
                <a:gridCol w="1287463"/>
                <a:gridCol w="1609725"/>
                <a:gridCol w="1449387"/>
                <a:gridCol w="1368425"/>
              </a:tblGrid>
              <a:tr h="482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Country</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Gross national </a:t>
                      </a:r>
                      <a:endParaRPr kumimoji="0" lang="en-US" sz="900" b="0" i="0" u="none" strike="noStrike" cap="none" normalizeH="0" baseline="0">
                        <a:ln>
                          <a:noFill/>
                        </a:ln>
                        <a:solidFill>
                          <a:schemeClr val="bg2"/>
                        </a:solidFill>
                        <a:effectLst/>
                        <a:latin typeface="Arial" charset="0"/>
                        <a:ea typeface="ＭＳ Ｐゴシック" charset="0"/>
                        <a:cs typeface="Times New Roman"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income per capita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Life expectancy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at birth </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Under-Five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Mortality Rates</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Japan</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34,600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82</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bg2"/>
                          </a:solidFill>
                          <a:effectLst/>
                          <a:latin typeface="Arial" charset="0"/>
                          <a:ea typeface="ＭＳ Ｐゴシック" charset="0"/>
                          <a:cs typeface="Times New Roman" charset="0"/>
                        </a:rPr>
                        <a:t>Sweden</a:t>
                      </a:r>
                      <a:endParaRPr kumimoji="0" lang="en-US" sz="900" b="0" i="0" u="none" strike="noStrike" cap="none" normalizeH="0" baseline="0" dirty="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36,590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81</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Singapore</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48,520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80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3</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United States</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45,850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77</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Mexico</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10,030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74</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27</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China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5370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72</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31</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Thailand</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7880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21</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Uzbekistan</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2,020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68</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68</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Honduras</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2,900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67</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Russia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10,640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65</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18</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India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3,460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61</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74</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South Africa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12,120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51</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68</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Haiti</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1,840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50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120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Kenya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1,170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49</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120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Malawi</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650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41</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125</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Botswana</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10,250</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2"/>
                          </a:solidFill>
                          <a:effectLst/>
                          <a:latin typeface="Arial" charset="0"/>
                          <a:ea typeface="ＭＳ Ｐゴシック" charset="0"/>
                          <a:cs typeface="Times New Roman" charset="0"/>
                        </a:rPr>
                        <a:t>35</a:t>
                      </a:r>
                      <a:endParaRPr kumimoji="0" lang="en-US" sz="900" b="0" i="0" u="none" strike="noStrike" cap="none" normalizeH="0" baseline="0">
                        <a:ln>
                          <a:noFill/>
                        </a:ln>
                        <a:solidFill>
                          <a:schemeClr val="bg2"/>
                        </a:solidFill>
                        <a:effectLst/>
                        <a:latin typeface="Arial" charset="0"/>
                        <a:ea typeface="ＭＳ Ｐゴシック"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bg2"/>
                          </a:solidFill>
                          <a:effectLst/>
                          <a:latin typeface="Arial" charset="0"/>
                          <a:ea typeface="ＭＳ Ｐゴシック" charset="0"/>
                          <a:cs typeface="Times New Roman" charset="0"/>
                        </a:rPr>
                        <a:t>120</a:t>
                      </a:r>
                      <a:endParaRPr kumimoji="0" lang="en-US" sz="900" b="0" i="0" u="none" strike="noStrike" cap="none" normalizeH="0" baseline="0" dirty="0">
                        <a:ln>
                          <a:noFill/>
                        </a:ln>
                        <a:solidFill>
                          <a:schemeClr val="bg2"/>
                        </a:solidFill>
                        <a:effectLst/>
                        <a:latin typeface="Arial" charset="0"/>
                        <a:ea typeface="ＭＳ Ｐゴシック" charset="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bl>
          </a:graphicData>
        </a:graphic>
      </p:graphicFrame>
      <p:sp>
        <p:nvSpPr>
          <p:cNvPr id="16386" name="Text Box 3"/>
          <p:cNvSpPr txBox="1">
            <a:spLocks noChangeArrowheads="1"/>
          </p:cNvSpPr>
          <p:nvPr/>
        </p:nvSpPr>
        <p:spPr bwMode="auto">
          <a:xfrm>
            <a:off x="2120900" y="6583363"/>
            <a:ext cx="5410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9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9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9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900">
                <a:solidFill>
                  <a:schemeClr val="tx1"/>
                </a:solidFill>
                <a:latin typeface="Arial" charset="0"/>
                <a:ea typeface="ＭＳ Ｐゴシック" charset="0"/>
              </a:defRPr>
            </a:lvl9pPr>
          </a:lstStyle>
          <a:p>
            <a:pPr algn="r" eaLnBrk="1" hangingPunct="1">
              <a:spcBef>
                <a:spcPct val="50000"/>
              </a:spcBef>
            </a:pPr>
            <a:r>
              <a:rPr lang="ru-RU" sz="1200"/>
              <a:t>Source: </a:t>
            </a:r>
            <a:r>
              <a:rPr lang="en-US" sz="1200"/>
              <a:t>World Health Report 2008 and World Development Group Indicators</a:t>
            </a:r>
            <a:endParaRPr lang="ru-RU" sz="1200"/>
          </a:p>
        </p:txBody>
      </p:sp>
      <p:sp>
        <p:nvSpPr>
          <p:cNvPr id="1326158" name="Rectangle 78"/>
          <p:cNvSpPr>
            <a:spLocks noChangeArrowheads="1"/>
          </p:cNvSpPr>
          <p:nvPr/>
        </p:nvSpPr>
        <p:spPr bwMode="auto">
          <a:xfrm>
            <a:off x="1462621" y="1790700"/>
            <a:ext cx="5664200" cy="25400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rgbClr val="6699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TextBox 1"/>
          <p:cNvSpPr txBox="1">
            <a:spLocks noChangeAspect="1"/>
          </p:cNvSpPr>
          <p:nvPr/>
        </p:nvSpPr>
        <p:spPr>
          <a:xfrm rot="19260000">
            <a:off x="851836" y="3443164"/>
            <a:ext cx="6640010" cy="861774"/>
          </a:xfrm>
          <a:prstGeom prst="rect">
            <a:avLst/>
          </a:prstGeom>
          <a:noFill/>
          <a:ln>
            <a:solidFill>
              <a:srgbClr val="FF0000"/>
            </a:solidFill>
          </a:ln>
        </p:spPr>
        <p:txBody>
          <a:bodyPr wrap="square" rtlCol="0">
            <a:spAutoFit/>
          </a:bodyPr>
          <a:lstStyle/>
          <a:p>
            <a:pPr algn="ctr"/>
            <a:r>
              <a:rPr lang="en-US" sz="5000" dirty="0" err="1" smtClean="0">
                <a:solidFill>
                  <a:srgbClr val="FF0000"/>
                </a:solidFill>
              </a:rPr>
              <a:t>Relação</a:t>
            </a:r>
            <a:r>
              <a:rPr lang="en-US" sz="5000" dirty="0" smtClean="0">
                <a:solidFill>
                  <a:srgbClr val="FF0000"/>
                </a:solidFill>
              </a:rPr>
              <a:t> </a:t>
            </a:r>
            <a:r>
              <a:rPr lang="en-US" sz="5000" dirty="0" err="1" smtClean="0">
                <a:solidFill>
                  <a:srgbClr val="FF0000"/>
                </a:solidFill>
              </a:rPr>
              <a:t>não</a:t>
            </a:r>
            <a:r>
              <a:rPr lang="en-US" sz="5000" dirty="0" smtClean="0">
                <a:solidFill>
                  <a:srgbClr val="FF0000"/>
                </a:solidFill>
              </a:rPr>
              <a:t> linear</a:t>
            </a:r>
            <a:endParaRPr lang="en-US" sz="5000" dirty="0">
              <a:solidFill>
                <a:srgbClr val="FF0000"/>
              </a:solidFill>
            </a:endParaRPr>
          </a:p>
        </p:txBody>
      </p:sp>
      <p:sp>
        <p:nvSpPr>
          <p:cNvPr id="8" name="Rectangle 78"/>
          <p:cNvSpPr>
            <a:spLocks noChangeArrowheads="1"/>
          </p:cNvSpPr>
          <p:nvPr/>
        </p:nvSpPr>
        <p:spPr bwMode="auto">
          <a:xfrm>
            <a:off x="1473911" y="2648650"/>
            <a:ext cx="5664200" cy="25400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rgbClr val="6699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8"/>
          <p:cNvSpPr>
            <a:spLocks noChangeArrowheads="1"/>
          </p:cNvSpPr>
          <p:nvPr/>
        </p:nvSpPr>
        <p:spPr bwMode="auto">
          <a:xfrm>
            <a:off x="1476732" y="2952033"/>
            <a:ext cx="5664200" cy="25400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rgbClr val="6699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78"/>
          <p:cNvSpPr>
            <a:spLocks noChangeArrowheads="1"/>
          </p:cNvSpPr>
          <p:nvPr/>
        </p:nvSpPr>
        <p:spPr bwMode="auto">
          <a:xfrm>
            <a:off x="1473911" y="6146800"/>
            <a:ext cx="5664200" cy="25400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rgbClr val="6699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7633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26158"/>
                                        </p:tgtEl>
                                        <p:attrNameLst>
                                          <p:attrName>style.visibility</p:attrName>
                                        </p:attrNameLst>
                                      </p:cBhvr>
                                      <p:to>
                                        <p:strVal val="visible"/>
                                      </p:to>
                                    </p:set>
                                    <p:animEffect transition="in" filter="dissolve">
                                      <p:cBhvr>
                                        <p:cTn id="13" dur="500"/>
                                        <p:tgtEl>
                                          <p:spTgt spid="13261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326158" grpId="0" animBg="1"/>
      <p:bldP spid="2"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xfrm>
            <a:off x="575205" y="-97490"/>
            <a:ext cx="7772400" cy="762000"/>
          </a:xfrm>
        </p:spPr>
        <p:txBody>
          <a:bodyPr/>
          <a:lstStyle/>
          <a:p>
            <a:pPr>
              <a:defRPr/>
            </a:pPr>
            <a:r>
              <a:rPr lang="pt-BR" dirty="0" smtClean="0"/>
              <a:t>Perspectiva </a:t>
            </a:r>
            <a:r>
              <a:rPr lang="pt-BR" dirty="0" smtClean="0">
                <a:cs typeface="+mj-cs"/>
              </a:rPr>
              <a:t>Histórica</a:t>
            </a:r>
          </a:p>
        </p:txBody>
      </p:sp>
      <p:sp>
        <p:nvSpPr>
          <p:cNvPr id="1176579" name="Rectangle 3"/>
          <p:cNvSpPr>
            <a:spLocks noGrp="1" noChangeArrowheads="1"/>
          </p:cNvSpPr>
          <p:nvPr>
            <p:ph idx="1"/>
          </p:nvPr>
        </p:nvSpPr>
        <p:spPr>
          <a:xfrm>
            <a:off x="710060" y="480694"/>
            <a:ext cx="9941134" cy="1429290"/>
          </a:xfrm>
        </p:spPr>
        <p:txBody>
          <a:bodyPr/>
          <a:lstStyle/>
          <a:p>
            <a:pPr marL="0" indent="0" eaLnBrk="1" hangingPunct="1">
              <a:buNone/>
              <a:defRPr/>
            </a:pPr>
            <a:r>
              <a:rPr lang="pt-BR" sz="2400" dirty="0" smtClean="0">
                <a:cs typeface="+mn-cs"/>
              </a:rPr>
              <a:t>À medida que as nações enriquecem, </a:t>
            </a:r>
            <a:br>
              <a:rPr lang="pt-BR" sz="2400" dirty="0" smtClean="0">
                <a:cs typeface="+mn-cs"/>
              </a:rPr>
            </a:br>
            <a:r>
              <a:rPr lang="pt-BR" sz="2400" dirty="0" smtClean="0">
                <a:cs typeface="+mn-cs"/>
              </a:rPr>
              <a:t>elas também ficam mais saudáveis, e vice versa.</a:t>
            </a:r>
          </a:p>
        </p:txBody>
      </p:sp>
      <p:sp>
        <p:nvSpPr>
          <p:cNvPr id="1176580" name="Text Box 4"/>
          <p:cNvSpPr txBox="1">
            <a:spLocks noChangeArrowheads="1"/>
          </p:cNvSpPr>
          <p:nvPr/>
        </p:nvSpPr>
        <p:spPr bwMode="auto">
          <a:xfrm>
            <a:off x="6874958" y="5992286"/>
            <a:ext cx="1600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pt-BR" sz="1200" dirty="0" smtClean="0">
                <a:cs typeface="+mn-cs"/>
              </a:rPr>
              <a:t>Fonte: </a:t>
            </a:r>
            <a:r>
              <a:rPr lang="pt-BR" sz="1200" dirty="0" err="1" smtClean="0">
                <a:cs typeface="+mn-cs"/>
              </a:rPr>
              <a:t>Marmot</a:t>
            </a:r>
            <a:r>
              <a:rPr lang="pt-BR" sz="1200" dirty="0" smtClean="0">
                <a:cs typeface="+mn-cs"/>
              </a:rPr>
              <a:t> M.  Health in </a:t>
            </a:r>
            <a:r>
              <a:rPr lang="pt-BR" sz="1200" dirty="0" err="1" smtClean="0">
                <a:cs typeface="+mn-cs"/>
              </a:rPr>
              <a:t>an</a:t>
            </a:r>
            <a:r>
              <a:rPr lang="pt-BR" sz="1200" dirty="0" smtClean="0">
                <a:cs typeface="+mn-cs"/>
              </a:rPr>
              <a:t> </a:t>
            </a:r>
            <a:r>
              <a:rPr lang="pt-BR" sz="1200" dirty="0" err="1" smtClean="0">
                <a:cs typeface="+mn-cs"/>
              </a:rPr>
              <a:t>Unequal</a:t>
            </a:r>
            <a:r>
              <a:rPr lang="pt-BR" sz="1200" dirty="0" smtClean="0">
                <a:cs typeface="+mn-cs"/>
              </a:rPr>
              <a:t> World.  The Lancet 2006;368:2081-94.</a:t>
            </a:r>
            <a:endParaRPr lang="pt-BR" sz="1200" dirty="0">
              <a:cs typeface="+mn-cs"/>
            </a:endParaRPr>
          </a:p>
        </p:txBody>
      </p:sp>
      <p:pic>
        <p:nvPicPr>
          <p:cNvPr id="1176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4" y="1527482"/>
            <a:ext cx="5334000" cy="3792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76582" name="Text Box 6"/>
          <p:cNvSpPr txBox="1">
            <a:spLocks noChangeArrowheads="1"/>
          </p:cNvSpPr>
          <p:nvPr/>
        </p:nvSpPr>
        <p:spPr bwMode="auto">
          <a:xfrm>
            <a:off x="723736" y="5576788"/>
            <a:ext cx="7823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pt-BR" sz="2400" dirty="0" smtClean="0"/>
              <a:t>Contudo, esta relação não é linear!  De fato, há uma inflexão clara na curva em </a:t>
            </a:r>
            <a:r>
              <a:rPr lang="pt-BR" sz="2400" b="1" i="1" dirty="0" smtClean="0"/>
              <a:t>US$5000 per capita</a:t>
            </a:r>
            <a:r>
              <a:rPr lang="pt-BR" sz="2400" dirty="0" smtClean="0"/>
              <a:t>.</a:t>
            </a:r>
            <a:endParaRPr lang="pt-BR" sz="2400" dirty="0"/>
          </a:p>
        </p:txBody>
      </p:sp>
      <p:sp>
        <p:nvSpPr>
          <p:cNvPr id="1176587" name="AutoShape 11"/>
          <p:cNvSpPr>
            <a:spLocks noChangeArrowheads="1"/>
          </p:cNvSpPr>
          <p:nvPr/>
        </p:nvSpPr>
        <p:spPr bwMode="auto">
          <a:xfrm>
            <a:off x="1789294" y="1357619"/>
            <a:ext cx="304800" cy="838200"/>
          </a:xfrm>
          <a:prstGeom prst="downArrow">
            <a:avLst>
              <a:gd name="adj1" fmla="val 50000"/>
              <a:gd name="adj2" fmla="val 68750"/>
            </a:avLst>
          </a:prstGeom>
          <a:solidFill>
            <a:srgbClr val="0000FF"/>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pt-BR">
              <a:cs typeface="+mn-cs"/>
            </a:endParaRPr>
          </a:p>
        </p:txBody>
      </p:sp>
      <p:sp>
        <p:nvSpPr>
          <p:cNvPr id="2" name="TextBox 1"/>
          <p:cNvSpPr txBox="1"/>
          <p:nvPr/>
        </p:nvSpPr>
        <p:spPr>
          <a:xfrm>
            <a:off x="6485471" y="2356557"/>
            <a:ext cx="2503307" cy="1569660"/>
          </a:xfrm>
          <a:prstGeom prst="rect">
            <a:avLst/>
          </a:prstGeom>
          <a:noFill/>
          <a:ln>
            <a:solidFill>
              <a:schemeClr val="tx2"/>
            </a:solidFill>
          </a:ln>
        </p:spPr>
        <p:txBody>
          <a:bodyPr wrap="square" rtlCol="0">
            <a:spAutoFit/>
          </a:bodyPr>
          <a:lstStyle/>
          <a:p>
            <a:r>
              <a:rPr lang="pt-BR" sz="2400" smtClean="0"/>
              <a:t>Em 2013, Brasil</a:t>
            </a:r>
            <a:br>
              <a:rPr lang="pt-BR" sz="2400" smtClean="0"/>
            </a:br>
            <a:r>
              <a:rPr lang="pt-BR" sz="2400" smtClean="0"/>
              <a:t>com RPC de </a:t>
            </a:r>
            <a:br>
              <a:rPr lang="pt-BR" sz="2400" smtClean="0"/>
            </a:br>
            <a:r>
              <a:rPr lang="pt-BR" sz="2400" smtClean="0"/>
              <a:t>R$ 24.065,00 e </a:t>
            </a:r>
            <a:br>
              <a:rPr lang="pt-BR" sz="2400" smtClean="0"/>
            </a:br>
            <a:r>
              <a:rPr lang="pt-BR" sz="2400" smtClean="0"/>
              <a:t>EV=74,84 anos</a:t>
            </a:r>
          </a:p>
        </p:txBody>
      </p:sp>
      <p:sp>
        <p:nvSpPr>
          <p:cNvPr id="3" name="TextBox 2"/>
          <p:cNvSpPr txBox="1"/>
          <p:nvPr/>
        </p:nvSpPr>
        <p:spPr>
          <a:xfrm>
            <a:off x="6485471" y="4345658"/>
            <a:ext cx="2662207" cy="646331"/>
          </a:xfrm>
          <a:prstGeom prst="rect">
            <a:avLst/>
          </a:prstGeom>
          <a:noFill/>
        </p:spPr>
        <p:txBody>
          <a:bodyPr wrap="none" rtlCol="0">
            <a:spAutoFit/>
          </a:bodyPr>
          <a:lstStyle/>
          <a:p>
            <a:r>
              <a:rPr lang="en-US" sz="1200" dirty="0" err="1"/>
              <a:t>Fonte</a:t>
            </a:r>
            <a:r>
              <a:rPr lang="en-US" sz="1200" dirty="0"/>
              <a:t>: </a:t>
            </a:r>
            <a:r>
              <a:rPr lang="en-US" sz="1200" dirty="0">
                <a:hlinkClick r:id="rId4"/>
              </a:rPr>
              <a:t>http://</a:t>
            </a:r>
            <a:r>
              <a:rPr lang="en-US" sz="1200" dirty="0" smtClean="0">
                <a:hlinkClick r:id="rId4"/>
              </a:rPr>
              <a:t>brasilemsintese.ibge.gov.br</a:t>
            </a:r>
            <a:endParaRPr lang="en-US" dirty="0" smtClean="0"/>
          </a:p>
          <a:p>
            <a:endParaRPr lang="en-US" dirty="0"/>
          </a:p>
        </p:txBody>
      </p:sp>
    </p:spTree>
    <p:extLst>
      <p:ext uri="{BB962C8B-B14F-4D97-AF65-F5344CB8AC3E}">
        <p14:creationId xmlns:p14="http://schemas.microsoft.com/office/powerpoint/2010/main" val="27586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6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65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65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65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65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79" grpId="0" build="p"/>
      <p:bldP spid="1176580" grpId="0"/>
      <p:bldP spid="1176582" grpId="0"/>
      <p:bldP spid="1176587"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a:xfrm>
            <a:off x="685800" y="-155080"/>
            <a:ext cx="7772400" cy="1143000"/>
          </a:xfrm>
        </p:spPr>
        <p:txBody>
          <a:bodyPr/>
          <a:lstStyle/>
          <a:p>
            <a:pPr eaLnBrk="1" hangingPunct="1">
              <a:defRPr/>
            </a:pPr>
            <a:r>
              <a:rPr lang="pt-BR" smtClean="0">
                <a:cs typeface="+mj-cs"/>
              </a:rPr>
              <a:t>A Transição: para onde vamos?</a:t>
            </a:r>
          </a:p>
        </p:txBody>
      </p:sp>
      <p:sp>
        <p:nvSpPr>
          <p:cNvPr id="1290247" name="Rectangle 7"/>
          <p:cNvSpPr>
            <a:spLocks noGrp="1" noChangeArrowheads="1"/>
          </p:cNvSpPr>
          <p:nvPr>
            <p:ph idx="1"/>
          </p:nvPr>
        </p:nvSpPr>
        <p:spPr>
          <a:xfrm>
            <a:off x="685800" y="1175555"/>
            <a:ext cx="7772400" cy="4114800"/>
          </a:xfrm>
        </p:spPr>
        <p:txBody>
          <a:bodyPr/>
          <a:lstStyle/>
          <a:p>
            <a:pPr eaLnBrk="1" hangingPunct="1">
              <a:defRPr/>
            </a:pPr>
            <a:r>
              <a:rPr lang="pt-BR" smtClean="0">
                <a:cs typeface="+mn-cs"/>
              </a:rPr>
              <a:t>Razões subjacentes para a transição demográfica</a:t>
            </a:r>
          </a:p>
          <a:p>
            <a:pPr lvl="1" eaLnBrk="1" hangingPunct="1">
              <a:defRPr/>
            </a:pPr>
            <a:r>
              <a:rPr lang="pt-BR" smtClean="0"/>
              <a:t>Mudança nos padrões de doença</a:t>
            </a:r>
          </a:p>
          <a:p>
            <a:pPr lvl="2" eaLnBrk="1" hangingPunct="1">
              <a:defRPr/>
            </a:pPr>
            <a:r>
              <a:rPr lang="pt-BR" smtClean="0"/>
              <a:t>Redução da desnutrição e de doenças transmissíveis</a:t>
            </a:r>
          </a:p>
          <a:p>
            <a:pPr lvl="1">
              <a:defRPr/>
            </a:pPr>
            <a:r>
              <a:rPr lang="pt-BR" smtClean="0"/>
              <a:t>Mudança nos padrões de fecundidade</a:t>
            </a:r>
          </a:p>
          <a:p>
            <a:pPr lvl="2">
              <a:defRPr/>
            </a:pPr>
            <a:endParaRPr lang="pt-BR" smtClean="0"/>
          </a:p>
          <a:p>
            <a:pPr lvl="2" eaLnBrk="1" hangingPunct="1">
              <a:defRPr/>
            </a:pPr>
            <a:endParaRPr lang="pt-BR" smtClean="0"/>
          </a:p>
        </p:txBody>
      </p:sp>
      <p:pic>
        <p:nvPicPr>
          <p:cNvPr id="129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3271031"/>
            <a:ext cx="2597150" cy="3429000"/>
          </a:xfrm>
          <a:prstGeom prst="rect">
            <a:avLst/>
          </a:prstGeom>
          <a:noFill/>
          <a:ln>
            <a:noFill/>
          </a:ln>
          <a:effectLst/>
          <a:extLst>
            <a:ext uri="{909E8E84-426E-40dd-AFC4-6F175D3DCCD1}">
              <a14:hiddenFill xmlns:a14="http://schemas.microsoft.com/office/drawing/2010/main" xmlns="">
                <a:solidFill>
                  <a:srgbClr val="6699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582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2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02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02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9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a:xfrm>
            <a:off x="-136878" y="254000"/>
            <a:ext cx="9144000" cy="1143000"/>
          </a:xfrm>
        </p:spPr>
        <p:txBody>
          <a:bodyPr/>
          <a:lstStyle/>
          <a:p>
            <a:pPr eaLnBrk="1" hangingPunct="1">
              <a:defRPr/>
            </a:pPr>
            <a:r>
              <a:rPr lang="pt-BR" sz="3400" smtClean="0">
                <a:cs typeface="+mj-cs"/>
              </a:rPr>
              <a:t>Componentes do Sucesso em  Saúde Pública</a:t>
            </a:r>
          </a:p>
        </p:txBody>
      </p:sp>
      <p:sp>
        <p:nvSpPr>
          <p:cNvPr id="1174531" name="Rectangle 3"/>
          <p:cNvSpPr>
            <a:spLocks noGrp="1" noChangeArrowheads="1"/>
          </p:cNvSpPr>
          <p:nvPr>
            <p:ph idx="1"/>
          </p:nvPr>
        </p:nvSpPr>
        <p:spPr>
          <a:xfrm>
            <a:off x="451556" y="1721557"/>
            <a:ext cx="8410222" cy="4487332"/>
          </a:xfrm>
        </p:spPr>
        <p:txBody>
          <a:bodyPr>
            <a:normAutofit/>
          </a:bodyPr>
          <a:lstStyle/>
          <a:p>
            <a:pPr eaLnBrk="1" hangingPunct="1">
              <a:defRPr/>
            </a:pPr>
            <a:r>
              <a:rPr lang="pt-BR" smtClean="0">
                <a:cs typeface="+mn-cs"/>
              </a:rPr>
              <a:t>Água potável</a:t>
            </a:r>
          </a:p>
          <a:p>
            <a:pPr eaLnBrk="1" hangingPunct="1">
              <a:defRPr/>
            </a:pPr>
            <a:r>
              <a:rPr lang="pt-BR" smtClean="0">
                <a:cs typeface="+mn-cs"/>
              </a:rPr>
              <a:t>Esgotamento sanitário</a:t>
            </a:r>
          </a:p>
          <a:p>
            <a:pPr eaLnBrk="1" hangingPunct="1">
              <a:defRPr/>
            </a:pPr>
            <a:r>
              <a:rPr lang="pt-BR" smtClean="0">
                <a:cs typeface="+mn-cs"/>
              </a:rPr>
              <a:t>Vigilância sanitária de alimentos</a:t>
            </a:r>
          </a:p>
          <a:p>
            <a:pPr eaLnBrk="1" hangingPunct="1">
              <a:defRPr/>
            </a:pPr>
            <a:r>
              <a:rPr lang="pt-BR" smtClean="0">
                <a:cs typeface="+mn-cs"/>
              </a:rPr>
              <a:t>Vigilância epidemiológica</a:t>
            </a:r>
          </a:p>
          <a:p>
            <a:pPr eaLnBrk="1" hangingPunct="1">
              <a:defRPr/>
            </a:pPr>
            <a:r>
              <a:rPr lang="pt-BR" smtClean="0">
                <a:cs typeface="+mn-cs"/>
              </a:rPr>
              <a:t>Saúde materno-infantil</a:t>
            </a:r>
          </a:p>
          <a:p>
            <a:pPr eaLnBrk="1" hangingPunct="1">
              <a:defRPr/>
            </a:pPr>
            <a:r>
              <a:rPr lang="pt-BR" smtClean="0">
                <a:cs typeface="+mn-cs"/>
              </a:rPr>
              <a:t>Leite/refeição gratuitos</a:t>
            </a:r>
          </a:p>
          <a:p>
            <a:pPr eaLnBrk="1" hangingPunct="1">
              <a:defRPr/>
            </a:pPr>
            <a:r>
              <a:rPr lang="pt-BR" smtClean="0">
                <a:cs typeface="+mn-cs"/>
              </a:rPr>
              <a:t>Regulações habitacionais</a:t>
            </a:r>
          </a:p>
          <a:p>
            <a:pPr eaLnBrk="1" hangingPunct="1">
              <a:defRPr/>
            </a:pPr>
            <a:r>
              <a:rPr lang="pt-BR" smtClean="0">
                <a:cs typeface="+mn-cs"/>
              </a:rPr>
              <a:t>Proteção do trabalhador (idades, jornadas, entre outras)</a:t>
            </a:r>
          </a:p>
        </p:txBody>
      </p:sp>
    </p:spTree>
    <p:extLst>
      <p:ext uri="{BB962C8B-B14F-4D97-AF65-F5344CB8AC3E}">
        <p14:creationId xmlns:p14="http://schemas.microsoft.com/office/powerpoint/2010/main" val="3496195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74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453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4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4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4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4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745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4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lstStyle/>
          <a:p>
            <a:pPr eaLnBrk="1" hangingPunct="1">
              <a:defRPr/>
            </a:pPr>
            <a:r>
              <a:rPr lang="pt-BR" dirty="0" smtClean="0">
                <a:cs typeface="+mj-cs"/>
              </a:rPr>
              <a:t>Definição de Carga Global de Doença</a:t>
            </a:r>
          </a:p>
        </p:txBody>
      </p:sp>
      <p:sp>
        <p:nvSpPr>
          <p:cNvPr id="1110019" name="Rectangle 3"/>
          <p:cNvSpPr>
            <a:spLocks noGrp="1" noChangeArrowheads="1"/>
          </p:cNvSpPr>
          <p:nvPr>
            <p:ph idx="1"/>
          </p:nvPr>
        </p:nvSpPr>
        <p:spPr>
          <a:xfrm>
            <a:off x="798688" y="1783644"/>
            <a:ext cx="7772400" cy="4114800"/>
          </a:xfrm>
        </p:spPr>
        <p:txBody>
          <a:bodyPr/>
          <a:lstStyle/>
          <a:p>
            <a:pPr eaLnBrk="1" hangingPunct="1">
              <a:buFontTx/>
              <a:buNone/>
              <a:defRPr/>
            </a:pPr>
            <a:endParaRPr lang="pt-BR" dirty="0" smtClean="0">
              <a:cs typeface="+mn-cs"/>
            </a:endParaRPr>
          </a:p>
          <a:p>
            <a:pPr>
              <a:defRPr/>
            </a:pPr>
            <a:r>
              <a:rPr lang="en-US" dirty="0"/>
              <a:t>global burden of disease (GBD) measures burden of disease using the disability-adjusted-life-year (DALY). This time-based measure combines years of life lost due to premature mortality and years of life lost due to time lived in states of less than full health. The DALY metric was developed in the original GBD 1990 study to assess the burden of disease consistently across diseases, risk factors and regions. </a:t>
            </a:r>
            <a:r>
              <a:rPr lang="pt-BR" dirty="0" smtClean="0">
                <a:cs typeface="+mn-cs"/>
              </a:rPr>
              <a:t/>
            </a:r>
            <a:br>
              <a:rPr lang="pt-BR" dirty="0" smtClean="0">
                <a:cs typeface="+mn-cs"/>
              </a:rPr>
            </a:br>
            <a:endParaRPr lang="pt-BR" dirty="0" smtClean="0">
              <a:cs typeface="+mn-cs"/>
            </a:endParaRPr>
          </a:p>
          <a:p>
            <a:pPr eaLnBrk="1" hangingPunct="1">
              <a:defRPr/>
            </a:pPr>
            <a:r>
              <a:rPr lang="pt-BR" dirty="0" smtClean="0">
                <a:cs typeface="+mn-cs"/>
              </a:rPr>
              <a:t>Descrever o Estudo de Carga Global de Doença</a:t>
            </a:r>
          </a:p>
          <a:p>
            <a:pPr lvl="1" eaLnBrk="1" hangingPunct="1">
              <a:defRPr/>
            </a:pPr>
            <a:r>
              <a:rPr lang="pt-BR" dirty="0" smtClean="0"/>
              <a:t>Carga de Doença</a:t>
            </a:r>
          </a:p>
          <a:p>
            <a:pPr lvl="1" eaLnBrk="1" hangingPunct="1">
              <a:defRPr/>
            </a:pPr>
            <a:r>
              <a:rPr lang="pt-BR" dirty="0" smtClean="0"/>
              <a:t>Carga de Risco</a:t>
            </a:r>
          </a:p>
          <a:p>
            <a:pPr eaLnBrk="1" hangingPunct="1">
              <a:buFontTx/>
              <a:buNone/>
              <a:defRPr/>
            </a:pPr>
            <a:endParaRPr lang="pt-BR" dirty="0" smtClean="0">
              <a:cs typeface="+mn-cs"/>
            </a:endParaRPr>
          </a:p>
          <a:p>
            <a:pPr eaLnBrk="1" hangingPunct="1">
              <a:defRPr/>
            </a:pPr>
            <a:r>
              <a:rPr lang="pt-BR" dirty="0" smtClean="0">
                <a:cs typeface="+mn-cs"/>
              </a:rPr>
              <a:t>Projetar o Futuro </a:t>
            </a:r>
          </a:p>
        </p:txBody>
      </p:sp>
    </p:spTree>
    <p:extLst>
      <p:ext uri="{BB962C8B-B14F-4D97-AF65-F5344CB8AC3E}">
        <p14:creationId xmlns:p14="http://schemas.microsoft.com/office/powerpoint/2010/main" val="98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00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00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00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0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vanpptBLUE">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objetivos2007">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bjetivos20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bjetivos20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bjetivos20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bjetivos20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bjetivos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bjetivos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bjetivos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IvanpptBLUE.thmx</Template>
  <TotalTime>3012</TotalTime>
  <Words>1251</Words>
  <Application>Microsoft Office PowerPoint</Application>
  <PresentationFormat>Apresentação na tela (4:3)</PresentationFormat>
  <Paragraphs>193</Paragraphs>
  <Slides>22</Slides>
  <Notes>8</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ＭＳ Ｐゴシック</vt:lpstr>
      <vt:lpstr>Arial</vt:lpstr>
      <vt:lpstr>Calibri</vt:lpstr>
      <vt:lpstr>Times New Roman</vt:lpstr>
      <vt:lpstr>Wingdings</vt:lpstr>
      <vt:lpstr>IvanpptBLUE</vt:lpstr>
      <vt:lpstr> Carga Global de Doenças</vt:lpstr>
      <vt:lpstr>Pense globalmente,  Aja localmente!!</vt:lpstr>
      <vt:lpstr>História da população mundial</vt:lpstr>
      <vt:lpstr>Esperança de Vida ao nascer</vt:lpstr>
      <vt:lpstr>Esperanças de vida e Mortalidade abaixo dos 5 anos de vida segundo PIB de países selecionados, 2008</vt:lpstr>
      <vt:lpstr>Perspectiva Histórica</vt:lpstr>
      <vt:lpstr>A Transição: para onde vamos?</vt:lpstr>
      <vt:lpstr>Componentes do Sucesso em  Saúde Pública</vt:lpstr>
      <vt:lpstr>Definição de Carga Global de Doença</vt:lpstr>
      <vt:lpstr>Definição de Carga Global de Doença</vt:lpstr>
      <vt:lpstr>Objetivos da Carga Global de Doença</vt:lpstr>
      <vt:lpstr>Pesquisa de Carga Global da Doença</vt:lpstr>
      <vt:lpstr>Global Burden of Disease Study  Murray and Lopez, 1996</vt:lpstr>
      <vt:lpstr>GBD 2004 Update (2008)</vt:lpstr>
      <vt:lpstr>Global Burden of Disease Study 2010 –  The Lancet Dezembro de 2012</vt:lpstr>
      <vt:lpstr>Críticas ao DALY  (Perspectivas das Políticas de Saúde)</vt:lpstr>
      <vt:lpstr>Novas Descrições Epidemiológicas?</vt:lpstr>
      <vt:lpstr>Prinicipais Causas de CGD, 19902010</vt:lpstr>
      <vt:lpstr>Mapa de calor (Heatmap), 19902010</vt:lpstr>
      <vt:lpstr>Distribuição de causas de DALY, 19902010</vt:lpstr>
      <vt:lpstr>Novos Desenvolvimentos da GBD</vt:lpstr>
      <vt:lpstr>Carga Global de Aids na cidade de São Paulo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Carga Global de Doenças</dc:title>
  <dc:creator>Ivan Franca Junior</dc:creator>
  <cp:lastModifiedBy>931833</cp:lastModifiedBy>
  <cp:revision>99</cp:revision>
  <dcterms:created xsi:type="dcterms:W3CDTF">2014-11-21T15:00:31Z</dcterms:created>
  <dcterms:modified xsi:type="dcterms:W3CDTF">2015-09-18T16:45:40Z</dcterms:modified>
</cp:coreProperties>
</file>