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notesMasterIdLst>
    <p:notesMasterId r:id="rId27"/>
  </p:notesMasterIdLst>
  <p:handoutMasterIdLst>
    <p:handoutMasterId r:id="rId28"/>
  </p:handoutMasterIdLst>
  <p:sldIdLst>
    <p:sldId id="446" r:id="rId13"/>
    <p:sldId id="594" r:id="rId14"/>
    <p:sldId id="605" r:id="rId15"/>
    <p:sldId id="595" r:id="rId16"/>
    <p:sldId id="596" r:id="rId17"/>
    <p:sldId id="597" r:id="rId18"/>
    <p:sldId id="604" r:id="rId19"/>
    <p:sldId id="599" r:id="rId20"/>
    <p:sldId id="600" r:id="rId21"/>
    <p:sldId id="606" r:id="rId22"/>
    <p:sldId id="603" r:id="rId23"/>
    <p:sldId id="601" r:id="rId24"/>
    <p:sldId id="602" r:id="rId25"/>
    <p:sldId id="592" r:id="rId2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F"/>
    <a:srgbClr val="90272A"/>
    <a:srgbClr val="000000"/>
    <a:srgbClr val="7B2629"/>
    <a:srgbClr val="205C77"/>
    <a:srgbClr val="C0C1BF"/>
    <a:srgbClr val="505150"/>
    <a:srgbClr val="226A8A"/>
    <a:srgbClr val="0F6688"/>
    <a:srgbClr val="2B7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30"/>
  </p:normalViewPr>
  <p:slideViewPr>
    <p:cSldViewPr snapToGrid="0" snapToObjects="1">
      <p:cViewPr varScale="1">
        <p:scale>
          <a:sx n="91" d="100"/>
          <a:sy n="91" d="100"/>
        </p:scale>
        <p:origin x="600" y="5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973D1-BC9A-4EEB-8C7C-54D973C31F64}" type="datetimeFigureOut">
              <a:rPr lang="pt-BR" smtClean="0"/>
              <a:t>04/09/2020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F3358-085B-4A7D-A503-842E9EF86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928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9F337E-1A9C-492B-9F8B-3FE1295DB191}" type="slidenum">
              <a:rPr lang="pt-BR" altLang="en-US" smtClean="0"/>
              <a:pPr/>
              <a:t>1</a:t>
            </a:fld>
            <a:endParaRPr lang="pt-BR" alt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5494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EFED5E-4924-4EDE-9F14-01434BAA8535}" type="slidenum">
              <a:rPr lang="pt-B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t-BR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1278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clip-art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lip-art 2"/>
          <p:cNvSpPr>
            <a:spLocks noGrp="1"/>
          </p:cNvSpPr>
          <p:nvPr>
            <p:ph type="clipArt"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68462-FC0F-4852-A39A-FEB1905C89B7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15364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9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92717"/>
            <a:ext cx="9142096" cy="350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0F66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82207"/>
            <a:ext cx="9144000" cy="36129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edina@if.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hyperlink" Target="mailto:vanin@if.usp.br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18" Type="http://schemas.openxmlformats.org/officeDocument/2006/relationships/image" Target="../media/image43.png"/><Relationship Id="rId3" Type="http://schemas.openxmlformats.org/officeDocument/2006/relationships/image" Target="../media/image28.png"/><Relationship Id="rId21" Type="http://schemas.openxmlformats.org/officeDocument/2006/relationships/image" Target="../media/image46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19" Type="http://schemas.openxmlformats.org/officeDocument/2006/relationships/image" Target="../media/image44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phet.colorado.edu/sims/cheerpj/motion-series/latest/motion-series.html?simulation=forces-and-motion&amp;locale=pt_BR" TargetMode="Externa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8.png"/><Relationship Id="rId5" Type="http://schemas.openxmlformats.org/officeDocument/2006/relationships/image" Target="../media/image12.w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8344" y="-194285"/>
            <a:ext cx="8675656" cy="130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pt-BR" sz="3000" b="1" kern="0" dirty="0" smtClean="0">
                <a:solidFill>
                  <a:srgbClr val="FF0000"/>
                </a:solidFill>
                <a:ea typeface="+mj-ea"/>
                <a:cs typeface="Arial" pitchFamily="34" charset="0"/>
              </a:rPr>
              <a:t>Mecânica</a:t>
            </a:r>
            <a:r>
              <a:rPr lang="pt-BR" sz="3000" b="1" kern="0" dirty="0">
                <a:solidFill>
                  <a:srgbClr val="FF0000"/>
                </a:solidFill>
                <a:ea typeface="+mj-ea"/>
                <a:cs typeface="Arial" pitchFamily="34" charset="0"/>
              </a:rPr>
              <a:t/>
            </a:r>
            <a:br>
              <a:rPr lang="pt-BR" sz="3000" b="1" kern="0" dirty="0">
                <a:solidFill>
                  <a:srgbClr val="FF0000"/>
                </a:solidFill>
                <a:ea typeface="+mj-ea"/>
                <a:cs typeface="Arial" pitchFamily="34" charset="0"/>
              </a:rPr>
            </a:br>
            <a:r>
              <a:rPr lang="pt-BR" sz="2100" b="1" kern="0" dirty="0" smtClean="0">
                <a:ea typeface="+mj-ea"/>
                <a:cs typeface="Arial" pitchFamily="34" charset="0"/>
              </a:rPr>
              <a:t>4300153 </a:t>
            </a:r>
            <a:r>
              <a:rPr lang="pt-BR" sz="2100" b="1" kern="0" dirty="0">
                <a:ea typeface="+mj-ea"/>
                <a:cs typeface="Arial" pitchFamily="34" charset="0"/>
              </a:rPr>
              <a:t>– </a:t>
            </a:r>
            <a:r>
              <a:rPr lang="pt-BR" sz="2100" b="1" kern="0" dirty="0" smtClean="0">
                <a:ea typeface="+mj-ea"/>
                <a:cs typeface="Arial" pitchFamily="34" charset="0"/>
              </a:rPr>
              <a:t>Segundo </a:t>
            </a:r>
            <a:r>
              <a:rPr lang="pt-BR" sz="2100" b="1" kern="0" dirty="0">
                <a:ea typeface="+mj-ea"/>
                <a:cs typeface="Arial" pitchFamily="34" charset="0"/>
              </a:rPr>
              <a:t>semestre de 2020</a:t>
            </a:r>
          </a:p>
          <a:p>
            <a:pPr marL="342900" indent="-342900" hangingPunct="0">
              <a:buFont typeface="Wingdings" panose="05000000000000000000" pitchFamily="2" charset="2"/>
              <a:buChar char="q"/>
            </a:pPr>
            <a:r>
              <a:rPr lang="pt-BR" b="1" kern="0" dirty="0" smtClean="0">
                <a:solidFill>
                  <a:srgbClr val="FF0000"/>
                </a:solidFill>
                <a:ea typeface="+mj-ea"/>
                <a:cs typeface="Arial" pitchFamily="34" charset="0"/>
              </a:rPr>
              <a:t>Aula 6, parte 1. Propagação das Incertezas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41730" y="3938095"/>
            <a:ext cx="5076825" cy="88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b="1" kern="0" dirty="0"/>
              <a:t>Nilberto Medina e Vito Vanin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b="1" kern="0" dirty="0">
                <a:solidFill>
                  <a:srgbClr val="002060"/>
                </a:solidFill>
                <a:hlinkClick r:id="rId3"/>
              </a:rPr>
              <a:t>medina@if.usp.br</a:t>
            </a:r>
            <a:r>
              <a:rPr lang="pt-BR" b="1" kern="0" dirty="0">
                <a:solidFill>
                  <a:srgbClr val="002060"/>
                </a:solidFill>
              </a:rPr>
              <a:t>, </a:t>
            </a:r>
            <a:r>
              <a:rPr lang="pt-BR" b="1" kern="0" dirty="0">
                <a:solidFill>
                  <a:srgbClr val="002060"/>
                </a:solidFill>
                <a:hlinkClick r:id="rId4"/>
              </a:rPr>
              <a:t>vanin@if.usp.br</a:t>
            </a:r>
            <a:endParaRPr lang="pt-BR" b="1" kern="0" dirty="0">
              <a:solidFill>
                <a:srgbClr val="002060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b="1" kern="0" dirty="0" smtClean="0">
                <a:solidFill>
                  <a:srgbClr val="002060"/>
                </a:solidFill>
              </a:rPr>
              <a:t>03/09/2020</a:t>
            </a:r>
            <a:endParaRPr lang="pt-BR" b="1" kern="0" dirty="0">
              <a:solidFill>
                <a:srgbClr val="002060"/>
              </a:solidFill>
            </a:endParaRPr>
          </a:p>
        </p:txBody>
      </p:sp>
      <p:sp>
        <p:nvSpPr>
          <p:cNvPr id="2" name="AutoShape 6" descr="Resultado de imagem para galileo galilei"/>
          <p:cNvSpPr>
            <a:spLocks noChangeAspect="1" noChangeArrowheads="1"/>
          </p:cNvSpPr>
          <p:nvPr/>
        </p:nvSpPr>
        <p:spPr bwMode="auto">
          <a:xfrm>
            <a:off x="1259681" y="-108347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42" y="1051735"/>
            <a:ext cx="5210036" cy="288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330" y="0"/>
            <a:ext cx="7563679" cy="466749"/>
          </a:xfrm>
        </p:spPr>
        <p:txBody>
          <a:bodyPr>
            <a:normAutofit/>
          </a:bodyPr>
          <a:lstStyle/>
          <a:p>
            <a:r>
              <a:rPr lang="pt-BR" sz="2000" dirty="0" smtClean="0"/>
              <a:t>Quando a grandeza de interesse é função da grandeza medida</a:t>
            </a:r>
            <a:endParaRPr lang="pt-BR" sz="2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6817" y="595724"/>
            <a:ext cx="8645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Imagine que se pretende medir a área de um quadrado e tudo que se pode usar é uma régua</a:t>
            </a:r>
            <a:endParaRPr lang="pt-B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2622619" y="1028022"/>
                <a:ext cx="60290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dirty="0" smtClean="0"/>
                  <a:t>Com uma régua, a experimentadora encontra </a:t>
                </a:r>
                <a14:m>
                  <m:oMath xmlns:m="http://schemas.openxmlformats.org/officeDocument/2006/math">
                    <m:r>
                      <a:rPr lang="pt-BR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sz="1600" b="0" i="1" smtClean="0">
                        <a:latin typeface="Cambria Math" panose="02040503050406030204" pitchFamily="18" charset="0"/>
                      </a:rPr>
                      <m:t>=3,10(5)</m:t>
                    </m:r>
                  </m:oMath>
                </a14:m>
                <a:r>
                  <a:rPr lang="pt-BR" sz="1600" dirty="0" smtClean="0"/>
                  <a:t> cm</a:t>
                </a:r>
                <a:endParaRPr lang="pt-BR" sz="1600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619" y="1028022"/>
                <a:ext cx="6029011" cy="338554"/>
              </a:xfrm>
              <a:prstGeom prst="rect">
                <a:avLst/>
              </a:prstGeom>
              <a:blipFill rotWithShape="0">
                <a:blip r:embed="rId2"/>
                <a:stretch>
                  <a:fillRect l="-506" t="-5455" b="-2363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2622619" y="1418363"/>
                <a:ext cx="57275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600" dirty="0" smtClean="0"/>
                  <a:t>A estimativa da área é </a:t>
                </a:r>
                <a14:m>
                  <m:oMath xmlns:m="http://schemas.openxmlformats.org/officeDocument/2006/math">
                    <m:r>
                      <a:rPr lang="pt-BR" sz="1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pt-BR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(3,10)</m:t>
                        </m:r>
                      </m:e>
                      <m:sup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pt-BR" sz="1600" b="0" i="1" smtClean="0">
                        <a:latin typeface="Cambria Math" panose="02040503050406030204" pitchFamily="18" charset="0"/>
                      </a:rPr>
                      <m:t>=9,61 </m:t>
                    </m:r>
                    <m:sSup>
                      <m:sSupPr>
                        <m:ctrlPr>
                          <a:rPr lang="pt-BR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pt-BR" sz="1600" b="0" i="0" smtClean="0">
                            <a:latin typeface="Cambria Math" panose="02040503050406030204" pitchFamily="18" charset="0"/>
                          </a:rPr>
                          <m:t>cm</m:t>
                        </m:r>
                      </m:e>
                      <m:sup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sz="1600" dirty="0" smtClean="0"/>
                  <a:t> </a:t>
                </a:r>
                <a:endParaRPr lang="pt-BR" sz="1600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619" y="1418363"/>
                <a:ext cx="5727560" cy="338554"/>
              </a:xfrm>
              <a:prstGeom prst="rect">
                <a:avLst/>
              </a:prstGeom>
              <a:blipFill>
                <a:blip r:embed="rId3"/>
                <a:stretch>
                  <a:fillRect l="-532" t="-5455" b="-2363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upo 21"/>
          <p:cNvGrpSpPr/>
          <p:nvPr/>
        </p:nvGrpSpPr>
        <p:grpSpPr>
          <a:xfrm>
            <a:off x="472272" y="994447"/>
            <a:ext cx="1464448" cy="1385130"/>
            <a:chOff x="472272" y="994447"/>
            <a:chExt cx="1464448" cy="1385130"/>
          </a:xfrm>
        </p:grpSpPr>
        <p:sp>
          <p:nvSpPr>
            <p:cNvPr id="5" name="CaixaDeTexto 4"/>
            <p:cNvSpPr txBox="1"/>
            <p:nvPr/>
          </p:nvSpPr>
          <p:spPr>
            <a:xfrm>
              <a:off x="861547" y="2041023"/>
              <a:ext cx="3014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i="1" dirty="0" smtClean="0"/>
                <a:t>a</a:t>
              </a:r>
              <a:endParaRPr lang="pt-BR" sz="1600" i="1" dirty="0"/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1635269" y="1303474"/>
              <a:ext cx="3014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i="1" dirty="0" smtClean="0"/>
                <a:t>a</a:t>
              </a:r>
              <a:endParaRPr lang="pt-BR" sz="1600" i="1" dirty="0"/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472272" y="994447"/>
              <a:ext cx="1080000" cy="108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i="1" dirty="0" smtClean="0"/>
                <a:t>S</a:t>
              </a:r>
              <a:endParaRPr lang="pt-BR" i="1" dirty="0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780258" y="2074447"/>
            <a:ext cx="667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i="1" dirty="0" smtClean="0"/>
              <a:t>a + </a:t>
            </a:r>
            <a:r>
              <a:rPr lang="pt-BR" sz="1600" i="1" dirty="0" smtClean="0">
                <a:latin typeface="Symbol" panose="05050102010706020507" pitchFamily="18" charset="2"/>
              </a:rPr>
              <a:t>s</a:t>
            </a:r>
            <a:endParaRPr lang="pt-BR" sz="1600" i="1" dirty="0">
              <a:latin typeface="Symbol" panose="05050102010706020507" pitchFamily="18" charset="2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2622619" y="2074447"/>
            <a:ext cx="6029011" cy="726928"/>
            <a:chOff x="2622619" y="2074447"/>
            <a:chExt cx="6029011" cy="726928"/>
          </a:xfrm>
        </p:grpSpPr>
        <p:sp>
          <p:nvSpPr>
            <p:cNvPr id="14" name="CaixaDeTexto 13"/>
            <p:cNvSpPr txBox="1"/>
            <p:nvPr/>
          </p:nvSpPr>
          <p:spPr>
            <a:xfrm>
              <a:off x="2622619" y="2074447"/>
              <a:ext cx="60290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dirty="0" smtClean="0"/>
                <a:t>Ao construir um quadrado de lado           , encontra uma área </a:t>
              </a:r>
              <a:endParaRPr lang="pt-B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aixaDeTexto 15"/>
                <p:cNvSpPr txBox="1"/>
                <p:nvPr/>
              </p:nvSpPr>
              <p:spPr>
                <a:xfrm>
                  <a:off x="2622619" y="2555154"/>
                  <a:ext cx="5635710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b>
                        </m:sSub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</m:d>
                          </m:e>
                          <m:sup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=9,61+0,31+0,0025≅9,92</m:t>
                        </m:r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16" name="CaixaDeTexto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2619" y="2555154"/>
                  <a:ext cx="5635710" cy="24622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16" r="-216" b="-14634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upo 23"/>
          <p:cNvGrpSpPr/>
          <p:nvPr/>
        </p:nvGrpSpPr>
        <p:grpSpPr>
          <a:xfrm>
            <a:off x="2590368" y="3120872"/>
            <a:ext cx="6379779" cy="812395"/>
            <a:chOff x="2590368" y="3120872"/>
            <a:chExt cx="6379779" cy="8123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aixaDeTexto 16"/>
                <p:cNvSpPr txBox="1"/>
                <p:nvPr/>
              </p:nvSpPr>
              <p:spPr>
                <a:xfrm>
                  <a:off x="2590368" y="3120872"/>
                  <a:ext cx="637977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600" dirty="0" smtClean="0"/>
                    <a:t>A estimativa do desvio-padrão da área é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pt-B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=9,92−9,61=0,31</m:t>
                      </m:r>
                    </m:oMath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17" name="CaixaDe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0368" y="3120872"/>
                  <a:ext cx="6379779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574" t="-5455" b="-23636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aixaDeTexto 17"/>
                <p:cNvSpPr txBox="1"/>
                <p:nvPr/>
              </p:nvSpPr>
              <p:spPr>
                <a:xfrm>
                  <a:off x="3900959" y="3656268"/>
                  <a:ext cx="2768130" cy="276999"/>
                </a:xfrm>
                <a:prstGeom prst="rect">
                  <a:avLst/>
                </a:prstGeom>
                <a:solidFill>
                  <a:srgbClr val="FFFF00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=9,61</m:t>
                        </m:r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</m:e>
                        </m:d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=9,6</m:t>
                        </m:r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18" name="CaixaDe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0959" y="3656268"/>
                  <a:ext cx="2768130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42" t="-2222" r="-220" b="-8889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CaixaDeTexto 18"/>
          <p:cNvSpPr txBox="1"/>
          <p:nvPr/>
        </p:nvSpPr>
        <p:spPr>
          <a:xfrm>
            <a:off x="1877770" y="4130109"/>
            <a:ext cx="7217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0070C0"/>
                </a:solidFill>
              </a:rPr>
              <a:t>É possível encontrar regras para estimar aproximadamente o desvio-padrão de qualquer função de grandezas que flutuam estatisticamente</a:t>
            </a:r>
            <a:endParaRPr lang="pt-BR" sz="1600" dirty="0">
              <a:solidFill>
                <a:srgbClr val="0070C0"/>
              </a:solidFill>
            </a:endParaRPr>
          </a:p>
        </p:txBody>
      </p:sp>
      <p:sp>
        <p:nvSpPr>
          <p:cNvPr id="20" name="Texto explicativo em elipse 19"/>
          <p:cNvSpPr/>
          <p:nvPr/>
        </p:nvSpPr>
        <p:spPr>
          <a:xfrm>
            <a:off x="1190321" y="2096702"/>
            <a:ext cx="1354968" cy="1023456"/>
          </a:xfrm>
          <a:prstGeom prst="wedgeEllipseCallout">
            <a:avLst>
              <a:gd name="adj1" fmla="val -55739"/>
              <a:gd name="adj2" fmla="val 7114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Desvio-padrão da </a:t>
            </a:r>
            <a:r>
              <a:rPr lang="pt-BR" dirty="0"/>
              <a:t>á</a:t>
            </a:r>
            <a:r>
              <a:rPr lang="pt-BR" dirty="0" smtClean="0"/>
              <a:t>rea</a:t>
            </a:r>
            <a:endParaRPr lang="pt-BR" dirty="0"/>
          </a:p>
        </p:txBody>
      </p:sp>
      <p:grpSp>
        <p:nvGrpSpPr>
          <p:cNvPr id="21" name="Grupo 20"/>
          <p:cNvGrpSpPr/>
          <p:nvPr/>
        </p:nvGrpSpPr>
        <p:grpSpPr>
          <a:xfrm>
            <a:off x="364272" y="3283524"/>
            <a:ext cx="1844032" cy="1477526"/>
            <a:chOff x="364272" y="3283524"/>
            <a:chExt cx="1844032" cy="1477526"/>
          </a:xfrm>
        </p:grpSpPr>
        <p:sp>
          <p:nvSpPr>
            <p:cNvPr id="9" name="Retângulo 8"/>
            <p:cNvSpPr/>
            <p:nvPr/>
          </p:nvSpPr>
          <p:spPr>
            <a:xfrm>
              <a:off x="364272" y="3283524"/>
              <a:ext cx="1188000" cy="118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i="1" dirty="0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1540466" y="3594713"/>
              <a:ext cx="6678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i="1" dirty="0" smtClean="0"/>
                <a:t>a + </a:t>
              </a:r>
              <a:r>
                <a:rPr lang="pt-BR" sz="1600" i="1" dirty="0" smtClean="0">
                  <a:latin typeface="Symbol" panose="05050102010706020507" pitchFamily="18" charset="2"/>
                </a:rPr>
                <a:t>s</a:t>
              </a:r>
              <a:endParaRPr lang="pt-BR" sz="1600" i="1" dirty="0">
                <a:latin typeface="Symbol" panose="05050102010706020507" pitchFamily="18" charset="2"/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522483" y="4422496"/>
              <a:ext cx="6678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i="1" dirty="0" smtClean="0"/>
                <a:t>a + </a:t>
              </a:r>
              <a:r>
                <a:rPr lang="pt-BR" sz="1600" i="1" dirty="0" smtClean="0">
                  <a:latin typeface="Symbol" panose="05050102010706020507" pitchFamily="18" charset="2"/>
                </a:rPr>
                <a:t>s</a:t>
              </a:r>
              <a:endParaRPr lang="pt-BR" sz="1600" i="1" dirty="0">
                <a:latin typeface="Symbol" panose="05050102010706020507" pitchFamily="18" charset="2"/>
              </a:endParaRPr>
            </a:p>
          </p:txBody>
        </p:sp>
        <p:sp>
          <p:nvSpPr>
            <p:cNvPr id="4" name="Retângulo 3"/>
            <p:cNvSpPr/>
            <p:nvPr/>
          </p:nvSpPr>
          <p:spPr>
            <a:xfrm>
              <a:off x="364272" y="3383084"/>
              <a:ext cx="1080000" cy="108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i="1" dirty="0" smtClean="0"/>
                <a:t>S</a:t>
              </a:r>
              <a:endParaRPr lang="pt-BR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3146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9" grpId="0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6582" y="-6980"/>
            <a:ext cx="418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70C0"/>
                </a:solidFill>
              </a:rPr>
              <a:t>Propagação de incertezas</a:t>
            </a:r>
            <a:endParaRPr lang="pt-BR" sz="2400" dirty="0">
              <a:solidFill>
                <a:srgbClr val="0070C0"/>
              </a:solidFill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883159" y="2135243"/>
            <a:ext cx="2519750" cy="468783"/>
            <a:chOff x="883159" y="2135243"/>
            <a:chExt cx="2519750" cy="4687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aixaDeTexto 10"/>
                <p:cNvSpPr txBox="1"/>
                <p:nvPr/>
              </p:nvSpPr>
              <p:spPr>
                <a:xfrm>
                  <a:off x="2536005" y="2135243"/>
                  <a:ext cx="866904" cy="46878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p>
                          </m:den>
                        </m:f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pt-B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11" name="CaixaDeTexto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6005" y="2135243"/>
                  <a:ext cx="866904" cy="468783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113" b="-14286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ixaDeTexto 11"/>
                <p:cNvSpPr txBox="1"/>
                <p:nvPr/>
              </p:nvSpPr>
              <p:spPr>
                <a:xfrm>
                  <a:off x="883159" y="2213461"/>
                  <a:ext cx="672235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12" name="CaixaDe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3159" y="2213461"/>
                  <a:ext cx="672235" cy="24622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6364" b="-27500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upo 23"/>
          <p:cNvGrpSpPr/>
          <p:nvPr/>
        </p:nvGrpSpPr>
        <p:grpSpPr>
          <a:xfrm>
            <a:off x="710890" y="479057"/>
            <a:ext cx="7126954" cy="660437"/>
            <a:chOff x="710890" y="479057"/>
            <a:chExt cx="7126954" cy="660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aixaDeTexto 12"/>
                <p:cNvSpPr txBox="1"/>
                <p:nvPr/>
              </p:nvSpPr>
              <p:spPr>
                <a:xfrm>
                  <a:off x="710890" y="479057"/>
                  <a:ext cx="1825115" cy="660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pt-BR" sz="16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Sup>
                              <m:sSub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p>
                                  <m:sSupPr>
                                    <m:ctrlPr>
                                      <a:rPr lang="pt-BR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pt-BR" sz="1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pt-BR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pt-BR" sz="1600" i="1">
                                                <a:latin typeface="Cambria Math" panose="02040503050406030204" pitchFamily="18" charset="0"/>
                                              </a:rPr>
                                              <m:t>𝑑𝑦</m:t>
                                            </m:r>
                                          </m:num>
                                          <m:den>
                                            <m:r>
                                              <a:rPr lang="pt-BR" sz="1600" i="1"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pt-BR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pt-BR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pt-BR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pt-BR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t-B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sz="1600" i="1">
                                    <a:latin typeface="Cambria Math" panose="02040503050406030204" pitchFamily="18" charset="0"/>
                                  </a:rPr>
                                  <m:t>𝑥𝑖</m:t>
                                </m:r>
                              </m:sub>
                              <m:sup>
                                <m:r>
                                  <a:rPr lang="pt-BR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13" name="CaixaDe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890" y="479057"/>
                  <a:ext cx="1825115" cy="66043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aixaDeTexto 13"/>
                <p:cNvSpPr txBox="1"/>
                <p:nvPr/>
              </p:nvSpPr>
              <p:spPr>
                <a:xfrm>
                  <a:off x="2980424" y="680279"/>
                  <a:ext cx="4857420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pt-BR" sz="1600" dirty="0" smtClean="0"/>
                    <a:t>q</a:t>
                  </a:r>
                  <a:r>
                    <a:rPr lang="pt-BR" sz="1600" b="0" dirty="0" smtClean="0"/>
                    <a:t>uando </a:t>
                  </a:r>
                  <a14:m>
                    <m:oMath xmlns:m="http://schemas.openxmlformats.org/officeDocument/2006/math"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a14:m>
                  <a:r>
                    <a:rPr lang="pt-BR" sz="1600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,…)</m:t>
                      </m:r>
                    </m:oMath>
                  </a14:m>
                  <a:r>
                    <a:rPr lang="pt-BR" sz="1600" dirty="0" smtClean="0"/>
                    <a:t> com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pt-BR" sz="1600" dirty="0" smtClean="0"/>
                    <a:t>,</a:t>
                  </a:r>
                  <a:r>
                    <a:rPr lang="pt-BR" sz="1600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t-BR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,… </m:t>
                      </m:r>
                      <m:r>
                        <m:rPr>
                          <m:sty m:val="p"/>
                        </m:rPr>
                        <a:rPr lang="pt-BR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independentes</m:t>
                      </m:r>
                    </m:oMath>
                  </a14:m>
                  <a:r>
                    <a:rPr lang="pt-BR" sz="1600" dirty="0" smtClean="0">
                      <a:solidFill>
                        <a:srgbClr val="FF0000"/>
                      </a:solidFill>
                    </a:rPr>
                    <a:t> </a:t>
                  </a:r>
                  <a:endParaRPr lang="pt-BR" sz="1600" dirty="0"/>
                </a:p>
              </p:txBody>
            </p:sp>
          </mc:Choice>
          <mc:Fallback xmlns="">
            <p:sp>
              <p:nvSpPr>
                <p:cNvPr id="14" name="CaixaDe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0424" y="680279"/>
                  <a:ext cx="4857420" cy="246221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635" t="-27500" b="-50000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upo 25"/>
          <p:cNvGrpSpPr/>
          <p:nvPr/>
        </p:nvGrpSpPr>
        <p:grpSpPr>
          <a:xfrm>
            <a:off x="892453" y="1286999"/>
            <a:ext cx="2736706" cy="627455"/>
            <a:chOff x="892453" y="1286999"/>
            <a:chExt cx="2736706" cy="6274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CaixaDeTexto 2"/>
                <p:cNvSpPr txBox="1"/>
                <p:nvPr/>
              </p:nvSpPr>
              <p:spPr>
                <a:xfrm>
                  <a:off x="919318" y="1286999"/>
                  <a:ext cx="923522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3" name="CaixaDeTexto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9318" y="1286999"/>
                  <a:ext cx="923522" cy="246221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4636" r="-3974" b="-24390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CaixaDeTexto 3"/>
                <p:cNvSpPr txBox="1"/>
                <p:nvPr/>
              </p:nvSpPr>
              <p:spPr>
                <a:xfrm>
                  <a:off x="892453" y="1668233"/>
                  <a:ext cx="923522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4" name="CaixaDeTexto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2453" y="1668233"/>
                  <a:ext cx="923522" cy="246221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4605" r="-3289" b="-27500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aixaDeTexto 6"/>
                <p:cNvSpPr txBox="1"/>
                <p:nvPr/>
              </p:nvSpPr>
              <p:spPr>
                <a:xfrm>
                  <a:off x="2331688" y="1455810"/>
                  <a:ext cx="12974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  <m:sup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  <m:sup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7" name="CaixaDe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1688" y="1455810"/>
                  <a:ext cx="1297471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22222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Chave direita 14"/>
            <p:cNvSpPr/>
            <p:nvPr/>
          </p:nvSpPr>
          <p:spPr>
            <a:xfrm>
              <a:off x="1968375" y="1286999"/>
              <a:ext cx="221625" cy="627455"/>
            </a:xfrm>
            <a:prstGeom prst="rightBrac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146582" y="2695479"/>
            <a:ext cx="3729728" cy="303436"/>
            <a:chOff x="146582" y="2695479"/>
            <a:chExt cx="3729728" cy="3034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aixaDeTexto 15"/>
                <p:cNvSpPr txBox="1"/>
                <p:nvPr/>
              </p:nvSpPr>
              <p:spPr>
                <a:xfrm>
                  <a:off x="146582" y="2695479"/>
                  <a:ext cx="2259465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a14:m>
                  <a:r>
                    <a:rPr lang="pt-BR" sz="1600" dirty="0" smtClean="0"/>
                    <a:t>, </a:t>
                  </a:r>
                  <a:r>
                    <a:rPr lang="pt-BR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com c = constante</a:t>
                  </a:r>
                  <a:endParaRPr lang="pt-BR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6" name="CaixaDeTexto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582" y="2695479"/>
                  <a:ext cx="2259465" cy="246221"/>
                </a:xfrm>
                <a:prstGeom prst="rect">
                  <a:avLst/>
                </a:prstGeom>
                <a:blipFill>
                  <a:blip r:embed="rId9"/>
                  <a:stretch>
                    <a:fillRect l="-3235" t="-24390" r="-3235" b="-48780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CaixaDeTexto 16"/>
                <p:cNvSpPr txBox="1"/>
                <p:nvPr/>
              </p:nvSpPr>
              <p:spPr>
                <a:xfrm>
                  <a:off x="2980424" y="2733265"/>
                  <a:ext cx="895886" cy="26565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pt-BR" sz="1600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pt-BR" sz="16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17" name="CaixaDeTexto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0424" y="2733265"/>
                  <a:ext cx="895886" cy="265650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2721" b="-20455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upo 29"/>
          <p:cNvGrpSpPr/>
          <p:nvPr/>
        </p:nvGrpSpPr>
        <p:grpSpPr>
          <a:xfrm>
            <a:off x="1513866" y="3788245"/>
            <a:ext cx="2754087" cy="771509"/>
            <a:chOff x="1513866" y="3788245"/>
            <a:chExt cx="2754087" cy="7715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aixaDeTexto 17"/>
                <p:cNvSpPr txBox="1"/>
                <p:nvPr/>
              </p:nvSpPr>
              <p:spPr>
                <a:xfrm>
                  <a:off x="1513866" y="4210812"/>
                  <a:ext cx="2754087" cy="34894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sz="1600" b="0" i="0" smtClean="0">
                          <a:latin typeface="Cambria Math" panose="02040503050406030204" pitchFamily="18" charset="0"/>
                        </a:rPr>
                        <m:t>Se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pt-B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pt-BR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pt-B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pt-BR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, </m:t>
                      </m:r>
                    </m:oMath>
                  </a14:m>
                  <a:r>
                    <a:rPr lang="pt-BR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pode-se ignorar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pt-B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pt-BR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r>
                    <a:rPr lang="pt-BR" sz="1600" dirty="0" smtClean="0"/>
                    <a:t> </a:t>
                  </a:r>
                  <a:endParaRPr lang="pt-BR" sz="1600" dirty="0"/>
                </a:p>
              </p:txBody>
            </p:sp>
          </mc:Choice>
          <mc:Fallback xmlns="">
            <p:sp>
              <p:nvSpPr>
                <p:cNvPr id="18" name="CaixaDe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3866" y="4210812"/>
                  <a:ext cx="2754087" cy="348942"/>
                </a:xfrm>
                <a:prstGeom prst="rect">
                  <a:avLst/>
                </a:prstGeom>
                <a:blipFill>
                  <a:blip r:embed="rId11"/>
                  <a:stretch>
                    <a:fillRect l="-2434" t="-5263" b="-19298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Conector de seta reta 19"/>
            <p:cNvCxnSpPr/>
            <p:nvPr/>
          </p:nvCxnSpPr>
          <p:spPr>
            <a:xfrm flipV="1">
              <a:off x="3196985" y="3788245"/>
              <a:ext cx="1" cy="42256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o 22"/>
          <p:cNvGrpSpPr/>
          <p:nvPr/>
        </p:nvGrpSpPr>
        <p:grpSpPr>
          <a:xfrm>
            <a:off x="4133476" y="1827557"/>
            <a:ext cx="4942430" cy="933864"/>
            <a:chOff x="4201570" y="2010946"/>
            <a:chExt cx="4942430" cy="9338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aixaDeTexto 20"/>
                <p:cNvSpPr txBox="1"/>
                <p:nvPr/>
              </p:nvSpPr>
              <p:spPr>
                <a:xfrm>
                  <a:off x="4201570" y="2010946"/>
                  <a:ext cx="494243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Exemplo do quadrado com a=3,10 (5) cm     </a:t>
                  </a:r>
                  <a:r>
                    <a:rPr lang="pt-BR" sz="1600" dirty="0" smtClean="0"/>
                    <a:t>   (</a:t>
                  </a:r>
                  <a14:m>
                    <m:oMath xmlns:m="http://schemas.openxmlformats.org/officeDocument/2006/math"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t-BR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pt-BR" sz="1600" dirty="0" smtClean="0"/>
                    <a:t>)</a:t>
                  </a:r>
                </a:p>
              </p:txBody>
            </p:sp>
          </mc:Choice>
          <mc:Fallback xmlns="">
            <p:sp>
              <p:nvSpPr>
                <p:cNvPr id="21" name="CaixaDeTexto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1570" y="2010946"/>
                  <a:ext cx="4942430" cy="338554"/>
                </a:xfrm>
                <a:prstGeom prst="rect">
                  <a:avLst/>
                </a:prstGeom>
                <a:blipFill>
                  <a:blip r:embed="rId12"/>
                  <a:stretch>
                    <a:fillRect l="-617" t="-5455" b="-23636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aixaDeTexto 21"/>
                <p:cNvSpPr txBox="1"/>
                <p:nvPr/>
              </p:nvSpPr>
              <p:spPr>
                <a:xfrm>
                  <a:off x="4383520" y="2451149"/>
                  <a:ext cx="4511556" cy="49366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sub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p>
                          </m:den>
                        </m:f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pt-B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p>
                          </m:den>
                        </m:f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0,05</m:t>
                            </m:r>
                          </m:num>
                          <m:den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3,1</m:t>
                            </m:r>
                          </m:den>
                        </m:f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sSubSup>
                          <m:sSubSup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  <m:sup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f>
                          <m:f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0,1</m:t>
                            </m:r>
                          </m:num>
                          <m:den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3,1</m:t>
                            </m:r>
                          </m:den>
                        </m:f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3,1</m:t>
                            </m:r>
                          </m:e>
                          <m:sup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>
                          <m:f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0,1</m:t>
                            </m:r>
                          </m:num>
                          <m:den>
                            <m:r>
                              <a:rPr lang="pt-BR" sz="1600" i="1">
                                <a:latin typeface="Cambria Math" panose="02040503050406030204" pitchFamily="18" charset="0"/>
                              </a:rPr>
                              <m:t>3,1</m:t>
                            </m:r>
                          </m:den>
                        </m:f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=0,31</m:t>
                        </m:r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22" name="CaixaDe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3520" y="2451149"/>
                  <a:ext cx="4511556" cy="493661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upo 28"/>
          <p:cNvGrpSpPr/>
          <p:nvPr/>
        </p:nvGrpSpPr>
        <p:grpSpPr>
          <a:xfrm>
            <a:off x="454495" y="3223234"/>
            <a:ext cx="2885309" cy="781627"/>
            <a:chOff x="454495" y="3223234"/>
            <a:chExt cx="2885309" cy="7816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CaixaDeTexto 4"/>
                <p:cNvSpPr txBox="1"/>
                <p:nvPr/>
              </p:nvSpPr>
              <p:spPr>
                <a:xfrm>
                  <a:off x="663995" y="3247191"/>
                  <a:ext cx="673453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5" name="CaixaDeTexto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995" y="3247191"/>
                  <a:ext cx="673453" cy="246221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6364" r="-5455" b="-27500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aixaDeTexto 5"/>
                <p:cNvSpPr txBox="1"/>
                <p:nvPr/>
              </p:nvSpPr>
              <p:spPr>
                <a:xfrm>
                  <a:off x="454495" y="3577809"/>
                  <a:ext cx="1016774" cy="42171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oMath>
                    </m:oMathPara>
                  </a14:m>
                  <a:endParaRPr lang="pt-BR" sz="1600" b="0" dirty="0" smtClean="0"/>
                </a:p>
              </p:txBody>
            </p:sp>
          </mc:Choice>
          <mc:Fallback xmlns="">
            <p:sp>
              <p:nvSpPr>
                <p:cNvPr id="6" name="CaixaDe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495" y="3577809"/>
                  <a:ext cx="1016774" cy="421719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b="-15942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aixaDeTexto 9"/>
                <p:cNvSpPr txBox="1"/>
                <p:nvPr/>
              </p:nvSpPr>
              <p:spPr>
                <a:xfrm>
                  <a:off x="2087217" y="3223234"/>
                  <a:ext cx="1252587" cy="54284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pt-B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  <m:sup>
                                <m:r>
                                  <a:rPr lang="pt-BR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pt-BR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pt-BR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pt-BR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  <m:sup>
                                <m:r>
                                  <a:rPr lang="pt-BR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p>
                              <m:sSupPr>
                                <m:ctrlPr>
                                  <a:rPr lang="pt-BR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pt-BR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10" name="CaixaDeTexto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217" y="3223234"/>
                  <a:ext cx="1252587" cy="542841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Chave direita 24"/>
            <p:cNvSpPr/>
            <p:nvPr/>
          </p:nvSpPr>
          <p:spPr>
            <a:xfrm>
              <a:off x="1725070" y="3252524"/>
              <a:ext cx="243305" cy="752337"/>
            </a:xfrm>
            <a:prstGeom prst="rightBrac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5619574" y="4206976"/>
            <a:ext cx="3248803" cy="549368"/>
            <a:chOff x="5619574" y="4206976"/>
            <a:chExt cx="3248803" cy="549368"/>
          </a:xfrm>
        </p:grpSpPr>
        <p:sp>
          <p:nvSpPr>
            <p:cNvPr id="33" name="Retângulo 32"/>
            <p:cNvSpPr/>
            <p:nvPr/>
          </p:nvSpPr>
          <p:spPr>
            <a:xfrm>
              <a:off x="5619574" y="4206976"/>
              <a:ext cx="3240000" cy="216000"/>
            </a:xfrm>
            <a:prstGeom prst="rect">
              <a:avLst/>
            </a:prstGeom>
            <a:solidFill>
              <a:srgbClr val="00B0F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tângulo 33"/>
            <p:cNvSpPr/>
            <p:nvPr/>
          </p:nvSpPr>
          <p:spPr>
            <a:xfrm>
              <a:off x="5619574" y="4224976"/>
              <a:ext cx="2880000" cy="18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CaixaDeTexto 38"/>
                <p:cNvSpPr txBox="1"/>
                <p:nvPr/>
              </p:nvSpPr>
              <p:spPr>
                <a:xfrm>
                  <a:off x="6733331" y="4422976"/>
                  <a:ext cx="3262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39" name="CaixaDeTexto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3331" y="4422976"/>
                  <a:ext cx="326243" cy="276999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l="-16981" r="-13208" b="-8889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CaixaDeTexto 40"/>
                <p:cNvSpPr txBox="1"/>
                <p:nvPr/>
              </p:nvSpPr>
              <p:spPr>
                <a:xfrm>
                  <a:off x="8437682" y="4479345"/>
                  <a:ext cx="43069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pt-BR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m:oMathPara>
                  </a14:m>
                  <a:endParaRPr lang="pt-BR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CaixaDeTexto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7682" y="4479345"/>
                  <a:ext cx="430695" cy="276999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l="-9859" b="-13333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Grupo 43"/>
          <p:cNvGrpSpPr/>
          <p:nvPr/>
        </p:nvGrpSpPr>
        <p:grpSpPr>
          <a:xfrm>
            <a:off x="4182866" y="2917720"/>
            <a:ext cx="4944188" cy="928199"/>
            <a:chOff x="4182866" y="2917720"/>
            <a:chExt cx="4944188" cy="928199"/>
          </a:xfrm>
        </p:grpSpPr>
        <p:sp>
          <p:nvSpPr>
            <p:cNvPr id="32" name="Retângulo 31"/>
            <p:cNvSpPr/>
            <p:nvPr/>
          </p:nvSpPr>
          <p:spPr>
            <a:xfrm>
              <a:off x="5619574" y="3629919"/>
              <a:ext cx="1620000" cy="216000"/>
            </a:xfrm>
            <a:prstGeom prst="rect">
              <a:avLst/>
            </a:prstGeom>
            <a:solidFill>
              <a:srgbClr val="00B0F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619574" y="3647919"/>
              <a:ext cx="1440000" cy="18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CaixaDeTexto 34"/>
                <p:cNvSpPr txBox="1"/>
                <p:nvPr/>
              </p:nvSpPr>
              <p:spPr>
                <a:xfrm>
                  <a:off x="6141571" y="3334920"/>
                  <a:ext cx="19800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35" name="CaixaDeTexto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1571" y="3334920"/>
                  <a:ext cx="198003" cy="276999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CaixaDeTexto 35"/>
                <p:cNvSpPr txBox="1"/>
                <p:nvPr/>
              </p:nvSpPr>
              <p:spPr>
                <a:xfrm>
                  <a:off x="7047010" y="3300810"/>
                  <a:ext cx="3024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pt-BR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m:oMathPara>
                  </a14:m>
                  <a:endParaRPr lang="pt-BR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CaixaDeTexto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47010" y="3300810"/>
                  <a:ext cx="302454" cy="276999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 l="-10000" b="-13043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CaixaDeTexto 41"/>
            <p:cNvSpPr txBox="1"/>
            <p:nvPr/>
          </p:nvSpPr>
          <p:spPr>
            <a:xfrm>
              <a:off x="4182866" y="2917720"/>
              <a:ext cx="49441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Fatores de escala propagam para o desvio-padrão</a:t>
              </a:r>
              <a:endParaRPr lang="pt-BR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/>
              <p:cNvSpPr txBox="1"/>
              <p:nvPr/>
            </p:nvSpPr>
            <p:spPr>
              <a:xfrm>
                <a:off x="6324565" y="3898029"/>
                <a:ext cx="408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3" name="CaixaDeTexto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565" y="3898029"/>
                <a:ext cx="408766" cy="276999"/>
              </a:xfrm>
              <a:prstGeom prst="rect">
                <a:avLst/>
              </a:prstGeom>
              <a:blipFill rotWithShape="0">
                <a:blip r:embed="rId21"/>
                <a:stretch>
                  <a:fillRect l="-8824" r="-11765" b="-869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45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 descr="Diagonal para cima larga"/>
          <p:cNvSpPr>
            <a:spLocks noChangeArrowheads="1"/>
          </p:cNvSpPr>
          <p:nvPr/>
        </p:nvSpPr>
        <p:spPr bwMode="auto">
          <a:xfrm>
            <a:off x="2730104" y="2840359"/>
            <a:ext cx="1143000" cy="2286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 b="1">
                <a:solidFill>
                  <a:srgbClr val="0033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defRPr sz="2800" b="1">
                <a:solidFill>
                  <a:srgbClr val="33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 b="1">
                <a:solidFill>
                  <a:srgbClr val="A5002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defRPr sz="2000" b="1">
                <a:solidFill>
                  <a:srgbClr val="996633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35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6787" name="Rectangle 3" descr="Diagonal para baixo larga"/>
          <p:cNvSpPr>
            <a:spLocks noChangeArrowheads="1"/>
          </p:cNvSpPr>
          <p:nvPr/>
        </p:nvSpPr>
        <p:spPr bwMode="auto">
          <a:xfrm>
            <a:off x="3587354" y="3068959"/>
            <a:ext cx="2857500" cy="228600"/>
          </a:xfrm>
          <a:prstGeom prst="rect">
            <a:avLst/>
          </a:prstGeom>
          <a:solidFill>
            <a:srgbClr val="33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 b="1">
                <a:solidFill>
                  <a:srgbClr val="0033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defRPr sz="2800" b="1">
                <a:solidFill>
                  <a:srgbClr val="33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 b="1">
                <a:solidFill>
                  <a:srgbClr val="A5002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defRPr sz="2000" b="1">
                <a:solidFill>
                  <a:srgbClr val="996633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35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6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2983" y="1120933"/>
            <a:ext cx="7908941" cy="2623108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en-US" sz="1800" dirty="0"/>
              <a:t>É preciso </a:t>
            </a:r>
            <a:r>
              <a:rPr lang="pt-BR" altLang="en-US" sz="1800" dirty="0" smtClean="0"/>
              <a:t>levar </a:t>
            </a:r>
            <a:r>
              <a:rPr lang="pt-BR" altLang="en-US" sz="1800" dirty="0"/>
              <a:t>em consideração sempre a incerteza de medida</a:t>
            </a:r>
          </a:p>
          <a:p>
            <a:pPr eaLnBrk="1" hangingPunct="1"/>
            <a:r>
              <a:rPr lang="pt-BR" altLang="en-US" sz="1800" dirty="0"/>
              <a:t>Como devemos considerar a incerteza, nos perguntamos se as medidas são </a:t>
            </a:r>
            <a:r>
              <a:rPr lang="pt-BR" altLang="en-US" sz="1800" dirty="0">
                <a:solidFill>
                  <a:srgbClr val="FF0000"/>
                </a:solidFill>
              </a:rPr>
              <a:t>compatíveis</a:t>
            </a:r>
            <a:r>
              <a:rPr lang="pt-BR" altLang="en-US" sz="1800" dirty="0"/>
              <a:t> ao invés de “iguais”</a:t>
            </a:r>
          </a:p>
          <a:p>
            <a:pPr eaLnBrk="1" hangingPunct="1"/>
            <a:r>
              <a:rPr lang="pt-BR" altLang="en-US" sz="1800" dirty="0"/>
              <a:t>Por exemplo, </a:t>
            </a:r>
            <a:r>
              <a:rPr lang="pt-BR" altLang="en-US" sz="1800" dirty="0">
                <a:solidFill>
                  <a:srgbClr val="FF0000"/>
                </a:solidFill>
              </a:rPr>
              <a:t>2,74 </a:t>
            </a:r>
            <a:r>
              <a:rPr lang="pt-BR" alt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 0,02 mm </a:t>
            </a:r>
            <a:r>
              <a:rPr lang="pt-BR" altLang="en-US" sz="1800" dirty="0">
                <a:sym typeface="Symbol" panose="05050102010706020507" pitchFamily="18" charset="2"/>
              </a:rPr>
              <a:t>é compatível com </a:t>
            </a:r>
            <a:r>
              <a:rPr lang="pt-BR" altLang="en-US" sz="1800" dirty="0">
                <a:solidFill>
                  <a:srgbClr val="3333CC"/>
                </a:solidFill>
                <a:sym typeface="Symbol" panose="05050102010706020507" pitchFamily="18" charset="2"/>
              </a:rPr>
              <a:t>2,80  0,05 mm </a:t>
            </a:r>
            <a:r>
              <a:rPr lang="pt-BR" altLang="en-US" sz="1800" dirty="0">
                <a:sym typeface="Symbol" panose="05050102010706020507" pitchFamily="18" charset="2"/>
              </a:rPr>
              <a:t>?</a:t>
            </a:r>
            <a:endParaRPr lang="en-US" altLang="en-US" sz="1800" dirty="0">
              <a:sym typeface="Symbol" panose="05050102010706020507" pitchFamily="18" charset="2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872854" y="3308273"/>
            <a:ext cx="5029200" cy="585787"/>
            <a:chOff x="805" y="3359"/>
            <a:chExt cx="4224" cy="492"/>
          </a:xfrm>
        </p:grpSpPr>
        <p:sp>
          <p:nvSpPr>
            <p:cNvPr id="15369" name="Line 6"/>
            <p:cNvSpPr>
              <a:spLocks noChangeShapeType="1"/>
            </p:cNvSpPr>
            <p:nvPr/>
          </p:nvSpPr>
          <p:spPr bwMode="auto">
            <a:xfrm>
              <a:off x="805" y="3455"/>
              <a:ext cx="42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0" name="Line 7"/>
            <p:cNvSpPr>
              <a:spLocks noChangeShapeType="1"/>
            </p:cNvSpPr>
            <p:nvPr/>
          </p:nvSpPr>
          <p:spPr bwMode="auto">
            <a:xfrm>
              <a:off x="1045" y="3359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1" name="Line 8"/>
            <p:cNvSpPr>
              <a:spLocks noChangeShapeType="1"/>
            </p:cNvSpPr>
            <p:nvPr/>
          </p:nvSpPr>
          <p:spPr bwMode="auto">
            <a:xfrm>
              <a:off x="200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2" name="Line 9"/>
            <p:cNvSpPr>
              <a:spLocks noChangeShapeType="1"/>
            </p:cNvSpPr>
            <p:nvPr/>
          </p:nvSpPr>
          <p:spPr bwMode="auto">
            <a:xfrm>
              <a:off x="416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3" name="Line 10"/>
            <p:cNvSpPr>
              <a:spLocks noChangeShapeType="1"/>
            </p:cNvSpPr>
            <p:nvPr/>
          </p:nvSpPr>
          <p:spPr bwMode="auto">
            <a:xfrm>
              <a:off x="392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4" name="Line 11"/>
            <p:cNvSpPr>
              <a:spLocks noChangeShapeType="1"/>
            </p:cNvSpPr>
            <p:nvPr/>
          </p:nvSpPr>
          <p:spPr bwMode="auto">
            <a:xfrm>
              <a:off x="4645" y="3359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5" name="Line 12"/>
            <p:cNvSpPr>
              <a:spLocks noChangeShapeType="1"/>
            </p:cNvSpPr>
            <p:nvPr/>
          </p:nvSpPr>
          <p:spPr bwMode="auto">
            <a:xfrm>
              <a:off x="152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6" name="Line 13"/>
            <p:cNvSpPr>
              <a:spLocks noChangeShapeType="1"/>
            </p:cNvSpPr>
            <p:nvPr/>
          </p:nvSpPr>
          <p:spPr bwMode="auto">
            <a:xfrm>
              <a:off x="128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7" name="Line 14"/>
            <p:cNvSpPr>
              <a:spLocks noChangeShapeType="1"/>
            </p:cNvSpPr>
            <p:nvPr/>
          </p:nvSpPr>
          <p:spPr bwMode="auto">
            <a:xfrm>
              <a:off x="176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8" name="Line 15"/>
            <p:cNvSpPr>
              <a:spLocks noChangeShapeType="1"/>
            </p:cNvSpPr>
            <p:nvPr/>
          </p:nvSpPr>
          <p:spPr bwMode="auto">
            <a:xfrm>
              <a:off x="440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79" name="Line 16"/>
            <p:cNvSpPr>
              <a:spLocks noChangeShapeType="1"/>
            </p:cNvSpPr>
            <p:nvPr/>
          </p:nvSpPr>
          <p:spPr bwMode="auto">
            <a:xfrm>
              <a:off x="2245" y="3359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80" name="Line 17"/>
            <p:cNvSpPr>
              <a:spLocks noChangeShapeType="1"/>
            </p:cNvSpPr>
            <p:nvPr/>
          </p:nvSpPr>
          <p:spPr bwMode="auto">
            <a:xfrm>
              <a:off x="248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81" name="Line 18"/>
            <p:cNvSpPr>
              <a:spLocks noChangeShapeType="1"/>
            </p:cNvSpPr>
            <p:nvPr/>
          </p:nvSpPr>
          <p:spPr bwMode="auto">
            <a:xfrm>
              <a:off x="272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82" name="Line 19"/>
            <p:cNvSpPr>
              <a:spLocks noChangeShapeType="1"/>
            </p:cNvSpPr>
            <p:nvPr/>
          </p:nvSpPr>
          <p:spPr bwMode="auto">
            <a:xfrm>
              <a:off x="296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83" name="Line 20"/>
            <p:cNvSpPr>
              <a:spLocks noChangeShapeType="1"/>
            </p:cNvSpPr>
            <p:nvPr/>
          </p:nvSpPr>
          <p:spPr bwMode="auto">
            <a:xfrm>
              <a:off x="320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84" name="Line 21"/>
            <p:cNvSpPr>
              <a:spLocks noChangeShapeType="1"/>
            </p:cNvSpPr>
            <p:nvPr/>
          </p:nvSpPr>
          <p:spPr bwMode="auto">
            <a:xfrm>
              <a:off x="3445" y="3359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85" name="Line 22"/>
            <p:cNvSpPr>
              <a:spLocks noChangeShapeType="1"/>
            </p:cNvSpPr>
            <p:nvPr/>
          </p:nvSpPr>
          <p:spPr bwMode="auto">
            <a:xfrm>
              <a:off x="3685" y="3359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pt-BR" sz="1350"/>
            </a:p>
          </p:txBody>
        </p:sp>
        <p:sp>
          <p:nvSpPr>
            <p:cNvPr id="15386" name="Text Box 23"/>
            <p:cNvSpPr txBox="1">
              <a:spLocks noChangeArrowheads="1"/>
            </p:cNvSpPr>
            <p:nvPr/>
          </p:nvSpPr>
          <p:spPr bwMode="auto">
            <a:xfrm>
              <a:off x="853" y="3599"/>
              <a:ext cx="4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rgbClr val="0033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defRPr sz="2800" b="1">
                  <a:solidFill>
                    <a:srgbClr val="33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defRPr sz="2400" b="1">
                  <a:solidFill>
                    <a:srgbClr val="A5002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defRPr sz="2000" b="1">
                  <a:solidFill>
                    <a:srgbClr val="996633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en-US" sz="1350" b="0">
                  <a:solidFill>
                    <a:schemeClr val="tx1"/>
                  </a:solidFill>
                  <a:latin typeface="Arial" panose="020B0604020202020204" pitchFamily="34" charset="0"/>
                </a:rPr>
                <a:t>2,70</a:t>
              </a:r>
              <a:endParaRPr lang="en-US" altLang="en-US" sz="1350" b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7" name="Text Box 24"/>
            <p:cNvSpPr txBox="1">
              <a:spLocks noChangeArrowheads="1"/>
            </p:cNvSpPr>
            <p:nvPr/>
          </p:nvSpPr>
          <p:spPr bwMode="auto">
            <a:xfrm>
              <a:off x="2053" y="3599"/>
              <a:ext cx="4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rgbClr val="0033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defRPr sz="2800" b="1">
                  <a:solidFill>
                    <a:srgbClr val="33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defRPr sz="2400" b="1">
                  <a:solidFill>
                    <a:srgbClr val="A5002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defRPr sz="2000" b="1">
                  <a:solidFill>
                    <a:srgbClr val="996633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en-US" sz="1350" b="0">
                  <a:solidFill>
                    <a:schemeClr val="tx1"/>
                  </a:solidFill>
                  <a:latin typeface="Arial" panose="020B0604020202020204" pitchFamily="34" charset="0"/>
                </a:rPr>
                <a:t>2,75</a:t>
              </a:r>
              <a:endParaRPr lang="en-US" altLang="en-US" sz="1350" b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8" name="Text Box 25"/>
            <p:cNvSpPr txBox="1">
              <a:spLocks noChangeArrowheads="1"/>
            </p:cNvSpPr>
            <p:nvPr/>
          </p:nvSpPr>
          <p:spPr bwMode="auto">
            <a:xfrm>
              <a:off x="3253" y="3599"/>
              <a:ext cx="4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rgbClr val="0033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defRPr sz="2800" b="1">
                  <a:solidFill>
                    <a:srgbClr val="33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defRPr sz="2400" b="1">
                  <a:solidFill>
                    <a:srgbClr val="A5002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defRPr sz="2000" b="1">
                  <a:solidFill>
                    <a:srgbClr val="996633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en-US" sz="1350" b="0">
                  <a:solidFill>
                    <a:schemeClr val="tx1"/>
                  </a:solidFill>
                  <a:latin typeface="Arial" panose="020B0604020202020204" pitchFamily="34" charset="0"/>
                </a:rPr>
                <a:t>2,80</a:t>
              </a:r>
              <a:endParaRPr lang="en-US" altLang="en-US" sz="1350" b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89" name="Text Box 26"/>
            <p:cNvSpPr txBox="1">
              <a:spLocks noChangeArrowheads="1"/>
            </p:cNvSpPr>
            <p:nvPr/>
          </p:nvSpPr>
          <p:spPr bwMode="auto">
            <a:xfrm>
              <a:off x="4453" y="3599"/>
              <a:ext cx="4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rgbClr val="0033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defRPr sz="2800" b="1">
                  <a:solidFill>
                    <a:srgbClr val="33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defRPr sz="2400" b="1">
                  <a:solidFill>
                    <a:srgbClr val="A5002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defRPr sz="2000" b="1">
                  <a:solidFill>
                    <a:srgbClr val="996633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en-US" sz="1350" b="0">
                  <a:solidFill>
                    <a:schemeClr val="tx1"/>
                  </a:solidFill>
                  <a:latin typeface="Arial" panose="020B0604020202020204" pitchFamily="34" charset="0"/>
                </a:rPr>
                <a:t>2,85</a:t>
              </a:r>
              <a:endParaRPr lang="en-US" altLang="en-US" sz="1350" b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6811" name="Line 27"/>
          <p:cNvSpPr>
            <a:spLocks noChangeShapeType="1"/>
          </p:cNvSpPr>
          <p:nvPr/>
        </p:nvSpPr>
        <p:spPr bwMode="auto">
          <a:xfrm flipV="1">
            <a:off x="3301604" y="2840359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 sz="1350"/>
          </a:p>
        </p:txBody>
      </p:sp>
      <p:sp>
        <p:nvSpPr>
          <p:cNvPr id="246812" name="Line 28"/>
          <p:cNvSpPr>
            <a:spLocks noChangeShapeType="1"/>
          </p:cNvSpPr>
          <p:nvPr/>
        </p:nvSpPr>
        <p:spPr bwMode="auto">
          <a:xfrm flipV="1">
            <a:off x="5016104" y="3068959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pt-BR" sz="1350"/>
          </a:p>
        </p:txBody>
      </p:sp>
      <p:sp>
        <p:nvSpPr>
          <p:cNvPr id="3" name="CaixaDeTexto 2"/>
          <p:cNvSpPr txBox="1"/>
          <p:nvPr/>
        </p:nvSpPr>
        <p:spPr>
          <a:xfrm>
            <a:off x="122581" y="-36887"/>
            <a:ext cx="700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400" dirty="0">
                <a:solidFill>
                  <a:srgbClr val="0070C0"/>
                </a:solidFill>
              </a:rPr>
              <a:t>Como comparar os resultados de duas medidas?</a:t>
            </a:r>
            <a:endParaRPr lang="pt-B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74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animBg="1"/>
      <p:bldP spid="246787" grpId="0" animBg="1"/>
      <p:bldP spid="24678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2406" y="649263"/>
            <a:ext cx="6343326" cy="20135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1800" dirty="0" smtClean="0">
                <a:solidFill>
                  <a:schemeClr val="tx1"/>
                </a:solidFill>
              </a:rPr>
              <a:t>Superposição em menos de 2</a:t>
            </a:r>
            <a:r>
              <a:rPr lang="pt-BR" sz="1800" dirty="0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pt-BR" sz="1800" dirty="0" smtClean="0">
                <a:solidFill>
                  <a:schemeClr val="tx1"/>
                </a:solidFill>
              </a:rPr>
              <a:t> = compatíveis</a:t>
            </a:r>
          </a:p>
          <a:p>
            <a:pPr lvl="1">
              <a:defRPr/>
            </a:pP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</a:rPr>
              <a:t>Superposição entre 2</a:t>
            </a: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s</a:t>
            </a: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BR" sz="1800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</a:rPr>
              <a:t> 3</a:t>
            </a: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s: </a:t>
            </a: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</a:rPr>
              <a:t>menor probabilidade de serem compatíveis (marginalmente compatíveis)</a:t>
            </a:r>
          </a:p>
          <a:p>
            <a:pPr>
              <a:defRPr/>
            </a:pPr>
            <a:r>
              <a:rPr lang="pt-BR" sz="1800" dirty="0" smtClean="0">
                <a:solidFill>
                  <a:schemeClr val="tx1"/>
                </a:solidFill>
              </a:rPr>
              <a:t>Teste </a:t>
            </a:r>
            <a:r>
              <a:rPr lang="pt-BR" sz="1800" i="1" dirty="0" smtClean="0">
                <a:solidFill>
                  <a:schemeClr val="tx1"/>
                </a:solidFill>
              </a:rPr>
              <a:t>z</a:t>
            </a:r>
            <a:r>
              <a:rPr lang="pt-BR" sz="1800" dirty="0" smtClean="0">
                <a:solidFill>
                  <a:schemeClr val="tx1"/>
                </a:solidFill>
              </a:rPr>
              <a:t> indica  essa probabilidade</a:t>
            </a:r>
          </a:p>
          <a:p>
            <a:pPr lvl="1">
              <a:defRPr/>
            </a:pP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</a:rPr>
              <a:t>Comparação entre (a ± </a:t>
            </a:r>
            <a:r>
              <a:rPr lang="pt-BR" sz="1800" dirty="0" err="1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s</a:t>
            </a:r>
            <a:r>
              <a:rPr lang="pt-BR" sz="1800" baseline="-25000" dirty="0" err="1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</a:rPr>
              <a:t>) e (b ± </a:t>
            </a:r>
            <a:r>
              <a:rPr lang="pt-BR" sz="1800" dirty="0" err="1" smtClean="0">
                <a:solidFill>
                  <a:schemeClr val="accent2">
                    <a:lumMod val="75000"/>
                  </a:schemeClr>
                </a:solidFill>
                <a:latin typeface="Symbol" pitchFamily="18" charset="2"/>
              </a:rPr>
              <a:t>s</a:t>
            </a:r>
            <a:r>
              <a:rPr lang="pt-BR" sz="1800" baseline="-25000" dirty="0" err="1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pt-BR" sz="1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4" name="Retângulo 3"/>
          <p:cNvSpPr/>
          <p:nvPr/>
        </p:nvSpPr>
        <p:spPr>
          <a:xfrm>
            <a:off x="3504911" y="2963948"/>
            <a:ext cx="43128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t-BR" b="1" dirty="0">
                <a:latin typeface="+mj-lt"/>
              </a:rPr>
              <a:t>      </a:t>
            </a:r>
            <a:r>
              <a:rPr lang="pt-BR" b="1" i="1" dirty="0" smtClean="0">
                <a:latin typeface="+mj-lt"/>
              </a:rPr>
              <a:t>z</a:t>
            </a:r>
            <a:r>
              <a:rPr lang="pt-BR" b="1" dirty="0" smtClean="0"/>
              <a:t> </a:t>
            </a:r>
            <a:r>
              <a:rPr lang="pt-BR" b="1" dirty="0"/>
              <a:t>≤ </a:t>
            </a:r>
            <a:r>
              <a:rPr lang="pt-BR" b="1" dirty="0" smtClean="0">
                <a:latin typeface="+mj-lt"/>
              </a:rPr>
              <a:t>2, </a:t>
            </a:r>
            <a:r>
              <a:rPr lang="pt-BR" b="1" dirty="0">
                <a:latin typeface="+mj-lt"/>
              </a:rPr>
              <a:t>compatíveis ao nível de </a:t>
            </a:r>
            <a:r>
              <a:rPr lang="pt-BR" b="1" dirty="0" smtClean="0">
                <a:latin typeface="+mj-lt"/>
              </a:rPr>
              <a:t>2</a:t>
            </a:r>
            <a:r>
              <a:rPr lang="pt-BR" b="1" dirty="0" smtClean="0">
                <a:latin typeface="Symbol" pitchFamily="18" charset="2"/>
              </a:rPr>
              <a:t>s</a:t>
            </a:r>
            <a:endParaRPr lang="pt-BR" b="1" dirty="0">
              <a:latin typeface="Symbol" pitchFamily="18" charset="2"/>
            </a:endParaRPr>
          </a:p>
          <a:p>
            <a:pPr eaLnBrk="1" hangingPunct="1">
              <a:defRPr/>
            </a:pPr>
            <a:r>
              <a:rPr lang="pt-BR" b="1" dirty="0" smtClean="0">
                <a:latin typeface="+mj-lt"/>
              </a:rPr>
              <a:t>2</a:t>
            </a:r>
            <a:r>
              <a:rPr lang="pt-BR" b="1" dirty="0" smtClean="0"/>
              <a:t> </a:t>
            </a:r>
            <a:r>
              <a:rPr lang="pt-BR" b="1" dirty="0"/>
              <a:t>&lt; </a:t>
            </a:r>
            <a:r>
              <a:rPr lang="pt-BR" b="1" i="1" dirty="0" smtClean="0">
                <a:latin typeface="+mj-lt"/>
              </a:rPr>
              <a:t>z</a:t>
            </a:r>
            <a:r>
              <a:rPr lang="pt-BR" b="1" dirty="0" smtClean="0"/>
              <a:t> </a:t>
            </a:r>
            <a:r>
              <a:rPr lang="pt-BR" b="1" dirty="0"/>
              <a:t>≤ </a:t>
            </a:r>
            <a:r>
              <a:rPr lang="pt-BR" b="1" dirty="0">
                <a:latin typeface="+mj-lt"/>
              </a:rPr>
              <a:t>3, compatíveis ao nível de 3</a:t>
            </a:r>
            <a:r>
              <a:rPr lang="pt-BR" b="1" dirty="0">
                <a:latin typeface="Symbol" pitchFamily="18" charset="2"/>
              </a:rPr>
              <a:t>s</a:t>
            </a:r>
          </a:p>
          <a:p>
            <a:pPr eaLnBrk="1" hangingPunct="1">
              <a:defRPr/>
            </a:pPr>
            <a:r>
              <a:rPr lang="pt-BR" b="1" dirty="0">
                <a:latin typeface="+mj-lt"/>
              </a:rPr>
              <a:t>      </a:t>
            </a:r>
            <a:r>
              <a:rPr lang="pt-BR" b="1" i="1" dirty="0" smtClean="0">
                <a:latin typeface="+mj-lt"/>
              </a:rPr>
              <a:t>z</a:t>
            </a:r>
            <a:r>
              <a:rPr lang="pt-BR" b="1" dirty="0" smtClean="0">
                <a:latin typeface="+mj-lt"/>
              </a:rPr>
              <a:t> </a:t>
            </a:r>
            <a:r>
              <a:rPr lang="pt-BR" b="1" dirty="0"/>
              <a:t>&gt;</a:t>
            </a:r>
            <a:r>
              <a:rPr lang="pt-BR" b="1" dirty="0">
                <a:latin typeface="+mj-lt"/>
              </a:rPr>
              <a:t> 3, discrepantes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763367"/>
              </p:ext>
            </p:extLst>
          </p:nvPr>
        </p:nvGraphicFramePr>
        <p:xfrm>
          <a:off x="1321957" y="2998848"/>
          <a:ext cx="1574269" cy="1029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939800" imgH="508000" progId="Equation.3">
                  <p:embed/>
                </p:oleObj>
              </mc:Choice>
              <mc:Fallback>
                <p:oleObj name="Equation" r:id="rId3" imgW="939800" imgH="508000" progId="Equation.3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957" y="2998848"/>
                        <a:ext cx="1574269" cy="10296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97723" y="0"/>
            <a:ext cx="473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400" dirty="0">
                <a:solidFill>
                  <a:srgbClr val="0070C0"/>
                </a:solidFill>
              </a:rPr>
              <a:t>Critério para compatibilidade</a:t>
            </a:r>
            <a:endParaRPr lang="pt-B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73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23982" y="1620111"/>
            <a:ext cx="790082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6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Perguntas ?</a:t>
            </a:r>
            <a:endParaRPr lang="pt-BR" sz="6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095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5245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pt-BR" altLang="en-US" sz="2400" dirty="0" smtClean="0">
                <a:solidFill>
                  <a:srgbClr val="0070C0"/>
                </a:solidFill>
              </a:rPr>
              <a:t>Conceitos envolvidos em uma medida experimental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8289" y="618517"/>
            <a:ext cx="8725711" cy="3875662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pt-BR" altLang="en-US" sz="1600" dirty="0"/>
              <a:t>Definindo</a:t>
            </a:r>
            <a:r>
              <a:rPr lang="pt-BR" altLang="en-US" sz="1600" dirty="0" smtClean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t-BR" altLang="en-US" sz="1600" dirty="0"/>
          </a:p>
          <a:p>
            <a:pPr eaLnBrk="1" hangingPunct="1"/>
            <a:r>
              <a:rPr lang="pt-BR" altLang="en-US" sz="1600" dirty="0"/>
              <a:t>Erro = </a:t>
            </a:r>
            <a:r>
              <a:rPr lang="pt-BR" altLang="en-US" sz="1600" i="1" dirty="0"/>
              <a:t>valor verdadeiro - valor medido</a:t>
            </a:r>
            <a:endParaRPr lang="pt-BR" altLang="en-US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t-BR" altLang="en-US" sz="1600" dirty="0">
                <a:solidFill>
                  <a:srgbClr val="3333CC"/>
                </a:solidFill>
              </a:rPr>
              <a:t>    toda medida experimental apresenta um erro, que precisa ser estimado e </a:t>
            </a:r>
            <a:r>
              <a:rPr lang="pt-BR" altLang="en-US" sz="1600" dirty="0" smtClean="0">
                <a:solidFill>
                  <a:srgbClr val="3333CC"/>
                </a:solidFill>
              </a:rPr>
              <a:t>compreendido, mas nunca pode ser encontrado</a:t>
            </a:r>
            <a:endParaRPr lang="pt-BR" altLang="en-US" sz="1600" dirty="0">
              <a:solidFill>
                <a:srgbClr val="3333CC"/>
              </a:solidFill>
            </a:endParaRPr>
          </a:p>
          <a:p>
            <a:pPr eaLnBrk="1" hangingPunct="1"/>
            <a:endParaRPr lang="pt-BR" altLang="en-US" sz="1600" dirty="0"/>
          </a:p>
          <a:p>
            <a:pPr eaLnBrk="1" hangingPunct="1"/>
            <a:r>
              <a:rPr lang="pt-BR" altLang="en-US" sz="1600" dirty="0"/>
              <a:t>Incerteza = </a:t>
            </a:r>
            <a:r>
              <a:rPr lang="pt-BR" altLang="en-US" sz="1600" i="1" dirty="0" smtClean="0"/>
              <a:t>adjetivo que qualifica o tamanho do erro</a:t>
            </a:r>
          </a:p>
          <a:p>
            <a:pPr marL="0" indent="0" eaLnBrk="1" hangingPunct="1">
              <a:buNone/>
            </a:pPr>
            <a:r>
              <a:rPr lang="pt-BR" altLang="en-US" sz="1600" i="1" dirty="0"/>
              <a:t>	</a:t>
            </a:r>
            <a:r>
              <a:rPr lang="pt-BR" altLang="en-US" sz="1600" dirty="0" smtClean="0">
                <a:solidFill>
                  <a:srgbClr val="FF0000"/>
                </a:solidFill>
              </a:rPr>
              <a:t>Toda medida experimental dá resultados diferentes quando repetida</a:t>
            </a:r>
            <a:r>
              <a:rPr lang="pt-BR" altLang="en-US" sz="1600" dirty="0">
                <a:solidFill>
                  <a:srgbClr val="FF0000"/>
                </a:solidFill>
              </a:rPr>
              <a:t> </a:t>
            </a:r>
            <a:r>
              <a:rPr lang="pt-BR" altLang="en-US" sz="1600" dirty="0" smtClean="0">
                <a:solidFill>
                  <a:srgbClr val="FF0000"/>
                </a:solidFill>
              </a:rPr>
              <a:t>– </a:t>
            </a:r>
          </a:p>
          <a:p>
            <a:pPr marL="0" indent="0" eaLnBrk="1" hangingPunct="1">
              <a:buNone/>
            </a:pPr>
            <a:r>
              <a:rPr lang="pt-BR" altLang="en-US" sz="1600" dirty="0" smtClean="0">
                <a:solidFill>
                  <a:srgbClr val="FF0000"/>
                </a:solidFill>
              </a:rPr>
              <a:t>essa diferença é atribuída à </a:t>
            </a:r>
            <a:r>
              <a:rPr lang="pt-BR" altLang="en-US" sz="1600" dirty="0" smtClean="0">
                <a:solidFill>
                  <a:schemeClr val="tx1"/>
                </a:solidFill>
              </a:rPr>
              <a:t>flutuação estatística </a:t>
            </a:r>
            <a:r>
              <a:rPr lang="pt-BR" altLang="en-US" sz="1600" dirty="0" smtClean="0">
                <a:solidFill>
                  <a:srgbClr val="FF0000"/>
                </a:solidFill>
              </a:rPr>
              <a:t>e essa flutuação tem o nome de </a:t>
            </a:r>
            <a:r>
              <a:rPr lang="pt-BR" altLang="en-US" sz="1600" dirty="0" smtClean="0">
                <a:solidFill>
                  <a:schemeClr val="tx1"/>
                </a:solidFill>
              </a:rPr>
              <a:t>incerteza</a:t>
            </a:r>
          </a:p>
          <a:p>
            <a:pPr marL="0" indent="0" eaLnBrk="1" hangingPunct="1">
              <a:buNone/>
            </a:pPr>
            <a:endParaRPr lang="pt-BR" altLang="en-US" sz="1600" i="1" dirty="0">
              <a:solidFill>
                <a:schemeClr val="tx1"/>
              </a:solidFill>
            </a:endParaRPr>
          </a:p>
          <a:p>
            <a:pPr eaLnBrk="1" hangingPunct="1"/>
            <a:r>
              <a:rPr lang="pt-BR" altLang="en-US" sz="1600" dirty="0" smtClean="0"/>
              <a:t>Desvio-padrão = </a:t>
            </a:r>
            <a:r>
              <a:rPr lang="pt-BR" altLang="en-US" sz="1600" i="1" dirty="0" smtClean="0"/>
              <a:t>medida padronizada da incerteza</a:t>
            </a:r>
          </a:p>
          <a:p>
            <a:pPr>
              <a:buNone/>
            </a:pPr>
            <a:r>
              <a:rPr lang="pt-BR" altLang="en-US" sz="1600" i="1" dirty="0"/>
              <a:t>	</a:t>
            </a:r>
            <a:r>
              <a:rPr lang="pt-BR" altLang="en-US" sz="1600" dirty="0" smtClean="0">
                <a:solidFill>
                  <a:srgbClr val="3333CC"/>
                </a:solidFill>
              </a:rPr>
              <a:t>É um valor numérico, que é </a:t>
            </a:r>
            <a:r>
              <a:rPr lang="pt-BR" altLang="en-US" sz="1600" dirty="0">
                <a:solidFill>
                  <a:srgbClr val="3333CC"/>
                </a:solidFill>
              </a:rPr>
              <a:t>normalmente </a:t>
            </a:r>
            <a:r>
              <a:rPr lang="pt-BR" altLang="en-US" sz="1600" dirty="0" smtClean="0">
                <a:solidFill>
                  <a:srgbClr val="3333CC"/>
                </a:solidFill>
              </a:rPr>
              <a:t>calculado com </a:t>
            </a:r>
            <a:r>
              <a:rPr lang="pt-BR" altLang="en-US" sz="1600" dirty="0">
                <a:solidFill>
                  <a:srgbClr val="3333CC"/>
                </a:solidFill>
              </a:rPr>
              <a:t>uma função dos </a:t>
            </a:r>
            <a:r>
              <a:rPr lang="pt-BR" altLang="en-US" sz="1600" dirty="0" smtClean="0">
                <a:solidFill>
                  <a:srgbClr val="3333CC"/>
                </a:solidFill>
              </a:rPr>
              <a:t>dados e apresentada juntamente com a estimativa da grandeza</a:t>
            </a:r>
            <a:endParaRPr lang="pt-BR" altLang="en-US" sz="1600" dirty="0">
              <a:solidFill>
                <a:srgbClr val="3333CC"/>
              </a:solidFill>
            </a:endParaRPr>
          </a:p>
          <a:p>
            <a:pPr marL="0" indent="0" eaLnBrk="1" hangingPunct="1">
              <a:buNone/>
            </a:pPr>
            <a:endParaRPr lang="pt-BR" alt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93458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95186"/>
              </p:ext>
            </p:extLst>
          </p:nvPr>
        </p:nvGraphicFramePr>
        <p:xfrm>
          <a:off x="1493045" y="1267294"/>
          <a:ext cx="760838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0,260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0,341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0,323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0,266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0,297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68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0,269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0,239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0,386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0,206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0,341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0,263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197" name="Object 5">
            <a:extLst>
              <a:ext uri="{FF2B5EF4-FFF2-40B4-BE49-F238E27FC236}">
                <a16:creationId xmlns:a16="http://schemas.microsoft.com/office/drawing/2014/main" id="{EC676256-5840-4691-8443-C30C18703633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113485" y="1025129"/>
          <a:ext cx="4591050" cy="340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Gráfico" r:id="rId3" imgW="4686300" imgH="3476549" progId="Excel.Chart.8">
                  <p:embed/>
                </p:oleObj>
              </mc:Choice>
              <mc:Fallback>
                <p:oleObj name="Gráfico" r:id="rId3" imgW="4686300" imgH="347654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485" y="1025129"/>
                        <a:ext cx="4591050" cy="34063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9" name="Text Box 27">
            <a:extLst>
              <a:ext uri="{FF2B5EF4-FFF2-40B4-BE49-F238E27FC236}">
                <a16:creationId xmlns:a16="http://schemas.microsoft.com/office/drawing/2014/main" id="{AE5139C2-113A-483E-BA88-962D4AE7D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591" y="3436144"/>
            <a:ext cx="539353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0,341</a:t>
            </a:r>
            <a:endParaRPr lang="en-US" altLang="pt-BR" sz="1350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1AE9AFD4-7A21-4C36-A7D8-E9E404B91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4537" y="36732"/>
            <a:ext cx="8229600" cy="389284"/>
          </a:xfrm>
        </p:spPr>
        <p:txBody>
          <a:bodyPr>
            <a:noAutofit/>
          </a:bodyPr>
          <a:lstStyle/>
          <a:p>
            <a:r>
              <a:rPr lang="pt-BR" altLang="pt-BR" sz="2800" dirty="0"/>
              <a:t>Construindo um histograma</a:t>
            </a:r>
            <a:endParaRPr lang="en-US" altLang="pt-BR" sz="2800" dirty="0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603C6164-F2A4-4925-94A3-75E838B4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043" y="1220182"/>
            <a:ext cx="701279" cy="3416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25000"/>
              </a:spcBef>
            </a:pPr>
            <a:r>
              <a:rPr lang="pt-BR" altLang="pt-BR" sz="1600" dirty="0"/>
              <a:t>0.260</a:t>
            </a:r>
            <a:endParaRPr lang="en-US" altLang="pt-BR" sz="1600" dirty="0"/>
          </a:p>
          <a:p>
            <a:pPr>
              <a:spcBef>
                <a:spcPct val="25000"/>
              </a:spcBef>
            </a:pPr>
            <a:r>
              <a:rPr lang="en-US" altLang="pt-BR" sz="1600" dirty="0"/>
              <a:t>0.341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0.323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0.266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0.297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0.269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0.239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0.386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0.206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0.341</a:t>
            </a:r>
          </a:p>
          <a:p>
            <a:pPr>
              <a:spcBef>
                <a:spcPct val="25000"/>
              </a:spcBef>
            </a:pPr>
            <a:r>
              <a:rPr lang="en-US" altLang="pt-BR" sz="1600" dirty="0"/>
              <a:t>0.263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230D5FB9-02BC-4CF2-BDE8-0F9A417B9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287" y="523488"/>
            <a:ext cx="21591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dirty="0"/>
              <a:t>Coeficientes de atrito aço-madeira</a:t>
            </a:r>
            <a:endParaRPr lang="en-US" altLang="pt-BR" dirty="0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3F3F46B7-F951-4B6C-8235-4B4450133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1456" y="3274219"/>
            <a:ext cx="53935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pt-BR" sz="1350"/>
          </a:p>
        </p:txBody>
      </p:sp>
      <p:sp>
        <p:nvSpPr>
          <p:cNvPr id="8218" name="Text Box 26">
            <a:extLst>
              <a:ext uri="{FF2B5EF4-FFF2-40B4-BE49-F238E27FC236}">
                <a16:creationId xmlns:a16="http://schemas.microsoft.com/office/drawing/2014/main" id="{6A8F2F80-7CA0-4E57-A949-6989584D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9237" y="3436144"/>
            <a:ext cx="539354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0,260</a:t>
            </a:r>
            <a:endParaRPr lang="en-US" altLang="pt-BR" sz="1350"/>
          </a:p>
        </p:txBody>
      </p:sp>
      <p:sp>
        <p:nvSpPr>
          <p:cNvPr id="8220" name="Text Box 28">
            <a:extLst>
              <a:ext uri="{FF2B5EF4-FFF2-40B4-BE49-F238E27FC236}">
                <a16:creationId xmlns:a16="http://schemas.microsoft.com/office/drawing/2014/main" id="{EEE61E96-67E9-484A-813D-CCFB5EAF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591" y="3087291"/>
            <a:ext cx="539353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0,323</a:t>
            </a:r>
            <a:endParaRPr lang="en-US" altLang="pt-BR" sz="1350"/>
          </a:p>
        </p:txBody>
      </p:sp>
      <p:sp>
        <p:nvSpPr>
          <p:cNvPr id="8221" name="Text Box 29">
            <a:extLst>
              <a:ext uri="{FF2B5EF4-FFF2-40B4-BE49-F238E27FC236}">
                <a16:creationId xmlns:a16="http://schemas.microsoft.com/office/drawing/2014/main" id="{9C6BBA78-EAA2-49C1-B536-ACB40D3C6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048" y="3087291"/>
            <a:ext cx="539353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0,266</a:t>
            </a:r>
            <a:endParaRPr lang="en-US" altLang="pt-BR" sz="1350"/>
          </a:p>
        </p:txBody>
      </p:sp>
      <p:sp>
        <p:nvSpPr>
          <p:cNvPr id="8222" name="Text Box 30">
            <a:extLst>
              <a:ext uri="{FF2B5EF4-FFF2-40B4-BE49-F238E27FC236}">
                <a16:creationId xmlns:a16="http://schemas.microsoft.com/office/drawing/2014/main" id="{E116E8E8-EDB9-4B84-9181-F1A504901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048" y="2733675"/>
            <a:ext cx="539353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0,297</a:t>
            </a:r>
            <a:endParaRPr lang="en-US" altLang="pt-BR" sz="1350"/>
          </a:p>
        </p:txBody>
      </p:sp>
      <p:sp>
        <p:nvSpPr>
          <p:cNvPr id="8223" name="Text Box 31">
            <a:extLst>
              <a:ext uri="{FF2B5EF4-FFF2-40B4-BE49-F238E27FC236}">
                <a16:creationId xmlns:a16="http://schemas.microsoft.com/office/drawing/2014/main" id="{CB3F0B69-B9DC-4B60-87DA-D3FF09945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048" y="2384822"/>
            <a:ext cx="539353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0,269</a:t>
            </a:r>
            <a:endParaRPr lang="en-US" altLang="pt-BR" sz="1350"/>
          </a:p>
        </p:txBody>
      </p:sp>
      <p:sp>
        <p:nvSpPr>
          <p:cNvPr id="8226" name="Text Box 34">
            <a:extLst>
              <a:ext uri="{FF2B5EF4-FFF2-40B4-BE49-F238E27FC236}">
                <a16:creationId xmlns:a16="http://schemas.microsoft.com/office/drawing/2014/main" id="{940DCF42-401A-48DC-8551-278B0304B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694" y="3436144"/>
            <a:ext cx="539354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0,239</a:t>
            </a:r>
            <a:endParaRPr lang="en-US" altLang="pt-BR" sz="1350"/>
          </a:p>
        </p:txBody>
      </p:sp>
      <p:sp>
        <p:nvSpPr>
          <p:cNvPr id="8227" name="Text Box 35">
            <a:extLst>
              <a:ext uri="{FF2B5EF4-FFF2-40B4-BE49-F238E27FC236}">
                <a16:creationId xmlns:a16="http://schemas.microsoft.com/office/drawing/2014/main" id="{9074DFC4-91B5-4765-990E-DD0B48294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944" y="3436144"/>
            <a:ext cx="539354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0,386</a:t>
            </a:r>
            <a:endParaRPr lang="en-US" altLang="pt-BR" sz="1350"/>
          </a:p>
        </p:txBody>
      </p:sp>
      <p:sp>
        <p:nvSpPr>
          <p:cNvPr id="8228" name="Text Box 36">
            <a:extLst>
              <a:ext uri="{FF2B5EF4-FFF2-40B4-BE49-F238E27FC236}">
                <a16:creationId xmlns:a16="http://schemas.microsoft.com/office/drawing/2014/main" id="{127D1035-7458-4C20-A7F7-9F7C8EA89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504" y="3087291"/>
            <a:ext cx="539353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0,206</a:t>
            </a:r>
            <a:endParaRPr lang="en-US" altLang="pt-BR" sz="1350"/>
          </a:p>
        </p:txBody>
      </p:sp>
      <p:sp>
        <p:nvSpPr>
          <p:cNvPr id="8229" name="Text Box 37">
            <a:extLst>
              <a:ext uri="{FF2B5EF4-FFF2-40B4-BE49-F238E27FC236}">
                <a16:creationId xmlns:a16="http://schemas.microsoft.com/office/drawing/2014/main" id="{2782E3AF-DCAC-4517-9886-3E4290ACE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591" y="2733675"/>
            <a:ext cx="539353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0,341</a:t>
            </a:r>
            <a:endParaRPr lang="en-US" altLang="pt-BR" sz="1350"/>
          </a:p>
        </p:txBody>
      </p:sp>
      <p:sp>
        <p:nvSpPr>
          <p:cNvPr id="8230" name="Text Box 38">
            <a:extLst>
              <a:ext uri="{FF2B5EF4-FFF2-40B4-BE49-F238E27FC236}">
                <a16:creationId xmlns:a16="http://schemas.microsoft.com/office/drawing/2014/main" id="{892D9AA5-097D-4721-B8FF-BE14D6F5B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048" y="2060972"/>
            <a:ext cx="539353" cy="35224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500" tIns="62100" rIns="13500" bIns="81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1350"/>
              <a:t>0,263</a:t>
            </a:r>
            <a:endParaRPr lang="en-US" altLang="pt-BR" sz="1350"/>
          </a:p>
        </p:txBody>
      </p:sp>
      <p:grpSp>
        <p:nvGrpSpPr>
          <p:cNvPr id="8235" name="Group 43">
            <a:extLst>
              <a:ext uri="{FF2B5EF4-FFF2-40B4-BE49-F238E27FC236}">
                <a16:creationId xmlns:a16="http://schemas.microsoft.com/office/drawing/2014/main" id="{AE8ADC95-C204-4F79-962C-DB3D6D8E9AA5}"/>
              </a:ext>
            </a:extLst>
          </p:cNvPr>
          <p:cNvGrpSpPr>
            <a:grpSpLocks/>
          </p:cNvGrpSpPr>
          <p:nvPr/>
        </p:nvGrpSpPr>
        <p:grpSpPr bwMode="auto">
          <a:xfrm>
            <a:off x="4787504" y="2064544"/>
            <a:ext cx="2160984" cy="1727597"/>
            <a:chOff x="3061" y="1752"/>
            <a:chExt cx="1815" cy="1451"/>
          </a:xfrm>
        </p:grpSpPr>
        <p:sp>
          <p:nvSpPr>
            <p:cNvPr id="8231" name="Rectangle 39">
              <a:extLst>
                <a:ext uri="{FF2B5EF4-FFF2-40B4-BE49-F238E27FC236}">
                  <a16:creationId xmlns:a16="http://schemas.microsoft.com/office/drawing/2014/main" id="{919A04BB-427E-407A-BA7E-D2E0AE94F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2614"/>
              <a:ext cx="454" cy="5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350"/>
            </a:p>
          </p:txBody>
        </p:sp>
        <p:sp>
          <p:nvSpPr>
            <p:cNvPr id="8232" name="Rectangle 40">
              <a:extLst>
                <a:ext uri="{FF2B5EF4-FFF2-40B4-BE49-F238E27FC236}">
                  <a16:creationId xmlns:a16="http://schemas.microsoft.com/office/drawing/2014/main" id="{EB551160-8F2F-477A-A490-821C126BB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1752"/>
              <a:ext cx="454" cy="14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350"/>
            </a:p>
          </p:txBody>
        </p:sp>
        <p:sp>
          <p:nvSpPr>
            <p:cNvPr id="8233" name="Rectangle 41">
              <a:extLst>
                <a:ext uri="{FF2B5EF4-FFF2-40B4-BE49-F238E27FC236}">
                  <a16:creationId xmlns:a16="http://schemas.microsoft.com/office/drawing/2014/main" id="{8F69CB9A-1302-4DFA-AF95-EE4FABD5C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2296"/>
              <a:ext cx="453" cy="9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350"/>
            </a:p>
          </p:txBody>
        </p:sp>
        <p:sp>
          <p:nvSpPr>
            <p:cNvPr id="8234" name="Rectangle 42">
              <a:extLst>
                <a:ext uri="{FF2B5EF4-FFF2-40B4-BE49-F238E27FC236}">
                  <a16:creationId xmlns:a16="http://schemas.microsoft.com/office/drawing/2014/main" id="{D2458DCA-74BB-4ED1-9F6D-0263BED36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" y="2886"/>
              <a:ext cx="454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350"/>
            </a:p>
          </p:txBody>
        </p:sp>
      </p:grpSp>
      <p:sp>
        <p:nvSpPr>
          <p:cNvPr id="3" name="CaixaDeTexto 2"/>
          <p:cNvSpPr txBox="1"/>
          <p:nvPr/>
        </p:nvSpPr>
        <p:spPr>
          <a:xfrm>
            <a:off x="8564137" y="4348976"/>
            <a:ext cx="30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6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39625" y="4592032"/>
            <a:ext cx="86623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>
                <a:hlinkClick r:id="rId5"/>
              </a:rPr>
              <a:t>https://phet.colorado.edu/sims/cheerpj/motion-series/latest/motion-series.html?simulation=forces-and-motion&amp;locale=pt_BR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nimBg="1"/>
      <p:bldP spid="8199" grpId="0" animBg="1"/>
      <p:bldP spid="8199" grpId="1" animBg="1"/>
      <p:bldP spid="8218" grpId="0" animBg="1"/>
      <p:bldP spid="8220" grpId="0" animBg="1"/>
      <p:bldP spid="8221" grpId="0" animBg="1"/>
      <p:bldP spid="8222" grpId="0" animBg="1"/>
      <p:bldP spid="8223" grpId="0" animBg="1"/>
      <p:bldP spid="8226" grpId="0" animBg="1"/>
      <p:bldP spid="8227" grpId="0" animBg="1"/>
      <p:bldP spid="8228" grpId="0" animBg="1"/>
      <p:bldP spid="8229" grpId="0" animBg="1"/>
      <p:bldP spid="82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664329" y="1014303"/>
            <a:ext cx="6209283" cy="227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9056" tIns="34529" rIns="69056" bIns="34529"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instrumento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medida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7213" lvl="1" indent="-214313">
              <a:spcBef>
                <a:spcPct val="20000"/>
              </a:spcBef>
              <a:defRPr/>
            </a:pP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identificação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funcionamento</a:t>
            </a:r>
            <a:endParaRPr lang="en-US" sz="1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Fundo de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escala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unidade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57213" lvl="1" indent="-214313">
              <a:spcBef>
                <a:spcPct val="20000"/>
              </a:spcBef>
              <a:defRPr/>
            </a:pP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conveniente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Precisão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incerteza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medida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7213" lvl="1" indent="-214313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Instrumental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46782"/>
            <a:ext cx="3839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Como </a:t>
            </a:r>
            <a:r>
              <a:rPr lang="en-US" sz="2400" dirty="0" err="1">
                <a:solidFill>
                  <a:srgbClr val="0070C0"/>
                </a:solidFill>
              </a:rPr>
              <a:t>realizar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medidas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3849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296656" y="761838"/>
            <a:ext cx="8229600" cy="3230809"/>
          </a:xfrm>
        </p:spPr>
        <p:txBody>
          <a:bodyPr>
            <a:normAutofit fontScale="62500" lnSpcReduction="20000"/>
          </a:bodyPr>
          <a:lstStyle/>
          <a:p>
            <a:r>
              <a:rPr lang="pt-BR" altLang="en-US" dirty="0" smtClean="0"/>
              <a:t>Tipos de incerteza</a:t>
            </a:r>
            <a:br>
              <a:rPr lang="pt-BR" altLang="en-US" dirty="0" smtClean="0"/>
            </a:br>
            <a:endParaRPr lang="pt-BR" altLang="en-US" dirty="0" smtClean="0"/>
          </a:p>
          <a:p>
            <a:pPr lvl="1"/>
            <a:r>
              <a:rPr lang="pt-BR" altLang="en-US" dirty="0" smtClean="0"/>
              <a:t>Instrumental</a:t>
            </a:r>
          </a:p>
          <a:p>
            <a:pPr lvl="2"/>
            <a:r>
              <a:rPr lang="pt-BR" altLang="en-US" dirty="0" smtClean="0"/>
              <a:t>Aquela associada à precisão do instrumento usado para realizar a medida direta de uma grandeza</a:t>
            </a:r>
          </a:p>
          <a:p>
            <a:pPr lvl="2"/>
            <a:endParaRPr lang="pt-BR" altLang="en-US" dirty="0" smtClean="0"/>
          </a:p>
          <a:p>
            <a:pPr lvl="1"/>
            <a:r>
              <a:rPr lang="pt-BR" altLang="en-US" dirty="0" smtClean="0"/>
              <a:t>Estatística</a:t>
            </a:r>
          </a:p>
          <a:p>
            <a:pPr lvl="2"/>
            <a:r>
              <a:rPr lang="pt-BR" altLang="en-US" dirty="0" smtClean="0"/>
              <a:t>Associada à </a:t>
            </a:r>
            <a:r>
              <a:rPr lang="pt-BR" altLang="en-US" b="1" dirty="0" smtClean="0"/>
              <a:t>flutuação</a:t>
            </a:r>
            <a:r>
              <a:rPr lang="pt-BR" altLang="en-US" dirty="0" smtClean="0"/>
              <a:t> no resultado de uma mesma medida</a:t>
            </a:r>
          </a:p>
          <a:p>
            <a:pPr lvl="2"/>
            <a:endParaRPr lang="pt-BR" altLang="en-US" dirty="0" smtClean="0"/>
          </a:p>
          <a:p>
            <a:pPr lvl="1"/>
            <a:r>
              <a:rPr lang="pt-BR" altLang="en-US" dirty="0" smtClean="0"/>
              <a:t>Sistemática</a:t>
            </a:r>
          </a:p>
          <a:p>
            <a:pPr lvl="2"/>
            <a:r>
              <a:rPr lang="pt-BR" altLang="en-US" dirty="0" smtClean="0"/>
              <a:t>Aquela tal que a medida é desviada em uma única direção, tornando os resultados viciados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25643" y="6980"/>
            <a:ext cx="3867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000" dirty="0">
                <a:solidFill>
                  <a:srgbClr val="0070C0"/>
                </a:solidFill>
              </a:rPr>
              <a:t>Como avaliar as </a:t>
            </a:r>
            <a:r>
              <a:rPr lang="pt-BR" altLang="en-US" sz="2000" dirty="0" smtClean="0">
                <a:solidFill>
                  <a:srgbClr val="0070C0"/>
                </a:solidFill>
              </a:rPr>
              <a:t>incertezas ?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1368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>
          <a:xfrm>
            <a:off x="457527" y="871390"/>
            <a:ext cx="7325343" cy="3232940"/>
          </a:xfrm>
        </p:spPr>
        <p:txBody>
          <a:bodyPr>
            <a:normAutofit fontScale="70000" lnSpcReduction="20000"/>
          </a:bodyPr>
          <a:lstStyle/>
          <a:p>
            <a:r>
              <a:rPr lang="pt-BR" altLang="en-US" dirty="0" smtClean="0"/>
              <a:t>Falseiam a medida</a:t>
            </a:r>
          </a:p>
          <a:p>
            <a:pPr lvl="1"/>
            <a:r>
              <a:rPr lang="pt-BR" altLang="en-US" dirty="0" smtClean="0"/>
              <a:t>Exemplo: uma régua onde o primeiro mm está faltando e o experimentador não percebe </a:t>
            </a:r>
          </a:p>
          <a:p>
            <a:pPr lvl="2"/>
            <a:r>
              <a:rPr lang="pt-BR" altLang="en-US" dirty="0" smtClean="0"/>
              <a:t>Todas as medidas serão 1 mm maiores do que deveriam</a:t>
            </a:r>
          </a:p>
          <a:p>
            <a:pPr lvl="2"/>
            <a:endParaRPr lang="pt-BR" altLang="en-US" dirty="0" smtClean="0"/>
          </a:p>
          <a:p>
            <a:pPr lvl="1"/>
            <a:r>
              <a:rPr lang="pt-BR" altLang="en-US" dirty="0" smtClean="0"/>
              <a:t>Exemplo: uma balança </a:t>
            </a:r>
            <a:r>
              <a:rPr lang="pt-BR" altLang="en-US" dirty="0" err="1" smtClean="0"/>
              <a:t>descalibrada</a:t>
            </a:r>
            <a:r>
              <a:rPr lang="pt-BR" altLang="en-US" dirty="0" smtClean="0"/>
              <a:t> e/ou com o zero deslocado</a:t>
            </a:r>
          </a:p>
          <a:p>
            <a:pPr lvl="1"/>
            <a:endParaRPr lang="pt-BR" altLang="en-US" dirty="0" smtClean="0"/>
          </a:p>
          <a:p>
            <a:r>
              <a:rPr lang="pt-BR" altLang="en-US" dirty="0" smtClean="0"/>
              <a:t>Muitas vezes só é percebida quando um resultado difere do esperado</a:t>
            </a:r>
          </a:p>
          <a:p>
            <a:pPr lvl="1"/>
            <a:r>
              <a:rPr lang="pt-BR" altLang="en-US" dirty="0" smtClean="0"/>
              <a:t>As medidas devem ser corrigidas ou refeitas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0" y="0"/>
            <a:ext cx="4069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400" dirty="0">
                <a:solidFill>
                  <a:srgbClr val="0070C0"/>
                </a:solidFill>
              </a:rPr>
              <a:t>Incertezas Sistemáticas</a:t>
            </a:r>
            <a:endParaRPr lang="pt-B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Grp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3287903102"/>
              </p:ext>
            </p:extLst>
          </p:nvPr>
        </p:nvGraphicFramePr>
        <p:xfrm>
          <a:off x="2056816" y="2092206"/>
          <a:ext cx="53006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Document" r:id="rId3" imgW="4257467" imgH="600016" progId="Word.Document.8">
                  <p:embed/>
                </p:oleObj>
              </mc:Choice>
              <mc:Fallback>
                <p:oleObj name="Document" r:id="rId3" imgW="4257467" imgH="600016" progId="Word.Document.8">
                  <p:embed/>
                  <p:pic>
                    <p:nvPicPr>
                      <p:cNvPr id="15362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6816" y="2092206"/>
                        <a:ext cx="53006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7495" y="3084461"/>
            <a:ext cx="5600700" cy="940504"/>
          </a:xfrm>
        </p:spPr>
        <p:txBody>
          <a:bodyPr>
            <a:normAutofit/>
          </a:bodyPr>
          <a:lstStyle/>
          <a:p>
            <a:pPr marL="0" indent="0"/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Régua</a:t>
            </a:r>
            <a:r>
              <a:rPr lang="en-US" altLang="pt-BR" sz="1600" dirty="0" smtClean="0"/>
              <a:t> </a:t>
            </a:r>
            <a:r>
              <a:rPr lang="en-US" altLang="pt-BR" sz="1600" dirty="0"/>
              <a:t>- </a:t>
            </a:r>
            <a:r>
              <a:rPr lang="en-US" altLang="pt-BR" sz="1600" dirty="0" err="1"/>
              <a:t>mede</a:t>
            </a:r>
            <a:r>
              <a:rPr lang="en-US" altLang="pt-BR" sz="1600" dirty="0"/>
              <a:t> </a:t>
            </a:r>
            <a:r>
              <a:rPr lang="en-US" altLang="pt-BR" sz="1600" dirty="0" err="1"/>
              <a:t>distâncias</a:t>
            </a:r>
            <a:endParaRPr lang="en-US" altLang="pt-BR" sz="1600" dirty="0"/>
          </a:p>
          <a:p>
            <a:pPr marL="0" indent="0"/>
            <a:r>
              <a:rPr lang="en-US" altLang="pt-BR" sz="1600" dirty="0" smtClean="0"/>
              <a:t> Fundo </a:t>
            </a:r>
            <a:r>
              <a:rPr lang="en-US" altLang="pt-BR" sz="1600" dirty="0"/>
              <a:t>de </a:t>
            </a:r>
            <a:r>
              <a:rPr lang="en-US" altLang="pt-BR" sz="1600" dirty="0" err="1"/>
              <a:t>escala</a:t>
            </a:r>
            <a:r>
              <a:rPr lang="en-US" altLang="pt-BR" sz="1600" dirty="0"/>
              <a:t> = 10 cm</a:t>
            </a:r>
          </a:p>
          <a:p>
            <a:pPr marL="0" indent="0"/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Desvio-padrão</a:t>
            </a:r>
            <a:r>
              <a:rPr lang="en-US" altLang="pt-BR" sz="1600" dirty="0" smtClean="0"/>
              <a:t> = </a:t>
            </a:r>
            <a:r>
              <a:rPr lang="en-US" altLang="pt-BR" sz="1600" dirty="0" err="1"/>
              <a:t>menor</a:t>
            </a:r>
            <a:r>
              <a:rPr lang="en-US" altLang="pt-BR" sz="1600" dirty="0"/>
              <a:t> </a:t>
            </a:r>
            <a:r>
              <a:rPr lang="en-US" altLang="pt-BR" sz="1600" dirty="0" err="1"/>
              <a:t>divisão</a:t>
            </a:r>
            <a:r>
              <a:rPr lang="en-US" altLang="pt-BR" sz="1600" dirty="0"/>
              <a:t>/2 = 0,1 cm </a:t>
            </a:r>
            <a:r>
              <a:rPr lang="en-US" altLang="pt-BR" sz="1600" dirty="0" err="1"/>
              <a:t>ou</a:t>
            </a:r>
            <a:r>
              <a:rPr lang="en-US" altLang="pt-BR" sz="1600" dirty="0"/>
              <a:t> 1 </a:t>
            </a:r>
            <a:r>
              <a:rPr lang="en-US" altLang="pt-BR" sz="1600" dirty="0" smtClean="0"/>
              <a:t>mm</a:t>
            </a:r>
            <a:endParaRPr lang="en-US" altLang="pt-BR" sz="1600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346139" y="2839918"/>
            <a:ext cx="3083719" cy="158354"/>
          </a:xfrm>
          <a:prstGeom prst="rect">
            <a:avLst/>
          </a:prstGeom>
          <a:solidFill>
            <a:srgbClr val="CCECFF"/>
          </a:solidFill>
          <a:ln w="12700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3200" b="1">
                <a:solidFill>
                  <a:srgbClr val="0033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defRPr sz="2800" b="1">
                <a:solidFill>
                  <a:srgbClr val="3333CC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defRPr sz="2400" b="1">
                <a:solidFill>
                  <a:srgbClr val="A5002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defRPr sz="2000" b="1">
                <a:solidFill>
                  <a:srgbClr val="996633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rgbClr val="CC33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pt-BR" altLang="pt-BR" sz="135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6" name="Agrupar 5"/>
          <p:cNvGrpSpPr/>
          <p:nvPr/>
        </p:nvGrpSpPr>
        <p:grpSpPr>
          <a:xfrm>
            <a:off x="3064403" y="3999067"/>
            <a:ext cx="3557885" cy="796075"/>
            <a:chOff x="3064403" y="3999067"/>
            <a:chExt cx="3557885" cy="796075"/>
          </a:xfrm>
        </p:grpSpPr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3064403" y="4448411"/>
              <a:ext cx="603370" cy="346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eaLnBrk="1" hangingPunct="1">
                <a:defRPr/>
              </a:pPr>
              <a:r>
                <a:rPr lang="en-US" b="1" dirty="0">
                  <a:solidFill>
                    <a:srgbClr val="336600"/>
                  </a:solidFill>
                  <a:latin typeface="+mj-lt"/>
                </a:rPr>
                <a:t>L</a:t>
              </a:r>
              <a:r>
                <a:rPr lang="en-US" b="1" dirty="0" smtClean="0">
                  <a:solidFill>
                    <a:srgbClr val="336600"/>
                  </a:solidFill>
                  <a:latin typeface="+mj-lt"/>
                </a:rPr>
                <a:t>   </a:t>
              </a:r>
              <a:r>
                <a:rPr lang="en-US" b="1" dirty="0">
                  <a:solidFill>
                    <a:srgbClr val="336600"/>
                  </a:solidFill>
                  <a:latin typeface="+mj-lt"/>
                </a:rPr>
                <a:t>=</a:t>
              </a:r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3804492" y="4431988"/>
              <a:ext cx="460061" cy="346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69056" tIns="34529" rIns="69056" bIns="34529">
              <a:spAutoFit/>
            </a:bodyPr>
            <a:lstStyle/>
            <a:p>
              <a:pPr eaLnBrk="1" hangingPunct="1">
                <a:defRPr/>
              </a:pPr>
              <a:r>
                <a:rPr lang="en-US" b="1" dirty="0">
                  <a:solidFill>
                    <a:srgbClr val="336600"/>
                  </a:solidFill>
                  <a:latin typeface="+mj-lt"/>
                </a:rPr>
                <a:t>6,5</a:t>
              </a:r>
            </a:p>
          </p:txBody>
        </p:sp>
        <p:grpSp>
          <p:nvGrpSpPr>
            <p:cNvPr id="2" name="Group 9"/>
            <p:cNvGrpSpPr>
              <a:grpSpLocks/>
            </p:cNvGrpSpPr>
            <p:nvPr/>
          </p:nvGrpSpPr>
          <p:grpSpPr bwMode="auto">
            <a:xfrm>
              <a:off x="4261692" y="4431987"/>
              <a:ext cx="973932" cy="346471"/>
              <a:chOff x="2678" y="3177"/>
              <a:chExt cx="818" cy="291"/>
            </a:xfrm>
          </p:grpSpPr>
          <p:sp>
            <p:nvSpPr>
              <p:cNvPr id="15367" name="Rectangle 7"/>
              <p:cNvSpPr>
                <a:spLocks noChangeArrowheads="1"/>
              </p:cNvSpPr>
              <p:nvPr/>
            </p:nvSpPr>
            <p:spPr bwMode="auto">
              <a:xfrm>
                <a:off x="2678" y="3177"/>
                <a:ext cx="34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056" tIns="34529" rIns="69056" bIns="34529"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 dirty="0">
                    <a:solidFill>
                      <a:srgbClr val="336600"/>
                    </a:solidFill>
                    <a:latin typeface="+mj-lt"/>
                  </a:rPr>
                  <a:t>+/-</a:t>
                </a:r>
              </a:p>
            </p:txBody>
          </p:sp>
          <p:sp>
            <p:nvSpPr>
              <p:cNvPr id="15368" name="Rectangle 8"/>
              <p:cNvSpPr>
                <a:spLocks noChangeArrowheads="1"/>
              </p:cNvSpPr>
              <p:nvPr/>
            </p:nvSpPr>
            <p:spPr bwMode="auto">
              <a:xfrm>
                <a:off x="3110" y="3177"/>
                <a:ext cx="38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056" tIns="34529" rIns="69056" bIns="34529"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 dirty="0">
                    <a:solidFill>
                      <a:srgbClr val="336600"/>
                    </a:solidFill>
                    <a:latin typeface="+mj-lt"/>
                  </a:rPr>
                  <a:t>0,1</a:t>
                </a:r>
              </a:p>
            </p:txBody>
          </p:sp>
        </p:grp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3633042" y="4431987"/>
              <a:ext cx="2301479" cy="346471"/>
              <a:chOff x="2150" y="3177"/>
              <a:chExt cx="1933" cy="291"/>
            </a:xfrm>
          </p:grpSpPr>
          <p:sp>
            <p:nvSpPr>
              <p:cNvPr id="15370" name="Rectangle 10"/>
              <p:cNvSpPr>
                <a:spLocks noChangeArrowheads="1"/>
              </p:cNvSpPr>
              <p:nvPr/>
            </p:nvSpPr>
            <p:spPr bwMode="auto">
              <a:xfrm>
                <a:off x="3686" y="3177"/>
                <a:ext cx="39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056" tIns="34529" rIns="69056" bIns="34529"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 dirty="0">
                    <a:solidFill>
                      <a:srgbClr val="336600"/>
                    </a:solidFill>
                    <a:latin typeface="+mj-lt"/>
                  </a:rPr>
                  <a:t>cm</a:t>
                </a:r>
              </a:p>
            </p:txBody>
          </p:sp>
          <p:sp>
            <p:nvSpPr>
              <p:cNvPr id="15371" name="Rectangle 11"/>
              <p:cNvSpPr>
                <a:spLocks noChangeArrowheads="1"/>
              </p:cNvSpPr>
              <p:nvPr/>
            </p:nvSpPr>
            <p:spPr bwMode="auto">
              <a:xfrm>
                <a:off x="2150" y="3177"/>
                <a:ext cx="18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056" tIns="34529" rIns="69056" bIns="34529"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>
                    <a:solidFill>
                      <a:srgbClr val="336600"/>
                    </a:solidFill>
                    <a:latin typeface="+mj-lt"/>
                  </a:rPr>
                  <a:t>(</a:t>
                </a:r>
              </a:p>
            </p:txBody>
          </p:sp>
          <p:sp>
            <p:nvSpPr>
              <p:cNvPr id="15372" name="Rectangle 12"/>
              <p:cNvSpPr>
                <a:spLocks noChangeArrowheads="1"/>
              </p:cNvSpPr>
              <p:nvPr/>
            </p:nvSpPr>
            <p:spPr bwMode="auto">
              <a:xfrm>
                <a:off x="3446" y="3177"/>
                <a:ext cx="18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9056" tIns="34529" rIns="69056" bIns="34529">
                <a:spAutoFit/>
              </a:bodyPr>
              <a:lstStyle/>
              <a:p>
                <a:pPr eaLnBrk="1" hangingPunct="1">
                  <a:defRPr/>
                </a:pPr>
                <a:r>
                  <a:rPr lang="en-US" b="1">
                    <a:solidFill>
                      <a:srgbClr val="336600"/>
                    </a:solidFill>
                    <a:latin typeface="+mj-lt"/>
                  </a:rPr>
                  <a:t>)</a:t>
                </a:r>
              </a:p>
            </p:txBody>
          </p:sp>
        </p:grpSp>
        <p:sp>
          <p:nvSpPr>
            <p:cNvPr id="10250" name="Rectangle 14"/>
            <p:cNvSpPr>
              <a:spLocks noChangeArrowheads="1"/>
            </p:cNvSpPr>
            <p:nvPr/>
          </p:nvSpPr>
          <p:spPr bwMode="auto">
            <a:xfrm>
              <a:off x="4469456" y="3999067"/>
              <a:ext cx="2152832" cy="346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9056" tIns="34529" rIns="69056" bIns="34529">
              <a:spAutoFit/>
            </a:bodyPr>
            <a:lstStyle>
              <a:lvl1pPr>
                <a:spcBef>
                  <a:spcPct val="20000"/>
                </a:spcBef>
                <a:defRPr sz="3200" b="1">
                  <a:solidFill>
                    <a:srgbClr val="003300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defRPr sz="2800" b="1">
                  <a:solidFill>
                    <a:srgbClr val="3333CC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defRPr sz="2400" b="1">
                  <a:solidFill>
                    <a:srgbClr val="A5002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defRPr sz="2000" b="1">
                  <a:solidFill>
                    <a:srgbClr val="996633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000" b="1">
                  <a:solidFill>
                    <a:srgbClr val="CC3300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pt-BR" sz="1800" b="0" dirty="0" err="1" smtClean="0">
                  <a:solidFill>
                    <a:srgbClr val="0070C0"/>
                  </a:solidFill>
                  <a:latin typeface="Arial" panose="020B0604020202020204" pitchFamily="34" charset="0"/>
                </a:rPr>
                <a:t>Algarismo</a:t>
              </a:r>
              <a:r>
                <a:rPr lang="en-US" altLang="pt-BR" sz="1800" b="0" dirty="0" smtClean="0">
                  <a:solidFill>
                    <a:srgbClr val="0070C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pt-BR" sz="1800" b="0" dirty="0" err="1" smtClean="0">
                  <a:solidFill>
                    <a:srgbClr val="0070C0"/>
                  </a:solidFill>
                  <a:latin typeface="Arial" panose="020B0604020202020204" pitchFamily="34" charset="0"/>
                </a:rPr>
                <a:t>duvidoso</a:t>
              </a:r>
              <a:endParaRPr lang="en-US" altLang="pt-BR" sz="1800" b="0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4139232" y="4257892"/>
              <a:ext cx="296772" cy="237324"/>
            </a:xfrm>
            <a:prstGeom prst="line">
              <a:avLst/>
            </a:prstGeom>
            <a:noFill/>
            <a:ln w="50800">
              <a:solidFill>
                <a:srgbClr val="FF0033"/>
              </a:solidFill>
              <a:round/>
              <a:headEnd type="stealth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 sz="1350"/>
            </a:p>
          </p:txBody>
        </p:sp>
      </p:grpSp>
      <p:sp>
        <p:nvSpPr>
          <p:cNvPr id="18" name="CaixaDeTexto 17"/>
          <p:cNvSpPr txBox="1"/>
          <p:nvPr/>
        </p:nvSpPr>
        <p:spPr>
          <a:xfrm>
            <a:off x="-48552" y="13960"/>
            <a:ext cx="3853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400" dirty="0">
                <a:solidFill>
                  <a:srgbClr val="0070C0"/>
                </a:solidFill>
              </a:rPr>
              <a:t>Incertezas instrumentais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93167" y="435498"/>
            <a:ext cx="7761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1600" dirty="0"/>
              <a:t>Em </a:t>
            </a:r>
            <a:r>
              <a:rPr lang="pt-BR" altLang="en-US" sz="1600" dirty="0" smtClean="0"/>
              <a:t>geral, </a:t>
            </a:r>
            <a:r>
              <a:rPr lang="pt-BR" altLang="en-US" sz="1600" dirty="0"/>
              <a:t>a incerteza </a:t>
            </a:r>
            <a:r>
              <a:rPr lang="pt-BR" altLang="en-US" sz="1600" dirty="0" smtClean="0"/>
              <a:t>está associada à divisão da escala, de modo que coincida com as algarismos que são lidos</a:t>
            </a:r>
          </a:p>
          <a:p>
            <a:endParaRPr lang="pt-BR" altLang="en-US" sz="1600" dirty="0"/>
          </a:p>
          <a:p>
            <a:pPr lvl="1"/>
            <a:r>
              <a:rPr lang="pt-BR" altLang="en-US" sz="1600" dirty="0"/>
              <a:t> Posicionamento objeto/instrumento ou estabilidade de leitura (digital)</a:t>
            </a:r>
          </a:p>
          <a:p>
            <a:pPr lvl="2"/>
            <a:r>
              <a:rPr lang="pt-BR" altLang="en-US" sz="1600" dirty="0"/>
              <a:t>incerteza instrumental maior pode ser definida maior do que a precisão do instrumento de </a:t>
            </a:r>
            <a:r>
              <a:rPr lang="pt-BR" altLang="en-US" sz="1600" dirty="0" smtClean="0"/>
              <a:t>medida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922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27921"/>
            <a:ext cx="421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sz="2400" dirty="0">
                <a:solidFill>
                  <a:srgbClr val="0070C0"/>
                </a:solidFill>
              </a:rPr>
              <a:t>Incertezas estatísticas</a:t>
            </a:r>
            <a:endParaRPr lang="pt-BR" sz="2400" dirty="0">
              <a:solidFill>
                <a:srgbClr val="0070C0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32166"/>
              </p:ext>
            </p:extLst>
          </p:nvPr>
        </p:nvGraphicFramePr>
        <p:xfrm>
          <a:off x="7861564" y="672641"/>
          <a:ext cx="121434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Coeficiente de atrito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0,260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0,341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0,323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0,266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0,297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68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0,269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0,239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0,386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0,206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0,341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0,263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24" name="Grupo 23"/>
          <p:cNvGrpSpPr/>
          <p:nvPr/>
        </p:nvGrpSpPr>
        <p:grpSpPr>
          <a:xfrm>
            <a:off x="204893" y="2100598"/>
            <a:ext cx="3883304" cy="1077218"/>
            <a:chOff x="217981" y="2285708"/>
            <a:chExt cx="3883304" cy="10772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CaixaDeTexto 3"/>
                <p:cNvSpPr txBox="1"/>
                <p:nvPr/>
              </p:nvSpPr>
              <p:spPr>
                <a:xfrm>
                  <a:off x="2307686" y="2541295"/>
                  <a:ext cx="1793599" cy="6365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pt-BR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pt-BR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pt-BR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∑"/>
                                    <m:ctrlPr>
                                      <a:rPr lang="pt-BR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pt-BR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pt-BR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sup>
                                  <m:e>
                                    <m:r>
                                      <a:rPr lang="pt-BR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pt-BR" sz="1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sSubSup>
                                          <m:sSubSupPr>
                                            <m:ctrlPr>
                                              <a:rPr lang="pt-BR" sz="14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pt-BR" sz="14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pt-BR" sz="14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  <m:sup>
                                            <m:r>
                                              <a:rPr lang="pt-BR" sz="14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sup>
                                        </m:sSubSup>
                                        <m:r>
                                          <a:rPr lang="pt-BR" sz="1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pt-BR" sz="14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pt-BR" sz="14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  <m:r>
                                          <a:rPr lang="pt-BR" sz="1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sup>
                                        <m:r>
                                          <a:rPr lang="pt-BR" sz="14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nary>
                              </m:num>
                              <m:den>
                                <m:r>
                                  <a:rPr lang="pt-BR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pt-BR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pt-BR" sz="1400" dirty="0"/>
                </a:p>
              </p:txBody>
            </p:sp>
          </mc:Choice>
          <mc:Fallback xmlns="">
            <p:sp>
              <p:nvSpPr>
                <p:cNvPr id="4" name="CaixaDeTexto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07686" y="2541295"/>
                  <a:ext cx="1793599" cy="63652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CaixaDeTexto 9"/>
            <p:cNvSpPr txBox="1"/>
            <p:nvPr/>
          </p:nvSpPr>
          <p:spPr>
            <a:xfrm>
              <a:off x="217981" y="2285708"/>
              <a:ext cx="228310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altLang="en-US" sz="1600" dirty="0">
                  <a:solidFill>
                    <a:srgbClr val="FF0000"/>
                  </a:solidFill>
                </a:rPr>
                <a:t>Incerteza estatística </a:t>
              </a:r>
              <a:r>
                <a:rPr lang="pt-BR" altLang="en-US" sz="1600" dirty="0" smtClean="0">
                  <a:solidFill>
                    <a:srgbClr val="FF0000"/>
                  </a:solidFill>
                </a:rPr>
                <a:t>do conjunto dos dados    </a:t>
              </a:r>
              <a:r>
                <a:rPr lang="pt-BR" altLang="en-US" sz="1600" dirty="0" smtClean="0"/>
                <a:t>se </a:t>
              </a:r>
              <a:r>
                <a:rPr lang="pt-BR" altLang="en-US" sz="1600" dirty="0"/>
                <a:t>mede pelo desvio </a:t>
              </a:r>
              <a:r>
                <a:rPr lang="pt-BR" altLang="en-US" sz="1600" dirty="0" smtClean="0"/>
                <a:t>padrão</a:t>
              </a:r>
              <a:endParaRPr lang="pt-BR" sz="1600" dirty="0"/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206787" y="3208181"/>
            <a:ext cx="3693369" cy="830997"/>
            <a:chOff x="221395" y="3550267"/>
            <a:chExt cx="3693369" cy="830997"/>
          </a:xfrm>
        </p:grpSpPr>
        <p:graphicFrame>
          <p:nvGraphicFramePr>
            <p:cNvPr id="14643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4888192"/>
                </p:ext>
              </p:extLst>
            </p:nvPr>
          </p:nvGraphicFramePr>
          <p:xfrm>
            <a:off x="2850512" y="3748984"/>
            <a:ext cx="1064252" cy="5210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5" name="Equação" r:id="rId4" imgW="647700" imgH="419100" progId="Equation.3">
                    <p:embed/>
                  </p:oleObj>
                </mc:Choice>
                <mc:Fallback>
                  <p:oleObj name="Equação" r:id="rId4" imgW="647700" imgH="419100" progId="Equation.3">
                    <p:embed/>
                    <p:pic>
                      <p:nvPicPr>
                        <p:cNvPr id="146436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0512" y="3748984"/>
                          <a:ext cx="1064252" cy="5210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CaixaDeTexto 12"/>
            <p:cNvSpPr txBox="1"/>
            <p:nvPr/>
          </p:nvSpPr>
          <p:spPr>
            <a:xfrm>
              <a:off x="221395" y="3550267"/>
              <a:ext cx="22796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altLang="en-US" sz="1600" dirty="0">
                  <a:solidFill>
                    <a:srgbClr val="FF0000"/>
                  </a:solidFill>
                </a:rPr>
                <a:t>Incerteza estatística </a:t>
              </a:r>
              <a:endParaRPr lang="pt-BR" altLang="en-US" sz="1600" dirty="0" smtClean="0">
                <a:solidFill>
                  <a:srgbClr val="FF0000"/>
                </a:solidFill>
              </a:endParaRPr>
            </a:p>
            <a:p>
              <a:r>
                <a:rPr lang="pt-BR" altLang="en-US" sz="1600" dirty="0" smtClean="0"/>
                <a:t>se </a:t>
              </a:r>
              <a:r>
                <a:rPr lang="pt-BR" altLang="en-US" sz="1600" dirty="0"/>
                <a:t>mede pelo </a:t>
              </a:r>
              <a:r>
                <a:rPr lang="pt-BR" altLang="en-US" sz="1600" dirty="0" smtClean="0"/>
                <a:t>desvio </a:t>
              </a:r>
            </a:p>
            <a:p>
              <a:r>
                <a:rPr lang="pt-BR" altLang="en-US" sz="1600" dirty="0" smtClean="0"/>
                <a:t>padrão </a:t>
              </a:r>
              <a:r>
                <a:rPr lang="pt-BR" altLang="en-US" sz="1600" dirty="0"/>
                <a:t>do valor </a:t>
              </a:r>
              <a:r>
                <a:rPr lang="pt-BR" altLang="en-US" sz="1600" dirty="0" smtClean="0"/>
                <a:t>médio</a:t>
              </a:r>
              <a:endParaRPr lang="pt-BR" sz="1600" dirty="0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198525" y="977391"/>
            <a:ext cx="3701631" cy="1077218"/>
            <a:chOff x="198525" y="1144958"/>
            <a:chExt cx="3701631" cy="1077218"/>
          </a:xfrm>
        </p:grpSpPr>
        <p:graphicFrame>
          <p:nvGraphicFramePr>
            <p:cNvPr id="1331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5320124"/>
                </p:ext>
              </p:extLst>
            </p:nvPr>
          </p:nvGraphicFramePr>
          <p:xfrm>
            <a:off x="2810145" y="1345483"/>
            <a:ext cx="1090011" cy="7091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6" name="Equation" r:id="rId6" imgW="723586" imgH="469696" progId="Equation.3">
                    <p:embed/>
                  </p:oleObj>
                </mc:Choice>
                <mc:Fallback>
                  <p:oleObj name="Equation" r:id="rId6" imgW="723586" imgH="469696" progId="Equation.3">
                    <p:embed/>
                    <p:pic>
                      <p:nvPicPr>
                        <p:cNvPr id="1331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0145" y="1345483"/>
                          <a:ext cx="1090011" cy="7091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CaixaDeTexto 10"/>
            <p:cNvSpPr txBox="1"/>
            <p:nvPr/>
          </p:nvSpPr>
          <p:spPr>
            <a:xfrm>
              <a:off x="198525" y="1144958"/>
              <a:ext cx="207592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altLang="en-US" sz="1600" dirty="0">
                  <a:solidFill>
                    <a:srgbClr val="FF0000"/>
                  </a:solidFill>
                </a:rPr>
                <a:t>Valor da grandeza </a:t>
              </a:r>
              <a:r>
                <a:rPr lang="pt-BR" altLang="en-US" sz="1600" dirty="0"/>
                <a:t>– adota-se a média de todas as medições </a:t>
              </a:r>
              <a:r>
                <a:rPr lang="pt-BR" altLang="en-US" sz="1600" dirty="0" smtClean="0"/>
                <a:t>efetuadas</a:t>
              </a:r>
              <a:endParaRPr lang="pt-BR" sz="1600" dirty="0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281730" y="426417"/>
            <a:ext cx="4067838" cy="584775"/>
            <a:chOff x="281730" y="426417"/>
            <a:chExt cx="4067838" cy="584775"/>
          </a:xfrm>
        </p:grpSpPr>
        <p:sp>
          <p:nvSpPr>
            <p:cNvPr id="3" name="CaixaDeTexto 2"/>
            <p:cNvSpPr txBox="1"/>
            <p:nvPr/>
          </p:nvSpPr>
          <p:spPr>
            <a:xfrm>
              <a:off x="281730" y="426417"/>
              <a:ext cx="186481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altLang="en-US" sz="1600" dirty="0" smtClean="0"/>
                <a:t>A </a:t>
              </a:r>
              <a:r>
                <a:rPr lang="pt-BR" altLang="en-US" sz="1600" dirty="0" smtClean="0">
                  <a:solidFill>
                    <a:srgbClr val="FF0000"/>
                  </a:solidFill>
                </a:rPr>
                <a:t>medida</a:t>
              </a:r>
              <a:r>
                <a:rPr lang="pt-BR" altLang="en-US" sz="1600" dirty="0" smtClean="0"/>
                <a:t> é um conjunto de dados</a:t>
              </a:r>
              <a:endParaRPr lang="pt-BR" altLang="en-US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aixaDeTexto 11"/>
                <p:cNvSpPr txBox="1"/>
                <p:nvPr/>
              </p:nvSpPr>
              <p:spPr>
                <a:xfrm>
                  <a:off x="2341839" y="569921"/>
                  <a:ext cx="200772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pt-B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t-B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…,</m:t>
                            </m:r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12" name="CaixaDe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41839" y="569921"/>
                  <a:ext cx="2007729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9565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Texto explicativo em elipse 13"/>
          <p:cNvSpPr/>
          <p:nvPr/>
        </p:nvSpPr>
        <p:spPr>
          <a:xfrm>
            <a:off x="6107954" y="368810"/>
            <a:ext cx="1508804" cy="714255"/>
          </a:xfrm>
          <a:prstGeom prst="wedgeEllipseCallout">
            <a:avLst>
              <a:gd name="adj1" fmla="val 63426"/>
              <a:gd name="adj2" fmla="val 48881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dirty="0">
                <a:solidFill>
                  <a:schemeClr val="tx1"/>
                </a:solidFill>
              </a:rPr>
              <a:t>medida</a:t>
            </a:r>
            <a:endParaRPr lang="pt-B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4349568" y="1375328"/>
                <a:ext cx="3337564" cy="4033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pt-BR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pt-BR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pt-B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400" b="0" i="1" smtClean="0">
                              <a:latin typeface="Cambria Math" panose="02040503050406030204" pitchFamily="18" charset="0"/>
                            </a:rPr>
                            <m:t>0,260+0,341+…+0,263</m:t>
                          </m:r>
                        </m:num>
                        <m:den>
                          <m:r>
                            <a:rPr lang="pt-BR" sz="1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pt-BR" sz="1400" b="0" i="1" smtClean="0">
                          <a:latin typeface="Cambria Math" panose="02040503050406030204" pitchFamily="18" charset="0"/>
                        </a:rPr>
                        <m:t>= 0,290</m:t>
                      </m:r>
                    </m:oMath>
                  </m:oMathPara>
                </a14:m>
                <a:endParaRPr lang="pt-BR" sz="1400" dirty="0"/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568" y="1375328"/>
                <a:ext cx="3337564" cy="403316"/>
              </a:xfrm>
              <a:prstGeom prst="rect">
                <a:avLst/>
              </a:prstGeom>
              <a:blipFill>
                <a:blip r:embed="rId9"/>
                <a:stretch>
                  <a:fillRect t="-1515" b="-1363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upo 18"/>
          <p:cNvGrpSpPr/>
          <p:nvPr/>
        </p:nvGrpSpPr>
        <p:grpSpPr>
          <a:xfrm>
            <a:off x="4160122" y="2116749"/>
            <a:ext cx="3613479" cy="887931"/>
            <a:chOff x="4173210" y="2751971"/>
            <a:chExt cx="3613479" cy="8879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aixaDeTexto 15"/>
                <p:cNvSpPr txBox="1"/>
                <p:nvPr/>
              </p:nvSpPr>
              <p:spPr>
                <a:xfrm>
                  <a:off x="4173210" y="2751971"/>
                  <a:ext cx="3613479" cy="47243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pt-BR" sz="1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1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pt-BR" sz="1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sz="1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pt-BR" sz="1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eqArr>
                              <m:eqArrPr>
                                <m:ctrlPr>
                                  <a:rPr lang="pt-BR" sz="1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p>
                                  <m:sSupPr>
                                    <m:ctrlPr>
                                      <a:rPr lang="pt-BR" sz="1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(0,26</m:t>
                                    </m:r>
                                    <m:r>
                                      <a:rPr lang="pt-BR" sz="1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−0,29</m:t>
                                    </m:r>
                                    <m:r>
                                      <a:rPr lang="pt-BR" sz="1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pt-BR" sz="1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pt-BR" sz="1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(0</m:t>
                                    </m:r>
                                    <m:r>
                                      <a:rPr lang="pt-BR" sz="1000" b="0" i="1" smtClean="0">
                                        <a:latin typeface="Cambria Math" panose="02040503050406030204" pitchFamily="18" charset="0"/>
                                      </a:rPr>
                                      <m:t>3,41</m:t>
                                    </m:r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−0,290)</m:t>
                                    </m:r>
                                  </m:e>
                                  <m:sup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pt-BR" sz="1000" b="0" i="1" smtClean="0">
                                    <a:latin typeface="Cambria Math" panose="02040503050406030204" pitchFamily="18" charset="0"/>
                                  </a:rPr>
                                  <m:t>+…</m:t>
                                </m:r>
                              </m:e>
                              <m:e>
                                <m:r>
                                  <a:rPr lang="pt-BR" sz="1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(0,26</m:t>
                                    </m:r>
                                    <m:r>
                                      <a:rPr lang="pt-BR" sz="1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−0,29</m:t>
                                    </m:r>
                                    <m:r>
                                      <a:rPr lang="pt-BR" sz="1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pt-BR" sz="1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eqArr>
                          </m:num>
                          <m:den>
                            <m:r>
                              <a:rPr lang="pt-BR" sz="10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pt-BR" sz="1000" b="0" i="0" smtClean="0">
                            <a:latin typeface="Cambria Math" panose="02040503050406030204" pitchFamily="18" charset="0"/>
                          </a:rPr>
                          <m:t>=0,002786</m:t>
                        </m:r>
                      </m:oMath>
                    </m:oMathPara>
                  </a14:m>
                  <a:endParaRPr lang="pt-BR" sz="1000" dirty="0"/>
                </a:p>
              </p:txBody>
            </p:sp>
          </mc:Choice>
          <mc:Fallback xmlns="">
            <p:sp>
              <p:nvSpPr>
                <p:cNvPr id="16" name="CaixaDeTexto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3210" y="2751971"/>
                  <a:ext cx="3613479" cy="47243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aixaDeTexto 17"/>
                <p:cNvSpPr txBox="1"/>
                <p:nvPr/>
              </p:nvSpPr>
              <p:spPr>
                <a:xfrm>
                  <a:off x="4439852" y="3319750"/>
                  <a:ext cx="3007939" cy="32015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=+</m:t>
                        </m:r>
                        <m:rad>
                          <m:radPr>
                            <m:degHide m:val="on"/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pt-B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pt-BR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0,002786</m:t>
                            </m:r>
                          </m:e>
                        </m:rad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=0,053</m:t>
                        </m:r>
                      </m:oMath>
                    </m:oMathPara>
                  </a14:m>
                  <a:endParaRPr lang="pt-BR" sz="1600" dirty="0"/>
                </a:p>
              </p:txBody>
            </p:sp>
          </mc:Choice>
          <mc:Fallback xmlns="">
            <p:sp>
              <p:nvSpPr>
                <p:cNvPr id="18" name="CaixaDe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9852" y="3319750"/>
                  <a:ext cx="3007939" cy="320152"/>
                </a:xfrm>
                <a:prstGeom prst="rect">
                  <a:avLst/>
                </a:prstGeom>
                <a:blipFill>
                  <a:blip r:embed="rId11"/>
                  <a:stretch>
                    <a:fillRect l="-202" r="-607" b="-1887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5237054" y="3406898"/>
                <a:ext cx="1712584" cy="513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pt-B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0,053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pt-B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den>
                      </m:f>
                      <m:r>
                        <a:rPr lang="pt-B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=0,016</m:t>
                      </m:r>
                    </m:oMath>
                  </m:oMathPara>
                </a14:m>
                <a:endParaRPr lang="pt-BR" sz="1600" dirty="0"/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054" y="3406898"/>
                <a:ext cx="1712584" cy="513667"/>
              </a:xfrm>
              <a:prstGeom prst="rect">
                <a:avLst/>
              </a:prstGeom>
              <a:blipFill>
                <a:blip r:embed="rId12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ixaDeTexto 20"/>
              <p:cNvSpPr txBox="1"/>
              <p:nvPr/>
            </p:nvSpPr>
            <p:spPr>
              <a:xfrm>
                <a:off x="543221" y="4292994"/>
                <a:ext cx="3206647" cy="27699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pt-B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=0,290</m:t>
                      </m:r>
                      <m:d>
                        <m:d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e>
                      </m:d>
                      <m:r>
                        <a:rPr lang="pt-B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=0,290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±0,016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1" name="CaixaDe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21" y="4292994"/>
                <a:ext cx="3206647" cy="276999"/>
              </a:xfrm>
              <a:prstGeom prst="rect">
                <a:avLst/>
              </a:prstGeom>
              <a:blipFill>
                <a:blip r:embed="rId13"/>
                <a:stretch>
                  <a:fillRect l="-951" r="-1331" b="-2391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ixaDeTexto 4"/>
          <p:cNvSpPr txBox="1"/>
          <p:nvPr/>
        </p:nvSpPr>
        <p:spPr>
          <a:xfrm>
            <a:off x="3999902" y="4015907"/>
            <a:ext cx="3933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 caso, o resultado não tem unidade. Mas em geral a média e o desvio-padrão têm unidades e, logicamente, são as mesmas !!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20" grpId="0"/>
      <p:bldP spid="21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Espaço Reservado para Conteúdo 2"/>
          <p:cNvSpPr>
            <a:spLocks noGrp="1"/>
          </p:cNvSpPr>
          <p:nvPr>
            <p:ph idx="1"/>
          </p:nvPr>
        </p:nvSpPr>
        <p:spPr>
          <a:xfrm>
            <a:off x="321548" y="766489"/>
            <a:ext cx="7691668" cy="3529013"/>
          </a:xfrm>
        </p:spPr>
        <p:txBody>
          <a:bodyPr>
            <a:normAutofit fontScale="70000" lnSpcReduction="20000"/>
          </a:bodyPr>
          <a:lstStyle/>
          <a:p>
            <a:r>
              <a:rPr lang="pt-BR" altLang="en-US" dirty="0" smtClean="0"/>
              <a:t>Exemplo. Várias medidas do tamanho de um objeto com uma régua</a:t>
            </a:r>
          </a:p>
          <a:p>
            <a:endParaRPr lang="pt-BR" altLang="en-US" dirty="0" smtClean="0"/>
          </a:p>
          <a:p>
            <a:pPr lvl="1"/>
            <a:r>
              <a:rPr lang="pt-BR" altLang="en-US" dirty="0" smtClean="0"/>
              <a:t>       </a:t>
            </a:r>
            <a:r>
              <a:rPr lang="pt-BR" altLang="en-US" dirty="0" err="1" smtClean="0"/>
              <a:t>σ</a:t>
            </a:r>
            <a:r>
              <a:rPr lang="pt-BR" altLang="en-US" i="1" baseline="-25000" dirty="0" err="1" smtClean="0"/>
              <a:t>L</a:t>
            </a:r>
            <a:r>
              <a:rPr lang="pt-BR" altLang="en-US" i="1" baseline="-40000" dirty="0" err="1" smtClean="0"/>
              <a:t>instr</a:t>
            </a:r>
            <a:r>
              <a:rPr lang="pt-BR" altLang="en-US" i="1" baseline="-40000" dirty="0" smtClean="0"/>
              <a:t> </a:t>
            </a:r>
            <a:r>
              <a:rPr lang="pt-BR" altLang="en-US" i="1" dirty="0" smtClean="0"/>
              <a:t>= 0,5 mm                   </a:t>
            </a:r>
            <a:r>
              <a:rPr lang="el-GR" altLang="en-US" dirty="0" smtClean="0"/>
              <a:t>σ</a:t>
            </a:r>
            <a:r>
              <a:rPr lang="pt-BR" altLang="en-US" i="1" baseline="-25000" dirty="0" err="1" smtClean="0"/>
              <a:t>L</a:t>
            </a:r>
            <a:r>
              <a:rPr lang="pt-BR" altLang="en-US" i="1" baseline="-40000" dirty="0" err="1" smtClean="0"/>
              <a:t>estat</a:t>
            </a:r>
            <a:endParaRPr lang="pt-BR" altLang="en-US" i="1" baseline="-40000" dirty="0"/>
          </a:p>
          <a:p>
            <a:pPr lvl="1"/>
            <a:endParaRPr lang="pt-BR" altLang="en-US" i="1" baseline="-40000" dirty="0" smtClean="0"/>
          </a:p>
          <a:p>
            <a:pPr marL="457200" lvl="1" indent="0">
              <a:buNone/>
            </a:pPr>
            <a:r>
              <a:rPr lang="pt-BR" altLang="en-US" dirty="0" smtClean="0"/>
              <a:t> </a:t>
            </a:r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endParaRPr lang="pt-BR" altLang="en-US" dirty="0" smtClean="0"/>
          </a:p>
          <a:p>
            <a:pPr lvl="1"/>
            <a:r>
              <a:rPr lang="pt-BR" altLang="en-US" dirty="0" smtClean="0"/>
              <a:t>Caso um tipo de incerteza seja dominante, pode-se ignorar a outra (</a:t>
            </a:r>
            <a:r>
              <a:rPr lang="pt-BR" altLang="en-US" dirty="0" smtClean="0">
                <a:solidFill>
                  <a:schemeClr val="accent2">
                    <a:lumMod val="75000"/>
                  </a:schemeClr>
                </a:solidFill>
              </a:rPr>
              <a:t>na prática, um fator 3 entre os desvios permite ignorar completamente a outra incerteza</a:t>
            </a:r>
            <a:r>
              <a:rPr lang="pt-BR" altLang="en-US" dirty="0" smtClean="0"/>
              <a:t>)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039380"/>
              </p:ext>
            </p:extLst>
          </p:nvPr>
        </p:nvGraphicFramePr>
        <p:xfrm>
          <a:off x="1916052" y="2383272"/>
          <a:ext cx="2944415" cy="653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3" imgW="1371600" imgH="304800" progId="Equation.3">
                  <p:embed/>
                </p:oleObj>
              </mc:Choice>
              <mc:Fallback>
                <p:oleObj name="Equation" r:id="rId3" imgW="1371600" imgH="304800" progId="Equation.3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052" y="2383272"/>
                        <a:ext cx="2944415" cy="6536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237326" y="59639"/>
            <a:ext cx="478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en-US" dirty="0">
                <a:solidFill>
                  <a:srgbClr val="0070C0"/>
                </a:solidFill>
              </a:rPr>
              <a:t>Qual é a incerteza de uma medida?</a:t>
            </a:r>
            <a:endParaRPr lang="pt-BR" dirty="0"/>
          </a:p>
        </p:txBody>
      </p:sp>
      <p:sp>
        <p:nvSpPr>
          <p:cNvPr id="4" name="Texto explicativo em forma de nuvem 3"/>
          <p:cNvSpPr/>
          <p:nvPr/>
        </p:nvSpPr>
        <p:spPr>
          <a:xfrm>
            <a:off x="6581670" y="1170256"/>
            <a:ext cx="2562330" cy="1866670"/>
          </a:xfrm>
          <a:prstGeom prst="cloudCallout">
            <a:avLst>
              <a:gd name="adj1" fmla="val -91865"/>
              <a:gd name="adj2" fmla="val -10171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Só pode ser estimada por repetição e comparação das medições </a:t>
            </a:r>
          </a:p>
        </p:txBody>
      </p:sp>
    </p:spTree>
    <p:extLst>
      <p:ext uri="{BB962C8B-B14F-4D97-AF65-F5344CB8AC3E}">
        <p14:creationId xmlns:p14="http://schemas.microsoft.com/office/powerpoint/2010/main" val="369539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uiExpand="1" build="p" bldLvl="2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18995</TotalTime>
  <Words>741</Words>
  <Application>Microsoft Office PowerPoint</Application>
  <PresentationFormat>Apresentação na tela (16:9)</PresentationFormat>
  <Paragraphs>193</Paragraphs>
  <Slides>14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12</vt:i4>
      </vt:variant>
      <vt:variant>
        <vt:lpstr>Servidores OLE inseridos</vt:lpstr>
      </vt:variant>
      <vt:variant>
        <vt:i4>4</vt:i4>
      </vt:variant>
      <vt:variant>
        <vt:lpstr>Títulos de slides</vt:lpstr>
      </vt:variant>
      <vt:variant>
        <vt:i4>14</vt:i4>
      </vt:variant>
    </vt:vector>
  </HeadingPairs>
  <TitlesOfParts>
    <vt:vector size="39" baseType="lpstr">
      <vt:lpstr>Arial</vt:lpstr>
      <vt:lpstr>Calibri</vt:lpstr>
      <vt:lpstr>Cambria Math</vt:lpstr>
      <vt:lpstr>Eau</vt:lpstr>
      <vt:lpstr>Eau Sans Bold</vt:lpstr>
      <vt:lpstr>Eau Sans Bold Lining</vt:lpstr>
      <vt:lpstr>Symbol</vt:lpstr>
      <vt:lpstr>Times New Roman</vt:lpstr>
      <vt:lpstr>Wingdings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Gráfico</vt:lpstr>
      <vt:lpstr>Document</vt:lpstr>
      <vt:lpstr>Equação</vt:lpstr>
      <vt:lpstr>Equation</vt:lpstr>
      <vt:lpstr>Apresentação do PowerPoint</vt:lpstr>
      <vt:lpstr>Conceitos envolvidos em uma medida experimental</vt:lpstr>
      <vt:lpstr>Construindo um histograma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Quando a grandeza de interesse é função da grandeza medida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Cisne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medina</cp:lastModifiedBy>
  <cp:revision>940</cp:revision>
  <dcterms:created xsi:type="dcterms:W3CDTF">2016-03-09T00:36:12Z</dcterms:created>
  <dcterms:modified xsi:type="dcterms:W3CDTF">2020-09-04T15:56:00Z</dcterms:modified>
</cp:coreProperties>
</file>