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7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91" r:id="rId29"/>
    <p:sldId id="284" r:id="rId30"/>
    <p:sldId id="285" r:id="rId31"/>
    <p:sldId id="288" r:id="rId32"/>
    <p:sldId id="289" r:id="rId33"/>
    <p:sldId id="290" r:id="rId34"/>
    <p:sldId id="306" r:id="rId35"/>
    <p:sldId id="307" r:id="rId36"/>
    <p:sldId id="308" r:id="rId37"/>
    <p:sldId id="309" r:id="rId38"/>
    <p:sldId id="31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Graneleiros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6631</c:v>
                </c:pt>
                <c:pt idx="1">
                  <c:v>10829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EC-43CF-84F7-E734363CD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Navios-tanque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8040</c:v>
                </c:pt>
                <c:pt idx="1">
                  <c:v>16410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EC-43CF-84F7-E734363CD7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14756</c:v>
                </c:pt>
                <c:pt idx="1">
                  <c:v>27239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EC-43CF-84F7-E734363CD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75808"/>
        <c:axId val="60658432"/>
      </c:barChart>
      <c:catAx>
        <c:axId val="11717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658432"/>
        <c:crosses val="autoZero"/>
        <c:auto val="1"/>
        <c:lblAlgn val="ctr"/>
        <c:lblOffset val="100"/>
        <c:noMultiLvlLbl val="0"/>
      </c:catAx>
      <c:valAx>
        <c:axId val="6065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7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679DB7-0B9F-4E2A-A6B4-349C2F4FA812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C1725-FFBD-46A1-9FC8-C9A69FB34767}" type="datetimeFigureOut">
              <a:rPr lang="pt-BR" smtClean="0"/>
              <a:t>23/05/2017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543800" cy="2593975"/>
          </a:xfrm>
        </p:spPr>
        <p:txBody>
          <a:bodyPr/>
          <a:lstStyle/>
          <a:p>
            <a:r>
              <a:rPr lang="pt-BR" dirty="0"/>
              <a:t>O transporte de cargas a granel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2662064" cy="1809328"/>
          </a:xfrm>
        </p:spPr>
        <p:txBody>
          <a:bodyPr>
            <a:normAutofit/>
          </a:bodyPr>
          <a:lstStyle/>
          <a:p>
            <a:r>
              <a:rPr lang="pt-BR" dirty="0"/>
              <a:t>Felipe Cabral</a:t>
            </a:r>
          </a:p>
          <a:p>
            <a:r>
              <a:rPr lang="pt-BR" dirty="0"/>
              <a:t>Gabriel Valente</a:t>
            </a:r>
          </a:p>
          <a:p>
            <a:r>
              <a:rPr lang="pt-BR" dirty="0"/>
              <a:t>João Lucas Bertazzi</a:t>
            </a:r>
          </a:p>
          <a:p>
            <a:r>
              <a:rPr lang="pt-BR" dirty="0"/>
              <a:t>Rodolfo Vale</a:t>
            </a:r>
          </a:p>
          <a:p>
            <a:endParaRPr lang="pt-B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95936" y="4581128"/>
            <a:ext cx="3744416" cy="180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Maria Valentina Mesa </a:t>
            </a:r>
          </a:p>
          <a:p>
            <a:r>
              <a:rPr lang="pt-BR" dirty="0" err="1"/>
              <a:t>Bhreno</a:t>
            </a:r>
            <a:r>
              <a:rPr lang="pt-BR" dirty="0"/>
              <a:t> Meirelles </a:t>
            </a:r>
          </a:p>
          <a:p>
            <a:r>
              <a:rPr lang="pt-BR" dirty="0" err="1"/>
              <a:t>Fillipe</a:t>
            </a:r>
            <a:r>
              <a:rPr lang="pt-BR" dirty="0"/>
              <a:t> Esteves </a:t>
            </a:r>
          </a:p>
          <a:p>
            <a:r>
              <a:rPr lang="pt-BR" dirty="0"/>
              <a:t>Fabio </a:t>
            </a:r>
            <a:r>
              <a:rPr lang="pt-BR" dirty="0" err="1"/>
              <a:t>Passanante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00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comércio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dirty="0"/>
              <a:t>Fatores de aptidão para transporte </a:t>
            </a:r>
          </a:p>
          <a:p>
            <a:pPr marL="114300" indent="0">
              <a:buNone/>
            </a:pPr>
            <a:r>
              <a:rPr lang="pt-BR" dirty="0"/>
              <a:t>em graneleiros:</a:t>
            </a:r>
          </a:p>
          <a:p>
            <a:endParaRPr lang="pt-BR" dirty="0"/>
          </a:p>
          <a:p>
            <a:r>
              <a:rPr lang="pt-BR" dirty="0"/>
              <a:t>Volume</a:t>
            </a:r>
          </a:p>
          <a:p>
            <a:endParaRPr lang="pt-BR" dirty="0"/>
          </a:p>
          <a:p>
            <a:r>
              <a:rPr lang="pt-BR" dirty="0"/>
              <a:t>Manuseio e estivagem</a:t>
            </a:r>
          </a:p>
          <a:p>
            <a:pPr marL="777240" lvl="2" indent="0">
              <a:buNone/>
            </a:pPr>
            <a:r>
              <a:rPr lang="pt-BR" dirty="0"/>
              <a:t>Empacotamento em unidades-padrão</a:t>
            </a:r>
          </a:p>
          <a:p>
            <a:pPr marL="777240" lvl="2" indent="0">
              <a:buNone/>
            </a:pPr>
            <a:r>
              <a:rPr lang="pt-BR" dirty="0"/>
              <a:t>Carga suscetível a dano</a:t>
            </a:r>
          </a:p>
          <a:p>
            <a:pPr marL="777240" lvl="2" indent="0">
              <a:buNone/>
            </a:pPr>
            <a:r>
              <a:rPr lang="pt-BR" dirty="0"/>
              <a:t>Carga perigosa</a:t>
            </a:r>
          </a:p>
          <a:p>
            <a:pPr marL="777240" lvl="2" indent="0">
              <a:buNone/>
            </a:pPr>
            <a:r>
              <a:rPr lang="pt-BR" dirty="0"/>
              <a:t>Cargas de alta densidade</a:t>
            </a:r>
          </a:p>
          <a:p>
            <a:pPr marL="777240" lvl="2" indent="0">
              <a:buNone/>
            </a:pPr>
            <a:r>
              <a:rPr lang="pt-BR" dirty="0"/>
              <a:t>Cargas de baixa densidade</a:t>
            </a:r>
          </a:p>
        </p:txBody>
      </p:sp>
      <p:pic>
        <p:nvPicPr>
          <p:cNvPr id="5126" name="Picture 6" descr="Resultado de imagem para iron 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99" y="162880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woodc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99" y="4293095"/>
            <a:ext cx="3287055" cy="21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comércio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Valor de carga</a:t>
            </a:r>
          </a:p>
          <a:p>
            <a:endParaRPr lang="pt-BR" dirty="0"/>
          </a:p>
          <a:p>
            <a:r>
              <a:rPr lang="pt-BR" dirty="0"/>
              <a:t>Regularidade de fluxo comercial</a:t>
            </a:r>
          </a:p>
        </p:txBody>
      </p:sp>
      <p:pic>
        <p:nvPicPr>
          <p:cNvPr id="7170" name="Picture 2" descr="Resultado de imagem para busy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256584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4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O transporte marítimo é apenas um estágio da cadeia de transportes de mercadorias a granel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Áreas de armazenagem servem como “amortecedores”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Possíveis restrições ao tamanho dos navios: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dirty="0"/>
              <a:t>Dimensões dos berços;</a:t>
            </a:r>
          </a:p>
          <a:p>
            <a:r>
              <a:rPr lang="pt-BR" dirty="0"/>
              <a:t>Capacidade do armazém;</a:t>
            </a:r>
          </a:p>
          <a:p>
            <a:r>
              <a:rPr lang="pt-BR" dirty="0"/>
              <a:t>Quantidade de matéria-prima que a planta de produção pode processar;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75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82" y="1600200"/>
            <a:ext cx="5905235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92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i="1" dirty="0"/>
              <a:t>Checklist</a:t>
            </a:r>
            <a:r>
              <a:rPr lang="pt-BR" dirty="0"/>
              <a:t> que deve ser considerada ao se pensar em sistemas de transporte a granel: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dirty="0"/>
              <a:t>Manuseio eficiente de carga;</a:t>
            </a:r>
          </a:p>
          <a:p>
            <a:r>
              <a:rPr lang="pt-BR" dirty="0"/>
              <a:t>Minimizar o manuseio de carga;</a:t>
            </a:r>
          </a:p>
          <a:p>
            <a:r>
              <a:rPr lang="pt-BR" dirty="0"/>
              <a:t>Integrar os meios de transporte empregados;</a:t>
            </a:r>
          </a:p>
          <a:p>
            <a:r>
              <a:rPr lang="pt-BR" dirty="0"/>
              <a:t>Otimizar estoques para o produtor e para o consumidor.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b="1" dirty="0"/>
              <a:t>Problema:</a:t>
            </a:r>
            <a:r>
              <a:rPr lang="pt-BR" dirty="0"/>
              <a:t> muitos desses objetivos tem um custo capital e alguns trabalham em oposição</a:t>
            </a:r>
          </a:p>
        </p:txBody>
      </p:sp>
    </p:spTree>
    <p:extLst>
      <p:ext uri="{BB962C8B-B14F-4D97-AF65-F5344CB8AC3E}">
        <p14:creationId xmlns:p14="http://schemas.microsoft.com/office/powerpoint/2010/main" val="425079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Manuseio eficiente de carga</a:t>
            </a:r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dirty="0"/>
              <a:t>Princípio fundamental do transporte a granel: economia de escala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Manuseio cada vez menos relevante no custo por unidade quanto maior for a distância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83866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Minimizar o manuseio de carga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dirty="0"/>
              <a:t>Todo movimento de carga possui um custo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Soluções:</a:t>
            </a:r>
          </a:p>
          <a:p>
            <a:r>
              <a:rPr lang="pt-BR" dirty="0"/>
              <a:t>Realocação de planta de produção;</a:t>
            </a:r>
          </a:p>
          <a:p>
            <a:r>
              <a:rPr lang="pt-BR" dirty="0"/>
              <a:t>Terminais especializados;</a:t>
            </a:r>
          </a:p>
          <a:p>
            <a:r>
              <a:rPr lang="pt-BR" dirty="0"/>
              <a:t>Produtos irregulares podem ser acondicionados em unidades-padrão.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09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Integrar os sistemas de transporte empregados</a:t>
            </a:r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dirty="0"/>
              <a:t>A integração dos diversos estágios do sistema de transporte faz o manuseio de carga ser mais eficiente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Soluções: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dirty="0"/>
              <a:t>Padronização de unidades de carga (</a:t>
            </a:r>
            <a:r>
              <a:rPr lang="pt-BR" dirty="0" err="1"/>
              <a:t>ex</a:t>
            </a:r>
            <a:r>
              <a:rPr lang="pt-BR" dirty="0"/>
              <a:t>: contêiner);</a:t>
            </a:r>
          </a:p>
          <a:p>
            <a:r>
              <a:rPr lang="pt-BR" dirty="0"/>
              <a:t>Projetar um sistema que cubra todos os estágios da operação de transporte.</a:t>
            </a:r>
          </a:p>
        </p:txBody>
      </p:sp>
    </p:spTree>
    <p:extLst>
      <p:ext uri="{BB962C8B-B14F-4D97-AF65-F5344CB8AC3E}">
        <p14:creationId xmlns:p14="http://schemas.microsoft.com/office/powerpoint/2010/main" val="352286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Princípios de transporte a granel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Otimizar estoques para o produtor e para o consumidor</a:t>
            </a:r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dirty="0"/>
              <a:t>Considerar o tamanho do fluxo de carga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Custo de estoque vs. Custo de frete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“</a:t>
            </a:r>
            <a:r>
              <a:rPr lang="pt-BR" i="1" dirty="0"/>
              <a:t>Just in time”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681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Personagens do transporte a granel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Dono da carga </a:t>
            </a:r>
          </a:p>
          <a:p>
            <a:r>
              <a:rPr lang="pt-BR" dirty="0"/>
              <a:t>Perfil variado </a:t>
            </a:r>
          </a:p>
          <a:p>
            <a:r>
              <a:rPr lang="pt-BR" dirty="0"/>
              <a:t>Grandes produtores costumam possuir departamentos dedicados ao transporte da carga</a:t>
            </a:r>
          </a:p>
          <a:p>
            <a:r>
              <a:rPr lang="pt-BR" dirty="0"/>
              <a:t>Redução de custos através de operação dita “verticalizada” ou negociação de contratos de longo</a:t>
            </a:r>
          </a:p>
          <a:p>
            <a:pPr marL="114300" indent="0">
              <a:buNone/>
            </a:pPr>
            <a:r>
              <a:rPr lang="pt-BR" b="1" u="sng" dirty="0" err="1"/>
              <a:t>Traders</a:t>
            </a:r>
            <a:endParaRPr lang="pt-BR" b="1" u="sng" dirty="0"/>
          </a:p>
          <a:p>
            <a:r>
              <a:rPr lang="pt-BR" dirty="0"/>
              <a:t>Compram e vendem a carga em locais diferentes</a:t>
            </a:r>
          </a:p>
          <a:p>
            <a:r>
              <a:rPr lang="pt-BR" dirty="0"/>
              <a:t>Custo logístico influencia fortemente sua taxa de lucro</a:t>
            </a:r>
          </a:p>
          <a:p>
            <a:r>
              <a:rPr lang="pt-BR" dirty="0"/>
              <a:t>Mercado spot</a:t>
            </a:r>
          </a:p>
          <a:p>
            <a:r>
              <a:rPr lang="pt-BR" dirty="0"/>
              <a:t>Muito fortes no agronegócio</a:t>
            </a:r>
          </a:p>
        </p:txBody>
      </p:sp>
    </p:spTree>
    <p:extLst>
      <p:ext uri="{BB962C8B-B14F-4D97-AF65-F5344CB8AC3E}">
        <p14:creationId xmlns:p14="http://schemas.microsoft.com/office/powerpoint/2010/main" val="341137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Tabela  – Evolução do porte médio por tipo de embarcação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Frota graneleira global (2007):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b="1" dirty="0"/>
              <a:t>TOTAL: </a:t>
            </a:r>
            <a:r>
              <a:rPr lang="pt-BR" dirty="0"/>
              <a:t>14 756</a:t>
            </a:r>
            <a:endParaRPr lang="pt-BR" b="1" dirty="0"/>
          </a:p>
          <a:p>
            <a:pPr marL="114300" indent="0">
              <a:buNone/>
            </a:pPr>
            <a:r>
              <a:rPr lang="pt-BR" b="1" dirty="0"/>
              <a:t>Graneleiros: </a:t>
            </a:r>
            <a:r>
              <a:rPr lang="pt-BR" dirty="0"/>
              <a:t>6 631</a:t>
            </a:r>
            <a:endParaRPr lang="pt-BR" b="1" dirty="0"/>
          </a:p>
          <a:p>
            <a:pPr marL="114300" indent="0">
              <a:buNone/>
            </a:pPr>
            <a:r>
              <a:rPr lang="pt-BR" b="1" dirty="0"/>
              <a:t>Navios-tanque: </a:t>
            </a:r>
            <a:r>
              <a:rPr lang="pt-BR" dirty="0"/>
              <a:t>8 040</a:t>
            </a:r>
            <a:endParaRPr lang="pt-BR" b="1" dirty="0"/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79004"/>
              </p:ext>
            </p:extLst>
          </p:nvPr>
        </p:nvGraphicFramePr>
        <p:xfrm>
          <a:off x="539552" y="2348880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Graneleiros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31 000 dwt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56 000 dwt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Navios-tanque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75 000 dwt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90 000 dwt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3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Personagens do transporte a granel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Armadores</a:t>
            </a:r>
          </a:p>
          <a:p>
            <a:r>
              <a:rPr lang="pt-BR" dirty="0"/>
              <a:t>Investem nas embarcações tentando minimizar custos operacionais</a:t>
            </a:r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 err="1"/>
              <a:t>Brokers</a:t>
            </a:r>
            <a:endParaRPr lang="pt-BR" b="1" u="sng" dirty="0"/>
          </a:p>
          <a:p>
            <a:r>
              <a:rPr lang="pt-BR" dirty="0"/>
              <a:t>Não possuem carga nem meio de transporte</a:t>
            </a:r>
          </a:p>
          <a:p>
            <a:r>
              <a:rPr lang="pt-BR" dirty="0"/>
              <a:t>Intermediadores</a:t>
            </a:r>
          </a:p>
          <a:p>
            <a:r>
              <a:rPr lang="pt-BR" dirty="0"/>
              <a:t>Costumam atuar com margem reduzida de lucro</a:t>
            </a:r>
          </a:p>
          <a:p>
            <a:r>
              <a:rPr lang="pt-BR" dirty="0"/>
              <a:t>Apoiam-se em conhecimento do mercado e economias de escala</a:t>
            </a:r>
          </a:p>
        </p:txBody>
      </p:sp>
    </p:spTree>
    <p:extLst>
      <p:ext uri="{BB962C8B-B14F-4D97-AF65-F5344CB8AC3E}">
        <p14:creationId xmlns:p14="http://schemas.microsoft.com/office/powerpoint/2010/main" val="109857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 em embarcações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Especialização x obsolescência</a:t>
            </a:r>
          </a:p>
          <a:p>
            <a:endParaRPr lang="pt-BR" dirty="0"/>
          </a:p>
          <a:p>
            <a:r>
              <a:rPr lang="pt-BR" dirty="0"/>
              <a:t>Volatilidade do mercado de commodities</a:t>
            </a:r>
          </a:p>
          <a:p>
            <a:r>
              <a:rPr lang="pt-BR" dirty="0"/>
              <a:t>Restrições operacionais</a:t>
            </a:r>
          </a:p>
          <a:p>
            <a:r>
              <a:rPr lang="pt-BR" dirty="0"/>
              <a:t>Competição constante</a:t>
            </a:r>
          </a:p>
          <a:p>
            <a:endParaRPr lang="pt-BR" dirty="0"/>
          </a:p>
          <a:p>
            <a:endParaRPr lang="pt-BR" dirty="0"/>
          </a:p>
          <a:p>
            <a:pPr marL="114300" indent="0">
              <a:buNone/>
            </a:pPr>
            <a:r>
              <a:rPr lang="pt-BR" b="1" u="sng" dirty="0"/>
              <a:t>Exemplo:</a:t>
            </a:r>
            <a:r>
              <a:rPr lang="pt-BR" dirty="0"/>
              <a:t> </a:t>
            </a:r>
            <a:r>
              <a:rPr lang="pt-BR" dirty="0" err="1"/>
              <a:t>Aframax</a:t>
            </a:r>
            <a:r>
              <a:rPr lang="pt-BR" dirty="0"/>
              <a:t> x </a:t>
            </a:r>
            <a:r>
              <a:rPr lang="pt-BR" dirty="0" err="1"/>
              <a:t>VLCC’s</a:t>
            </a:r>
            <a:r>
              <a:rPr lang="pt-BR" dirty="0"/>
              <a:t> na rota Rússia – Europa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39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de granéis sólidos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Características gerais</a:t>
            </a:r>
          </a:p>
          <a:p>
            <a:endParaRPr lang="pt-BR" u="sng" dirty="0"/>
          </a:p>
          <a:p>
            <a:r>
              <a:rPr lang="pt-BR" dirty="0"/>
              <a:t>Geralmente utilizam terminais dedicados para aumentar a eficiência do processo</a:t>
            </a:r>
          </a:p>
          <a:p>
            <a:r>
              <a:rPr lang="pt-BR" dirty="0"/>
              <a:t>Viradores de vagão e tombadores</a:t>
            </a:r>
          </a:p>
          <a:p>
            <a:r>
              <a:rPr lang="pt-BR" dirty="0"/>
              <a:t>Amplo uso de esteiras</a:t>
            </a:r>
          </a:p>
          <a:p>
            <a:r>
              <a:rPr lang="pt-BR" dirty="0"/>
              <a:t>“</a:t>
            </a:r>
            <a:r>
              <a:rPr lang="pt-BR" dirty="0" err="1"/>
              <a:t>Spreaders</a:t>
            </a:r>
            <a:r>
              <a:rPr lang="pt-BR" dirty="0"/>
              <a:t>” e “</a:t>
            </a:r>
            <a:r>
              <a:rPr lang="pt-BR" dirty="0" err="1"/>
              <a:t>reclaimers</a:t>
            </a:r>
            <a:r>
              <a:rPr lang="pt-BR" dirty="0"/>
              <a:t>”</a:t>
            </a:r>
          </a:p>
          <a:p>
            <a:r>
              <a:rPr lang="pt-BR" dirty="0"/>
              <a:t>“</a:t>
            </a:r>
            <a:r>
              <a:rPr lang="pt-BR" dirty="0" err="1"/>
              <a:t>Shiploaders</a:t>
            </a:r>
            <a:r>
              <a:rPr lang="pt-BR" dirty="0"/>
              <a:t>”, “</a:t>
            </a:r>
            <a:r>
              <a:rPr lang="pt-BR" dirty="0" err="1"/>
              <a:t>grabs</a:t>
            </a:r>
            <a:r>
              <a:rPr lang="pt-BR" dirty="0"/>
              <a:t>” e equipamentos pneumáticos</a:t>
            </a:r>
          </a:p>
          <a:p>
            <a:r>
              <a:rPr lang="pt-BR" dirty="0"/>
              <a:t>Orientação de plano de carga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02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de granéis sólidos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132856"/>
            <a:ext cx="3528392" cy="4397915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b="1" u="sng" dirty="0"/>
              <a:t>Layout básico</a:t>
            </a:r>
          </a:p>
          <a:p>
            <a:endParaRPr lang="pt-BR" u="sng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52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de granéis sólidos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Virador de vagão e </a:t>
            </a:r>
            <a:r>
              <a:rPr lang="pt-BR" b="1" u="sng" dirty="0" err="1"/>
              <a:t>Reclaimer</a:t>
            </a:r>
            <a:endParaRPr lang="pt-BR" b="1" u="sng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388" y="2554461"/>
            <a:ext cx="3602980" cy="2386974"/>
          </a:xfrm>
          <a:prstGeom prst="rect">
            <a:avLst/>
          </a:prstGeom>
        </p:spPr>
      </p:pic>
      <p:pic>
        <p:nvPicPr>
          <p:cNvPr id="1026" name="Picture 2" descr="http://inthemine.com.br/site/wp-content/uploads/2014/01/metso-virador-prosp-off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4" y="2554461"/>
            <a:ext cx="3289229" cy="23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5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de granéis sólidos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 err="1"/>
              <a:t>Shiploader</a:t>
            </a:r>
            <a:endParaRPr lang="pt-BR" b="1" u="sng" dirty="0"/>
          </a:p>
        </p:txBody>
      </p:sp>
      <p:pic>
        <p:nvPicPr>
          <p:cNvPr id="2050" name="Picture 2" descr="https://upload.wikimedia.org/wikipedia/commons/c/c3/CSIRO_ScienceImage_11678_A_Rio_Tinto_iron_ore_shiploader_in_operation_in_the_Pilba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932" y="2492896"/>
            <a:ext cx="4824536" cy="3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granéis líquidos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b="1" u="sng" dirty="0"/>
              <a:t>Elevado nível de especialização</a:t>
            </a:r>
          </a:p>
          <a:p>
            <a:pPr marL="114300" indent="0">
              <a:buNone/>
            </a:pPr>
            <a:endParaRPr lang="pt-BR" b="1" u="sng" dirty="0"/>
          </a:p>
          <a:p>
            <a:r>
              <a:rPr lang="pt-BR" dirty="0"/>
              <a:t>LNG </a:t>
            </a:r>
            <a:r>
              <a:rPr lang="pt-BR" dirty="0" err="1"/>
              <a:t>tanker</a:t>
            </a:r>
            <a:r>
              <a:rPr lang="pt-BR" dirty="0"/>
              <a:t>: gás natural dos campos de exploração para plantas de energia</a:t>
            </a:r>
          </a:p>
          <a:p>
            <a:r>
              <a:rPr lang="pt-BR" dirty="0"/>
              <a:t>LPG </a:t>
            </a:r>
            <a:r>
              <a:rPr lang="pt-BR" dirty="0" err="1"/>
              <a:t>tanker</a:t>
            </a:r>
            <a:r>
              <a:rPr lang="pt-BR" dirty="0"/>
              <a:t>: butano e propano para petroquímicas, onde </a:t>
            </a:r>
            <a:r>
              <a:rPr lang="pt-BR" dirty="0" err="1"/>
              <a:t>seproduz</a:t>
            </a:r>
            <a:r>
              <a:rPr lang="pt-BR" dirty="0"/>
              <a:t> </a:t>
            </a:r>
            <a:r>
              <a:rPr lang="pt-BR" dirty="0" err="1"/>
              <a:t>olefins</a:t>
            </a:r>
            <a:r>
              <a:rPr lang="pt-BR" dirty="0"/>
              <a:t> (gases, transportados em LPG </a:t>
            </a:r>
            <a:r>
              <a:rPr lang="pt-BR" dirty="0" err="1"/>
              <a:t>tanker</a:t>
            </a:r>
            <a:r>
              <a:rPr lang="pt-BR" dirty="0"/>
              <a:t>) e aromáticos (líquidos, transportados em químicos)</a:t>
            </a:r>
          </a:p>
          <a:p>
            <a:r>
              <a:rPr lang="pt-BR" dirty="0"/>
              <a:t>Embarcações especializadas: compostos orgânicos para produção de ácidos</a:t>
            </a:r>
          </a:p>
          <a:p>
            <a:r>
              <a:rPr lang="pt-BR" dirty="0"/>
              <a:t>Subprodutos do petróleo: grande variedade, transporte por </a:t>
            </a:r>
            <a:r>
              <a:rPr lang="pt-BR" dirty="0" err="1"/>
              <a:t>gaseiros</a:t>
            </a:r>
            <a:r>
              <a:rPr lang="pt-BR" dirty="0"/>
              <a:t>, químicos ou embarcações especializadas.</a:t>
            </a:r>
          </a:p>
          <a:p>
            <a:r>
              <a:rPr lang="pt-BR" b="1" u="sng" dirty="0" err="1"/>
              <a:t>Obs</a:t>
            </a:r>
            <a:r>
              <a:rPr lang="pt-BR" dirty="0"/>
              <a:t>: produtos alimentícios não podem alternar com compostos químicos</a:t>
            </a:r>
          </a:p>
        </p:txBody>
      </p:sp>
    </p:spTree>
    <p:extLst>
      <p:ext uri="{BB962C8B-B14F-4D97-AF65-F5344CB8AC3E}">
        <p14:creationId xmlns:p14="http://schemas.microsoft.com/office/powerpoint/2010/main" val="784208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de granéis líquidos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8006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u="sng" dirty="0"/>
              <a:t>Petróleo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Regiões de grande calado (&gt;20m)</a:t>
            </a:r>
          </a:p>
          <a:p>
            <a:pPr algn="just"/>
            <a:r>
              <a:rPr lang="pt-BR" dirty="0"/>
              <a:t>Quebra-mar muito extenso</a:t>
            </a:r>
          </a:p>
          <a:p>
            <a:pPr algn="just"/>
            <a:r>
              <a:rPr lang="pt-BR" dirty="0"/>
              <a:t>Berços afastados da costa</a:t>
            </a:r>
          </a:p>
          <a:p>
            <a:r>
              <a:rPr lang="pt-BR" dirty="0"/>
              <a:t>Longos píeres ou uso de boia </a:t>
            </a:r>
            <a:r>
              <a:rPr lang="pt-BR" dirty="0" err="1"/>
              <a:t>aliviadora</a:t>
            </a:r>
            <a:endParaRPr lang="pt-BR" dirty="0"/>
          </a:p>
          <a:p>
            <a:r>
              <a:rPr lang="pt-BR" dirty="0"/>
              <a:t>Dutos comunicam os armazéns aos berços</a:t>
            </a:r>
          </a:p>
          <a:p>
            <a:pPr algn="just"/>
            <a:r>
              <a:rPr lang="pt-BR" dirty="0"/>
              <a:t>Carregamento é função do terminal, descarregamento é função da embarcação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85105"/>
            <a:ext cx="3598135" cy="51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u="sng" dirty="0"/>
              <a:t>Características</a:t>
            </a:r>
          </a:p>
          <a:p>
            <a:pPr lvl="1" algn="just"/>
            <a:r>
              <a:rPr lang="pt-BR" dirty="0"/>
              <a:t>Peso específico, limpeza e carregamento</a:t>
            </a:r>
          </a:p>
          <a:p>
            <a:pPr lvl="1" algn="just"/>
            <a:r>
              <a:rPr lang="pt-BR" dirty="0"/>
              <a:t>Possível uso de oleodutos entre campos de exploração e terminais, e entre terminais e refinarias</a:t>
            </a:r>
          </a:p>
          <a:p>
            <a:pPr lvl="1" algn="just"/>
            <a:r>
              <a:rPr lang="pt-BR" dirty="0"/>
              <a:t>Historicamente os estreitos limitam o calado das embarcações (</a:t>
            </a:r>
            <a:r>
              <a:rPr lang="pt-BR" dirty="0" err="1"/>
              <a:t>Malacca</a:t>
            </a:r>
            <a:r>
              <a:rPr lang="pt-BR" dirty="0"/>
              <a:t> 21 m)</a:t>
            </a:r>
          </a:p>
          <a:p>
            <a:pPr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868" y="3861048"/>
            <a:ext cx="59766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 de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u="sng" dirty="0"/>
              <a:t>Metade do século XIX</a:t>
            </a:r>
          </a:p>
          <a:p>
            <a:r>
              <a:rPr lang="pt-BR" dirty="0"/>
              <a:t>Início em 1859, primeira carga embarcada em 1861</a:t>
            </a:r>
          </a:p>
          <a:p>
            <a:r>
              <a:rPr lang="pt-BR" dirty="0"/>
              <a:t>Produto conhecidamente perigoso</a:t>
            </a:r>
          </a:p>
          <a:p>
            <a:r>
              <a:rPr lang="pt-BR" dirty="0"/>
              <a:t>Armazenamento em barris</a:t>
            </a:r>
          </a:p>
          <a:p>
            <a:r>
              <a:rPr lang="pt-BR" dirty="0"/>
              <a:t>Dificuldade em contratar tripulação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b="1" u="sng" dirty="0"/>
              <a:t>Final do século XIX</a:t>
            </a:r>
          </a:p>
          <a:p>
            <a:r>
              <a:rPr lang="pt-BR" dirty="0"/>
              <a:t>“Case </a:t>
            </a:r>
            <a:r>
              <a:rPr lang="pt-BR" dirty="0" err="1"/>
              <a:t>oil</a:t>
            </a:r>
            <a:r>
              <a:rPr lang="pt-BR" dirty="0"/>
              <a:t>” – galões retangulares de estanho envoltos por estrutura de madeira</a:t>
            </a:r>
          </a:p>
          <a:p>
            <a:r>
              <a:rPr lang="pt-BR" dirty="0"/>
              <a:t>Frota de 90 navios no Atlântico em 1891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12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Frota graneleira global (2015):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b="1" dirty="0"/>
              <a:t>TOTAL:</a:t>
            </a:r>
            <a:r>
              <a:rPr lang="pt-BR" dirty="0"/>
              <a:t> 27 239</a:t>
            </a:r>
          </a:p>
          <a:p>
            <a:pPr marL="114300" indent="0">
              <a:buNone/>
            </a:pPr>
            <a:r>
              <a:rPr lang="pt-BR" b="1" dirty="0"/>
              <a:t>Graneleiros:</a:t>
            </a:r>
            <a:r>
              <a:rPr lang="pt-BR" dirty="0"/>
              <a:t> 10 829</a:t>
            </a:r>
          </a:p>
          <a:p>
            <a:pPr marL="114300" indent="0">
              <a:buNone/>
            </a:pPr>
            <a:r>
              <a:rPr lang="pt-BR" b="1" dirty="0"/>
              <a:t>Navios-tanque:</a:t>
            </a:r>
            <a:r>
              <a:rPr lang="pt-BR" dirty="0"/>
              <a:t> 16 410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" y="1700808"/>
            <a:ext cx="7620000" cy="14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20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 de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b="1" u="sng" dirty="0"/>
              <a:t>Século XX</a:t>
            </a:r>
          </a:p>
          <a:p>
            <a:endParaRPr lang="pt-BR" dirty="0"/>
          </a:p>
          <a:p>
            <a:r>
              <a:rPr lang="pt-BR" dirty="0"/>
              <a:t>Mercado controlado pelos “</a:t>
            </a:r>
            <a:r>
              <a:rPr lang="pt-BR" dirty="0" err="1"/>
              <a:t>oil</a:t>
            </a:r>
            <a:r>
              <a:rPr lang="pt-BR" dirty="0"/>
              <a:t> </a:t>
            </a:r>
            <a:r>
              <a:rPr lang="pt-BR" dirty="0" err="1"/>
              <a:t>majors</a:t>
            </a:r>
            <a:r>
              <a:rPr lang="pt-BR" dirty="0"/>
              <a:t>” (grandes petroleiras atuantes em diversos níveis da cadeia logística)</a:t>
            </a:r>
          </a:p>
          <a:p>
            <a:r>
              <a:rPr lang="pt-BR" dirty="0"/>
              <a:t>1950: $1 o barril, $1 para transportar do OM até a Europa</a:t>
            </a:r>
          </a:p>
          <a:p>
            <a:r>
              <a:rPr lang="pt-BR" dirty="0"/>
              <a:t>Mecanismos de redução de custos:</a:t>
            </a:r>
          </a:p>
          <a:p>
            <a:pPr lvl="1"/>
            <a:r>
              <a:rPr lang="pt-BR" dirty="0"/>
              <a:t>Economia de escala: aumento gradual das dimensões das embarcações</a:t>
            </a:r>
          </a:p>
          <a:p>
            <a:pPr lvl="1"/>
            <a:r>
              <a:rPr lang="pt-BR" dirty="0"/>
              <a:t>Plano de transporte: otimização e colaboração</a:t>
            </a:r>
          </a:p>
          <a:p>
            <a:pPr lvl="1"/>
            <a:r>
              <a:rPr lang="pt-BR" dirty="0"/>
              <a:t>Subcontratação: 36% frota própria, 52% time charter, 12% spot</a:t>
            </a:r>
          </a:p>
          <a:p>
            <a:r>
              <a:rPr lang="pt-BR" dirty="0"/>
              <a:t>Contratos de longo prazo permitiram consolidação de empresas de navegação, porém margens reduzidas deslocaram a oferta para o mercado spot</a:t>
            </a:r>
          </a:p>
        </p:txBody>
      </p:sp>
    </p:spTree>
    <p:extLst>
      <p:ext uri="{BB962C8B-B14F-4D97-AF65-F5344CB8AC3E}">
        <p14:creationId xmlns:p14="http://schemas.microsoft.com/office/powerpoint/2010/main" val="350749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e exportação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00600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pt-BR" b="1" u="sng" dirty="0"/>
              <a:t>Século XX</a:t>
            </a:r>
          </a:p>
          <a:p>
            <a:pPr marL="114300" indent="0" algn="just">
              <a:buNone/>
            </a:pPr>
            <a:endParaRPr lang="pt-BR" b="1" u="sng" dirty="0"/>
          </a:p>
          <a:p>
            <a:pPr algn="just"/>
            <a:r>
              <a:rPr lang="pt-BR" dirty="0"/>
              <a:t>Década de 1960: </a:t>
            </a:r>
          </a:p>
          <a:p>
            <a:pPr lvl="1" algn="just"/>
            <a:r>
              <a:rPr lang="pt-BR" dirty="0"/>
              <a:t>OM aumenta produção e eleva seu </a:t>
            </a:r>
            <a:r>
              <a:rPr lang="pt-BR" dirty="0" err="1"/>
              <a:t>market</a:t>
            </a:r>
            <a:r>
              <a:rPr lang="pt-BR" dirty="0"/>
              <a:t> </a:t>
            </a:r>
            <a:r>
              <a:rPr lang="pt-BR" dirty="0" err="1"/>
              <a:t>share</a:t>
            </a:r>
            <a:endParaRPr lang="pt-BR" dirty="0"/>
          </a:p>
          <a:p>
            <a:pPr lvl="1" algn="just"/>
            <a:r>
              <a:rPr lang="pt-BR" dirty="0"/>
              <a:t>Rota média vai de 4.500 milhas para 7.000 milhas</a:t>
            </a:r>
          </a:p>
          <a:p>
            <a:pPr lvl="1" algn="just"/>
            <a:r>
              <a:rPr lang="pt-BR" dirty="0"/>
              <a:t>Aumenta a demanda por embarcações</a:t>
            </a:r>
          </a:p>
          <a:p>
            <a:pPr algn="just"/>
            <a:r>
              <a:rPr lang="pt-BR" dirty="0"/>
              <a:t>Década de 1970:</a:t>
            </a:r>
          </a:p>
          <a:p>
            <a:pPr lvl="1" algn="just"/>
            <a:r>
              <a:rPr lang="pt-BR" dirty="0"/>
              <a:t>Reabertura do canal de Suez</a:t>
            </a:r>
          </a:p>
          <a:p>
            <a:pPr lvl="1" algn="just"/>
            <a:r>
              <a:rPr lang="pt-BR" dirty="0"/>
              <a:t>Exploração no Mar do Norte</a:t>
            </a:r>
          </a:p>
          <a:p>
            <a:pPr lvl="1" algn="just"/>
            <a:r>
              <a:rPr lang="pt-BR" dirty="0"/>
              <a:t>Alaska abastece EUA</a:t>
            </a:r>
          </a:p>
          <a:p>
            <a:pPr lvl="1" algn="just"/>
            <a:r>
              <a:rPr lang="pt-BR" dirty="0"/>
              <a:t>Alta do preço do petróleo impulsiona outras fontes de energia</a:t>
            </a:r>
          </a:p>
          <a:p>
            <a:pPr lvl="1" algn="just"/>
            <a:r>
              <a:rPr lang="pt-BR" dirty="0"/>
              <a:t>Crise do sistema capitalista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488" y="1772816"/>
            <a:ext cx="46085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e exportação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b="1" u="sng" dirty="0"/>
              <a:t>Século XX</a:t>
            </a:r>
          </a:p>
          <a:p>
            <a:pPr marL="114300" indent="0">
              <a:buNone/>
            </a:pPr>
            <a:endParaRPr lang="pt-BR" b="1" u="sng" dirty="0"/>
          </a:p>
          <a:p>
            <a:r>
              <a:rPr lang="pt-BR" dirty="0"/>
              <a:t>Década de 1980: </a:t>
            </a:r>
          </a:p>
          <a:p>
            <a:pPr lvl="1"/>
            <a:r>
              <a:rPr lang="pt-BR" dirty="0"/>
              <a:t>Construção de dutos em função da guerra Irã-Iraque </a:t>
            </a:r>
          </a:p>
          <a:p>
            <a:pPr lvl="1"/>
            <a:r>
              <a:rPr lang="pt-BR" dirty="0"/>
              <a:t>Arábia Saudita e Kuwait iniciam operações em muitas refinarias</a:t>
            </a:r>
          </a:p>
          <a:p>
            <a:pPr lvl="1"/>
            <a:r>
              <a:rPr lang="pt-BR" dirty="0"/>
              <a:t>Maturação dos mercados de energia do Japão e da Europa altera as taxas crescentes de importação</a:t>
            </a:r>
          </a:p>
          <a:p>
            <a:pPr lvl="1"/>
            <a:r>
              <a:rPr lang="pt-BR" dirty="0"/>
              <a:t>Rota média volta a 4.500 milhas em 1985</a:t>
            </a:r>
          </a:p>
          <a:p>
            <a:pPr lvl="1"/>
            <a:r>
              <a:rPr lang="pt-BR" dirty="0"/>
              <a:t>Nova crise do sistema capitalista</a:t>
            </a:r>
          </a:p>
          <a:p>
            <a:pPr lvl="1"/>
            <a:r>
              <a:rPr lang="pt-BR" dirty="0"/>
              <a:t>Queda do preço em 1986 faz OM elevar suas exportações e gera demanda de </a:t>
            </a:r>
            <a:r>
              <a:rPr lang="pt-BR" dirty="0" err="1"/>
              <a:t>VLCC’s</a:t>
            </a:r>
            <a:endParaRPr lang="pt-BR" dirty="0"/>
          </a:p>
          <a:p>
            <a:r>
              <a:rPr lang="pt-BR" dirty="0"/>
              <a:t>Década de 1990</a:t>
            </a:r>
          </a:p>
          <a:p>
            <a:pPr lvl="1"/>
            <a:r>
              <a:rPr lang="pt-BR" dirty="0"/>
              <a:t>Produtores do Mar do Norte, do Oeste Africano e a Rússia passam a abastecer EUA e Europa em rotas mais curtas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189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e exportação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Oriente Médio – multiplicador de demanda</a:t>
            </a:r>
          </a:p>
          <a:p>
            <a:r>
              <a:rPr lang="pt-BR" dirty="0"/>
              <a:t>Devido à localização e ao perfil de exportação, quando o volume comercializado aumenta, o OM eleva também suas exportações e seu </a:t>
            </a:r>
            <a:r>
              <a:rPr lang="pt-BR" dirty="0" err="1"/>
              <a:t>market</a:t>
            </a:r>
            <a:r>
              <a:rPr lang="pt-BR" dirty="0"/>
              <a:t> </a:t>
            </a:r>
            <a:r>
              <a:rPr lang="pt-BR" dirty="0" err="1"/>
              <a:t>share</a:t>
            </a:r>
            <a:r>
              <a:rPr lang="pt-BR" dirty="0"/>
              <a:t>, elevando a distância média da rotas e afetando a demanda por embarcações</a:t>
            </a:r>
          </a:p>
          <a:p>
            <a:pPr marL="114300" indent="0">
              <a:buNone/>
            </a:pPr>
            <a:endParaRPr lang="pt-BR" b="1" u="sng" dirty="0"/>
          </a:p>
          <a:p>
            <a:pPr marL="114300" indent="0">
              <a:buNone/>
            </a:pPr>
            <a:r>
              <a:rPr lang="pt-BR" b="1" u="sng" dirty="0"/>
              <a:t>Mercado de fretes</a:t>
            </a:r>
          </a:p>
          <a:p>
            <a:r>
              <a:rPr lang="pt-BR" dirty="0"/>
              <a:t>1970: 20% da frota no mercado spot</a:t>
            </a:r>
          </a:p>
          <a:p>
            <a:r>
              <a:rPr lang="pt-BR" dirty="0"/>
              <a:t>1990: 70% da frota no mercado spot</a:t>
            </a:r>
          </a:p>
          <a:p>
            <a:r>
              <a:rPr lang="pt-BR" dirty="0"/>
              <a:t>Atuação de </a:t>
            </a:r>
            <a:r>
              <a:rPr lang="pt-BR" dirty="0" err="1"/>
              <a:t>traders</a:t>
            </a:r>
            <a:r>
              <a:rPr lang="pt-BR" dirty="0"/>
              <a:t> e sua preferência pelo mercado spot</a:t>
            </a:r>
          </a:p>
          <a:p>
            <a:r>
              <a:rPr lang="pt-BR" dirty="0"/>
              <a:t>Na década de 1990 o volume comercializado volta a crescer, mas o mercado já havia se restruturado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712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" y="332656"/>
            <a:ext cx="8964488" cy="1143000"/>
          </a:xfrm>
        </p:spPr>
        <p:txBody>
          <a:bodyPr/>
          <a:lstStyle/>
          <a:p>
            <a:r>
              <a:rPr lang="pt-BR" sz="4400" dirty="0"/>
              <a:t>Transporte de derivados do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2005 cerca de 500 milhões de toneladas de produtos derivados do petróleo foram transportados através do transporte marinho. </a:t>
            </a:r>
          </a:p>
          <a:p>
            <a:endParaRPr lang="pt-BR" dirty="0"/>
          </a:p>
          <a:p>
            <a:r>
              <a:rPr lang="pt-BR" dirty="0"/>
              <a:t>Metade dessa quantidade transportada foi composta de “clean </a:t>
            </a:r>
            <a:r>
              <a:rPr lang="pt-BR" dirty="0" err="1"/>
              <a:t>products</a:t>
            </a:r>
            <a:r>
              <a:rPr lang="pt-BR" dirty="0"/>
              <a:t>” ou Derivados Leves que são principalmente querosene e gasolina. </a:t>
            </a:r>
          </a:p>
          <a:p>
            <a:endParaRPr lang="pt-BR" dirty="0"/>
          </a:p>
          <a:p>
            <a:r>
              <a:rPr lang="pt-BR" dirty="0"/>
              <a:t>A outra metade transportada foi composta pelos “</a:t>
            </a:r>
            <a:r>
              <a:rPr lang="pt-BR" dirty="0" err="1"/>
              <a:t>dirty</a:t>
            </a:r>
            <a:r>
              <a:rPr lang="pt-BR" dirty="0"/>
              <a:t> products” ou Derivados Pesados como por exemplo óleos lubrificantes, asfalto, bunker e diesel.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7333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1175"/>
            <a:ext cx="8969827" cy="1143000"/>
          </a:xfrm>
        </p:spPr>
        <p:txBody>
          <a:bodyPr/>
          <a:lstStyle/>
          <a:p>
            <a:r>
              <a:rPr lang="pt-BR" sz="4400" dirty="0"/>
              <a:t>Transporte de derivados do petróleo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488832" cy="48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0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1143000"/>
          </a:xfrm>
        </p:spPr>
        <p:txBody>
          <a:bodyPr/>
          <a:lstStyle/>
          <a:p>
            <a:r>
              <a:rPr lang="pt-BR" sz="4400" dirty="0"/>
              <a:t>Transporte de derivados do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7620000" cy="4800600"/>
          </a:xfrm>
        </p:spPr>
        <p:txBody>
          <a:bodyPr>
            <a:normAutofit/>
          </a:bodyPr>
          <a:lstStyle/>
          <a:p>
            <a:r>
              <a:rPr lang="pt-BR" sz="2400" dirty="0"/>
              <a:t>Importadores: </a:t>
            </a:r>
            <a:r>
              <a:rPr lang="en-US" sz="2400" dirty="0"/>
              <a:t>EUA, Europe, China, Japan and the Asian tigers</a:t>
            </a:r>
          </a:p>
          <a:p>
            <a:endParaRPr lang="en-US" sz="2400" dirty="0"/>
          </a:p>
          <a:p>
            <a:r>
              <a:rPr lang="en-US" sz="2400" dirty="0"/>
              <a:t>Exportadores: </a:t>
            </a:r>
            <a:r>
              <a:rPr lang="en-US" sz="2400" dirty="0" err="1"/>
              <a:t>Orinte</a:t>
            </a:r>
            <a:r>
              <a:rPr lang="en-US" sz="2400" dirty="0"/>
              <a:t> </a:t>
            </a:r>
            <a:r>
              <a:rPr lang="en-US" sz="2400" dirty="0" err="1"/>
              <a:t>Médio</a:t>
            </a:r>
            <a:r>
              <a:rPr lang="en-US" sz="2400" dirty="0"/>
              <a:t>, Venezuela, </a:t>
            </a:r>
            <a:r>
              <a:rPr lang="en-US" sz="2400" dirty="0" err="1"/>
              <a:t>países</a:t>
            </a:r>
            <a:r>
              <a:rPr lang="en-US" sz="2400" dirty="0"/>
              <a:t> do Caribe, Europa, Russia and </a:t>
            </a:r>
            <a:r>
              <a:rPr lang="en-US" sz="2400" dirty="0" err="1"/>
              <a:t>Índia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Razões: Reservas, consumo, produção e potencial de refino do petróleo</a:t>
            </a:r>
          </a:p>
        </p:txBody>
      </p:sp>
    </p:spTree>
    <p:extLst>
      <p:ext uri="{BB962C8B-B14F-4D97-AF65-F5344CB8AC3E}">
        <p14:creationId xmlns:p14="http://schemas.microsoft.com/office/powerpoint/2010/main" val="569286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41175"/>
            <a:ext cx="8969827" cy="1143000"/>
          </a:xfrm>
        </p:spPr>
        <p:txBody>
          <a:bodyPr/>
          <a:lstStyle/>
          <a:p>
            <a:r>
              <a:rPr lang="pt-BR" sz="4400" dirty="0"/>
              <a:t>Transporte de derivados do petróleo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3808"/>
            <a:ext cx="6840760" cy="47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3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44408" cy="1143000"/>
          </a:xfrm>
        </p:spPr>
        <p:txBody>
          <a:bodyPr/>
          <a:lstStyle/>
          <a:p>
            <a:r>
              <a:rPr lang="pt-BR" sz="4400" dirty="0"/>
              <a:t>  Derivados do petróleo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108484" cy="48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62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Granéis secos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Minério de ferro        Aço </a:t>
            </a:r>
          </a:p>
          <a:p>
            <a:r>
              <a:rPr lang="pt-BR" dirty="0"/>
              <a:t>Carvão        Aço e Energia</a:t>
            </a:r>
          </a:p>
          <a:p>
            <a:r>
              <a:rPr lang="pt-BR" dirty="0"/>
              <a:t>Grãos         Alimentos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92325"/>
            <a:ext cx="7978119" cy="3398956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1763688" y="5517232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691680" y="5877272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843808" y="5085184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10435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024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Minério de ferro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7833" y="1772816"/>
            <a:ext cx="3771528" cy="480060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Distância entre a planta de </a:t>
            </a:r>
          </a:p>
          <a:p>
            <a:pPr marL="114300" indent="0">
              <a:buNone/>
            </a:pPr>
            <a:r>
              <a:rPr lang="pt-BR" dirty="0"/>
              <a:t>Produção e o local de extração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Taxa de frete, serviço de </a:t>
            </a:r>
          </a:p>
          <a:p>
            <a:pPr marL="114300" indent="0">
              <a:buNone/>
            </a:pPr>
            <a:r>
              <a:rPr lang="pt-BR" dirty="0"/>
              <a:t>transporte e qualidade do minério</a:t>
            </a:r>
          </a:p>
          <a:p>
            <a:endParaRPr lang="pt-BR" dirty="0"/>
          </a:p>
          <a:p>
            <a:r>
              <a:rPr lang="pt-BR" dirty="0" err="1"/>
              <a:t>Northamptonshire</a:t>
            </a:r>
            <a:r>
              <a:rPr lang="pt-BR" dirty="0"/>
              <a:t> Middlesbrough</a:t>
            </a:r>
          </a:p>
          <a:p>
            <a:endParaRPr lang="pt-BR" dirty="0"/>
          </a:p>
          <a:p>
            <a:r>
              <a:rPr lang="pt-BR" dirty="0"/>
              <a:t>Indústrias no litoral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026368"/>
            <a:ext cx="36957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11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Minério de ferro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0196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0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Minério de ferro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03" y="1600200"/>
            <a:ext cx="7392197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99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Minério de ferro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08" y="1950448"/>
            <a:ext cx="8028384" cy="41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4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minério de ferro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Mina &gt; Trens ou </a:t>
            </a:r>
            <a:r>
              <a:rPr lang="pt-BR" dirty="0" err="1"/>
              <a:t>Trucks</a:t>
            </a:r>
            <a:r>
              <a:rPr lang="pt-BR" dirty="0"/>
              <a:t> &gt; Porto &gt; Navios</a:t>
            </a:r>
          </a:p>
          <a:p>
            <a:r>
              <a:rPr lang="pt-BR" dirty="0"/>
              <a:t>Movimentação de carga feita através de esteiras, guindastes, gravidade</a:t>
            </a:r>
          </a:p>
          <a:p>
            <a:r>
              <a:rPr lang="pt-BR" dirty="0"/>
              <a:t>Crescimento lento dos navios</a:t>
            </a:r>
          </a:p>
          <a:p>
            <a:pPr lvl="1"/>
            <a:r>
              <a:rPr lang="pt-BR" dirty="0"/>
              <a:t>1965, 80% menos de 40mil </a:t>
            </a:r>
            <a:r>
              <a:rPr lang="pt-BR" dirty="0" err="1"/>
              <a:t>dwt</a:t>
            </a:r>
            <a:endParaRPr lang="pt-BR" dirty="0"/>
          </a:p>
          <a:p>
            <a:pPr lvl="1"/>
            <a:r>
              <a:rPr lang="pt-BR" dirty="0"/>
              <a:t>2005, 80% menos de 80mil </a:t>
            </a:r>
            <a:r>
              <a:rPr lang="pt-BR" dirty="0" err="1"/>
              <a:t>dwt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 descr="Resultado de imagem para minerio de ferro carregamento navio gravida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0500"/>
            <a:ext cx="3924156" cy="2573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865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Carvão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3" y="1700807"/>
            <a:ext cx="3960440" cy="4800600"/>
          </a:xfrm>
        </p:spPr>
        <p:txBody>
          <a:bodyPr/>
          <a:lstStyle/>
          <a:p>
            <a:r>
              <a:rPr lang="pt-BR" dirty="0" err="1"/>
              <a:t>Coking</a:t>
            </a:r>
            <a:r>
              <a:rPr lang="pt-BR" dirty="0"/>
              <a:t> </a:t>
            </a:r>
            <a:r>
              <a:rPr lang="pt-BR" dirty="0" err="1"/>
              <a:t>coal</a:t>
            </a:r>
            <a:r>
              <a:rPr lang="pt-BR" dirty="0"/>
              <a:t>        Aço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Thermal</a:t>
            </a:r>
            <a:r>
              <a:rPr lang="pt-BR" dirty="0"/>
              <a:t> </a:t>
            </a:r>
            <a:r>
              <a:rPr lang="pt-BR" dirty="0" err="1"/>
              <a:t>coal</a:t>
            </a:r>
            <a:r>
              <a:rPr lang="pt-BR" dirty="0"/>
              <a:t>        Energia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Comércio de carvão para a indústria do aço acompanhou o de minério de ferro </a:t>
            </a:r>
          </a:p>
          <a:p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372200" y="1916832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6516216" y="3140968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352" y="1488219"/>
            <a:ext cx="4456023" cy="52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9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Carvão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15" y="1360221"/>
            <a:ext cx="7598285" cy="52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carvão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Risco de combustão espontânea</a:t>
            </a:r>
          </a:p>
          <a:p>
            <a:r>
              <a:rPr lang="pt-BR" dirty="0"/>
              <a:t>Mais caro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708920"/>
            <a:ext cx="7504287" cy="38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2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 err="1"/>
              <a:t>Commoditie</a:t>
            </a:r>
            <a:r>
              <a:rPr lang="pt-BR" dirty="0"/>
              <a:t> agrícola, sazonal e irregular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Milho, trigo, cevada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Metade da produção para alimentação humana e a outra metade para alimentação animal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573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72816"/>
            <a:ext cx="3972482" cy="4800600"/>
          </a:xfrm>
        </p:spPr>
        <p:txBody>
          <a:bodyPr/>
          <a:lstStyle/>
          <a:p>
            <a:r>
              <a:rPr lang="pt-BR" dirty="0"/>
              <a:t>Produção global de carne</a:t>
            </a:r>
          </a:p>
          <a:p>
            <a:endParaRPr lang="pt-BR" dirty="0"/>
          </a:p>
          <a:p>
            <a:pPr lvl="1"/>
            <a:r>
              <a:rPr lang="pt-BR" dirty="0"/>
              <a:t>1950, 46 mi</a:t>
            </a:r>
          </a:p>
          <a:p>
            <a:pPr lvl="1"/>
            <a:r>
              <a:rPr lang="pt-BR" dirty="0"/>
              <a:t>2004, 248 mi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Produção per capita de carne</a:t>
            </a:r>
          </a:p>
          <a:p>
            <a:endParaRPr lang="pt-BR" dirty="0"/>
          </a:p>
          <a:p>
            <a:pPr lvl="1"/>
            <a:r>
              <a:rPr lang="pt-BR" dirty="0"/>
              <a:t>1950, 18 kg</a:t>
            </a:r>
          </a:p>
          <a:p>
            <a:pPr lvl="1"/>
            <a:r>
              <a:rPr lang="pt-BR" dirty="0"/>
              <a:t>2005, 40,5 kg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03761" y="1628800"/>
            <a:ext cx="4680520" cy="46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Segmentos de navios-tanque: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b="1" dirty="0"/>
              <a:t>ULCC:</a:t>
            </a:r>
            <a:r>
              <a:rPr lang="pt-BR" dirty="0"/>
              <a:t> 315 000 – 520 000 dwt</a:t>
            </a:r>
          </a:p>
          <a:p>
            <a:pPr marL="114300" indent="0">
              <a:buNone/>
            </a:pPr>
            <a:r>
              <a:rPr lang="pt-BR" b="1" dirty="0"/>
              <a:t>VLCC:</a:t>
            </a:r>
            <a:r>
              <a:rPr lang="pt-BR" dirty="0"/>
              <a:t> 200 000 – 315 000 dwt</a:t>
            </a:r>
          </a:p>
          <a:p>
            <a:pPr marL="114300" indent="0">
              <a:buNone/>
            </a:pPr>
            <a:r>
              <a:rPr lang="pt-BR" b="1" dirty="0"/>
              <a:t>Suezmax:</a:t>
            </a:r>
            <a:r>
              <a:rPr lang="pt-BR" dirty="0"/>
              <a:t> 120 000 – 200 000 dwt</a:t>
            </a:r>
          </a:p>
          <a:p>
            <a:pPr marL="114300" indent="0">
              <a:buNone/>
            </a:pPr>
            <a:r>
              <a:rPr lang="pt-BR" b="1" dirty="0"/>
              <a:t>Aframax:</a:t>
            </a:r>
            <a:r>
              <a:rPr lang="pt-BR" dirty="0"/>
              <a:t> 80 000 – 120 000 dwt</a:t>
            </a:r>
          </a:p>
          <a:p>
            <a:pPr marL="114300" indent="0">
              <a:buNone/>
            </a:pPr>
            <a:r>
              <a:rPr lang="pt-BR" b="1" dirty="0"/>
              <a:t>Panamax:</a:t>
            </a:r>
            <a:r>
              <a:rPr lang="pt-BR" dirty="0"/>
              <a:t> 60 000 – 80 000 dwt</a:t>
            </a:r>
          </a:p>
          <a:p>
            <a:pPr marL="114300" indent="0">
              <a:buNone/>
            </a:pPr>
            <a:r>
              <a:rPr lang="pt-BR" b="1" dirty="0"/>
              <a:t>Handy:</a:t>
            </a:r>
            <a:r>
              <a:rPr lang="pt-BR" dirty="0"/>
              <a:t> até 40 000 dwt</a:t>
            </a:r>
          </a:p>
        </p:txBody>
      </p:sp>
    </p:spTree>
    <p:extLst>
      <p:ext uri="{BB962C8B-B14F-4D97-AF65-F5344CB8AC3E}">
        <p14:creationId xmlns:p14="http://schemas.microsoft.com/office/powerpoint/2010/main" val="840563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8310" y="1576316"/>
            <a:ext cx="7997780" cy="52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0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9767" y="2177901"/>
            <a:ext cx="7834865" cy="41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8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Transporte de grãos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Cadeia mais longa</a:t>
            </a:r>
          </a:p>
          <a:p>
            <a:r>
              <a:rPr lang="pt-BR" dirty="0"/>
              <a:t>Movimentação de carga: elevador, esteira, sucção</a:t>
            </a:r>
          </a:p>
          <a:p>
            <a:r>
              <a:rPr lang="pt-BR" dirty="0"/>
              <a:t>Navios menores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73" y="2564905"/>
            <a:ext cx="3122554" cy="38358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97965"/>
            <a:ext cx="4716016" cy="31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8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1325562"/>
          </a:xfrm>
        </p:spPr>
        <p:txBody>
          <a:bodyPr/>
          <a:lstStyle/>
          <a:p>
            <a:r>
              <a:rPr lang="pt-BR" sz="4800" dirty="0" smtClean="0"/>
              <a:t>Comércio de granéis menores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5596" y="2420888"/>
            <a:ext cx="7883208" cy="2188840"/>
          </a:xfrm>
        </p:spPr>
        <p:txBody>
          <a:bodyPr/>
          <a:lstStyle/>
          <a:p>
            <a:pPr indent="-342900"/>
            <a:r>
              <a:rPr lang="pt-BR" sz="2400" dirty="0"/>
              <a:t>Grupo de itens comercializados por Bulk </a:t>
            </a:r>
            <a:r>
              <a:rPr lang="pt-BR" sz="2400" dirty="0" err="1"/>
              <a:t>Carriers</a:t>
            </a:r>
            <a:r>
              <a:rPr lang="pt-BR" sz="2400" dirty="0"/>
              <a:t> menores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indent="-342900"/>
            <a:r>
              <a:rPr lang="en-US" sz="2400" dirty="0" err="1"/>
              <a:t>Dividido</a:t>
            </a:r>
            <a:r>
              <a:rPr lang="en-US" sz="2400" dirty="0"/>
              <a:t> em 6 </a:t>
            </a:r>
            <a:r>
              <a:rPr lang="en-US" sz="2400" dirty="0" err="1"/>
              <a:t>categorias</a:t>
            </a:r>
            <a:r>
              <a:rPr lang="en-US" sz="2400" dirty="0"/>
              <a:t>: </a:t>
            </a:r>
            <a:r>
              <a:rPr lang="en-US" sz="2400" dirty="0" err="1"/>
              <a:t>agribulks</a:t>
            </a:r>
            <a:r>
              <a:rPr lang="en-US" sz="2400" dirty="0"/>
              <a:t>, </a:t>
            </a:r>
            <a:r>
              <a:rPr lang="en-US" sz="2400" dirty="0" err="1"/>
              <a:t>açúcar</a:t>
            </a:r>
            <a:r>
              <a:rPr lang="en-US" sz="2400" dirty="0"/>
              <a:t>, fertilizantes; </a:t>
            </a:r>
            <a:r>
              <a:rPr lang="en-US" sz="2400" dirty="0" err="1"/>
              <a:t>metais</a:t>
            </a:r>
            <a:r>
              <a:rPr lang="en-US" sz="2400" dirty="0"/>
              <a:t> e </a:t>
            </a:r>
            <a:r>
              <a:rPr lang="en-US" sz="2400" dirty="0" err="1"/>
              <a:t>minerais</a:t>
            </a:r>
            <a:r>
              <a:rPr lang="en-US" sz="2400" dirty="0"/>
              <a:t>; </a:t>
            </a:r>
            <a:r>
              <a:rPr lang="en-US" sz="2400" dirty="0" err="1"/>
              <a:t>produtos</a:t>
            </a:r>
            <a:r>
              <a:rPr lang="en-US" sz="2400" dirty="0"/>
              <a:t> </a:t>
            </a:r>
            <a:r>
              <a:rPr lang="en-US" sz="2400" dirty="0" err="1"/>
              <a:t>produzidos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do </a:t>
            </a:r>
            <a:r>
              <a:rPr lang="en-US" sz="2400" dirty="0" err="1"/>
              <a:t>aço</a:t>
            </a:r>
            <a:r>
              <a:rPr lang="en-US" sz="2400" dirty="0"/>
              <a:t> e “forest products”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399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334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5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6210"/>
          </a:xfrm>
        </p:spPr>
        <p:txBody>
          <a:bodyPr/>
          <a:lstStyle/>
          <a:p>
            <a:r>
              <a:rPr lang="pt-BR" sz="4400" dirty="0" smtClean="0"/>
              <a:t>Comércio de granéis agrícolas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3136"/>
            <a:ext cx="8460432" cy="5060032"/>
          </a:xfrm>
        </p:spPr>
        <p:txBody>
          <a:bodyPr>
            <a:normAutofit/>
          </a:bodyPr>
          <a:lstStyle/>
          <a:p>
            <a:pPr indent="-342900"/>
            <a:r>
              <a:rPr lang="pt-BR" sz="2400" dirty="0"/>
              <a:t>Em 2005 foram transportadas 158 milhões de toneladas desse grupo de produtos, principalmente grãos de soja (65 mt) e a “soya meal” (ração) (45 mt)</a:t>
            </a:r>
          </a:p>
          <a:p>
            <a:pPr indent="-342900"/>
            <a:endParaRPr lang="pt-BR" sz="2400" dirty="0"/>
          </a:p>
          <a:p>
            <a:pPr indent="-342900"/>
            <a:r>
              <a:rPr lang="pt-BR" sz="2400" dirty="0"/>
              <a:t>Entre 1985 e 2005 o grupo teve um crescimento de 3,5% ao ano na quantidade de produto transportado</a:t>
            </a:r>
          </a:p>
          <a:p>
            <a:pPr indent="-342900"/>
            <a:endParaRPr lang="pt-BR" sz="2400" dirty="0"/>
          </a:p>
          <a:p>
            <a:pPr indent="-342900"/>
            <a:r>
              <a:rPr lang="en-US" sz="2400" dirty="0" err="1"/>
              <a:t>Maior</a:t>
            </a:r>
            <a:r>
              <a:rPr lang="en-US" sz="2400" dirty="0"/>
              <a:t> </a:t>
            </a:r>
            <a:r>
              <a:rPr lang="en-US" sz="2400" dirty="0" err="1"/>
              <a:t>produtor</a:t>
            </a:r>
            <a:r>
              <a:rPr lang="en-US" sz="2400" dirty="0"/>
              <a:t> de </a:t>
            </a:r>
            <a:r>
              <a:rPr lang="en-US" sz="2400" dirty="0" err="1"/>
              <a:t>soja</a:t>
            </a:r>
            <a:r>
              <a:rPr lang="en-US" sz="2400" dirty="0"/>
              <a:t> em 2005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EUA com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produção</a:t>
            </a:r>
            <a:r>
              <a:rPr lang="en-US" sz="2400" dirty="0"/>
              <a:t> de 75 mt, </a:t>
            </a:r>
            <a:r>
              <a:rPr lang="en-US" sz="2400" dirty="0" err="1"/>
              <a:t>seguido</a:t>
            </a:r>
            <a:r>
              <a:rPr lang="en-US" sz="2400" dirty="0"/>
              <a:t> por Brasil (50 mt), Argentina (38 mt) e China (17 mt)</a:t>
            </a:r>
          </a:p>
          <a:p>
            <a:pPr indent="-342900"/>
            <a:endParaRPr lang="en-US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536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143000"/>
          </a:xfrm>
        </p:spPr>
        <p:txBody>
          <a:bodyPr/>
          <a:lstStyle/>
          <a:p>
            <a:r>
              <a:rPr lang="pt-BR" sz="4400" dirty="0"/>
              <a:t>Comércio de </a:t>
            </a:r>
            <a:r>
              <a:rPr lang="pt-BR" sz="4400" dirty="0" smtClean="0"/>
              <a:t>granéis </a:t>
            </a:r>
            <a:r>
              <a:rPr lang="pt-BR" sz="4400" dirty="0"/>
              <a:t>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3456384"/>
          </a:xfrm>
        </p:spPr>
        <p:txBody>
          <a:bodyPr/>
          <a:lstStyle/>
          <a:p>
            <a:pPr indent="-342900"/>
            <a:r>
              <a:rPr lang="pt-BR" sz="2400" dirty="0"/>
              <a:t>Considerando toda a soja produzida, cerca de 60% é comercializada antes do processamento e 40% depois do processamento (óleo vegetal ou ração).</a:t>
            </a:r>
          </a:p>
          <a:p>
            <a:pPr indent="-342900"/>
            <a:endParaRPr lang="pt-BR" sz="2400" dirty="0"/>
          </a:p>
          <a:p>
            <a:pPr indent="-342900"/>
            <a:r>
              <a:rPr lang="pt-BR" sz="2400" dirty="0"/>
              <a:t>Destaque para os maiores importadores: China (27) e EU (22mt) e exportadores: Argentina (20 mt), Brasil (15 mt) e EUA (6 mt)</a:t>
            </a:r>
            <a:endParaRPr lang="en-US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979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7992888" cy="49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1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377880" cy="1143000"/>
          </a:xfrm>
        </p:spPr>
        <p:txBody>
          <a:bodyPr/>
          <a:lstStyle/>
          <a:p>
            <a:r>
              <a:rPr lang="en-US" sz="4800" dirty="0" err="1" smtClean="0"/>
              <a:t>Comércio</a:t>
            </a:r>
            <a:r>
              <a:rPr lang="en-US" sz="4800" dirty="0" smtClean="0"/>
              <a:t> de </a:t>
            </a:r>
            <a:r>
              <a:rPr lang="en-US" sz="4800" dirty="0" err="1" smtClean="0"/>
              <a:t>açúcar</a:t>
            </a:r>
            <a:r>
              <a:rPr lang="en-US" sz="4800" dirty="0"/>
              <a:t/>
            </a:r>
            <a:br>
              <a:rPr lang="en-US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2"/>
            <a:ext cx="4042792" cy="4800600"/>
          </a:xfrm>
        </p:spPr>
        <p:txBody>
          <a:bodyPr/>
          <a:lstStyle/>
          <a:p>
            <a:pPr marL="285750">
              <a:lnSpc>
                <a:spcPct val="90000"/>
              </a:lnSpc>
            </a:pPr>
            <a:r>
              <a:rPr lang="en-US" dirty="0"/>
              <a:t>Em 2004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produzidos</a:t>
            </a:r>
            <a:r>
              <a:rPr lang="en-US" dirty="0"/>
              <a:t> 280 milhões de toneladas de </a:t>
            </a:r>
            <a:r>
              <a:rPr lang="en-US" dirty="0" err="1"/>
              <a:t>açúcar</a:t>
            </a:r>
            <a:endParaRPr lang="en-US" dirty="0"/>
          </a:p>
          <a:p>
            <a:pPr marL="285750">
              <a:lnSpc>
                <a:spcPct val="90000"/>
              </a:lnSpc>
            </a:pPr>
            <a:endParaRPr lang="en-US" dirty="0"/>
          </a:p>
          <a:p>
            <a:pPr marL="285750">
              <a:lnSpc>
                <a:spcPct val="90000"/>
              </a:lnSpc>
            </a:pPr>
            <a:r>
              <a:rPr lang="en-US" dirty="0"/>
              <a:t>O </a:t>
            </a:r>
            <a:r>
              <a:rPr lang="en-US" dirty="0" err="1"/>
              <a:t>comércio</a:t>
            </a:r>
            <a:r>
              <a:rPr lang="en-US" dirty="0"/>
              <a:t> de </a:t>
            </a:r>
            <a:r>
              <a:rPr lang="en-US" dirty="0" err="1"/>
              <a:t>açúcar</a:t>
            </a:r>
            <a:r>
              <a:rPr lang="en-US" dirty="0"/>
              <a:t> é </a:t>
            </a:r>
            <a:r>
              <a:rPr lang="en-US" dirty="0" err="1"/>
              <a:t>subdividido</a:t>
            </a:r>
            <a:r>
              <a:rPr lang="en-US" dirty="0"/>
              <a:t> em 3 </a:t>
            </a:r>
            <a:r>
              <a:rPr lang="en-US" dirty="0" err="1"/>
              <a:t>categorias</a:t>
            </a:r>
            <a:r>
              <a:rPr lang="en-US" dirty="0"/>
              <a:t>: </a:t>
            </a:r>
            <a:r>
              <a:rPr lang="en-US" dirty="0" err="1"/>
              <a:t>açúcar</a:t>
            </a:r>
            <a:r>
              <a:rPr lang="en-US" dirty="0"/>
              <a:t> cru, </a:t>
            </a:r>
            <a:r>
              <a:rPr lang="en-US" dirty="0" err="1"/>
              <a:t>açúcar</a:t>
            </a:r>
            <a:r>
              <a:rPr lang="en-US" dirty="0"/>
              <a:t> </a:t>
            </a:r>
            <a:r>
              <a:rPr lang="en-US" dirty="0" err="1"/>
              <a:t>refinado</a:t>
            </a:r>
            <a:r>
              <a:rPr lang="en-US" dirty="0"/>
              <a:t> (bulk), </a:t>
            </a:r>
            <a:r>
              <a:rPr lang="en-US" dirty="0" err="1"/>
              <a:t>melaço</a:t>
            </a:r>
            <a:r>
              <a:rPr lang="en-US" dirty="0"/>
              <a:t> (tanker)</a:t>
            </a:r>
          </a:p>
          <a:p>
            <a:pPr marL="285750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Muitos países </a:t>
            </a:r>
            <a:r>
              <a:rPr lang="pt-BR" dirty="0"/>
              <a:t>exportadores</a:t>
            </a:r>
            <a:r>
              <a:rPr lang="en-US" dirty="0"/>
              <a:t> e importadores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Transporte</a:t>
            </a:r>
            <a:r>
              <a:rPr lang="en-US" dirty="0"/>
              <a:t> por containers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crescimento</a:t>
            </a:r>
            <a:endParaRPr lang="en-US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7638"/>
            <a:ext cx="4032448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1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20000" cy="1267544"/>
          </a:xfrm>
        </p:spPr>
        <p:txBody>
          <a:bodyPr/>
          <a:lstStyle/>
          <a:p>
            <a:r>
              <a:rPr lang="pt-BR" sz="4800" dirty="0" smtClean="0"/>
              <a:t>Comércio de fertilizantes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302433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Foram </a:t>
            </a:r>
            <a:r>
              <a:rPr lang="en-US" sz="2400" dirty="0" err="1"/>
              <a:t>transportados</a:t>
            </a:r>
            <a:r>
              <a:rPr lang="en-US" sz="2400" dirty="0"/>
              <a:t>/</a:t>
            </a:r>
            <a:r>
              <a:rPr lang="en-US" sz="2400" dirty="0" err="1"/>
              <a:t>comercializados</a:t>
            </a:r>
            <a:r>
              <a:rPr lang="en-US" sz="2400" dirty="0"/>
              <a:t> 77 milhões de toneladas de </a:t>
            </a:r>
            <a:r>
              <a:rPr lang="en-US" sz="2400" dirty="0" err="1"/>
              <a:t>fertilizantes</a:t>
            </a:r>
            <a:r>
              <a:rPr lang="en-US" sz="2400" dirty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/>
              <a:t>2005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 Fertilizantes mais utilizados são </a:t>
            </a:r>
            <a:r>
              <a:rPr lang="en-US" sz="2400" dirty="0" err="1"/>
              <a:t>produzidos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de: </a:t>
            </a:r>
            <a:r>
              <a:rPr lang="en-US" sz="2400" dirty="0" err="1"/>
              <a:t>fosfato</a:t>
            </a:r>
            <a:r>
              <a:rPr lang="en-US" sz="2400" dirty="0"/>
              <a:t>, potássio, </a:t>
            </a:r>
            <a:r>
              <a:rPr lang="pt-BR" sz="2400" noProof="1"/>
              <a:t>enxofre</a:t>
            </a:r>
            <a:r>
              <a:rPr lang="en-US" sz="2400" noProof="1"/>
              <a:t>, </a:t>
            </a:r>
            <a:r>
              <a:rPr lang="en-US" sz="2400" dirty="0" err="1"/>
              <a:t>sulfato</a:t>
            </a:r>
            <a:r>
              <a:rPr lang="en-US" sz="2400" dirty="0"/>
              <a:t> de </a:t>
            </a:r>
            <a:r>
              <a:rPr lang="en-US" sz="2400" dirty="0" err="1"/>
              <a:t>amônia</a:t>
            </a:r>
            <a:r>
              <a:rPr lang="en-US" sz="2400" dirty="0"/>
              <a:t> e </a:t>
            </a:r>
            <a:r>
              <a:rPr lang="en-US" sz="2400" dirty="0" err="1"/>
              <a:t>uréia</a:t>
            </a:r>
            <a:r>
              <a:rPr lang="en-US" sz="2400" dirty="0"/>
              <a:t>.</a:t>
            </a:r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3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8" name="Picture 4" descr="Resultado de imagem para suez ca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931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vargo.com/images/Pictures/Pictures/Pictures_page31/pan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5184576" cy="24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182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972616" y="38975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Potássio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80080" y="1330823"/>
            <a:ext cx="76200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t-BR" dirty="0"/>
              <a:t>Cerca de 95% de todo o potássio extraído é usado para diferentes fertilizantes, sendo o cloreto de potássio um dos principais</a:t>
            </a:r>
          </a:p>
          <a:p>
            <a:pPr marL="285750" indent="-285750"/>
            <a:endParaRPr lang="pt-BR" dirty="0"/>
          </a:p>
          <a:p>
            <a:pPr marL="285750" indent="-285750"/>
            <a:r>
              <a:rPr lang="pt-BR" dirty="0"/>
              <a:t>Em 2005, o comércio de fertilizante de potássio foi de 26 milhões de toneladas, sendo os principais importadores: a Ásia (10 milhões), América Latina e EUA (5 milhões)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972616" y="357301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Fosfato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4540016"/>
            <a:ext cx="76200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comércio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de 9.6 mt em 1985 para 16.6 mt in 2005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Os fertilizantes </a:t>
            </a:r>
            <a:r>
              <a:rPr lang="en-US" dirty="0" err="1"/>
              <a:t>produzidos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do </a:t>
            </a:r>
            <a:r>
              <a:rPr lang="en-US" dirty="0" err="1"/>
              <a:t>fosfato</a:t>
            </a:r>
            <a:r>
              <a:rPr lang="en-US" dirty="0"/>
              <a:t> são </a:t>
            </a:r>
            <a:r>
              <a:rPr lang="en-US" dirty="0" err="1"/>
              <a:t>exportados</a:t>
            </a:r>
            <a:r>
              <a:rPr lang="en-US" dirty="0"/>
              <a:t> </a:t>
            </a:r>
            <a:r>
              <a:rPr lang="en-US" dirty="0" err="1"/>
              <a:t>principalente</a:t>
            </a:r>
            <a:r>
              <a:rPr lang="en-US" dirty="0"/>
              <a:t> dos EUA, África e países que </a:t>
            </a:r>
            <a:r>
              <a:rPr lang="en-US" dirty="0" err="1"/>
              <a:t>formavam</a:t>
            </a:r>
            <a:r>
              <a:rPr lang="en-US" dirty="0"/>
              <a:t> a </a:t>
            </a:r>
            <a:r>
              <a:rPr lang="en-US" dirty="0" err="1"/>
              <a:t>antiga</a:t>
            </a:r>
            <a:r>
              <a:rPr lang="en-US" dirty="0"/>
              <a:t> </a:t>
            </a:r>
            <a:r>
              <a:rPr lang="en-US" dirty="0" err="1"/>
              <a:t>União</a:t>
            </a:r>
            <a:r>
              <a:rPr lang="en-US" dirty="0"/>
              <a:t> </a:t>
            </a:r>
            <a:r>
              <a:rPr lang="en-US" dirty="0" err="1"/>
              <a:t>Soviética</a:t>
            </a:r>
            <a:r>
              <a:rPr lang="en-US" dirty="0"/>
              <a:t> para </a:t>
            </a:r>
            <a:r>
              <a:rPr lang="en-US" dirty="0" err="1"/>
              <a:t>diversos</a:t>
            </a:r>
            <a:r>
              <a:rPr lang="en-US" dirty="0"/>
              <a:t> países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695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972616" y="126876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Enxofre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276872"/>
            <a:ext cx="76200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8000" dirty="0"/>
              <a:t>As importações de enxofre somaram 27 milhões de toneladas em 2005</a:t>
            </a:r>
          </a:p>
          <a:p>
            <a:pPr marL="285750" indent="-285750"/>
            <a:endParaRPr lang="en-US" sz="8000" dirty="0"/>
          </a:p>
          <a:p>
            <a:pPr marL="285750" indent="-285750"/>
            <a:r>
              <a:rPr lang="en-US" sz="8000" dirty="0"/>
              <a:t>Os maiores importadores são: o Oeste Europeu, Brasil, Índia, Austrália, Nova Zelândia e África do Sul </a:t>
            </a:r>
          </a:p>
          <a:p>
            <a:pPr marL="285750" indent="-285750"/>
            <a:endParaRPr lang="en-US" sz="8000" dirty="0"/>
          </a:p>
          <a:p>
            <a:pPr marL="285750" indent="-285750"/>
            <a:r>
              <a:rPr lang="pt-BR" sz="8000" dirty="0"/>
              <a:t>É um produto de difícil transporte tanto na forma seca ou fundida porque é corrosivo, inflamável e dependendo da mistura pode formar um gás venenoso (sulfureto de hidrogênio)</a:t>
            </a:r>
          </a:p>
          <a:p>
            <a:pPr marL="285750" indent="-285750"/>
            <a:endParaRPr lang="pt-BR" sz="8000" dirty="0"/>
          </a:p>
          <a:p>
            <a:pPr marL="285750" indent="-285750"/>
            <a:r>
              <a:rPr lang="pt-BR" sz="8000" dirty="0"/>
              <a:t>Embarcações utilizadas no transporte tem em média 10,000–18,000 dwt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24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560" y="692696"/>
            <a:ext cx="7620000" cy="1315616"/>
          </a:xfrm>
        </p:spPr>
        <p:txBody>
          <a:bodyPr/>
          <a:lstStyle/>
          <a:p>
            <a:pPr algn="ctr"/>
            <a:r>
              <a:rPr lang="en-US" dirty="0" err="1" smtClean="0"/>
              <a:t>Comércio</a:t>
            </a:r>
            <a:r>
              <a:rPr lang="en-US" dirty="0" smtClean="0"/>
              <a:t> de </a:t>
            </a:r>
            <a:r>
              <a:rPr lang="en-US" dirty="0" err="1" smtClean="0"/>
              <a:t>metais</a:t>
            </a:r>
            <a:r>
              <a:rPr lang="en-US" dirty="0" smtClean="0"/>
              <a:t> e </a:t>
            </a:r>
            <a:r>
              <a:rPr lang="en-US" dirty="0" err="1" smtClean="0"/>
              <a:t>minerais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560" y="1980896"/>
            <a:ext cx="7620000" cy="4256416"/>
          </a:xfrm>
        </p:spPr>
        <p:txBody>
          <a:bodyPr/>
          <a:lstStyle/>
          <a:p>
            <a:r>
              <a:rPr lang="pt-BR" dirty="0"/>
              <a:t>Crescimento de 3.1% por ano durante as duas décadas passadas. Entre 2000 e 2005 foi quase o dobro devido ao crescimento da China.</a:t>
            </a:r>
          </a:p>
          <a:p>
            <a:endParaRPr lang="pt-BR" dirty="0"/>
          </a:p>
          <a:p>
            <a:r>
              <a:rPr lang="pt-BR" dirty="0"/>
              <a:t>A sucata de aço proveniente da reciclagem de máquinas ou motores e da indústria siderúrgica possui um comércio relevante entre os EUA e a Ásia</a:t>
            </a:r>
          </a:p>
          <a:p>
            <a:endParaRPr lang="pt-BR" dirty="0"/>
          </a:p>
          <a:p>
            <a:r>
              <a:rPr lang="pt-BR" dirty="0"/>
              <a:t>Em 2005, 11 milhões de toneladas de manganês foram transportados principalmente para Europa, Japão, EUA vindos da África do Sul, Brasil e países da antiga União Soviética.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021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pt-BR" dirty="0" smtClean="0"/>
              <a:t>Comércio de produtos do aço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As importações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aço</a:t>
            </a:r>
            <a:r>
              <a:rPr lang="en-US" dirty="0"/>
              <a:t> somaram </a:t>
            </a:r>
            <a:r>
              <a:rPr lang="en-US" dirty="0" err="1"/>
              <a:t>cerca</a:t>
            </a:r>
            <a:r>
              <a:rPr lang="en-US" dirty="0"/>
              <a:t> de 217 mt em 2005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transporte</a:t>
            </a:r>
            <a:r>
              <a:rPr lang="en-US" dirty="0"/>
              <a:t>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derivados</a:t>
            </a:r>
            <a:r>
              <a:rPr lang="en-US" dirty="0"/>
              <a:t> de </a:t>
            </a:r>
            <a:r>
              <a:rPr lang="en-US" dirty="0" err="1"/>
              <a:t>aço</a:t>
            </a:r>
            <a:r>
              <a:rPr lang="en-US" dirty="0"/>
              <a:t> são realizados por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gama</a:t>
            </a:r>
            <a:r>
              <a:rPr lang="en-US" dirty="0"/>
              <a:t> de </a:t>
            </a:r>
            <a:r>
              <a:rPr lang="en-US" dirty="0" err="1"/>
              <a:t>tamanho</a:t>
            </a:r>
            <a:r>
              <a:rPr lang="en-US" dirty="0"/>
              <a:t> de </a:t>
            </a:r>
            <a:r>
              <a:rPr lang="en-US" dirty="0" err="1"/>
              <a:t>navios</a:t>
            </a:r>
            <a:r>
              <a:rPr lang="en-US" dirty="0"/>
              <a:t> </a:t>
            </a:r>
            <a:r>
              <a:rPr lang="en-US" dirty="0" err="1"/>
              <a:t>devido</a:t>
            </a:r>
            <a:r>
              <a:rPr lang="en-US" dirty="0"/>
              <a:t> a </a:t>
            </a:r>
            <a:r>
              <a:rPr lang="en-US" dirty="0" err="1"/>
              <a:t>flutuabilidade</a:t>
            </a:r>
            <a:r>
              <a:rPr lang="en-US" dirty="0"/>
              <a:t> do </a:t>
            </a:r>
            <a:r>
              <a:rPr lang="en-US" dirty="0" err="1"/>
              <a:t>mercado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Perfis</a:t>
            </a:r>
            <a:r>
              <a:rPr lang="en-US" dirty="0"/>
              <a:t> de </a:t>
            </a:r>
            <a:r>
              <a:rPr lang="en-US" dirty="0" err="1"/>
              <a:t>aço</a:t>
            </a:r>
            <a:r>
              <a:rPr lang="en-US" dirty="0"/>
              <a:t> </a:t>
            </a:r>
            <a:r>
              <a:rPr lang="en-US" dirty="0" err="1"/>
              <a:t>estrutural</a:t>
            </a:r>
            <a:r>
              <a:rPr lang="en-US" dirty="0"/>
              <a:t> utilizados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construção</a:t>
            </a:r>
            <a:r>
              <a:rPr lang="en-US" dirty="0"/>
              <a:t> civil são </a:t>
            </a:r>
            <a:r>
              <a:rPr lang="en-US" dirty="0" err="1"/>
              <a:t>exportados</a:t>
            </a:r>
            <a:r>
              <a:rPr lang="en-US" dirty="0"/>
              <a:t> para a costa Oeste dos EUA em bulk carriers de 25000 a 30000 dwt.</a:t>
            </a:r>
          </a:p>
          <a:p>
            <a:endParaRPr lang="en-US" dirty="0"/>
          </a:p>
          <a:p>
            <a:r>
              <a:rPr lang="en-US" dirty="0" err="1"/>
              <a:t>Graneleiros</a:t>
            </a:r>
            <a:r>
              <a:rPr lang="en-US" dirty="0"/>
              <a:t> de 500 a 3000 dwt utilizados para o </a:t>
            </a:r>
            <a:r>
              <a:rPr lang="en-US" dirty="0" err="1"/>
              <a:t>transporte</a:t>
            </a:r>
            <a:r>
              <a:rPr lang="en-US" dirty="0"/>
              <a:t> no </a:t>
            </a:r>
            <a:r>
              <a:rPr lang="en-US" dirty="0" err="1"/>
              <a:t>litoral</a:t>
            </a:r>
            <a:r>
              <a:rPr lang="en-US" dirty="0"/>
              <a:t> da Europa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4090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Comércio de produtos florestais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37112"/>
          </a:xfrm>
        </p:spPr>
        <p:txBody>
          <a:bodyPr/>
          <a:lstStyle/>
          <a:p>
            <a:r>
              <a:rPr lang="pt-BR" dirty="0"/>
              <a:t>Foram transportados 169 mt em 2005 de madeira e derivados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dirty="0"/>
              <a:t>Dificuldades para o transporte</a:t>
            </a:r>
          </a:p>
          <a:p>
            <a:endParaRPr lang="pt-BR" dirty="0"/>
          </a:p>
          <a:p>
            <a:r>
              <a:rPr lang="pt-BR" dirty="0"/>
              <a:t>Importadores: Japão, Europa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4499992" y="2238326"/>
            <a:ext cx="792088" cy="4248472"/>
          </a:xfrm>
          <a:prstGeom prst="leftBrace">
            <a:avLst>
              <a:gd name="adj1" fmla="val 8333"/>
              <a:gd name="adj2" fmla="val 76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2420888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Diferentes tipo de madeira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Fatores de estiva diferentes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Diferentes formas de transporte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Dependendo de como são transportadas acondicionam mais ar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391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Comércio de granéis menores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2332856"/>
          </a:xfrm>
        </p:spPr>
        <p:txBody>
          <a:bodyPr>
            <a:normAutofit/>
          </a:bodyPr>
          <a:lstStyle/>
          <a:p>
            <a:r>
              <a:rPr lang="pt-BR" sz="2800" dirty="0"/>
              <a:t>Os transportes </a:t>
            </a:r>
            <a:r>
              <a:rPr lang="pt-BR" sz="2800" dirty="0" smtClean="0"/>
              <a:t>feitos </a:t>
            </a:r>
            <a:r>
              <a:rPr lang="pt-BR" sz="2800" dirty="0"/>
              <a:t>por </a:t>
            </a:r>
            <a:r>
              <a:rPr lang="pt-BR" sz="2800" dirty="0" err="1" smtClean="0"/>
              <a:t>graneleiros</a:t>
            </a:r>
            <a:r>
              <a:rPr lang="pt-BR" sz="2800" dirty="0" smtClean="0"/>
              <a:t> </a:t>
            </a:r>
            <a:r>
              <a:rPr lang="pt-BR" sz="2800" dirty="0"/>
              <a:t>menores são uma fonte importante de emprego e oportunidades devido ao menor tamanho das embarcações, à volatilidade do mercado de produtos e de afretamento e ao preço.</a:t>
            </a:r>
          </a:p>
        </p:txBody>
      </p:sp>
    </p:spTree>
    <p:extLst>
      <p:ext uri="{BB962C8B-B14F-4D97-AF65-F5344CB8AC3E}">
        <p14:creationId xmlns:p14="http://schemas.microsoft.com/office/powerpoint/2010/main" val="3906338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7620000" cy="11430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80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Segmentos de navios graneleiros: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b="1" dirty="0"/>
              <a:t>Capesize:</a:t>
            </a:r>
            <a:r>
              <a:rPr lang="pt-BR" dirty="0"/>
              <a:t> 156 000 – 400 000 dwt</a:t>
            </a:r>
          </a:p>
          <a:p>
            <a:pPr marL="114300" indent="0">
              <a:buNone/>
            </a:pPr>
            <a:r>
              <a:rPr lang="pt-BR" b="1" dirty="0"/>
              <a:t>New Panamax: </a:t>
            </a:r>
            <a:r>
              <a:rPr lang="pt-BR" dirty="0"/>
              <a:t> ~120 000 dwt</a:t>
            </a:r>
          </a:p>
          <a:p>
            <a:pPr marL="114300" indent="0">
              <a:buNone/>
            </a:pPr>
            <a:r>
              <a:rPr lang="pt-BR" b="1" dirty="0"/>
              <a:t>Panamax:</a:t>
            </a:r>
            <a:r>
              <a:rPr lang="pt-BR" dirty="0"/>
              <a:t>  60 000 – 80 000 dwt </a:t>
            </a:r>
          </a:p>
          <a:p>
            <a:pPr marL="114300" indent="0">
              <a:buNone/>
            </a:pPr>
            <a:r>
              <a:rPr lang="pt-BR" b="1" dirty="0"/>
              <a:t>Handymax:</a:t>
            </a:r>
            <a:r>
              <a:rPr lang="pt-BR" dirty="0"/>
              <a:t> 40 000 – 50 000 dwt</a:t>
            </a:r>
          </a:p>
          <a:p>
            <a:pPr marL="114300" indent="0">
              <a:buNone/>
            </a:pPr>
            <a:r>
              <a:rPr lang="pt-BR" b="1" dirty="0"/>
              <a:t>Handy:</a:t>
            </a:r>
            <a:r>
              <a:rPr lang="pt-BR" dirty="0"/>
              <a:t> até 40 000 dwt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b="1" dirty="0"/>
              <a:t>Graneleiros especializados: </a:t>
            </a:r>
            <a:r>
              <a:rPr lang="pt-BR" dirty="0"/>
              <a:t>Mineraleiros, transportadores de lascas, transportadores de cimento, auto-descarregadores</a:t>
            </a:r>
          </a:p>
        </p:txBody>
      </p:sp>
    </p:spTree>
    <p:extLst>
      <p:ext uri="{BB962C8B-B14F-4D97-AF65-F5344CB8AC3E}">
        <p14:creationId xmlns:p14="http://schemas.microsoft.com/office/powerpoint/2010/main" val="29515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frota graneleira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Intercambialidade dos segmentos pode ocorrer, caso os preços de frete a justifique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dirty="0"/>
              <a:t>Segmentos fornecem uma percepção das diferentes demandas entre os diversos tipos de comércio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comércio a granel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Diferenciar:</a:t>
            </a:r>
          </a:p>
          <a:p>
            <a:endParaRPr lang="pt-BR" dirty="0"/>
          </a:p>
          <a:p>
            <a:r>
              <a:rPr lang="pt-BR" dirty="0"/>
              <a:t>Mercadoria a granel</a:t>
            </a:r>
          </a:p>
          <a:p>
            <a:endParaRPr lang="pt-BR" dirty="0"/>
          </a:p>
          <a:p>
            <a:r>
              <a:rPr lang="pt-BR" dirty="0"/>
              <a:t>Carga a granel</a:t>
            </a:r>
          </a:p>
          <a:p>
            <a:endParaRPr lang="pt-BR" dirty="0"/>
          </a:p>
          <a:p>
            <a:r>
              <a:rPr lang="pt-BR" dirty="0"/>
              <a:t>Carga geral</a:t>
            </a:r>
          </a:p>
        </p:txBody>
      </p:sp>
      <p:pic>
        <p:nvPicPr>
          <p:cNvPr id="3074" name="Picture 2" descr="Resultado de imagem para bulk ca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06" y="4005064"/>
            <a:ext cx="3956163" cy="26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bulk commo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0075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3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3892</TotalTime>
  <Words>2361</Words>
  <Application>Microsoft Office PowerPoint</Application>
  <PresentationFormat>Apresentação na tela (4:3)</PresentationFormat>
  <Paragraphs>434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Adjacency</vt:lpstr>
      <vt:lpstr>O transporte de cargas a granel</vt:lpstr>
      <vt:lpstr>A frota graneleira</vt:lpstr>
      <vt:lpstr>A frota graneleira</vt:lpstr>
      <vt:lpstr>A frota graneleira</vt:lpstr>
      <vt:lpstr>A frota graneleira</vt:lpstr>
      <vt:lpstr>A frota graneleira</vt:lpstr>
      <vt:lpstr>A frota graneleira</vt:lpstr>
      <vt:lpstr>A frota graneleira</vt:lpstr>
      <vt:lpstr>O comércio a granel</vt:lpstr>
      <vt:lpstr>O comércio a granel</vt:lpstr>
      <vt:lpstr>O comércio a granel</vt:lpstr>
      <vt:lpstr>Princípios de transporte a granel</vt:lpstr>
      <vt:lpstr>Princípios de transporte a granel</vt:lpstr>
      <vt:lpstr>Princípios de transporte a granel</vt:lpstr>
      <vt:lpstr>Princípios de transporte a granel</vt:lpstr>
      <vt:lpstr>Princípios de transporte a granel</vt:lpstr>
      <vt:lpstr>Princípios de transporte a granel</vt:lpstr>
      <vt:lpstr>Princípios de transporte a granel</vt:lpstr>
      <vt:lpstr>Personagens do transporte a granel</vt:lpstr>
      <vt:lpstr>Personagens do transporte a granel</vt:lpstr>
      <vt:lpstr>Investimento em embarcações</vt:lpstr>
      <vt:lpstr>Manejo de granéis sólidos</vt:lpstr>
      <vt:lpstr>Manejo de granéis sólidos</vt:lpstr>
      <vt:lpstr>Manejo de granéis sólidos</vt:lpstr>
      <vt:lpstr>Manejo de granéis sólidos</vt:lpstr>
      <vt:lpstr>Transporte de granéis líquidos</vt:lpstr>
      <vt:lpstr>Manejo de granéis líquidos</vt:lpstr>
      <vt:lpstr>Transporte de petróleo</vt:lpstr>
      <vt:lpstr>Mercado de petróleo</vt:lpstr>
      <vt:lpstr>Mercado de petróleo</vt:lpstr>
      <vt:lpstr>Produção e exportação</vt:lpstr>
      <vt:lpstr>Produção e exportação</vt:lpstr>
      <vt:lpstr>Produção e exportação</vt:lpstr>
      <vt:lpstr>Transporte de derivados do petróleo</vt:lpstr>
      <vt:lpstr>Transporte de derivados do petróleo</vt:lpstr>
      <vt:lpstr>Transporte de derivados do petróleo</vt:lpstr>
      <vt:lpstr>Transporte de derivados do petróleo</vt:lpstr>
      <vt:lpstr>  Derivados do petróleo</vt:lpstr>
      <vt:lpstr>Granéis secos</vt:lpstr>
      <vt:lpstr>Minério de ferro</vt:lpstr>
      <vt:lpstr>Minério de ferro</vt:lpstr>
      <vt:lpstr>Minério de ferro</vt:lpstr>
      <vt:lpstr>Minério de ferro</vt:lpstr>
      <vt:lpstr>Transporte de minério de ferro</vt:lpstr>
      <vt:lpstr>Carvão </vt:lpstr>
      <vt:lpstr>Carvão</vt:lpstr>
      <vt:lpstr>Transporte de carvão</vt:lpstr>
      <vt:lpstr>Grãos</vt:lpstr>
      <vt:lpstr>Grãos</vt:lpstr>
      <vt:lpstr>Grãos</vt:lpstr>
      <vt:lpstr>Grãos</vt:lpstr>
      <vt:lpstr>Transporte de grãos</vt:lpstr>
      <vt:lpstr>Comércio de granéis menores </vt:lpstr>
      <vt:lpstr>Apresentação do PowerPoint</vt:lpstr>
      <vt:lpstr>Comércio de granéis agrícolas </vt:lpstr>
      <vt:lpstr>Comércio de granéis agrícolas</vt:lpstr>
      <vt:lpstr>Apresentação do PowerPoint</vt:lpstr>
      <vt:lpstr>Comércio de açúcar </vt:lpstr>
      <vt:lpstr>Comércio de fertilizantes </vt:lpstr>
      <vt:lpstr>Apresentação do PowerPoint</vt:lpstr>
      <vt:lpstr>Apresentação do PowerPoint</vt:lpstr>
      <vt:lpstr>Comércio de metais e minerais </vt:lpstr>
      <vt:lpstr>Comércio de produtos do aço </vt:lpstr>
      <vt:lpstr>Comércio de produtos florestais</vt:lpstr>
      <vt:lpstr>Comércio de granéis menores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Lucas Bertazzi</dc:creator>
  <cp:lastModifiedBy>Joao Lucas Madeira Bertazzi</cp:lastModifiedBy>
  <cp:revision>90</cp:revision>
  <dcterms:created xsi:type="dcterms:W3CDTF">2017-05-13T19:24:49Z</dcterms:created>
  <dcterms:modified xsi:type="dcterms:W3CDTF">2017-05-23T17:32:28Z</dcterms:modified>
</cp:coreProperties>
</file>