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70" r:id="rId8"/>
    <p:sldId id="272" r:id="rId9"/>
    <p:sldId id="269" r:id="rId10"/>
    <p:sldId id="265" r:id="rId11"/>
    <p:sldId id="266" r:id="rId12"/>
    <p:sldId id="267" r:id="rId13"/>
    <p:sldId id="271" r:id="rId14"/>
    <p:sldId id="259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690"/>
  </p:normalViewPr>
  <p:slideViewPr>
    <p:cSldViewPr snapToGrid="0">
      <p:cViewPr varScale="1">
        <p:scale>
          <a:sx n="146" d="100"/>
          <a:sy n="146" d="100"/>
        </p:scale>
        <p:origin x="9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3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9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41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2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5/9/25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8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5/9/25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2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5/9/25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5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5/9/25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6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5/9/25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1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5/9/25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3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13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Arthur@reisesouza.com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m padrão abstrato de aquarela azul sobre uma tela de fundo branco">
            <a:extLst>
              <a:ext uri="{FF2B5EF4-FFF2-40B4-BE49-F238E27FC236}">
                <a16:creationId xmlns:a16="http://schemas.microsoft.com/office/drawing/2014/main" id="{11CC7263-210F-FB79-E189-0883BFD305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30DD7D3-2712-4491-B2C2-5FC23330C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569" y="1066800"/>
            <a:ext cx="5128322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8068A4B-50CE-2CC8-528C-12D9DF46C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0560" y="1562101"/>
            <a:ext cx="4868091" cy="2304504"/>
          </a:xfrm>
        </p:spPr>
        <p:txBody>
          <a:bodyPr anchor="t">
            <a:normAutofit/>
          </a:bodyPr>
          <a:lstStyle/>
          <a:p>
            <a:pPr algn="ctr"/>
            <a:r>
              <a:rPr lang="pt-BR" sz="3200" b="0" dirty="0">
                <a:latin typeface="Grandview Display" panose="020B0502040204020203" pitchFamily="34" charset="0"/>
                <a:cs typeface="Times New Roman" panose="02020603050405020304" pitchFamily="18" charset="0"/>
              </a:rPr>
              <a:t>Processo e Constituição (1): tutela constitucional do processo, princípios e tutela jurisdicional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FA9F24-056A-8A89-296B-28ED367E5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416" y="3999635"/>
            <a:ext cx="4638378" cy="1296264"/>
          </a:xfrm>
        </p:spPr>
        <p:txBody>
          <a:bodyPr>
            <a:normAutofit fontScale="55000" lnSpcReduction="20000"/>
          </a:bodyPr>
          <a:lstStyle/>
          <a:p>
            <a:pPr algn="ctr"/>
            <a:endParaRPr lang="pt-BR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pt-B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Prof. Dr. Arthur Arsuffi</a:t>
            </a:r>
          </a:p>
          <a:p>
            <a:pPr algn="ctr"/>
            <a:r>
              <a:rPr lang="pt-B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09.05.2025 – UNIVERSIDADE DE S</a:t>
            </a:r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ÃO PAULO</a:t>
            </a:r>
            <a:r>
              <a:rPr lang="pt-B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ctr"/>
            <a:endParaRPr lang="pt-BR" sz="2000" b="0" spc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FD0734C-004D-4938-8EA0-2C3867A11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37" y="5780876"/>
            <a:ext cx="513116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353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C763A-5F5E-FA23-8A16-AC5369DA8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D4B073-4F8E-E50B-BFFF-341728646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Meios Constitucionais da Tutela Jurisdicional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EA2B27-BF36-4DC7-4A43-402C4B2DB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606040"/>
            <a:ext cx="10890928" cy="2192383"/>
          </a:xfrm>
        </p:spPr>
        <p:txBody>
          <a:bodyPr>
            <a:noAutofit/>
          </a:bodyPr>
          <a:lstStyle/>
          <a:p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Acesso à Justiça </a:t>
            </a:r>
            <a:r>
              <a:rPr lang="pt-BR" i="0" u="none" strike="noStrike" dirty="0">
                <a:solidFill>
                  <a:srgbClr val="000000"/>
                </a:solidFill>
                <a:effectLst/>
              </a:rPr>
              <a:t>(5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º, inciso XXXV, da CF/88);</a:t>
            </a:r>
          </a:p>
          <a:p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Tutela Jurisdicional Efetiva</a:t>
            </a:r>
          </a:p>
          <a:p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Meios Alternativos de Solução de Conflitos </a:t>
            </a:r>
            <a:r>
              <a:rPr lang="pt-BR" i="0" u="none" strike="noStrike" dirty="0">
                <a:solidFill>
                  <a:srgbClr val="000000"/>
                </a:solidFill>
                <a:effectLst/>
              </a:rPr>
              <a:t>(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Art. 5º, inciso LXXVIII, da CF/88 e Art. 3º do CPC/2015).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EF798D-5906-DB1F-6905-3C817F85504D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1028863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DA87C-19B8-C314-F573-D8039F2A6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CD3EF8-57F4-6F4A-2DB4-2190A7B3D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Procedimentos Jurisdicionais/Constitucionais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680358-36A4-3F3C-167D-73E2882D4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841172"/>
            <a:ext cx="10890928" cy="21923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Tutela jurisdicional das liberdades públicas</a:t>
            </a:r>
          </a:p>
          <a:p>
            <a:pPr>
              <a:lnSpc>
                <a:spcPct val="100000"/>
              </a:lnSpc>
              <a:buNone/>
            </a:pPr>
            <a:r>
              <a:rPr lang="pt-BR" dirty="0">
                <a:solidFill>
                  <a:srgbClr val="16A53F"/>
                </a:solidFill>
                <a:effectLst/>
                <a:latin typeface="Grandview Display" panose="020B0502040204020203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Mandado de segurança (art. 5º, LXIX e LXX, da CF)</a:t>
            </a:r>
          </a:p>
          <a:p>
            <a:pPr>
              <a:lnSpc>
                <a:spcPct val="100000"/>
              </a:lnSpc>
              <a:buNone/>
            </a:pPr>
            <a:r>
              <a:rPr lang="pt-BR" dirty="0">
                <a:solidFill>
                  <a:srgbClr val="16A53F"/>
                </a:solidFill>
                <a:effectLst/>
                <a:latin typeface="Grandview Display" panose="020B0502040204020203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Mandado de injunção (art. 5º, LXXI, da CF)</a:t>
            </a:r>
          </a:p>
          <a:p>
            <a:pPr>
              <a:lnSpc>
                <a:spcPct val="100000"/>
              </a:lnSpc>
              <a:buNone/>
            </a:pPr>
            <a:r>
              <a:rPr lang="pt-BR" dirty="0">
                <a:solidFill>
                  <a:srgbClr val="16A53F"/>
                </a:solidFill>
                <a:effectLst/>
                <a:latin typeface="Grandview Display" panose="020B0502040204020203" pitchFamily="34" charset="0"/>
              </a:rPr>
              <a:t>• </a:t>
            </a:r>
            <a:r>
              <a:rPr lang="pt-BR" i="1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Habeas data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 (art. 5º, LXXII, da CF)</a:t>
            </a:r>
          </a:p>
          <a:p>
            <a:pPr>
              <a:lnSpc>
                <a:spcPct val="100000"/>
              </a:lnSpc>
              <a:buNone/>
            </a:pPr>
            <a:r>
              <a:rPr lang="pt-BR" dirty="0">
                <a:solidFill>
                  <a:srgbClr val="16A53F"/>
                </a:solidFill>
                <a:effectLst/>
                <a:latin typeface="Grandview Display" panose="020B0502040204020203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Ação popular (art. 5º, LXXIII, da CF)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1018D4-B4EA-A18C-D3E0-E99DB4A3452D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4212101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9DB58-469D-7713-4EC6-3AE03FC20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C77B8-E3D4-CF01-0FA8-3093AC322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Procedimentos Jurisdicionais/Constitucionais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F7AB6F-3271-F0B3-C56C-E59E50162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93" y="2332808"/>
            <a:ext cx="10890928" cy="21923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Controle de constitucionalidade</a:t>
            </a:r>
          </a:p>
          <a:p>
            <a:pPr>
              <a:lnSpc>
                <a:spcPct val="100000"/>
              </a:lnSpc>
              <a:buNone/>
            </a:pPr>
            <a:r>
              <a:rPr lang="pt-BR" dirty="0">
                <a:solidFill>
                  <a:srgbClr val="16A53F"/>
                </a:solidFill>
                <a:effectLst/>
                <a:latin typeface="Grandview Display" panose="020B0502040204020203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Concentrado (</a:t>
            </a:r>
            <a:r>
              <a:rPr lang="pt-BR" dirty="0" err="1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arts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. 102, § 2º, e 103 da CF)</a:t>
            </a:r>
          </a:p>
          <a:p>
            <a:pPr>
              <a:lnSpc>
                <a:spcPct val="100000"/>
              </a:lnSpc>
              <a:buNone/>
            </a:pPr>
            <a:r>
              <a:rPr lang="pt-BR" dirty="0">
                <a:solidFill>
                  <a:srgbClr val="16A53F"/>
                </a:solidFill>
                <a:effectLst/>
                <a:latin typeface="Grandview Display" panose="020B0502040204020203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Difuso (art. 97 da CF) – reserva de plenário </a:t>
            </a:r>
          </a:p>
          <a:p>
            <a:pPr>
              <a:lnSpc>
                <a:spcPct val="100000"/>
              </a:lnSpc>
              <a:buNone/>
            </a:pPr>
            <a:endParaRPr lang="pt-BR" dirty="0">
              <a:solidFill>
                <a:srgbClr val="000000"/>
              </a:solidFill>
              <a:effectLst/>
              <a:latin typeface="Grandview Display" panose="020B0502040204020203" pitchFamily="34" charset="0"/>
            </a:endParaRP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Súmulas vinculantes do STF (art. 103-A da CF)</a:t>
            </a: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Reclamação (art. 103-A, § 3º, da CF)</a:t>
            </a: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Execução contra a Fazenda Pública (art. 100 da CF)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2FF8346-79AC-DF37-8B8E-90073BED93C7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35410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3AE1A-9050-E4B9-D3E9-7FE31E20E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7B1AE-7894-7394-7C45-E9C266138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Para concluir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47B466-451F-302C-97DE-DC2E9EB90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57697"/>
            <a:ext cx="10890928" cy="2880359"/>
          </a:xfrm>
        </p:spPr>
        <p:txBody>
          <a:bodyPr>
            <a:noAutofit/>
          </a:bodyPr>
          <a:lstStyle/>
          <a:p>
            <a:pPr algn="just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“Princípios-síntese”: acesso à justiça (Dinamarco) (processo justo), devido processo constitucional (convergência – histórico do Rei João-Sem-Terra/1215) e efetividade do direito pelo e no processo; 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Concretização e efetivação da tutela jurisdicional </a:t>
            </a:r>
          </a:p>
          <a:p>
            <a:pPr algn="just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Duplo </a:t>
            </a:r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sentido vetorial entre processo e constituição </a:t>
            </a:r>
          </a:p>
          <a:p>
            <a:pPr algn="just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O processo como meio de tutela dos direito</a:t>
            </a:r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s </a:t>
            </a:r>
            <a:endParaRPr lang="pt-BR" dirty="0">
              <a:solidFill>
                <a:srgbClr val="000000"/>
              </a:solidFill>
              <a:effectLst/>
              <a:latin typeface="Grandview Display" panose="020B0502040204020203" pitchFamily="34" charset="0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Como trabalhar com esses princípios? 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Ponderação – Proporcionalidade – Razoabilidade </a:t>
            </a:r>
          </a:p>
          <a:p>
            <a:pPr algn="just"/>
            <a:endParaRPr lang="pt-BR" dirty="0">
              <a:solidFill>
                <a:srgbClr val="000000"/>
              </a:solidFill>
              <a:effectLst/>
              <a:latin typeface="Grandview Display" panose="020B0502040204020203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2230CF2-65BF-4377-D2DA-DB8B957322C3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578705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3E8C46-1134-F8C8-E6F4-163B293EE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Muito obrigado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3CF006-939A-9521-2327-28B6BBFF3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67712"/>
            <a:ext cx="10890928" cy="3566160"/>
          </a:xfrm>
        </p:spPr>
        <p:txBody>
          <a:bodyPr>
            <a:normAutofit fontScale="85000" lnSpcReduction="10000"/>
          </a:bodyPr>
          <a:lstStyle/>
          <a:p>
            <a:endParaRPr lang="pt-BR" dirty="0"/>
          </a:p>
          <a:p>
            <a:pPr marL="0" indent="0">
              <a:buNone/>
            </a:pPr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Prof. Dr. Arthur Ferrari Arsuffi </a:t>
            </a:r>
          </a:p>
          <a:p>
            <a:pPr lvl="1"/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arthur@reisesouza.com.br</a:t>
            </a:r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65176" lvl="1" indent="0">
              <a:buNone/>
            </a:pPr>
            <a:endParaRPr lang="pt-BR" dirty="0"/>
          </a:p>
          <a:p>
            <a:pPr marL="268288" lvl="1" indent="-268288"/>
            <a:r>
              <a:rPr lang="pt-BR" sz="2000" b="1" dirty="0"/>
              <a:t>Leituras: </a:t>
            </a:r>
          </a:p>
          <a:p>
            <a:pPr marL="0" lvl="1" indent="0">
              <a:buNone/>
            </a:pPr>
            <a:endParaRPr lang="pt-BR" sz="2000" dirty="0"/>
          </a:p>
          <a:p>
            <a:pPr marL="0" lvl="1" indent="0">
              <a:buNone/>
            </a:pPr>
            <a:r>
              <a:rPr lang="pt-BR" sz="2000" dirty="0"/>
              <a:t>OLIVEIRA, Carlos Alberto </a:t>
            </a:r>
            <a:r>
              <a:rPr lang="pt-BR" sz="2000" dirty="0" err="1"/>
              <a:t>Alvaro</a:t>
            </a:r>
            <a:r>
              <a:rPr lang="pt-BR" sz="2000" dirty="0"/>
              <a:t> de. O processo civil na perspectiva dos direitos fundamentais. Do formalismo no processo. São Paulo: Saraiva, 2003, p. 260-274. DINAMARCO, Cândido Rangel. Instituições de direito processual civil. 8 ed., São Paulo: Malheiros, 2016, v.1, p.316-385. NUNES, </a:t>
            </a:r>
            <a:r>
              <a:rPr lang="pt-BR" sz="2000" dirty="0" err="1"/>
              <a:t>Dierle</a:t>
            </a:r>
            <a:r>
              <a:rPr lang="pt-BR" sz="2000" dirty="0"/>
              <a:t>; BAHIA, Alexandre; PEDRON, Flávio. Teoria geral do processo, 2ª ed. Salvador: </a:t>
            </a:r>
            <a:r>
              <a:rPr lang="pt-BR" sz="2000" dirty="0" err="1"/>
              <a:t>Juspodivm</a:t>
            </a:r>
            <a:r>
              <a:rPr lang="pt-BR" sz="2000" dirty="0"/>
              <a:t>, 2021, p. 211-217.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3DE5A9-9288-5656-AB6F-9FB41AD1FE09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57610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003C0-635B-9F41-B066-63611B520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Modelo constitucional do processo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BA6FC6-7AE3-7FE7-9D7C-2953A243C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Constituição como paradigma e norte interpretativo;  </a:t>
            </a:r>
          </a:p>
          <a:p>
            <a:pPr algn="just"/>
            <a:r>
              <a:rPr lang="pt-BR" dirty="0"/>
              <a:t>Constitucionalização do direito;</a:t>
            </a:r>
          </a:p>
          <a:p>
            <a:pPr algn="just"/>
            <a:r>
              <a:rPr lang="pt-BR" i="1" dirty="0"/>
              <a:t>“Método consistente em examinar o sistema processual e os institutos do processo à luz da Constituição e das relações mantidas com ela. O método constitucionalista inclui em primeiro lugar o estudo das recíprocas influências existentes entre Constituição e processo – relações que se expressam na tutela constitucional do processo e, inversamente, na missão deste como fator de efetividade dos preceitos e garantias constitucionais de toda ordem”</a:t>
            </a:r>
            <a:r>
              <a:rPr lang="pt-BR" dirty="0"/>
              <a:t> (Dinamarco).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2426D5A-FA95-929F-B222-EE244F0AB6EE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120610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FF51F-B931-E841-75F0-0722E59AB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01DFA-4E93-2322-8AAF-EEA59368E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Modelo constitucional do processo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559A8F-8BFA-CED8-225A-303158BFD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606040"/>
            <a:ext cx="10890928" cy="2880359"/>
          </a:xfrm>
        </p:spPr>
        <p:txBody>
          <a:bodyPr/>
          <a:lstStyle/>
          <a:p>
            <a:pPr algn="just">
              <a:lnSpc>
                <a:spcPct val="105000"/>
              </a:lnSpc>
              <a:spcBef>
                <a:spcPts val="300"/>
              </a:spcBef>
              <a:spcAft>
                <a:spcPts val="300"/>
              </a:spcAft>
            </a:pPr>
            <a:r>
              <a:rPr lang="pt-BR" sz="2000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“Não se interpreta o direito em tiras. A interpretação do direito é interpretação do direito, no seu todo, não de textos isolados, desprendidos do direito. Não se interpreta o direito em tiras, aos pedaços. </a:t>
            </a:r>
            <a:r>
              <a:rPr lang="pt-BR" sz="2000" b="1" u="sng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interpretação de qualquer texto de direito impõe ao intérprete sempre, em qualquer circunstância, o caminhar pelo percurso que se projeta a partir dele – do texto – até a Constituição</a:t>
            </a:r>
            <a:r>
              <a:rPr lang="pt-BR" sz="2000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Um texto de direito isolado, destacado, desprendido do sistema jurídico, não expressa significado normativo algum” (GRAU, Eros Roberto. </a:t>
            </a:r>
            <a:r>
              <a:rPr lang="pt-BR" sz="2000" b="1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Ensaio e discurso sobre a interpretação/aplicação do direito.</a:t>
            </a:r>
            <a:r>
              <a:rPr lang="pt-BR" sz="2000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4. ed. São Paulo: Malheiros, 2006, p. 44).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BE10C0D-0638-31A7-EDC4-3AF65E572EF4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335286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0E2DF-C770-2685-6341-ABC9D006F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4BDF5-B982-A04A-6117-9B8A0B740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Modelo constitucional do processo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E973D03-03F7-B776-ECB0-2EFB5F65B9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792" y="2468881"/>
            <a:ext cx="6922661" cy="1084747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36DC7A86-D28B-4223-F8BD-A931AE9ED4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0821" y="3835017"/>
            <a:ext cx="6769887" cy="192118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2F348B7-7B0A-4FA2-7D8F-3A6314CEEE58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654949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676A7-8146-235F-3EE5-2C597265C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592767-317D-D9E5-9B51-F5DF539D8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Modelo constitucional do processo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7024A6-7610-0CF8-79BB-18F36B57E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606040"/>
            <a:ext cx="10890928" cy="2880359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  <a:cs typeface="Times New Roman" panose="02020603050405020304" pitchFamily="18" charset="0"/>
              </a:rPr>
              <a:t>Uma nova (única) forma de pensar o direito processual; </a:t>
            </a:r>
          </a:p>
          <a:p>
            <a:pPr marL="0" indent="0" algn="just">
              <a:buNone/>
            </a:pPr>
            <a:endParaRPr lang="pt-BR" dirty="0">
              <a:solidFill>
                <a:srgbClr val="000000"/>
              </a:solidFill>
              <a:latin typeface="Grandview Display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  <a:cs typeface="Times New Roman" panose="02020603050405020304" pitchFamily="18" charset="0"/>
              </a:rPr>
              <a:t>O que é o modelo constitucional do processo? É só do processo? </a:t>
            </a:r>
          </a:p>
          <a:p>
            <a:pPr marL="0" indent="0" algn="just">
              <a:buNone/>
            </a:pPr>
            <a:endParaRPr lang="pt-BR" dirty="0">
              <a:solidFill>
                <a:srgbClr val="000000"/>
              </a:solidFill>
              <a:latin typeface="Grandview Display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  <a:cs typeface="Times New Roman" panose="02020603050405020304" pitchFamily="18" charset="0"/>
              </a:rPr>
              <a:t>O processo do </a:t>
            </a:r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  <a:cs typeface="Times New Roman" panose="02020603050405020304" pitchFamily="18" charset="0"/>
              </a:rPr>
              <a:t>ramo do </a:t>
            </a:r>
            <a:r>
              <a:rPr lang="pt-BR" b="1" dirty="0">
                <a:solidFill>
                  <a:srgbClr val="000000"/>
                </a:solidFill>
                <a:latin typeface="Grandview Display" panose="020B0502040204020203" pitchFamily="34" charset="0"/>
                <a:cs typeface="Times New Roman" panose="02020603050405020304" pitchFamily="18" charset="0"/>
              </a:rPr>
              <a:t>direito público </a:t>
            </a:r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  <a:cs typeface="Times New Roman" panose="02020603050405020304" pitchFamily="18" charset="0"/>
              </a:rPr>
              <a:t>(liberdades); </a:t>
            </a:r>
            <a:endParaRPr lang="pt-BR" dirty="0">
              <a:solidFill>
                <a:srgbClr val="000000"/>
              </a:solidFill>
              <a:effectLst/>
              <a:latin typeface="Grandview Display" panose="020B0502040204020203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dirty="0">
              <a:solidFill>
                <a:srgbClr val="000000"/>
              </a:solidFill>
              <a:latin typeface="Grandview Display" panose="020B0502040204020203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  <a:cs typeface="Times New Roman" panose="02020603050405020304" pitchFamily="18" charset="0"/>
              </a:rPr>
              <a:t>Qual é a utilidade do que vamos discutir aqui? </a:t>
            </a:r>
          </a:p>
          <a:p>
            <a:pPr marL="0" indent="0" algn="just">
              <a:buNone/>
            </a:pPr>
            <a:endParaRPr lang="pt-BR" dirty="0">
              <a:solidFill>
                <a:srgbClr val="000000"/>
              </a:solidFill>
              <a:latin typeface="Grandview Display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8B74D6B-DCE8-E930-B960-CD52A2627F39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1270630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B90B7-CFE4-439F-73AE-22A76EDD9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B1CC9-326A-F8D4-B8C0-4B65F6529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Princípios do processo na Constituição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EBB20B-8472-942A-7B7B-A7EFFFA16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248988"/>
            <a:ext cx="10890928" cy="2880359"/>
          </a:xfrm>
        </p:spPr>
        <p:txBody>
          <a:bodyPr>
            <a:noAutofit/>
          </a:bodyPr>
          <a:lstStyle/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Acesso à justiça/Inafastabilidade da Jurisdição (art. 5º, XXXV, da CF)</a:t>
            </a:r>
          </a:p>
          <a:p>
            <a:pPr lvl="1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Assistência jurídica integral e gratuita (art. 5º, LXXIV,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Devido processo legal (devido processo/constitucional) (art. 5º, LIV,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Imparcialidade (art. 95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Juiz natural (art. 5º, XXXVII e LIII,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Contraditório (cooperação) (art. 5º, LV,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Ampla defesa (art. 5º, LV,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Isonomia (art. 5º, </a:t>
            </a:r>
            <a:r>
              <a:rPr lang="pt-BR" i="1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caput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, e inciso </a:t>
            </a:r>
            <a:r>
              <a:rPr lang="pt-BR" dirty="0" err="1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I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, da CF)</a:t>
            </a:r>
          </a:p>
          <a:p>
            <a:pPr>
              <a:buNone/>
            </a:pPr>
            <a:endParaRPr lang="pt-BR" dirty="0">
              <a:solidFill>
                <a:srgbClr val="000000"/>
              </a:solidFill>
              <a:effectLst/>
              <a:latin typeface="Grandview Display" panose="020B0502040204020203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75070F8-0957-9DD6-968D-2BD45A26B7F2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19047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7C9D2-0147-2E03-C8F5-0611F1651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5BC47-00F9-5336-CE47-DFF166194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Princípios do processo na Constituição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7A8680-A4CC-7EE6-65B4-AC006DDF0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93" y="2468881"/>
            <a:ext cx="10890928" cy="2880359"/>
          </a:xfrm>
        </p:spPr>
        <p:txBody>
          <a:bodyPr>
            <a:noAutofit/>
          </a:bodyPr>
          <a:lstStyle/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Publicidade (</a:t>
            </a:r>
            <a:r>
              <a:rPr lang="pt-BR" dirty="0" err="1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arts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. 5º, LX, e 93, IX e X,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Motivação (art. 93, IX e X,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Vedação das provas ilícitas ou obtidas por meios ilícitos (art. 5º, X, XII e LVI,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Duração razoável do processo (eficiência processual) (art. 5º, LXXVIII, da CF)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Duplo grau de jurisdição (princípio </a:t>
            </a:r>
            <a:r>
              <a:rPr lang="pt-BR" i="1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implícito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) e colegialidade 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Efetividade do processo (efetividade do direito pelo e no processo) (art. 5º, XXXV, da CF)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64150B-2ED2-8498-162B-471E1826C780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3900373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D8DE5-9513-F825-383C-FCCE11439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F9EA4-49FD-466B-0E83-88A8528CF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Direitos Fundamentais e mudanças tecnológicas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9F005F-AB34-2855-D7BA-C906F657A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93" y="2127069"/>
            <a:ext cx="10890928" cy="2880359"/>
          </a:xfrm>
        </p:spPr>
        <p:txBody>
          <a:bodyPr>
            <a:noAutofit/>
          </a:bodyPr>
          <a:lstStyle/>
          <a:p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Big data</a:t>
            </a:r>
          </a:p>
          <a:p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Inteligência artificial </a:t>
            </a:r>
          </a:p>
          <a:p>
            <a:pPr lvl="1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Algoritmos e tomada de decisão</a:t>
            </a:r>
          </a:p>
          <a:p>
            <a:pPr lvl="1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Vieses algorítmicos e imparcialidade </a:t>
            </a:r>
          </a:p>
          <a:p>
            <a:pPr lvl="2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Big </a:t>
            </a:r>
            <a:r>
              <a:rPr lang="pt-BR" dirty="0" err="1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techs</a:t>
            </a:r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 </a:t>
            </a:r>
            <a:endParaRPr lang="pt-BR" dirty="0">
              <a:solidFill>
                <a:srgbClr val="000000"/>
              </a:solidFill>
              <a:latin typeface="Grandview Display" panose="020B0502040204020203" pitchFamily="34" charset="0"/>
            </a:endParaRPr>
          </a:p>
          <a:p>
            <a:pPr marL="268288" lvl="2" indent="-260350"/>
            <a:r>
              <a:rPr lang="pt-BR" sz="2000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Resolução 332/2020 do CNJ (atualizada em </a:t>
            </a:r>
            <a:r>
              <a:rPr lang="pt-BR" sz="2000" dirty="0" err="1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fev</a:t>
            </a:r>
            <a:r>
              <a:rPr lang="pt-BR" sz="2000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/2025)</a:t>
            </a:r>
          </a:p>
          <a:p>
            <a:pPr marL="588328" lvl="3" indent="-260350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Direitos fundamentais </a:t>
            </a:r>
          </a:p>
          <a:p>
            <a:pPr marL="588328" lvl="3" indent="-260350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Não-discriminação </a:t>
            </a:r>
          </a:p>
          <a:p>
            <a:pPr marL="588328" lvl="3" indent="-260350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Publicidade e transparência </a:t>
            </a:r>
          </a:p>
          <a:p>
            <a:pPr marL="588328" lvl="3" indent="-260350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Governança e segurança dos dados </a:t>
            </a:r>
          </a:p>
          <a:p>
            <a:pPr marL="588328" lvl="3" indent="-260350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Controle do usuário</a:t>
            </a:r>
            <a:endParaRPr lang="pt-BR" dirty="0">
              <a:solidFill>
                <a:srgbClr val="000000"/>
              </a:solidFill>
              <a:effectLst/>
              <a:latin typeface="Grandview Display" panose="020B0502040204020203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218CD4-F9B5-094E-420F-0335D7A1A943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1462258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2D912-501E-3AFA-C6A4-751B3644A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67296-611D-6319-AE4F-27F83076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Uma conclusão parcial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C41C6A-0E89-0BCE-63E4-2AF9B87BB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675708"/>
            <a:ext cx="10890928" cy="2880359"/>
          </a:xfrm>
        </p:spPr>
        <p:txBody>
          <a:bodyPr>
            <a:noAutofit/>
          </a:bodyPr>
          <a:lstStyle/>
          <a:p>
            <a:pPr algn="just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“Princípios-síntese”: acesso à justiça (Dinamarco) (processo justo), devido processo constitucional (convergência – histórico do Rei João-Sem-Terra/1215) e efetividade do direito pelo e no processo; 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Relação com o Estado Democrático</a:t>
            </a:r>
            <a:endParaRPr lang="pt-BR" dirty="0">
              <a:solidFill>
                <a:srgbClr val="000000"/>
              </a:solidFill>
              <a:effectLst/>
              <a:latin typeface="Grandview Display" panose="020B0502040204020203" pitchFamily="34" charset="0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effectLst/>
                <a:latin typeface="Grandview Display" panose="020B0502040204020203" pitchFamily="34" charset="0"/>
              </a:rPr>
              <a:t>Como trabalhar com esses princípios? </a:t>
            </a:r>
          </a:p>
          <a:p>
            <a:pPr lvl="1" algn="just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Ponderação – Proporcionalidade – Razoabilidade </a:t>
            </a:r>
          </a:p>
          <a:p>
            <a:pPr lvl="1" algn="just"/>
            <a:r>
              <a:rPr lang="pt-BR" dirty="0">
                <a:solidFill>
                  <a:srgbClr val="000000"/>
                </a:solidFill>
                <a:latin typeface="Grandview Display" panose="020B0502040204020203" pitchFamily="34" charset="0"/>
              </a:rPr>
              <a:t>Não são fins em si mesmos </a:t>
            </a:r>
          </a:p>
          <a:p>
            <a:pPr marL="0" indent="0" algn="just">
              <a:buNone/>
            </a:pPr>
            <a:endParaRPr lang="pt-BR" dirty="0">
              <a:solidFill>
                <a:srgbClr val="000000"/>
              </a:solidFill>
              <a:latin typeface="Grandview Display" panose="020B0502040204020203" pitchFamily="34" charset="0"/>
            </a:endParaRPr>
          </a:p>
          <a:p>
            <a:pPr algn="just"/>
            <a:endParaRPr lang="pt-BR" dirty="0">
              <a:solidFill>
                <a:srgbClr val="000000"/>
              </a:solidFill>
              <a:effectLst/>
              <a:latin typeface="Grandview Display" panose="020B0502040204020203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552CD8B-1B31-4327-9A2F-9C327B883740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3141950735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1026</Words>
  <Application>Microsoft Macintosh PowerPoint</Application>
  <PresentationFormat>Widescreen</PresentationFormat>
  <Paragraphs>99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Aharoni</vt:lpstr>
      <vt:lpstr>Arial</vt:lpstr>
      <vt:lpstr>Grandview Display</vt:lpstr>
      <vt:lpstr>Times New Roman</vt:lpstr>
      <vt:lpstr>Wingdings</vt:lpstr>
      <vt:lpstr>DashVTI</vt:lpstr>
      <vt:lpstr>Processo e Constituição (1): tutela constitucional do processo, princípios e tutela jurisdicional  </vt:lpstr>
      <vt:lpstr>O Modelo constitucional do processo </vt:lpstr>
      <vt:lpstr>O Modelo constitucional do processo </vt:lpstr>
      <vt:lpstr>O Modelo constitucional do processo </vt:lpstr>
      <vt:lpstr>O Modelo constitucional do processo </vt:lpstr>
      <vt:lpstr>Princípios do processo na Constituição </vt:lpstr>
      <vt:lpstr>Princípios do processo na Constituição </vt:lpstr>
      <vt:lpstr>Direitos Fundamentais e mudanças tecnológicas</vt:lpstr>
      <vt:lpstr>Uma conclusão parcial</vt:lpstr>
      <vt:lpstr>Meios Constitucionais da Tutela Jurisdicional</vt:lpstr>
      <vt:lpstr>Procedimentos Jurisdicionais/Constitucionais</vt:lpstr>
      <vt:lpstr>Procedimentos Jurisdicionais/Constitucionais</vt:lpstr>
      <vt:lpstr>Para concluir</vt:lpstr>
      <vt:lpstr>Muito obrigado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Arthur Ferrari Arsuffi | RST&amp;A ADVOGADOS</dc:creator>
  <cp:lastModifiedBy>Arthur Ferrari Arsuffi | RST&amp;A ADVOGADOS</cp:lastModifiedBy>
  <cp:revision>3</cp:revision>
  <dcterms:created xsi:type="dcterms:W3CDTF">2025-05-09T15:05:35Z</dcterms:created>
  <dcterms:modified xsi:type="dcterms:W3CDTF">2025-05-09T16:58:01Z</dcterms:modified>
</cp:coreProperties>
</file>