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56" r:id="rId5"/>
    <p:sldId id="261" r:id="rId6"/>
    <p:sldId id="269" r:id="rId7"/>
    <p:sldId id="279" r:id="rId8"/>
    <p:sldId id="280" r:id="rId9"/>
    <p:sldId id="281" r:id="rId10"/>
    <p:sldId id="282" r:id="rId11"/>
    <p:sldId id="262" r:id="rId12"/>
    <p:sldId id="603" r:id="rId13"/>
    <p:sldId id="600" r:id="rId14"/>
    <p:sldId id="602" r:id="rId15"/>
    <p:sldId id="601" r:id="rId16"/>
    <p:sldId id="271" r:id="rId17"/>
    <p:sldId id="272" r:id="rId18"/>
    <p:sldId id="291" r:id="rId19"/>
    <p:sldId id="290" r:id="rId20"/>
    <p:sldId id="604" r:id="rId21"/>
    <p:sldId id="273" r:id="rId22"/>
    <p:sldId id="274" r:id="rId23"/>
    <p:sldId id="285" r:id="rId24"/>
    <p:sldId id="286" r:id="rId25"/>
    <p:sldId id="287" r:id="rId26"/>
    <p:sldId id="288" r:id="rId27"/>
    <p:sldId id="289" r:id="rId28"/>
    <p:sldId id="264" r:id="rId29"/>
    <p:sldId id="263" r:id="rId30"/>
    <p:sldId id="265" r:id="rId31"/>
    <p:sldId id="267" r:id="rId32"/>
    <p:sldId id="268" r:id="rId33"/>
    <p:sldId id="599" r:id="rId34"/>
    <p:sldId id="588" r:id="rId35"/>
    <p:sldId id="283" r:id="rId36"/>
    <p:sldId id="284"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108" y="-31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D0614C4-1F0C-4BAD-AE3E-2F784CDDE071}"/>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endParaRPr lang="en-US"/>
          </a:p>
        </p:txBody>
      </p:sp>
      <p:sp>
        <p:nvSpPr>
          <p:cNvPr id="3" name="Subtítulo 2">
            <a:extLst>
              <a:ext uri="{FF2B5EF4-FFF2-40B4-BE49-F238E27FC236}">
                <a16:creationId xmlns:a16="http://schemas.microsoft.com/office/drawing/2014/main" xmlns="" id="{881874AE-C695-4437-94D8-A6049EA1D0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a:p>
        </p:txBody>
      </p:sp>
      <p:sp>
        <p:nvSpPr>
          <p:cNvPr id="4" name="Espaço Reservado para Data 3">
            <a:extLst>
              <a:ext uri="{FF2B5EF4-FFF2-40B4-BE49-F238E27FC236}">
                <a16:creationId xmlns:a16="http://schemas.microsoft.com/office/drawing/2014/main" xmlns="" id="{29F02272-F8AB-4761-8E77-68AB062552E0}"/>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5" name="Espaço Reservado para Rodapé 4">
            <a:extLst>
              <a:ext uri="{FF2B5EF4-FFF2-40B4-BE49-F238E27FC236}">
                <a16:creationId xmlns:a16="http://schemas.microsoft.com/office/drawing/2014/main" xmlns="" id="{6E84BE60-C2BC-47D4-8C71-0C07E482496D}"/>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0DF282CF-C9CA-485C-B01D-EAD43E92E48A}"/>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272244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365C2A94-F797-4E3F-B5B1-0382AAF5E373}"/>
              </a:ext>
            </a:extLst>
          </p:cNvPr>
          <p:cNvSpPr>
            <a:spLocks noGrp="1"/>
          </p:cNvSpPr>
          <p:nvPr>
            <p:ph type="title"/>
          </p:nvPr>
        </p:nvSpPr>
        <p:spPr/>
        <p:txBody>
          <a:bodyPr/>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xmlns="" id="{0140024E-580C-4643-AC47-8181DE5026EC}"/>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FBA77D3F-D9A7-4F80-AAD5-049BBF3D59C9}"/>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5" name="Espaço Reservado para Rodapé 4">
            <a:extLst>
              <a:ext uri="{FF2B5EF4-FFF2-40B4-BE49-F238E27FC236}">
                <a16:creationId xmlns:a16="http://schemas.microsoft.com/office/drawing/2014/main" xmlns="" id="{67B11A4B-60C4-42D2-93BA-F25FBF0144FB}"/>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95EB4679-076A-4BDE-9444-29CC12106913}"/>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2343387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A3A81C19-DBCA-4202-8B28-E8254169C89F}"/>
              </a:ext>
            </a:extLst>
          </p:cNvPr>
          <p:cNvSpPr>
            <a:spLocks noGrp="1"/>
          </p:cNvSpPr>
          <p:nvPr>
            <p:ph type="title" orient="vert"/>
          </p:nvPr>
        </p:nvSpPr>
        <p:spPr>
          <a:xfrm>
            <a:off x="8724900" y="365125"/>
            <a:ext cx="2628900" cy="5811838"/>
          </a:xfrm>
        </p:spPr>
        <p:txBody>
          <a:bodyPr vert="eaVert"/>
          <a:lstStyle/>
          <a:p>
            <a:r>
              <a:rPr lang="pt-BR"/>
              <a:t>Clique para editar o título mestre</a:t>
            </a:r>
            <a:endParaRPr lang="en-US"/>
          </a:p>
        </p:txBody>
      </p:sp>
      <p:sp>
        <p:nvSpPr>
          <p:cNvPr id="3" name="Espaço Reservado para Texto Vertical 2">
            <a:extLst>
              <a:ext uri="{FF2B5EF4-FFF2-40B4-BE49-F238E27FC236}">
                <a16:creationId xmlns:a16="http://schemas.microsoft.com/office/drawing/2014/main" xmlns="" id="{C22EFA70-B068-4AE4-985F-D239F5CA05F6}"/>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92D05E22-5182-4C2E-8902-DF680F74835C}"/>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5" name="Espaço Reservado para Rodapé 4">
            <a:extLst>
              <a:ext uri="{FF2B5EF4-FFF2-40B4-BE49-F238E27FC236}">
                <a16:creationId xmlns:a16="http://schemas.microsoft.com/office/drawing/2014/main" xmlns="" id="{F86EF935-6168-427C-8848-807E1A7ECF3D}"/>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12BB4F5F-6C3C-445E-BCEF-C8E3DA83DAE5}"/>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4063101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610765F-292E-4E90-A61D-A639F3BE9775}"/>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BB77F39E-7978-40EA-9A1F-240AFB35E8F0}"/>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B7BF6701-7973-47A5-8A0E-CC197A742201}"/>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5" name="Espaço Reservado para Rodapé 4">
            <a:extLst>
              <a:ext uri="{FF2B5EF4-FFF2-40B4-BE49-F238E27FC236}">
                <a16:creationId xmlns:a16="http://schemas.microsoft.com/office/drawing/2014/main" xmlns="" id="{3EBA1E9B-0052-4FD1-B19A-8D07D951D831}"/>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E9DEF63C-E947-46F4-AD29-3A7091EF8FDD}"/>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595930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F14A793-2C3D-4C30-BBC2-D3CE25E077AE}"/>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5AF38C53-CAA5-42C3-9A86-51B76EBBA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xmlns="" id="{87A3BA83-8CAB-4D1B-86B4-6AD3C4E42A01}"/>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5" name="Espaço Reservado para Rodapé 4">
            <a:extLst>
              <a:ext uri="{FF2B5EF4-FFF2-40B4-BE49-F238E27FC236}">
                <a16:creationId xmlns:a16="http://schemas.microsoft.com/office/drawing/2014/main" xmlns="" id="{475667C1-E100-45C1-B206-C91B65846FE7}"/>
              </a:ext>
            </a:extLst>
          </p:cNvPr>
          <p:cNvSpPr>
            <a:spLocks noGrp="1"/>
          </p:cNvSpPr>
          <p:nvPr>
            <p:ph type="ftr" sz="quarter" idx="11"/>
          </p:nvPr>
        </p:nvSpPr>
        <p:spPr/>
        <p:txBody>
          <a:bodyPr/>
          <a:lstStyle/>
          <a:p>
            <a:endParaRPr lang="en-US"/>
          </a:p>
        </p:txBody>
      </p:sp>
      <p:sp>
        <p:nvSpPr>
          <p:cNvPr id="6" name="Espaço Reservado para Número de Slide 5">
            <a:extLst>
              <a:ext uri="{FF2B5EF4-FFF2-40B4-BE49-F238E27FC236}">
                <a16:creationId xmlns:a16="http://schemas.microsoft.com/office/drawing/2014/main" xmlns="" id="{44A3A372-9FBD-4439-BE78-1522CA32C728}"/>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38583960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557893F7-866E-4C59-8A72-288F91639F46}"/>
              </a:ext>
            </a:extLst>
          </p:cNvPr>
          <p:cNvSpPr>
            <a:spLocks noGrp="1"/>
          </p:cNvSpPr>
          <p:nvPr>
            <p:ph type="title"/>
          </p:nvPr>
        </p:nvSpPr>
        <p:spPr/>
        <p:txBody>
          <a:body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07D66E0C-99E0-4651-940B-63AEEC0EF67A}"/>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Conteúdo 3">
            <a:extLst>
              <a:ext uri="{FF2B5EF4-FFF2-40B4-BE49-F238E27FC236}">
                <a16:creationId xmlns:a16="http://schemas.microsoft.com/office/drawing/2014/main" xmlns="" id="{BB28D93C-9A8D-415C-9EB3-A622CB82EEF8}"/>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Data 4">
            <a:extLst>
              <a:ext uri="{FF2B5EF4-FFF2-40B4-BE49-F238E27FC236}">
                <a16:creationId xmlns:a16="http://schemas.microsoft.com/office/drawing/2014/main" xmlns="" id="{20931133-A182-4E6A-9094-7B0AB3ADAF20}"/>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6" name="Espaço Reservado para Rodapé 5">
            <a:extLst>
              <a:ext uri="{FF2B5EF4-FFF2-40B4-BE49-F238E27FC236}">
                <a16:creationId xmlns:a16="http://schemas.microsoft.com/office/drawing/2014/main" xmlns="" id="{BE9C0459-8FCD-4665-B4A0-92F4CF1E7B76}"/>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A4DB5D44-E054-4F4F-A6B1-3973B88603F0}"/>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4255907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CC2B798D-5B5A-48C9-8619-D7DEBAD7B3EF}"/>
              </a:ext>
            </a:extLst>
          </p:cNvPr>
          <p:cNvSpPr>
            <a:spLocks noGrp="1"/>
          </p:cNvSpPr>
          <p:nvPr>
            <p:ph type="title"/>
          </p:nvPr>
        </p:nvSpPr>
        <p:spPr>
          <a:xfrm>
            <a:off x="839788" y="365125"/>
            <a:ext cx="10515600" cy="1325563"/>
          </a:xfrm>
        </p:spPr>
        <p:txBody>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979A94BF-8F41-4B96-8883-E16E9704B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xmlns="" id="{588C82FD-16B5-4EAF-9AD0-FAA4CDA4274C}"/>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5" name="Espaço Reservado para Texto 4">
            <a:extLst>
              <a:ext uri="{FF2B5EF4-FFF2-40B4-BE49-F238E27FC236}">
                <a16:creationId xmlns:a16="http://schemas.microsoft.com/office/drawing/2014/main" xmlns="" id="{708C0635-421E-4877-88AD-5977CFAF04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xmlns="" id="{B9F92E2F-38A3-40A4-BE48-E18F7BC8E6E0}"/>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7" name="Espaço Reservado para Data 6">
            <a:extLst>
              <a:ext uri="{FF2B5EF4-FFF2-40B4-BE49-F238E27FC236}">
                <a16:creationId xmlns:a16="http://schemas.microsoft.com/office/drawing/2014/main" xmlns="" id="{0C566603-9647-4D97-8BCB-44BF953CE1AA}"/>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8" name="Espaço Reservado para Rodapé 7">
            <a:extLst>
              <a:ext uri="{FF2B5EF4-FFF2-40B4-BE49-F238E27FC236}">
                <a16:creationId xmlns:a16="http://schemas.microsoft.com/office/drawing/2014/main" xmlns="" id="{67F76247-26DD-401F-BEB0-467EB54E589E}"/>
              </a:ext>
            </a:extLst>
          </p:cNvPr>
          <p:cNvSpPr>
            <a:spLocks noGrp="1"/>
          </p:cNvSpPr>
          <p:nvPr>
            <p:ph type="ftr" sz="quarter" idx="11"/>
          </p:nvPr>
        </p:nvSpPr>
        <p:spPr/>
        <p:txBody>
          <a:bodyPr/>
          <a:lstStyle/>
          <a:p>
            <a:endParaRPr lang="en-US"/>
          </a:p>
        </p:txBody>
      </p:sp>
      <p:sp>
        <p:nvSpPr>
          <p:cNvPr id="9" name="Espaço Reservado para Número de Slide 8">
            <a:extLst>
              <a:ext uri="{FF2B5EF4-FFF2-40B4-BE49-F238E27FC236}">
                <a16:creationId xmlns:a16="http://schemas.microsoft.com/office/drawing/2014/main" xmlns="" id="{A7F5832E-83BE-443A-943F-D6A054CB24F6}"/>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2133658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2585F0-49D3-4C2F-B395-3D7E2E72958B}"/>
              </a:ext>
            </a:extLst>
          </p:cNvPr>
          <p:cNvSpPr>
            <a:spLocks noGrp="1"/>
          </p:cNvSpPr>
          <p:nvPr>
            <p:ph type="title"/>
          </p:nvPr>
        </p:nvSpPr>
        <p:spPr/>
        <p:txBody>
          <a:bodyPr/>
          <a:lstStyle/>
          <a:p>
            <a:r>
              <a:rPr lang="pt-BR"/>
              <a:t>Clique para editar o título mestre</a:t>
            </a:r>
            <a:endParaRPr lang="en-US"/>
          </a:p>
        </p:txBody>
      </p:sp>
      <p:sp>
        <p:nvSpPr>
          <p:cNvPr id="3" name="Espaço Reservado para Data 2">
            <a:extLst>
              <a:ext uri="{FF2B5EF4-FFF2-40B4-BE49-F238E27FC236}">
                <a16:creationId xmlns:a16="http://schemas.microsoft.com/office/drawing/2014/main" xmlns="" id="{7937342B-CD57-4487-8F21-56B06ACAEE38}"/>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4" name="Espaço Reservado para Rodapé 3">
            <a:extLst>
              <a:ext uri="{FF2B5EF4-FFF2-40B4-BE49-F238E27FC236}">
                <a16:creationId xmlns:a16="http://schemas.microsoft.com/office/drawing/2014/main" xmlns="" id="{5DEF32A7-5EA9-4434-9812-9F2DD666A12D}"/>
              </a:ext>
            </a:extLst>
          </p:cNvPr>
          <p:cNvSpPr>
            <a:spLocks noGrp="1"/>
          </p:cNvSpPr>
          <p:nvPr>
            <p:ph type="ftr" sz="quarter" idx="11"/>
          </p:nvPr>
        </p:nvSpPr>
        <p:spPr/>
        <p:txBody>
          <a:bodyPr/>
          <a:lstStyle/>
          <a:p>
            <a:endParaRPr lang="en-US"/>
          </a:p>
        </p:txBody>
      </p:sp>
      <p:sp>
        <p:nvSpPr>
          <p:cNvPr id="5" name="Espaço Reservado para Número de Slide 4">
            <a:extLst>
              <a:ext uri="{FF2B5EF4-FFF2-40B4-BE49-F238E27FC236}">
                <a16:creationId xmlns:a16="http://schemas.microsoft.com/office/drawing/2014/main" xmlns="" id="{A2E8D18C-1D7D-42A9-8472-EF2275939A8C}"/>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1418148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C6D449BA-4D5A-4150-AEE8-BE7A269CAF36}"/>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3" name="Espaço Reservado para Rodapé 2">
            <a:extLst>
              <a:ext uri="{FF2B5EF4-FFF2-40B4-BE49-F238E27FC236}">
                <a16:creationId xmlns:a16="http://schemas.microsoft.com/office/drawing/2014/main" xmlns="" id="{5D769344-45AF-4FE4-AC2D-DDF5CDCEA874}"/>
              </a:ext>
            </a:extLst>
          </p:cNvPr>
          <p:cNvSpPr>
            <a:spLocks noGrp="1"/>
          </p:cNvSpPr>
          <p:nvPr>
            <p:ph type="ftr" sz="quarter" idx="11"/>
          </p:nvPr>
        </p:nvSpPr>
        <p:spPr/>
        <p:txBody>
          <a:bodyPr/>
          <a:lstStyle/>
          <a:p>
            <a:endParaRPr lang="en-US"/>
          </a:p>
        </p:txBody>
      </p:sp>
      <p:sp>
        <p:nvSpPr>
          <p:cNvPr id="4" name="Espaço Reservado para Número de Slide 3">
            <a:extLst>
              <a:ext uri="{FF2B5EF4-FFF2-40B4-BE49-F238E27FC236}">
                <a16:creationId xmlns:a16="http://schemas.microsoft.com/office/drawing/2014/main" xmlns="" id="{10E0E953-351C-4175-AC2C-5CE62D5C85FB}"/>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3615772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B1D1B64-63C4-4251-9316-16A60875546C}"/>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Conteúdo 2">
            <a:extLst>
              <a:ext uri="{FF2B5EF4-FFF2-40B4-BE49-F238E27FC236}">
                <a16:creationId xmlns:a16="http://schemas.microsoft.com/office/drawing/2014/main" xmlns="" id="{FF669D1F-7EAE-46AC-801B-4242F8BA0D4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Texto 3">
            <a:extLst>
              <a:ext uri="{FF2B5EF4-FFF2-40B4-BE49-F238E27FC236}">
                <a16:creationId xmlns:a16="http://schemas.microsoft.com/office/drawing/2014/main" xmlns="" id="{F6FD5402-B1B3-454D-A664-E39884DFE4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90075886-C143-4DA6-89B2-8E49E1EE4E84}"/>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6" name="Espaço Reservado para Rodapé 5">
            <a:extLst>
              <a:ext uri="{FF2B5EF4-FFF2-40B4-BE49-F238E27FC236}">
                <a16:creationId xmlns:a16="http://schemas.microsoft.com/office/drawing/2014/main" xmlns="" id="{FAAC9F4D-F9D9-49F7-B71F-B532D8070DBF}"/>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5C660B3D-2AE2-44A1-848D-D0C75F618F66}"/>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3553825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2C92F04-3858-4083-8687-CB78B299E6D4}"/>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endParaRPr lang="en-US"/>
          </a:p>
        </p:txBody>
      </p:sp>
      <p:sp>
        <p:nvSpPr>
          <p:cNvPr id="3" name="Espaço Reservado para Imagem 2">
            <a:extLst>
              <a:ext uri="{FF2B5EF4-FFF2-40B4-BE49-F238E27FC236}">
                <a16:creationId xmlns:a16="http://schemas.microsoft.com/office/drawing/2014/main" xmlns="" id="{B3F96480-D8F9-479E-B187-1B50434635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ço Reservado para Texto 3">
            <a:extLst>
              <a:ext uri="{FF2B5EF4-FFF2-40B4-BE49-F238E27FC236}">
                <a16:creationId xmlns:a16="http://schemas.microsoft.com/office/drawing/2014/main" xmlns="" id="{2E8F814E-9833-4ECE-AB2D-635509F3D6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xmlns="" id="{20021059-E1F1-4744-9DDC-58D9C83FD929}"/>
              </a:ext>
            </a:extLst>
          </p:cNvPr>
          <p:cNvSpPr>
            <a:spLocks noGrp="1"/>
          </p:cNvSpPr>
          <p:nvPr>
            <p:ph type="dt" sz="half" idx="10"/>
          </p:nvPr>
        </p:nvSpPr>
        <p:spPr/>
        <p:txBody>
          <a:bodyPr/>
          <a:lstStyle/>
          <a:p>
            <a:fld id="{ED567593-FD3C-4E3E-BAE6-86BD18AB2364}" type="datetimeFigureOut">
              <a:rPr lang="en-US" smtClean="0"/>
              <a:t>10/31/2018</a:t>
            </a:fld>
            <a:endParaRPr lang="en-US"/>
          </a:p>
        </p:txBody>
      </p:sp>
      <p:sp>
        <p:nvSpPr>
          <p:cNvPr id="6" name="Espaço Reservado para Rodapé 5">
            <a:extLst>
              <a:ext uri="{FF2B5EF4-FFF2-40B4-BE49-F238E27FC236}">
                <a16:creationId xmlns:a16="http://schemas.microsoft.com/office/drawing/2014/main" xmlns="" id="{64A53416-2E66-4F24-A610-0E80F8790080}"/>
              </a:ext>
            </a:extLst>
          </p:cNvPr>
          <p:cNvSpPr>
            <a:spLocks noGrp="1"/>
          </p:cNvSpPr>
          <p:nvPr>
            <p:ph type="ftr" sz="quarter" idx="11"/>
          </p:nvPr>
        </p:nvSpPr>
        <p:spPr/>
        <p:txBody>
          <a:bodyPr/>
          <a:lstStyle/>
          <a:p>
            <a:endParaRPr lang="en-US"/>
          </a:p>
        </p:txBody>
      </p:sp>
      <p:sp>
        <p:nvSpPr>
          <p:cNvPr id="7" name="Espaço Reservado para Número de Slide 6">
            <a:extLst>
              <a:ext uri="{FF2B5EF4-FFF2-40B4-BE49-F238E27FC236}">
                <a16:creationId xmlns:a16="http://schemas.microsoft.com/office/drawing/2014/main" xmlns="" id="{31F61717-70FD-4E3A-8B70-86A01BB0AF0B}"/>
              </a:ext>
            </a:extLst>
          </p:cNvPr>
          <p:cNvSpPr>
            <a:spLocks noGrp="1"/>
          </p:cNvSpPr>
          <p:nvPr>
            <p:ph type="sldNum" sz="quarter" idx="12"/>
          </p:nvPr>
        </p:nvSpPr>
        <p:spPr/>
        <p:txBody>
          <a:bodyPr/>
          <a:lstStyle/>
          <a:p>
            <a:fld id="{ABC8950B-B017-429B-8826-96B08580E8C5}" type="slidenum">
              <a:rPr lang="en-US" smtClean="0"/>
              <a:t>‹nº›</a:t>
            </a:fld>
            <a:endParaRPr lang="en-US"/>
          </a:p>
        </p:txBody>
      </p:sp>
    </p:spTree>
    <p:extLst>
      <p:ext uri="{BB962C8B-B14F-4D97-AF65-F5344CB8AC3E}">
        <p14:creationId xmlns:p14="http://schemas.microsoft.com/office/powerpoint/2010/main" val="287352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54A3E53E-0D69-40A6-95B7-84E3941292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endParaRPr lang="en-US"/>
          </a:p>
        </p:txBody>
      </p:sp>
      <p:sp>
        <p:nvSpPr>
          <p:cNvPr id="3" name="Espaço Reservado para Texto 2">
            <a:extLst>
              <a:ext uri="{FF2B5EF4-FFF2-40B4-BE49-F238E27FC236}">
                <a16:creationId xmlns:a16="http://schemas.microsoft.com/office/drawing/2014/main" xmlns="" id="{712F16B4-BCDC-4F14-A393-B495E2181FC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a:p>
        </p:txBody>
      </p:sp>
      <p:sp>
        <p:nvSpPr>
          <p:cNvPr id="4" name="Espaço Reservado para Data 3">
            <a:extLst>
              <a:ext uri="{FF2B5EF4-FFF2-40B4-BE49-F238E27FC236}">
                <a16:creationId xmlns:a16="http://schemas.microsoft.com/office/drawing/2014/main" xmlns="" id="{45793325-C8C7-4E2F-8FD6-D2E346AAFA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567593-FD3C-4E3E-BAE6-86BD18AB2364}" type="datetimeFigureOut">
              <a:rPr lang="en-US" smtClean="0"/>
              <a:t>10/31/2018</a:t>
            </a:fld>
            <a:endParaRPr lang="en-US"/>
          </a:p>
        </p:txBody>
      </p:sp>
      <p:sp>
        <p:nvSpPr>
          <p:cNvPr id="5" name="Espaço Reservado para Rodapé 4">
            <a:extLst>
              <a:ext uri="{FF2B5EF4-FFF2-40B4-BE49-F238E27FC236}">
                <a16:creationId xmlns:a16="http://schemas.microsoft.com/office/drawing/2014/main" xmlns="" id="{95B0747A-D549-4AFB-9C4A-3E957E5BC7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ço Reservado para Número de Slide 5">
            <a:extLst>
              <a:ext uri="{FF2B5EF4-FFF2-40B4-BE49-F238E27FC236}">
                <a16:creationId xmlns:a16="http://schemas.microsoft.com/office/drawing/2014/main" xmlns="" id="{4C3D0E5C-1330-417E-806E-1DB629A362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C8950B-B017-429B-8826-96B08580E8C5}" type="slidenum">
              <a:rPr lang="en-US" smtClean="0"/>
              <a:t>‹nº›</a:t>
            </a:fld>
            <a:endParaRPr lang="en-US"/>
          </a:p>
        </p:txBody>
      </p:sp>
    </p:spTree>
    <p:extLst>
      <p:ext uri="{BB962C8B-B14F-4D97-AF65-F5344CB8AC3E}">
        <p14:creationId xmlns:p14="http://schemas.microsoft.com/office/powerpoint/2010/main" val="2221544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Nationalism</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protectionism</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Tree>
    <p:extLst>
      <p:ext uri="{BB962C8B-B14F-4D97-AF65-F5344CB8AC3E}">
        <p14:creationId xmlns:p14="http://schemas.microsoft.com/office/powerpoint/2010/main" val="20984917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7F2D5D-6F23-4244-9394-686D671ADF37}"/>
              </a:ext>
            </a:extLst>
          </p:cNvPr>
          <p:cNvSpPr>
            <a:spLocks noGrp="1"/>
          </p:cNvSpPr>
          <p:nvPr>
            <p:ph type="title"/>
          </p:nvPr>
        </p:nvSpPr>
        <p:spPr/>
        <p:txBody>
          <a:bodyPr/>
          <a:lstStyle/>
          <a:p>
            <a:r>
              <a:rPr lang="en-GB" dirty="0"/>
              <a:t>AKP combines conservatism + econ. liberalism</a:t>
            </a:r>
            <a:endParaRPr lang="en-US" dirty="0"/>
          </a:p>
        </p:txBody>
      </p:sp>
      <p:sp>
        <p:nvSpPr>
          <p:cNvPr id="3" name="Espaço Reservado para Conteúdo 2">
            <a:extLst>
              <a:ext uri="{FF2B5EF4-FFF2-40B4-BE49-F238E27FC236}">
                <a16:creationId xmlns:a16="http://schemas.microsoft.com/office/drawing/2014/main" xmlns="" id="{9A5C3F0F-6FCB-4831-A4CF-E355A5F09478}"/>
              </a:ext>
            </a:extLst>
          </p:cNvPr>
          <p:cNvSpPr>
            <a:spLocks noGrp="1"/>
          </p:cNvSpPr>
          <p:nvPr>
            <p:ph idx="1"/>
          </p:nvPr>
        </p:nvSpPr>
        <p:spPr/>
        <p:txBody>
          <a:bodyPr/>
          <a:lstStyle/>
          <a:p>
            <a:r>
              <a:rPr lang="en-GB" dirty="0"/>
              <a:t>“The role played by the AKP government deserves serious consideration. </a:t>
            </a:r>
            <a:r>
              <a:rPr lang="en-GB" b="1" dirty="0"/>
              <a:t>In spite of the fact that much of its traditional support base was in conservative, rural segments of the Turkish society and despite its Islamist leaning, the AKP government, to the surprise of many, has adopted a strong reformist orientation</a:t>
            </a:r>
            <a:r>
              <a:rPr lang="en-GB" dirty="0"/>
              <a:t>. In fact, it has displayed a far greater degree of commitment to fiscal discipline and EU-related political and economic reforms than any other Turkish political party to date. It would be misleading to give all the credit to the AKP in the sense that the reform processes both on the economic and the political fronts” (</a:t>
            </a:r>
            <a:r>
              <a:rPr lang="en-GB" dirty="0" err="1"/>
              <a:t>Onis</a:t>
            </a:r>
            <a:r>
              <a:rPr lang="en-GB" dirty="0"/>
              <a:t> 2009, 416).</a:t>
            </a:r>
            <a:endParaRPr lang="en-US" dirty="0"/>
          </a:p>
        </p:txBody>
      </p:sp>
    </p:spTree>
    <p:extLst>
      <p:ext uri="{BB962C8B-B14F-4D97-AF65-F5344CB8AC3E}">
        <p14:creationId xmlns:p14="http://schemas.microsoft.com/office/powerpoint/2010/main" val="1072234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xmlns="" id="{A7C8FB02-C53E-42D2-8C23-04D7F8AFCED7}"/>
              </a:ext>
            </a:extLst>
          </p:cNvPr>
          <p:cNvSpPr>
            <a:spLocks noGrp="1"/>
          </p:cNvSpPr>
          <p:nvPr>
            <p:ph type="title"/>
          </p:nvPr>
        </p:nvSpPr>
        <p:spPr/>
        <p:txBody>
          <a:bodyPr/>
          <a:lstStyle/>
          <a:p>
            <a:r>
              <a:rPr lang="pt-BR" dirty="0" err="1">
                <a:sym typeface="Wingdings" panose="05000000000000000000" pitchFamily="2" charset="2"/>
              </a:rPr>
              <a:t>Summary</a:t>
            </a:r>
            <a:r>
              <a:rPr lang="pt-BR" dirty="0">
                <a:sym typeface="Wingdings" panose="05000000000000000000" pitchFamily="2" charset="2"/>
              </a:rPr>
              <a:t> </a:t>
            </a:r>
            <a:r>
              <a:rPr lang="pt-BR" dirty="0" err="1">
                <a:sym typeface="Wingdings" panose="05000000000000000000" pitchFamily="2" charset="2"/>
              </a:rPr>
              <a:t>of</a:t>
            </a:r>
            <a:r>
              <a:rPr lang="pt-BR" dirty="0">
                <a:sym typeface="Wingdings" panose="05000000000000000000" pitchFamily="2" charset="2"/>
              </a:rPr>
              <a:t> </a:t>
            </a:r>
            <a:r>
              <a:rPr lang="pt-BR" dirty="0" err="1">
                <a:sym typeface="Wingdings" panose="05000000000000000000" pitchFamily="2" charset="2"/>
              </a:rPr>
              <a:t>T</a:t>
            </a:r>
            <a:r>
              <a:rPr lang="pt-BR" dirty="0" err="1">
                <a:solidFill>
                  <a:schemeClr val="tx1"/>
                </a:solidFill>
                <a:sym typeface="Wingdings" panose="05000000000000000000" pitchFamily="2" charset="2"/>
              </a:rPr>
              <a:t>urkey</a:t>
            </a:r>
            <a:r>
              <a:rPr lang="pt-BR" dirty="0">
                <a:solidFill>
                  <a:schemeClr val="tx1"/>
                </a:solidFill>
                <a:sym typeface="Wingdings" panose="05000000000000000000" pitchFamily="2" charset="2"/>
              </a:rPr>
              <a:t> </a:t>
            </a:r>
            <a:r>
              <a:rPr lang="pt-BR" dirty="0" err="1">
                <a:solidFill>
                  <a:schemeClr val="tx1"/>
                </a:solidFill>
                <a:sym typeface="Wingdings" panose="05000000000000000000" pitchFamily="2" charset="2"/>
              </a:rPr>
              <a:t>until</a:t>
            </a:r>
            <a:r>
              <a:rPr lang="pt-BR" dirty="0">
                <a:solidFill>
                  <a:schemeClr val="tx1"/>
                </a:solidFill>
                <a:sym typeface="Wingdings" panose="05000000000000000000" pitchFamily="2" charset="2"/>
              </a:rPr>
              <a:t> mid-2000s</a:t>
            </a:r>
            <a:endParaRPr lang="en-US" dirty="0"/>
          </a:p>
        </p:txBody>
      </p:sp>
      <p:sp>
        <p:nvSpPr>
          <p:cNvPr id="4" name="Espaço Reservado para Conteúdo 3"/>
          <p:cNvSpPr>
            <a:spLocks noGrp="1"/>
          </p:cNvSpPr>
          <p:nvPr>
            <p:ph idx="1"/>
          </p:nvPr>
        </p:nvSpPr>
        <p:spPr/>
        <p:txBody>
          <a:bodyPr/>
          <a:lstStyle/>
          <a:p>
            <a:pPr>
              <a:buFont typeface="Wingdings" panose="05000000000000000000" pitchFamily="2" charset="2"/>
              <a:buChar char="§"/>
            </a:pPr>
            <a:r>
              <a:rPr lang="pt-BR" dirty="0" err="1">
                <a:solidFill>
                  <a:schemeClr val="tx1"/>
                </a:solidFill>
                <a:sym typeface="Wingdings" panose="05000000000000000000" pitchFamily="2" charset="2"/>
              </a:rPr>
              <a:t>Goal</a:t>
            </a:r>
            <a:r>
              <a:rPr lang="pt-BR" dirty="0">
                <a:solidFill>
                  <a:schemeClr val="tx1"/>
                </a:solidFill>
                <a:sym typeface="Wingdings" panose="05000000000000000000" pitchFamily="2" charset="2"/>
              </a:rPr>
              <a:t> of joining </a:t>
            </a:r>
            <a:r>
              <a:rPr lang="pt-BR" dirty="0" err="1">
                <a:solidFill>
                  <a:schemeClr val="tx1"/>
                </a:solidFill>
                <a:sym typeface="Wingdings" panose="05000000000000000000" pitchFamily="2" charset="2"/>
              </a:rPr>
              <a:t>the</a:t>
            </a:r>
            <a:r>
              <a:rPr lang="pt-BR" dirty="0">
                <a:solidFill>
                  <a:schemeClr val="tx1"/>
                </a:solidFill>
                <a:sym typeface="Wingdings" panose="05000000000000000000" pitchFamily="2" charset="2"/>
              </a:rPr>
              <a:t> EU (1999)</a:t>
            </a:r>
          </a:p>
          <a:p>
            <a:pPr>
              <a:buFont typeface="Wingdings" panose="05000000000000000000" pitchFamily="2" charset="2"/>
              <a:buChar char="§"/>
            </a:pPr>
            <a:r>
              <a:rPr lang="pt-BR" dirty="0">
                <a:solidFill>
                  <a:schemeClr val="tx1"/>
                </a:solidFill>
                <a:sym typeface="Wingdings" panose="05000000000000000000" pitchFamily="2" charset="2"/>
              </a:rPr>
              <a:t>Change after </a:t>
            </a:r>
            <a:r>
              <a:rPr lang="pt-BR" dirty="0" err="1">
                <a:solidFill>
                  <a:schemeClr val="tx1"/>
                </a:solidFill>
                <a:sym typeface="Wingdings" panose="05000000000000000000" pitchFamily="2" charset="2"/>
              </a:rPr>
              <a:t>Erdogan’s</a:t>
            </a:r>
            <a:r>
              <a:rPr lang="pt-BR" dirty="0">
                <a:solidFill>
                  <a:schemeClr val="tx1"/>
                </a:solidFill>
                <a:sym typeface="Wingdings" panose="05000000000000000000" pitchFamily="2" charset="2"/>
              </a:rPr>
              <a:t> </a:t>
            </a:r>
            <a:r>
              <a:rPr lang="pt-BR" dirty="0" err="1">
                <a:solidFill>
                  <a:schemeClr val="tx1"/>
                </a:solidFill>
                <a:sym typeface="Wingdings" panose="05000000000000000000" pitchFamily="2" charset="2"/>
              </a:rPr>
              <a:t>government</a:t>
            </a:r>
            <a:r>
              <a:rPr lang="pt-BR" dirty="0">
                <a:solidFill>
                  <a:schemeClr val="tx1"/>
                </a:solidFill>
                <a:sym typeface="Wingdings" panose="05000000000000000000" pitchFamily="2" charset="2"/>
              </a:rPr>
              <a:t> (2002)</a:t>
            </a:r>
          </a:p>
          <a:p>
            <a:pPr>
              <a:buFont typeface="Wingdings" panose="05000000000000000000" pitchFamily="2" charset="2"/>
              <a:buChar char="§"/>
            </a:pPr>
            <a:r>
              <a:rPr lang="pt-BR" dirty="0">
                <a:solidFill>
                  <a:schemeClr val="tx1"/>
                </a:solidFill>
                <a:sym typeface="Wingdings" panose="05000000000000000000" pitchFamily="2" charset="2"/>
              </a:rPr>
              <a:t>Emphasis on Islamic heritage over Secularism</a:t>
            </a:r>
          </a:p>
          <a:p>
            <a:pPr>
              <a:buFont typeface="Wingdings" panose="05000000000000000000" pitchFamily="2" charset="2"/>
              <a:buChar char="§"/>
            </a:pPr>
            <a:r>
              <a:rPr lang="pt-BR" dirty="0">
                <a:solidFill>
                  <a:schemeClr val="tx1"/>
                </a:solidFill>
                <a:sym typeface="Wingdings" panose="05000000000000000000" pitchFamily="2" charset="2"/>
              </a:rPr>
              <a:t>Yet does identity explain everything?</a:t>
            </a:r>
          </a:p>
          <a:p>
            <a:pPr marL="46037" indent="0">
              <a:buNone/>
            </a:pPr>
            <a:r>
              <a:rPr lang="pt-BR" dirty="0">
                <a:solidFill>
                  <a:schemeClr val="tx1"/>
                </a:solidFill>
                <a:sym typeface="Wingdings" panose="05000000000000000000" pitchFamily="2" charset="2"/>
              </a:rPr>
              <a:t>	.</a:t>
            </a:r>
          </a:p>
        </p:txBody>
      </p:sp>
    </p:spTree>
    <p:extLst>
      <p:ext uri="{BB962C8B-B14F-4D97-AF65-F5344CB8AC3E}">
        <p14:creationId xmlns:p14="http://schemas.microsoft.com/office/powerpoint/2010/main" val="297618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25E5C1EE-DF07-45CE-8498-EC9894FA0960}"/>
              </a:ext>
            </a:extLst>
          </p:cNvPr>
          <p:cNvPicPr>
            <a:picLocks noGrp="1" noChangeAspect="1"/>
          </p:cNvPicPr>
          <p:nvPr>
            <p:ph idx="1"/>
          </p:nvPr>
        </p:nvPicPr>
        <p:blipFill>
          <a:blip r:embed="rId2"/>
          <a:stretch>
            <a:fillRect/>
          </a:stretch>
        </p:blipFill>
        <p:spPr>
          <a:xfrm>
            <a:off x="652255" y="301625"/>
            <a:ext cx="10887489" cy="6556375"/>
          </a:xfrm>
          <a:prstGeom prst="rect">
            <a:avLst/>
          </a:prstGeom>
        </p:spPr>
      </p:pic>
    </p:spTree>
    <p:extLst>
      <p:ext uri="{BB962C8B-B14F-4D97-AF65-F5344CB8AC3E}">
        <p14:creationId xmlns:p14="http://schemas.microsoft.com/office/powerpoint/2010/main" val="3125465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ço Reservado para Conteúdo 6">
            <a:extLst>
              <a:ext uri="{FF2B5EF4-FFF2-40B4-BE49-F238E27FC236}">
                <a16:creationId xmlns:a16="http://schemas.microsoft.com/office/drawing/2014/main" xmlns="" id="{A630138A-53FF-4E36-9596-E7A0EA137716}"/>
              </a:ext>
            </a:extLst>
          </p:cNvPr>
          <p:cNvPicPr>
            <a:picLocks noGrp="1" noChangeAspect="1"/>
          </p:cNvPicPr>
          <p:nvPr>
            <p:ph idx="1"/>
          </p:nvPr>
        </p:nvPicPr>
        <p:blipFill>
          <a:blip r:embed="rId2"/>
          <a:stretch>
            <a:fillRect/>
          </a:stretch>
        </p:blipFill>
        <p:spPr>
          <a:xfrm>
            <a:off x="485295" y="942753"/>
            <a:ext cx="11221410" cy="4972494"/>
          </a:xfrm>
          <a:prstGeom prst="rect">
            <a:avLst/>
          </a:prstGeom>
        </p:spPr>
      </p:pic>
    </p:spTree>
    <p:extLst>
      <p:ext uri="{BB962C8B-B14F-4D97-AF65-F5344CB8AC3E}">
        <p14:creationId xmlns:p14="http://schemas.microsoft.com/office/powerpoint/2010/main" val="19962730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4A82150F-227B-48D0-8923-87C265F06A33}"/>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xmlns="" id="{2960E738-13A4-4890-9EE2-6B23FA6E2EDF}"/>
              </a:ext>
            </a:extLst>
          </p:cNvPr>
          <p:cNvPicPr>
            <a:picLocks noGrp="1" noChangeAspect="1"/>
          </p:cNvPicPr>
          <p:nvPr>
            <p:ph idx="1"/>
          </p:nvPr>
        </p:nvPicPr>
        <p:blipFill>
          <a:blip r:embed="rId2"/>
          <a:stretch>
            <a:fillRect/>
          </a:stretch>
        </p:blipFill>
        <p:spPr>
          <a:xfrm>
            <a:off x="336057" y="547646"/>
            <a:ext cx="11519886" cy="5762708"/>
          </a:xfrm>
          <a:prstGeom prst="rect">
            <a:avLst/>
          </a:prstGeom>
        </p:spPr>
      </p:pic>
    </p:spTree>
    <p:extLst>
      <p:ext uri="{BB962C8B-B14F-4D97-AF65-F5344CB8AC3E}">
        <p14:creationId xmlns:p14="http://schemas.microsoft.com/office/powerpoint/2010/main" val="11540994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6B7CA06-5BA1-483E-9729-A4F498B330C0}"/>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xmlns="" id="{FAB9CA2F-4ECF-4405-B0FA-61320603A659}"/>
              </a:ext>
            </a:extLst>
          </p:cNvPr>
          <p:cNvPicPr>
            <a:picLocks noGrp="1" noChangeAspect="1"/>
          </p:cNvPicPr>
          <p:nvPr>
            <p:ph idx="1"/>
          </p:nvPr>
        </p:nvPicPr>
        <p:blipFill>
          <a:blip r:embed="rId2"/>
          <a:stretch>
            <a:fillRect/>
          </a:stretch>
        </p:blipFill>
        <p:spPr>
          <a:xfrm>
            <a:off x="338967" y="274483"/>
            <a:ext cx="11514066" cy="6482577"/>
          </a:xfrm>
          <a:prstGeom prst="rect">
            <a:avLst/>
          </a:prstGeom>
        </p:spPr>
      </p:pic>
    </p:spTree>
    <p:extLst>
      <p:ext uri="{BB962C8B-B14F-4D97-AF65-F5344CB8AC3E}">
        <p14:creationId xmlns:p14="http://schemas.microsoft.com/office/powerpoint/2010/main" val="25227510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929506E9-7D03-44A3-B48D-881B5B3B4B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8020" y="0"/>
            <a:ext cx="9672074" cy="6858000"/>
          </a:xfrm>
          <a:prstGeom prst="rect">
            <a:avLst/>
          </a:prstGeom>
        </p:spPr>
      </p:pic>
    </p:spTree>
    <p:extLst>
      <p:ext uri="{BB962C8B-B14F-4D97-AF65-F5344CB8AC3E}">
        <p14:creationId xmlns:p14="http://schemas.microsoft.com/office/powerpoint/2010/main" val="3017419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DBC943DD-CA32-48C7-9833-1E7F05BC020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695" y="181429"/>
            <a:ext cx="10415450" cy="6676571"/>
          </a:xfrm>
          <a:prstGeom prst="rect">
            <a:avLst/>
          </a:prstGeom>
        </p:spPr>
      </p:pic>
    </p:spTree>
    <p:extLst>
      <p:ext uri="{BB962C8B-B14F-4D97-AF65-F5344CB8AC3E}">
        <p14:creationId xmlns:p14="http://schemas.microsoft.com/office/powerpoint/2010/main" val="15405174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7724F56-81D0-4CA4-BB9C-FE06A0EB3FA2}"/>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xmlns="" id="{DA56866E-2249-4756-9A7F-DCA1FE5F6725}"/>
              </a:ext>
            </a:extLst>
          </p:cNvPr>
          <p:cNvPicPr>
            <a:picLocks noGrp="1" noChangeAspect="1"/>
          </p:cNvPicPr>
          <p:nvPr>
            <p:ph idx="1"/>
          </p:nvPr>
        </p:nvPicPr>
        <p:blipFill>
          <a:blip r:embed="rId2"/>
          <a:stretch>
            <a:fillRect/>
          </a:stretch>
        </p:blipFill>
        <p:spPr>
          <a:xfrm>
            <a:off x="1673306" y="166822"/>
            <a:ext cx="9156989" cy="6524355"/>
          </a:xfrm>
          <a:prstGeom prst="rect">
            <a:avLst/>
          </a:prstGeom>
        </p:spPr>
      </p:pic>
    </p:spTree>
    <p:extLst>
      <p:ext uri="{BB962C8B-B14F-4D97-AF65-F5344CB8AC3E}">
        <p14:creationId xmlns:p14="http://schemas.microsoft.com/office/powerpoint/2010/main" val="39592213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Conteúdo 3">
            <a:extLst>
              <a:ext uri="{FF2B5EF4-FFF2-40B4-BE49-F238E27FC236}">
                <a16:creationId xmlns:a16="http://schemas.microsoft.com/office/drawing/2014/main" xmlns="" id="{94AEB736-8D01-4F0D-A0D2-3AFFB0D13D13}"/>
              </a:ext>
            </a:extLst>
          </p:cNvPr>
          <p:cNvPicPr>
            <a:picLocks noGrp="1" noChangeAspect="1"/>
          </p:cNvPicPr>
          <p:nvPr>
            <p:ph idx="1"/>
          </p:nvPr>
        </p:nvPicPr>
        <p:blipFill>
          <a:blip r:embed="rId2"/>
          <a:stretch>
            <a:fillRect/>
          </a:stretch>
        </p:blipFill>
        <p:spPr>
          <a:xfrm>
            <a:off x="132359" y="1027906"/>
            <a:ext cx="12059641" cy="5163034"/>
          </a:xfrm>
          <a:prstGeom prst="rect">
            <a:avLst/>
          </a:prstGeom>
        </p:spPr>
      </p:pic>
    </p:spTree>
    <p:extLst>
      <p:ext uri="{BB962C8B-B14F-4D97-AF65-F5344CB8AC3E}">
        <p14:creationId xmlns:p14="http://schemas.microsoft.com/office/powerpoint/2010/main" val="33194554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Nationalism</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protectionism</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endCxn id="8" idx="0"/>
          </p:cNvCxnSpPr>
          <p:nvPr/>
        </p:nvCxnSpPr>
        <p:spPr>
          <a:xfrm>
            <a:off x="6188529" y="3118757"/>
            <a:ext cx="32657" cy="28085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927267"/>
            <a:ext cx="75414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kumimoji="0" lang="pt-BR" sz="3200" b="1" i="0" u="none" strike="noStrike" kern="1200" cap="none" spc="0" normalizeH="0" baseline="0" noProof="0" dirty="0">
                <a:ln>
                  <a:noFill/>
                </a:ln>
                <a:solidFill>
                  <a:schemeClr val="accent6"/>
                </a:solidFill>
                <a:effectLst/>
                <a:uLnTx/>
                <a:uFillTx/>
                <a:latin typeface="Calibri" panose="020F0502020204030204"/>
                <a:ea typeface="+mn-ea"/>
                <a:cs typeface="+mn-cs"/>
              </a:rPr>
              <a:t>NATIONALISM</a:t>
            </a:r>
          </a:p>
        </p:txBody>
      </p:sp>
    </p:spTree>
    <p:extLst>
      <p:ext uri="{BB962C8B-B14F-4D97-AF65-F5344CB8AC3E}">
        <p14:creationId xmlns:p14="http://schemas.microsoft.com/office/powerpoint/2010/main" val="9169877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14BD4E1F-DF32-423F-99FC-9BEA7F15F3E2}"/>
              </a:ext>
            </a:extLst>
          </p:cNvPr>
          <p:cNvSpPr>
            <a:spLocks noGrp="1"/>
          </p:cNvSpPr>
          <p:nvPr>
            <p:ph type="title"/>
          </p:nvPr>
        </p:nvSpPr>
        <p:spPr/>
        <p:txBody>
          <a:bodyPr/>
          <a:lstStyle/>
          <a:p>
            <a:endParaRPr lang="en-US"/>
          </a:p>
        </p:txBody>
      </p:sp>
      <p:pic>
        <p:nvPicPr>
          <p:cNvPr id="4" name="Espaço Reservado para Conteúdo 3">
            <a:extLst>
              <a:ext uri="{FF2B5EF4-FFF2-40B4-BE49-F238E27FC236}">
                <a16:creationId xmlns:a16="http://schemas.microsoft.com/office/drawing/2014/main" xmlns="" id="{C6E176B4-0B06-4532-9198-2BD6F182D69C}"/>
              </a:ext>
            </a:extLst>
          </p:cNvPr>
          <p:cNvPicPr>
            <a:picLocks noGrp="1" noChangeAspect="1"/>
          </p:cNvPicPr>
          <p:nvPr>
            <p:ph idx="1"/>
          </p:nvPr>
        </p:nvPicPr>
        <p:blipFill>
          <a:blip r:embed="rId2"/>
          <a:stretch>
            <a:fillRect/>
          </a:stretch>
        </p:blipFill>
        <p:spPr>
          <a:xfrm>
            <a:off x="1630878" y="249124"/>
            <a:ext cx="8930243" cy="6608876"/>
          </a:xfrm>
          <a:prstGeom prst="rect">
            <a:avLst/>
          </a:prstGeom>
        </p:spPr>
      </p:pic>
    </p:spTree>
    <p:extLst>
      <p:ext uri="{BB962C8B-B14F-4D97-AF65-F5344CB8AC3E}">
        <p14:creationId xmlns:p14="http://schemas.microsoft.com/office/powerpoint/2010/main" val="2180576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4BF7747A-BE6B-45EA-8AE9-5F2DF2072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381000"/>
            <a:ext cx="9753600" cy="6096000"/>
          </a:xfrm>
          <a:prstGeom prst="rect">
            <a:avLst/>
          </a:prstGeom>
        </p:spPr>
      </p:pic>
    </p:spTree>
    <p:extLst>
      <p:ext uri="{BB962C8B-B14F-4D97-AF65-F5344CB8AC3E}">
        <p14:creationId xmlns:p14="http://schemas.microsoft.com/office/powerpoint/2010/main" val="13155045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4B9143ED-7448-4BFE-A672-D47EEF1BCC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38125"/>
            <a:ext cx="9753600" cy="6381750"/>
          </a:xfrm>
          <a:prstGeom prst="rect">
            <a:avLst/>
          </a:prstGeom>
        </p:spPr>
      </p:pic>
    </p:spTree>
    <p:extLst>
      <p:ext uri="{BB962C8B-B14F-4D97-AF65-F5344CB8AC3E}">
        <p14:creationId xmlns:p14="http://schemas.microsoft.com/office/powerpoint/2010/main" val="527027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3717" y="0"/>
            <a:ext cx="905354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76976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xmlns="" id="{EFE2C58C-7286-4EFD-9036-F52D5345B7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7649" y="441551"/>
            <a:ext cx="9048750" cy="6086014"/>
          </a:xfrm>
          <a:prstGeom prst="rect">
            <a:avLst/>
          </a:prstGeom>
        </p:spPr>
      </p:pic>
    </p:spTree>
    <p:extLst>
      <p:ext uri="{BB962C8B-B14F-4D97-AF65-F5344CB8AC3E}">
        <p14:creationId xmlns:p14="http://schemas.microsoft.com/office/powerpoint/2010/main" val="1990393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a:extLst>
              <a:ext uri="{FF2B5EF4-FFF2-40B4-BE49-F238E27FC236}">
                <a16:creationId xmlns:a16="http://schemas.microsoft.com/office/drawing/2014/main" xmlns="" id="{C26C1953-DB9A-498C-9680-88604FF358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620" y="347889"/>
            <a:ext cx="10985983" cy="6183539"/>
          </a:xfrm>
          <a:prstGeom prst="rect">
            <a:avLst/>
          </a:prstGeom>
        </p:spPr>
      </p:pic>
    </p:spTree>
    <p:extLst>
      <p:ext uri="{BB962C8B-B14F-4D97-AF65-F5344CB8AC3E}">
        <p14:creationId xmlns:p14="http://schemas.microsoft.com/office/powerpoint/2010/main" val="15828937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772E3B20-3769-4475-86D8-88A42A79F9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688" y="0"/>
            <a:ext cx="10536795" cy="6858000"/>
          </a:xfrm>
          <a:prstGeom prst="rect">
            <a:avLst/>
          </a:prstGeom>
        </p:spPr>
      </p:pic>
    </p:spTree>
    <p:extLst>
      <p:ext uri="{BB962C8B-B14F-4D97-AF65-F5344CB8AC3E}">
        <p14:creationId xmlns:p14="http://schemas.microsoft.com/office/powerpoint/2010/main" val="16183497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xmlns="" id="{D2927F07-7D75-49A1-9A6C-2139A01CA12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625" y="114300"/>
            <a:ext cx="11334750" cy="6629400"/>
          </a:xfrm>
          <a:prstGeom prst="rect">
            <a:avLst/>
          </a:prstGeom>
        </p:spPr>
      </p:pic>
    </p:spTree>
    <p:extLst>
      <p:ext uri="{BB962C8B-B14F-4D97-AF65-F5344CB8AC3E}">
        <p14:creationId xmlns:p14="http://schemas.microsoft.com/office/powerpoint/2010/main" val="14809395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p:txBody>
      </p:sp>
      <p:pic>
        <p:nvPicPr>
          <p:cNvPr id="3074" name="Picture 2" descr="G:\FGV\2015-01\EmergingPowers\MINTS\2010.10.6.TradeShif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4022" y="281395"/>
            <a:ext cx="6984776" cy="5944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36956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FGV\2015-01\EmergingPowers\MINTS\269-06-10.png"/>
          <p:cNvPicPr>
            <a:picLocks noGrp="1" noChangeAspect="1" noChangeArrowheads="1"/>
          </p:cNvPicPr>
          <p:nvPr>
            <p:ph sz="quarter" idx="13"/>
          </p:nvPr>
        </p:nvPicPr>
        <p:blipFill>
          <a:blip r:embed="rId2">
            <a:extLst>
              <a:ext uri="{28A0092B-C50C-407E-A947-70E740481C1C}">
                <a14:useLocalDpi xmlns:a14="http://schemas.microsoft.com/office/drawing/2010/main" val="0"/>
              </a:ext>
            </a:extLst>
          </a:blip>
          <a:srcRect/>
          <a:stretch>
            <a:fillRect/>
          </a:stretch>
        </p:blipFill>
        <p:spPr bwMode="auto">
          <a:xfrm>
            <a:off x="3863752" y="330214"/>
            <a:ext cx="4824536" cy="60511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34507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Globalization</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export</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outward-looking</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cxnSpLocks/>
          </p:cNvCxnSpPr>
          <p:nvPr/>
        </p:nvCxnSpPr>
        <p:spPr>
          <a:xfrm>
            <a:off x="6204967" y="3144982"/>
            <a:ext cx="0" cy="27822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353489" y="5927267"/>
            <a:ext cx="78415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lang="pt-BR" sz="3200" b="1" dirty="0">
                <a:solidFill>
                  <a:schemeClr val="accent6"/>
                </a:solidFill>
                <a:latin typeface="Calibri" panose="020F0502020204030204"/>
              </a:rPr>
              <a:t>GLOBALIZATION</a:t>
            </a:r>
            <a:endParaRPr kumimoji="0" lang="pt-BR" sz="3200" b="1" i="0" u="none" strike="noStrike" kern="1200" cap="none" spc="0" normalizeH="0" baseline="0" noProof="0" dirty="0">
              <a:ln>
                <a:noFill/>
              </a:ln>
              <a:solidFill>
                <a:schemeClr val="accent6"/>
              </a:solidFill>
              <a:effectLst/>
              <a:uLnTx/>
              <a:uFillTx/>
              <a:latin typeface="Calibri" panose="020F0502020204030204"/>
            </a:endParaRPr>
          </a:p>
        </p:txBody>
      </p:sp>
    </p:spTree>
    <p:extLst>
      <p:ext uri="{BB962C8B-B14F-4D97-AF65-F5344CB8AC3E}">
        <p14:creationId xmlns:p14="http://schemas.microsoft.com/office/powerpoint/2010/main" val="35388379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GB" dirty="0"/>
          </a:p>
        </p:txBody>
      </p:sp>
      <p:pic>
        <p:nvPicPr>
          <p:cNvPr id="5122" name="Picture 2" descr="G:\FGV\2015-01\EmergingPowers\MINTS\turkey-exports-reg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560" y="1124744"/>
            <a:ext cx="7824760" cy="482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1682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G:\FGV\2015-01\EmergingPowers\MINTS\turkeys-trade-in-goods-exports-and-impor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06439"/>
            <a:ext cx="12192000" cy="5922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18452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G:\FGV\2015-01\EmergingPowers\MINTS\iatr_turkey_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234" y="323557"/>
            <a:ext cx="11637818" cy="6400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919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Espaço Reservado para Número de Slide 3">
            <a:extLst>
              <a:ext uri="{FF2B5EF4-FFF2-40B4-BE49-F238E27FC236}">
                <a16:creationId xmlns:a16="http://schemas.microsoft.com/office/drawing/2014/main" xmlns="" id="{97B97272-71E7-4E8F-97BD-B59DA8AB31EC}"/>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A135A6EE-2438-4810-8C9D-E6982F31BD66}" type="slidenum">
              <a:rPr lang="en-GB" altLang="pt-BR" smtClean="0">
                <a:solidFill>
                  <a:srgbClr val="FFFFFF"/>
                </a:solidFill>
              </a:rPr>
              <a:pPr/>
              <a:t>33</a:t>
            </a:fld>
            <a:endParaRPr lang="en-GB" altLang="pt-BR">
              <a:solidFill>
                <a:srgbClr val="FFFFFF"/>
              </a:solidFill>
            </a:endParaRPr>
          </a:p>
        </p:txBody>
      </p:sp>
      <p:pic>
        <p:nvPicPr>
          <p:cNvPr id="103429" name="Picture 2" descr="Resultado de imagem para turkish lira fall">
            <a:extLst>
              <a:ext uri="{FF2B5EF4-FFF2-40B4-BE49-F238E27FC236}">
                <a16:creationId xmlns:a16="http://schemas.microsoft.com/office/drawing/2014/main" xmlns="" id="{3E826D5F-0077-47D0-BF57-9577D66899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19050"/>
            <a:ext cx="5364162" cy="683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Espaço Reservado para Número de Slide 3">
            <a:extLst>
              <a:ext uri="{FF2B5EF4-FFF2-40B4-BE49-F238E27FC236}">
                <a16:creationId xmlns:a16="http://schemas.microsoft.com/office/drawing/2014/main" xmlns="" id="{3CC4BC08-5286-43EC-85F9-8CB33564C1A9}"/>
              </a:ext>
            </a:extLst>
          </p:cNvPr>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accent1"/>
              </a:buClr>
              <a:buFont typeface="Arial" panose="020B0604020202020204" pitchFamily="34" charset="0"/>
              <a:buChar char="•"/>
              <a:defRPr sz="2200">
                <a:solidFill>
                  <a:schemeClr val="tx1"/>
                </a:solidFill>
                <a:latin typeface="Calibri" panose="020F0502020204030204" pitchFamily="34" charset="0"/>
              </a:defRPr>
            </a:lvl1pPr>
            <a:lvl2pPr marL="742950" indent="-285750">
              <a:spcBef>
                <a:spcPct val="20000"/>
              </a:spcBef>
              <a:buClr>
                <a:schemeClr val="accent2"/>
              </a:buClr>
              <a:buFont typeface="Arial" panose="020B0604020202020204" pitchFamily="34" charset="0"/>
              <a:buChar char="•"/>
              <a:defRPr sz="2000">
                <a:solidFill>
                  <a:schemeClr val="tx1"/>
                </a:solidFill>
                <a:latin typeface="Calibri" panose="020F0502020204030204" pitchFamily="34" charset="0"/>
              </a:defRPr>
            </a:lvl2pPr>
            <a:lvl3pPr marL="1143000" indent="-228600">
              <a:spcBef>
                <a:spcPct val="20000"/>
              </a:spcBef>
              <a:buClr>
                <a:srgbClr val="D2CB6C"/>
              </a:buClr>
              <a:buFont typeface="Arial" panose="020B0604020202020204" pitchFamily="34" charset="0"/>
              <a:buChar char="•"/>
              <a:defRPr>
                <a:solidFill>
                  <a:schemeClr val="tx1"/>
                </a:solidFill>
                <a:latin typeface="Calibri" panose="020F0502020204030204" pitchFamily="34" charset="0"/>
              </a:defRPr>
            </a:lvl3pPr>
            <a:lvl4pPr marL="1600200" indent="-228600">
              <a:spcBef>
                <a:spcPct val="20000"/>
              </a:spcBef>
              <a:buClr>
                <a:srgbClr val="95A39D"/>
              </a:buClr>
              <a:buFont typeface="Arial" panose="020B0604020202020204" pitchFamily="34" charset="0"/>
              <a:buChar char="•"/>
              <a:defRPr sz="1600">
                <a:solidFill>
                  <a:schemeClr val="tx1"/>
                </a:solidFill>
                <a:latin typeface="Calibri" panose="020F0502020204030204" pitchFamily="34" charset="0"/>
              </a:defRPr>
            </a:lvl4pPr>
            <a:lvl5pPr marL="2057400" indent="-228600">
              <a:spcBef>
                <a:spcPct val="20000"/>
              </a:spcBef>
              <a:buClr>
                <a:srgbClr val="C89F5D"/>
              </a:buClr>
              <a:buFont typeface="Arial" panose="020B0604020202020204" pitchFamily="34" charset="0"/>
              <a:buChar char="•"/>
              <a:defRPr sz="1400">
                <a:solidFill>
                  <a:schemeClr val="tx1"/>
                </a:solidFill>
                <a:latin typeface="Calibri" panose="020F0502020204030204" pitchFamily="34" charset="0"/>
              </a:defRPr>
            </a:lvl5pPr>
            <a:lvl6pPr marL="25146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6pPr>
            <a:lvl7pPr marL="29718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7pPr>
            <a:lvl8pPr marL="34290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8pPr>
            <a:lvl9pPr marL="3886200" indent="-228600" eaLnBrk="0" fontAlgn="base" hangingPunct="0">
              <a:spcBef>
                <a:spcPct val="20000"/>
              </a:spcBef>
              <a:spcAft>
                <a:spcPct val="0"/>
              </a:spcAft>
              <a:buClr>
                <a:srgbClr val="C89F5D"/>
              </a:buClr>
              <a:buFont typeface="Arial" panose="020B0604020202020204" pitchFamily="34" charset="0"/>
              <a:buChar char="•"/>
              <a:defRPr sz="1400">
                <a:solidFill>
                  <a:schemeClr val="tx1"/>
                </a:solidFill>
                <a:latin typeface="Calibri" panose="020F0502020204030204" pitchFamily="34" charset="0"/>
              </a:defRPr>
            </a:lvl9pPr>
          </a:lstStyle>
          <a:p>
            <a:pPr>
              <a:spcBef>
                <a:spcPct val="0"/>
              </a:spcBef>
              <a:buClrTx/>
              <a:buFontTx/>
              <a:buNone/>
            </a:pPr>
            <a:fld id="{C565024C-D45B-4AFC-96E4-B5DD0405AB3E}" type="slidenum">
              <a:rPr lang="en-GB" altLang="pt-BR" sz="1800">
                <a:solidFill>
                  <a:srgbClr val="FFFFFF"/>
                </a:solidFill>
              </a:rPr>
              <a:pPr>
                <a:spcBef>
                  <a:spcPct val="0"/>
                </a:spcBef>
                <a:buClrTx/>
                <a:buFontTx/>
                <a:buNone/>
              </a:pPr>
              <a:t>34</a:t>
            </a:fld>
            <a:endParaRPr lang="en-GB" altLang="pt-BR" sz="1800">
              <a:solidFill>
                <a:srgbClr val="FFFFFF"/>
              </a:solidFill>
            </a:endParaRPr>
          </a:p>
        </p:txBody>
      </p:sp>
      <p:pic>
        <p:nvPicPr>
          <p:cNvPr id="104451" name="Picture 2" descr="Image result for china dollar denominated debt">
            <a:extLst>
              <a:ext uri="{FF2B5EF4-FFF2-40B4-BE49-F238E27FC236}">
                <a16:creationId xmlns:a16="http://schemas.microsoft.com/office/drawing/2014/main" xmlns="" id="{168F5B70-8A36-46D7-9544-D9105E03AD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376" y="1"/>
            <a:ext cx="5616575" cy="718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Nationalism</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protectionism</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endCxn id="8" idx="0"/>
          </p:cNvCxnSpPr>
          <p:nvPr/>
        </p:nvCxnSpPr>
        <p:spPr>
          <a:xfrm>
            <a:off x="6188529" y="3118757"/>
            <a:ext cx="32657" cy="2808510"/>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450474" y="5927267"/>
            <a:ext cx="75414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kumimoji="0" lang="pt-BR" sz="3200" b="1" i="0" u="none" strike="noStrike" kern="1200" cap="none" spc="0" normalizeH="0" baseline="0" noProof="0" dirty="0">
                <a:ln>
                  <a:noFill/>
                </a:ln>
                <a:solidFill>
                  <a:schemeClr val="accent6"/>
                </a:solidFill>
                <a:effectLst/>
                <a:uLnTx/>
                <a:uFillTx/>
                <a:latin typeface="Calibri" panose="020F0502020204030204"/>
                <a:ea typeface="+mn-ea"/>
                <a:cs typeface="+mn-cs"/>
              </a:rPr>
              <a:t>NATIONALISM</a:t>
            </a:r>
          </a:p>
        </p:txBody>
      </p:sp>
    </p:spTree>
    <p:extLst>
      <p:ext uri="{BB962C8B-B14F-4D97-AF65-F5344CB8AC3E}">
        <p14:creationId xmlns:p14="http://schemas.microsoft.com/office/powerpoint/2010/main" val="2417048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p:cNvSpPr/>
          <p:nvPr/>
        </p:nvSpPr>
        <p:spPr>
          <a:xfrm>
            <a:off x="1747157" y="1126672"/>
            <a:ext cx="4767943" cy="4441371"/>
          </a:xfrm>
          <a:prstGeom prst="ellipse">
            <a:avLst/>
          </a:prstGeom>
          <a:solidFill>
            <a:schemeClr val="accent1">
              <a:alpha val="6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Economic</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Globalization</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export</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outward-looking</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strategies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p>
        </p:txBody>
      </p:sp>
      <p:sp>
        <p:nvSpPr>
          <p:cNvPr id="3" name="Elipse 2"/>
          <p:cNvSpPr/>
          <p:nvPr/>
        </p:nvSpPr>
        <p:spPr>
          <a:xfrm>
            <a:off x="5851071" y="1126671"/>
            <a:ext cx="4767943" cy="4441371"/>
          </a:xfrm>
          <a:prstGeom prst="ellipse">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National</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Identity</a:t>
            </a:r>
            <a:endPar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(i.e.,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who</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pt-BR" sz="4000" b="1" i="0" u="none" strike="noStrike" kern="1200" cap="none" spc="0" normalizeH="0" baseline="0" noProof="0" dirty="0" err="1">
                <a:ln>
                  <a:noFill/>
                </a:ln>
                <a:solidFill>
                  <a:prstClr val="white"/>
                </a:solidFill>
                <a:effectLst/>
                <a:uLnTx/>
                <a:uFillTx/>
                <a:latin typeface="Calibri" panose="020F0502020204030204"/>
                <a:ea typeface="+mn-ea"/>
                <a:cs typeface="+mn-cs"/>
              </a:rPr>
              <a:t>belongs</a:t>
            </a:r>
            <a:r>
              <a:rPr kumimoji="0" lang="pt-BR" sz="4000" b="1"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cxnSp>
        <p:nvCxnSpPr>
          <p:cNvPr id="5" name="Conector de seta reta 4"/>
          <p:cNvCxnSpPr>
            <a:cxnSpLocks/>
          </p:cNvCxnSpPr>
          <p:nvPr/>
        </p:nvCxnSpPr>
        <p:spPr>
          <a:xfrm>
            <a:off x="6204967" y="3144982"/>
            <a:ext cx="0" cy="2782285"/>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CaixaDeTexto 7"/>
          <p:cNvSpPr txBox="1"/>
          <p:nvPr/>
        </p:nvSpPr>
        <p:spPr>
          <a:xfrm>
            <a:off x="2353489" y="5927267"/>
            <a:ext cx="78415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Calibri" panose="020F0502020204030204"/>
                <a:ea typeface="+mn-ea"/>
                <a:cs typeface="+mn-cs"/>
              </a:rPr>
              <a:t>THE POLITICS OF ECONOMIC </a:t>
            </a:r>
            <a:r>
              <a:rPr lang="pt-BR" sz="3200" b="1" dirty="0">
                <a:solidFill>
                  <a:schemeClr val="accent6"/>
                </a:solidFill>
                <a:latin typeface="Calibri" panose="020F0502020204030204"/>
              </a:rPr>
              <a:t>GLOBALIZATION</a:t>
            </a:r>
            <a:endParaRPr kumimoji="0" lang="pt-BR" sz="3200" b="1" i="0" u="none" strike="noStrike" kern="1200" cap="none" spc="0" normalizeH="0" baseline="0" noProof="0" dirty="0">
              <a:ln>
                <a:noFill/>
              </a:ln>
              <a:solidFill>
                <a:schemeClr val="accent6"/>
              </a:solidFill>
              <a:effectLst/>
              <a:uLnTx/>
              <a:uFillTx/>
              <a:latin typeface="Calibri" panose="020F0502020204030204"/>
            </a:endParaRPr>
          </a:p>
        </p:txBody>
      </p:sp>
    </p:spTree>
    <p:extLst>
      <p:ext uri="{BB962C8B-B14F-4D97-AF65-F5344CB8AC3E}">
        <p14:creationId xmlns:p14="http://schemas.microsoft.com/office/powerpoint/2010/main" val="26653218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0107808B-7989-4A04-A7F7-1103BD4FFE5F}"/>
              </a:ext>
            </a:extLst>
          </p:cNvPr>
          <p:cNvSpPr>
            <a:spLocks noGrp="1"/>
          </p:cNvSpPr>
          <p:nvPr>
            <p:ph type="ctrTitle"/>
          </p:nvPr>
        </p:nvSpPr>
        <p:spPr/>
        <p:txBody>
          <a:bodyPr/>
          <a:lstStyle/>
          <a:p>
            <a:r>
              <a:rPr lang="en-GB" dirty="0"/>
              <a:t>The Politics of Economic Nationalism</a:t>
            </a:r>
            <a:endParaRPr lang="en-US" dirty="0"/>
          </a:p>
        </p:txBody>
      </p:sp>
      <p:sp>
        <p:nvSpPr>
          <p:cNvPr id="3" name="Subtítulo 2">
            <a:extLst>
              <a:ext uri="{FF2B5EF4-FFF2-40B4-BE49-F238E27FC236}">
                <a16:creationId xmlns:a16="http://schemas.microsoft.com/office/drawing/2014/main" xmlns="" id="{6845C6ED-302A-4A73-8918-79201590BD9A}"/>
              </a:ext>
            </a:extLst>
          </p:cNvPr>
          <p:cNvSpPr>
            <a:spLocks noGrp="1"/>
          </p:cNvSpPr>
          <p:nvPr>
            <p:ph type="subTitle" idx="1"/>
          </p:nvPr>
        </p:nvSpPr>
        <p:spPr/>
        <p:txBody>
          <a:bodyPr>
            <a:normAutofit lnSpcReduction="10000"/>
          </a:bodyPr>
          <a:lstStyle/>
          <a:p>
            <a:r>
              <a:rPr lang="en-GB" b="1" dirty="0"/>
              <a:t>Class </a:t>
            </a:r>
            <a:r>
              <a:rPr lang="en-GB" b="1" dirty="0" smtClean="0"/>
              <a:t>12</a:t>
            </a:r>
            <a:endParaRPr lang="en-GB" b="1" dirty="0"/>
          </a:p>
          <a:p>
            <a:r>
              <a:rPr lang="en-US" dirty="0"/>
              <a:t>Turkey: Return to the Ottoman Future?</a:t>
            </a:r>
          </a:p>
          <a:p>
            <a:r>
              <a:rPr lang="en-GB" dirty="0" err="1"/>
              <a:t>Dr.</a:t>
            </a:r>
            <a:r>
              <a:rPr lang="en-GB" dirty="0"/>
              <a:t> Vin</a:t>
            </a:r>
            <a:r>
              <a:rPr lang="pt-BR" dirty="0" err="1"/>
              <a:t>ícius</a:t>
            </a:r>
            <a:r>
              <a:rPr lang="pt-BR" dirty="0"/>
              <a:t> Rodrigues Vieira </a:t>
            </a:r>
            <a:r>
              <a:rPr lang="pt-BR" dirty="0" smtClean="0"/>
              <a:t>(</a:t>
            </a:r>
            <a:r>
              <a:rPr lang="pt-BR" dirty="0" smtClean="0"/>
              <a:t>IRI-USP</a:t>
            </a:r>
            <a:r>
              <a:rPr lang="pt-BR" dirty="0" smtClean="0"/>
              <a:t>)</a:t>
            </a:r>
            <a:endParaRPr lang="en-US" dirty="0"/>
          </a:p>
          <a:p>
            <a:r>
              <a:rPr lang="en-US" smtClean="0"/>
              <a:t>October</a:t>
            </a:r>
            <a:r>
              <a:rPr lang="en-US" smtClean="0"/>
              <a:t> 31, </a:t>
            </a:r>
            <a:r>
              <a:rPr lang="en-US" dirty="0"/>
              <a:t>2018</a:t>
            </a:r>
          </a:p>
          <a:p>
            <a:endParaRPr lang="en-US" dirty="0"/>
          </a:p>
        </p:txBody>
      </p:sp>
    </p:spTree>
    <p:extLst>
      <p:ext uri="{BB962C8B-B14F-4D97-AF65-F5344CB8AC3E}">
        <p14:creationId xmlns:p14="http://schemas.microsoft.com/office/powerpoint/2010/main" val="403955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G:\FGV\2015-01\EmergingPowers\MINTS\Turkey-GDPperCapita.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035" y="745588"/>
            <a:ext cx="12049965" cy="5514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430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1509" y="267286"/>
            <a:ext cx="9520953" cy="63701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79553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7F2D5D-6F23-4244-9394-686D671ADF37}"/>
              </a:ext>
            </a:extLst>
          </p:cNvPr>
          <p:cNvSpPr>
            <a:spLocks noGrp="1"/>
          </p:cNvSpPr>
          <p:nvPr>
            <p:ph type="title"/>
          </p:nvPr>
        </p:nvSpPr>
        <p:spPr/>
        <p:txBody>
          <a:bodyPr/>
          <a:lstStyle/>
          <a:p>
            <a:r>
              <a:rPr lang="en-GB" dirty="0"/>
              <a:t>How to explain globalizing pressures?</a:t>
            </a:r>
            <a:endParaRPr lang="en-US" dirty="0"/>
          </a:p>
        </p:txBody>
      </p:sp>
      <p:sp>
        <p:nvSpPr>
          <p:cNvPr id="3" name="Espaço Reservado para Conteúdo 2">
            <a:extLst>
              <a:ext uri="{FF2B5EF4-FFF2-40B4-BE49-F238E27FC236}">
                <a16:creationId xmlns:a16="http://schemas.microsoft.com/office/drawing/2014/main" xmlns="" id="{9A5C3F0F-6FCB-4831-A4CF-E355A5F09478}"/>
              </a:ext>
            </a:extLst>
          </p:cNvPr>
          <p:cNvSpPr>
            <a:spLocks noGrp="1"/>
          </p:cNvSpPr>
          <p:nvPr>
            <p:ph idx="1"/>
          </p:nvPr>
        </p:nvSpPr>
        <p:spPr/>
        <p:txBody>
          <a:bodyPr/>
          <a:lstStyle/>
          <a:p>
            <a:r>
              <a:rPr lang="en-GB" dirty="0"/>
              <a:t>“In the Turkish setting, </a:t>
            </a:r>
            <a:r>
              <a:rPr lang="en-GB" b="1" dirty="0"/>
              <a:t>it was the combination of a major financial crisis and the possibility of EU membership that helped to create a suitable environment for the restructuring of the neo-liberal model in such a way as to make it far more compatible with the objective of sustained economic growth</a:t>
            </a:r>
            <a:r>
              <a:rPr lang="en-GB" dirty="0"/>
              <a:t>. The EU element was also crucial in terms of producing an environment conducive to democratic deepening and extension of civil and human rights at a time when the crisis was naturally followed by tough IMF disciplines and clearly defined constraints on the redistributive capacities of the Turkish state” (</a:t>
            </a:r>
            <a:r>
              <a:rPr lang="en-GB" dirty="0" err="1"/>
              <a:t>Onis</a:t>
            </a:r>
            <a:r>
              <a:rPr lang="en-GB" dirty="0"/>
              <a:t> 2009, 411).</a:t>
            </a:r>
            <a:endParaRPr lang="en-US" dirty="0"/>
          </a:p>
        </p:txBody>
      </p:sp>
    </p:spTree>
    <p:extLst>
      <p:ext uri="{BB962C8B-B14F-4D97-AF65-F5344CB8AC3E}">
        <p14:creationId xmlns:p14="http://schemas.microsoft.com/office/powerpoint/2010/main" val="31363796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7F2D5D-6F23-4244-9394-686D671ADF37}"/>
              </a:ext>
            </a:extLst>
          </p:cNvPr>
          <p:cNvSpPr>
            <a:spLocks noGrp="1"/>
          </p:cNvSpPr>
          <p:nvPr>
            <p:ph type="title"/>
          </p:nvPr>
        </p:nvSpPr>
        <p:spPr/>
        <p:txBody>
          <a:bodyPr/>
          <a:lstStyle/>
          <a:p>
            <a:r>
              <a:rPr lang="en-GB" dirty="0"/>
              <a:t>Domestic changes in the economy…</a:t>
            </a:r>
            <a:endParaRPr lang="en-US" dirty="0"/>
          </a:p>
        </p:txBody>
      </p:sp>
      <p:sp>
        <p:nvSpPr>
          <p:cNvPr id="3" name="Espaço Reservado para Conteúdo 2">
            <a:extLst>
              <a:ext uri="{FF2B5EF4-FFF2-40B4-BE49-F238E27FC236}">
                <a16:creationId xmlns:a16="http://schemas.microsoft.com/office/drawing/2014/main" xmlns="" id="{9A5C3F0F-6FCB-4831-A4CF-E355A5F09478}"/>
              </a:ext>
            </a:extLst>
          </p:cNvPr>
          <p:cNvSpPr>
            <a:spLocks noGrp="1"/>
          </p:cNvSpPr>
          <p:nvPr>
            <p:ph idx="1"/>
          </p:nvPr>
        </p:nvSpPr>
        <p:spPr/>
        <p:txBody>
          <a:bodyPr/>
          <a:lstStyle/>
          <a:p>
            <a:r>
              <a:rPr lang="en-GB" dirty="0"/>
              <a:t>“The </a:t>
            </a:r>
            <a:r>
              <a:rPr lang="en-GB" b="1" dirty="0"/>
              <a:t>major financial crises experienced in 2000 and 2001 have, in turn, provided an appropriate context for a process of rebuilding state capacity and created a basis for the emergence of a kind of 'competition state' which was largely lacking during the previous two decades of the neoliberal experiment. The international context was once again crucial in this delayed transition</a:t>
            </a:r>
            <a:r>
              <a:rPr lang="en-GB" dirty="0"/>
              <a:t>. The emerging 'Post-Washington Consensus' environment of the late 1990s meant that international organizations such as the IMF became more sensitive to issues relating to institutional reforms than has been the case in the past” (</a:t>
            </a:r>
            <a:r>
              <a:rPr lang="en-GB" dirty="0" err="1"/>
              <a:t>Onis</a:t>
            </a:r>
            <a:r>
              <a:rPr lang="en-GB" dirty="0"/>
              <a:t> 2009, 412)</a:t>
            </a:r>
            <a:endParaRPr lang="en-US" dirty="0"/>
          </a:p>
        </p:txBody>
      </p:sp>
    </p:spTree>
    <p:extLst>
      <p:ext uri="{BB962C8B-B14F-4D97-AF65-F5344CB8AC3E}">
        <p14:creationId xmlns:p14="http://schemas.microsoft.com/office/powerpoint/2010/main" val="8987208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67F2D5D-6F23-4244-9394-686D671ADF37}"/>
              </a:ext>
            </a:extLst>
          </p:cNvPr>
          <p:cNvSpPr>
            <a:spLocks noGrp="1"/>
          </p:cNvSpPr>
          <p:nvPr>
            <p:ph type="title"/>
          </p:nvPr>
        </p:nvSpPr>
        <p:spPr/>
        <p:txBody>
          <a:bodyPr/>
          <a:lstStyle/>
          <a:p>
            <a:r>
              <a:rPr lang="en-GB" dirty="0"/>
              <a:t>… as well as in politics</a:t>
            </a:r>
            <a:endParaRPr lang="en-US" dirty="0"/>
          </a:p>
        </p:txBody>
      </p:sp>
      <p:sp>
        <p:nvSpPr>
          <p:cNvPr id="3" name="Espaço Reservado para Conteúdo 2">
            <a:extLst>
              <a:ext uri="{FF2B5EF4-FFF2-40B4-BE49-F238E27FC236}">
                <a16:creationId xmlns:a16="http://schemas.microsoft.com/office/drawing/2014/main" xmlns="" id="{9A5C3F0F-6FCB-4831-A4CF-E355A5F09478}"/>
              </a:ext>
            </a:extLst>
          </p:cNvPr>
          <p:cNvSpPr>
            <a:spLocks noGrp="1"/>
          </p:cNvSpPr>
          <p:nvPr>
            <p:ph idx="1"/>
          </p:nvPr>
        </p:nvSpPr>
        <p:spPr/>
        <p:txBody>
          <a:bodyPr/>
          <a:lstStyle/>
          <a:p>
            <a:r>
              <a:rPr lang="en-GB" dirty="0"/>
              <a:t>“the two dominant members of the coalition government, the left nationalist, the Democratic Left Party (the DSP), and the ultra-nationalist, the Nationalist Action Party (the MHP) of the far-right vintage, were effectively discredited and marginalized by the time of the early general elections of November 2002. </a:t>
            </a:r>
            <a:r>
              <a:rPr lang="en-GB" b="1" dirty="0"/>
              <a:t>A major political impact of the crisis was to wipe out all the established political parties of the left and the right of the political spectrum represented in the parliament. This paved the way for the emergence of a new political party, the Justice and the Development Party (the AKP), a party with Islamist roots, but more moderate in its outlook</a:t>
            </a:r>
            <a:r>
              <a:rPr lang="en-GB" dirty="0"/>
              <a:t>” (</a:t>
            </a:r>
            <a:r>
              <a:rPr lang="en-GB" dirty="0" err="1"/>
              <a:t>Onis</a:t>
            </a:r>
            <a:r>
              <a:rPr lang="en-GB" dirty="0"/>
              <a:t> 2009, 416).</a:t>
            </a:r>
            <a:endParaRPr lang="en-US" dirty="0"/>
          </a:p>
        </p:txBody>
      </p:sp>
    </p:spTree>
    <p:extLst>
      <p:ext uri="{BB962C8B-B14F-4D97-AF65-F5344CB8AC3E}">
        <p14:creationId xmlns:p14="http://schemas.microsoft.com/office/powerpoint/2010/main" val="690870484"/>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265</TotalTime>
  <Words>647</Words>
  <Application>Microsoft Office PowerPoint</Application>
  <PresentationFormat>Personalizar</PresentationFormat>
  <Paragraphs>52</Paragraphs>
  <Slides>36</Slides>
  <Notes>0</Notes>
  <HiddenSlides>0</HiddenSlides>
  <MMClips>0</MMClips>
  <ScaleCrop>false</ScaleCrop>
  <HeadingPairs>
    <vt:vector size="4" baseType="variant">
      <vt:variant>
        <vt:lpstr>Tema</vt:lpstr>
      </vt:variant>
      <vt:variant>
        <vt:i4>1</vt:i4>
      </vt:variant>
      <vt:variant>
        <vt:lpstr>Títulos de slides</vt:lpstr>
      </vt:variant>
      <vt:variant>
        <vt:i4>36</vt:i4>
      </vt:variant>
    </vt:vector>
  </HeadingPairs>
  <TitlesOfParts>
    <vt:vector size="37" baseType="lpstr">
      <vt:lpstr>Tema do Office</vt:lpstr>
      <vt:lpstr>Apresentação do PowerPoint</vt:lpstr>
      <vt:lpstr>Apresentação do PowerPoint</vt:lpstr>
      <vt:lpstr>Apresentação do PowerPoint</vt:lpstr>
      <vt:lpstr>The Politics of Economic Nationalism</vt:lpstr>
      <vt:lpstr>Apresentação do PowerPoint</vt:lpstr>
      <vt:lpstr>Apresentação do PowerPoint</vt:lpstr>
      <vt:lpstr>How to explain globalizing pressures?</vt:lpstr>
      <vt:lpstr>Domestic changes in the economy…</vt:lpstr>
      <vt:lpstr>… as well as in politics</vt:lpstr>
      <vt:lpstr>AKP combines conservatism + econ. liberalism</vt:lpstr>
      <vt:lpstr>Summary of Turkey until mid-2000s</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Vinicius Rodrigues Vieira</dc:creator>
  <cp:lastModifiedBy>Sala B</cp:lastModifiedBy>
  <cp:revision>18</cp:revision>
  <dcterms:created xsi:type="dcterms:W3CDTF">2017-11-21T22:13:27Z</dcterms:created>
  <dcterms:modified xsi:type="dcterms:W3CDTF">2018-11-01T01:23:06Z</dcterms:modified>
</cp:coreProperties>
</file>