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345" r:id="rId3"/>
    <p:sldId id="343" r:id="rId4"/>
    <p:sldId id="342" r:id="rId5"/>
    <p:sldId id="347" r:id="rId6"/>
    <p:sldId id="344" r:id="rId7"/>
    <p:sldId id="348" r:id="rId8"/>
    <p:sldId id="353" r:id="rId9"/>
    <p:sldId id="354" r:id="rId10"/>
    <p:sldId id="356" r:id="rId11"/>
    <p:sldId id="357" r:id="rId12"/>
    <p:sldId id="359" r:id="rId13"/>
    <p:sldId id="358" r:id="rId14"/>
    <p:sldId id="351" r:id="rId15"/>
    <p:sldId id="355" r:id="rId16"/>
    <p:sldId id="360" r:id="rId17"/>
    <p:sldId id="361" r:id="rId18"/>
    <p:sldId id="349" r:id="rId19"/>
    <p:sldId id="322" r:id="rId20"/>
    <p:sldId id="352" r:id="rId21"/>
    <p:sldId id="350" r:id="rId22"/>
    <p:sldId id="362" r:id="rId23"/>
    <p:sldId id="363" r:id="rId24"/>
    <p:sldId id="364" r:id="rId25"/>
    <p:sldId id="338" r:id="rId26"/>
    <p:sldId id="257" r:id="rId27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709F7-7DEB-46F1-819B-290979864436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03484-C1BD-4F5E-BF6B-41DFBFC02C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28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03484-C1BD-4F5E-BF6B-41DFBFC02C0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96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agem 36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BR" sz="6000">
                <a:solidFill>
                  <a:srgbClr val="000000"/>
                </a:solidFill>
                <a:latin typeface="Calibri Light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18/09/18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80F0E1D-139B-4424-AB9F-F2142F7A3FEB}" type="slidenum">
              <a:rPr lang="pt-BR" sz="1200">
                <a:solidFill>
                  <a:srgbClr val="8B8B8B"/>
                </a:solidFill>
                <a:latin typeface="Calibri"/>
              </a:rPr>
              <a:t>‹nº›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2800"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000"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png"/><Relationship Id="rId21" Type="http://schemas.openxmlformats.org/officeDocument/2006/relationships/image" Target="../media/image27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84" Type="http://schemas.openxmlformats.org/officeDocument/2006/relationships/image" Target="../media/image90.png"/><Relationship Id="rId89" Type="http://schemas.openxmlformats.org/officeDocument/2006/relationships/image" Target="../media/image95.png"/><Relationship Id="rId16" Type="http://schemas.openxmlformats.org/officeDocument/2006/relationships/image" Target="../media/image22.png"/><Relationship Id="rId11" Type="http://schemas.openxmlformats.org/officeDocument/2006/relationships/image" Target="../media/image17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102" Type="http://schemas.openxmlformats.org/officeDocument/2006/relationships/image" Target="../media/image108.png"/><Relationship Id="rId5" Type="http://schemas.openxmlformats.org/officeDocument/2006/relationships/image" Target="../media/image11.png"/><Relationship Id="rId90" Type="http://schemas.openxmlformats.org/officeDocument/2006/relationships/image" Target="../media/image96.png"/><Relationship Id="rId95" Type="http://schemas.openxmlformats.org/officeDocument/2006/relationships/image" Target="../media/image101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59" Type="http://schemas.openxmlformats.org/officeDocument/2006/relationships/image" Target="../media/image65.png"/><Relationship Id="rId67" Type="http://schemas.openxmlformats.org/officeDocument/2006/relationships/image" Target="../media/image73.png"/><Relationship Id="rId103" Type="http://schemas.openxmlformats.org/officeDocument/2006/relationships/image" Target="../media/image109.png"/><Relationship Id="rId20" Type="http://schemas.openxmlformats.org/officeDocument/2006/relationships/image" Target="../media/image26.png"/><Relationship Id="rId41" Type="http://schemas.openxmlformats.org/officeDocument/2006/relationships/image" Target="../media/image47.png"/><Relationship Id="rId54" Type="http://schemas.openxmlformats.org/officeDocument/2006/relationships/image" Target="../media/image60.png"/><Relationship Id="rId62" Type="http://schemas.openxmlformats.org/officeDocument/2006/relationships/image" Target="../media/image68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91" Type="http://schemas.openxmlformats.org/officeDocument/2006/relationships/image" Target="../media/image97.png"/><Relationship Id="rId9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" Type="http://schemas.openxmlformats.org/officeDocument/2006/relationships/image" Target="../media/image16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94" Type="http://schemas.openxmlformats.org/officeDocument/2006/relationships/image" Target="../media/image100.png"/><Relationship Id="rId99" Type="http://schemas.openxmlformats.org/officeDocument/2006/relationships/image" Target="../media/image105.png"/><Relationship Id="rId101" Type="http://schemas.openxmlformats.org/officeDocument/2006/relationships/image" Target="../media/image10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9" Type="http://schemas.openxmlformats.org/officeDocument/2006/relationships/image" Target="../media/image45.pn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6" Type="http://schemas.openxmlformats.org/officeDocument/2006/relationships/image" Target="../media/image82.png"/><Relationship Id="rId97" Type="http://schemas.openxmlformats.org/officeDocument/2006/relationships/image" Target="../media/image103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92" Type="http://schemas.openxmlformats.org/officeDocument/2006/relationships/image" Target="../media/image98.png"/><Relationship Id="rId2" Type="http://schemas.openxmlformats.org/officeDocument/2006/relationships/image" Target="../media/image2.png"/><Relationship Id="rId29" Type="http://schemas.openxmlformats.org/officeDocument/2006/relationships/image" Target="../media/image35.png"/><Relationship Id="rId24" Type="http://schemas.openxmlformats.org/officeDocument/2006/relationships/image" Target="../media/image30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66" Type="http://schemas.openxmlformats.org/officeDocument/2006/relationships/image" Target="../media/image72.png"/><Relationship Id="rId87" Type="http://schemas.openxmlformats.org/officeDocument/2006/relationships/image" Target="../media/image93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19" Type="http://schemas.openxmlformats.org/officeDocument/2006/relationships/image" Target="../media/image25.png"/><Relationship Id="rId14" Type="http://schemas.openxmlformats.org/officeDocument/2006/relationships/image" Target="../media/image20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56" Type="http://schemas.openxmlformats.org/officeDocument/2006/relationships/image" Target="../media/image62.png"/><Relationship Id="rId77" Type="http://schemas.openxmlformats.org/officeDocument/2006/relationships/image" Target="../media/image83.png"/><Relationship Id="rId100" Type="http://schemas.openxmlformats.org/officeDocument/2006/relationships/image" Target="../media/image106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93" Type="http://schemas.openxmlformats.org/officeDocument/2006/relationships/image" Target="../media/image99.png"/><Relationship Id="rId98" Type="http://schemas.openxmlformats.org/officeDocument/2006/relationships/image" Target="../media/image104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us8Oq7TeU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6.png"/><Relationship Id="rId7" Type="http://schemas.openxmlformats.org/officeDocument/2006/relationships/hyperlink" Target="https://www1.folha.uol.com.br/mercado/2018/10/setor-publico-tem-deficit-primario-de-r-246-bi-em-setembro-pior-que-expectativa.s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hyperlink" Target="https://www.cartamaior.com.br/?/Editoria/Economia/Divida-Publica-mitos-e-realidade/7/35396" TargetMode="External"/><Relationship Id="rId4" Type="http://schemas.openxmlformats.org/officeDocument/2006/relationships/hyperlink" Target="https://veja.abril.com.br/blog/mailson-da-nobrega/o-deficit-publico-atingiu-r-563-bilhoes-e-nao-r-156-bilhoes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9.png"/><Relationship Id="rId7" Type="http://schemas.openxmlformats.org/officeDocument/2006/relationships/hyperlink" Target="https://www.cartamaior.com.br/?/Editoria/Economia/Divida-Publica-mitos-e-realidade/7/3539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hyperlink" Target="http://agenciabrasil.ebc.com.br/economia/noticia/2018-07/aumento-da-divida-publica-desafia-proximo-presidente" TargetMode="External"/><Relationship Id="rId4" Type="http://schemas.openxmlformats.org/officeDocument/2006/relationships/hyperlink" Target="https://noticias.uol.com.br/politica/eleicoes/2018/noticias/2018/10/28/paulo-guedes-economista-bolsonaro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erracoeconomico.com.br/entendendo-divida-publica-brasileir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3188380" y="1122480"/>
            <a:ext cx="5677481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BR" sz="6000">
                <a:solidFill>
                  <a:srgbClr val="000000"/>
                </a:solidFill>
                <a:latin typeface="Calibri Light"/>
              </a:rPr>
              <a:t>Economia para Computação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1523880" y="3602160"/>
            <a:ext cx="9143640" cy="10609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2400" dirty="0">
                <a:solidFill>
                  <a:srgbClr val="000000"/>
                </a:solidFill>
                <a:latin typeface="Calibri"/>
              </a:rPr>
              <a:t>Prof. Gerson Nassor Cardoso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dirty="0">
                <a:solidFill>
                  <a:srgbClr val="000000"/>
                </a:solidFill>
                <a:latin typeface="Calibri"/>
              </a:rPr>
              <a:t>gersonnassor@usp.br</a:t>
            </a:r>
            <a:endParaRPr dirty="0"/>
          </a:p>
        </p:txBody>
      </p:sp>
      <p:pic>
        <p:nvPicPr>
          <p:cNvPr id="4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799" y="155714"/>
            <a:ext cx="3818520" cy="94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5223" name="Picture 103" descr="https://upload.wikimedia.org/wikipedia/commons/thumb/1/19/Country_foreign_exchange_reserves_minus_external_debt.png/500px-Country_foreign_exchange_reserves_minus_external_deb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4" y="1458368"/>
            <a:ext cx="10294375" cy="469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22px-Flag_of_Japa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22px-Flag_of_Saint_Kitts_and_Nevi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2px-Flag_of_Lebanon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22px-Flag_of_Zimbabwe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22px-Flag_of_Greece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22px-Flag_of_Iceland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22px-Flag_of_Jamaica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22px-Flag_of_Italy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22px-Flag_of_Singapore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22px-Flag_of_Belgium_%28civil%29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22px-Flag_of_Ireland.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22px-Flag_of_Sudan.sv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22px-Flag_of_Portugal.sv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22px-Flag_of_Sri_Lanka.sv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22px-Flag_of_France.sv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22px-Flag_of_Egypt.sv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22px-Flag_of_Belize.sv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22px-Flag_of_Hungary.sv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22px-Flag_of_Germany.sv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22px-Flag_of_Dominica.sv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22px-Flag_of_Nicaragua.sv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22px-Flag_of_Israel.sv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22px-Flag_of_the_United_Kingdom.sv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25" descr="22px-Flag_of_Malta.sv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22px-Flag_of_Austria.sv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7" name="Picture 27" descr="22px-Flag_of_the_Netherlands.sv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22px-Flag_of_Spain.sv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9" name="Picture 29" descr="22px-Flag_of_C%C3%B4te_d%27Ivoire.sv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22px-Flag_of_Jordan.sv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1" name="Picture 31" descr="22px-Flag_of_Cyprus.sv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22px-Flag_of_Brazil.sv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3" name="Picture 33" descr="22px-Flag_of_Mauritius.sv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22px-Flag_of_Ghana.sv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5" name="Picture 35" descr="22px-Flag_of_Albania.sv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6" name="Picture 36" descr="22px-Flag_of_Bahrain.sv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7" name="Picture 37" descr="22px-Flag_of_the_United_States.sv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8" name="Picture 38" descr="22px-Flag_of_Seychelles.sv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9" name="Picture 39" descr="22px-Flag_of_Morocco.sv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0" name="Picture 40" descr="22px-Flag_of_Bhutan.sv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1" name="Picture 41" descr="22px-Flag_of_Guyana.sv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2" name="Picture 42" descr="22px-Flag_of_Vietnam.sv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3" name="Picture 43" descr="22px-Flag_of_the_Philippines.sv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4" name="Picture 44" descr="22px-Flag_of_Uruguay.sv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5" name="Picture 45" descr="22px-Flag_of_India.sv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6" name="Picture 46" descr="22px-Flag_of_Croatia.sv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7" name="Picture 47" descr="22px-Flag_of_El_Salvador.svg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8" name="Picture 48" descr="22px-Flag_of_Poland.svg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9" name="Picture 49" descr="22px-Flag_of_Malaysia.svg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0" name="Picture 50" descr="22px-Flag_of_Kenya.svg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1" name="Picture 51" descr="22px-Flag_of_Colombia.svg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2" name="Picture 52" descr="22px-Flag_of_Pakistan.svg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3" name="Picture 53" descr="22px-Flag_of_Tunisia.svg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4" name="Picture 54" descr="22px-Flag_of_Turkey.svg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5" name="Picture 55" descr="22px-Flag_of_Norway.svg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6" name="Picture 56" descr="22px-Flag_of_Denmark.svg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7" name="Picture 57" descr="22px-Flag_of_Aruba.svg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8" name="Picture 58" descr="22px-Flag_of_Latvia.svg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9" name="Picture 59" descr="22px-Flag_of_Finland.svg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0" name="Picture 60" descr="22px-Flag_of_Argentina.svg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1" name="Picture 61" descr="22px-Flag_of_the_United_Arab_Emirates.svg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2" name="Picture 62" descr="22px-Flag_of_Costa_Rica.svg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3" name="Picture 63" descr="22px-Flag_of_Thailand.svg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4" name="Picture 64" descr="22px-Flag_of_the_Dominican_Republic.svg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5" name="Picture 65" descr="22px-Flag_of_Mexico.svg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6" name="Picture 66" descr="22px-Flag_of_Serbia.svg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7" name="Picture 67" descr="22px-Flag_of_Slovakia.svg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8" name="Picture 68" descr="22px-Flag_of_Mozambique.svg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9" name="Picture 69" descr="22px-Flag_of_Sweden.svg"/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0" name="Picture 70" descr="22px-Flag_of_Malawi.svg"/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1" name="Picture 71" descr="22px-Flag_of_the_Czech_Republic.svg"/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2" name="Picture 72" descr="22px-Flag_of_Panama.svg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3" name="Picture 73" descr="22px-Flag_of_Bolivia.svg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4" name="Picture 74" descr="22px-Flag_of_Bangladesh.svg"/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5" name="Picture 75" descr="22px-Flag_of_Ethiopia.svg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6" name="Picture 76" descr="22px-Flag_of_Yemen.svg"/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7" name="Picture 77" descr="22px-Flag_of_Bosnia_and_Herzegovina.svg"/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8" name="Picture 78" descr="22px-Flag_of_Ukraine.svg"/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9" name="Picture 79" descr="16px-Flag_of_Switzerland.svg"/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0" name="Picture 80" descr="22px-Flag_of_Montenegro.svg"/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1" name="Picture 81" descr="22px-Flag_of_Lithuania.svg"/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2" name="Picture 82" descr="22px-Flag_of_Slovenia.svg"/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3" name="Picture 83" descr="22px-Flag_of_Romania.svg"/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4" name="Picture 84" descr="22px-Flag_of_Cuba.svg"/>
          <p:cNvPicPr>
            <a:picLocks noChangeAspect="1"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5" name="Picture 85" descr="22px-Flag_of_Macedonia.svg"/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6" name="Picture 86" descr="22px-Flag_of_Canada.svg"/>
          <p:cNvPicPr>
            <a:picLocks noChangeAspect="1" noChangeArrowheads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7" name="Picture 87" descr="22px-Flag_of_the_Republic_of_China.svg"/>
          <p:cNvPicPr>
            <a:picLocks noChangeAspect="1" noChangeArrowheads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8" name="Picture 88" descr="22px-Flag_of_South_Africa.svg"/>
          <p:cNvPicPr>
            <a:picLocks noChangeAspect="1" noChangeArrowheads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9" name="Picture 89" descr="22px-Flag_of_Senegal.svg"/>
          <p:cNvPicPr>
            <a:picLocks noChangeAspect="1"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0" name="Picture 90" descr="22px-Flag_of_Syria.svg"/>
          <p:cNvPicPr>
            <a:picLocks noChangeAspect="1" noChangeArrowheads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1" name="Picture 91" descr="22px-Flag_of_Guatemala.svg"/>
          <p:cNvPicPr>
            <a:picLocks noChangeAspect="1" noChangeArrowheads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2" name="Picture 92" descr="22px-Flag_of_Papua_New_Guinea.svg"/>
          <p:cNvPicPr>
            <a:picLocks noChangeAspect="1" noChangeArrowheads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3" name="Picture 93" descr="22px-Flag_of_Indonesia.svg"/>
          <p:cNvPicPr>
            <a:picLocks noChangeAspect="1" noChangeArrowheads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4" name="Picture 94" descr="22px-Flag_of_Trinidad_and_Tobago.svg"/>
          <p:cNvPicPr>
            <a:picLocks noChangeAspect="1" noChangeArrowheads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5" name="Picture 95" descr="22px-Flag_of_Honduras.svg"/>
          <p:cNvPicPr>
            <a:picLocks noChangeAspect="1"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6" name="Picture 96" descr="22px-Flag_of_Gabon.svg"/>
          <p:cNvPicPr>
            <a:picLocks noChangeAspect="1" noChangeArrowheads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7" name="Picture 97" descr="22px-Flag_of_Algeria.svg"/>
          <p:cNvPicPr>
            <a:picLocks noChangeAspect="1" noChangeArrowheads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8" name="Picture 98" descr="22px-Flag_of_New_Zealand.svg"/>
          <p:cNvPicPr>
            <a:picLocks noChangeAspect="1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9" name="Picture 99" descr="22px-Flag_of_Venezuela.svg"/>
          <p:cNvPicPr>
            <a:picLocks noChangeAspect="1" noChangeArrowheads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0" name="Picture 100" descr="22px-Flag_of_Moldova.svg"/>
          <p:cNvPicPr>
            <a:picLocks noChangeAspect="1" noChangeArrowheads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1" name="Picture 101" descr="22px-Flag_of_Zambia.svg"/>
          <p:cNvPicPr>
            <a:picLocks noChangeAspect="1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8162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8442" t="15441" r="35748" b="5883"/>
          <a:stretch/>
        </p:blipFill>
        <p:spPr>
          <a:xfrm>
            <a:off x="322729" y="349624"/>
            <a:ext cx="7261412" cy="57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428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8729" t="15570" r="35772" b="5201"/>
          <a:stretch/>
        </p:blipFill>
        <p:spPr>
          <a:xfrm>
            <a:off x="672353" y="555300"/>
            <a:ext cx="7221071" cy="57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022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8626" t="15625" r="35359" b="6067"/>
          <a:stretch/>
        </p:blipFill>
        <p:spPr>
          <a:xfrm>
            <a:off x="685799" y="349624"/>
            <a:ext cx="7288305" cy="57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263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94129" y="1029960"/>
            <a:ext cx="109503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</a:rPr>
              <a:t>PRIMÁRIO</a:t>
            </a:r>
            <a:r>
              <a:rPr lang="pt-BR" sz="2000" b="1" dirty="0">
                <a:solidFill>
                  <a:srgbClr val="002060"/>
                </a:solidFill>
              </a:rPr>
              <a:t>: </a:t>
            </a:r>
            <a:r>
              <a:rPr lang="pt-BR" sz="2000" dirty="0">
                <a:solidFill>
                  <a:srgbClr val="002060"/>
                </a:solidFill>
              </a:rPr>
              <a:t>despesas não financeiras menos receitas não financeiras do setor público ou o déficit nominal menos o pagamento de juros nominais.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Déficit </a:t>
            </a:r>
            <a:r>
              <a:rPr lang="pt-BR" sz="2000" dirty="0">
                <a:solidFill>
                  <a:srgbClr val="002060"/>
                </a:solidFill>
              </a:rPr>
              <a:t>Primário = G – T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b="1" dirty="0" smtClean="0">
                <a:solidFill>
                  <a:srgbClr val="002060"/>
                </a:solidFill>
              </a:rPr>
              <a:t>OPERACIONAL</a:t>
            </a:r>
            <a:r>
              <a:rPr lang="pt-BR" sz="2000" b="1" dirty="0">
                <a:solidFill>
                  <a:srgbClr val="002060"/>
                </a:solidFill>
              </a:rPr>
              <a:t>: </a:t>
            </a:r>
            <a:r>
              <a:rPr lang="pt-BR" sz="2000" dirty="0">
                <a:solidFill>
                  <a:srgbClr val="002060"/>
                </a:solidFill>
              </a:rPr>
              <a:t>déficit primário mais pagamento de juros reais ou o déficit nominal menos a correção monetária da dívida pública.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Déficit </a:t>
            </a:r>
            <a:r>
              <a:rPr lang="pt-BR" sz="2000" dirty="0">
                <a:solidFill>
                  <a:srgbClr val="002060"/>
                </a:solidFill>
              </a:rPr>
              <a:t>Operacional = G – T + </a:t>
            </a:r>
            <a:r>
              <a:rPr lang="pt-BR" sz="2000" dirty="0" err="1">
                <a:solidFill>
                  <a:srgbClr val="002060"/>
                </a:solidFill>
              </a:rPr>
              <a:t>rD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Onde </a:t>
            </a:r>
            <a:r>
              <a:rPr lang="pt-BR" sz="2000" dirty="0">
                <a:solidFill>
                  <a:srgbClr val="002060"/>
                </a:solidFill>
              </a:rPr>
              <a:t>r é a taxa real de juros e D é o estoque de dívida pública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 </a:t>
            </a:r>
            <a:r>
              <a:rPr lang="pt-BR" sz="2000" b="1" dirty="0">
                <a:solidFill>
                  <a:srgbClr val="002060"/>
                </a:solidFill>
              </a:rPr>
              <a:t>NOMINAL: </a:t>
            </a:r>
            <a:r>
              <a:rPr lang="pt-BR" sz="2000" dirty="0">
                <a:solidFill>
                  <a:srgbClr val="002060"/>
                </a:solidFill>
              </a:rPr>
              <a:t>déficit primário mais pagamento de juros nominais ou déficit operacional mais a correção monetária da dívida pública.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Déficit </a:t>
            </a:r>
            <a:r>
              <a:rPr lang="pt-BR" sz="2000" dirty="0">
                <a:solidFill>
                  <a:srgbClr val="002060"/>
                </a:solidFill>
              </a:rPr>
              <a:t>Nominal = G – T + </a:t>
            </a:r>
            <a:r>
              <a:rPr lang="pt-BR" sz="2000" dirty="0" err="1">
                <a:solidFill>
                  <a:srgbClr val="002060"/>
                </a:solidFill>
              </a:rPr>
              <a:t>iD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Onde </a:t>
            </a:r>
            <a:r>
              <a:rPr lang="pt-BR" sz="2000" dirty="0">
                <a:solidFill>
                  <a:srgbClr val="002060"/>
                </a:solidFill>
              </a:rPr>
              <a:t>i é a taxa nominal de juros.</a:t>
            </a:r>
          </a:p>
        </p:txBody>
      </p:sp>
      <p:sp>
        <p:nvSpPr>
          <p:cNvPr id="12" name="TextShape 1"/>
          <p:cNvSpPr txBox="1"/>
          <p:nvPr/>
        </p:nvSpPr>
        <p:spPr>
          <a:xfrm>
            <a:off x="94129" y="80640"/>
            <a:ext cx="8730341" cy="1498765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NFSP: Necessidade de Financiamento do Setor Público</a:t>
            </a:r>
          </a:p>
          <a:p>
            <a:pPr algn="ctr"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O Déficit Público</a:t>
            </a:r>
          </a:p>
        </p:txBody>
      </p:sp>
    </p:spTree>
    <p:extLst>
      <p:ext uri="{BB962C8B-B14F-4D97-AF65-F5344CB8AC3E}">
        <p14:creationId xmlns:p14="http://schemas.microsoft.com/office/powerpoint/2010/main" val="39308235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550304" y="1206298"/>
            <a:ext cx="104887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Déficit público </a:t>
            </a:r>
            <a:r>
              <a:rPr lang="pt-BR" sz="2000" dirty="0">
                <a:solidFill>
                  <a:srgbClr val="002060"/>
                </a:solidFill>
              </a:rPr>
              <a:t>= variação da dívida do governo  + variação do valor dos ativos + variação da moeda</a:t>
            </a:r>
            <a:r>
              <a:rPr lang="pt-BR" sz="2000" dirty="0" smtClean="0">
                <a:solidFill>
                  <a:srgbClr val="002060"/>
                </a:solidFill>
              </a:rPr>
              <a:t>.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A variação da </a:t>
            </a:r>
            <a:r>
              <a:rPr lang="pt-BR" sz="2000" dirty="0" smtClean="0">
                <a:solidFill>
                  <a:srgbClr val="002060"/>
                </a:solidFill>
              </a:rPr>
              <a:t>dívida pública é </a:t>
            </a:r>
            <a:r>
              <a:rPr lang="pt-BR" sz="2000" dirty="0">
                <a:solidFill>
                  <a:srgbClr val="002060"/>
                </a:solidFill>
              </a:rPr>
              <a:t>equivalente ao </a:t>
            </a:r>
            <a:r>
              <a:rPr lang="pt-BR" sz="2000" dirty="0" smtClean="0">
                <a:solidFill>
                  <a:srgbClr val="002060"/>
                </a:solidFill>
              </a:rPr>
              <a:t>gasto público menos</a:t>
            </a:r>
            <a:r>
              <a:rPr lang="pt-BR" sz="2000" dirty="0">
                <a:solidFill>
                  <a:srgbClr val="002060"/>
                </a:solidFill>
              </a:rPr>
              <a:t> a </a:t>
            </a:r>
            <a:r>
              <a:rPr lang="pt-BR" sz="2000" dirty="0" smtClean="0">
                <a:solidFill>
                  <a:srgbClr val="002060"/>
                </a:solidFill>
              </a:rPr>
              <a:t>receita pública: G –T;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A </a:t>
            </a:r>
            <a:r>
              <a:rPr lang="pt-BR" sz="2000" dirty="0">
                <a:solidFill>
                  <a:srgbClr val="002060"/>
                </a:solidFill>
              </a:rPr>
              <a:t>variação dos </a:t>
            </a:r>
            <a:r>
              <a:rPr lang="pt-BR" sz="2000" dirty="0" smtClean="0">
                <a:solidFill>
                  <a:srgbClr val="002060"/>
                </a:solidFill>
              </a:rPr>
              <a:t>ativos</a:t>
            </a:r>
            <a:r>
              <a:rPr lang="pt-BR" sz="2000" dirty="0">
                <a:solidFill>
                  <a:srgbClr val="002060"/>
                </a:solidFill>
              </a:rPr>
              <a:t> expressa as compras e vendas de ativos pelo </a:t>
            </a:r>
            <a:r>
              <a:rPr lang="pt-BR" sz="2000" dirty="0" smtClean="0">
                <a:solidFill>
                  <a:srgbClr val="002060"/>
                </a:solidFill>
              </a:rPr>
              <a:t>governo;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A variação da moeda refere-se à variação de </a:t>
            </a:r>
            <a:r>
              <a:rPr lang="pt-BR" sz="2000" dirty="0" smtClean="0">
                <a:solidFill>
                  <a:srgbClr val="002060"/>
                </a:solidFill>
              </a:rPr>
              <a:t>Base Monetária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smtClean="0">
                <a:solidFill>
                  <a:srgbClr val="002060"/>
                </a:solidFill>
              </a:rPr>
              <a:t>M1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dirty="0">
                <a:solidFill>
                  <a:srgbClr val="002060"/>
                </a:solidFill>
              </a:rPr>
              <a:t>Base Monetária M1 : </a:t>
            </a:r>
            <a:r>
              <a:rPr lang="pt-BR" sz="2000" dirty="0" smtClean="0">
                <a:solidFill>
                  <a:srgbClr val="002060"/>
                </a:solidFill>
              </a:rPr>
              <a:t>Papel Moeda + Depósitos a Vista</a:t>
            </a:r>
            <a:endParaRPr lang="pt-BR" sz="2000" dirty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Déficit </a:t>
            </a:r>
            <a:r>
              <a:rPr lang="pt-BR" sz="2000" dirty="0">
                <a:solidFill>
                  <a:srgbClr val="002060"/>
                </a:solidFill>
              </a:rPr>
              <a:t>público &lt; </a:t>
            </a:r>
            <a:r>
              <a:rPr lang="pt-BR" sz="2000" dirty="0" smtClean="0">
                <a:solidFill>
                  <a:srgbClr val="002060"/>
                </a:solidFill>
              </a:rPr>
              <a:t>0  então</a:t>
            </a:r>
            <a:r>
              <a:rPr lang="pt-BR" sz="2000" dirty="0">
                <a:solidFill>
                  <a:srgbClr val="002060"/>
                </a:solidFill>
              </a:rPr>
              <a:t>, a </a:t>
            </a:r>
            <a:r>
              <a:rPr lang="pt-BR" sz="2000" dirty="0" smtClean="0">
                <a:solidFill>
                  <a:srgbClr val="002060"/>
                </a:solidFill>
              </a:rPr>
              <a:t>Política Fiscal é </a:t>
            </a:r>
            <a:r>
              <a:rPr lang="pt-BR" sz="2000" dirty="0">
                <a:solidFill>
                  <a:srgbClr val="002060"/>
                </a:solidFill>
              </a:rPr>
              <a:t>contracionista.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Déficit </a:t>
            </a:r>
            <a:r>
              <a:rPr lang="pt-BR" sz="2000" dirty="0">
                <a:solidFill>
                  <a:srgbClr val="002060"/>
                </a:solidFill>
              </a:rPr>
              <a:t>público &gt; </a:t>
            </a:r>
            <a:r>
              <a:rPr lang="pt-BR" sz="2000" dirty="0" smtClean="0">
                <a:solidFill>
                  <a:srgbClr val="002060"/>
                </a:solidFill>
              </a:rPr>
              <a:t>0 então </a:t>
            </a:r>
            <a:r>
              <a:rPr lang="pt-BR" sz="2000" dirty="0">
                <a:solidFill>
                  <a:srgbClr val="002060"/>
                </a:solidFill>
              </a:rPr>
              <a:t>a </a:t>
            </a:r>
            <a:r>
              <a:rPr lang="pt-BR" sz="2000" dirty="0" smtClean="0">
                <a:solidFill>
                  <a:srgbClr val="002060"/>
                </a:solidFill>
              </a:rPr>
              <a:t>Política Fiscal é </a:t>
            </a:r>
            <a:r>
              <a:rPr lang="pt-BR" sz="2000" dirty="0">
                <a:solidFill>
                  <a:srgbClr val="002060"/>
                </a:solidFill>
              </a:rPr>
              <a:t>expansionista.</a:t>
            </a:r>
          </a:p>
        </p:txBody>
      </p:sp>
    </p:spTree>
    <p:extLst>
      <p:ext uri="{BB962C8B-B14F-4D97-AF65-F5344CB8AC3E}">
        <p14:creationId xmlns:p14="http://schemas.microsoft.com/office/powerpoint/2010/main" val="24097344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9112" t="19196" r="46687" b="15447"/>
          <a:stretch/>
        </p:blipFill>
        <p:spPr>
          <a:xfrm>
            <a:off x="770709" y="1214844"/>
            <a:ext cx="4872446" cy="523485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782700" y="2826322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Juros nominais, serviço da dívida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782700" y="4622684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Déficit Operacional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15895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1722" t="20090" r="29987" b="16787"/>
          <a:stretch/>
        </p:blipFill>
        <p:spPr>
          <a:xfrm>
            <a:off x="222069" y="555300"/>
            <a:ext cx="8268788" cy="60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408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393160" y="185968"/>
            <a:ext cx="4283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ECONOMIA ABERTA COM GOVERNO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263640" y="1273609"/>
            <a:ext cx="55321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DA = C + </a:t>
            </a:r>
            <a:r>
              <a:rPr lang="pt-BR" sz="2000" dirty="0" err="1" smtClean="0">
                <a:solidFill>
                  <a:srgbClr val="002060"/>
                </a:solidFill>
              </a:rPr>
              <a:t>ii</a:t>
            </a:r>
            <a:r>
              <a:rPr lang="pt-BR" sz="2000" dirty="0" smtClean="0">
                <a:solidFill>
                  <a:srgbClr val="002060"/>
                </a:solidFill>
              </a:rPr>
              <a:t> + G + (X – M)</a:t>
            </a:r>
          </a:p>
          <a:p>
            <a:pPr algn="ctr"/>
            <a:endParaRPr lang="pt-BR" sz="2000" dirty="0" smtClean="0">
              <a:solidFill>
                <a:srgbClr val="002060"/>
              </a:solidFill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RLEE + T + S + C = Y =C + I + G + (X – M)</a:t>
            </a: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RLEE </a:t>
            </a:r>
            <a:r>
              <a:rPr lang="pt-BR" sz="2000" dirty="0">
                <a:solidFill>
                  <a:srgbClr val="002060"/>
                </a:solidFill>
              </a:rPr>
              <a:t>+ (M –X)</a:t>
            </a:r>
            <a:r>
              <a:rPr lang="pt-BR" sz="2000" dirty="0" smtClean="0">
                <a:solidFill>
                  <a:srgbClr val="002060"/>
                </a:solidFill>
              </a:rPr>
              <a:t> + T – G + S = I</a:t>
            </a:r>
          </a:p>
          <a:p>
            <a:pPr algn="ctr"/>
            <a:r>
              <a:rPr lang="pt-BR" sz="2000" dirty="0" err="1" smtClean="0">
                <a:solidFill>
                  <a:srgbClr val="002060"/>
                </a:solidFill>
              </a:rPr>
              <a:t>Sext</a:t>
            </a:r>
            <a:r>
              <a:rPr lang="pt-BR" sz="2000" dirty="0" smtClean="0">
                <a:solidFill>
                  <a:srgbClr val="002060"/>
                </a:solidFill>
              </a:rPr>
              <a:t> + </a:t>
            </a:r>
            <a:r>
              <a:rPr lang="pt-BR" sz="2000" dirty="0" err="1" smtClean="0">
                <a:solidFill>
                  <a:srgbClr val="002060"/>
                </a:solidFill>
              </a:rPr>
              <a:t>Sg</a:t>
            </a:r>
            <a:r>
              <a:rPr lang="pt-BR" sz="2000" dirty="0" smtClean="0">
                <a:solidFill>
                  <a:srgbClr val="002060"/>
                </a:solidFill>
              </a:rPr>
              <a:t> + S = I</a:t>
            </a: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I = </a:t>
            </a:r>
            <a:r>
              <a:rPr lang="pt-BR" sz="2000" dirty="0" err="1" smtClean="0">
                <a:solidFill>
                  <a:srgbClr val="002060"/>
                </a:solidFill>
              </a:rPr>
              <a:t>Ip</a:t>
            </a:r>
            <a:r>
              <a:rPr lang="pt-BR" sz="2000" dirty="0" smtClean="0">
                <a:solidFill>
                  <a:srgbClr val="002060"/>
                </a:solidFill>
              </a:rPr>
              <a:t> + </a:t>
            </a:r>
            <a:r>
              <a:rPr lang="pt-BR" sz="2000" dirty="0" err="1" smtClean="0">
                <a:solidFill>
                  <a:srgbClr val="002060"/>
                </a:solidFill>
              </a:rPr>
              <a:t>Ig</a:t>
            </a:r>
            <a:endParaRPr lang="pt-BR" sz="2000" dirty="0" smtClean="0">
              <a:solidFill>
                <a:srgbClr val="002060"/>
              </a:solidFill>
            </a:endParaRPr>
          </a:p>
          <a:p>
            <a:pPr algn="ctr"/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PNB = PIB – RLEE</a:t>
            </a:r>
          </a:p>
          <a:p>
            <a:pPr algn="ctr"/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smtClean="0">
                <a:solidFill>
                  <a:srgbClr val="002060"/>
                </a:solidFill>
              </a:rPr>
              <a:t>PNB = PIB + PLRE</a:t>
            </a:r>
            <a:endParaRPr lang="pt-BR" sz="2000" dirty="0">
              <a:solidFill>
                <a:srgbClr val="00206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25" y="745661"/>
            <a:ext cx="6279989" cy="576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58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707229" y="1367808"/>
            <a:ext cx="10559301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PIB  </a:t>
            </a:r>
            <a:r>
              <a:rPr lang="pt-BR" b="1" dirty="0" smtClean="0">
                <a:solidFill>
                  <a:srgbClr val="002060"/>
                </a:solidFill>
              </a:rPr>
              <a:t>nominal (PQ)</a:t>
            </a:r>
            <a:r>
              <a:rPr lang="pt-BR" dirty="0" smtClean="0">
                <a:solidFill>
                  <a:srgbClr val="002060"/>
                </a:solidFill>
              </a:rPr>
              <a:t> representa o valor monetário total dos bens e serviços finais produzidos num país</a:t>
            </a:r>
          </a:p>
          <a:p>
            <a:r>
              <a:rPr lang="pt-BR" dirty="0" smtClean="0">
                <a:solidFill>
                  <a:srgbClr val="002060"/>
                </a:solidFill>
              </a:rPr>
              <a:t> num dado ano, em que os valores são expressos em termos de preços de mercado de cada ano.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r>
              <a:rPr lang="pt-BR" b="1" dirty="0" smtClean="0">
                <a:solidFill>
                  <a:srgbClr val="002060"/>
                </a:solidFill>
              </a:rPr>
              <a:t>PIB real </a:t>
            </a:r>
            <a:r>
              <a:rPr lang="pt-BR" dirty="0" smtClean="0">
                <a:solidFill>
                  <a:srgbClr val="002060"/>
                </a:solidFill>
              </a:rPr>
              <a:t>(Q) retira a variação dos preços do PIB nominal e calcula o PIB em termos das quantidades </a:t>
            </a:r>
          </a:p>
          <a:p>
            <a:r>
              <a:rPr lang="pt-BR" dirty="0" smtClean="0">
                <a:solidFill>
                  <a:srgbClr val="002060"/>
                </a:solidFill>
              </a:rPr>
              <a:t>de bens e serviços.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endParaRPr lang="pt-BR" dirty="0" smtClean="0">
              <a:solidFill>
                <a:srgbClr val="002060"/>
              </a:solidFill>
            </a:endParaRPr>
          </a:p>
          <a:p>
            <a:pPr algn="ctr"/>
            <a:r>
              <a:rPr lang="pt-BR" b="1" dirty="0">
                <a:solidFill>
                  <a:srgbClr val="002060"/>
                </a:solidFill>
              </a:rPr>
              <a:t>PIB  nominal = preço atual (P) x produção (Q) </a:t>
            </a:r>
            <a:endParaRPr lang="pt-BR" b="1" dirty="0" smtClean="0">
              <a:solidFill>
                <a:srgbClr val="002060"/>
              </a:solidFill>
            </a:endParaRPr>
          </a:p>
          <a:p>
            <a:pPr algn="ctr"/>
            <a:endParaRPr lang="pt-BR" b="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b="1" dirty="0">
                <a:solidFill>
                  <a:srgbClr val="002060"/>
                </a:solidFill>
              </a:rPr>
              <a:t>PIB real = produção x preço do ano base ou </a:t>
            </a:r>
            <a:endParaRPr lang="pt-BR" b="1" dirty="0" smtClean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endParaRPr lang="pt-BR" b="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b="1" dirty="0">
                <a:solidFill>
                  <a:srgbClr val="002060"/>
                </a:solidFill>
              </a:rPr>
              <a:t>PIB real = PIB  nominal / Índice de Preços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9864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940526" y="3285916"/>
            <a:ext cx="9535885" cy="2671227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u="sng" dirty="0" smtClean="0">
                <a:solidFill>
                  <a:srgbClr val="002060"/>
                </a:solidFill>
              </a:rPr>
              <a:t>Contabilidade Nacional</a:t>
            </a:r>
          </a:p>
          <a:p>
            <a:pPr>
              <a:lnSpc>
                <a:spcPct val="100000"/>
              </a:lnSpc>
            </a:pPr>
            <a:endParaRPr lang="pt-BR" sz="2400" u="sng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dirty="0" smtClean="0">
                <a:solidFill>
                  <a:srgbClr val="002060"/>
                </a:solidFill>
              </a:rPr>
              <a:t>Quantificar os agregados econômicos: produto, renda e despesa.</a:t>
            </a:r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b="1" dirty="0">
                <a:solidFill>
                  <a:srgbClr val="002060"/>
                </a:solidFill>
              </a:rPr>
              <a:t>Inflação</a:t>
            </a:r>
            <a:r>
              <a:rPr lang="pt-BR" sz="2400" dirty="0">
                <a:solidFill>
                  <a:srgbClr val="002060"/>
                </a:solidFill>
              </a:rPr>
              <a:t> - </a:t>
            </a:r>
            <a:r>
              <a:rPr lang="pt-BR" sz="2400" dirty="0">
                <a:solidFill>
                  <a:srgbClr val="002060"/>
                </a:solidFill>
                <a:hlinkClick r:id="rId3"/>
              </a:rPr>
              <a:t>https://www.youtube.com/watch?v=0us8Oq7TeUg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</a:p>
          <a:p>
            <a:endParaRPr lang="pt-BR" sz="24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sz="2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Resultado de imagem para Conceito macroeconom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254726"/>
            <a:ext cx="619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632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594357" y="1143560"/>
            <a:ext cx="10959737" cy="246179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002060"/>
                </a:solidFill>
              </a:rPr>
              <a:t>Deflator do PIB</a:t>
            </a:r>
            <a:r>
              <a:rPr lang="pt-BR" sz="2000" dirty="0">
                <a:solidFill>
                  <a:srgbClr val="002060"/>
                </a:solidFill>
              </a:rPr>
              <a:t> (deflator implícito de preços) é uma medida do nível de preços de todos os bens e serviços novos, produzidos internamente, em uma economia</a:t>
            </a:r>
            <a:r>
              <a:rPr lang="pt-BR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Deflator do PIB =  PIB Nominal / PIB real</a:t>
            </a: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296124"/>
              </p:ext>
            </p:extLst>
          </p:nvPr>
        </p:nvGraphicFramePr>
        <p:xfrm>
          <a:off x="274317" y="3765648"/>
          <a:ext cx="11599819" cy="2426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8630">
                  <a:extLst>
                    <a:ext uri="{9D8B030D-6E8A-4147-A177-3AD203B41FA5}">
                      <a16:colId xmlns:a16="http://schemas.microsoft.com/office/drawing/2014/main" val="1904770921"/>
                    </a:ext>
                  </a:extLst>
                </a:gridCol>
                <a:gridCol w="1235082">
                  <a:extLst>
                    <a:ext uri="{9D8B030D-6E8A-4147-A177-3AD203B41FA5}">
                      <a16:colId xmlns:a16="http://schemas.microsoft.com/office/drawing/2014/main" val="2637318984"/>
                    </a:ext>
                  </a:extLst>
                </a:gridCol>
                <a:gridCol w="1343661">
                  <a:extLst>
                    <a:ext uri="{9D8B030D-6E8A-4147-A177-3AD203B41FA5}">
                      <a16:colId xmlns:a16="http://schemas.microsoft.com/office/drawing/2014/main" val="596733475"/>
                    </a:ext>
                  </a:extLst>
                </a:gridCol>
                <a:gridCol w="1167220">
                  <a:extLst>
                    <a:ext uri="{9D8B030D-6E8A-4147-A177-3AD203B41FA5}">
                      <a16:colId xmlns:a16="http://schemas.microsoft.com/office/drawing/2014/main" val="649124971"/>
                    </a:ext>
                  </a:extLst>
                </a:gridCol>
                <a:gridCol w="1316516">
                  <a:extLst>
                    <a:ext uri="{9D8B030D-6E8A-4147-A177-3AD203B41FA5}">
                      <a16:colId xmlns:a16="http://schemas.microsoft.com/office/drawing/2014/main" val="3478977623"/>
                    </a:ext>
                  </a:extLst>
                </a:gridCol>
                <a:gridCol w="1153647">
                  <a:extLst>
                    <a:ext uri="{9D8B030D-6E8A-4147-A177-3AD203B41FA5}">
                      <a16:colId xmlns:a16="http://schemas.microsoft.com/office/drawing/2014/main" val="354866273"/>
                    </a:ext>
                  </a:extLst>
                </a:gridCol>
                <a:gridCol w="1235082">
                  <a:extLst>
                    <a:ext uri="{9D8B030D-6E8A-4147-A177-3AD203B41FA5}">
                      <a16:colId xmlns:a16="http://schemas.microsoft.com/office/drawing/2014/main" val="4208610174"/>
                    </a:ext>
                  </a:extLst>
                </a:gridCol>
                <a:gridCol w="1343661">
                  <a:extLst>
                    <a:ext uri="{9D8B030D-6E8A-4147-A177-3AD203B41FA5}">
                      <a16:colId xmlns:a16="http://schemas.microsoft.com/office/drawing/2014/main" val="3615303688"/>
                    </a:ext>
                  </a:extLst>
                </a:gridCol>
                <a:gridCol w="1067690">
                  <a:extLst>
                    <a:ext uri="{9D8B030D-6E8A-4147-A177-3AD203B41FA5}">
                      <a16:colId xmlns:a16="http://schemas.microsoft.com/office/drawing/2014/main" val="463015675"/>
                    </a:ext>
                  </a:extLst>
                </a:gridCol>
                <a:gridCol w="868630">
                  <a:extLst>
                    <a:ext uri="{9D8B030D-6E8A-4147-A177-3AD203B41FA5}">
                      <a16:colId xmlns:a16="http://schemas.microsoft.com/office/drawing/2014/main" val="1845498723"/>
                    </a:ext>
                  </a:extLst>
                </a:gridCol>
              </a:tblGrid>
              <a:tr h="326534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Indústria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Serviços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Agricultura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4538715"/>
                  </a:ext>
                </a:extLst>
              </a:tr>
              <a:tr h="3265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Ano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Quantidade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Preço médio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Quantidade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Preço médio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Quantidade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Preço médio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PIB Nominal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PIB real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Deflator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8702304"/>
                  </a:ext>
                </a:extLst>
              </a:tr>
              <a:tr h="5910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2016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100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  </a:t>
                      </a:r>
                      <a:r>
                        <a:rPr lang="pt-BR" sz="1400" b="1" u="none" strike="noStrike" dirty="0">
                          <a:effectLst/>
                        </a:rPr>
                        <a:t>2,00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80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  </a:t>
                      </a:r>
                      <a:r>
                        <a:rPr lang="pt-BR" sz="1400" b="1" u="none" strike="noStrike" dirty="0">
                          <a:effectLst/>
                        </a:rPr>
                        <a:t>1,00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100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 </a:t>
                      </a:r>
                      <a:r>
                        <a:rPr lang="pt-BR" sz="1400" b="1" u="none" strike="noStrike" dirty="0">
                          <a:effectLst/>
                        </a:rPr>
                        <a:t>0,50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</a:t>
                      </a:r>
                      <a:r>
                        <a:rPr lang="pt-BR" sz="1400" b="1" u="none" strike="noStrike" dirty="0">
                          <a:effectLst/>
                        </a:rPr>
                        <a:t>330,00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R$    330,00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8016643"/>
                  </a:ext>
                </a:extLst>
              </a:tr>
              <a:tr h="5910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2017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150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  </a:t>
                      </a:r>
                      <a:r>
                        <a:rPr lang="pt-BR" sz="1400" b="1" u="none" strike="noStrike" dirty="0">
                          <a:effectLst/>
                        </a:rPr>
                        <a:t>2,00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60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 </a:t>
                      </a:r>
                      <a:r>
                        <a:rPr lang="pt-BR" sz="1400" b="1" u="none" strike="noStrike" dirty="0">
                          <a:effectLst/>
                        </a:rPr>
                        <a:t>1,50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90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</a:t>
                      </a:r>
                      <a:r>
                        <a:rPr lang="pt-BR" sz="1400" b="1" u="none" strike="noStrike" dirty="0">
                          <a:effectLst/>
                        </a:rPr>
                        <a:t>0,70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</a:t>
                      </a:r>
                      <a:r>
                        <a:rPr lang="pt-BR" sz="1400" b="1" u="none" strike="noStrike" dirty="0">
                          <a:effectLst/>
                        </a:rPr>
                        <a:t>453,00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R$    405,00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effectLst/>
                        </a:rPr>
                        <a:t>1,118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2771106"/>
                  </a:ext>
                </a:extLst>
              </a:tr>
              <a:tr h="5910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2018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200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  </a:t>
                      </a:r>
                      <a:r>
                        <a:rPr lang="pt-BR" sz="1400" b="1" u="none" strike="noStrike" dirty="0">
                          <a:effectLst/>
                        </a:rPr>
                        <a:t>3,00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100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 </a:t>
                      </a:r>
                      <a:r>
                        <a:rPr lang="pt-BR" sz="1400" b="1" u="none" strike="noStrike" dirty="0">
                          <a:effectLst/>
                        </a:rPr>
                        <a:t>1,50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120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</a:t>
                      </a:r>
                      <a:r>
                        <a:rPr lang="pt-BR" sz="1400" b="1" u="none" strike="noStrike" dirty="0">
                          <a:effectLst/>
                        </a:rPr>
                        <a:t>1,00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</a:t>
                      </a:r>
                      <a:r>
                        <a:rPr lang="pt-BR" sz="1400" b="1" u="none" strike="noStrike" dirty="0">
                          <a:effectLst/>
                        </a:rPr>
                        <a:t>870,00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R$    560,00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effectLst/>
                        </a:rPr>
                        <a:t>1,554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8969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3951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7765" t="35622" r="34707" b="13485"/>
          <a:stretch/>
        </p:blipFill>
        <p:spPr>
          <a:xfrm>
            <a:off x="274447" y="960710"/>
            <a:ext cx="5214052" cy="259337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74447" y="789844"/>
            <a:ext cx="8843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4"/>
              </a:rPr>
              <a:t>https://veja.abril.com.br/blog/mailson-da-nobrega/o-deficit-publico-atingiu-r-563-bilhoes-e-nao-r-156-bilhoes</a:t>
            </a:r>
            <a:r>
              <a:rPr lang="pt-BR" sz="1200" dirty="0" smtClean="0">
                <a:hlinkClick r:id="rId4"/>
              </a:rPr>
              <a:t>/</a:t>
            </a:r>
            <a:r>
              <a:rPr lang="pt-BR" sz="1200" dirty="0" smtClean="0"/>
              <a:t> </a:t>
            </a:r>
            <a:endParaRPr lang="pt-BR" sz="1200" dirty="0"/>
          </a:p>
        </p:txBody>
      </p:sp>
      <p:sp>
        <p:nvSpPr>
          <p:cNvPr id="5" name="Retângulo 4"/>
          <p:cNvSpPr/>
          <p:nvPr/>
        </p:nvSpPr>
        <p:spPr>
          <a:xfrm>
            <a:off x="5488499" y="3639332"/>
            <a:ext cx="65586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5"/>
              </a:rPr>
              <a:t>https://www.cartamaior.com.br/?/Editoria/Economia/Divida-Publica-mitos-e-realidade/7/35396</a:t>
            </a:r>
            <a:r>
              <a:rPr lang="pt-BR" sz="1200" dirty="0"/>
              <a:t>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/>
          <a:srcRect l="16663" t="35240" r="20890" b="46424"/>
          <a:stretch/>
        </p:blipFill>
        <p:spPr>
          <a:xfrm>
            <a:off x="4066954" y="3916331"/>
            <a:ext cx="8125046" cy="134135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74447" y="436887"/>
            <a:ext cx="458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1.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60608" y="4888350"/>
            <a:ext cx="5678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7"/>
              </a:rPr>
              <a:t>https://</a:t>
            </a:r>
            <a:r>
              <a:rPr lang="pt-BR" sz="1200" dirty="0" smtClean="0">
                <a:hlinkClick r:id="rId7"/>
              </a:rPr>
              <a:t>www1.folha.uol.com.br/mercado/2018/10/setor-publico-tem-deficit-primario-de-r-246-bi-em-setembro-pior-que-expectativa.shtml</a:t>
            </a:r>
            <a:r>
              <a:rPr lang="pt-BR" sz="1200" dirty="0" smtClean="0"/>
              <a:t> </a:t>
            </a:r>
            <a:endParaRPr lang="pt-BR" sz="12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8"/>
          <a:srcRect l="21881" t="12538" r="28614" b="44852"/>
          <a:stretch/>
        </p:blipFill>
        <p:spPr>
          <a:xfrm>
            <a:off x="895190" y="5473908"/>
            <a:ext cx="2501153" cy="121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255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14894" t="8777" r="38521" b="58183"/>
          <a:stretch/>
        </p:blipFill>
        <p:spPr>
          <a:xfrm>
            <a:off x="104503" y="1230403"/>
            <a:ext cx="5265777" cy="209979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4503" y="845294"/>
            <a:ext cx="11551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hlinkClick r:id="rId4"/>
              </a:rPr>
              <a:t>https://</a:t>
            </a:r>
            <a:r>
              <a:rPr lang="pt-BR" sz="1400" dirty="0" smtClean="0">
                <a:hlinkClick r:id="rId4"/>
              </a:rPr>
              <a:t>noticias.uol.com.br/politica/eleicoes/2018/noticias/2018/10/28/paulo-guedes-economista-bolsonaro.htm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sp>
        <p:nvSpPr>
          <p:cNvPr id="7" name="Retângulo 6"/>
          <p:cNvSpPr/>
          <p:nvPr/>
        </p:nvSpPr>
        <p:spPr>
          <a:xfrm>
            <a:off x="274447" y="436887"/>
            <a:ext cx="458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2</a:t>
            </a:r>
            <a:r>
              <a:rPr lang="pt-BR" b="1" dirty="0" smtClean="0">
                <a:solidFill>
                  <a:srgbClr val="002060"/>
                </a:solidFill>
              </a:rPr>
              <a:t>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7861" y="3330194"/>
            <a:ext cx="116388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hlinkClick r:id="rId5"/>
              </a:rPr>
              <a:t>http://</a:t>
            </a:r>
            <a:r>
              <a:rPr lang="pt-BR" sz="1400" dirty="0" smtClean="0">
                <a:hlinkClick r:id="rId5"/>
              </a:rPr>
              <a:t>agenciabrasil.ebc.com.br/economia/noticia/2018-07/aumento-da-divida-publica-desafia-proximo-presidente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/>
          <a:srcRect l="21991" t="29516" r="20079" b="46020"/>
          <a:stretch/>
        </p:blipFill>
        <p:spPr>
          <a:xfrm>
            <a:off x="183602" y="3637971"/>
            <a:ext cx="5107577" cy="1212718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83602" y="4881467"/>
            <a:ext cx="65586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7"/>
              </a:rPr>
              <a:t>https://www.cartamaior.com.br/?/Editoria/Economia/Divida-Publica-mitos-e-realidade/7/35396</a:t>
            </a:r>
            <a:r>
              <a:rPr lang="pt-BR" sz="1200" dirty="0"/>
              <a:t>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8"/>
          <a:srcRect l="16663" t="35240" r="20890" b="46424"/>
          <a:stretch/>
        </p:blipFill>
        <p:spPr>
          <a:xfrm>
            <a:off x="274447" y="5267529"/>
            <a:ext cx="8125046" cy="13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056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85482" y="370634"/>
            <a:ext cx="7723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terracoeconomico.com.br/entendendo-divida-publica-brasileira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27126" t="26833" r="25747" b="9122"/>
          <a:stretch/>
        </p:blipFill>
        <p:spPr>
          <a:xfrm>
            <a:off x="1019735" y="1366137"/>
            <a:ext cx="6131859" cy="468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90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1600348" y="1029960"/>
            <a:ext cx="66814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Grupo 1 apresenta</a:t>
            </a:r>
          </a:p>
          <a:p>
            <a:r>
              <a:rPr lang="pt-BR" dirty="0">
                <a:solidFill>
                  <a:srgbClr val="002060"/>
                </a:solidFill>
              </a:rPr>
              <a:t>	</a:t>
            </a:r>
            <a:r>
              <a:rPr lang="pt-BR" dirty="0" smtClean="0">
                <a:solidFill>
                  <a:srgbClr val="002060"/>
                </a:solidFill>
              </a:rPr>
              <a:t>Grupo 2 pergunta ao grupo 1</a:t>
            </a:r>
          </a:p>
          <a:p>
            <a:r>
              <a:rPr lang="pt-BR" dirty="0">
                <a:solidFill>
                  <a:srgbClr val="002060"/>
                </a:solidFill>
              </a:rPr>
              <a:t>	</a:t>
            </a:r>
            <a:r>
              <a:rPr lang="pt-BR" dirty="0" smtClean="0">
                <a:solidFill>
                  <a:srgbClr val="002060"/>
                </a:solidFill>
              </a:rPr>
              <a:t>Grupo 3 comenta a resposta</a:t>
            </a:r>
          </a:p>
          <a:p>
            <a:endParaRPr lang="pt-BR" dirty="0" smtClean="0">
              <a:solidFill>
                <a:srgbClr val="002060"/>
              </a:solidFill>
            </a:endParaRPr>
          </a:p>
          <a:p>
            <a:endParaRPr lang="pt-BR" dirty="0">
              <a:solidFill>
                <a:srgbClr val="002060"/>
              </a:solidFill>
            </a:endParaRPr>
          </a:p>
          <a:p>
            <a:r>
              <a:rPr lang="pt-BR" dirty="0">
                <a:solidFill>
                  <a:srgbClr val="002060"/>
                </a:solidFill>
              </a:rPr>
              <a:t>Grupo </a:t>
            </a:r>
            <a:r>
              <a:rPr lang="pt-BR" dirty="0" smtClean="0">
                <a:solidFill>
                  <a:srgbClr val="002060"/>
                </a:solidFill>
              </a:rPr>
              <a:t>2 </a:t>
            </a:r>
            <a:r>
              <a:rPr lang="pt-BR" dirty="0">
                <a:solidFill>
                  <a:srgbClr val="002060"/>
                </a:solidFill>
              </a:rPr>
              <a:t>apresenta</a:t>
            </a:r>
          </a:p>
          <a:p>
            <a:r>
              <a:rPr lang="pt-BR" dirty="0">
                <a:solidFill>
                  <a:srgbClr val="002060"/>
                </a:solidFill>
              </a:rPr>
              <a:t>	Grupo </a:t>
            </a:r>
            <a:r>
              <a:rPr lang="pt-BR" dirty="0" smtClean="0">
                <a:solidFill>
                  <a:srgbClr val="002060"/>
                </a:solidFill>
              </a:rPr>
              <a:t>3 </a:t>
            </a:r>
            <a:r>
              <a:rPr lang="pt-BR" dirty="0">
                <a:solidFill>
                  <a:srgbClr val="002060"/>
                </a:solidFill>
              </a:rPr>
              <a:t>pergunta ao grupo </a:t>
            </a:r>
            <a:r>
              <a:rPr lang="pt-BR" dirty="0" smtClean="0">
                <a:solidFill>
                  <a:srgbClr val="002060"/>
                </a:solidFill>
              </a:rPr>
              <a:t>2</a:t>
            </a:r>
            <a:endParaRPr lang="pt-BR" dirty="0">
              <a:solidFill>
                <a:srgbClr val="002060"/>
              </a:solidFill>
            </a:endParaRPr>
          </a:p>
          <a:p>
            <a:r>
              <a:rPr lang="pt-BR" dirty="0">
                <a:solidFill>
                  <a:srgbClr val="002060"/>
                </a:solidFill>
              </a:rPr>
              <a:t>	Grupo </a:t>
            </a:r>
            <a:r>
              <a:rPr lang="pt-BR" dirty="0" smtClean="0">
                <a:solidFill>
                  <a:srgbClr val="002060"/>
                </a:solidFill>
              </a:rPr>
              <a:t>1 </a:t>
            </a:r>
            <a:r>
              <a:rPr lang="pt-BR" dirty="0">
                <a:solidFill>
                  <a:srgbClr val="002060"/>
                </a:solidFill>
              </a:rPr>
              <a:t>comenta a </a:t>
            </a:r>
            <a:r>
              <a:rPr lang="pt-BR" dirty="0" smtClean="0">
                <a:solidFill>
                  <a:srgbClr val="002060"/>
                </a:solidFill>
              </a:rPr>
              <a:t>resposta</a:t>
            </a:r>
          </a:p>
          <a:p>
            <a:endParaRPr lang="pt-BR" dirty="0" smtClean="0">
              <a:solidFill>
                <a:srgbClr val="002060"/>
              </a:solidFill>
            </a:endParaRPr>
          </a:p>
          <a:p>
            <a:endParaRPr lang="pt-BR" dirty="0">
              <a:solidFill>
                <a:srgbClr val="002060"/>
              </a:solidFill>
            </a:endParaRPr>
          </a:p>
          <a:p>
            <a:r>
              <a:rPr lang="pt-BR" dirty="0">
                <a:solidFill>
                  <a:srgbClr val="002060"/>
                </a:solidFill>
              </a:rPr>
              <a:t>Grupo </a:t>
            </a:r>
            <a:r>
              <a:rPr lang="pt-BR" dirty="0" smtClean="0">
                <a:solidFill>
                  <a:srgbClr val="002060"/>
                </a:solidFill>
              </a:rPr>
              <a:t>3 </a:t>
            </a:r>
            <a:r>
              <a:rPr lang="pt-BR" dirty="0">
                <a:solidFill>
                  <a:srgbClr val="002060"/>
                </a:solidFill>
              </a:rPr>
              <a:t>apresenta</a:t>
            </a:r>
          </a:p>
          <a:p>
            <a:r>
              <a:rPr lang="pt-BR" dirty="0">
                <a:solidFill>
                  <a:srgbClr val="002060"/>
                </a:solidFill>
              </a:rPr>
              <a:t>	Grupo </a:t>
            </a:r>
            <a:r>
              <a:rPr lang="pt-BR" dirty="0" smtClean="0">
                <a:solidFill>
                  <a:srgbClr val="002060"/>
                </a:solidFill>
              </a:rPr>
              <a:t>1 </a:t>
            </a:r>
            <a:r>
              <a:rPr lang="pt-BR" dirty="0">
                <a:solidFill>
                  <a:srgbClr val="002060"/>
                </a:solidFill>
              </a:rPr>
              <a:t>pergunta ao </a:t>
            </a:r>
            <a:r>
              <a:rPr lang="pt-BR" dirty="0" smtClean="0">
                <a:solidFill>
                  <a:srgbClr val="002060"/>
                </a:solidFill>
              </a:rPr>
              <a:t>grupo3</a:t>
            </a:r>
            <a:endParaRPr lang="pt-BR" dirty="0">
              <a:solidFill>
                <a:srgbClr val="002060"/>
              </a:solidFill>
            </a:endParaRPr>
          </a:p>
          <a:p>
            <a:r>
              <a:rPr lang="pt-BR" dirty="0">
                <a:solidFill>
                  <a:srgbClr val="002060"/>
                </a:solidFill>
              </a:rPr>
              <a:t>	Grupo </a:t>
            </a:r>
            <a:r>
              <a:rPr lang="pt-BR" dirty="0" smtClean="0">
                <a:solidFill>
                  <a:srgbClr val="002060"/>
                </a:solidFill>
              </a:rPr>
              <a:t>2 </a:t>
            </a:r>
            <a:r>
              <a:rPr lang="pt-BR" dirty="0">
                <a:solidFill>
                  <a:srgbClr val="002060"/>
                </a:solidFill>
              </a:rPr>
              <a:t>comenta a resposta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886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7" name="TextShape 1"/>
          <p:cNvSpPr txBox="1"/>
          <p:nvPr/>
        </p:nvSpPr>
        <p:spPr>
          <a:xfrm>
            <a:off x="376964" y="805286"/>
            <a:ext cx="11536200" cy="5739205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cap="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 para </a:t>
            </a:r>
            <a:r>
              <a:rPr lang="pt-BR" b="1" cap="al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Computação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Lista de Exercícios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Macroeconomia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 I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base nos textos discutidos em sala de aula responda: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– Diferencie dívida bruta e dívida líquida.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– Como se desenvolvem as dívidas brutas e líquidas?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– Diferencie as duas abordagens da dívida pública apresentadas.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Qual a função da dívida pública, de acordo com as óticas apresentadas?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 que investidores e cidadãos esperam do fluxo, do uso, do endividamento público?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– Por que razão países ricos possuem elevada razão dívida pública / PIB e países emergentes uma menor razão?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1850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2634344" y="80640"/>
            <a:ext cx="3814354" cy="50431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2060"/>
                </a:solidFill>
              </a:rPr>
              <a:t>Balanço de </a:t>
            </a:r>
            <a:r>
              <a:rPr lang="pt-BR" sz="2400" b="1" dirty="0" smtClean="0">
                <a:solidFill>
                  <a:srgbClr val="002060"/>
                </a:solidFill>
              </a:rPr>
              <a:t>Pagamentos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64" y="731520"/>
            <a:ext cx="5505450" cy="596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222069" y="1029960"/>
            <a:ext cx="11878251" cy="5174897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sz="2000" b="1" dirty="0">
                <a:solidFill>
                  <a:srgbClr val="002060"/>
                </a:solidFill>
              </a:rPr>
              <a:t>Produto</a:t>
            </a:r>
            <a:r>
              <a:rPr lang="pt-BR" sz="2000" dirty="0">
                <a:solidFill>
                  <a:srgbClr val="002060"/>
                </a:solidFill>
              </a:rPr>
              <a:t> - produção total de bens e serviços finais que são produzidos por uma sociedade num determinado período.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b="1" dirty="0" smtClean="0">
                <a:solidFill>
                  <a:srgbClr val="002060"/>
                </a:solidFill>
              </a:rPr>
              <a:t>Renda</a:t>
            </a:r>
            <a:r>
              <a:rPr lang="pt-BR" sz="2000" dirty="0" smtClean="0">
                <a:solidFill>
                  <a:srgbClr val="002060"/>
                </a:solidFill>
              </a:rPr>
              <a:t> - renda pessoal ou consumo das famílias - somatório das remunerações recebidas pelos proprietários dos fatores de produção como retribuição pela utilização de seus serviços na atividade produtiva. </a:t>
            </a:r>
            <a:r>
              <a:rPr lang="pt-BR" sz="2000" dirty="0" err="1" smtClean="0">
                <a:solidFill>
                  <a:srgbClr val="002060"/>
                </a:solidFill>
              </a:rPr>
              <a:t>Ex</a:t>
            </a:r>
            <a:r>
              <a:rPr lang="pt-BR" sz="2000" dirty="0" smtClean="0">
                <a:solidFill>
                  <a:srgbClr val="002060"/>
                </a:solidFill>
              </a:rPr>
              <a:t>: salário, aluguéis, juros, lucros. 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r>
              <a:rPr lang="pt-BR" sz="2000" b="1" dirty="0" smtClean="0">
                <a:solidFill>
                  <a:srgbClr val="002060"/>
                </a:solidFill>
              </a:rPr>
              <a:t>Renda pessoal disponível (RPD) </a:t>
            </a:r>
            <a:r>
              <a:rPr lang="pt-BR" sz="2000" dirty="0" smtClean="0">
                <a:solidFill>
                  <a:srgbClr val="002060"/>
                </a:solidFill>
              </a:rPr>
              <a:t>é a renda com que as famílias contam para poderem consumir.</a:t>
            </a:r>
          </a:p>
          <a:p>
            <a:r>
              <a:rPr lang="pt-BR" sz="2000" dirty="0" smtClean="0">
                <a:solidFill>
                  <a:srgbClr val="002060"/>
                </a:solidFill>
              </a:rPr>
              <a:t>Poupança (S) é a parte da RPD que não foi consumida. Renda(D) = C + S; W - salários - remuneração do fator de produção trabalho (comissões, honorários de profissionais liberais, ordenados dos executivos, mesmo que não assalariados); J - juros - prêmio pago aos detentores de recursos por abrir mão da preferência pela liquidez; A - aluguéis - remuneração dos proprietários dos recursos naturais</a:t>
            </a:r>
          </a:p>
          <a:p>
            <a:r>
              <a:rPr lang="pt-BR" sz="2000" dirty="0" smtClean="0">
                <a:solidFill>
                  <a:srgbClr val="002060"/>
                </a:solidFill>
              </a:rPr>
              <a:t>L - lucros - remuneração do fator de produção capital; Renda(D) = W + J + A + L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r>
              <a:rPr lang="pt-BR" sz="2000" b="1" dirty="0" smtClean="0">
                <a:solidFill>
                  <a:srgbClr val="002060"/>
                </a:solidFill>
              </a:rPr>
              <a:t>Despesas</a:t>
            </a:r>
            <a:r>
              <a:rPr lang="pt-BR" sz="2000" dirty="0" smtClean="0">
                <a:solidFill>
                  <a:srgbClr val="002060"/>
                </a:solidFill>
              </a:rPr>
              <a:t> - é o total dos gastos efetuados pelos agentes econômicos na aquisição de bens e serviços produzidos pela sociedade.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endParaRPr lang="pt-BR" sz="24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sz="2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06563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09" y="234314"/>
            <a:ext cx="6790646" cy="627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887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330686" y="1162594"/>
            <a:ext cx="11443062" cy="5220746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sz="2000" b="1" dirty="0">
                <a:solidFill>
                  <a:srgbClr val="002060"/>
                </a:solidFill>
              </a:rPr>
              <a:t>Investimento</a:t>
            </a:r>
            <a:r>
              <a:rPr lang="pt-BR" sz="2000" dirty="0">
                <a:solidFill>
                  <a:srgbClr val="002060"/>
                </a:solidFill>
              </a:rPr>
              <a:t> - refere-se </a:t>
            </a:r>
            <a:r>
              <a:rPr lang="pt-BR" sz="2000" dirty="0" smtClean="0">
                <a:solidFill>
                  <a:srgbClr val="002060"/>
                </a:solidFill>
              </a:rPr>
              <a:t>os gastos voltados </a:t>
            </a:r>
            <a:r>
              <a:rPr lang="pt-BR" sz="2000" dirty="0">
                <a:solidFill>
                  <a:srgbClr val="002060"/>
                </a:solidFill>
              </a:rPr>
              <a:t>para a ampliação da capacidade produtiva da economia. </a:t>
            </a:r>
            <a:r>
              <a:rPr lang="pt-BR" sz="2000" dirty="0" smtClean="0">
                <a:solidFill>
                  <a:srgbClr val="002060"/>
                </a:solidFill>
              </a:rPr>
              <a:t>Investimento </a:t>
            </a:r>
            <a:r>
              <a:rPr lang="pt-BR" sz="2000" dirty="0">
                <a:solidFill>
                  <a:srgbClr val="002060"/>
                </a:solidFill>
              </a:rPr>
              <a:t>Bruto = Formação </a:t>
            </a:r>
            <a:r>
              <a:rPr lang="pt-BR" sz="2000" dirty="0" smtClean="0">
                <a:solidFill>
                  <a:srgbClr val="002060"/>
                </a:solidFill>
              </a:rPr>
              <a:t>Bruta </a:t>
            </a:r>
            <a:r>
              <a:rPr lang="pt-BR" sz="2000" dirty="0">
                <a:solidFill>
                  <a:srgbClr val="002060"/>
                </a:solidFill>
              </a:rPr>
              <a:t>de Capital </a:t>
            </a:r>
            <a:r>
              <a:rPr lang="pt-BR" sz="2000" dirty="0" smtClean="0">
                <a:solidFill>
                  <a:srgbClr val="002060"/>
                </a:solidFill>
              </a:rPr>
              <a:t>Fixo </a:t>
            </a:r>
            <a:r>
              <a:rPr lang="pt-BR" sz="2000" dirty="0">
                <a:solidFill>
                  <a:srgbClr val="002060"/>
                </a:solidFill>
              </a:rPr>
              <a:t>+ Variação de </a:t>
            </a:r>
            <a:r>
              <a:rPr lang="pt-BR" sz="2000" dirty="0" smtClean="0">
                <a:solidFill>
                  <a:srgbClr val="002060"/>
                </a:solidFill>
              </a:rPr>
              <a:t>Estoque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Formação bruta de capital fixo refere-se à ampliação da capacidade produtiva futura de uma </a:t>
            </a:r>
            <a:r>
              <a:rPr lang="pt-BR" sz="2000" dirty="0" smtClean="0">
                <a:solidFill>
                  <a:srgbClr val="002060"/>
                </a:solidFill>
              </a:rPr>
              <a:t>economia.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Variações </a:t>
            </a:r>
            <a:r>
              <a:rPr lang="pt-BR" sz="2000" dirty="0">
                <a:solidFill>
                  <a:srgbClr val="002060"/>
                </a:solidFill>
              </a:rPr>
              <a:t>positiva de estoque são bens produzidos e não vendidos no período, para serem vendidos no futuro. Por significarem um acréscimo ao patrimônio da sociedade, tais variações são computadas como investimentos</a:t>
            </a:r>
            <a:r>
              <a:rPr lang="pt-BR" sz="2000" dirty="0" smtClean="0">
                <a:solidFill>
                  <a:srgbClr val="002060"/>
                </a:solidFill>
              </a:rPr>
              <a:t>.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Investimento </a:t>
            </a:r>
            <a:r>
              <a:rPr lang="pt-BR" sz="2000" b="1" dirty="0" smtClean="0">
                <a:solidFill>
                  <a:srgbClr val="002060"/>
                </a:solidFill>
              </a:rPr>
              <a:t>Bruto</a:t>
            </a:r>
            <a:endParaRPr lang="pt-BR" sz="2000" b="1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(-) depreciação</a:t>
            </a:r>
          </a:p>
          <a:p>
            <a:r>
              <a:rPr lang="pt-BR" sz="2000" dirty="0">
                <a:solidFill>
                  <a:srgbClr val="002060"/>
                </a:solidFill>
              </a:rPr>
              <a:t>(=) Investimento </a:t>
            </a:r>
            <a:r>
              <a:rPr lang="pt-BR" sz="2000" b="1" dirty="0">
                <a:solidFill>
                  <a:srgbClr val="002060"/>
                </a:solidFill>
              </a:rPr>
              <a:t>Líquido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b="1" dirty="0">
                <a:solidFill>
                  <a:srgbClr val="002060"/>
                </a:solidFill>
              </a:rPr>
              <a:t>Depreciação</a:t>
            </a:r>
            <a:r>
              <a:rPr lang="pt-BR" sz="2000" dirty="0">
                <a:solidFill>
                  <a:srgbClr val="002060"/>
                </a:solidFill>
              </a:rPr>
              <a:t> - uma parte dos bens de capital em uso na economia poder sofrer desgastes física ou obsolescência. Isso configurará um decréscimo no estoque de capital denominado depreciação</a:t>
            </a:r>
            <a:r>
              <a:rPr lang="pt-BR" sz="2000" dirty="0" smtClean="0">
                <a:solidFill>
                  <a:srgbClr val="002060"/>
                </a:solidFill>
              </a:rPr>
              <a:t>.</a:t>
            </a:r>
          </a:p>
          <a:p>
            <a:endParaRPr lang="pt-BR" sz="2400" dirty="0">
              <a:solidFill>
                <a:srgbClr val="002060"/>
              </a:solidFill>
            </a:endParaRPr>
          </a:p>
          <a:p>
            <a:endParaRPr lang="pt-BR" sz="24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sz="2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55650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198245" y="370634"/>
            <a:ext cx="4437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ECONOMIA FECHADA SEM GOVERNO</a:t>
            </a:r>
            <a:endParaRPr lang="pt-BR" dirty="0"/>
          </a:p>
        </p:txBody>
      </p:sp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5" y="899331"/>
            <a:ext cx="5691005" cy="582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013270" y="1664460"/>
            <a:ext cx="565186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Renda = </a:t>
            </a:r>
            <a:r>
              <a:rPr lang="pt-BR" sz="2000" b="1" dirty="0" smtClean="0">
                <a:solidFill>
                  <a:srgbClr val="002060"/>
                </a:solidFill>
              </a:rPr>
              <a:t>Consumo </a:t>
            </a:r>
            <a:r>
              <a:rPr lang="pt-BR" sz="2000" b="1" dirty="0">
                <a:solidFill>
                  <a:srgbClr val="002060"/>
                </a:solidFill>
              </a:rPr>
              <a:t>+ </a:t>
            </a:r>
            <a:r>
              <a:rPr lang="pt-BR" sz="2000" b="1" dirty="0" smtClean="0">
                <a:solidFill>
                  <a:srgbClr val="002060"/>
                </a:solidFill>
              </a:rPr>
              <a:t>Poupança</a:t>
            </a:r>
            <a:endParaRPr lang="pt-BR" sz="2000" b="1" dirty="0">
              <a:solidFill>
                <a:srgbClr val="002060"/>
              </a:solidFill>
            </a:endParaRPr>
          </a:p>
          <a:p>
            <a:pPr algn="ctr"/>
            <a:r>
              <a:rPr lang="pt-BR" sz="2000" b="1" dirty="0">
                <a:solidFill>
                  <a:srgbClr val="002060"/>
                </a:solidFill>
              </a:rPr>
              <a:t>R = C + S</a:t>
            </a:r>
          </a:p>
          <a:p>
            <a:pPr algn="ctr"/>
            <a:endParaRPr lang="pt-BR" sz="2000" b="1" dirty="0">
              <a:solidFill>
                <a:srgbClr val="002060"/>
              </a:solidFill>
            </a:endParaRPr>
          </a:p>
          <a:p>
            <a:pPr algn="ctr"/>
            <a:r>
              <a:rPr lang="pt-BR" sz="2000" b="1" dirty="0">
                <a:solidFill>
                  <a:srgbClr val="002060"/>
                </a:solidFill>
              </a:rPr>
              <a:t>Despesa = Consumo + Investimento</a:t>
            </a:r>
          </a:p>
          <a:p>
            <a:pPr algn="ctr"/>
            <a:r>
              <a:rPr lang="pt-BR" sz="2000" b="1" dirty="0">
                <a:solidFill>
                  <a:srgbClr val="002060"/>
                </a:solidFill>
              </a:rPr>
              <a:t>D = C + I</a:t>
            </a:r>
          </a:p>
          <a:p>
            <a:pPr algn="ctr"/>
            <a:endParaRPr lang="pt-BR" sz="2000" b="1" dirty="0">
              <a:solidFill>
                <a:srgbClr val="002060"/>
              </a:solidFill>
            </a:endParaRPr>
          </a:p>
          <a:p>
            <a:pPr algn="ctr"/>
            <a:r>
              <a:rPr lang="pt-BR" sz="2000" b="1" dirty="0">
                <a:solidFill>
                  <a:srgbClr val="002060"/>
                </a:solidFill>
              </a:rPr>
              <a:t>Como </a:t>
            </a:r>
            <a:r>
              <a:rPr lang="pt-BR" sz="2000" b="1" dirty="0" smtClean="0">
                <a:solidFill>
                  <a:srgbClr val="002060"/>
                </a:solidFill>
              </a:rPr>
              <a:t>PRODUTO(Y) </a:t>
            </a:r>
            <a:r>
              <a:rPr lang="pt-BR" sz="2000" b="1" dirty="0">
                <a:solidFill>
                  <a:srgbClr val="002060"/>
                </a:solidFill>
              </a:rPr>
              <a:t>= RENDA = DESPESA</a:t>
            </a:r>
          </a:p>
          <a:p>
            <a:pPr algn="ctr"/>
            <a:endParaRPr lang="pt-BR" sz="2000" b="1" dirty="0" smtClean="0">
              <a:solidFill>
                <a:srgbClr val="00206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C </a:t>
            </a:r>
            <a:r>
              <a:rPr lang="pt-BR" sz="2000" b="1" dirty="0">
                <a:solidFill>
                  <a:srgbClr val="002060"/>
                </a:solidFill>
              </a:rPr>
              <a:t>+ I = C + S</a:t>
            </a:r>
          </a:p>
          <a:p>
            <a:pPr algn="ctr"/>
            <a:endParaRPr lang="pt-BR" sz="2000" b="1" dirty="0">
              <a:solidFill>
                <a:srgbClr val="002060"/>
              </a:solidFill>
            </a:endParaRPr>
          </a:p>
          <a:p>
            <a:pPr algn="ctr"/>
            <a:r>
              <a:rPr lang="pt-BR" sz="2000" b="1" dirty="0">
                <a:solidFill>
                  <a:srgbClr val="002060"/>
                </a:solidFill>
              </a:rPr>
              <a:t>I = </a:t>
            </a:r>
            <a:r>
              <a:rPr lang="pt-BR" sz="2000" b="1" dirty="0" smtClean="0">
                <a:solidFill>
                  <a:srgbClr val="002060"/>
                </a:solidFill>
              </a:rPr>
              <a:t>S</a:t>
            </a:r>
          </a:p>
          <a:p>
            <a:pPr algn="ctr"/>
            <a:endParaRPr lang="pt-BR" sz="2000" b="1" dirty="0">
              <a:solidFill>
                <a:srgbClr val="00206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S + C = Y = C+ I</a:t>
            </a:r>
            <a:endParaRPr lang="pt-B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172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198245" y="370634"/>
            <a:ext cx="4476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ECONOMIA FECHADA COM GOVERNO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354390" y="1273609"/>
            <a:ext cx="44413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Produto </a:t>
            </a:r>
            <a:r>
              <a:rPr lang="pt-BR" sz="2000" dirty="0" smtClean="0">
                <a:solidFill>
                  <a:srgbClr val="002060"/>
                </a:solidFill>
              </a:rPr>
              <a:t>preços de mercado = produto a custos de fatores + impostos indiretos – subsídios</a:t>
            </a:r>
          </a:p>
          <a:p>
            <a:pPr algn="ctr"/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b="1" dirty="0" err="1" smtClean="0">
                <a:solidFill>
                  <a:srgbClr val="002060"/>
                </a:solidFill>
              </a:rPr>
              <a:t>Renda</a:t>
            </a:r>
            <a:r>
              <a:rPr lang="pt-BR" sz="2000" baseline="-25000" dirty="0" err="1" smtClean="0">
                <a:solidFill>
                  <a:srgbClr val="002060"/>
                </a:solidFill>
              </a:rPr>
              <a:t>pm</a:t>
            </a:r>
            <a:r>
              <a:rPr lang="pt-BR" sz="2000" dirty="0" smtClean="0">
                <a:solidFill>
                  <a:srgbClr val="002060"/>
                </a:solidFill>
              </a:rPr>
              <a:t> R = Y </a:t>
            </a:r>
            <a:r>
              <a:rPr lang="pt-BR" sz="2000" b="1" dirty="0" err="1" smtClean="0">
                <a:solidFill>
                  <a:srgbClr val="002060"/>
                </a:solidFill>
              </a:rPr>
              <a:t>Produto</a:t>
            </a:r>
            <a:r>
              <a:rPr lang="pt-BR" sz="2000" baseline="-25000" dirty="0" err="1" smtClean="0">
                <a:solidFill>
                  <a:srgbClr val="002060"/>
                </a:solidFill>
              </a:rPr>
              <a:t>pm</a:t>
            </a:r>
            <a:endParaRPr lang="pt-BR" sz="2000" baseline="-25000" dirty="0" smtClean="0">
              <a:solidFill>
                <a:srgbClr val="002060"/>
              </a:solidFill>
            </a:endParaRPr>
          </a:p>
          <a:p>
            <a:pPr algn="ctr"/>
            <a:endParaRPr lang="pt-BR" sz="2000" dirty="0" smtClean="0">
              <a:solidFill>
                <a:srgbClr val="002060"/>
              </a:solidFill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T + S + C = Y =C + I + G</a:t>
            </a:r>
          </a:p>
          <a:p>
            <a:pPr algn="ctr"/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Y = DA</a:t>
            </a:r>
          </a:p>
          <a:p>
            <a:pPr algn="ctr"/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dirty="0">
                <a:solidFill>
                  <a:srgbClr val="002060"/>
                </a:solidFill>
              </a:rPr>
              <a:t>S + T = I + </a:t>
            </a:r>
            <a:r>
              <a:rPr lang="pt-BR" sz="2000" dirty="0" smtClean="0">
                <a:solidFill>
                  <a:srgbClr val="002060"/>
                </a:solidFill>
              </a:rPr>
              <a:t>G</a:t>
            </a:r>
          </a:p>
          <a:p>
            <a:pPr algn="ctr"/>
            <a:endParaRPr lang="pt-BR" sz="2000" dirty="0" smtClean="0">
              <a:solidFill>
                <a:srgbClr val="002060"/>
              </a:solidFill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S + (T - G) = I</a:t>
            </a:r>
          </a:p>
          <a:p>
            <a:pPr algn="ctr"/>
            <a:endParaRPr lang="pt-BR" sz="2000" dirty="0" smtClean="0">
              <a:solidFill>
                <a:srgbClr val="002060"/>
              </a:solidFill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T – G = </a:t>
            </a:r>
            <a:r>
              <a:rPr lang="pt-BR" sz="2000" dirty="0" err="1" smtClean="0">
                <a:solidFill>
                  <a:srgbClr val="002060"/>
                </a:solidFill>
              </a:rPr>
              <a:t>Sg</a:t>
            </a:r>
            <a:endParaRPr lang="pt-BR" sz="2000" dirty="0" smtClean="0">
              <a:solidFill>
                <a:srgbClr val="002060"/>
              </a:solidFill>
            </a:endParaRPr>
          </a:p>
          <a:p>
            <a:pPr algn="ctr"/>
            <a:endParaRPr lang="pt-BR" sz="2000" dirty="0" smtClean="0">
              <a:solidFill>
                <a:srgbClr val="002060"/>
              </a:solidFill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S + </a:t>
            </a:r>
            <a:r>
              <a:rPr lang="pt-BR" sz="2000" dirty="0" err="1" smtClean="0">
                <a:solidFill>
                  <a:srgbClr val="002060"/>
                </a:solidFill>
              </a:rPr>
              <a:t>Sg</a:t>
            </a:r>
            <a:r>
              <a:rPr lang="pt-BR" sz="2000" dirty="0" smtClean="0">
                <a:solidFill>
                  <a:srgbClr val="002060"/>
                </a:solidFill>
              </a:rPr>
              <a:t> = I</a:t>
            </a:r>
            <a:endParaRPr lang="pt-BR" sz="2000" dirty="0">
              <a:solidFill>
                <a:srgbClr val="002060"/>
              </a:solidFill>
            </a:endParaRPr>
          </a:p>
        </p:txBody>
      </p:sp>
      <p:pic>
        <p:nvPicPr>
          <p:cNvPr id="6" name="Picture 2" descr="Resultado de imagem para agentes econÃ´mic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1" b="2157"/>
          <a:stretch/>
        </p:blipFill>
        <p:spPr bwMode="auto">
          <a:xfrm>
            <a:off x="215683" y="739966"/>
            <a:ext cx="7012151" cy="309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42802" y="3833840"/>
            <a:ext cx="72969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Receita Líquida do Governo – T</a:t>
            </a:r>
          </a:p>
          <a:p>
            <a:pPr algn="ctr"/>
            <a:endParaRPr lang="pt-BR" dirty="0">
              <a:solidFill>
                <a:srgbClr val="002060"/>
              </a:solidFill>
            </a:endParaRPr>
          </a:p>
          <a:p>
            <a:pPr algn="ctr"/>
            <a:r>
              <a:rPr lang="pt-BR" dirty="0" smtClean="0">
                <a:solidFill>
                  <a:srgbClr val="002060"/>
                </a:solidFill>
              </a:rPr>
              <a:t>T= impostos indiretos + impostos diretos+ contribuições 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</a:rPr>
              <a:t>sociais+ taxas +outras receitas –transferências –subsídios</a:t>
            </a:r>
          </a:p>
          <a:p>
            <a:pPr algn="ctr"/>
            <a:endParaRPr lang="pt-BR" dirty="0">
              <a:solidFill>
                <a:srgbClr val="002060"/>
              </a:solidFill>
            </a:endParaRPr>
          </a:p>
          <a:p>
            <a:pPr algn="ctr"/>
            <a:r>
              <a:rPr lang="pt-BR" b="1" dirty="0" smtClean="0">
                <a:solidFill>
                  <a:srgbClr val="002060"/>
                </a:solidFill>
              </a:rPr>
              <a:t>Poupança do Governo : </a:t>
            </a:r>
            <a:r>
              <a:rPr lang="pt-BR" b="1" dirty="0" err="1" smtClean="0">
                <a:solidFill>
                  <a:srgbClr val="002060"/>
                </a:solidFill>
              </a:rPr>
              <a:t>Sg</a:t>
            </a:r>
            <a:endParaRPr lang="pt-BR" b="1" dirty="0" smtClean="0">
              <a:solidFill>
                <a:srgbClr val="002060"/>
              </a:solidFill>
            </a:endParaRPr>
          </a:p>
          <a:p>
            <a:pPr algn="ctr"/>
            <a:endParaRPr lang="pt-BR" b="1" dirty="0">
              <a:solidFill>
                <a:srgbClr val="002060"/>
              </a:solidFill>
            </a:endParaRPr>
          </a:p>
          <a:p>
            <a:pPr algn="ctr"/>
            <a:r>
              <a:rPr lang="pt-BR" b="1" dirty="0" smtClean="0">
                <a:solidFill>
                  <a:srgbClr val="002060"/>
                </a:solidFill>
              </a:rPr>
              <a:t>G – gastos do governo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683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2170996" y="110081"/>
            <a:ext cx="5386251" cy="50431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Déficit Público e Dívida Pública </a:t>
            </a:r>
          </a:p>
        </p:txBody>
      </p:sp>
      <p:sp>
        <p:nvSpPr>
          <p:cNvPr id="4" name="TextShape 1"/>
          <p:cNvSpPr txBox="1"/>
          <p:nvPr/>
        </p:nvSpPr>
        <p:spPr>
          <a:xfrm>
            <a:off x="826621" y="4185814"/>
            <a:ext cx="8730341" cy="2053621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Resultado Público = Receitas – Despesas</a:t>
            </a: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Resultado &gt; 0  :   Superávit</a:t>
            </a:r>
          </a:p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Resultado &lt; 0   :    Déficit</a:t>
            </a:r>
          </a:p>
        </p:txBody>
      </p:sp>
      <p:pic>
        <p:nvPicPr>
          <p:cNvPr id="1026" name="Picture 2" descr="Resultado de imagem para deficit e superavit publ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69" y="736873"/>
            <a:ext cx="4604684" cy="263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89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357819" y="1029960"/>
            <a:ext cx="1124622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Dívida </a:t>
            </a:r>
            <a:r>
              <a:rPr lang="pt-BR" sz="2400" b="1" dirty="0" smtClean="0">
                <a:solidFill>
                  <a:srgbClr val="002060"/>
                </a:solidFill>
              </a:rPr>
              <a:t>Pública</a:t>
            </a:r>
            <a:r>
              <a:rPr lang="pt-BR" sz="2400" b="1" dirty="0">
                <a:solidFill>
                  <a:srgbClr val="002060"/>
                </a:solidFill>
              </a:rPr>
              <a:t> </a:t>
            </a:r>
            <a:r>
              <a:rPr lang="pt-BR" sz="2000" dirty="0">
                <a:solidFill>
                  <a:srgbClr val="002060"/>
                </a:solidFill>
              </a:rPr>
              <a:t>é o conjunto de obrigações financeiras do setor público contraídas junto a terceiros para cobrir déficits, ou seja, quando as receitas de um determinado ente público não são suficientes para arcar com todas as </a:t>
            </a:r>
            <a:r>
              <a:rPr lang="pt-BR" sz="2000" dirty="0" smtClean="0">
                <a:solidFill>
                  <a:srgbClr val="002060"/>
                </a:solidFill>
              </a:rPr>
              <a:t>despesas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900" dirty="0" smtClean="0">
                <a:solidFill>
                  <a:srgbClr val="002060"/>
                </a:solidFill>
              </a:rPr>
              <a:t>Dados de 2011:</a:t>
            </a:r>
            <a:endParaRPr lang="pt-BR" sz="9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upload.wikimedia.org/wikipedia/commons/thumb/3/35/Public_debt_percent_gdp_world_map.PNG/500px-Public_debt_percent_gdp_world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68" y="2505596"/>
            <a:ext cx="8929872" cy="412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5030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6785</TotalTime>
  <Words>751</Words>
  <Application>Microsoft Office PowerPoint</Application>
  <PresentationFormat>Widescreen</PresentationFormat>
  <Paragraphs>227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DejaVu Sans</vt:lpstr>
      <vt:lpstr>StarSymbol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Gerson Nassor</dc:creator>
  <cp:lastModifiedBy>Gerson Nassor Cardoso</cp:lastModifiedBy>
  <cp:revision>230</cp:revision>
  <dcterms:modified xsi:type="dcterms:W3CDTF">2018-11-06T09:01:21Z</dcterms:modified>
</cp:coreProperties>
</file>