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9" r:id="rId4"/>
    <p:sldId id="282" r:id="rId5"/>
    <p:sldId id="283" r:id="rId6"/>
    <p:sldId id="284" r:id="rId7"/>
    <p:sldId id="285" r:id="rId8"/>
    <p:sldId id="286" r:id="rId9"/>
    <p:sldId id="263" r:id="rId10"/>
    <p:sldId id="262" r:id="rId11"/>
    <p:sldId id="264" r:id="rId12"/>
    <p:sldId id="260" r:id="rId13"/>
    <p:sldId id="266" r:id="rId14"/>
    <p:sldId id="261" r:id="rId15"/>
    <p:sldId id="267" r:id="rId16"/>
    <p:sldId id="265" r:id="rId17"/>
    <p:sldId id="270" r:id="rId18"/>
    <p:sldId id="274" r:id="rId19"/>
    <p:sldId id="275" r:id="rId20"/>
    <p:sldId id="276" r:id="rId21"/>
    <p:sldId id="271" r:id="rId22"/>
    <p:sldId id="268" r:id="rId23"/>
    <p:sldId id="272" r:id="rId24"/>
    <p:sldId id="279" r:id="rId25"/>
    <p:sldId id="281" r:id="rId26"/>
    <p:sldId id="287" r:id="rId27"/>
    <p:sldId id="291" r:id="rId28"/>
    <p:sldId id="292" r:id="rId29"/>
    <p:sldId id="288" r:id="rId30"/>
    <p:sldId id="290" r:id="rId31"/>
    <p:sldId id="289" r:id="rId32"/>
    <p:sldId id="293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C609A-09D6-4EB1-A98B-8235DA38782D}" type="datetimeFigureOut">
              <a:rPr lang="pt-BR" smtClean="0"/>
              <a:t>10/04/2018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66A9A-314B-4D3F-9D12-0D736068FC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872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66A9A-314B-4D3F-9D12-0D736068FCD7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3513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As plantas cultivadas a 50% de sombra foram mais sensíveis às doses crescentes de </a:t>
            </a:r>
            <a:r>
              <a:rPr lang="pt-BR" dirty="0" err="1" smtClean="0"/>
              <a:t>glyphosate</a:t>
            </a:r>
            <a:r>
              <a:rPr lang="pt-BR" dirty="0" smtClean="0"/>
              <a:t>, alcançando 100% de controle aos 20 DAA (Tabela 2). A eficiência no controle com aplicação de 1.080 g ha-1 de </a:t>
            </a:r>
            <a:r>
              <a:rPr lang="pt-BR" dirty="0" err="1" smtClean="0"/>
              <a:t>glyphosate</a:t>
            </a:r>
            <a:r>
              <a:rPr lang="pt-BR" dirty="0" smtClean="0"/>
              <a:t> a 50% de sombreamento aos 10 DAA foi 44,44 e 46,39% superior em relação aos ambientes a pleno sol e 30% de sombra, respectivamente (Tabela 2). Ao final da avaliação de controle da tiririca, realizada aos 30 DAA, não se observou diferença entre os ambientes de cultivo, sendo encontrados valores superiores e iguais entre si com a aplicação de doses acima de 810 g ha-1 de </a:t>
            </a:r>
            <a:r>
              <a:rPr lang="pt-BR" dirty="0" err="1" smtClean="0"/>
              <a:t>glyphosate</a:t>
            </a:r>
            <a:r>
              <a:rPr lang="pt-BR" dirty="0" smtClean="0"/>
              <a:t> (Tabela 2).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66A9A-314B-4D3F-9D12-0D736068FCD7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22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66A9A-314B-4D3F-9D12-0D736068FCD7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531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8539-1590-47FA-AC91-E925902BC53C}" type="datetimeFigureOut">
              <a:rPr lang="pt-BR" smtClean="0"/>
              <a:t>10/04/2018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5B6-639C-4624-A720-AD4F9664C6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7425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8539-1590-47FA-AC91-E925902BC53C}" type="datetimeFigureOut">
              <a:rPr lang="pt-BR" smtClean="0"/>
              <a:t>10/04/2018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5B6-639C-4624-A720-AD4F9664C6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605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8539-1590-47FA-AC91-E925902BC53C}" type="datetimeFigureOut">
              <a:rPr lang="pt-BR" smtClean="0"/>
              <a:t>10/04/2018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5B6-639C-4624-A720-AD4F9664C6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82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8539-1590-47FA-AC91-E925902BC53C}" type="datetimeFigureOut">
              <a:rPr lang="pt-BR" smtClean="0"/>
              <a:t>10/04/2018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5B6-639C-4624-A720-AD4F9664C6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844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8539-1590-47FA-AC91-E925902BC53C}" type="datetimeFigureOut">
              <a:rPr lang="pt-BR" smtClean="0"/>
              <a:t>10/04/2018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5B6-639C-4624-A720-AD4F9664C6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771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8539-1590-47FA-AC91-E925902BC53C}" type="datetimeFigureOut">
              <a:rPr lang="pt-BR" smtClean="0"/>
              <a:t>10/04/2018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5B6-639C-4624-A720-AD4F9664C6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781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8539-1590-47FA-AC91-E925902BC53C}" type="datetimeFigureOut">
              <a:rPr lang="pt-BR" smtClean="0"/>
              <a:t>10/04/2018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5B6-639C-4624-A720-AD4F9664C6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0743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8539-1590-47FA-AC91-E925902BC53C}" type="datetimeFigureOut">
              <a:rPr lang="pt-BR" smtClean="0"/>
              <a:t>10/04/2018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5B6-639C-4624-A720-AD4F9664C6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9111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8539-1590-47FA-AC91-E925902BC53C}" type="datetimeFigureOut">
              <a:rPr lang="pt-BR" smtClean="0"/>
              <a:t>10/04/2018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5B6-639C-4624-A720-AD4F9664C6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510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8539-1590-47FA-AC91-E925902BC53C}" type="datetimeFigureOut">
              <a:rPr lang="pt-BR" smtClean="0"/>
              <a:t>10/04/2018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5B6-639C-4624-A720-AD4F9664C6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585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8539-1590-47FA-AC91-E925902BC53C}" type="datetimeFigureOut">
              <a:rPr lang="pt-BR" smtClean="0"/>
              <a:t>10/04/2018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65B6-639C-4624-A720-AD4F9664C6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14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68539-1590-47FA-AC91-E925902BC53C}" type="datetimeFigureOut">
              <a:rPr lang="pt-BR" smtClean="0"/>
              <a:t>10/04/2018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265B6-639C-4624-A720-AD4F9664C6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183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tmp"/><Relationship Id="rId4" Type="http://schemas.openxmlformats.org/officeDocument/2006/relationships/image" Target="../media/image42.tm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2" Type="http://schemas.openxmlformats.org/officeDocument/2006/relationships/image" Target="../media/image3.emf"/><Relationship Id="rId16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5" Type="http://schemas.openxmlformats.org/officeDocument/2006/relationships/image" Target="../media/image1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Relationship Id="rId14" Type="http://schemas.openxmlformats.org/officeDocument/2006/relationships/image" Target="../media/image1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2" y="595531"/>
            <a:ext cx="1055397" cy="156550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298710" y="595531"/>
            <a:ext cx="7697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LPV5713 - Biologia de plantas daninhas</a:t>
            </a:r>
          </a:p>
        </p:txBody>
      </p:sp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510861" y="2161037"/>
            <a:ext cx="11273308" cy="2185637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pt-BR" sz="4400" b="1" dirty="0" smtClean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Biologia e manejo de plantas daninhas</a:t>
            </a:r>
            <a:br>
              <a:rPr lang="pt-BR" sz="4400" b="1" dirty="0" smtClean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</a:br>
            <a:r>
              <a:rPr lang="pt-BR" sz="4400" b="1" dirty="0" smtClean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Complexo de Ciperáceas</a:t>
            </a:r>
            <a:endParaRPr lang="pt-BR" sz="440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787426" y="4742630"/>
            <a:ext cx="4404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Discente: Bruna do Amaral </a:t>
            </a:r>
            <a:r>
              <a:rPr lang="pt-B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Brogio</a:t>
            </a:r>
            <a:endParaRPr lang="pt-BR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Docente: Prof. Dr. Pedro </a:t>
            </a:r>
            <a:r>
              <a:rPr lang="pt-BR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Christofoletti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142705" y="5723361"/>
            <a:ext cx="3644721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Piracicaba</a:t>
            </a:r>
          </a:p>
          <a:p>
            <a:pPr algn="ctr">
              <a:lnSpc>
                <a:spcPct val="150000"/>
              </a:lnSpc>
            </a:pP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Abril de 2019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5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6" y="1699262"/>
            <a:ext cx="3335855" cy="4881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4865" y="287851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rotundus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718289" y="1455313"/>
            <a:ext cx="8268236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u="sng" dirty="0">
                <a:latin typeface="Arial" panose="020B0604020202020204" pitchFamily="34" charset="0"/>
                <a:cs typeface="Arial" panose="020B0604020202020204" pitchFamily="34" charset="0"/>
              </a:rPr>
              <a:t>Origem: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Índia e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Ásia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Grande agressividade e capacidade de competição, está entre as 10 plantas daninhas mais agressivas do mundo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Dificuldade de controle e erradicação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Afeta a germinação, brotação e o desenvolvimento de outras espécies por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competição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 produção de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toxinas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Alelopatia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Hospedeira para fungos e nematoides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Organismo C4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Cerca de 40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tn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/ha de massa seca, &gt; eficiência em regiões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quentes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Infestante de diversas culturas: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olerícolas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frutíferas, energéticas, grãos, fibrosas e em pastagens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6581001"/>
            <a:ext cx="4586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Moreira e Bragança, 2011;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mbrapa milho e sorgo;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Agrofit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2018.</a:t>
            </a:r>
          </a:p>
          <a:p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90738" y="862510"/>
            <a:ext cx="11895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u="sng" dirty="0">
                <a:latin typeface="Arial" panose="020B0604020202020204" pitchFamily="34" charset="0"/>
                <a:cs typeface="Arial" panose="020B0604020202020204" pitchFamily="34" charset="0"/>
              </a:rPr>
              <a:t>Nome vulgar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: Tiririca, tiririca-comum, tiririca-vermelha, tiririca-de-três-quinas,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junça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junça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-aromática, capim-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dandá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alho.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674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1819" y="4336902"/>
            <a:ext cx="6995710" cy="2244099"/>
          </a:xfrm>
        </p:spPr>
        <p:txBody>
          <a:bodyPr>
            <a:normAutofit fontScale="92500"/>
          </a:bodyPr>
          <a:lstStyle/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Indicadora de solos ácidos, encharcados, deficientes em Mg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Tolerante a temperaturas elevadas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 desenvolve em vários ambientes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Sementes proibidas (Qualidade de sementes)</a:t>
            </a:r>
          </a:p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Utilizada na medicina e como repelentes, age como inseticida e isca</a:t>
            </a: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4865" y="287851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rotundus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535" y="932472"/>
            <a:ext cx="3019425" cy="523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Purple Nutse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876" y="1031923"/>
            <a:ext cx="4390666" cy="2917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CaixaDeTexto 8"/>
          <p:cNvSpPr txBox="1"/>
          <p:nvPr/>
        </p:nvSpPr>
        <p:spPr>
          <a:xfrm>
            <a:off x="0" y="6581001"/>
            <a:ext cx="4586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Moreira e Bragança, 2011;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mbrapa milho e sorgo;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Agrofit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2018.</a:t>
            </a:r>
          </a:p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569926" y="6192462"/>
            <a:ext cx="3019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Fonte: https://weedid.missouri.edu/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279323" y="3949710"/>
            <a:ext cx="3019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Fonte: https://weedid.missouri.edu/</a:t>
            </a:r>
          </a:p>
        </p:txBody>
      </p:sp>
    </p:spTree>
    <p:extLst>
      <p:ext uri="{BB962C8B-B14F-4D97-AF65-F5344CB8AC3E}">
        <p14:creationId xmlns:p14="http://schemas.microsoft.com/office/powerpoint/2010/main" val="410895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8802" y="951397"/>
            <a:ext cx="11267941" cy="54509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da planta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Divisão/Classe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Angiospermas e Monocotiledôneas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Ciclo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Perene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Reprodução/Propagação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Bulbo, rizoma, tubérculo e sementes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Altura (cm):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10-60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Plântula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Difícil diferenciação antes do florescimento, verificar a parte subterrânea, conjunto de rizomas e tubérculos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4865" y="287851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rotundus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6581001"/>
            <a:ext cx="4586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Moreira e Bragança, 2011;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mbrapa milho e sorgo;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Agrofit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2018.</a:t>
            </a:r>
          </a:p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019" y="1019385"/>
            <a:ext cx="3779786" cy="2657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389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96351" y="138876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rotundus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06" y="763172"/>
            <a:ext cx="3705225" cy="5636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511" y="763172"/>
            <a:ext cx="3721945" cy="5636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aixaDeTexto 9"/>
          <p:cNvSpPr txBox="1"/>
          <p:nvPr/>
        </p:nvSpPr>
        <p:spPr>
          <a:xfrm>
            <a:off x="4975905" y="6581001"/>
            <a:ext cx="3019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Fonte: https://weedid.missouri.edu/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501" y="763172"/>
            <a:ext cx="4209640" cy="553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020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4864" y="936981"/>
            <a:ext cx="5459569" cy="56827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1800" u="sng" dirty="0">
                <a:latin typeface="Arial" panose="020B0604020202020204" pitchFamily="34" charset="0"/>
                <a:cs typeface="Arial" panose="020B0604020202020204" pitchFamily="34" charset="0"/>
              </a:rPr>
              <a:t>Características das </a:t>
            </a:r>
            <a:r>
              <a:rPr lang="pt-BR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folhas </a:t>
            </a:r>
          </a:p>
          <a:p>
            <a:pPr>
              <a:lnSpc>
                <a:spcPct val="100000"/>
              </a:lnSpc>
            </a:pPr>
            <a:r>
              <a:rPr lang="pt-B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Trística</a:t>
            </a:r>
            <a:endParaRPr lang="pt-B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Lanceoladas</a:t>
            </a:r>
          </a:p>
          <a:p>
            <a:pPr>
              <a:lnSpc>
                <a:spcPct val="100000"/>
              </a:lnSpc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Glabras</a:t>
            </a:r>
          </a:p>
          <a:p>
            <a:pPr>
              <a:lnSpc>
                <a:spcPct val="100000"/>
              </a:lnSpc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Coriácea</a:t>
            </a:r>
          </a:p>
          <a:p>
            <a:pPr>
              <a:lnSpc>
                <a:spcPct val="100000"/>
              </a:lnSpc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Paralelinérveas</a:t>
            </a:r>
          </a:p>
          <a:p>
            <a:pPr>
              <a:lnSpc>
                <a:spcPct val="100000"/>
              </a:lnSpc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10-30 cm</a:t>
            </a:r>
          </a:p>
          <a:p>
            <a:pPr>
              <a:lnSpc>
                <a:spcPct val="100000"/>
              </a:lnSpc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Ausência de lígula</a:t>
            </a:r>
          </a:p>
          <a:p>
            <a:pPr marL="0" indent="0">
              <a:lnSpc>
                <a:spcPct val="100000"/>
              </a:lnSpc>
              <a:buNone/>
            </a:pPr>
            <a:endParaRPr lang="pt-B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1800" u="sng" dirty="0">
                <a:latin typeface="Arial" panose="020B0604020202020204" pitchFamily="34" charset="0"/>
                <a:cs typeface="Arial" panose="020B0604020202020204" pitchFamily="34" charset="0"/>
              </a:rPr>
              <a:t>Características do fruto</a:t>
            </a:r>
          </a:p>
          <a:p>
            <a:pPr>
              <a:lnSpc>
                <a:spcPct val="150000"/>
              </a:lnSpc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Núcula</a:t>
            </a: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t-BR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BR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4865" y="287851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rotundus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272011" y="936981"/>
            <a:ext cx="522882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 do caule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Triangulado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Liso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Não ramificado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astes solitárias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Bainha fechada</a:t>
            </a:r>
          </a:p>
          <a:p>
            <a:pPr>
              <a:lnSpc>
                <a:spcPct val="150000"/>
              </a:lnSpc>
            </a:pPr>
            <a:endParaRPr lang="pt-BR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BR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u="sng" dirty="0">
                <a:latin typeface="Arial" panose="020B0604020202020204" pitchFamily="34" charset="0"/>
                <a:cs typeface="Arial" panose="020B0604020202020204" pitchFamily="34" charset="0"/>
              </a:rPr>
              <a:t>Características das </a:t>
            </a:r>
            <a:r>
              <a:rPr lang="pt-B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flores</a:t>
            </a:r>
          </a:p>
          <a:p>
            <a:pPr algn="ctr">
              <a:lnSpc>
                <a:spcPct val="150000"/>
              </a:lnSpc>
            </a:pPr>
            <a:endParaRPr lang="pt-BR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Espiga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na parte apical do caule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Aperiantada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ermafrodita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Vermelho-escura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; vermelho-acastanhada</a:t>
            </a:r>
          </a:p>
          <a:p>
            <a:pPr>
              <a:lnSpc>
                <a:spcPct val="150000"/>
              </a:lnSpc>
            </a:pPr>
            <a:endParaRPr lang="pt-BR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0" y="6581001"/>
            <a:ext cx="4586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Moreira e Bragança, 2011;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mbrapa milho e sorgo;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Agrofit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2018.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131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50936" y="94668"/>
            <a:ext cx="1173158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rotundus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325" y="964172"/>
            <a:ext cx="2711400" cy="2435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730" y="4003163"/>
            <a:ext cx="3590598" cy="2703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766" y="780648"/>
            <a:ext cx="3714750" cy="523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aixaDeTexto 14"/>
          <p:cNvSpPr txBox="1"/>
          <p:nvPr/>
        </p:nvSpPr>
        <p:spPr>
          <a:xfrm>
            <a:off x="8056730" y="6568124"/>
            <a:ext cx="3019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Fonte: https://weedid.missouri.edu/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98" y="848605"/>
            <a:ext cx="3082587" cy="545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591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4865" y="1107583"/>
            <a:ext cx="10798935" cy="5069380"/>
          </a:xfrm>
        </p:spPr>
        <p:txBody>
          <a:bodyPr/>
          <a:lstStyle/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REPRODUÇÃO: Razão da alta dispersão e importância</a:t>
            </a:r>
          </a:p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Reprodução vegetativa e seminífera </a:t>
            </a:r>
          </a:p>
          <a:p>
            <a:pPr marL="0" indent="0">
              <a:buNone/>
            </a:pP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4865" y="287851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rotundus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" y="2014134"/>
            <a:ext cx="6189953" cy="4623072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1" y="6534834"/>
            <a:ext cx="4375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Retirado de aulas do Prof. Pedro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Christofoletti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7478106" y="1387435"/>
            <a:ext cx="4121239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Rizoma: caule subterrâneo que produz raízes adventícias e parte aérea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Tubérculo: é a porção terminal de um rizoma. Possui grande quantidade de reservas e gemas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Bulbos: São gemas subterrâneas modificadas, consistindo de caule e folhas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73" y="4522656"/>
            <a:ext cx="2647950" cy="211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aixaDeTexto 6"/>
          <p:cNvSpPr txBox="1"/>
          <p:nvPr/>
        </p:nvSpPr>
        <p:spPr>
          <a:xfrm>
            <a:off x="9388699" y="4529609"/>
            <a:ext cx="22106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Sementes: taxa de germinação em torno de 5%, considerada de pouca importância no estabelecimento e dispersão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71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81" y="2463173"/>
            <a:ext cx="5211831" cy="39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827" y="2463173"/>
            <a:ext cx="5211831" cy="39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aixaDeTexto 6"/>
          <p:cNvSpPr txBox="1"/>
          <p:nvPr/>
        </p:nvSpPr>
        <p:spPr>
          <a:xfrm>
            <a:off x="321881" y="1043189"/>
            <a:ext cx="10251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Reprodução vegetativa</a:t>
            </a:r>
            <a:endParaRPr lang="pt-BR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906073" y="1933053"/>
            <a:ext cx="1365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Tubérculo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173533" y="1933053"/>
            <a:ext cx="3129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Bulbo basal e Rizoma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554865" y="287851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rotundus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" y="6534834"/>
            <a:ext cx="4375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Retirado de aulas do Prof. Pedro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Christofoletti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513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" y="3183686"/>
            <a:ext cx="2647950" cy="3486150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4865" y="882882"/>
            <a:ext cx="11267940" cy="1394094"/>
          </a:xfrm>
        </p:spPr>
        <p:txBody>
          <a:bodyPr>
            <a:normAutofit lnSpcReduction="10000"/>
          </a:bodyPr>
          <a:lstStyle/>
          <a:p>
            <a:pPr algn="just">
              <a:buFontTx/>
              <a:buChar char="-"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Bulbos basais e tubérculos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permanecem abaixo da superfície do solo e possuem a função tanto de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reserva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como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órgão de reprodução</a:t>
            </a:r>
          </a:p>
          <a:p>
            <a:pPr algn="just">
              <a:buFontTx/>
              <a:buChar char="-"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Bulbos basais: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conectados a parte aérea</a:t>
            </a:r>
          </a:p>
          <a:p>
            <a:pPr algn="just">
              <a:buFontTx/>
              <a:buChar char="-"/>
            </a:pP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Tubérculos: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resultantes da elongação dos rizomas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4865" y="162326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Dinâmica dos tubérculos das plantas daninhas do tipo ciperáceas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eta dobrada para cima 4"/>
          <p:cNvSpPr/>
          <p:nvPr/>
        </p:nvSpPr>
        <p:spPr>
          <a:xfrm rot="5400000">
            <a:off x="1345840" y="2316586"/>
            <a:ext cx="708338" cy="618187"/>
          </a:xfrm>
          <a:prstGeom prst="bent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148219" y="2433041"/>
            <a:ext cx="9890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Tecidos rizomatoso com numerosas gemas, com potencial de brotação e assim iniciar um crescimento rizomatoso até a formação de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seedlings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 plantas adultas 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714889" y="3296992"/>
            <a:ext cx="8757633" cy="32669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Em condições ambientais favoráveis, um caule emerge a partir de um tubérculo, aproximadamente após 7 a 14 dias do plantio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Após 4 a 6 semanas iniciam a formação de novos tubérculos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Em geral, mais de 80% dos tubérculos ocorrem nos 15 cm superficiais do solo. </a:t>
            </a: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Esses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rizomas, em geral, não penetram profundamente em solos de textura argilosa. </a:t>
            </a:r>
          </a:p>
        </p:txBody>
      </p:sp>
    </p:spTree>
    <p:extLst>
      <p:ext uri="{BB962C8B-B14F-4D97-AF65-F5344CB8AC3E}">
        <p14:creationId xmlns:p14="http://schemas.microsoft.com/office/powerpoint/2010/main" val="253122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7730" y="772732"/>
            <a:ext cx="11006070" cy="327123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2000" dirty="0" smtClean="0"/>
              <a:t>-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produção de tubérculos das ciperáceas é abundante, e a extensão da formação desses tubérculos em um ano agrícola é muito grande </a:t>
            </a: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Baseado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em estudos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realizados nos EUA, a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planta daninha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esculentus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chegou a produzir 10 a 15 milhões de tubérculos/ha (nos 15 cm superficiais de solo) durante apenas um ano agrícola. </a:t>
            </a: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formação de tubérculos é regulada por reguladores de crescimento, e pela interação do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fotoperíodo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 a temperatura.</a:t>
            </a:r>
          </a:p>
          <a:p>
            <a:pPr marL="0" indent="0" algn="just">
              <a:buNone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64713" y="197699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Dinâmica dos tubérculos das plantas daninhas do tipo ciperáceas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67743" y="3676919"/>
            <a:ext cx="1106187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A formação de tubérculos em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pt-BR" i="1" dirty="0" err="1">
                <a:latin typeface="Arial" panose="020B0604020202020204" pitchFamily="34" charset="0"/>
                <a:cs typeface="Arial" panose="020B0604020202020204" pitchFamily="34" charset="0"/>
              </a:rPr>
              <a:t>esculentus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é influenciada pelo comprimento do dia, pois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fotoperíodos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curtos estimulam o crescimento reprodutivo desta planta daninha. </a:t>
            </a:r>
          </a:p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67743" y="5057450"/>
            <a:ext cx="1106187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influência do comprimento do dia não é tão marcante na formação de tubérculos de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pt-BR" i="1" dirty="0" err="1">
                <a:latin typeface="Arial" panose="020B0604020202020204" pitchFamily="34" charset="0"/>
                <a:cs typeface="Arial" panose="020B0604020202020204" pitchFamily="34" charset="0"/>
              </a:rPr>
              <a:t>rotundus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747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2893" y="147175"/>
            <a:ext cx="11551276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Família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Cyperaceae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2893" y="772731"/>
            <a:ext cx="11551276" cy="586721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Brasil, representada por aproximadamente 594 espécies, sendo a maioria delas invasivas e de difícil controle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t-BR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Caule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subterrâneos do tipo rizoma, tubérculos e bulbos (combinação entre os caules)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t-BR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Parte aérea: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folhas da base da planta; folhas involucrais que se localizam na base das inflorescências; e escapos, geralmente triangulares.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pt-BR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Genêro</a:t>
            </a:r>
            <a:r>
              <a:rPr lang="pt-BR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sempre apresenta caules triangulares e sem nó, bainha fechada e sem lígula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t-BR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Inflorescências: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espigas globosas, cilíndricas, ramificada compacta ou ramificada aberta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pt-BR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Propagação: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Vegetativa: caule subterrâneo ou Sexuada: sementes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genêro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é o mais representativo e o que apresenta o maior nº de espécies invasivas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Outros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genêros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também considerados invasivos: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Bulbostylis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Carex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Eleocharis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Frimbristylis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Fuirena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Pycreus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Rhynchospora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Scirpus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Scleria</a:t>
            </a:r>
            <a:endParaRPr lang="pt-BR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Comuns em locais úmidos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9824203" y="6488237"/>
            <a:ext cx="3254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Moreira e Bragança, 2011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89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4713" y="1004552"/>
            <a:ext cx="11448245" cy="5615189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longevidade média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dos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tubérculos varia de 3 a 5 anos e 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aumenta à medida que estes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encontram-se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 maiores profundidades de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enterrio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solo.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taxa de brotação dos tubérculos é variável com a umidade, temperatura, profundidade e revolvimento do solo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Brasil: faixa ótima de temperatura: 25 a 35 °C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Temperaturas &gt; 45 °C e &lt; 10 °C paralisam o processo da brotação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dessecação dos tubérculos diminuí a sua viabilidade 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Sombreamento e a salinidade do solo, diminuem o n° de tubérculos e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bulbos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Baixas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temperaturas e umidade do solo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dormência dos tubérculos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Tubérculos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exudam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aleloquímicos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(planta viva e em decomposição)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64713" y="197699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Dinâmica dos tubérculos das plantas daninhas do tipo ciperáceas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0424160" y="6488668"/>
            <a:ext cx="2082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Pereira, 1998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937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314718" y="1855996"/>
            <a:ext cx="9207321" cy="22006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   </a:t>
            </a:r>
            <a:r>
              <a:rPr lang="pt-BR" altLang="en-US" sz="2000" dirty="0">
                <a:latin typeface="Arial" panose="020B0604020202020204" pitchFamily="34" charset="0"/>
              </a:rPr>
              <a:t>brotação tubérculos           </a:t>
            </a:r>
            <a:r>
              <a:rPr lang="pt-BR" altLang="en-US" sz="2000" dirty="0" smtClean="0">
                <a:latin typeface="Arial" panose="020B0604020202020204" pitchFamily="34" charset="0"/>
              </a:rPr>
              <a:t>desenvolvimento </a:t>
            </a:r>
            <a:r>
              <a:rPr lang="pt-BR" altLang="en-US" sz="2000" dirty="0">
                <a:latin typeface="Arial" panose="020B0604020202020204" pitchFamily="34" charset="0"/>
              </a:rPr>
              <a:t>parte aérea            florescimento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dirty="0">
                <a:latin typeface="Arial" panose="020B0604020202020204" pitchFamily="34" charset="0"/>
              </a:rPr>
              <a:t>                                         </a:t>
            </a:r>
            <a:r>
              <a:rPr lang="pt-BR" altLang="en-US" sz="2000" dirty="0" smtClean="0">
                <a:latin typeface="Arial" panose="020B0604020202020204" pitchFamily="34" charset="0"/>
              </a:rPr>
              <a:t>  </a:t>
            </a:r>
            <a:r>
              <a:rPr lang="pt-BR" altLang="en-US" sz="2000" dirty="0">
                <a:latin typeface="Arial" panose="020B0604020202020204" pitchFamily="34" charset="0"/>
              </a:rPr>
              <a:t>acúmulo reservas            </a:t>
            </a:r>
            <a:r>
              <a:rPr lang="pt-BR" altLang="en-US" sz="2000" dirty="0" smtClean="0">
                <a:latin typeface="Arial" panose="020B0604020202020204" pitchFamily="34" charset="0"/>
              </a:rPr>
              <a:t>                    </a:t>
            </a:r>
            <a:r>
              <a:rPr lang="pt-BR" altLang="en-US" sz="2000" dirty="0">
                <a:latin typeface="Arial" panose="020B0604020202020204" pitchFamily="34" charset="0"/>
              </a:rPr>
              <a:t>formação de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600" dirty="0">
                <a:latin typeface="Arial" panose="020B0604020202020204" pitchFamily="34" charset="0"/>
              </a:rPr>
              <a:t>      </a:t>
            </a:r>
            <a:r>
              <a:rPr lang="pt-BR" altLang="en-US" sz="1600" dirty="0" smtClean="0">
                <a:latin typeface="Arial" panose="020B0604020202020204" pitchFamily="34" charset="0"/>
              </a:rPr>
              <a:t>(época quente e úmida)            </a:t>
            </a:r>
            <a:r>
              <a:rPr lang="pt-BR" altLang="en-US" sz="1600" dirty="0">
                <a:latin typeface="Arial" panose="020B0604020202020204" pitchFamily="34" charset="0"/>
              </a:rPr>
              <a:t>(época seca e fria)               </a:t>
            </a:r>
            <a:r>
              <a:rPr lang="pt-BR" altLang="en-US" sz="1600" dirty="0" smtClean="0">
                <a:latin typeface="Arial" panose="020B0604020202020204" pitchFamily="34" charset="0"/>
              </a:rPr>
              <a:t>                         </a:t>
            </a:r>
            <a:r>
              <a:rPr lang="pt-BR" altLang="en-US" sz="1800" dirty="0">
                <a:latin typeface="Arial" panose="020B0604020202020204" pitchFamily="34" charset="0"/>
              </a:rPr>
              <a:t>novos tubérculos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54865" y="287851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rotundus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eta para a direita 8"/>
          <p:cNvSpPr/>
          <p:nvPr/>
        </p:nvSpPr>
        <p:spPr>
          <a:xfrm>
            <a:off x="3953813" y="2394026"/>
            <a:ext cx="425003" cy="257577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ysClr val="windowText" lastClr="000000"/>
                </a:solidFill>
              </a:ln>
              <a:solidFill>
                <a:schemeClr val="accent6"/>
              </a:solidFill>
            </a:endParaRPr>
          </a:p>
        </p:txBody>
      </p:sp>
      <p:sp>
        <p:nvSpPr>
          <p:cNvPr id="11" name="Seta para a direita 10"/>
          <p:cNvSpPr/>
          <p:nvPr/>
        </p:nvSpPr>
        <p:spPr>
          <a:xfrm>
            <a:off x="8021837" y="2423705"/>
            <a:ext cx="425003" cy="257577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ysClr val="windowText" lastClr="000000"/>
                </a:solidFill>
              </a:ln>
              <a:solidFill>
                <a:schemeClr val="accent6"/>
              </a:solidFill>
            </a:endParaRPr>
          </a:p>
        </p:txBody>
      </p:sp>
      <p:sp>
        <p:nvSpPr>
          <p:cNvPr id="12" name="Seta para a direita 11"/>
          <p:cNvSpPr/>
          <p:nvPr/>
        </p:nvSpPr>
        <p:spPr>
          <a:xfrm rot="5400000">
            <a:off x="9049555" y="2827508"/>
            <a:ext cx="425003" cy="257577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ysClr val="windowText" lastClr="000000"/>
                </a:solidFill>
              </a:ln>
              <a:solidFill>
                <a:schemeClr val="accent6"/>
              </a:solidFill>
            </a:endParaRPr>
          </a:p>
        </p:txBody>
      </p:sp>
      <p:sp>
        <p:nvSpPr>
          <p:cNvPr id="13" name="Seta para a direita 12"/>
          <p:cNvSpPr/>
          <p:nvPr/>
        </p:nvSpPr>
        <p:spPr>
          <a:xfrm rot="10800000">
            <a:off x="7008516" y="3372652"/>
            <a:ext cx="864867" cy="296519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>
                <a:solidFill>
                  <a:sysClr val="windowText" lastClr="000000"/>
                </a:solidFill>
              </a:ln>
              <a:solidFill>
                <a:schemeClr val="accent6"/>
              </a:solidFill>
            </a:endParaRPr>
          </a:p>
        </p:txBody>
      </p:sp>
      <p:sp>
        <p:nvSpPr>
          <p:cNvPr id="15" name="Seta para a esquerda e para cima 14"/>
          <p:cNvSpPr/>
          <p:nvPr/>
        </p:nvSpPr>
        <p:spPr>
          <a:xfrm rot="5400000">
            <a:off x="2736495" y="2814349"/>
            <a:ext cx="725493" cy="883025"/>
          </a:xfrm>
          <a:prstGeom prst="leftUp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554865" y="900101"/>
            <a:ext cx="10727028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Ciclo de vida, varia de acordo com as condições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edafoclimáticas</a:t>
            </a: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7816948" y="6565612"/>
            <a:ext cx="4375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Retirado de aulas do Prof. Pedro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Christofoletti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184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61" y="1537084"/>
            <a:ext cx="5102084" cy="3647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554865" y="170638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esculentus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726805" y="1289483"/>
            <a:ext cx="6096000" cy="37394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u="sng" dirty="0">
                <a:latin typeface="Arial" panose="020B0604020202020204" pitchFamily="34" charset="0"/>
                <a:cs typeface="Arial" panose="020B0604020202020204" pitchFamily="34" charset="0"/>
              </a:rPr>
              <a:t>Características da planta</a:t>
            </a:r>
          </a:p>
          <a:p>
            <a:pPr algn="just">
              <a:lnSpc>
                <a:spcPct val="150000"/>
              </a:lnSpc>
            </a:pPr>
            <a:r>
              <a:rPr lang="pt-BR" sz="2000" u="sng" dirty="0">
                <a:latin typeface="Arial" panose="020B0604020202020204" pitchFamily="34" charset="0"/>
                <a:cs typeface="Arial" panose="020B0604020202020204" pitchFamily="34" charset="0"/>
              </a:rPr>
              <a:t>Divisão/Classe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: Angiospermas e Monocotiledôneas </a:t>
            </a:r>
          </a:p>
          <a:p>
            <a:pPr algn="just">
              <a:lnSpc>
                <a:spcPct val="150000"/>
              </a:lnSpc>
            </a:pPr>
            <a:r>
              <a:rPr lang="pt-BR" sz="2000" u="sng" dirty="0">
                <a:latin typeface="Arial" panose="020B0604020202020204" pitchFamily="34" charset="0"/>
                <a:cs typeface="Arial" panose="020B0604020202020204" pitchFamily="34" charset="0"/>
              </a:rPr>
              <a:t>Ciclo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: Perene</a:t>
            </a:r>
          </a:p>
          <a:p>
            <a:pPr algn="just">
              <a:lnSpc>
                <a:spcPct val="150000"/>
              </a:lnSpc>
            </a:pPr>
            <a:r>
              <a:rPr lang="pt-BR" sz="2000" u="sng" dirty="0">
                <a:latin typeface="Arial" panose="020B0604020202020204" pitchFamily="34" charset="0"/>
                <a:cs typeface="Arial" panose="020B0604020202020204" pitchFamily="34" charset="0"/>
              </a:rPr>
              <a:t>Reprodução/Propagação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: Bulbo, rizoma, tubérculo e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sementes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u="sng" dirty="0">
                <a:latin typeface="Arial" panose="020B0604020202020204" pitchFamily="34" charset="0"/>
                <a:cs typeface="Arial" panose="020B0604020202020204" pitchFamily="34" charset="0"/>
              </a:rPr>
              <a:t>Altura (cm):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40-60</a:t>
            </a:r>
          </a:p>
          <a:p>
            <a:pPr algn="just">
              <a:lnSpc>
                <a:spcPct val="150000"/>
              </a:lnSpc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Demais características: semelhante a tiririca</a:t>
            </a:r>
          </a:p>
          <a:p>
            <a:pPr algn="just">
              <a:lnSpc>
                <a:spcPct val="150000"/>
              </a:lnSpc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5313074"/>
            <a:ext cx="11701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Infestante de diversas culturas: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olerícolas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, frutíferas, energéticas, grãos,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fibrosas, pastagens e áreas úmidas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Atividade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alelopática</a:t>
            </a: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Utilizada como ornamental e empregada na medicina</a:t>
            </a:r>
            <a:endParaRPr lang="pt-BR" sz="20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7605932" y="6581001"/>
            <a:ext cx="4586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Moreira e Bragança, 2011;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mbrapa milho e sorgo; </a:t>
            </a:r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Agrofit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2018.</a:t>
            </a:r>
          </a:p>
          <a:p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140010" y="762623"/>
            <a:ext cx="1182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Nome vulgar: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batatinha-de-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junça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cebolinha,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junça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junco,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junquinho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, tiririca, tiririca-amarela, tiririca-mansa, </a:t>
            </a:r>
            <a:r>
              <a:rPr lang="pt-B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tiriricão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33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yperus%20esculentus1"/>
          <p:cNvPicPr>
            <a:picLocks noChangeAspect="1" noChangeArrowheads="1"/>
          </p:cNvPicPr>
          <p:nvPr/>
        </p:nvPicPr>
        <p:blipFill>
          <a:blip r:embed="rId2" cstate="print"/>
          <a:srcRect t="11838" r="5634"/>
          <a:stretch>
            <a:fillRect/>
          </a:stretch>
        </p:blipFill>
        <p:spPr bwMode="auto">
          <a:xfrm>
            <a:off x="179705" y="952513"/>
            <a:ext cx="4863965" cy="3478925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5" name="Picture 11" descr="Cyperus esculent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1649" y="3667574"/>
            <a:ext cx="2294921" cy="2945503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6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549" y="3924441"/>
            <a:ext cx="2551264" cy="2431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7" name="Picture 5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"/>
          <a:stretch/>
        </p:blipFill>
        <p:spPr>
          <a:xfrm>
            <a:off x="179705" y="4778463"/>
            <a:ext cx="4968552" cy="19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54865" y="287851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esculentus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Tiriricão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618805" y="1640700"/>
            <a:ext cx="5988676" cy="70788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Inflorescência e tubérculos desenvolvidos para identificação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2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4865" y="1078650"/>
            <a:ext cx="11267940" cy="54123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Disseminação das tiriricas</a:t>
            </a: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Equipamentos e implementos agrícolas contaminados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Mudas e sementes contaminadas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Irrigação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Colheita, transporte, comercialização e descarte dos produtos agrícolas 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4865" y="287851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Cyperaceae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0569526" y="6427538"/>
            <a:ext cx="1622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Pereira, 1998.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854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0459" y="971257"/>
            <a:ext cx="11267940" cy="525775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PREVENÇÃO: sementes e mudas certificadas – Limpeza dos implementos....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INTERAÇÃO DAS FORMAS DE MANEJOS: Controle cultural, mecânico, químico e biológico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 CULTURAL: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Sensível ao sombreamento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&lt; espaçamentos; cultivares que desenvolvam massa foliar rapidamente; cobertura morta no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solo; adubos verdes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CONTROLE MECÂNICO: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trazer os tubérculos para superfície do solo, induzir a brotação e reduzi-los pelos raios solares e condições de seca (época seca do ano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CONTROLE QUIMÍCO: Considerado o mais eficaz. Herbicidas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pré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 pós emergentes  exterminar tubérculos do solo e bloquear o processo de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tuberização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planta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joven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(3ª a 5ª semana após a emergência)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CONTROLE BIOLÓGICO: Lagartas do gênero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Bracta</a:t>
            </a:r>
            <a:r>
              <a:rPr lang="pt-BR" sz="2000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fungos: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Puccinia</a:t>
            </a:r>
            <a:r>
              <a:rPr lang="pt-BR" sz="2000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canaliculata</a:t>
            </a:r>
            <a:r>
              <a:rPr lang="pt-BR" sz="2000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;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Dactylaria</a:t>
            </a:r>
            <a:r>
              <a:rPr lang="pt-BR" sz="2000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higgimsii</a:t>
            </a:r>
            <a:endParaRPr lang="pt-BR" sz="2000" i="1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4865" y="287851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Manejo da tiririca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946232" y="6295697"/>
            <a:ext cx="6732340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CONTROLE INTEGRADO E PERSISTENTE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569526" y="6427538"/>
            <a:ext cx="1622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Pereira, 1998.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635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4865" y="1026942"/>
            <a:ext cx="11267940" cy="547233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>
              <a:buFont typeface="Wingdings" panose="05000000000000000000" pitchFamily="2" charset="2"/>
              <a:buChar char="v"/>
            </a:pPr>
            <a:r>
              <a:rPr lang="pt-BR" dirty="0" smtClean="0"/>
              <a:t>Controle químico (Registrados)</a:t>
            </a:r>
          </a:p>
          <a:p>
            <a:r>
              <a:rPr lang="pt-BR" dirty="0" smtClean="0"/>
              <a:t>Algodão: MSMA</a:t>
            </a:r>
            <a:endParaRPr lang="pt-BR" dirty="0"/>
          </a:p>
          <a:p>
            <a:r>
              <a:rPr lang="pt-BR" dirty="0" smtClean="0"/>
              <a:t>Cana-de-açúcar: </a:t>
            </a:r>
            <a:r>
              <a:rPr lang="pt-BR" dirty="0" err="1" smtClean="0"/>
              <a:t>Imazapir</a:t>
            </a:r>
            <a:r>
              <a:rPr lang="pt-BR" dirty="0" smtClean="0"/>
              <a:t> (</a:t>
            </a:r>
            <a:r>
              <a:rPr lang="pt-BR" dirty="0" err="1" smtClean="0"/>
              <a:t>Contain</a:t>
            </a:r>
            <a:r>
              <a:rPr lang="pt-BR" dirty="0" smtClean="0"/>
              <a:t>); </a:t>
            </a:r>
            <a:r>
              <a:rPr lang="pt-BR" dirty="0" err="1" smtClean="0"/>
              <a:t>Sulfentrazona</a:t>
            </a:r>
            <a:r>
              <a:rPr lang="pt-BR" dirty="0" smtClean="0"/>
              <a:t> (</a:t>
            </a:r>
            <a:r>
              <a:rPr lang="pt-BR" dirty="0" err="1" smtClean="0"/>
              <a:t>Boral</a:t>
            </a:r>
            <a:r>
              <a:rPr lang="pt-BR" dirty="0" smtClean="0"/>
              <a:t>); </a:t>
            </a:r>
            <a:r>
              <a:rPr lang="pt-BR" dirty="0" err="1" smtClean="0"/>
              <a:t>Imazapique</a:t>
            </a:r>
            <a:r>
              <a:rPr lang="pt-BR" dirty="0" smtClean="0"/>
              <a:t> (</a:t>
            </a:r>
            <a:r>
              <a:rPr lang="pt-BR" dirty="0" err="1" smtClean="0"/>
              <a:t>Plateau</a:t>
            </a:r>
            <a:r>
              <a:rPr lang="pt-BR" dirty="0" smtClean="0"/>
              <a:t>); 2,4-D; glifosato; MSMA; </a:t>
            </a:r>
            <a:r>
              <a:rPr lang="pt-BR" dirty="0" err="1" smtClean="0"/>
              <a:t>Atrazina</a:t>
            </a:r>
            <a:r>
              <a:rPr lang="pt-BR" dirty="0" smtClean="0"/>
              <a:t>; </a:t>
            </a:r>
            <a:r>
              <a:rPr lang="pt-BR" dirty="0" err="1" smtClean="0"/>
              <a:t>Flazassulfurom</a:t>
            </a:r>
            <a:endParaRPr lang="pt-BR" dirty="0" smtClean="0"/>
          </a:p>
          <a:p>
            <a:r>
              <a:rPr lang="pt-BR" dirty="0" smtClean="0"/>
              <a:t>Café: </a:t>
            </a:r>
            <a:r>
              <a:rPr lang="pt-BR" dirty="0" err="1"/>
              <a:t>Sulfentrazona</a:t>
            </a:r>
            <a:r>
              <a:rPr lang="pt-BR" dirty="0"/>
              <a:t> (</a:t>
            </a:r>
            <a:r>
              <a:rPr lang="pt-BR" dirty="0" err="1" smtClean="0"/>
              <a:t>Boral</a:t>
            </a:r>
            <a:r>
              <a:rPr lang="pt-BR" dirty="0" smtClean="0"/>
              <a:t>); glifosato; MSMA; </a:t>
            </a:r>
            <a:r>
              <a:rPr lang="pt-BR" dirty="0" err="1" smtClean="0"/>
              <a:t>Flazassulfurom</a:t>
            </a:r>
            <a:endParaRPr lang="pt-BR" dirty="0" smtClean="0"/>
          </a:p>
          <a:p>
            <a:r>
              <a:rPr lang="pt-BR" dirty="0" smtClean="0"/>
              <a:t>Fumo: </a:t>
            </a:r>
            <a:r>
              <a:rPr lang="pt-BR" dirty="0" err="1"/>
              <a:t>Sulfentrazona</a:t>
            </a:r>
            <a:r>
              <a:rPr lang="pt-BR" dirty="0"/>
              <a:t> (</a:t>
            </a:r>
            <a:r>
              <a:rPr lang="pt-BR" dirty="0" err="1"/>
              <a:t>Boral</a:t>
            </a:r>
            <a:r>
              <a:rPr lang="pt-BR" dirty="0"/>
              <a:t>)</a:t>
            </a:r>
          </a:p>
          <a:p>
            <a:r>
              <a:rPr lang="pt-BR" dirty="0" smtClean="0"/>
              <a:t> Frutíferas: Glifosato</a:t>
            </a:r>
          </a:p>
          <a:p>
            <a:r>
              <a:rPr lang="pt-BR" dirty="0" smtClean="0"/>
              <a:t>Milho: Glifosato; </a:t>
            </a:r>
            <a:r>
              <a:rPr lang="pt-BR" dirty="0" err="1" smtClean="0"/>
              <a:t>Atrazina</a:t>
            </a:r>
            <a:endParaRPr lang="pt-BR" dirty="0" smtClean="0"/>
          </a:p>
          <a:p>
            <a:r>
              <a:rPr lang="pt-BR" dirty="0" smtClean="0"/>
              <a:t>Pastagens: Glifosato</a:t>
            </a:r>
          </a:p>
          <a:p>
            <a:r>
              <a:rPr lang="pt-BR" dirty="0" smtClean="0"/>
              <a:t>Trigo: Glifosato</a:t>
            </a:r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4865" y="287851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Manejo da tiririca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550769" y="6527410"/>
            <a:ext cx="2264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Agrofit</a:t>
            </a:r>
            <a:r>
              <a:rPr lang="pt-BR" dirty="0" smtClean="0"/>
              <a:t>, 2018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857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4865" y="287851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Manejo da tiririca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7" y="1132668"/>
            <a:ext cx="10661415" cy="422712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58127" y="5570806"/>
            <a:ext cx="3432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Pastre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2006.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9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98595" y="43062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Manejo da tiririca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54744" y="6488668"/>
            <a:ext cx="98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Planta Daninha, Viçosa-MG, v. 31, n. 1, p. 213-221, </a:t>
            </a:r>
            <a:r>
              <a:rPr lang="pt-BR" dirty="0" smtClean="0"/>
              <a:t>2013 (Santos et al.)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205" y="772732"/>
            <a:ext cx="4807561" cy="571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4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4865" y="1012874"/>
            <a:ext cx="10798935" cy="51640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Controle alternativo</a:t>
            </a:r>
          </a:p>
          <a:p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Mucuna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-preta e feijão-de-porco: ação inibidora sobre a tiririca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4865" y="287851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Manejo da tiririca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93" y="2119310"/>
            <a:ext cx="9886729" cy="362030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CaixaDeTexto 5"/>
          <p:cNvSpPr txBox="1"/>
          <p:nvPr/>
        </p:nvSpPr>
        <p:spPr>
          <a:xfrm>
            <a:off x="154744" y="5885087"/>
            <a:ext cx="6935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Planta Daninha, Viçosa-MG, v. 28, n. 3, p. 499-506, </a:t>
            </a:r>
            <a:r>
              <a:rPr lang="pt-BR" dirty="0" smtClean="0"/>
              <a:t>2010 (Silveira et al.)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84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38874" cy="167223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-92032" y="1666061"/>
            <a:ext cx="2379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Bulbostytylis</a:t>
            </a:r>
            <a:r>
              <a:rPr lang="pt-B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capillaris</a:t>
            </a:r>
            <a:endParaRPr lang="pt-B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028" y="0"/>
            <a:ext cx="2377373" cy="169976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352264" y="1643488"/>
            <a:ext cx="2379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aggregatus</a:t>
            </a:r>
            <a:endParaRPr lang="pt-B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059" y="-6469"/>
            <a:ext cx="2395468" cy="171269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650427" y="1645045"/>
            <a:ext cx="2379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difformis</a:t>
            </a:r>
            <a:endParaRPr lang="pt-B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752" y="193"/>
            <a:ext cx="2410710" cy="172359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7179527" y="1643487"/>
            <a:ext cx="2379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esculentus</a:t>
            </a:r>
            <a:endParaRPr lang="pt-B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8627" y="0"/>
            <a:ext cx="2419622" cy="1729968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9734234" y="1657568"/>
            <a:ext cx="2379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hermaphroditus</a:t>
            </a:r>
            <a:endParaRPr lang="pt-B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63" y="2338854"/>
            <a:ext cx="2323474" cy="1661224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-53080" y="4079932"/>
            <a:ext cx="2379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iria</a:t>
            </a:r>
            <a:endParaRPr lang="pt-B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9302" y="2338854"/>
            <a:ext cx="2354708" cy="168355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214292" y="4041232"/>
            <a:ext cx="2379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luzulae</a:t>
            </a:r>
            <a:endParaRPr lang="pt-B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6798" y="2348737"/>
            <a:ext cx="2387307" cy="1706863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4626674" y="4090362"/>
            <a:ext cx="2379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odoratus</a:t>
            </a:r>
            <a:endParaRPr lang="pt-B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2342" y="2363102"/>
            <a:ext cx="2404405" cy="1716380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7242342" y="4069216"/>
            <a:ext cx="2379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rigens</a:t>
            </a:r>
            <a:endParaRPr lang="pt-B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7488" y="2355926"/>
            <a:ext cx="2420761" cy="1685306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9789973" y="4090362"/>
            <a:ext cx="2379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rotundus</a:t>
            </a:r>
            <a:endParaRPr lang="pt-B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812" y="4740010"/>
            <a:ext cx="2275006" cy="1608383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-92032" y="6399084"/>
            <a:ext cx="2379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surinamensis</a:t>
            </a:r>
            <a:endParaRPr lang="pt-B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59302" y="4718201"/>
            <a:ext cx="2390927" cy="1620013"/>
          </a:xfrm>
          <a:prstGeom prst="rect">
            <a:avLst/>
          </a:prstGeom>
        </p:spPr>
      </p:pic>
      <p:sp>
        <p:nvSpPr>
          <p:cNvPr id="29" name="CaixaDeTexto 28"/>
          <p:cNvSpPr txBox="1"/>
          <p:nvPr/>
        </p:nvSpPr>
        <p:spPr>
          <a:xfrm>
            <a:off x="2046941" y="6397822"/>
            <a:ext cx="2379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virens</a:t>
            </a:r>
            <a:endParaRPr lang="pt-B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2553" y="4725898"/>
            <a:ext cx="2310493" cy="1612316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4747989" y="6338214"/>
            <a:ext cx="2379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Fimbristylis</a:t>
            </a:r>
            <a:r>
              <a:rPr lang="pt-B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autumnalis</a:t>
            </a:r>
            <a:endParaRPr lang="pt-B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9131" y="4698387"/>
            <a:ext cx="2479736" cy="1630336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7113046" y="6338213"/>
            <a:ext cx="2379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Fimbristylis</a:t>
            </a:r>
            <a:r>
              <a:rPr lang="pt-B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miliaceac</a:t>
            </a:r>
            <a:endParaRPr lang="pt-B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4234" y="4629875"/>
            <a:ext cx="2435651" cy="1670424"/>
          </a:xfrm>
          <a:prstGeom prst="rect">
            <a:avLst/>
          </a:prstGeom>
        </p:spPr>
      </p:pic>
      <p:sp>
        <p:nvSpPr>
          <p:cNvPr id="36" name="CaixaDeTexto 35"/>
          <p:cNvSpPr txBox="1"/>
          <p:nvPr/>
        </p:nvSpPr>
        <p:spPr>
          <a:xfrm>
            <a:off x="9734234" y="6264390"/>
            <a:ext cx="2379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Fuirena</a:t>
            </a:r>
            <a:r>
              <a:rPr lang="pt-B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umbellata</a:t>
            </a:r>
            <a:endParaRPr lang="pt-B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10288472" y="6581001"/>
            <a:ext cx="2289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Moreira e Bragança, 2011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055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4865" y="1012874"/>
            <a:ext cx="10798935" cy="51640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Controle alternativo</a:t>
            </a:r>
          </a:p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Rotação de culturas + Plantio Direto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4865" y="287851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Manejo da tiririca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80" y="1929626"/>
            <a:ext cx="5931509" cy="413542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607580" y="5992297"/>
            <a:ext cx="5215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Jakelaits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(2001)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0" y="6488668"/>
            <a:ext cx="519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Fontes et al. (2003)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153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4865" y="939361"/>
            <a:ext cx="11267940" cy="561618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AGROFIT –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Consulta aberta: http://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agrofit.agricultura.gov.br/agrofit_cons/principal_agrofit_cons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BIOLOGIA DAS PLANTAS DANINHAS: IMPORTÂNCIA PARA O MANEJO DE PLANTAS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DANINHAS - artigo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EMBRAPA Milho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 Sorgo: http://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panorama.cnpms.embrapa.br/plantas-daninhas/identificacao/tiririca/tiririca-cyperys-rotundus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FONTES et al. Manejo integrado de plantas daninhas. Planaltina – DF: Embrapa Cerrados, 2003. 48 p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MOREIRA, H.D.; BRAGANÇA, H.B.N. Manual de identificação de plantas infestantes. São Paulo: FMC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Agricultural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2011. 107 p.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PASTRE, W. Controle de tiririca (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rotundus</a:t>
            </a:r>
            <a:r>
              <a:rPr lang="pt-B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L.) com aplicação de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Sulfentrazone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flazasulfuron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aplicados isoladamente e em mistura na cultura da cana-de-açúcar. Dissertação de mestrado. Instituto Agronômico de Campinas. 2006.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PEREIRA, W. Prevenção e controle da tiririca em áreas cultivadas com hortaliças. EMBRAPA Hortaliças. 1998, 19 p.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SANTOS, A et al. Manejo de tiririca e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trapoeraba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gliphosate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em ambientes sombreados.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Planta Daninha, Viçosa-MG, v. 31, n. 1, p. 213-221, 2013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SILVEIRA, H.R.O et al. </a:t>
            </a:r>
            <a:r>
              <a:rPr lang="pt-B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Alelopatia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 homeopatia no manejo da tiririca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rotundus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http://www.weedsonline.com.br/app_menu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/#</a:t>
            </a:r>
          </a:p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https://weedid.missouri.edu/</a:t>
            </a:r>
          </a:p>
          <a:p>
            <a:endParaRPr lang="pt-BR" sz="1400" dirty="0"/>
          </a:p>
          <a:p>
            <a:endParaRPr lang="pt-B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4865" y="287851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REFERÊNCIAS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4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10861" y="2161037"/>
            <a:ext cx="11273308" cy="21856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 smtClean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OBRIGADA!!</a:t>
            </a:r>
            <a:endParaRPr lang="pt-BR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70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4865" y="287851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rotundus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72" y="1151902"/>
            <a:ext cx="6451218" cy="483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aixaDeTexto 5"/>
          <p:cNvSpPr txBox="1"/>
          <p:nvPr/>
        </p:nvSpPr>
        <p:spPr>
          <a:xfrm>
            <a:off x="3706970" y="6369487"/>
            <a:ext cx="4314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Sementes </a:t>
            </a:r>
            <a:endParaRPr lang="pt-BR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721681" y="6569542"/>
            <a:ext cx="4636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http://www.weedsonline.com.br/app_menu/#</a:t>
            </a:r>
          </a:p>
        </p:txBody>
      </p:sp>
    </p:spTree>
    <p:extLst>
      <p:ext uri="{BB962C8B-B14F-4D97-AF65-F5344CB8AC3E}">
        <p14:creationId xmlns:p14="http://schemas.microsoft.com/office/powerpoint/2010/main" val="28739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4865" y="287851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rotundus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031624" y="6323320"/>
            <a:ext cx="4314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Plântula</a:t>
            </a:r>
            <a:endParaRPr lang="pt-BR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721681" y="6569542"/>
            <a:ext cx="4636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http://www.weedsonline.com.br/app_menu/#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293" y="1203988"/>
            <a:ext cx="6492353" cy="4869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489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4865" y="287851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rotundus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789266" y="6457890"/>
            <a:ext cx="4314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Visão geral</a:t>
            </a:r>
            <a:endParaRPr lang="pt-BR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721681" y="6569542"/>
            <a:ext cx="4636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http://www.weedsonline.com.br/app_menu/#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31" y="1016434"/>
            <a:ext cx="7079207" cy="5309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254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4865" y="287851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rotundus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031624" y="6321616"/>
            <a:ext cx="4314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Planta adulta</a:t>
            </a:r>
            <a:endParaRPr lang="pt-BR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721681" y="6569542"/>
            <a:ext cx="4636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http://www.weedsonline.com.br/app_menu/#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75" y="1012919"/>
            <a:ext cx="6801704" cy="5101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803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4865" y="287851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rotundus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031624" y="6323320"/>
            <a:ext cx="4314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Inflorescência</a:t>
            </a:r>
            <a:endParaRPr lang="pt-BR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721681" y="6569542"/>
            <a:ext cx="4636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http://www.weedsonline.com.br/app_menu/#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419" y="1176692"/>
            <a:ext cx="6383172" cy="4787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877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4864" y="91540"/>
            <a:ext cx="11267940" cy="48488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Cyperus</a:t>
            </a:r>
            <a:r>
              <a:rPr lang="pt-B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rotundus</a:t>
            </a:r>
            <a:endParaRPr lang="pt-B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Fot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50" y="1266148"/>
            <a:ext cx="8241405" cy="508199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54864" y="763109"/>
            <a:ext cx="1099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Distribuição da tiririca: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Latitude: 30 a 35° Norte e Sul</a:t>
            </a:r>
          </a:p>
          <a:p>
            <a:pPr algn="just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" y="6534834"/>
            <a:ext cx="4375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Retirado de aulas do Prof. Pedro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Christofoletti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8641724" y="1857361"/>
            <a:ext cx="30265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Presente em todos os países de clima subtropical e tropical e em muitos de clima temperado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Importante invasora no mundo (92 países) e no Brasil, afetando até 50% dos solos brasileiros, considerada a mais agressivas das tiriricas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708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</TotalTime>
  <Words>1962</Words>
  <Application>Microsoft Office PowerPoint</Application>
  <PresentationFormat>Widescreen</PresentationFormat>
  <Paragraphs>249</Paragraphs>
  <Slides>32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Batang</vt:lpstr>
      <vt:lpstr>Arial</vt:lpstr>
      <vt:lpstr>Calibri</vt:lpstr>
      <vt:lpstr>Calibri Light</vt:lpstr>
      <vt:lpstr>Wingdings</vt:lpstr>
      <vt:lpstr>Tema do Office</vt:lpstr>
      <vt:lpstr>Biologia e manejo de plantas daninhas Complexo de Ciperáceas</vt:lpstr>
      <vt:lpstr>Família Cyperaceae</vt:lpstr>
      <vt:lpstr>Apresentação do PowerPoint</vt:lpstr>
      <vt:lpstr>Cyperus rotundus</vt:lpstr>
      <vt:lpstr>Cyperus rotundus</vt:lpstr>
      <vt:lpstr>Cyperus rotundus</vt:lpstr>
      <vt:lpstr>Cyperus rotundus</vt:lpstr>
      <vt:lpstr>Cyperus rotundus</vt:lpstr>
      <vt:lpstr>Cyperus rotundus</vt:lpstr>
      <vt:lpstr>Cyperus rotundus</vt:lpstr>
      <vt:lpstr>Cyperus rotundus</vt:lpstr>
      <vt:lpstr>Cyperus rotundus</vt:lpstr>
      <vt:lpstr>Cyperus rotundus</vt:lpstr>
      <vt:lpstr>Cyperus rotundus</vt:lpstr>
      <vt:lpstr>Cyperus rotundus</vt:lpstr>
      <vt:lpstr>Cyperus rotundus</vt:lpstr>
      <vt:lpstr>Cyperus rotundus</vt:lpstr>
      <vt:lpstr>Dinâmica dos tubérculos das plantas daninhas do tipo ciperáceas</vt:lpstr>
      <vt:lpstr>Dinâmica dos tubérculos das plantas daninhas do tipo ciperáceas</vt:lpstr>
      <vt:lpstr>Dinâmica dos tubérculos das plantas daninhas do tipo ciperáceas</vt:lpstr>
      <vt:lpstr>Cyperus rotundus</vt:lpstr>
      <vt:lpstr>Cyperus esculentus</vt:lpstr>
      <vt:lpstr>Cyperus esculentus - Tiriricão</vt:lpstr>
      <vt:lpstr>Cyperaceae</vt:lpstr>
      <vt:lpstr>Manejo da tiririca</vt:lpstr>
      <vt:lpstr>Manejo da tiririca</vt:lpstr>
      <vt:lpstr>Manejo da tiririca</vt:lpstr>
      <vt:lpstr>Manejo da tiririca</vt:lpstr>
      <vt:lpstr>Manejo da tiririca</vt:lpstr>
      <vt:lpstr>Manejo da tiririca</vt:lpstr>
      <vt:lpstr>REFERÊNCIAS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Biologia e manejo de plantas daninhas Complexo de Ciperáceas</dc:title>
  <dc:creator>User</dc:creator>
  <cp:lastModifiedBy>User</cp:lastModifiedBy>
  <cp:revision>84</cp:revision>
  <dcterms:created xsi:type="dcterms:W3CDTF">2018-04-05T13:03:53Z</dcterms:created>
  <dcterms:modified xsi:type="dcterms:W3CDTF">2018-04-10T16:27:43Z</dcterms:modified>
</cp:coreProperties>
</file>