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0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1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3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4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5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6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437" r:id="rId2"/>
    <p:sldId id="377" r:id="rId3"/>
    <p:sldId id="405" r:id="rId4"/>
    <p:sldId id="378" r:id="rId5"/>
    <p:sldId id="379" r:id="rId6"/>
    <p:sldId id="380" r:id="rId7"/>
    <p:sldId id="431" r:id="rId8"/>
    <p:sldId id="432" r:id="rId9"/>
    <p:sldId id="433" r:id="rId10"/>
    <p:sldId id="434" r:id="rId11"/>
    <p:sldId id="435" r:id="rId12"/>
    <p:sldId id="436" r:id="rId13"/>
    <p:sldId id="381" r:id="rId14"/>
    <p:sldId id="382" r:id="rId15"/>
    <p:sldId id="383" r:id="rId16"/>
    <p:sldId id="384" r:id="rId17"/>
    <p:sldId id="385" r:id="rId18"/>
    <p:sldId id="386" r:id="rId19"/>
    <p:sldId id="388" r:id="rId20"/>
    <p:sldId id="390" r:id="rId21"/>
    <p:sldId id="387" r:id="rId22"/>
    <p:sldId id="391" r:id="rId23"/>
    <p:sldId id="392" r:id="rId24"/>
    <p:sldId id="393" r:id="rId25"/>
    <p:sldId id="394" r:id="rId26"/>
    <p:sldId id="395" r:id="rId27"/>
    <p:sldId id="397" r:id="rId28"/>
    <p:sldId id="412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8" r:id="rId37"/>
    <p:sldId id="409" r:id="rId38"/>
    <p:sldId id="413" r:id="rId39"/>
    <p:sldId id="414" r:id="rId40"/>
    <p:sldId id="415" r:id="rId41"/>
    <p:sldId id="419" r:id="rId42"/>
    <p:sldId id="420" r:id="rId43"/>
    <p:sldId id="421" r:id="rId44"/>
    <p:sldId id="422" r:id="rId45"/>
    <p:sldId id="423" r:id="rId46"/>
    <p:sldId id="424" r:id="rId47"/>
    <p:sldId id="426" r:id="rId48"/>
    <p:sldId id="427" r:id="rId49"/>
    <p:sldId id="428" r:id="rId50"/>
    <p:sldId id="429" r:id="rId51"/>
    <p:sldId id="430" r:id="rId5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A9D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Escuro 1 - Ênfas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6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97" d="5000"/>
        <a:sy n="4797" d="5000"/>
      </p:scale>
      <p:origin x="0" y="-82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7EDED-B299-417F-A0EA-46C7A2406A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8FEE284-965D-4DD1-AB0A-42487F38F9A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Opções gerenciais (modificações futuras de um projeto – podemos subestimar o VPL ignorando opções)	</a:t>
          </a:r>
        </a:p>
      </dgm:t>
    </dgm:pt>
    <dgm:pt modelId="{102EFE3D-E680-4F56-9FF9-9F598DA4BCEC}" type="parTrans" cxnId="{BAFFAB8A-FAB1-4619-8C6E-832BF6153043}">
      <dgm:prSet/>
      <dgm:spPr/>
      <dgm:t>
        <a:bodyPr/>
        <a:lstStyle/>
        <a:p>
          <a:endParaRPr lang="pt-BR"/>
        </a:p>
      </dgm:t>
    </dgm:pt>
    <dgm:pt modelId="{9CC9DFB2-5068-4AF1-8BE2-C266F288ED38}" type="sibTrans" cxnId="{BAFFAB8A-FAB1-4619-8C6E-832BF6153043}">
      <dgm:prSet/>
      <dgm:spPr/>
      <dgm:t>
        <a:bodyPr/>
        <a:lstStyle/>
        <a:p>
          <a:endParaRPr lang="pt-BR"/>
        </a:p>
      </dgm:t>
    </dgm:pt>
    <dgm:pt modelId="{B0787B84-8860-499C-9FED-0E258C06D4BF}" type="pres">
      <dgm:prSet presAssocID="{B7B7EDED-B299-417F-A0EA-46C7A2406A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94A8C1C-345E-4892-8196-C974566B76C7}" type="pres">
      <dgm:prSet presAssocID="{78FEE284-965D-4DD1-AB0A-42487F38F9A8}" presName="hierRoot1" presStyleCnt="0">
        <dgm:presLayoutVars>
          <dgm:hierBranch val="init"/>
        </dgm:presLayoutVars>
      </dgm:prSet>
      <dgm:spPr/>
    </dgm:pt>
    <dgm:pt modelId="{8607C906-BC75-41C2-BD67-2FFA0BBE6FC2}" type="pres">
      <dgm:prSet presAssocID="{78FEE284-965D-4DD1-AB0A-42487F38F9A8}" presName="rootComposite1" presStyleCnt="0"/>
      <dgm:spPr/>
    </dgm:pt>
    <dgm:pt modelId="{9E6D93A9-C6A9-4D46-828D-DCB65677F9C4}" type="pres">
      <dgm:prSet presAssocID="{78FEE284-965D-4DD1-AB0A-42487F38F9A8}" presName="rootText1" presStyleLbl="node0" presStyleIdx="0" presStyleCnt="1" custScaleX="34275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8996E1E-5BD2-4384-AF8A-B90E55397F2B}" type="pres">
      <dgm:prSet presAssocID="{78FEE284-965D-4DD1-AB0A-42487F38F9A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F8F9589E-19D3-4784-89C9-7D4199D89D92}" type="pres">
      <dgm:prSet presAssocID="{78FEE284-965D-4DD1-AB0A-42487F38F9A8}" presName="hierChild2" presStyleCnt="0"/>
      <dgm:spPr/>
    </dgm:pt>
    <dgm:pt modelId="{BCAE7680-AAD6-4722-8D66-7890B6940E6F}" type="pres">
      <dgm:prSet presAssocID="{78FEE284-965D-4DD1-AB0A-42487F38F9A8}" presName="hierChild3" presStyleCnt="0"/>
      <dgm:spPr/>
    </dgm:pt>
  </dgm:ptLst>
  <dgm:cxnLst>
    <dgm:cxn modelId="{ACF289C4-CE25-4399-83D1-0B74F57F5AFB}" type="presOf" srcId="{78FEE284-965D-4DD1-AB0A-42487F38F9A8}" destId="{A8996E1E-5BD2-4384-AF8A-B90E55397F2B}" srcOrd="1" destOrd="0" presId="urn:microsoft.com/office/officeart/2005/8/layout/orgChart1"/>
    <dgm:cxn modelId="{25E8484A-B827-4113-892A-1C723DEF0EA2}" type="presOf" srcId="{B7B7EDED-B299-417F-A0EA-46C7A2406A46}" destId="{B0787B84-8860-499C-9FED-0E258C06D4BF}" srcOrd="0" destOrd="0" presId="urn:microsoft.com/office/officeart/2005/8/layout/orgChart1"/>
    <dgm:cxn modelId="{161E4CAC-5301-44F4-8D20-AF2A62D05444}" type="presOf" srcId="{78FEE284-965D-4DD1-AB0A-42487F38F9A8}" destId="{9E6D93A9-C6A9-4D46-828D-DCB65677F9C4}" srcOrd="0" destOrd="0" presId="urn:microsoft.com/office/officeart/2005/8/layout/orgChart1"/>
    <dgm:cxn modelId="{BAFFAB8A-FAB1-4619-8C6E-832BF6153043}" srcId="{B7B7EDED-B299-417F-A0EA-46C7A2406A46}" destId="{78FEE284-965D-4DD1-AB0A-42487F38F9A8}" srcOrd="0" destOrd="0" parTransId="{102EFE3D-E680-4F56-9FF9-9F598DA4BCEC}" sibTransId="{9CC9DFB2-5068-4AF1-8BE2-C266F288ED38}"/>
    <dgm:cxn modelId="{7400D621-97B5-496A-B365-6D800F17A553}" type="presParOf" srcId="{B0787B84-8860-499C-9FED-0E258C06D4BF}" destId="{E94A8C1C-345E-4892-8196-C974566B76C7}" srcOrd="0" destOrd="0" presId="urn:microsoft.com/office/officeart/2005/8/layout/orgChart1"/>
    <dgm:cxn modelId="{874BC210-7BFE-41DF-A04D-D979734E73AF}" type="presParOf" srcId="{E94A8C1C-345E-4892-8196-C974566B76C7}" destId="{8607C906-BC75-41C2-BD67-2FFA0BBE6FC2}" srcOrd="0" destOrd="0" presId="urn:microsoft.com/office/officeart/2005/8/layout/orgChart1"/>
    <dgm:cxn modelId="{AFCDD171-A6AE-4670-AC2E-F55092CBC81C}" type="presParOf" srcId="{8607C906-BC75-41C2-BD67-2FFA0BBE6FC2}" destId="{9E6D93A9-C6A9-4D46-828D-DCB65677F9C4}" srcOrd="0" destOrd="0" presId="urn:microsoft.com/office/officeart/2005/8/layout/orgChart1"/>
    <dgm:cxn modelId="{B436A480-624B-4A4B-9188-8235ECE2A6B2}" type="presParOf" srcId="{8607C906-BC75-41C2-BD67-2FFA0BBE6FC2}" destId="{A8996E1E-5BD2-4384-AF8A-B90E55397F2B}" srcOrd="1" destOrd="0" presId="urn:microsoft.com/office/officeart/2005/8/layout/orgChart1"/>
    <dgm:cxn modelId="{E5286623-B13A-4225-A970-753425DF9959}" type="presParOf" srcId="{E94A8C1C-345E-4892-8196-C974566B76C7}" destId="{F8F9589E-19D3-4784-89C9-7D4199D89D92}" srcOrd="1" destOrd="0" presId="urn:microsoft.com/office/officeart/2005/8/layout/orgChart1"/>
    <dgm:cxn modelId="{A6B1C989-3D72-4E65-B89E-B310FC90BD47}" type="presParOf" srcId="{E94A8C1C-345E-4892-8196-C974566B76C7}" destId="{BCAE7680-AAD6-4722-8D66-7890B6940E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EB309D2A-AD4B-407F-AE63-76909DCDF87E}" type="presOf" srcId="{6EB59EE4-A053-4BAB-BA09-F1F0FEEFC256}" destId="{909B1377-3A0B-407C-BA08-F7A7596F3369}" srcOrd="0" destOrd="0" presId="urn:microsoft.com/office/officeart/2005/8/layout/hierarchy3"/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3B73DCDA-0CF3-4E58-921E-A1321FE6D7F6}" type="presOf" srcId="{F792179A-F082-47BB-816B-DA8137204562}" destId="{323F7FE8-C423-4B20-854D-3B657E790CDE}" srcOrd="1" destOrd="0" presId="urn:microsoft.com/office/officeart/2005/8/layout/hierarchy3"/>
    <dgm:cxn modelId="{E5E67E5A-3B5D-41CF-9B9A-A6FC2AFD5037}" type="presOf" srcId="{F792179A-F082-47BB-816B-DA8137204562}" destId="{8A3B612C-D4E4-41CF-AF84-A460170AA475}" srcOrd="0" destOrd="0" presId="urn:microsoft.com/office/officeart/2005/8/layout/hierarchy3"/>
    <dgm:cxn modelId="{0D76140D-451B-4290-BEF2-459D417C349A}" type="presParOf" srcId="{909B1377-3A0B-407C-BA08-F7A7596F3369}" destId="{264861F8-A51F-416C-A8B3-1B96CE834B27}" srcOrd="0" destOrd="0" presId="urn:microsoft.com/office/officeart/2005/8/layout/hierarchy3"/>
    <dgm:cxn modelId="{3C4C895F-D4C0-4177-90A1-95E45AE9E185}" type="presParOf" srcId="{264861F8-A51F-416C-A8B3-1B96CE834B27}" destId="{08218E4E-C090-4B32-8526-B7BED7D6077E}" srcOrd="0" destOrd="0" presId="urn:microsoft.com/office/officeart/2005/8/layout/hierarchy3"/>
    <dgm:cxn modelId="{CE466F26-F80A-4D0F-B47F-87B6580BC877}" type="presParOf" srcId="{08218E4E-C090-4B32-8526-B7BED7D6077E}" destId="{8A3B612C-D4E4-41CF-AF84-A460170AA475}" srcOrd="0" destOrd="0" presId="urn:microsoft.com/office/officeart/2005/8/layout/hierarchy3"/>
    <dgm:cxn modelId="{4484B425-6537-4BA3-AE70-15EEC21B7B84}" type="presParOf" srcId="{08218E4E-C090-4B32-8526-B7BED7D6077E}" destId="{323F7FE8-C423-4B20-854D-3B657E790CDE}" srcOrd="1" destOrd="0" presId="urn:microsoft.com/office/officeart/2005/8/layout/hierarchy3"/>
    <dgm:cxn modelId="{DBFF91D6-0186-42CA-AAC4-B40F17D52B12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/>
      <dgm:spPr>
        <a:solidFill>
          <a:srgbClr val="91AA9D"/>
        </a:solidFill>
      </dgm:spPr>
      <dgm:t>
        <a:bodyPr/>
        <a:lstStyle/>
        <a:p>
          <a:r>
            <a:rPr lang="pt-BR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i="1" dirty="0"/>
            <a:t>commodity</a:t>
          </a:r>
          <a:r>
            <a:rPr lang="pt-BR" dirty="0"/>
            <a:t> é de $ 100,00.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sz="2800" dirty="0" smtClean="0"/>
            <a:t>Uma empresa de mineração está pensando em investir em uma jazida de cobre, necessitando para isso desembolsar $ 104 milhões. O valor presente atual de se explorar a jazida hoje é $ 100 milhões (perfeitamente correlacionado com o preço do cobre) e, historicamente, o preço do cobre possui uma volatilidade de 58,78% a.a. Se não houver opções reais significativas, o valor presente líquido do projeto é -$ 4 milhões ($ 100 milhões - $ 104 milhões). 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53398" custScaleY="286594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701B7E68-9918-4D56-BE01-115299DE714F}" type="presOf" srcId="{F792179A-F082-47BB-816B-DA8137204562}" destId="{323F7FE8-C423-4B20-854D-3B657E790CDE}" srcOrd="1" destOrd="0" presId="urn:microsoft.com/office/officeart/2005/8/layout/hierarchy3"/>
    <dgm:cxn modelId="{4AE3021D-09E8-47D0-8501-63B2BF005DB1}" type="presOf" srcId="{F792179A-F082-47BB-816B-DA8137204562}" destId="{8A3B612C-D4E4-41CF-AF84-A460170AA475}" srcOrd="0" destOrd="0" presId="urn:microsoft.com/office/officeart/2005/8/layout/hierarchy3"/>
    <dgm:cxn modelId="{48591850-F6B4-4EF5-8D9F-C5D55FCE7B5A}" type="presOf" srcId="{6EB59EE4-A053-4BAB-BA09-F1F0FEEFC256}" destId="{909B1377-3A0B-407C-BA08-F7A7596F3369}" srcOrd="0" destOrd="0" presId="urn:microsoft.com/office/officeart/2005/8/layout/hierarchy3"/>
    <dgm:cxn modelId="{39763EEF-2D32-40AF-A059-21D028ABDA23}" type="presParOf" srcId="{909B1377-3A0B-407C-BA08-F7A7596F3369}" destId="{264861F8-A51F-416C-A8B3-1B96CE834B27}" srcOrd="0" destOrd="0" presId="urn:microsoft.com/office/officeart/2005/8/layout/hierarchy3"/>
    <dgm:cxn modelId="{D1DA956A-F977-44A7-9D12-97756AEC8597}" type="presParOf" srcId="{264861F8-A51F-416C-A8B3-1B96CE834B27}" destId="{08218E4E-C090-4B32-8526-B7BED7D6077E}" srcOrd="0" destOrd="0" presId="urn:microsoft.com/office/officeart/2005/8/layout/hierarchy3"/>
    <dgm:cxn modelId="{611B5307-611B-409A-860C-6F6F41CBA202}" type="presParOf" srcId="{08218E4E-C090-4B32-8526-B7BED7D6077E}" destId="{8A3B612C-D4E4-41CF-AF84-A460170AA475}" srcOrd="0" destOrd="0" presId="urn:microsoft.com/office/officeart/2005/8/layout/hierarchy3"/>
    <dgm:cxn modelId="{80BDAD49-2CEE-456C-AC0D-12BB34FCED33}" type="presParOf" srcId="{08218E4E-C090-4B32-8526-B7BED7D6077E}" destId="{323F7FE8-C423-4B20-854D-3B657E790CDE}" srcOrd="1" destOrd="0" presId="urn:microsoft.com/office/officeart/2005/8/layout/hierarchy3"/>
    <dgm:cxn modelId="{93216F61-9AE0-4722-BBB8-32ADF64030FD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t-BR" sz="2800" dirty="0" smtClean="0"/>
            <a:t>Consideremos agora que exista a possibilidade de abandonar definitivamente a mina por um valor residual de $ 70 milhões (melhor uso do terreno), caso o preço do cobre se torne muito baixo. A flexibilidade gerencial de abandonar a mina cria uma assimetria ou inclinação na distribuição de probabilidade do VPL do projeto. Para capturar o valor da opção de abandono, o VPL precisa ser remodelado para: </a:t>
          </a:r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72570" custScaleY="286594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065330F0-99F5-4DC5-8516-E32E33CFA02C}" type="presOf" srcId="{F792179A-F082-47BB-816B-DA8137204562}" destId="{323F7FE8-C423-4B20-854D-3B657E790CDE}" srcOrd="1" destOrd="0" presId="urn:microsoft.com/office/officeart/2005/8/layout/hierarchy3"/>
    <dgm:cxn modelId="{9E933C28-226D-4416-8E9E-72DDC26303A1}" type="presOf" srcId="{F792179A-F082-47BB-816B-DA8137204562}" destId="{8A3B612C-D4E4-41CF-AF84-A460170AA475}" srcOrd="0" destOrd="0" presId="urn:microsoft.com/office/officeart/2005/8/layout/hierarchy3"/>
    <dgm:cxn modelId="{530B24D4-5B0E-4C8E-83C1-3F940D77E380}" type="presOf" srcId="{6EB59EE4-A053-4BAB-BA09-F1F0FEEFC256}" destId="{909B1377-3A0B-407C-BA08-F7A7596F3369}" srcOrd="0" destOrd="0" presId="urn:microsoft.com/office/officeart/2005/8/layout/hierarchy3"/>
    <dgm:cxn modelId="{4BEF3102-5AFF-4D48-8360-794E83E1B5FE}" type="presParOf" srcId="{909B1377-3A0B-407C-BA08-F7A7596F3369}" destId="{264861F8-A51F-416C-A8B3-1B96CE834B27}" srcOrd="0" destOrd="0" presId="urn:microsoft.com/office/officeart/2005/8/layout/hierarchy3"/>
    <dgm:cxn modelId="{9845B9A9-13DD-4D0A-881C-3B68337ABF38}" type="presParOf" srcId="{264861F8-A51F-416C-A8B3-1B96CE834B27}" destId="{08218E4E-C090-4B32-8526-B7BED7D6077E}" srcOrd="0" destOrd="0" presId="urn:microsoft.com/office/officeart/2005/8/layout/hierarchy3"/>
    <dgm:cxn modelId="{3D48C90D-7216-4C7D-8022-D4E3AD70C24A}" type="presParOf" srcId="{08218E4E-C090-4B32-8526-B7BED7D6077E}" destId="{8A3B612C-D4E4-41CF-AF84-A460170AA475}" srcOrd="0" destOrd="0" presId="urn:microsoft.com/office/officeart/2005/8/layout/hierarchy3"/>
    <dgm:cxn modelId="{5C1EA819-832A-4C69-AA76-D81FAA4D8739}" type="presParOf" srcId="{08218E4E-C090-4B32-8526-B7BED7D6077E}" destId="{323F7FE8-C423-4B20-854D-3B657E790CDE}" srcOrd="1" destOrd="0" presId="urn:microsoft.com/office/officeart/2005/8/layout/hierarchy3"/>
    <dgm:cxn modelId="{6E02F838-9AA8-438D-B33F-7E6E88CA7F61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7EDED-B299-417F-A0EA-46C7A2406A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8FEE284-965D-4DD1-AB0A-42487F38F9A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dirty="0">
              <a:solidFill>
                <a:schemeClr val="tx1"/>
              </a:solidFill>
            </a:rPr>
            <a:t>Opções gerenciais (modificações futuras de um projeto – podemos subestimar o VPL ignorando opções)	</a:t>
          </a:r>
        </a:p>
      </dgm:t>
    </dgm:pt>
    <dgm:pt modelId="{102EFE3D-E680-4F56-9FF9-9F598DA4BCEC}" type="parTrans" cxnId="{BAFFAB8A-FAB1-4619-8C6E-832BF6153043}">
      <dgm:prSet/>
      <dgm:spPr/>
      <dgm:t>
        <a:bodyPr/>
        <a:lstStyle/>
        <a:p>
          <a:endParaRPr lang="pt-BR"/>
        </a:p>
      </dgm:t>
    </dgm:pt>
    <dgm:pt modelId="{9CC9DFB2-5068-4AF1-8BE2-C266F288ED38}" type="sibTrans" cxnId="{BAFFAB8A-FAB1-4619-8C6E-832BF6153043}">
      <dgm:prSet/>
      <dgm:spPr/>
      <dgm:t>
        <a:bodyPr/>
        <a:lstStyle/>
        <a:p>
          <a:endParaRPr lang="pt-BR"/>
        </a:p>
      </dgm:t>
    </dgm:pt>
    <dgm:pt modelId="{B0787B84-8860-499C-9FED-0E258C06D4BF}" type="pres">
      <dgm:prSet presAssocID="{B7B7EDED-B299-417F-A0EA-46C7A2406A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94A8C1C-345E-4892-8196-C974566B76C7}" type="pres">
      <dgm:prSet presAssocID="{78FEE284-965D-4DD1-AB0A-42487F38F9A8}" presName="hierRoot1" presStyleCnt="0">
        <dgm:presLayoutVars>
          <dgm:hierBranch val="init"/>
        </dgm:presLayoutVars>
      </dgm:prSet>
      <dgm:spPr/>
    </dgm:pt>
    <dgm:pt modelId="{8607C906-BC75-41C2-BD67-2FFA0BBE6FC2}" type="pres">
      <dgm:prSet presAssocID="{78FEE284-965D-4DD1-AB0A-42487F38F9A8}" presName="rootComposite1" presStyleCnt="0"/>
      <dgm:spPr/>
    </dgm:pt>
    <dgm:pt modelId="{9E6D93A9-C6A9-4D46-828D-DCB65677F9C4}" type="pres">
      <dgm:prSet presAssocID="{78FEE284-965D-4DD1-AB0A-42487F38F9A8}" presName="rootText1" presStyleLbl="node0" presStyleIdx="0" presStyleCnt="1" custScaleX="34275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8996E1E-5BD2-4384-AF8A-B90E55397F2B}" type="pres">
      <dgm:prSet presAssocID="{78FEE284-965D-4DD1-AB0A-42487F38F9A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F8F9589E-19D3-4784-89C9-7D4199D89D92}" type="pres">
      <dgm:prSet presAssocID="{78FEE284-965D-4DD1-AB0A-42487F38F9A8}" presName="hierChild2" presStyleCnt="0"/>
      <dgm:spPr/>
    </dgm:pt>
    <dgm:pt modelId="{BCAE7680-AAD6-4722-8D66-7890B6940E6F}" type="pres">
      <dgm:prSet presAssocID="{78FEE284-965D-4DD1-AB0A-42487F38F9A8}" presName="hierChild3" presStyleCnt="0"/>
      <dgm:spPr/>
    </dgm:pt>
  </dgm:ptLst>
  <dgm:cxnLst>
    <dgm:cxn modelId="{EFE1BEA8-A983-41C4-86E6-C2D10949FCE9}" type="presOf" srcId="{B7B7EDED-B299-417F-A0EA-46C7A2406A46}" destId="{B0787B84-8860-499C-9FED-0E258C06D4BF}" srcOrd="0" destOrd="0" presId="urn:microsoft.com/office/officeart/2005/8/layout/orgChart1"/>
    <dgm:cxn modelId="{CEE809B0-8D0E-4062-81DA-98F4EEE301B3}" type="presOf" srcId="{78FEE284-965D-4DD1-AB0A-42487F38F9A8}" destId="{A8996E1E-5BD2-4384-AF8A-B90E55397F2B}" srcOrd="1" destOrd="0" presId="urn:microsoft.com/office/officeart/2005/8/layout/orgChart1"/>
    <dgm:cxn modelId="{423C8F26-8D2A-4175-91AC-7793AA391948}" type="presOf" srcId="{78FEE284-965D-4DD1-AB0A-42487F38F9A8}" destId="{9E6D93A9-C6A9-4D46-828D-DCB65677F9C4}" srcOrd="0" destOrd="0" presId="urn:microsoft.com/office/officeart/2005/8/layout/orgChart1"/>
    <dgm:cxn modelId="{BAFFAB8A-FAB1-4619-8C6E-832BF6153043}" srcId="{B7B7EDED-B299-417F-A0EA-46C7A2406A46}" destId="{78FEE284-965D-4DD1-AB0A-42487F38F9A8}" srcOrd="0" destOrd="0" parTransId="{102EFE3D-E680-4F56-9FF9-9F598DA4BCEC}" sibTransId="{9CC9DFB2-5068-4AF1-8BE2-C266F288ED38}"/>
    <dgm:cxn modelId="{2791C465-B8C7-4C59-B4F3-291220DAA6DA}" type="presParOf" srcId="{B0787B84-8860-499C-9FED-0E258C06D4BF}" destId="{E94A8C1C-345E-4892-8196-C974566B76C7}" srcOrd="0" destOrd="0" presId="urn:microsoft.com/office/officeart/2005/8/layout/orgChart1"/>
    <dgm:cxn modelId="{7FD291E1-DFA2-4DA8-B6C7-A707DD7C4479}" type="presParOf" srcId="{E94A8C1C-345E-4892-8196-C974566B76C7}" destId="{8607C906-BC75-41C2-BD67-2FFA0BBE6FC2}" srcOrd="0" destOrd="0" presId="urn:microsoft.com/office/officeart/2005/8/layout/orgChart1"/>
    <dgm:cxn modelId="{61E1E9B4-7CFB-47C4-B471-FC17A834B170}" type="presParOf" srcId="{8607C906-BC75-41C2-BD67-2FFA0BBE6FC2}" destId="{9E6D93A9-C6A9-4D46-828D-DCB65677F9C4}" srcOrd="0" destOrd="0" presId="urn:microsoft.com/office/officeart/2005/8/layout/orgChart1"/>
    <dgm:cxn modelId="{196F3416-44B7-47CC-9EE5-3A872AC0B2E1}" type="presParOf" srcId="{8607C906-BC75-41C2-BD67-2FFA0BBE6FC2}" destId="{A8996E1E-5BD2-4384-AF8A-B90E55397F2B}" srcOrd="1" destOrd="0" presId="urn:microsoft.com/office/officeart/2005/8/layout/orgChart1"/>
    <dgm:cxn modelId="{806B44DE-68D7-4A67-916D-BAAA63CA1D8F}" type="presParOf" srcId="{E94A8C1C-345E-4892-8196-C974566B76C7}" destId="{F8F9589E-19D3-4784-89C9-7D4199D89D92}" srcOrd="1" destOrd="0" presId="urn:microsoft.com/office/officeart/2005/8/layout/orgChart1"/>
    <dgm:cxn modelId="{08E030E6-1427-4765-AB24-90332F1EEC9B}" type="presParOf" srcId="{E94A8C1C-345E-4892-8196-C974566B76C7}" destId="{BCAE7680-AAD6-4722-8D66-7890B6940E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221B16-DC0B-43C4-9EEB-80D668A8D3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FF31FF9-3089-4346-89FE-3659790CEC8A}">
      <dgm:prSet custT="1"/>
      <dgm:spPr>
        <a:solidFill>
          <a:srgbClr val="002060"/>
        </a:solidFill>
      </dgm:spPr>
      <dgm:t>
        <a:bodyPr/>
        <a:lstStyle/>
        <a:p>
          <a:pPr algn="ctr"/>
          <a:r>
            <a:rPr lang="pt-BR" sz="3200" dirty="0"/>
            <a:t>Suponha que uma empresa deseje investir em uma fábrica de um produto XYW. O investimento é completamente irreversível. Suponha ainda que a fábrica possa ser construída instantaneamente com um investimento de R$ 1.600 e que venha a produzir uma unidade do produto por ano, a um custo de operação nulo. </a:t>
          </a:r>
        </a:p>
      </dgm:t>
    </dgm:pt>
    <dgm:pt modelId="{F162F9C4-004A-49C5-AAE7-6BFA4795862A}" type="parTrans" cxnId="{56C0EA89-43DD-482B-B853-9EE54B8307A6}">
      <dgm:prSet/>
      <dgm:spPr/>
      <dgm:t>
        <a:bodyPr/>
        <a:lstStyle/>
        <a:p>
          <a:endParaRPr lang="pt-BR" sz="3200"/>
        </a:p>
      </dgm:t>
    </dgm:pt>
    <dgm:pt modelId="{035055DE-DEEF-4C16-892F-72181B62469D}" type="sibTrans" cxnId="{56C0EA89-43DD-482B-B853-9EE54B8307A6}">
      <dgm:prSet/>
      <dgm:spPr/>
      <dgm:t>
        <a:bodyPr/>
        <a:lstStyle/>
        <a:p>
          <a:endParaRPr lang="pt-BR" sz="3200"/>
        </a:p>
      </dgm:t>
    </dgm:pt>
    <dgm:pt modelId="{DC8F3120-43ED-4F8D-A488-5C412BE79AEF}" type="pres">
      <dgm:prSet presAssocID="{3F221B16-DC0B-43C4-9EEB-80D668A8D3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9F9A838-1CDE-45A6-894B-176B0EC3BF34}" type="pres">
      <dgm:prSet presAssocID="{DFF31FF9-3089-4346-89FE-3659790CEC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6C0EA89-43DD-482B-B853-9EE54B8307A6}" srcId="{3F221B16-DC0B-43C4-9EEB-80D668A8D38F}" destId="{DFF31FF9-3089-4346-89FE-3659790CEC8A}" srcOrd="0" destOrd="0" parTransId="{F162F9C4-004A-49C5-AAE7-6BFA4795862A}" sibTransId="{035055DE-DEEF-4C16-892F-72181B62469D}"/>
    <dgm:cxn modelId="{C76677E7-8A5F-428B-939B-520AF40B504B}" type="presOf" srcId="{DFF31FF9-3089-4346-89FE-3659790CEC8A}" destId="{C9F9A838-1CDE-45A6-894B-176B0EC3BF34}" srcOrd="0" destOrd="0" presId="urn:microsoft.com/office/officeart/2005/8/layout/vList2"/>
    <dgm:cxn modelId="{E6EC30E1-C363-4FE4-A06C-0EF181D499FF}" type="presOf" srcId="{3F221B16-DC0B-43C4-9EEB-80D668A8D38F}" destId="{DC8F3120-43ED-4F8D-A488-5C412BE79AEF}" srcOrd="0" destOrd="0" presId="urn:microsoft.com/office/officeart/2005/8/layout/vList2"/>
    <dgm:cxn modelId="{96D4AFAA-FAB8-4D3D-A6B1-AE54B8CDE219}" type="presParOf" srcId="{DC8F3120-43ED-4F8D-A488-5C412BE79AEF}" destId="{C9F9A838-1CDE-45A6-894B-176B0EC3BF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0B84F6-212E-40DF-AE3E-68149AFBE8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A07DE2-A1B4-4879-8C79-865FC7E70076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ctr"/>
          <a:r>
            <a:rPr lang="pt-BR" sz="3200" dirty="0"/>
            <a:t>“A utilização das técnicas tradicionais [de avaliação de projetos] tende a subavaliar certos investimentos, principalmente aqueles que tenham as características de timing, irreversibilidade e incerteza, podendo conduzir a resultados que comprometeriam a introdução de projetos que gerariam resultados significativos para o empreendedor e colocando em risco a sobrevivência da empresa.”</a:t>
          </a:r>
        </a:p>
        <a:p>
          <a:pPr algn="r"/>
          <a:r>
            <a:rPr lang="pt-BR" sz="3200" dirty="0"/>
            <a:t>(Santos &amp; Pamplona, 2005)</a:t>
          </a:r>
        </a:p>
      </dgm:t>
    </dgm:pt>
    <dgm:pt modelId="{E764277B-8906-493B-874C-926206592AF5}" type="parTrans" cxnId="{398C130C-568A-4E9B-AB62-FDA80B1B516D}">
      <dgm:prSet/>
      <dgm:spPr/>
      <dgm:t>
        <a:bodyPr/>
        <a:lstStyle/>
        <a:p>
          <a:endParaRPr lang="pt-BR" sz="3200"/>
        </a:p>
      </dgm:t>
    </dgm:pt>
    <dgm:pt modelId="{E3B89068-980E-4780-9087-45C16742A9F3}" type="sibTrans" cxnId="{398C130C-568A-4E9B-AB62-FDA80B1B516D}">
      <dgm:prSet/>
      <dgm:spPr/>
      <dgm:t>
        <a:bodyPr/>
        <a:lstStyle/>
        <a:p>
          <a:endParaRPr lang="pt-BR" sz="3200"/>
        </a:p>
      </dgm:t>
    </dgm:pt>
    <dgm:pt modelId="{0114352E-06DD-42DB-B6E3-68AABA8C2174}" type="pres">
      <dgm:prSet presAssocID="{780B84F6-212E-40DF-AE3E-68149AFBE8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BFF27A9-D1B2-4912-A92A-800F4BCF13D6}" type="pres">
      <dgm:prSet presAssocID="{B7A07DE2-A1B4-4879-8C79-865FC7E70076}" presName="hierRoot1" presStyleCnt="0">
        <dgm:presLayoutVars>
          <dgm:hierBranch val="init"/>
        </dgm:presLayoutVars>
      </dgm:prSet>
      <dgm:spPr/>
    </dgm:pt>
    <dgm:pt modelId="{ED5C3658-C1F6-4653-8107-EB6126F3326C}" type="pres">
      <dgm:prSet presAssocID="{B7A07DE2-A1B4-4879-8C79-865FC7E70076}" presName="rootComposite1" presStyleCnt="0"/>
      <dgm:spPr/>
    </dgm:pt>
    <dgm:pt modelId="{C94E4CC1-D014-4E33-ABA9-8EC6385DB181}" type="pres">
      <dgm:prSet presAssocID="{B7A07DE2-A1B4-4879-8C79-865FC7E70076}" presName="rootText1" presStyleLbl="node0" presStyleIdx="0" presStyleCnt="1" custScaleX="156635" custScaleY="1719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9804606-1A1B-4DA6-8AFC-73EA99C01419}" type="pres">
      <dgm:prSet presAssocID="{B7A07DE2-A1B4-4879-8C79-865FC7E7007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D714400-4A16-4F8F-B54D-80F045F19522}" type="pres">
      <dgm:prSet presAssocID="{B7A07DE2-A1B4-4879-8C79-865FC7E70076}" presName="hierChild2" presStyleCnt="0"/>
      <dgm:spPr/>
    </dgm:pt>
    <dgm:pt modelId="{3E36A23F-CC15-4077-B992-0EF6C9BD9402}" type="pres">
      <dgm:prSet presAssocID="{B7A07DE2-A1B4-4879-8C79-865FC7E70076}" presName="hierChild3" presStyleCnt="0"/>
      <dgm:spPr/>
    </dgm:pt>
  </dgm:ptLst>
  <dgm:cxnLst>
    <dgm:cxn modelId="{1EBF7BBE-5B8B-4F47-AC3A-EAF6C5212E77}" type="presOf" srcId="{B7A07DE2-A1B4-4879-8C79-865FC7E70076}" destId="{C94E4CC1-D014-4E33-ABA9-8EC6385DB181}" srcOrd="0" destOrd="0" presId="urn:microsoft.com/office/officeart/2005/8/layout/orgChart1"/>
    <dgm:cxn modelId="{C377EEAC-BDDE-40B3-AC49-DAFDE7E06F38}" type="presOf" srcId="{780B84F6-212E-40DF-AE3E-68149AFBE875}" destId="{0114352E-06DD-42DB-B6E3-68AABA8C2174}" srcOrd="0" destOrd="0" presId="urn:microsoft.com/office/officeart/2005/8/layout/orgChart1"/>
    <dgm:cxn modelId="{4D1AB9EA-BAE7-4448-8E34-C02A525EAB42}" type="presOf" srcId="{B7A07DE2-A1B4-4879-8C79-865FC7E70076}" destId="{39804606-1A1B-4DA6-8AFC-73EA99C01419}" srcOrd="1" destOrd="0" presId="urn:microsoft.com/office/officeart/2005/8/layout/orgChart1"/>
    <dgm:cxn modelId="{398C130C-568A-4E9B-AB62-FDA80B1B516D}" srcId="{780B84F6-212E-40DF-AE3E-68149AFBE875}" destId="{B7A07DE2-A1B4-4879-8C79-865FC7E70076}" srcOrd="0" destOrd="0" parTransId="{E764277B-8906-493B-874C-926206592AF5}" sibTransId="{E3B89068-980E-4780-9087-45C16742A9F3}"/>
    <dgm:cxn modelId="{CBFD03E6-4CAF-403E-A814-6D1F63BCF323}" type="presParOf" srcId="{0114352E-06DD-42DB-B6E3-68AABA8C2174}" destId="{8BFF27A9-D1B2-4912-A92A-800F4BCF13D6}" srcOrd="0" destOrd="0" presId="urn:microsoft.com/office/officeart/2005/8/layout/orgChart1"/>
    <dgm:cxn modelId="{6A1F5B3B-BF8F-4DF0-A324-B80BF428C64C}" type="presParOf" srcId="{8BFF27A9-D1B2-4912-A92A-800F4BCF13D6}" destId="{ED5C3658-C1F6-4653-8107-EB6126F3326C}" srcOrd="0" destOrd="0" presId="urn:microsoft.com/office/officeart/2005/8/layout/orgChart1"/>
    <dgm:cxn modelId="{D9B80CDD-E019-493C-9D3A-0826D851B70D}" type="presParOf" srcId="{ED5C3658-C1F6-4653-8107-EB6126F3326C}" destId="{C94E4CC1-D014-4E33-ABA9-8EC6385DB181}" srcOrd="0" destOrd="0" presId="urn:microsoft.com/office/officeart/2005/8/layout/orgChart1"/>
    <dgm:cxn modelId="{8BC82CDF-7BB5-4714-9CA0-18CF129FB291}" type="presParOf" srcId="{ED5C3658-C1F6-4653-8107-EB6126F3326C}" destId="{39804606-1A1B-4DA6-8AFC-73EA99C01419}" srcOrd="1" destOrd="0" presId="urn:microsoft.com/office/officeart/2005/8/layout/orgChart1"/>
    <dgm:cxn modelId="{96C889BF-DB78-4629-9F62-21E971BED368}" type="presParOf" srcId="{8BFF27A9-D1B2-4912-A92A-800F4BCF13D6}" destId="{3D714400-4A16-4F8F-B54D-80F045F19522}" srcOrd="1" destOrd="0" presId="urn:microsoft.com/office/officeart/2005/8/layout/orgChart1"/>
    <dgm:cxn modelId="{4E539A91-6335-42FF-8B5C-5DB7A122DD7B}" type="presParOf" srcId="{8BFF27A9-D1B2-4912-A92A-800F4BCF13D6}" destId="{3E36A23F-CC15-4077-B992-0EF6C9BD94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2A05C7-0781-424C-A2D3-1CD409C0581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8DF8268-E283-44C6-B16A-A1237CBB9CD6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pt-BR" dirty="0"/>
            <a:t>Instrumento contratual que dá ao seu           detentor ou comprador o direito, ou o dever, dependendo  do tipo de contrato, de comprar (opção de compra ou </a:t>
          </a:r>
          <a:r>
            <a:rPr lang="pt-BR" dirty="0" err="1"/>
            <a:t>call</a:t>
          </a:r>
          <a:r>
            <a:rPr lang="pt-BR" dirty="0"/>
            <a:t> </a:t>
          </a:r>
          <a:r>
            <a:rPr lang="pt-BR" dirty="0" err="1"/>
            <a:t>option</a:t>
          </a:r>
          <a:r>
            <a:rPr lang="pt-BR" dirty="0"/>
            <a:t>), ou de vender (opção de venda ou </a:t>
          </a:r>
          <a:r>
            <a:rPr lang="pt-BR" dirty="0" err="1"/>
            <a:t>put</a:t>
          </a:r>
          <a:r>
            <a:rPr lang="pt-BR" dirty="0"/>
            <a:t> </a:t>
          </a:r>
          <a:r>
            <a:rPr lang="pt-BR" dirty="0" err="1"/>
            <a:t>option</a:t>
          </a:r>
          <a:r>
            <a:rPr lang="pt-BR" dirty="0"/>
            <a:t>), bem determinado pelo preço acordado na efetivação do contrato (preço de exercício).  </a:t>
          </a:r>
        </a:p>
        <a:p>
          <a:pPr algn="ctr"/>
          <a:r>
            <a:rPr lang="pt-BR" dirty="0"/>
            <a:t>                                                (Hull, 1995)</a:t>
          </a:r>
        </a:p>
      </dgm:t>
    </dgm:pt>
    <dgm:pt modelId="{E5C06A6C-0EEF-48BA-B349-C520CE211AB5}" type="parTrans" cxnId="{FFF7DC77-0CD5-4B73-A51B-A060F62E5F1E}">
      <dgm:prSet/>
      <dgm:spPr/>
      <dgm:t>
        <a:bodyPr/>
        <a:lstStyle/>
        <a:p>
          <a:endParaRPr lang="pt-BR"/>
        </a:p>
      </dgm:t>
    </dgm:pt>
    <dgm:pt modelId="{5A8FA734-9F3F-497A-9C8F-F1542CCF0449}" type="sibTrans" cxnId="{FFF7DC77-0CD5-4B73-A51B-A060F62E5F1E}">
      <dgm:prSet/>
      <dgm:spPr/>
      <dgm:t>
        <a:bodyPr/>
        <a:lstStyle/>
        <a:p>
          <a:endParaRPr lang="pt-BR"/>
        </a:p>
      </dgm:t>
    </dgm:pt>
    <dgm:pt modelId="{B5C3E00F-8CEC-4ACE-82BF-8B966F796D50}" type="pres">
      <dgm:prSet presAssocID="{492A05C7-0781-424C-A2D3-1CD409C058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32A0FD7-D3A7-4459-85A0-C747D9C0C3CF}" type="pres">
      <dgm:prSet presAssocID="{48DF8268-E283-44C6-B16A-A1237CBB9CD6}" presName="parTxOnly" presStyleLbl="node1" presStyleIdx="0" presStyleCnt="1" custScaleY="114464" custLinFactNeighborX="-69" custLinFactNeighborY="69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49D2E6-7EB9-45A8-993F-C30BFE54CA11}" type="presOf" srcId="{48DF8268-E283-44C6-B16A-A1237CBB9CD6}" destId="{E32A0FD7-D3A7-4459-85A0-C747D9C0C3CF}" srcOrd="0" destOrd="0" presId="urn:microsoft.com/office/officeart/2005/8/layout/hChevron3"/>
    <dgm:cxn modelId="{7FEC9706-ECA6-4126-B073-848F5D4C40E8}" type="presOf" srcId="{492A05C7-0781-424C-A2D3-1CD409C05817}" destId="{B5C3E00F-8CEC-4ACE-82BF-8B966F796D50}" srcOrd="0" destOrd="0" presId="urn:microsoft.com/office/officeart/2005/8/layout/hChevron3"/>
    <dgm:cxn modelId="{FFF7DC77-0CD5-4B73-A51B-A060F62E5F1E}" srcId="{492A05C7-0781-424C-A2D3-1CD409C05817}" destId="{48DF8268-E283-44C6-B16A-A1237CBB9CD6}" srcOrd="0" destOrd="0" parTransId="{E5C06A6C-0EEF-48BA-B349-C520CE211AB5}" sibTransId="{5A8FA734-9F3F-497A-9C8F-F1542CCF0449}"/>
    <dgm:cxn modelId="{56F18927-1B4F-43E3-9ADB-7D6954841B50}" type="presParOf" srcId="{B5C3E00F-8CEC-4ACE-82BF-8B966F796D50}" destId="{E32A0FD7-D3A7-4459-85A0-C747D9C0C3CF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8B509E-908B-48CB-A25F-3063A31FEEB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0522DDB-A686-47CE-81EA-420BD0197571}">
      <dgm:prSet custT="1"/>
      <dgm:spPr>
        <a:solidFill>
          <a:srgbClr val="530101"/>
        </a:solidFill>
      </dgm:spPr>
      <dgm:t>
        <a:bodyPr/>
        <a:lstStyle/>
        <a:p>
          <a:r>
            <a:rPr lang="pt-BR" sz="3200" dirty="0"/>
            <a:t>Uma opção real é o direito mas não a obrigação, de empreender uma ação a um custo pré-determinado (preço de exercício) por um período previamente estabelecido, que seria a vida da opção.</a:t>
          </a:r>
        </a:p>
      </dgm:t>
    </dgm:pt>
    <dgm:pt modelId="{5A17F2F0-36C2-4AE3-A918-51A4739F79F3}" type="parTrans" cxnId="{F921372E-FAAC-412F-8F56-76A69A317251}">
      <dgm:prSet/>
      <dgm:spPr/>
      <dgm:t>
        <a:bodyPr/>
        <a:lstStyle/>
        <a:p>
          <a:endParaRPr lang="pt-BR" sz="3200"/>
        </a:p>
      </dgm:t>
    </dgm:pt>
    <dgm:pt modelId="{54F8EA10-D75B-488A-B68D-772039A0238D}" type="sibTrans" cxnId="{F921372E-FAAC-412F-8F56-76A69A317251}">
      <dgm:prSet/>
      <dgm:spPr/>
      <dgm:t>
        <a:bodyPr/>
        <a:lstStyle/>
        <a:p>
          <a:endParaRPr lang="pt-BR" sz="3200"/>
        </a:p>
      </dgm:t>
    </dgm:pt>
    <dgm:pt modelId="{A28C351A-682A-4CA4-8C19-8C2991A5FF6A}" type="pres">
      <dgm:prSet presAssocID="{7E8B509E-908B-48CB-A25F-3063A31FEE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708E223-5363-4E67-86BF-5D3AED910972}" type="pres">
      <dgm:prSet presAssocID="{90522DDB-A686-47CE-81EA-420BD0197571}" presName="root" presStyleCnt="0"/>
      <dgm:spPr/>
    </dgm:pt>
    <dgm:pt modelId="{2336F5F9-1A89-4386-AFB1-BE06CF38990F}" type="pres">
      <dgm:prSet presAssocID="{90522DDB-A686-47CE-81EA-420BD0197571}" presName="rootComposite" presStyleCnt="0"/>
      <dgm:spPr/>
    </dgm:pt>
    <dgm:pt modelId="{5D933EE1-8F9E-4940-B6A7-B5EA4F5057CE}" type="pres">
      <dgm:prSet presAssocID="{90522DDB-A686-47CE-81EA-420BD0197571}" presName="rootText" presStyleLbl="node1" presStyleIdx="0" presStyleCnt="1" custScaleX="196927" custScaleY="108414"/>
      <dgm:spPr/>
      <dgm:t>
        <a:bodyPr/>
        <a:lstStyle/>
        <a:p>
          <a:endParaRPr lang="pt-BR"/>
        </a:p>
      </dgm:t>
    </dgm:pt>
    <dgm:pt modelId="{3E3F69E3-7B10-49C2-BE85-AAC9B24E2B31}" type="pres">
      <dgm:prSet presAssocID="{90522DDB-A686-47CE-81EA-420BD0197571}" presName="rootConnector" presStyleLbl="node1" presStyleIdx="0" presStyleCnt="1"/>
      <dgm:spPr/>
      <dgm:t>
        <a:bodyPr/>
        <a:lstStyle/>
        <a:p>
          <a:endParaRPr lang="pt-BR"/>
        </a:p>
      </dgm:t>
    </dgm:pt>
    <dgm:pt modelId="{097F81FA-4FDB-4E84-B0AA-5737BA30230E}" type="pres">
      <dgm:prSet presAssocID="{90522DDB-A686-47CE-81EA-420BD0197571}" presName="childShape" presStyleCnt="0"/>
      <dgm:spPr/>
    </dgm:pt>
  </dgm:ptLst>
  <dgm:cxnLst>
    <dgm:cxn modelId="{640F6F0E-DE9B-4E26-A453-4C1FF55A9069}" type="presOf" srcId="{90522DDB-A686-47CE-81EA-420BD0197571}" destId="{5D933EE1-8F9E-4940-B6A7-B5EA4F5057CE}" srcOrd="0" destOrd="0" presId="urn:microsoft.com/office/officeart/2005/8/layout/hierarchy3"/>
    <dgm:cxn modelId="{F921372E-FAAC-412F-8F56-76A69A317251}" srcId="{7E8B509E-908B-48CB-A25F-3063A31FEEB7}" destId="{90522DDB-A686-47CE-81EA-420BD0197571}" srcOrd="0" destOrd="0" parTransId="{5A17F2F0-36C2-4AE3-A918-51A4739F79F3}" sibTransId="{54F8EA10-D75B-488A-B68D-772039A0238D}"/>
    <dgm:cxn modelId="{132A2F96-C9CB-4BF5-94D1-230101FF5697}" type="presOf" srcId="{90522DDB-A686-47CE-81EA-420BD0197571}" destId="{3E3F69E3-7B10-49C2-BE85-AAC9B24E2B31}" srcOrd="1" destOrd="0" presId="urn:microsoft.com/office/officeart/2005/8/layout/hierarchy3"/>
    <dgm:cxn modelId="{CA7D8877-0500-4E2C-B32F-6EB1EDEE76D4}" type="presOf" srcId="{7E8B509E-908B-48CB-A25F-3063A31FEEB7}" destId="{A28C351A-682A-4CA4-8C19-8C2991A5FF6A}" srcOrd="0" destOrd="0" presId="urn:microsoft.com/office/officeart/2005/8/layout/hierarchy3"/>
    <dgm:cxn modelId="{E8CF9ABE-3226-4193-BE97-E3DCB2CE8EF3}" type="presParOf" srcId="{A28C351A-682A-4CA4-8C19-8C2991A5FF6A}" destId="{E708E223-5363-4E67-86BF-5D3AED910972}" srcOrd="0" destOrd="0" presId="urn:microsoft.com/office/officeart/2005/8/layout/hierarchy3"/>
    <dgm:cxn modelId="{971A1533-C1B4-4351-B8D0-C79C97235A04}" type="presParOf" srcId="{E708E223-5363-4E67-86BF-5D3AED910972}" destId="{2336F5F9-1A89-4386-AFB1-BE06CF38990F}" srcOrd="0" destOrd="0" presId="urn:microsoft.com/office/officeart/2005/8/layout/hierarchy3"/>
    <dgm:cxn modelId="{10F423BD-EBB8-461C-BB92-32241D3E6C05}" type="presParOf" srcId="{2336F5F9-1A89-4386-AFB1-BE06CF38990F}" destId="{5D933EE1-8F9E-4940-B6A7-B5EA4F5057CE}" srcOrd="0" destOrd="0" presId="urn:microsoft.com/office/officeart/2005/8/layout/hierarchy3"/>
    <dgm:cxn modelId="{A032866E-6F19-4654-A677-20C910414D39}" type="presParOf" srcId="{2336F5F9-1A89-4386-AFB1-BE06CF38990F}" destId="{3E3F69E3-7B10-49C2-BE85-AAC9B24E2B31}" srcOrd="1" destOrd="0" presId="urn:microsoft.com/office/officeart/2005/8/layout/hierarchy3"/>
    <dgm:cxn modelId="{E34F87EF-7632-4E8C-8B1E-D94D652F0CED}" type="presParOf" srcId="{E708E223-5363-4E67-86BF-5D3AED910972}" destId="{097F81FA-4FDB-4E84-B0AA-5737BA30230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372D52-0746-46B6-BDD5-565E68E60DF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9A34FD6-3CC5-4192-896E-35B1CF475E95}">
      <dgm:prSet/>
      <dgm:spPr/>
      <dgm:t>
        <a:bodyPr/>
        <a:lstStyle/>
        <a:p>
          <a:r>
            <a:rPr lang="pt-BR"/>
            <a:t>Modelo Binomial</a:t>
          </a:r>
        </a:p>
      </dgm:t>
    </dgm:pt>
    <dgm:pt modelId="{C7FC24F0-0626-48AB-8543-D5A5E5ACBB91}" type="parTrans" cxnId="{F3B21549-84E0-4B2B-AF64-17E1A15E14E9}">
      <dgm:prSet/>
      <dgm:spPr/>
      <dgm:t>
        <a:bodyPr/>
        <a:lstStyle/>
        <a:p>
          <a:endParaRPr lang="pt-BR"/>
        </a:p>
      </dgm:t>
    </dgm:pt>
    <dgm:pt modelId="{D5A1D95B-E72C-4A76-9B33-4EA46E0F8679}" type="sibTrans" cxnId="{F3B21549-84E0-4B2B-AF64-17E1A15E14E9}">
      <dgm:prSet/>
      <dgm:spPr/>
      <dgm:t>
        <a:bodyPr/>
        <a:lstStyle/>
        <a:p>
          <a:endParaRPr lang="pt-BR"/>
        </a:p>
      </dgm:t>
    </dgm:pt>
    <dgm:pt modelId="{25468AC9-757A-41AD-871B-3442180F222C}">
      <dgm:prSet/>
      <dgm:spPr/>
      <dgm:t>
        <a:bodyPr/>
        <a:lstStyle/>
        <a:p>
          <a:r>
            <a:rPr lang="pt-BR" dirty="0"/>
            <a:t>Modelo de Black-Scholes (</a:t>
          </a:r>
          <a:r>
            <a:rPr lang="pt-BR" dirty="0" err="1"/>
            <a:t>lognormal</a:t>
          </a:r>
          <a:r>
            <a:rPr lang="pt-BR" dirty="0"/>
            <a:t>, ou seja, logaritmo dos preços tem distribuição normal)</a:t>
          </a:r>
        </a:p>
      </dgm:t>
    </dgm:pt>
    <dgm:pt modelId="{E429FF56-7B35-4281-96A2-73A32496B068}" type="parTrans" cxnId="{EECA5C0F-9E74-42DF-A861-D567F4A87C2A}">
      <dgm:prSet/>
      <dgm:spPr/>
      <dgm:t>
        <a:bodyPr/>
        <a:lstStyle/>
        <a:p>
          <a:endParaRPr lang="pt-BR"/>
        </a:p>
      </dgm:t>
    </dgm:pt>
    <dgm:pt modelId="{4E48A93C-45F4-4A82-A0B2-711D64829840}" type="sibTrans" cxnId="{EECA5C0F-9E74-42DF-A861-D567F4A87C2A}">
      <dgm:prSet/>
      <dgm:spPr/>
      <dgm:t>
        <a:bodyPr/>
        <a:lstStyle/>
        <a:p>
          <a:endParaRPr lang="pt-BR"/>
        </a:p>
      </dgm:t>
    </dgm:pt>
    <dgm:pt modelId="{379CB6D5-B073-48B1-ABEF-B29D4F44D523}" type="pres">
      <dgm:prSet presAssocID="{68372D52-0746-46B6-BDD5-565E68E60DF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5A4F452-3921-4081-B669-E78F138CCED6}" type="pres">
      <dgm:prSet presAssocID="{F9A34FD6-3CC5-4192-896E-35B1CF475E95}" presName="hierRoot1" presStyleCnt="0">
        <dgm:presLayoutVars>
          <dgm:hierBranch val="init"/>
        </dgm:presLayoutVars>
      </dgm:prSet>
      <dgm:spPr/>
    </dgm:pt>
    <dgm:pt modelId="{4250D186-816B-49F9-996C-0CCF76624ADE}" type="pres">
      <dgm:prSet presAssocID="{F9A34FD6-3CC5-4192-896E-35B1CF475E95}" presName="rootComposite1" presStyleCnt="0"/>
      <dgm:spPr/>
    </dgm:pt>
    <dgm:pt modelId="{4BB003C4-9ACA-4AA0-A419-90B81EA6954B}" type="pres">
      <dgm:prSet presAssocID="{F9A34FD6-3CC5-4192-896E-35B1CF475E9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AA2E1C-3345-4821-A16E-ECFDE6CCEEB5}" type="pres">
      <dgm:prSet presAssocID="{F9A34FD6-3CC5-4192-896E-35B1CF475E95}" presName="topArc1" presStyleLbl="parChTrans1D1" presStyleIdx="0" presStyleCnt="4"/>
      <dgm:spPr/>
    </dgm:pt>
    <dgm:pt modelId="{C6375C5D-37DD-4611-AFAD-173AC6AAF8A4}" type="pres">
      <dgm:prSet presAssocID="{F9A34FD6-3CC5-4192-896E-35B1CF475E95}" presName="bottomArc1" presStyleLbl="parChTrans1D1" presStyleIdx="1" presStyleCnt="4"/>
      <dgm:spPr/>
    </dgm:pt>
    <dgm:pt modelId="{0DC672AA-1D2C-49CF-9C76-287EEC95ECB2}" type="pres">
      <dgm:prSet presAssocID="{F9A34FD6-3CC5-4192-896E-35B1CF475E95}" presName="topConnNode1" presStyleLbl="node1" presStyleIdx="0" presStyleCnt="0"/>
      <dgm:spPr/>
      <dgm:t>
        <a:bodyPr/>
        <a:lstStyle/>
        <a:p>
          <a:endParaRPr lang="pt-BR"/>
        </a:p>
      </dgm:t>
    </dgm:pt>
    <dgm:pt modelId="{F9FF6EF8-9ABD-46B2-9AA2-A4F6AB04EF77}" type="pres">
      <dgm:prSet presAssocID="{F9A34FD6-3CC5-4192-896E-35B1CF475E95}" presName="hierChild2" presStyleCnt="0"/>
      <dgm:spPr/>
    </dgm:pt>
    <dgm:pt modelId="{1834A80F-A888-4FEB-9425-6FFF16CA7E2F}" type="pres">
      <dgm:prSet presAssocID="{F9A34FD6-3CC5-4192-896E-35B1CF475E95}" presName="hierChild3" presStyleCnt="0"/>
      <dgm:spPr/>
    </dgm:pt>
    <dgm:pt modelId="{178FA4EC-700F-4BBA-A629-BA48241AAF43}" type="pres">
      <dgm:prSet presAssocID="{25468AC9-757A-41AD-871B-3442180F222C}" presName="hierRoot1" presStyleCnt="0">
        <dgm:presLayoutVars>
          <dgm:hierBranch val="init"/>
        </dgm:presLayoutVars>
      </dgm:prSet>
      <dgm:spPr/>
    </dgm:pt>
    <dgm:pt modelId="{4BF274B8-E33B-4463-9501-B88A1029E19F}" type="pres">
      <dgm:prSet presAssocID="{25468AC9-757A-41AD-871B-3442180F222C}" presName="rootComposite1" presStyleCnt="0"/>
      <dgm:spPr/>
    </dgm:pt>
    <dgm:pt modelId="{5A99F6E6-A653-4A48-A122-E54481458336}" type="pres">
      <dgm:prSet presAssocID="{25468AC9-757A-41AD-871B-3442180F222C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F31C26-DC1A-459A-8341-80A6FF671260}" type="pres">
      <dgm:prSet presAssocID="{25468AC9-757A-41AD-871B-3442180F222C}" presName="topArc1" presStyleLbl="parChTrans1D1" presStyleIdx="2" presStyleCnt="4"/>
      <dgm:spPr/>
    </dgm:pt>
    <dgm:pt modelId="{903DFA84-C265-48C3-BC45-4063B3FE3EB4}" type="pres">
      <dgm:prSet presAssocID="{25468AC9-757A-41AD-871B-3442180F222C}" presName="bottomArc1" presStyleLbl="parChTrans1D1" presStyleIdx="3" presStyleCnt="4"/>
      <dgm:spPr/>
    </dgm:pt>
    <dgm:pt modelId="{B3039326-1799-457C-9F07-A5F4ECC60709}" type="pres">
      <dgm:prSet presAssocID="{25468AC9-757A-41AD-871B-3442180F222C}" presName="topConnNode1" presStyleLbl="node1" presStyleIdx="0" presStyleCnt="0"/>
      <dgm:spPr/>
      <dgm:t>
        <a:bodyPr/>
        <a:lstStyle/>
        <a:p>
          <a:endParaRPr lang="pt-BR"/>
        </a:p>
      </dgm:t>
    </dgm:pt>
    <dgm:pt modelId="{6B8308EB-0D38-4F74-B5B7-839B64FB67CC}" type="pres">
      <dgm:prSet presAssocID="{25468AC9-757A-41AD-871B-3442180F222C}" presName="hierChild2" presStyleCnt="0"/>
      <dgm:spPr/>
    </dgm:pt>
    <dgm:pt modelId="{4DB7977B-4A5B-4B94-A350-796C7A94F48C}" type="pres">
      <dgm:prSet presAssocID="{25468AC9-757A-41AD-871B-3442180F222C}" presName="hierChild3" presStyleCnt="0"/>
      <dgm:spPr/>
    </dgm:pt>
  </dgm:ptLst>
  <dgm:cxnLst>
    <dgm:cxn modelId="{A0C49FEB-C2F2-42FD-AE09-F4588B27DF00}" type="presOf" srcId="{F9A34FD6-3CC5-4192-896E-35B1CF475E95}" destId="{4BB003C4-9ACA-4AA0-A419-90B81EA6954B}" srcOrd="0" destOrd="0" presId="urn:microsoft.com/office/officeart/2008/layout/HalfCircleOrganizationChart"/>
    <dgm:cxn modelId="{BE6965DD-39F2-4232-BECC-8891AE6BE97C}" type="presOf" srcId="{25468AC9-757A-41AD-871B-3442180F222C}" destId="{B3039326-1799-457C-9F07-A5F4ECC60709}" srcOrd="1" destOrd="0" presId="urn:microsoft.com/office/officeart/2008/layout/HalfCircleOrganizationChart"/>
    <dgm:cxn modelId="{70ADFFB9-81BC-4A8F-86B6-6884D96EAC99}" type="presOf" srcId="{68372D52-0746-46B6-BDD5-565E68E60DFD}" destId="{379CB6D5-B073-48B1-ABEF-B29D4F44D523}" srcOrd="0" destOrd="0" presId="urn:microsoft.com/office/officeart/2008/layout/HalfCircleOrganizationChart"/>
    <dgm:cxn modelId="{93CE20B9-22A1-48A0-BDA7-441BBCC04C42}" type="presOf" srcId="{F9A34FD6-3CC5-4192-896E-35B1CF475E95}" destId="{0DC672AA-1D2C-49CF-9C76-287EEC95ECB2}" srcOrd="1" destOrd="0" presId="urn:microsoft.com/office/officeart/2008/layout/HalfCircleOrganizationChart"/>
    <dgm:cxn modelId="{48B465F6-6BE1-4B2F-8689-EA9E7B271967}" type="presOf" srcId="{25468AC9-757A-41AD-871B-3442180F222C}" destId="{5A99F6E6-A653-4A48-A122-E54481458336}" srcOrd="0" destOrd="0" presId="urn:microsoft.com/office/officeart/2008/layout/HalfCircleOrganizationChart"/>
    <dgm:cxn modelId="{F3B21549-84E0-4B2B-AF64-17E1A15E14E9}" srcId="{68372D52-0746-46B6-BDD5-565E68E60DFD}" destId="{F9A34FD6-3CC5-4192-896E-35B1CF475E95}" srcOrd="0" destOrd="0" parTransId="{C7FC24F0-0626-48AB-8543-D5A5E5ACBB91}" sibTransId="{D5A1D95B-E72C-4A76-9B33-4EA46E0F8679}"/>
    <dgm:cxn modelId="{EECA5C0F-9E74-42DF-A861-D567F4A87C2A}" srcId="{68372D52-0746-46B6-BDD5-565E68E60DFD}" destId="{25468AC9-757A-41AD-871B-3442180F222C}" srcOrd="1" destOrd="0" parTransId="{E429FF56-7B35-4281-96A2-73A32496B068}" sibTransId="{4E48A93C-45F4-4A82-A0B2-711D64829840}"/>
    <dgm:cxn modelId="{595CBCC3-9128-4E97-91FE-E26E035068C0}" type="presParOf" srcId="{379CB6D5-B073-48B1-ABEF-B29D4F44D523}" destId="{95A4F452-3921-4081-B669-E78F138CCED6}" srcOrd="0" destOrd="0" presId="urn:microsoft.com/office/officeart/2008/layout/HalfCircleOrganizationChart"/>
    <dgm:cxn modelId="{C7D49C04-D414-4653-BFF6-A00A87EE5193}" type="presParOf" srcId="{95A4F452-3921-4081-B669-E78F138CCED6}" destId="{4250D186-816B-49F9-996C-0CCF76624ADE}" srcOrd="0" destOrd="0" presId="urn:microsoft.com/office/officeart/2008/layout/HalfCircleOrganizationChart"/>
    <dgm:cxn modelId="{2791A326-9192-4CEC-A25E-28B070547BAA}" type="presParOf" srcId="{4250D186-816B-49F9-996C-0CCF76624ADE}" destId="{4BB003C4-9ACA-4AA0-A419-90B81EA6954B}" srcOrd="0" destOrd="0" presId="urn:microsoft.com/office/officeart/2008/layout/HalfCircleOrganizationChart"/>
    <dgm:cxn modelId="{A32CCC11-3C6B-4A51-A663-B9A28FC68B3A}" type="presParOf" srcId="{4250D186-816B-49F9-996C-0CCF76624ADE}" destId="{6DAA2E1C-3345-4821-A16E-ECFDE6CCEEB5}" srcOrd="1" destOrd="0" presId="urn:microsoft.com/office/officeart/2008/layout/HalfCircleOrganizationChart"/>
    <dgm:cxn modelId="{6A3E9E75-C626-49A2-9E16-6DFBAABD9C4B}" type="presParOf" srcId="{4250D186-816B-49F9-996C-0CCF76624ADE}" destId="{C6375C5D-37DD-4611-AFAD-173AC6AAF8A4}" srcOrd="2" destOrd="0" presId="urn:microsoft.com/office/officeart/2008/layout/HalfCircleOrganizationChart"/>
    <dgm:cxn modelId="{5C32F38F-258F-4904-B5BE-7E86B6F77383}" type="presParOf" srcId="{4250D186-816B-49F9-996C-0CCF76624ADE}" destId="{0DC672AA-1D2C-49CF-9C76-287EEC95ECB2}" srcOrd="3" destOrd="0" presId="urn:microsoft.com/office/officeart/2008/layout/HalfCircleOrganizationChart"/>
    <dgm:cxn modelId="{273902D0-FB67-4F4D-AFB2-F60F888723B5}" type="presParOf" srcId="{95A4F452-3921-4081-B669-E78F138CCED6}" destId="{F9FF6EF8-9ABD-46B2-9AA2-A4F6AB04EF77}" srcOrd="1" destOrd="0" presId="urn:microsoft.com/office/officeart/2008/layout/HalfCircleOrganizationChart"/>
    <dgm:cxn modelId="{97340DF2-1778-4E37-AD69-FA5D249866A6}" type="presParOf" srcId="{95A4F452-3921-4081-B669-E78F138CCED6}" destId="{1834A80F-A888-4FEB-9425-6FFF16CA7E2F}" srcOrd="2" destOrd="0" presId="urn:microsoft.com/office/officeart/2008/layout/HalfCircleOrganizationChart"/>
    <dgm:cxn modelId="{17A4814C-46BD-4D74-B5D8-87E4DBA6660E}" type="presParOf" srcId="{379CB6D5-B073-48B1-ABEF-B29D4F44D523}" destId="{178FA4EC-700F-4BBA-A629-BA48241AAF43}" srcOrd="1" destOrd="0" presId="urn:microsoft.com/office/officeart/2008/layout/HalfCircleOrganizationChart"/>
    <dgm:cxn modelId="{DE2AEBC3-788F-4E2F-8AA9-868B18BE577E}" type="presParOf" srcId="{178FA4EC-700F-4BBA-A629-BA48241AAF43}" destId="{4BF274B8-E33B-4463-9501-B88A1029E19F}" srcOrd="0" destOrd="0" presId="urn:microsoft.com/office/officeart/2008/layout/HalfCircleOrganizationChart"/>
    <dgm:cxn modelId="{D62992FD-DC4B-493D-B0C5-A52CC2FF4E51}" type="presParOf" srcId="{4BF274B8-E33B-4463-9501-B88A1029E19F}" destId="{5A99F6E6-A653-4A48-A122-E54481458336}" srcOrd="0" destOrd="0" presId="urn:microsoft.com/office/officeart/2008/layout/HalfCircleOrganizationChart"/>
    <dgm:cxn modelId="{16519956-0E99-44F8-A7F0-C1842DD18AE1}" type="presParOf" srcId="{4BF274B8-E33B-4463-9501-B88A1029E19F}" destId="{5EF31C26-DC1A-459A-8341-80A6FF671260}" srcOrd="1" destOrd="0" presId="urn:microsoft.com/office/officeart/2008/layout/HalfCircleOrganizationChart"/>
    <dgm:cxn modelId="{57849D15-775D-446C-B860-A34EA355C87E}" type="presParOf" srcId="{4BF274B8-E33B-4463-9501-B88A1029E19F}" destId="{903DFA84-C265-48C3-BC45-4063B3FE3EB4}" srcOrd="2" destOrd="0" presId="urn:microsoft.com/office/officeart/2008/layout/HalfCircleOrganizationChart"/>
    <dgm:cxn modelId="{3DFB4B60-597A-4F0B-A991-B646554BF93B}" type="presParOf" srcId="{4BF274B8-E33B-4463-9501-B88A1029E19F}" destId="{B3039326-1799-457C-9F07-A5F4ECC60709}" srcOrd="3" destOrd="0" presId="urn:microsoft.com/office/officeart/2008/layout/HalfCircleOrganizationChart"/>
    <dgm:cxn modelId="{FCBB82B6-122B-4C6E-AEE4-8A2F639C504A}" type="presParOf" srcId="{178FA4EC-700F-4BBA-A629-BA48241AAF43}" destId="{6B8308EB-0D38-4F74-B5B7-839B64FB67CC}" srcOrd="1" destOrd="0" presId="urn:microsoft.com/office/officeart/2008/layout/HalfCircleOrganizationChart"/>
    <dgm:cxn modelId="{BA470239-0402-4310-93E9-77CC99987028}" type="presParOf" srcId="{178FA4EC-700F-4BBA-A629-BA48241AAF43}" destId="{4DB7977B-4A5B-4B94-A350-796C7A94F48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1A5BD0-9582-4179-8618-6D4CFF953B11}" type="doc">
      <dgm:prSet loTypeId="urn:microsoft.com/office/officeart/2005/8/layout/target3" loCatId="relationship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pt-BR"/>
        </a:p>
      </dgm:t>
    </dgm:pt>
    <dgm:pt modelId="{E336B3B2-40CE-4214-8E24-CB330103CE03}">
      <dgm:prSet/>
      <dgm:spPr/>
      <dgm:t>
        <a:bodyPr/>
        <a:lstStyle/>
        <a:p>
          <a:r>
            <a:rPr lang="pt-BR"/>
            <a:t>Os valores de </a:t>
          </a:r>
          <a:r>
            <a:rPr lang="pt-BR" b="1"/>
            <a:t>u</a:t>
          </a:r>
          <a:r>
            <a:rPr lang="pt-BR"/>
            <a:t> e </a:t>
          </a:r>
          <a:r>
            <a:rPr lang="pt-BR" b="1"/>
            <a:t>d</a:t>
          </a:r>
          <a:r>
            <a:rPr lang="pt-BR"/>
            <a:t> são determinados a partir da volatilidade de preço do ativo, </a:t>
          </a:r>
          <a:r>
            <a:rPr lang="pt-BR" b="1"/>
            <a:t>s</a:t>
          </a:r>
          <a:r>
            <a:rPr lang="pt-BR"/>
            <a:t>.</a:t>
          </a:r>
        </a:p>
      </dgm:t>
    </dgm:pt>
    <dgm:pt modelId="{3E39374C-C859-4A92-8502-0CC636280D1C}" type="parTrans" cxnId="{A1AB668E-FC0E-4E0C-9331-701A6FA5A0EB}">
      <dgm:prSet/>
      <dgm:spPr/>
      <dgm:t>
        <a:bodyPr/>
        <a:lstStyle/>
        <a:p>
          <a:endParaRPr lang="pt-BR"/>
        </a:p>
      </dgm:t>
    </dgm:pt>
    <dgm:pt modelId="{8B921C6C-A13D-4C23-B212-0CAE0056D51B}" type="sibTrans" cxnId="{A1AB668E-FC0E-4E0C-9331-701A6FA5A0EB}">
      <dgm:prSet/>
      <dgm:spPr/>
      <dgm:t>
        <a:bodyPr/>
        <a:lstStyle/>
        <a:p>
          <a:endParaRPr lang="pt-BR"/>
        </a:p>
      </dgm:t>
    </dgm:pt>
    <dgm:pt modelId="{DC62C419-866B-481D-909F-BF861402CF09}">
      <dgm:prSet/>
      <dgm:spPr/>
      <dgm:t>
        <a:bodyPr/>
        <a:lstStyle/>
        <a:p>
          <a:r>
            <a:rPr lang="pt-BR"/>
            <a:t>Há varias formas de fazer isso, uma possibilidade é:</a:t>
          </a:r>
        </a:p>
      </dgm:t>
    </dgm:pt>
    <dgm:pt modelId="{22D7590E-C38E-4A1E-9BF6-A22850880227}" type="parTrans" cxnId="{C789F97A-C775-4D45-A9B2-B2B674FA85C8}">
      <dgm:prSet/>
      <dgm:spPr/>
      <dgm:t>
        <a:bodyPr/>
        <a:lstStyle/>
        <a:p>
          <a:endParaRPr lang="pt-BR"/>
        </a:p>
      </dgm:t>
    </dgm:pt>
    <dgm:pt modelId="{A3D66CF7-91E5-431E-B782-64EB2D980E28}" type="sibTrans" cxnId="{C789F97A-C775-4D45-A9B2-B2B674FA85C8}">
      <dgm:prSet/>
      <dgm:spPr/>
      <dgm:t>
        <a:bodyPr/>
        <a:lstStyle/>
        <a:p>
          <a:endParaRPr lang="pt-BR"/>
        </a:p>
      </dgm:t>
    </dgm:pt>
    <dgm:pt modelId="{AC609FFB-DCC6-4BF2-80C7-700794F600F9}" type="pres">
      <dgm:prSet presAssocID="{0F1A5BD0-9582-4179-8618-6D4CFF953B1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3944A4F-7E0A-4C30-888D-B79611984AA9}" type="pres">
      <dgm:prSet presAssocID="{E336B3B2-40CE-4214-8E24-CB330103CE03}" presName="circle1" presStyleLbl="node1" presStyleIdx="0" presStyleCnt="2"/>
      <dgm:spPr/>
    </dgm:pt>
    <dgm:pt modelId="{EEC4B192-D915-4187-B626-A111AC3E92AD}" type="pres">
      <dgm:prSet presAssocID="{E336B3B2-40CE-4214-8E24-CB330103CE03}" presName="space" presStyleCnt="0"/>
      <dgm:spPr/>
    </dgm:pt>
    <dgm:pt modelId="{0BE92AED-1352-43E3-9C0A-45F47879C38A}" type="pres">
      <dgm:prSet presAssocID="{E336B3B2-40CE-4214-8E24-CB330103CE03}" presName="rect1" presStyleLbl="alignAcc1" presStyleIdx="0" presStyleCnt="2"/>
      <dgm:spPr/>
      <dgm:t>
        <a:bodyPr/>
        <a:lstStyle/>
        <a:p>
          <a:endParaRPr lang="pt-BR"/>
        </a:p>
      </dgm:t>
    </dgm:pt>
    <dgm:pt modelId="{AFBAFAAC-E7E3-4DC1-A170-6CAC8B7EDBED}" type="pres">
      <dgm:prSet presAssocID="{DC62C419-866B-481D-909F-BF861402CF09}" presName="vertSpace2" presStyleLbl="node1" presStyleIdx="0" presStyleCnt="2"/>
      <dgm:spPr/>
    </dgm:pt>
    <dgm:pt modelId="{847EB47C-A24D-4E63-BFF9-A1397E830D4B}" type="pres">
      <dgm:prSet presAssocID="{DC62C419-866B-481D-909F-BF861402CF09}" presName="circle2" presStyleLbl="node1" presStyleIdx="1" presStyleCnt="2"/>
      <dgm:spPr/>
    </dgm:pt>
    <dgm:pt modelId="{70937824-EF9A-42C3-A6D8-A872BB3F0E99}" type="pres">
      <dgm:prSet presAssocID="{DC62C419-866B-481D-909F-BF861402CF09}" presName="rect2" presStyleLbl="alignAcc1" presStyleIdx="1" presStyleCnt="2"/>
      <dgm:spPr/>
      <dgm:t>
        <a:bodyPr/>
        <a:lstStyle/>
        <a:p>
          <a:endParaRPr lang="pt-BR"/>
        </a:p>
      </dgm:t>
    </dgm:pt>
    <dgm:pt modelId="{F8114310-93A3-4524-8A9F-BD58FFD5D4E5}" type="pres">
      <dgm:prSet presAssocID="{E336B3B2-40CE-4214-8E24-CB330103CE0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918511-A7DF-43F7-BA77-48047F8CB393}" type="pres">
      <dgm:prSet presAssocID="{DC62C419-866B-481D-909F-BF861402CF0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DE97B09-EBEC-404A-B4DE-46C7AB306D60}" type="presOf" srcId="{E336B3B2-40CE-4214-8E24-CB330103CE03}" destId="{0BE92AED-1352-43E3-9C0A-45F47879C38A}" srcOrd="0" destOrd="0" presId="urn:microsoft.com/office/officeart/2005/8/layout/target3"/>
    <dgm:cxn modelId="{22A354FB-CA94-4B15-80FD-D188D90514DC}" type="presOf" srcId="{0F1A5BD0-9582-4179-8618-6D4CFF953B11}" destId="{AC609FFB-DCC6-4BF2-80C7-700794F600F9}" srcOrd="0" destOrd="0" presId="urn:microsoft.com/office/officeart/2005/8/layout/target3"/>
    <dgm:cxn modelId="{3DE643FD-8A9B-46F8-ABA5-3CC7A44D3658}" type="presOf" srcId="{E336B3B2-40CE-4214-8E24-CB330103CE03}" destId="{F8114310-93A3-4524-8A9F-BD58FFD5D4E5}" srcOrd="1" destOrd="0" presId="urn:microsoft.com/office/officeart/2005/8/layout/target3"/>
    <dgm:cxn modelId="{B012FED8-ECBB-4A5F-AB5E-6F812D2BF87B}" type="presOf" srcId="{DC62C419-866B-481D-909F-BF861402CF09}" destId="{70937824-EF9A-42C3-A6D8-A872BB3F0E99}" srcOrd="0" destOrd="0" presId="urn:microsoft.com/office/officeart/2005/8/layout/target3"/>
    <dgm:cxn modelId="{C789F97A-C775-4D45-A9B2-B2B674FA85C8}" srcId="{0F1A5BD0-9582-4179-8618-6D4CFF953B11}" destId="{DC62C419-866B-481D-909F-BF861402CF09}" srcOrd="1" destOrd="0" parTransId="{22D7590E-C38E-4A1E-9BF6-A22850880227}" sibTransId="{A3D66CF7-91E5-431E-B782-64EB2D980E28}"/>
    <dgm:cxn modelId="{56FBF69D-72D6-49F1-9A02-22F0B684F2C5}" type="presOf" srcId="{DC62C419-866B-481D-909F-BF861402CF09}" destId="{F1918511-A7DF-43F7-BA77-48047F8CB393}" srcOrd="1" destOrd="0" presId="urn:microsoft.com/office/officeart/2005/8/layout/target3"/>
    <dgm:cxn modelId="{A1AB668E-FC0E-4E0C-9331-701A6FA5A0EB}" srcId="{0F1A5BD0-9582-4179-8618-6D4CFF953B11}" destId="{E336B3B2-40CE-4214-8E24-CB330103CE03}" srcOrd="0" destOrd="0" parTransId="{3E39374C-C859-4A92-8502-0CC636280D1C}" sibTransId="{8B921C6C-A13D-4C23-B212-0CAE0056D51B}"/>
    <dgm:cxn modelId="{F3A18097-C5FF-4836-9E94-FE0BDAC85F49}" type="presParOf" srcId="{AC609FFB-DCC6-4BF2-80C7-700794F600F9}" destId="{B3944A4F-7E0A-4C30-888D-B79611984AA9}" srcOrd="0" destOrd="0" presId="urn:microsoft.com/office/officeart/2005/8/layout/target3"/>
    <dgm:cxn modelId="{0ABB7E32-D109-49BE-BD2F-DA05967E1CDB}" type="presParOf" srcId="{AC609FFB-DCC6-4BF2-80C7-700794F600F9}" destId="{EEC4B192-D915-4187-B626-A111AC3E92AD}" srcOrd="1" destOrd="0" presId="urn:microsoft.com/office/officeart/2005/8/layout/target3"/>
    <dgm:cxn modelId="{1421E88A-36BA-45D3-BF20-A577382AC893}" type="presParOf" srcId="{AC609FFB-DCC6-4BF2-80C7-700794F600F9}" destId="{0BE92AED-1352-43E3-9C0A-45F47879C38A}" srcOrd="2" destOrd="0" presId="urn:microsoft.com/office/officeart/2005/8/layout/target3"/>
    <dgm:cxn modelId="{7AB97099-9076-4E3F-9633-A4AF954E6286}" type="presParOf" srcId="{AC609FFB-DCC6-4BF2-80C7-700794F600F9}" destId="{AFBAFAAC-E7E3-4DC1-A170-6CAC8B7EDBED}" srcOrd="3" destOrd="0" presId="urn:microsoft.com/office/officeart/2005/8/layout/target3"/>
    <dgm:cxn modelId="{B87A6B6B-E4C5-40E2-8350-0FC9A26DCCB5}" type="presParOf" srcId="{AC609FFB-DCC6-4BF2-80C7-700794F600F9}" destId="{847EB47C-A24D-4E63-BFF9-A1397E830D4B}" srcOrd="4" destOrd="0" presId="urn:microsoft.com/office/officeart/2005/8/layout/target3"/>
    <dgm:cxn modelId="{DCE325B0-D657-4EEA-A94D-2DE1D6C42279}" type="presParOf" srcId="{AC609FFB-DCC6-4BF2-80C7-700794F600F9}" destId="{70937824-EF9A-42C3-A6D8-A872BB3F0E99}" srcOrd="5" destOrd="0" presId="urn:microsoft.com/office/officeart/2005/8/layout/target3"/>
    <dgm:cxn modelId="{CE855B19-A7C6-4709-A557-144FDE4925BB}" type="presParOf" srcId="{AC609FFB-DCC6-4BF2-80C7-700794F600F9}" destId="{F8114310-93A3-4524-8A9F-BD58FFD5D4E5}" srcOrd="6" destOrd="0" presId="urn:microsoft.com/office/officeart/2005/8/layout/target3"/>
    <dgm:cxn modelId="{6ED19969-73A0-498C-976C-E22CA8514FA1}" type="presParOf" srcId="{AC609FFB-DCC6-4BF2-80C7-700794F600F9}" destId="{F1918511-A7DF-43F7-BA77-48047F8CB393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B59EE4-A053-4BAB-BA09-F1F0FEEFC25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792179A-F082-47BB-816B-DA813720456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pt-BR" sz="2400" dirty="0" smtClean="0">
              <a:latin typeface="Arial" panose="020B0604020202020204" pitchFamily="34" charset="0"/>
              <a:ea typeface="Times New Roman" panose="02020603050405020304" pitchFamily="18" charset="0"/>
            </a:rPr>
            <a:t>O valor atual do projeto é de $ 1.000,00 (valor presente dos fluxos de caixa futuros), mas o mesmo necessita de um investimento inicial de $ 800,00. Isto gera um VPL de $ 200,00. A taxa livre de risco (r) igual a 12 % ao </a:t>
          </a:r>
          <a:r>
            <a:rPr lang="pt-B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período </a:t>
          </a:r>
          <a:r>
            <a:rPr lang="pt-BR" sz="2400" dirty="0" smtClean="0">
              <a:latin typeface="Arial" panose="020B0604020202020204" pitchFamily="34" charset="0"/>
              <a:cs typeface="Arial" panose="020B0604020202020204" pitchFamily="34" charset="0"/>
            </a:rPr>
            <a:t>e a volatilidade anual (</a:t>
          </a:r>
          <a:r>
            <a:rPr lang="pt-BR" sz="2400" dirty="0" smtClean="0"/>
            <a:t>σ</a:t>
          </a:r>
          <a:r>
            <a:rPr lang="pt-BR" sz="2400" dirty="0" smtClean="0">
              <a:latin typeface="Arial" panose="020B0604020202020204" pitchFamily="34" charset="0"/>
              <a:cs typeface="Arial" panose="020B0604020202020204" pitchFamily="34" charset="0"/>
            </a:rPr>
            <a:t>) da commodity usada como referência de 35 %</a:t>
          </a:r>
          <a:r>
            <a:rPr lang="pt-BR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r>
            <a:rPr lang="pt-BR" sz="2400" dirty="0" smtClean="0">
              <a:latin typeface="Arial" panose="020B0604020202020204" pitchFamily="34" charset="0"/>
              <a:ea typeface="Times New Roman" panose="02020603050405020304" pitchFamily="18" charset="0"/>
            </a:rPr>
            <a:t> O preço atual da </a:t>
          </a:r>
          <a:r>
            <a:rPr lang="pt-BR" sz="2400" i="1" dirty="0" smtClean="0">
              <a:latin typeface="Arial" panose="020B0604020202020204" pitchFamily="34" charset="0"/>
              <a:ea typeface="Times New Roman" panose="02020603050405020304" pitchFamily="18" charset="0"/>
            </a:rPr>
            <a:t>commodity</a:t>
          </a:r>
          <a:r>
            <a:rPr lang="pt-BR" sz="2400" dirty="0" smtClean="0">
              <a:latin typeface="Arial" panose="020B0604020202020204" pitchFamily="34" charset="0"/>
              <a:ea typeface="Times New Roman" panose="02020603050405020304" pitchFamily="18" charset="0"/>
            </a:rPr>
            <a:t> é de $ 100,00.</a:t>
          </a:r>
          <a:endParaRPr lang="pt-BR" sz="2400" dirty="0"/>
        </a:p>
      </dgm:t>
    </dgm:pt>
    <dgm:pt modelId="{029CE5CA-6B10-4EAE-BE7D-3EFBC0054453}" type="parTrans" cxnId="{F1AF192D-865D-43E8-9F08-54C2787434FA}">
      <dgm:prSet/>
      <dgm:spPr/>
      <dgm:t>
        <a:bodyPr/>
        <a:lstStyle/>
        <a:p>
          <a:endParaRPr lang="pt-BR"/>
        </a:p>
      </dgm:t>
    </dgm:pt>
    <dgm:pt modelId="{92871A88-9E0A-44AE-831E-E0B7ECF53590}" type="sibTrans" cxnId="{F1AF192D-865D-43E8-9F08-54C2787434FA}">
      <dgm:prSet/>
      <dgm:spPr/>
      <dgm:t>
        <a:bodyPr/>
        <a:lstStyle/>
        <a:p>
          <a:endParaRPr lang="pt-BR"/>
        </a:p>
      </dgm:t>
    </dgm:pt>
    <dgm:pt modelId="{909B1377-3A0B-407C-BA08-F7A7596F3369}" type="pres">
      <dgm:prSet presAssocID="{6EB59EE4-A053-4BAB-BA09-F1F0FEEFC2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64861F8-A51F-416C-A8B3-1B96CE834B27}" type="pres">
      <dgm:prSet presAssocID="{F792179A-F082-47BB-816B-DA8137204562}" presName="root" presStyleCnt="0"/>
      <dgm:spPr/>
    </dgm:pt>
    <dgm:pt modelId="{08218E4E-C090-4B32-8526-B7BED7D6077E}" type="pres">
      <dgm:prSet presAssocID="{F792179A-F082-47BB-816B-DA8137204562}" presName="rootComposite" presStyleCnt="0"/>
      <dgm:spPr/>
    </dgm:pt>
    <dgm:pt modelId="{8A3B612C-D4E4-41CF-AF84-A460170AA475}" type="pres">
      <dgm:prSet presAssocID="{F792179A-F082-47BB-816B-DA8137204562}" presName="rootText" presStyleLbl="node1" presStyleIdx="0" presStyleCnt="1" custScaleX="305672" custScaleY="131146"/>
      <dgm:spPr/>
      <dgm:t>
        <a:bodyPr/>
        <a:lstStyle/>
        <a:p>
          <a:endParaRPr lang="pt-BR"/>
        </a:p>
      </dgm:t>
    </dgm:pt>
    <dgm:pt modelId="{323F7FE8-C423-4B20-854D-3B657E790CDE}" type="pres">
      <dgm:prSet presAssocID="{F792179A-F082-47BB-816B-DA8137204562}" presName="rootConnector" presStyleLbl="node1" presStyleIdx="0" presStyleCnt="1"/>
      <dgm:spPr/>
      <dgm:t>
        <a:bodyPr/>
        <a:lstStyle/>
        <a:p>
          <a:endParaRPr lang="pt-BR"/>
        </a:p>
      </dgm:t>
    </dgm:pt>
    <dgm:pt modelId="{81BAB692-597F-40BA-A5A8-E49E1737E5D7}" type="pres">
      <dgm:prSet presAssocID="{F792179A-F082-47BB-816B-DA8137204562}" presName="childShape" presStyleCnt="0"/>
      <dgm:spPr/>
    </dgm:pt>
  </dgm:ptLst>
  <dgm:cxnLst>
    <dgm:cxn modelId="{F1AF192D-865D-43E8-9F08-54C2787434FA}" srcId="{6EB59EE4-A053-4BAB-BA09-F1F0FEEFC256}" destId="{F792179A-F082-47BB-816B-DA8137204562}" srcOrd="0" destOrd="0" parTransId="{029CE5CA-6B10-4EAE-BE7D-3EFBC0054453}" sibTransId="{92871A88-9E0A-44AE-831E-E0B7ECF53590}"/>
    <dgm:cxn modelId="{94D91D42-7EC9-4621-B5D0-511437A45008}" type="presOf" srcId="{F792179A-F082-47BB-816B-DA8137204562}" destId="{8A3B612C-D4E4-41CF-AF84-A460170AA475}" srcOrd="0" destOrd="0" presId="urn:microsoft.com/office/officeart/2005/8/layout/hierarchy3"/>
    <dgm:cxn modelId="{0FEB7AE4-68E2-4DF4-969E-51BE03CED702}" type="presOf" srcId="{6EB59EE4-A053-4BAB-BA09-F1F0FEEFC256}" destId="{909B1377-3A0B-407C-BA08-F7A7596F3369}" srcOrd="0" destOrd="0" presId="urn:microsoft.com/office/officeart/2005/8/layout/hierarchy3"/>
    <dgm:cxn modelId="{EB8C67F0-B196-4F42-AAED-A39CDEA75AF3}" type="presOf" srcId="{F792179A-F082-47BB-816B-DA8137204562}" destId="{323F7FE8-C423-4B20-854D-3B657E790CDE}" srcOrd="1" destOrd="0" presId="urn:microsoft.com/office/officeart/2005/8/layout/hierarchy3"/>
    <dgm:cxn modelId="{43DB8A28-F565-479B-BD66-12D4BABD587A}" type="presParOf" srcId="{909B1377-3A0B-407C-BA08-F7A7596F3369}" destId="{264861F8-A51F-416C-A8B3-1B96CE834B27}" srcOrd="0" destOrd="0" presId="urn:microsoft.com/office/officeart/2005/8/layout/hierarchy3"/>
    <dgm:cxn modelId="{0940CE58-1D35-4311-B3A2-9E4F30F9C364}" type="presParOf" srcId="{264861F8-A51F-416C-A8B3-1B96CE834B27}" destId="{08218E4E-C090-4B32-8526-B7BED7D6077E}" srcOrd="0" destOrd="0" presId="urn:microsoft.com/office/officeart/2005/8/layout/hierarchy3"/>
    <dgm:cxn modelId="{69F8004B-380E-4783-B479-B16809C94935}" type="presParOf" srcId="{08218E4E-C090-4B32-8526-B7BED7D6077E}" destId="{8A3B612C-D4E4-41CF-AF84-A460170AA475}" srcOrd="0" destOrd="0" presId="urn:microsoft.com/office/officeart/2005/8/layout/hierarchy3"/>
    <dgm:cxn modelId="{2387C6E8-CEA1-44B8-86A8-5A128D913CE9}" type="presParOf" srcId="{08218E4E-C090-4B32-8526-B7BED7D6077E}" destId="{323F7FE8-C423-4B20-854D-3B657E790CDE}" srcOrd="1" destOrd="0" presId="urn:microsoft.com/office/officeart/2005/8/layout/hierarchy3"/>
    <dgm:cxn modelId="{BA411BAC-6647-4473-AC7F-5CC133946F4B}" type="presParOf" srcId="{264861F8-A51F-416C-A8B3-1B96CE834B27}" destId="{81BAB692-597F-40BA-A5A8-E49E1737E5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D93A9-C6A9-4D46-828D-DCB65677F9C4}">
      <dsp:nvSpPr>
        <dsp:cNvPr id="0" name=""/>
        <dsp:cNvSpPr/>
      </dsp:nvSpPr>
      <dsp:spPr>
        <a:xfrm>
          <a:off x="52468" y="223"/>
          <a:ext cx="9002550" cy="131325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>
              <a:solidFill>
                <a:schemeClr val="tx1"/>
              </a:solidFill>
            </a:rPr>
            <a:t>Opções gerenciais (modificações futuras de um projeto – podemos subestimar o VPL ignorando opções)	</a:t>
          </a:r>
        </a:p>
      </dsp:txBody>
      <dsp:txXfrm>
        <a:off x="52468" y="223"/>
        <a:ext cx="9002550" cy="13132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1985"/>
          <a:ext cx="10155133" cy="1661116"/>
        </a:xfrm>
        <a:prstGeom prst="roundRect">
          <a:avLst>
            <a:gd name="adj" fmla="val 10000"/>
          </a:avLst>
        </a:prstGeom>
        <a:solidFill>
          <a:srgbClr val="91AA9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/>
            <a:t>O valor atual do projeto é de $ 1.000,00 (valor presente dos fluxos de caixa futuros), mas o mesmo necessita de um investimento inicial de $ 800,00. Isto gera um VPL de $ 200,00. A taxa livre de risco (r) igual a 12 % ao período e a volatilidade anual (σ) da commodity usada como referência de 35 %. O preço atual da </a:t>
          </a:r>
          <a:r>
            <a:rPr lang="pt-BR" sz="2200" i="1" kern="1200" dirty="0"/>
            <a:t>commodity</a:t>
          </a:r>
          <a:r>
            <a:rPr lang="pt-BR" sz="2200" kern="1200" dirty="0"/>
            <a:t> é de $ 100,00.</a:t>
          </a:r>
        </a:p>
      </dsp:txBody>
      <dsp:txXfrm>
        <a:off x="56235" y="50637"/>
        <a:ext cx="10057829" cy="156381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22082" y="3486"/>
          <a:ext cx="10126135" cy="410597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Uma empresa de mineração está pensando em investir em uma jazida de cobre, necessitando para isso desembolsar $ 104 milhões. O valor presente atual de se explorar a jazida hoje é $ 100 milhões (perfeitamente correlacionado com o preço do cobre) e, historicamente, o preço do cobre possui uma volatilidade de 58,78% a.a. Se não houver opções reais significativas, o valor presente líquido do projeto é -$ 4 milhões ($ 100 milhões - $ 104 milhões). </a:t>
          </a:r>
        </a:p>
      </dsp:txBody>
      <dsp:txXfrm>
        <a:off x="142342" y="123746"/>
        <a:ext cx="9885615" cy="386545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1188" y="2288"/>
          <a:ext cx="10027923" cy="3856916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Consideremos agora que exista a possibilidade de abandonar definitivamente a mina por um valor residual de $ 70 milhões (melhor uso do terreno), caso o preço do cobre se torne muito baixo. A flexibilidade gerencial de abandonar a mina cria uma assimetria ou inclinação na distribuição de probabilidade do VPL do projeto. Para capturar o valor da opção de abandono, o VPL precisa ser remodelado para: </a:t>
          </a:r>
        </a:p>
      </dsp:txBody>
      <dsp:txXfrm>
        <a:off x="184153" y="115253"/>
        <a:ext cx="9801993" cy="3630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D93A9-C6A9-4D46-828D-DCB65677F9C4}">
      <dsp:nvSpPr>
        <dsp:cNvPr id="0" name=""/>
        <dsp:cNvSpPr/>
      </dsp:nvSpPr>
      <dsp:spPr>
        <a:xfrm>
          <a:off x="52468" y="223"/>
          <a:ext cx="9002550" cy="1313259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>
              <a:solidFill>
                <a:schemeClr val="tx1"/>
              </a:solidFill>
            </a:rPr>
            <a:t>Opções gerenciais (modificações futuras de um projeto – podemos subestimar o VPL ignorando opções)	</a:t>
          </a:r>
        </a:p>
      </dsp:txBody>
      <dsp:txXfrm>
        <a:off x="52468" y="223"/>
        <a:ext cx="9002550" cy="13132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9A838-1CDE-45A6-894B-176B0EC3BF34}">
      <dsp:nvSpPr>
        <dsp:cNvPr id="0" name=""/>
        <dsp:cNvSpPr/>
      </dsp:nvSpPr>
      <dsp:spPr>
        <a:xfrm>
          <a:off x="0" y="144738"/>
          <a:ext cx="10395858" cy="327015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Suponha que uma empresa deseje investir em uma fábrica de um produto XYW. O investimento é completamente irreversível. Suponha ainda que a fábrica possa ser construída instantaneamente com um investimento de R$ 1.600 e que venha a produzir uma unidade do produto por ano, a um custo de operação nulo. </a:t>
          </a:r>
        </a:p>
      </dsp:txBody>
      <dsp:txXfrm>
        <a:off x="159636" y="304374"/>
        <a:ext cx="10076586" cy="2950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E4CC1-D014-4E33-ABA9-8EC6385DB181}">
      <dsp:nvSpPr>
        <dsp:cNvPr id="0" name=""/>
        <dsp:cNvSpPr/>
      </dsp:nvSpPr>
      <dsp:spPr>
        <a:xfrm>
          <a:off x="8250" y="11293"/>
          <a:ext cx="8619498" cy="4730034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“A utilização das técnicas tradicionais [de avaliação de projetos] tende a subavaliar certos investimentos, principalmente aqueles que tenham as características de timing, irreversibilidade e incerteza, podendo conduzir a resultados que comprometeriam a introdução de projetos que gerariam resultados significativos para o empreendedor e colocando em risco a sobrevivência da empresa.”</a:t>
          </a: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(Santos &amp; Pamplona, 2005)</a:t>
          </a:r>
        </a:p>
      </dsp:txBody>
      <dsp:txXfrm>
        <a:off x="8250" y="11293"/>
        <a:ext cx="8619498" cy="4730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A0FD7-D3A7-4459-85A0-C747D9C0C3CF}">
      <dsp:nvSpPr>
        <dsp:cNvPr id="0" name=""/>
        <dsp:cNvSpPr/>
      </dsp:nvSpPr>
      <dsp:spPr>
        <a:xfrm>
          <a:off x="0" y="3860"/>
          <a:ext cx="8627566" cy="3950183"/>
        </a:xfrm>
        <a:prstGeom prst="homePlate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/>
            <a:t>Instrumento contratual que dá ao seu           detentor ou comprador o direito, ou o dever, dependendo  do tipo de contrato, de comprar (opção de compra ou </a:t>
          </a:r>
          <a:r>
            <a:rPr lang="pt-BR" sz="3000" kern="1200" dirty="0" err="1"/>
            <a:t>call</a:t>
          </a:r>
          <a:r>
            <a:rPr lang="pt-BR" sz="3000" kern="1200" dirty="0"/>
            <a:t> </a:t>
          </a:r>
          <a:r>
            <a:rPr lang="pt-BR" sz="3000" kern="1200" dirty="0" err="1"/>
            <a:t>option</a:t>
          </a:r>
          <a:r>
            <a:rPr lang="pt-BR" sz="3000" kern="1200" dirty="0"/>
            <a:t>), ou de vender (opção de venda ou </a:t>
          </a:r>
          <a:r>
            <a:rPr lang="pt-BR" sz="3000" kern="1200" dirty="0" err="1"/>
            <a:t>put</a:t>
          </a:r>
          <a:r>
            <a:rPr lang="pt-BR" sz="3000" kern="1200" dirty="0"/>
            <a:t> </a:t>
          </a:r>
          <a:r>
            <a:rPr lang="pt-BR" sz="3000" kern="1200" dirty="0" err="1"/>
            <a:t>option</a:t>
          </a:r>
          <a:r>
            <a:rPr lang="pt-BR" sz="3000" kern="1200" dirty="0"/>
            <a:t>), bem determinado pelo preço acordado na efetivação do contrato (preço de exercício). 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/>
            <a:t>                                                (Hull, 1995)</a:t>
          </a:r>
        </a:p>
      </dsp:txBody>
      <dsp:txXfrm>
        <a:off x="0" y="3860"/>
        <a:ext cx="7640020" cy="39501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33EE1-8F9E-4940-B6A7-B5EA4F5057CE}">
      <dsp:nvSpPr>
        <dsp:cNvPr id="0" name=""/>
        <dsp:cNvSpPr/>
      </dsp:nvSpPr>
      <dsp:spPr>
        <a:xfrm>
          <a:off x="8666" y="707498"/>
          <a:ext cx="9090345" cy="2502248"/>
        </a:xfrm>
        <a:prstGeom prst="roundRect">
          <a:avLst>
            <a:gd name="adj" fmla="val 10000"/>
          </a:avLst>
        </a:prstGeom>
        <a:solidFill>
          <a:srgbClr val="53010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/>
            <a:t>Uma opção real é o direito mas não a obrigação, de empreender uma ação a um custo pré-determinado (preço de exercício) por um período previamente estabelecido, que seria a vida da opção.</a:t>
          </a:r>
        </a:p>
      </dsp:txBody>
      <dsp:txXfrm>
        <a:off x="81954" y="780786"/>
        <a:ext cx="8943769" cy="2355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A2E1C-3345-4821-A16E-ECFDE6CCEEB5}">
      <dsp:nvSpPr>
        <dsp:cNvPr id="0" name=""/>
        <dsp:cNvSpPr/>
      </dsp:nvSpPr>
      <dsp:spPr>
        <a:xfrm>
          <a:off x="1650439" y="250"/>
          <a:ext cx="2278125" cy="227812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75C5D-37DD-4611-AFAD-173AC6AAF8A4}">
      <dsp:nvSpPr>
        <dsp:cNvPr id="0" name=""/>
        <dsp:cNvSpPr/>
      </dsp:nvSpPr>
      <dsp:spPr>
        <a:xfrm>
          <a:off x="1650439" y="250"/>
          <a:ext cx="2278125" cy="227812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003C4-9ACA-4AA0-A419-90B81EA6954B}">
      <dsp:nvSpPr>
        <dsp:cNvPr id="0" name=""/>
        <dsp:cNvSpPr/>
      </dsp:nvSpPr>
      <dsp:spPr>
        <a:xfrm>
          <a:off x="511376" y="410313"/>
          <a:ext cx="4556251" cy="1458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/>
            <a:t>Modelo Binomial</a:t>
          </a:r>
        </a:p>
      </dsp:txBody>
      <dsp:txXfrm>
        <a:off x="511376" y="410313"/>
        <a:ext cx="4556251" cy="1458000"/>
      </dsp:txXfrm>
    </dsp:sp>
    <dsp:sp modelId="{5EF31C26-DC1A-459A-8341-80A6FF671260}">
      <dsp:nvSpPr>
        <dsp:cNvPr id="0" name=""/>
        <dsp:cNvSpPr/>
      </dsp:nvSpPr>
      <dsp:spPr>
        <a:xfrm>
          <a:off x="7163504" y="250"/>
          <a:ext cx="2278125" cy="227812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DFA84-C265-48C3-BC45-4063B3FE3EB4}">
      <dsp:nvSpPr>
        <dsp:cNvPr id="0" name=""/>
        <dsp:cNvSpPr/>
      </dsp:nvSpPr>
      <dsp:spPr>
        <a:xfrm>
          <a:off x="7163504" y="250"/>
          <a:ext cx="2278125" cy="227812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9F6E6-A653-4A48-A122-E54481458336}">
      <dsp:nvSpPr>
        <dsp:cNvPr id="0" name=""/>
        <dsp:cNvSpPr/>
      </dsp:nvSpPr>
      <dsp:spPr>
        <a:xfrm>
          <a:off x="6024441" y="410313"/>
          <a:ext cx="4556251" cy="1458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/>
            <a:t>Modelo de Black-Scholes (</a:t>
          </a:r>
          <a:r>
            <a:rPr lang="pt-BR" sz="2500" kern="1200" dirty="0" err="1"/>
            <a:t>lognormal</a:t>
          </a:r>
          <a:r>
            <a:rPr lang="pt-BR" sz="2500" kern="1200" dirty="0"/>
            <a:t>, ou seja, logaritmo dos preços tem distribuição normal)</a:t>
          </a:r>
        </a:p>
      </dsp:txBody>
      <dsp:txXfrm>
        <a:off x="6024441" y="410313"/>
        <a:ext cx="4556251" cy="1458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44A4F-7E0A-4C30-888D-B79611984AA9}">
      <dsp:nvSpPr>
        <dsp:cNvPr id="0" name=""/>
        <dsp:cNvSpPr/>
      </dsp:nvSpPr>
      <dsp:spPr>
        <a:xfrm>
          <a:off x="0" y="0"/>
          <a:ext cx="2062103" cy="206210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92AED-1352-43E3-9C0A-45F47879C38A}">
      <dsp:nvSpPr>
        <dsp:cNvPr id="0" name=""/>
        <dsp:cNvSpPr/>
      </dsp:nvSpPr>
      <dsp:spPr>
        <a:xfrm>
          <a:off x="1031051" y="0"/>
          <a:ext cx="7622764" cy="20621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/>
            <a:t>Os valores de </a:t>
          </a:r>
          <a:r>
            <a:rPr lang="pt-BR" sz="2700" b="1" kern="1200"/>
            <a:t>u</a:t>
          </a:r>
          <a:r>
            <a:rPr lang="pt-BR" sz="2700" kern="1200"/>
            <a:t> e </a:t>
          </a:r>
          <a:r>
            <a:rPr lang="pt-BR" sz="2700" b="1" kern="1200"/>
            <a:t>d</a:t>
          </a:r>
          <a:r>
            <a:rPr lang="pt-BR" sz="2700" kern="1200"/>
            <a:t> são determinados a partir da volatilidade de preço do ativo, </a:t>
          </a:r>
          <a:r>
            <a:rPr lang="pt-BR" sz="2700" b="1" kern="1200"/>
            <a:t>s</a:t>
          </a:r>
          <a:r>
            <a:rPr lang="pt-BR" sz="2700" kern="1200"/>
            <a:t>.</a:t>
          </a:r>
        </a:p>
      </dsp:txBody>
      <dsp:txXfrm>
        <a:off x="1031051" y="0"/>
        <a:ext cx="7622764" cy="979498"/>
      </dsp:txXfrm>
    </dsp:sp>
    <dsp:sp modelId="{847EB47C-A24D-4E63-BFF9-A1397E830D4B}">
      <dsp:nvSpPr>
        <dsp:cNvPr id="0" name=""/>
        <dsp:cNvSpPr/>
      </dsp:nvSpPr>
      <dsp:spPr>
        <a:xfrm>
          <a:off x="541302" y="979498"/>
          <a:ext cx="979498" cy="97949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37824-EF9A-42C3-A6D8-A872BB3F0E99}">
      <dsp:nvSpPr>
        <dsp:cNvPr id="0" name=""/>
        <dsp:cNvSpPr/>
      </dsp:nvSpPr>
      <dsp:spPr>
        <a:xfrm>
          <a:off x="1031051" y="979498"/>
          <a:ext cx="7622764" cy="979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/>
            <a:t>Há varias formas de fazer isso, uma possibilidade é:</a:t>
          </a:r>
        </a:p>
      </dsp:txBody>
      <dsp:txXfrm>
        <a:off x="1031051" y="979498"/>
        <a:ext cx="7622764" cy="9794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12C-D4E4-41CF-AF84-A460170AA475}">
      <dsp:nvSpPr>
        <dsp:cNvPr id="0" name=""/>
        <dsp:cNvSpPr/>
      </dsp:nvSpPr>
      <dsp:spPr>
        <a:xfrm>
          <a:off x="7583" y="0"/>
          <a:ext cx="10155133" cy="2178487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" panose="020B0604020202020204" pitchFamily="34" charset="0"/>
              <a:ea typeface="Times New Roman" panose="02020603050405020304" pitchFamily="18" charset="0"/>
            </a:rPr>
            <a:t>O valor atual do projeto é de $ 1.000,00 (valor presente dos fluxos de caixa futuros), mas o mesmo necessita de um investimento inicial de $ 800,00. Isto gera um VPL de $ 200,00. A taxa livre de risco (r) igual a 12 % ao </a:t>
          </a:r>
          <a:r>
            <a:rPr lang="pt-BR" sz="24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período </a:t>
          </a:r>
          <a:r>
            <a:rPr lang="pt-B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 a volatilidade anual (</a:t>
          </a:r>
          <a:r>
            <a:rPr lang="pt-BR" sz="2400" kern="1200" dirty="0" smtClean="0"/>
            <a:t>σ</a:t>
          </a:r>
          <a:r>
            <a:rPr lang="pt-B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) da commodity usada como referência de 35 %</a:t>
          </a:r>
          <a:r>
            <a:rPr lang="pt-BR" sz="24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r>
            <a:rPr lang="pt-BR" sz="2400" kern="1200" dirty="0" smtClean="0">
              <a:latin typeface="Arial" panose="020B0604020202020204" pitchFamily="34" charset="0"/>
              <a:ea typeface="Times New Roman" panose="02020603050405020304" pitchFamily="18" charset="0"/>
            </a:rPr>
            <a:t> O preço atual da </a:t>
          </a:r>
          <a:r>
            <a:rPr lang="pt-BR" sz="2400" i="1" kern="1200" dirty="0" smtClean="0">
              <a:latin typeface="Arial" panose="020B0604020202020204" pitchFamily="34" charset="0"/>
              <a:ea typeface="Times New Roman" panose="02020603050405020304" pitchFamily="18" charset="0"/>
            </a:rPr>
            <a:t>commodity</a:t>
          </a:r>
          <a:r>
            <a:rPr lang="pt-BR" sz="2400" kern="1200" dirty="0" smtClean="0">
              <a:latin typeface="Arial" panose="020B0604020202020204" pitchFamily="34" charset="0"/>
              <a:ea typeface="Times New Roman" panose="02020603050405020304" pitchFamily="18" charset="0"/>
            </a:rPr>
            <a:t> é de $ 100,00.</a:t>
          </a:r>
          <a:endParaRPr lang="pt-BR" sz="2400" kern="1200" dirty="0"/>
        </a:p>
      </dsp:txBody>
      <dsp:txXfrm>
        <a:off x="71389" y="63806"/>
        <a:ext cx="10027521" cy="2050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30EE1-2212-4ACA-A058-AD6377CE4DBA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0089E-3DD3-4971-A1E5-07BD48BC30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39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F1B9353E-D7EF-411D-9F63-CFBE0415C5D3}" type="slidenum">
              <a:rPr lang="pt-BR" sz="1200" smtClean="0">
                <a:solidFill>
                  <a:srgbClr val="000000"/>
                </a:solidFill>
              </a:rPr>
              <a:pPr eaLnBrk="1" hangingPunct="1"/>
              <a:t>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6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4191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11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278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12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862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617B12F8-5B7B-43E8-90E2-9BE1FB359627}" type="slidenum">
              <a:rPr lang="pt-BR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860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46C3D1DE-D3E9-41AC-98ED-DD21C13E8F1D}" type="slidenum">
              <a:rPr lang="pt-BR" sz="1200" smtClean="0">
                <a:solidFill>
                  <a:srgbClr val="000000"/>
                </a:solidFill>
              </a:rPr>
              <a:pPr eaLnBrk="1" hangingPunct="1"/>
              <a:t>14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53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FE19D7A4-8746-4F46-8851-3CD26745EA29}" type="slidenum">
              <a:rPr lang="pt-BR" sz="1200">
                <a:solidFill>
                  <a:srgbClr val="000000"/>
                </a:solidFill>
              </a:rPr>
              <a:pPr algn="r" eaLnBrk="1" hangingPunct="1"/>
              <a:t>15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873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F228FB8C-A4DE-404D-8B88-37F7FB2EE4FA}" type="slidenum">
              <a:rPr lang="pt-BR" sz="1200" smtClean="0">
                <a:solidFill>
                  <a:srgbClr val="000000"/>
                </a:solidFill>
              </a:rPr>
              <a:pPr eaLnBrk="1" hangingPunct="1"/>
              <a:t>16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113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C73ACE81-786A-43DC-9BD0-B6AD5042BC9D}" type="slidenum">
              <a:rPr lang="pt-BR" sz="1200" smtClean="0">
                <a:solidFill>
                  <a:srgbClr val="000000"/>
                </a:solidFill>
              </a:rPr>
              <a:pPr eaLnBrk="1" hangingPunct="1"/>
              <a:t>17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146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18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154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19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345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20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23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F1B9353E-D7EF-411D-9F63-CFBE0415C5D3}" type="slidenum">
              <a:rPr lang="pt-BR" sz="1200" smtClean="0">
                <a:solidFill>
                  <a:srgbClr val="000000"/>
                </a:solidFill>
              </a:rPr>
              <a:pPr eaLnBrk="1" hangingPunct="1"/>
              <a:t>3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6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28487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21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064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649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23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5802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24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5816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25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2719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26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104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27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9752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28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5697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29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8506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30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60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4B0E5440-8798-4650-A54E-816006C11237}" type="slidenum">
              <a:rPr lang="pt-BR" sz="1200" smtClean="0">
                <a:solidFill>
                  <a:srgbClr val="000000"/>
                </a:solidFill>
              </a:rPr>
              <a:pPr eaLnBrk="1" hangingPunct="1"/>
              <a:t>4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7427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31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1012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2913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33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846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34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3464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35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94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36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7473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37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0214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/>
            <a:fld id="{E8EA11ED-92BE-47EE-B38E-0F8B14357CC0}" type="slidenum">
              <a:rPr lang="pt-BR" sz="1200" smtClean="0">
                <a:solidFill>
                  <a:srgbClr val="000000"/>
                </a:solidFill>
              </a:rPr>
              <a:pPr eaLnBrk="1" hangingPunct="1"/>
              <a:t>38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19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5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895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6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67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2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033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9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580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 txBox="1">
            <a:spLocks noGrp="1" noChangeArrowheads="1"/>
          </p:cNvSpPr>
          <p:nvPr/>
        </p:nvSpPr>
        <p:spPr bwMode="auto">
          <a:xfrm>
            <a:off x="3887055" y="8686362"/>
            <a:ext cx="2970945" cy="4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297" tIns="46954" rIns="90297" bIns="46954" anchor="b"/>
          <a:lstStyle>
            <a:lvl1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defTabSz="450850" eaLnBrk="0" hangingPunct="0"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7575" algn="l"/>
                <a:tab pos="1835150" algn="l"/>
                <a:tab pos="2752725" algn="l"/>
                <a:tab pos="3670300" algn="l"/>
                <a:tab pos="4587875" algn="l"/>
                <a:tab pos="5503863" algn="l"/>
                <a:tab pos="6421438" algn="l"/>
                <a:tab pos="7339013" algn="l"/>
                <a:tab pos="8256588" algn="l"/>
                <a:tab pos="9174163" algn="l"/>
                <a:tab pos="10091738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r" eaLnBrk="1" hangingPunct="1"/>
            <a:fld id="{9D62D43C-1124-4F14-A8C3-570D48B3C33F}" type="slidenum">
              <a:rPr lang="pt-BR" sz="1200">
                <a:solidFill>
                  <a:srgbClr val="000000"/>
                </a:solidFill>
              </a:rPr>
              <a:pPr algn="r" eaLnBrk="1" hangingPunct="1"/>
              <a:t>10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2825" cy="34274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912"/>
            <a:ext cx="5030588" cy="42020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42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8CC27-8CE3-4CDD-A1C8-BB70D9DF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3909C8F-D928-4D9B-A09E-E1A7EA41F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E025303-5AD6-451E-ABC3-495D9BFE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1007A26-9AF2-4C0B-8508-ED4F7040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E927228-E4DA-4808-9081-ED13E977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050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E38289-3C9F-48DC-936D-19DF10F6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37ABB21-9E05-4F1F-BBD9-53755B439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B461316-6BAF-467D-A46A-5640E66D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8C44F25-FA25-4AA7-8913-A94D8CCC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50C72A6-6BEC-414E-8F77-0A1EA3EE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249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FF18C2-3C7F-46EC-A1DA-E809069B3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6ACFCA8-08CC-432E-916C-648A370C9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5A0258A-32D9-444E-9CAA-CBEE0FB8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BDB2947-96C4-4CAC-A46A-50E7182C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7EC2DA8-A9C6-400A-9C52-1FD16951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512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5413" y="260651"/>
            <a:ext cx="10363200" cy="7680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815414" y="1316765"/>
            <a:ext cx="10369551" cy="4320117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370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20654D-7C00-4F61-85A7-5C8460727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3DC2DF3-82ED-40ED-BC90-B02DD226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CB76154-4AF6-4F55-8A56-E557B519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1B27614-5330-45DD-A571-C3039968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2CAD8E3-1B3B-47FD-9393-CC3771AE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678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F157E8-E9BC-4B5C-B8DF-22C3E96A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6AB3FE3-753C-4400-8EBF-F9F1215F5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66493B2-3BD4-42D1-A0A6-610549DA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ACD9CA2-5981-43B0-A8A2-D0BE9589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1AB6675-F03D-46DD-93B5-E8213E00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540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B4AEC9-7E76-4D6A-9650-E676394B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6562CA-2959-45B5-83AD-47CF68CA0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0F7C39C-4442-4768-8717-12269E3A6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7C0A8F7-BAD1-44C7-9F6D-96552773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F75B6BD-C1E5-4238-813A-441B79E8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9AA0B03-9E6B-41C5-83BA-F294522A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820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1ACE7B-1C92-44D5-B9C0-28A23A026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667773E-18AA-4862-8667-44F77324B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11A34DC-D4E0-4C81-8200-CB1487469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2B530EE-C4F7-473C-B01E-F73981520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650D69B-5C29-46CC-9637-72EE864E3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2728508-9FAC-4A61-89C0-D7A6706C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4AA175E-1E30-4A78-AB8A-CAE2C46B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193828E7-F6D0-4ED0-A29B-7FF23CD3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770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7A4AEE-247B-407C-B4F9-A4BB29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38F9329-EE09-4A3F-BFAB-3BD20BAD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504BDFB-C06C-4C7B-81F6-86498B77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C46CBBD7-FE38-49C3-8A10-6985E3CE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32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0043598-DD2D-420F-8702-5E215D90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1C70FF0-2AC5-4A98-844C-03DC7E9F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B29530B-50C7-43B5-ABF8-246518AD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420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0EB25E-5E8D-4A5D-82D7-B697D62D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8E933A3-2CE9-4FE9-A1E6-FB830748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FA35F0F-90BF-40CA-8BCB-3D861568A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689CA19-E5F5-4DFE-945E-6E8DAE90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3DDC693-694E-4103-8D9F-3EF7C73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DB4568D-8E4D-4C6E-8E44-D0F881F7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670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15ABE-3B3C-449F-8321-7325979F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2E5843F-B2D4-4A9B-8AE8-C6AD60920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1FCA3CB-F3C4-4A4F-B1D8-5A8604842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1D1CA79-A03B-4FDF-A84B-7B78112B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D468B3D-162E-49A5-AA7C-CF333C5D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A8740BE-8CB6-439B-B09C-AA3DB9DF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67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EF6094C-4626-4392-98FD-4B457A28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43E0631-065E-4BCD-BF49-548F9EBCC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717E099-7422-4597-A613-EF02B402B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AC63-DD36-4B26-A100-6E6C938D0711}" type="datetimeFigureOut">
              <a:rPr lang="pt-BR" smtClean="0"/>
              <a:t>04/06/2020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493E62-9F8A-422D-AB22-4C1340FE5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FDB4D16-62CF-4EFA-8CF2-1D652AEFD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9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11" Type="http://schemas.openxmlformats.org/officeDocument/2006/relationships/image" Target="../media/image23.png"/><Relationship Id="rId5" Type="http://schemas.openxmlformats.org/officeDocument/2006/relationships/diagramQuickStyle" Target="../diagrams/quickStyle8.xml"/><Relationship Id="rId10" Type="http://schemas.openxmlformats.org/officeDocument/2006/relationships/image" Target="../media/image22.png"/><Relationship Id="rId4" Type="http://schemas.openxmlformats.org/officeDocument/2006/relationships/diagramLayout" Target="../diagrams/layout8.xml"/><Relationship Id="rId9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image" Target="../media/image25.png"/><Relationship Id="rId7" Type="http://schemas.openxmlformats.org/officeDocument/2006/relationships/diagramLayout" Target="../diagrams/layout1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1.xml"/><Relationship Id="rId5" Type="http://schemas.openxmlformats.org/officeDocument/2006/relationships/image" Target="../media/image27.png"/><Relationship Id="rId10" Type="http://schemas.microsoft.com/office/2007/relationships/diagramDrawing" Target="../diagrams/drawing11.xml"/><Relationship Id="rId4" Type="http://schemas.openxmlformats.org/officeDocument/2006/relationships/image" Target="../media/image26.png"/><Relationship Id="rId9" Type="http://schemas.openxmlformats.org/officeDocument/2006/relationships/diagramColors" Target="../diagrams/colors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image" Target="../media/image28.png"/><Relationship Id="rId7" Type="http://schemas.openxmlformats.org/officeDocument/2006/relationships/diagramData" Target="../diagrams/data1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11" Type="http://schemas.microsoft.com/office/2007/relationships/diagramDrawing" Target="../diagrams/drawing12.xml"/><Relationship Id="rId5" Type="http://schemas.openxmlformats.org/officeDocument/2006/relationships/image" Target="../media/image30.png"/><Relationship Id="rId10" Type="http://schemas.openxmlformats.org/officeDocument/2006/relationships/diagramColors" Target="../diagrams/colors12.xml"/><Relationship Id="rId4" Type="http://schemas.openxmlformats.org/officeDocument/2006/relationships/image" Target="../media/image29.png"/><Relationship Id="rId9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openxmlformats.org/officeDocument/2006/relationships/image" Target="../media/image32.png"/><Relationship Id="rId7" Type="http://schemas.openxmlformats.org/officeDocument/2006/relationships/diagramLayout" Target="../diagrams/layout1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3.xml"/><Relationship Id="rId5" Type="http://schemas.openxmlformats.org/officeDocument/2006/relationships/image" Target="../media/image34.png"/><Relationship Id="rId10" Type="http://schemas.microsoft.com/office/2007/relationships/diagramDrawing" Target="../diagrams/drawing13.xml"/><Relationship Id="rId4" Type="http://schemas.openxmlformats.org/officeDocument/2006/relationships/image" Target="../media/image33.png"/><Relationship Id="rId9" Type="http://schemas.openxmlformats.org/officeDocument/2006/relationships/diagramColors" Target="../diagrams/colors1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3" Type="http://schemas.openxmlformats.org/officeDocument/2006/relationships/image" Target="../media/image35.png"/><Relationship Id="rId7" Type="http://schemas.openxmlformats.org/officeDocument/2006/relationships/diagramLayout" Target="../diagrams/layout1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4.xml"/><Relationship Id="rId5" Type="http://schemas.openxmlformats.org/officeDocument/2006/relationships/image" Target="../media/image37.png"/><Relationship Id="rId10" Type="http://schemas.microsoft.com/office/2007/relationships/diagramDrawing" Target="../diagrams/drawing14.xml"/><Relationship Id="rId4" Type="http://schemas.openxmlformats.org/officeDocument/2006/relationships/image" Target="../media/image36.png"/><Relationship Id="rId9" Type="http://schemas.openxmlformats.org/officeDocument/2006/relationships/diagramColors" Target="../diagrams/colors1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5.xml"/><Relationship Id="rId3" Type="http://schemas.openxmlformats.org/officeDocument/2006/relationships/image" Target="../media/image38.png"/><Relationship Id="rId7" Type="http://schemas.openxmlformats.org/officeDocument/2006/relationships/diagramLayout" Target="../diagrams/layout1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5.xml"/><Relationship Id="rId5" Type="http://schemas.openxmlformats.org/officeDocument/2006/relationships/image" Target="../media/image40.png"/><Relationship Id="rId10" Type="http://schemas.microsoft.com/office/2007/relationships/diagramDrawing" Target="../diagrams/drawing15.xml"/><Relationship Id="rId4" Type="http://schemas.openxmlformats.org/officeDocument/2006/relationships/image" Target="../media/image39.png"/><Relationship Id="rId9" Type="http://schemas.openxmlformats.org/officeDocument/2006/relationships/diagramColors" Target="../diagrams/colors1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6.xml"/><Relationship Id="rId3" Type="http://schemas.openxmlformats.org/officeDocument/2006/relationships/image" Target="../media/image41.png"/><Relationship Id="rId7" Type="http://schemas.openxmlformats.org/officeDocument/2006/relationships/diagramLayout" Target="../diagrams/layout1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6.xml"/><Relationship Id="rId5" Type="http://schemas.openxmlformats.org/officeDocument/2006/relationships/image" Target="../media/image43.png"/><Relationship Id="rId10" Type="http://schemas.microsoft.com/office/2007/relationships/diagramDrawing" Target="../diagrams/drawing16.xml"/><Relationship Id="rId4" Type="http://schemas.openxmlformats.org/officeDocument/2006/relationships/image" Target="../media/image42.png"/><Relationship Id="rId9" Type="http://schemas.openxmlformats.org/officeDocument/2006/relationships/diagramColors" Target="../diagrams/colors1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7.xml"/><Relationship Id="rId3" Type="http://schemas.openxmlformats.org/officeDocument/2006/relationships/image" Target="../media/image44.png"/><Relationship Id="rId7" Type="http://schemas.openxmlformats.org/officeDocument/2006/relationships/diagramLayout" Target="../diagrams/layout1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17.xml"/><Relationship Id="rId5" Type="http://schemas.openxmlformats.org/officeDocument/2006/relationships/image" Target="../media/image46.png"/><Relationship Id="rId10" Type="http://schemas.microsoft.com/office/2007/relationships/diagramDrawing" Target="../diagrams/drawing17.xml"/><Relationship Id="rId4" Type="http://schemas.openxmlformats.org/officeDocument/2006/relationships/image" Target="../media/image45.png"/><Relationship Id="rId9" Type="http://schemas.openxmlformats.org/officeDocument/2006/relationships/diagramColors" Target="../diagrams/colors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Opções Reais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1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B770E1DB-D008-4A16-AE75-3D2D51D4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9CCC551-E592-4681-868C-4B8FE9D48DD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5647263" y="2523067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210731" y="2523067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62701"/>
              </p:ext>
            </p:extLst>
          </p:nvPr>
        </p:nvGraphicFramePr>
        <p:xfrm>
          <a:off x="929131" y="1865827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19" name="Conector de seta reta 18"/>
          <p:cNvCxnSpPr/>
          <p:nvPr/>
        </p:nvCxnSpPr>
        <p:spPr>
          <a:xfrm>
            <a:off x="2098498" y="2319868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2901863" y="230293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3706196" y="2306019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510528" y="231457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314859" y="22969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06165" y="2306019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647263" y="4630691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1210731" y="4630691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43530"/>
              </p:ext>
            </p:extLst>
          </p:nvPr>
        </p:nvGraphicFramePr>
        <p:xfrm>
          <a:off x="929131" y="3973451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36" name="Conector de seta reta 35"/>
          <p:cNvCxnSpPr/>
          <p:nvPr/>
        </p:nvCxnSpPr>
        <p:spPr>
          <a:xfrm>
            <a:off x="2107382" y="4427492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01863" y="441055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3706196" y="441364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4510528" y="4422201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314859" y="44045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206165" y="4413643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tângulo 45"/>
              <p:cNvSpPr/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𝑉𝑃𝐿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𝑡𝑟𝑎𝑑𝑖𝑐𝑖𝑜𝑛𝑎𝑙</m:t>
                          </m:r>
                        </m:sub>
                      </m:sSub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600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Retângu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6817865" y="2213692"/>
                <a:ext cx="3560526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−1.600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=−454,54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865" y="2213692"/>
                <a:ext cx="3560526" cy="6420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6783997" y="4371354"/>
                <a:ext cx="3563732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−1.600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1.545,45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97" y="4371354"/>
                <a:ext cx="3563732" cy="6420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598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B770E1DB-D008-4A16-AE75-3D2D51D4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9CCC551-E592-4681-868C-4B8FE9D48DD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5647263" y="2523067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210731" y="2523067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62701"/>
              </p:ext>
            </p:extLst>
          </p:nvPr>
        </p:nvGraphicFramePr>
        <p:xfrm>
          <a:off x="929131" y="1865827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19" name="Conector de seta reta 18"/>
          <p:cNvCxnSpPr/>
          <p:nvPr/>
        </p:nvCxnSpPr>
        <p:spPr>
          <a:xfrm>
            <a:off x="2098498" y="2319868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2901863" y="230293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3706196" y="2306019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510528" y="231457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314859" y="22969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06165" y="2306019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647263" y="4630691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1210731" y="4630691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43530"/>
              </p:ext>
            </p:extLst>
          </p:nvPr>
        </p:nvGraphicFramePr>
        <p:xfrm>
          <a:off x="929131" y="3973451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36" name="Conector de seta reta 35"/>
          <p:cNvCxnSpPr/>
          <p:nvPr/>
        </p:nvCxnSpPr>
        <p:spPr>
          <a:xfrm>
            <a:off x="2107382" y="4427492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01863" y="441055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3706196" y="441364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4510528" y="4422201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314859" y="44045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206165" y="4413643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tângulo 45"/>
              <p:cNvSpPr/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𝑉𝑃𝐿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𝑡𝑟𝑎𝑑𝑖𝑐𝑖𝑜𝑛𝑎𝑙</m:t>
                          </m:r>
                        </m:sub>
                      </m:sSub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600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Retângu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6817865" y="2213692"/>
                <a:ext cx="3560526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−1.600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=−454,54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865" y="2213692"/>
                <a:ext cx="3560526" cy="6420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6783997" y="4371354"/>
                <a:ext cx="3563732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−1.600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1.545,45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97" y="4371354"/>
                <a:ext cx="3563732" cy="6420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Multiplicar 30"/>
          <p:cNvSpPr/>
          <p:nvPr/>
        </p:nvSpPr>
        <p:spPr>
          <a:xfrm>
            <a:off x="9147539" y="2297552"/>
            <a:ext cx="1371600" cy="457200"/>
          </a:xfrm>
          <a:prstGeom prst="mathMultiply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ângulo 36"/>
              <p:cNvSpPr/>
              <p:nvPr/>
            </p:nvSpPr>
            <p:spPr>
              <a:xfrm>
                <a:off x="3599321" y="5930256"/>
                <a:ext cx="48525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×50%+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1.545,45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×50%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772,73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Retâ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321" y="5930256"/>
                <a:ext cx="485254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/>
              <p:cNvSpPr/>
              <p:nvPr/>
            </p:nvSpPr>
            <p:spPr>
              <a:xfrm>
                <a:off x="9528707" y="1353371"/>
                <a:ext cx="233474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𝑉𝑃𝐿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𝑒𝑥𝑝𝑎𝑛𝑑𝑖𝑑𝑜</m:t>
                          </m:r>
                        </m:sub>
                      </m:sSub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773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707" y="1353371"/>
                <a:ext cx="2334742" cy="390748"/>
              </a:xfrm>
              <a:prstGeom prst="rect">
                <a:avLst/>
              </a:prstGeom>
              <a:blipFill rotWithShape="0">
                <a:blip r:embed="rId7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426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B770E1DB-D008-4A16-AE75-3D2D51D4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9CCC551-E592-4681-868C-4B8FE9D48DD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5647263" y="2523067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210731" y="2523067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62701"/>
              </p:ext>
            </p:extLst>
          </p:nvPr>
        </p:nvGraphicFramePr>
        <p:xfrm>
          <a:off x="929131" y="1865827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19" name="Conector de seta reta 18"/>
          <p:cNvCxnSpPr/>
          <p:nvPr/>
        </p:nvCxnSpPr>
        <p:spPr>
          <a:xfrm>
            <a:off x="2098498" y="2319868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2901863" y="230293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3706196" y="2306019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510528" y="231457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314859" y="22969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06165" y="2306019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647263" y="4630691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1210731" y="4630691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43530"/>
              </p:ext>
            </p:extLst>
          </p:nvPr>
        </p:nvGraphicFramePr>
        <p:xfrm>
          <a:off x="929131" y="3973451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36" name="Conector de seta reta 35"/>
          <p:cNvCxnSpPr/>
          <p:nvPr/>
        </p:nvCxnSpPr>
        <p:spPr>
          <a:xfrm>
            <a:off x="2107382" y="4427492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01863" y="441055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3706196" y="441364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4510528" y="4422201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314859" y="44045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206165" y="4413643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tângulo 45"/>
              <p:cNvSpPr/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𝑉𝑃𝐿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𝑡𝑟𝑎𝑑𝑖𝑐𝑖𝑜𝑛𝑎𝑙</m:t>
                          </m:r>
                        </m:sub>
                      </m:sSub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600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Retângu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ângulo 24"/>
              <p:cNvSpPr/>
              <p:nvPr/>
            </p:nvSpPr>
            <p:spPr>
              <a:xfrm>
                <a:off x="6817865" y="2213692"/>
                <a:ext cx="3560526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−1.600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=−454,54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Retâ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865" y="2213692"/>
                <a:ext cx="3560526" cy="6420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ângulo 25"/>
              <p:cNvSpPr/>
              <p:nvPr/>
            </p:nvSpPr>
            <p:spPr>
              <a:xfrm>
                <a:off x="6783997" y="4371354"/>
                <a:ext cx="3563732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−1.600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1.545,45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6" name="Retâ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97" y="4371354"/>
                <a:ext cx="3563732" cy="6420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Multiplicar 30"/>
          <p:cNvSpPr/>
          <p:nvPr/>
        </p:nvSpPr>
        <p:spPr>
          <a:xfrm>
            <a:off x="9147539" y="2297552"/>
            <a:ext cx="1371600" cy="457200"/>
          </a:xfrm>
          <a:prstGeom prst="mathMultiply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ângulo 36"/>
              <p:cNvSpPr/>
              <p:nvPr/>
            </p:nvSpPr>
            <p:spPr>
              <a:xfrm>
                <a:off x="3599321" y="5930256"/>
                <a:ext cx="48525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×50%+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1.545,45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×50%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772,73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7" name="Retâ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321" y="5930256"/>
                <a:ext cx="4852547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tângulo 42"/>
              <p:cNvSpPr/>
              <p:nvPr/>
            </p:nvSpPr>
            <p:spPr>
              <a:xfrm>
                <a:off x="3599321" y="6402830"/>
                <a:ext cx="50930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𝑽𝒂𝒍𝒐𝒓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𝒅𝒂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𝒐𝒑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𝒐</m:t>
                      </m:r>
                      <m:r>
                        <a:rPr lang="pt-B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𝟕𝟕𝟐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𝟕𝟑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𝟔𝟎𝟎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𝟏𝟕𝟐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𝟕𝟑</m:t>
                      </m:r>
                    </m:oMath>
                  </m:oMathPara>
                </a14:m>
                <a:endParaRPr lang="pt-B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Retângulo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321" y="6402830"/>
                <a:ext cx="5093061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/>
              <p:cNvSpPr/>
              <p:nvPr/>
            </p:nvSpPr>
            <p:spPr>
              <a:xfrm>
                <a:off x="9528707" y="1353371"/>
                <a:ext cx="233474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𝑉𝑃𝐿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𝑒𝑥𝑝𝑎𝑛𝑑𝑖𝑑𝑜</m:t>
                          </m:r>
                        </m:sub>
                      </m:sSub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773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8707" y="1353371"/>
                <a:ext cx="2334742" cy="390748"/>
              </a:xfrm>
              <a:prstGeom prst="rect">
                <a:avLst/>
              </a:prstGeom>
              <a:blipFill rotWithShape="0">
                <a:blip r:embed="rId8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259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1772357" y="2232149"/>
            <a:ext cx="8624711" cy="2723673"/>
          </a:xfrm>
          <a:prstGeom prst="rect">
            <a:avLst/>
          </a:prstGeom>
          <a:noFill/>
          <a:ln w="28575">
            <a:solidFill>
              <a:srgbClr val="A6706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pP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“Poderiam ser pagos R$ 173 a mais por um projeto que dê flexibilidade de esperar um ano para tomar a decisão, se comparado a um projeto com as mesmas características, mas sem essa opção.”</a:t>
            </a:r>
          </a:p>
          <a:p>
            <a:pPr algn="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(Santos &amp; Pamplona, 2005)</a:t>
            </a:r>
          </a:p>
        </p:txBody>
      </p:sp>
      <p:sp>
        <p:nvSpPr>
          <p:cNvPr id="11" name="Título 2">
            <a:extLst>
              <a:ext uri="{FF2B5EF4-FFF2-40B4-BE49-F238E27FC236}">
                <a16:creationId xmlns:a16="http://schemas.microsoft.com/office/drawing/2014/main" xmlns="" id="{58C3411F-5ADF-462B-941C-A46330DE3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74F8C221-EB25-4A68-8F1D-F3198E000661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 (conclusão)</a:t>
            </a:r>
          </a:p>
        </p:txBody>
      </p:sp>
    </p:spTree>
    <p:extLst>
      <p:ext uri="{BB962C8B-B14F-4D97-AF65-F5344CB8AC3E}">
        <p14:creationId xmlns:p14="http://schemas.microsoft.com/office/powerpoint/2010/main" val="200948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1" dur="500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B7165244-8549-4E3A-9951-E68423CE8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024591"/>
              </p:ext>
            </p:extLst>
          </p:nvPr>
        </p:nvGraphicFramePr>
        <p:xfrm>
          <a:off x="1778000" y="1325475"/>
          <a:ext cx="8636000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2">
            <a:extLst>
              <a:ext uri="{FF2B5EF4-FFF2-40B4-BE49-F238E27FC236}">
                <a16:creationId xmlns:a16="http://schemas.microsoft.com/office/drawing/2014/main" xmlns="" id="{614CBBF6-CBCA-4D3F-A222-AC9E86BB4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</p:spTree>
    <p:extLst>
      <p:ext uri="{BB962C8B-B14F-4D97-AF65-F5344CB8AC3E}">
        <p14:creationId xmlns:p14="http://schemas.microsoft.com/office/powerpoint/2010/main" val="82860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1581945" y="2648515"/>
            <a:ext cx="9028113" cy="78048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733" dirty="0" err="1"/>
              <a:t>VPL</a:t>
            </a:r>
            <a:r>
              <a:rPr lang="pt-BR" sz="3733" baseline="-25000" dirty="0" err="1"/>
              <a:t>expandido</a:t>
            </a:r>
            <a:r>
              <a:rPr lang="pt-BR" sz="3733" dirty="0"/>
              <a:t> = </a:t>
            </a:r>
            <a:r>
              <a:rPr lang="pt-BR" sz="3733" dirty="0" err="1"/>
              <a:t>VPL</a:t>
            </a:r>
            <a:r>
              <a:rPr lang="pt-BR" sz="3733" baseline="-25000" dirty="0" err="1"/>
              <a:t>tradicional</a:t>
            </a:r>
            <a:r>
              <a:rPr lang="pt-BR" sz="3733" dirty="0"/>
              <a:t> + </a:t>
            </a:r>
            <a:r>
              <a:rPr lang="pt-BR" sz="3733" dirty="0" err="1"/>
              <a:t>VPL</a:t>
            </a:r>
            <a:r>
              <a:rPr lang="pt-BR" sz="3733" baseline="-25000" dirty="0" err="1"/>
              <a:t>flexibilidade</a:t>
            </a:r>
            <a:r>
              <a:rPr lang="pt-BR" sz="3733" dirty="0"/>
              <a:t> </a:t>
            </a:r>
            <a:r>
              <a:rPr lang="pt-BR" sz="3733" baseline="-25000" dirty="0"/>
              <a:t>gerencial</a:t>
            </a: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xmlns="" id="{FA410624-B588-424B-A251-C4B93258E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</p:spTree>
    <p:extLst>
      <p:ext uri="{BB962C8B-B14F-4D97-AF65-F5344CB8AC3E}">
        <p14:creationId xmlns:p14="http://schemas.microsoft.com/office/powerpoint/2010/main" val="557996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2"/>
          <p:cNvSpPr>
            <a:spLocks noGrp="1"/>
          </p:cNvSpPr>
          <p:nvPr>
            <p:ph type="ctrTitle"/>
          </p:nvPr>
        </p:nvSpPr>
        <p:spPr>
          <a:xfrm>
            <a:off x="1" y="56445"/>
            <a:ext cx="12192000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Reais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1772356" y="1197456"/>
            <a:ext cx="7005996" cy="768086"/>
          </a:xfrm>
          <a:noFill/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None/>
              <a:tabLst>
                <a:tab pos="2170456" algn="l"/>
                <a:tab pos="2856239" algn="l"/>
                <a:tab pos="3542022" algn="l"/>
                <a:tab pos="4227805" algn="l"/>
                <a:tab pos="4913588" algn="l"/>
                <a:tab pos="5599371" algn="l"/>
                <a:tab pos="6285154" algn="l"/>
                <a:tab pos="6970936" algn="l"/>
                <a:tab pos="7656719" algn="l"/>
                <a:tab pos="8342502" algn="l"/>
                <a:tab pos="9028285" algn="l"/>
              </a:tabLst>
              <a:defRPr/>
            </a:pPr>
            <a:r>
              <a:rPr lang="pt-BR" sz="4000" dirty="0"/>
              <a:t>Opções financeira: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87FA72DC-3E6D-4E64-9965-76E51951BD3F}"/>
              </a:ext>
            </a:extLst>
          </p:cNvPr>
          <p:cNvGraphicFramePr/>
          <p:nvPr/>
        </p:nvGraphicFramePr>
        <p:xfrm>
          <a:off x="1772356" y="1964267"/>
          <a:ext cx="8636000" cy="3954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84894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7784454F-84BF-46CF-8D5C-FB593A6B4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0173588"/>
              </p:ext>
            </p:extLst>
          </p:nvPr>
        </p:nvGraphicFramePr>
        <p:xfrm>
          <a:off x="1542160" y="1470377"/>
          <a:ext cx="9107679" cy="391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2">
            <a:extLst>
              <a:ext uri="{FF2B5EF4-FFF2-40B4-BE49-F238E27FC236}">
                <a16:creationId xmlns:a16="http://schemas.microsoft.com/office/drawing/2014/main" xmlns="" id="{3AA29709-C0BB-4064-A153-5410FC9A3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56445"/>
            <a:ext cx="12192000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Reais</a:t>
            </a:r>
          </a:p>
        </p:txBody>
      </p:sp>
    </p:spTree>
    <p:extLst>
      <p:ext uri="{BB962C8B-B14F-4D97-AF65-F5344CB8AC3E}">
        <p14:creationId xmlns:p14="http://schemas.microsoft.com/office/powerpoint/2010/main" val="4005213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-10020" y="-2"/>
            <a:ext cx="12192000" cy="1177339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None/>
              <a:tabLst>
                <a:tab pos="2170456" algn="l"/>
                <a:tab pos="2856239" algn="l"/>
                <a:tab pos="3542022" algn="l"/>
                <a:tab pos="4227805" algn="l"/>
                <a:tab pos="4913588" algn="l"/>
                <a:tab pos="5599371" algn="l"/>
                <a:tab pos="6285154" algn="l"/>
                <a:tab pos="6970936" algn="l"/>
                <a:tab pos="7656719" algn="l"/>
                <a:tab pos="8342502" algn="l"/>
                <a:tab pos="9028285" algn="l"/>
              </a:tabLst>
              <a:defRPr/>
            </a:pPr>
            <a:r>
              <a:rPr lang="pt-BR" sz="3600" b="1" dirty="0">
                <a:latin typeface="+mj-lt"/>
                <a:ea typeface="+mj-ea"/>
                <a:cs typeface="+mj-cs"/>
              </a:rPr>
              <a:t>Analogia entre um Projeto de Investimento e uma Opção Financeira:</a:t>
            </a: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908334" y="1460611"/>
            <a:ext cx="3761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>
                <a:latin typeface="Arial" charset="0"/>
              </a:rPr>
              <a:t>Projeto de Investimento</a:t>
            </a: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5436692" y="1307964"/>
            <a:ext cx="1454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>
                <a:latin typeface="Arial" charset="0"/>
              </a:rPr>
              <a:t>Variável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6967044" y="1452778"/>
            <a:ext cx="2797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>
                <a:latin typeface="Arial" charset="0"/>
              </a:rPr>
              <a:t>Opção Financeira</a:t>
            </a:r>
          </a:p>
        </p:txBody>
      </p:sp>
      <p:grpSp>
        <p:nvGrpSpPr>
          <p:cNvPr id="168972" name="Group 12"/>
          <p:cNvGrpSpPr>
            <a:grpSpLocks/>
          </p:cNvGrpSpPr>
          <p:nvPr/>
        </p:nvGrpSpPr>
        <p:grpSpPr bwMode="auto">
          <a:xfrm>
            <a:off x="6547947" y="5273089"/>
            <a:ext cx="3313113" cy="725297"/>
            <a:chOff x="3097" y="3510"/>
            <a:chExt cx="2087" cy="417"/>
          </a:xfrm>
        </p:grpSpPr>
        <p:sp>
          <p:nvSpPr>
            <p:cNvPr id="87107" name="Rectangle 13"/>
            <p:cNvSpPr>
              <a:spLocks noChangeArrowheads="1"/>
            </p:cNvSpPr>
            <p:nvPr/>
          </p:nvSpPr>
          <p:spPr bwMode="auto">
            <a:xfrm flipH="1">
              <a:off x="3394" y="3510"/>
              <a:ext cx="1738" cy="417"/>
            </a:xfrm>
            <a:prstGeom prst="rect">
              <a:avLst/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  <p:sp>
          <p:nvSpPr>
            <p:cNvPr id="87108" name="AutoShape 14"/>
            <p:cNvSpPr>
              <a:spLocks noChangeArrowheads="1"/>
            </p:cNvSpPr>
            <p:nvPr/>
          </p:nvSpPr>
          <p:spPr bwMode="auto">
            <a:xfrm flipH="1">
              <a:off x="3097" y="3589"/>
              <a:ext cx="306" cy="258"/>
            </a:xfrm>
            <a:prstGeom prst="rightArrow">
              <a:avLst>
                <a:gd name="adj1" fmla="val 50000"/>
                <a:gd name="adj2" fmla="val 29651"/>
              </a:avLst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  <p:sp>
          <p:nvSpPr>
            <p:cNvPr id="87109" name="Text Box 15"/>
            <p:cNvSpPr txBox="1">
              <a:spLocks noChangeArrowheads="1"/>
            </p:cNvSpPr>
            <p:nvPr/>
          </p:nvSpPr>
          <p:spPr bwMode="auto">
            <a:xfrm>
              <a:off x="3400" y="3612"/>
              <a:ext cx="178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Volatilidade</a:t>
              </a:r>
            </a:p>
          </p:txBody>
        </p:sp>
      </p:grpSp>
      <p:grpSp>
        <p:nvGrpSpPr>
          <p:cNvPr id="168976" name="Group 16"/>
          <p:cNvGrpSpPr>
            <a:grpSpLocks/>
          </p:cNvGrpSpPr>
          <p:nvPr/>
        </p:nvGrpSpPr>
        <p:grpSpPr bwMode="auto">
          <a:xfrm>
            <a:off x="6557469" y="1912719"/>
            <a:ext cx="3282951" cy="748178"/>
            <a:chOff x="3103" y="1561"/>
            <a:chExt cx="2068" cy="439"/>
          </a:xfrm>
        </p:grpSpPr>
        <p:sp>
          <p:nvSpPr>
            <p:cNvPr id="87104" name="Rectangle 17"/>
            <p:cNvSpPr>
              <a:spLocks noChangeArrowheads="1"/>
            </p:cNvSpPr>
            <p:nvPr/>
          </p:nvSpPr>
          <p:spPr bwMode="auto">
            <a:xfrm flipH="1">
              <a:off x="3400" y="1574"/>
              <a:ext cx="1738" cy="417"/>
            </a:xfrm>
            <a:prstGeom prst="rect">
              <a:avLst/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  <p:sp>
          <p:nvSpPr>
            <p:cNvPr id="87105" name="Text Box 18"/>
            <p:cNvSpPr txBox="1">
              <a:spLocks noChangeArrowheads="1"/>
            </p:cNvSpPr>
            <p:nvPr/>
          </p:nvSpPr>
          <p:spPr bwMode="auto">
            <a:xfrm>
              <a:off x="3387" y="1561"/>
              <a:ext cx="1784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Preço do Ativo Subjacente</a:t>
              </a:r>
            </a:p>
          </p:txBody>
        </p:sp>
        <p:sp>
          <p:nvSpPr>
            <p:cNvPr id="87106" name="AutoShape 19"/>
            <p:cNvSpPr>
              <a:spLocks noChangeArrowheads="1"/>
            </p:cNvSpPr>
            <p:nvPr/>
          </p:nvSpPr>
          <p:spPr bwMode="auto">
            <a:xfrm flipH="1">
              <a:off x="3103" y="1653"/>
              <a:ext cx="306" cy="258"/>
            </a:xfrm>
            <a:prstGeom prst="rightArrow">
              <a:avLst>
                <a:gd name="adj1" fmla="val 50000"/>
                <a:gd name="adj2" fmla="val 29651"/>
              </a:avLst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</p:grpSp>
      <p:grpSp>
        <p:nvGrpSpPr>
          <p:cNvPr id="168980" name="Group 20"/>
          <p:cNvGrpSpPr>
            <a:grpSpLocks/>
          </p:cNvGrpSpPr>
          <p:nvPr/>
        </p:nvGrpSpPr>
        <p:grpSpPr bwMode="auto">
          <a:xfrm>
            <a:off x="6543179" y="2772127"/>
            <a:ext cx="3290888" cy="662844"/>
            <a:chOff x="3094" y="2061"/>
            <a:chExt cx="2073" cy="417"/>
          </a:xfrm>
        </p:grpSpPr>
        <p:sp>
          <p:nvSpPr>
            <p:cNvPr id="87101" name="Rectangle 21"/>
            <p:cNvSpPr>
              <a:spLocks noChangeArrowheads="1"/>
            </p:cNvSpPr>
            <p:nvPr/>
          </p:nvSpPr>
          <p:spPr bwMode="auto">
            <a:xfrm flipH="1">
              <a:off x="3391" y="2061"/>
              <a:ext cx="1738" cy="417"/>
            </a:xfrm>
            <a:prstGeom prst="rect">
              <a:avLst/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  <p:sp>
          <p:nvSpPr>
            <p:cNvPr id="87102" name="Text Box 22"/>
            <p:cNvSpPr txBox="1">
              <a:spLocks noChangeArrowheads="1"/>
            </p:cNvSpPr>
            <p:nvPr/>
          </p:nvSpPr>
          <p:spPr bwMode="auto">
            <a:xfrm>
              <a:off x="3383" y="2124"/>
              <a:ext cx="1784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Preço de Exercício</a:t>
              </a:r>
            </a:p>
          </p:txBody>
        </p:sp>
        <p:sp>
          <p:nvSpPr>
            <p:cNvPr id="87103" name="AutoShape 23"/>
            <p:cNvSpPr>
              <a:spLocks noChangeArrowheads="1"/>
            </p:cNvSpPr>
            <p:nvPr/>
          </p:nvSpPr>
          <p:spPr bwMode="auto">
            <a:xfrm flipH="1">
              <a:off x="3094" y="2140"/>
              <a:ext cx="306" cy="258"/>
            </a:xfrm>
            <a:prstGeom prst="rightArrow">
              <a:avLst>
                <a:gd name="adj1" fmla="val 50000"/>
                <a:gd name="adj2" fmla="val 29651"/>
              </a:avLst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</p:grpSp>
      <p:grpSp>
        <p:nvGrpSpPr>
          <p:cNvPr id="168984" name="Group 24"/>
          <p:cNvGrpSpPr>
            <a:grpSpLocks/>
          </p:cNvGrpSpPr>
          <p:nvPr/>
        </p:nvGrpSpPr>
        <p:grpSpPr bwMode="auto">
          <a:xfrm>
            <a:off x="6543179" y="3576150"/>
            <a:ext cx="3290888" cy="749013"/>
            <a:chOff x="3094" y="2543"/>
            <a:chExt cx="2073" cy="430"/>
          </a:xfrm>
        </p:grpSpPr>
        <p:sp>
          <p:nvSpPr>
            <p:cNvPr id="87098" name="Rectangle 25"/>
            <p:cNvSpPr>
              <a:spLocks noChangeArrowheads="1"/>
            </p:cNvSpPr>
            <p:nvPr/>
          </p:nvSpPr>
          <p:spPr bwMode="auto">
            <a:xfrm flipH="1">
              <a:off x="3391" y="2547"/>
              <a:ext cx="1738" cy="417"/>
            </a:xfrm>
            <a:prstGeom prst="rect">
              <a:avLst/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  <p:sp>
          <p:nvSpPr>
            <p:cNvPr id="87099" name="Text Box 26"/>
            <p:cNvSpPr txBox="1">
              <a:spLocks noChangeArrowheads="1"/>
            </p:cNvSpPr>
            <p:nvPr/>
          </p:nvSpPr>
          <p:spPr bwMode="auto">
            <a:xfrm>
              <a:off x="3383" y="2543"/>
              <a:ext cx="178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Tempo até o vencimento</a:t>
              </a:r>
            </a:p>
          </p:txBody>
        </p:sp>
        <p:sp>
          <p:nvSpPr>
            <p:cNvPr id="87100" name="AutoShape 27"/>
            <p:cNvSpPr>
              <a:spLocks noChangeArrowheads="1"/>
            </p:cNvSpPr>
            <p:nvPr/>
          </p:nvSpPr>
          <p:spPr bwMode="auto">
            <a:xfrm flipH="1">
              <a:off x="3094" y="2626"/>
              <a:ext cx="306" cy="258"/>
            </a:xfrm>
            <a:prstGeom prst="rightArrow">
              <a:avLst>
                <a:gd name="adj1" fmla="val 50000"/>
                <a:gd name="adj2" fmla="val 29651"/>
              </a:avLst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</p:grpSp>
      <p:grpSp>
        <p:nvGrpSpPr>
          <p:cNvPr id="168988" name="Group 28"/>
          <p:cNvGrpSpPr>
            <a:grpSpLocks/>
          </p:cNvGrpSpPr>
          <p:nvPr/>
        </p:nvGrpSpPr>
        <p:grpSpPr bwMode="auto">
          <a:xfrm>
            <a:off x="6557469" y="4398426"/>
            <a:ext cx="3241675" cy="748368"/>
            <a:chOff x="3103" y="3015"/>
            <a:chExt cx="2042" cy="440"/>
          </a:xfrm>
        </p:grpSpPr>
        <p:sp>
          <p:nvSpPr>
            <p:cNvPr id="87095" name="Rectangle 29"/>
            <p:cNvSpPr>
              <a:spLocks noChangeArrowheads="1"/>
            </p:cNvSpPr>
            <p:nvPr/>
          </p:nvSpPr>
          <p:spPr bwMode="auto">
            <a:xfrm flipH="1">
              <a:off x="3400" y="3026"/>
              <a:ext cx="1738" cy="417"/>
            </a:xfrm>
            <a:prstGeom prst="rect">
              <a:avLst/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  <p:sp>
          <p:nvSpPr>
            <p:cNvPr id="87096" name="Text Box 30"/>
            <p:cNvSpPr txBox="1">
              <a:spLocks noChangeArrowheads="1"/>
            </p:cNvSpPr>
            <p:nvPr/>
          </p:nvSpPr>
          <p:spPr bwMode="auto">
            <a:xfrm>
              <a:off x="3361" y="3015"/>
              <a:ext cx="1784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Taxa de Retorno Livre de Risco</a:t>
              </a:r>
            </a:p>
          </p:txBody>
        </p:sp>
        <p:sp>
          <p:nvSpPr>
            <p:cNvPr id="87097" name="AutoShape 31"/>
            <p:cNvSpPr>
              <a:spLocks noChangeArrowheads="1"/>
            </p:cNvSpPr>
            <p:nvPr/>
          </p:nvSpPr>
          <p:spPr bwMode="auto">
            <a:xfrm flipH="1">
              <a:off x="3103" y="3105"/>
              <a:ext cx="306" cy="258"/>
            </a:xfrm>
            <a:prstGeom prst="rightArrow">
              <a:avLst>
                <a:gd name="adj1" fmla="val 50000"/>
                <a:gd name="adj2" fmla="val 29651"/>
              </a:avLst>
            </a:prstGeom>
            <a:gradFill rotWithShape="1">
              <a:gsLst>
                <a:gs pos="0">
                  <a:srgbClr val="477618"/>
                </a:gs>
                <a:gs pos="50000">
                  <a:srgbClr val="99FF33"/>
                </a:gs>
                <a:gs pos="100000">
                  <a:srgbClr val="477618"/>
                </a:gs>
              </a:gsLst>
              <a:lin ang="5400000" scaled="1"/>
            </a:gradFill>
            <a:ln w="9525">
              <a:solidFill>
                <a:srgbClr val="99FF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2133">
                <a:latin typeface="Arial" charset="0"/>
              </a:endParaRPr>
            </a:p>
          </p:txBody>
        </p:sp>
      </p:grpSp>
      <p:grpSp>
        <p:nvGrpSpPr>
          <p:cNvPr id="168993" name="Group 33"/>
          <p:cNvGrpSpPr>
            <a:grpSpLocks/>
          </p:cNvGrpSpPr>
          <p:nvPr/>
        </p:nvGrpSpPr>
        <p:grpSpPr bwMode="auto">
          <a:xfrm>
            <a:off x="2325193" y="1912719"/>
            <a:ext cx="3354555" cy="754841"/>
            <a:chOff x="467" y="1576"/>
            <a:chExt cx="2067" cy="417"/>
          </a:xfrm>
        </p:grpSpPr>
        <p:grpSp>
          <p:nvGrpSpPr>
            <p:cNvPr id="87091" name="Group 34"/>
            <p:cNvGrpSpPr>
              <a:grpSpLocks/>
            </p:cNvGrpSpPr>
            <p:nvPr/>
          </p:nvGrpSpPr>
          <p:grpSpPr bwMode="auto">
            <a:xfrm>
              <a:off x="514" y="1576"/>
              <a:ext cx="2020" cy="417"/>
              <a:chOff x="458" y="3922"/>
              <a:chExt cx="2020" cy="417"/>
            </a:xfrm>
          </p:grpSpPr>
          <p:sp>
            <p:nvSpPr>
              <p:cNvPr id="87093" name="Rectangle 35"/>
              <p:cNvSpPr>
                <a:spLocks noChangeArrowheads="1"/>
              </p:cNvSpPr>
              <p:nvPr/>
            </p:nvSpPr>
            <p:spPr bwMode="auto">
              <a:xfrm>
                <a:off x="458" y="3922"/>
                <a:ext cx="1738" cy="417"/>
              </a:xfrm>
              <a:prstGeom prst="rect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  <p:sp>
            <p:nvSpPr>
              <p:cNvPr id="87094" name="AutoShape 36"/>
              <p:cNvSpPr>
                <a:spLocks noChangeArrowheads="1"/>
              </p:cNvSpPr>
              <p:nvPr/>
            </p:nvSpPr>
            <p:spPr bwMode="auto">
              <a:xfrm>
                <a:off x="2172" y="4001"/>
                <a:ext cx="306" cy="258"/>
              </a:xfrm>
              <a:prstGeom prst="rightArrow">
                <a:avLst>
                  <a:gd name="adj1" fmla="val 50000"/>
                  <a:gd name="adj2" fmla="val 29651"/>
                </a:avLst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</p:grpSp>
        <p:sp>
          <p:nvSpPr>
            <p:cNvPr id="87092" name="Text Box 37"/>
            <p:cNvSpPr txBox="1">
              <a:spLocks noChangeArrowheads="1"/>
            </p:cNvSpPr>
            <p:nvPr/>
          </p:nvSpPr>
          <p:spPr bwMode="auto">
            <a:xfrm>
              <a:off x="467" y="1579"/>
              <a:ext cx="1724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Valor Presente do Projeto</a:t>
              </a:r>
            </a:p>
          </p:txBody>
        </p:sp>
      </p:grpSp>
      <p:grpSp>
        <p:nvGrpSpPr>
          <p:cNvPr id="168998" name="Group 38"/>
          <p:cNvGrpSpPr>
            <a:grpSpLocks/>
          </p:cNvGrpSpPr>
          <p:nvPr/>
        </p:nvGrpSpPr>
        <p:grpSpPr bwMode="auto">
          <a:xfrm>
            <a:off x="2336304" y="2718754"/>
            <a:ext cx="3303588" cy="749259"/>
            <a:chOff x="444" y="2018"/>
            <a:chExt cx="2081" cy="479"/>
          </a:xfrm>
        </p:grpSpPr>
        <p:grpSp>
          <p:nvGrpSpPr>
            <p:cNvPr id="87087" name="Group 39"/>
            <p:cNvGrpSpPr>
              <a:grpSpLocks/>
            </p:cNvGrpSpPr>
            <p:nvPr/>
          </p:nvGrpSpPr>
          <p:grpSpPr bwMode="auto">
            <a:xfrm>
              <a:off x="490" y="2063"/>
              <a:ext cx="2035" cy="417"/>
              <a:chOff x="443" y="3922"/>
              <a:chExt cx="2035" cy="417"/>
            </a:xfrm>
          </p:grpSpPr>
          <p:sp>
            <p:nvSpPr>
              <p:cNvPr id="87089" name="Rectangle 40"/>
              <p:cNvSpPr>
                <a:spLocks noChangeArrowheads="1"/>
              </p:cNvSpPr>
              <p:nvPr/>
            </p:nvSpPr>
            <p:spPr bwMode="auto">
              <a:xfrm>
                <a:off x="443" y="3922"/>
                <a:ext cx="1738" cy="417"/>
              </a:xfrm>
              <a:prstGeom prst="rect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  <p:sp>
            <p:nvSpPr>
              <p:cNvPr id="87090" name="AutoShape 41"/>
              <p:cNvSpPr>
                <a:spLocks noChangeArrowheads="1"/>
              </p:cNvSpPr>
              <p:nvPr/>
            </p:nvSpPr>
            <p:spPr bwMode="auto">
              <a:xfrm>
                <a:off x="2172" y="4001"/>
                <a:ext cx="306" cy="258"/>
              </a:xfrm>
              <a:prstGeom prst="rightArrow">
                <a:avLst>
                  <a:gd name="adj1" fmla="val 50000"/>
                  <a:gd name="adj2" fmla="val 29651"/>
                </a:avLst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</p:grpSp>
        <p:sp>
          <p:nvSpPr>
            <p:cNvPr id="87088" name="Text Box 42"/>
            <p:cNvSpPr txBox="1">
              <a:spLocks noChangeArrowheads="1"/>
            </p:cNvSpPr>
            <p:nvPr/>
          </p:nvSpPr>
          <p:spPr bwMode="auto">
            <a:xfrm>
              <a:off x="444" y="2018"/>
              <a:ext cx="1831" cy="4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Custo (ou benefício) pontual da ação</a:t>
              </a:r>
            </a:p>
          </p:txBody>
        </p:sp>
      </p:grpSp>
      <p:grpSp>
        <p:nvGrpSpPr>
          <p:cNvPr id="169003" name="Group 43"/>
          <p:cNvGrpSpPr>
            <a:grpSpLocks/>
          </p:cNvGrpSpPr>
          <p:nvPr/>
        </p:nvGrpSpPr>
        <p:grpSpPr bwMode="auto">
          <a:xfrm>
            <a:off x="2396631" y="3574557"/>
            <a:ext cx="3243263" cy="664285"/>
            <a:chOff x="482" y="2764"/>
            <a:chExt cx="2043" cy="417"/>
          </a:xfrm>
        </p:grpSpPr>
        <p:grpSp>
          <p:nvGrpSpPr>
            <p:cNvPr id="87083" name="Group 44"/>
            <p:cNvGrpSpPr>
              <a:grpSpLocks/>
            </p:cNvGrpSpPr>
            <p:nvPr/>
          </p:nvGrpSpPr>
          <p:grpSpPr bwMode="auto">
            <a:xfrm>
              <a:off x="490" y="2764"/>
              <a:ext cx="2035" cy="417"/>
              <a:chOff x="443" y="4137"/>
              <a:chExt cx="2035" cy="417"/>
            </a:xfrm>
          </p:grpSpPr>
          <p:sp>
            <p:nvSpPr>
              <p:cNvPr id="87085" name="Rectangle 45"/>
              <p:cNvSpPr>
                <a:spLocks noChangeArrowheads="1"/>
              </p:cNvSpPr>
              <p:nvPr/>
            </p:nvSpPr>
            <p:spPr bwMode="auto">
              <a:xfrm>
                <a:off x="443" y="4137"/>
                <a:ext cx="1738" cy="417"/>
              </a:xfrm>
              <a:prstGeom prst="rect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  <p:sp>
            <p:nvSpPr>
              <p:cNvPr id="87086" name="AutoShape 46"/>
              <p:cNvSpPr>
                <a:spLocks noChangeArrowheads="1"/>
              </p:cNvSpPr>
              <p:nvPr/>
            </p:nvSpPr>
            <p:spPr bwMode="auto">
              <a:xfrm>
                <a:off x="2172" y="4222"/>
                <a:ext cx="306" cy="258"/>
              </a:xfrm>
              <a:prstGeom prst="rightArrow">
                <a:avLst>
                  <a:gd name="adj1" fmla="val 50000"/>
                  <a:gd name="adj2" fmla="val 29651"/>
                </a:avLst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</p:grpSp>
        <p:sp>
          <p:nvSpPr>
            <p:cNvPr id="87084" name="Text Box 47"/>
            <p:cNvSpPr txBox="1">
              <a:spLocks noChangeArrowheads="1"/>
            </p:cNvSpPr>
            <p:nvPr/>
          </p:nvSpPr>
          <p:spPr bwMode="auto">
            <a:xfrm>
              <a:off x="482" y="2835"/>
              <a:ext cx="1724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Vida Útil do Projeto</a:t>
              </a:r>
            </a:p>
          </p:txBody>
        </p:sp>
      </p:grpSp>
      <p:grpSp>
        <p:nvGrpSpPr>
          <p:cNvPr id="169008" name="Group 48"/>
          <p:cNvGrpSpPr>
            <a:grpSpLocks/>
          </p:cNvGrpSpPr>
          <p:nvPr/>
        </p:nvGrpSpPr>
        <p:grpSpPr bwMode="auto">
          <a:xfrm>
            <a:off x="2398220" y="4418915"/>
            <a:ext cx="3255963" cy="709247"/>
            <a:chOff x="483" y="3028"/>
            <a:chExt cx="2051" cy="417"/>
          </a:xfrm>
        </p:grpSpPr>
        <p:grpSp>
          <p:nvGrpSpPr>
            <p:cNvPr id="87079" name="Group 49"/>
            <p:cNvGrpSpPr>
              <a:grpSpLocks/>
            </p:cNvGrpSpPr>
            <p:nvPr/>
          </p:nvGrpSpPr>
          <p:grpSpPr bwMode="auto">
            <a:xfrm>
              <a:off x="499" y="3028"/>
              <a:ext cx="2035" cy="417"/>
              <a:chOff x="443" y="3922"/>
              <a:chExt cx="2035" cy="417"/>
            </a:xfrm>
          </p:grpSpPr>
          <p:sp>
            <p:nvSpPr>
              <p:cNvPr id="87081" name="Rectangle 50"/>
              <p:cNvSpPr>
                <a:spLocks noChangeArrowheads="1"/>
              </p:cNvSpPr>
              <p:nvPr/>
            </p:nvSpPr>
            <p:spPr bwMode="auto">
              <a:xfrm>
                <a:off x="443" y="3922"/>
                <a:ext cx="1738" cy="417"/>
              </a:xfrm>
              <a:prstGeom prst="rect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  <p:sp>
            <p:nvSpPr>
              <p:cNvPr id="87082" name="AutoShape 51"/>
              <p:cNvSpPr>
                <a:spLocks noChangeArrowheads="1"/>
              </p:cNvSpPr>
              <p:nvPr/>
            </p:nvSpPr>
            <p:spPr bwMode="auto">
              <a:xfrm>
                <a:off x="2172" y="4001"/>
                <a:ext cx="306" cy="258"/>
              </a:xfrm>
              <a:prstGeom prst="rightArrow">
                <a:avLst>
                  <a:gd name="adj1" fmla="val 50000"/>
                  <a:gd name="adj2" fmla="val 29651"/>
                </a:avLst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</p:grpSp>
        <p:sp>
          <p:nvSpPr>
            <p:cNvPr id="87080" name="Text Box 52"/>
            <p:cNvSpPr txBox="1">
              <a:spLocks noChangeArrowheads="1"/>
            </p:cNvSpPr>
            <p:nvPr/>
          </p:nvSpPr>
          <p:spPr bwMode="auto">
            <a:xfrm>
              <a:off x="483" y="3106"/>
              <a:ext cx="172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133" b="1" dirty="0">
                  <a:latin typeface="Arial" charset="0"/>
                </a:rPr>
                <a:t>Taxa de Desconto</a:t>
              </a:r>
            </a:p>
          </p:txBody>
        </p:sp>
      </p:grpSp>
      <p:grpSp>
        <p:nvGrpSpPr>
          <p:cNvPr id="169013" name="Group 53"/>
          <p:cNvGrpSpPr>
            <a:grpSpLocks/>
          </p:cNvGrpSpPr>
          <p:nvPr/>
        </p:nvGrpSpPr>
        <p:grpSpPr bwMode="auto">
          <a:xfrm>
            <a:off x="2422278" y="5273090"/>
            <a:ext cx="3241676" cy="763129"/>
            <a:chOff x="486" y="3512"/>
            <a:chExt cx="2042" cy="438"/>
          </a:xfrm>
        </p:grpSpPr>
        <p:grpSp>
          <p:nvGrpSpPr>
            <p:cNvPr id="87075" name="Group 54"/>
            <p:cNvGrpSpPr>
              <a:grpSpLocks/>
            </p:cNvGrpSpPr>
            <p:nvPr/>
          </p:nvGrpSpPr>
          <p:grpSpPr bwMode="auto">
            <a:xfrm>
              <a:off x="493" y="3512"/>
              <a:ext cx="2035" cy="417"/>
              <a:chOff x="443" y="3922"/>
              <a:chExt cx="2035" cy="417"/>
            </a:xfrm>
          </p:grpSpPr>
          <p:sp>
            <p:nvSpPr>
              <p:cNvPr id="87077" name="Rectangle 55"/>
              <p:cNvSpPr>
                <a:spLocks noChangeArrowheads="1"/>
              </p:cNvSpPr>
              <p:nvPr/>
            </p:nvSpPr>
            <p:spPr bwMode="auto">
              <a:xfrm>
                <a:off x="443" y="3922"/>
                <a:ext cx="1738" cy="417"/>
              </a:xfrm>
              <a:prstGeom prst="rect">
                <a:avLst/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  <p:sp>
            <p:nvSpPr>
              <p:cNvPr id="87078" name="AutoShape 56"/>
              <p:cNvSpPr>
                <a:spLocks noChangeArrowheads="1"/>
              </p:cNvSpPr>
              <p:nvPr/>
            </p:nvSpPr>
            <p:spPr bwMode="auto">
              <a:xfrm>
                <a:off x="2172" y="4001"/>
                <a:ext cx="306" cy="258"/>
              </a:xfrm>
              <a:prstGeom prst="rightArrow">
                <a:avLst>
                  <a:gd name="adj1" fmla="val 50000"/>
                  <a:gd name="adj2" fmla="val 29651"/>
                </a:avLst>
              </a:prstGeom>
              <a:gradFill rotWithShape="1">
                <a:gsLst>
                  <a:gs pos="0">
                    <a:srgbClr val="767600"/>
                  </a:gs>
                  <a:gs pos="5000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 sz="2133">
                  <a:latin typeface="Arial" charset="0"/>
                </a:endParaRPr>
              </a:p>
            </p:txBody>
          </p:sp>
        </p:grpSp>
        <p:sp>
          <p:nvSpPr>
            <p:cNvPr id="87076" name="Text Box 57"/>
            <p:cNvSpPr txBox="1">
              <a:spLocks noChangeArrowheads="1"/>
            </p:cNvSpPr>
            <p:nvPr/>
          </p:nvSpPr>
          <p:spPr bwMode="auto">
            <a:xfrm>
              <a:off x="486" y="3520"/>
              <a:ext cx="1724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sz="2133" b="1" dirty="0">
                  <a:latin typeface="Arial" charset="0"/>
                </a:rPr>
                <a:t>Incerteza sobre o Fluxo de Caixa</a:t>
              </a:r>
            </a:p>
          </p:txBody>
        </p:sp>
      </p:grpSp>
      <p:grpSp>
        <p:nvGrpSpPr>
          <p:cNvPr id="169018" name="Group 58"/>
          <p:cNvGrpSpPr>
            <a:grpSpLocks/>
          </p:cNvGrpSpPr>
          <p:nvPr/>
        </p:nvGrpSpPr>
        <p:grpSpPr bwMode="auto">
          <a:xfrm>
            <a:off x="5730379" y="1930898"/>
            <a:ext cx="723900" cy="683059"/>
            <a:chOff x="2582" y="1540"/>
            <a:chExt cx="456" cy="472"/>
          </a:xfrm>
        </p:grpSpPr>
        <p:sp>
          <p:nvSpPr>
            <p:cNvPr id="87073" name="Oval 59"/>
            <p:cNvSpPr>
              <a:spLocks noChangeArrowheads="1"/>
            </p:cNvSpPr>
            <p:nvPr/>
          </p:nvSpPr>
          <p:spPr bwMode="auto">
            <a:xfrm>
              <a:off x="2582" y="1565"/>
              <a:ext cx="456" cy="447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3200">
                <a:latin typeface="Arial" charset="0"/>
              </a:endParaRPr>
            </a:p>
          </p:txBody>
        </p:sp>
        <p:sp>
          <p:nvSpPr>
            <p:cNvPr id="87074" name="Text Box 60"/>
            <p:cNvSpPr txBox="1">
              <a:spLocks noChangeArrowheads="1"/>
            </p:cNvSpPr>
            <p:nvPr/>
          </p:nvSpPr>
          <p:spPr bwMode="auto">
            <a:xfrm>
              <a:off x="2673" y="1540"/>
              <a:ext cx="294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3733" b="1" dirty="0">
                  <a:latin typeface="Arial" charset="0"/>
                </a:rPr>
                <a:t>S</a:t>
              </a:r>
            </a:p>
          </p:txBody>
        </p:sp>
      </p:grpSp>
      <p:grpSp>
        <p:nvGrpSpPr>
          <p:cNvPr id="169021" name="Group 61"/>
          <p:cNvGrpSpPr>
            <a:grpSpLocks/>
          </p:cNvGrpSpPr>
          <p:nvPr/>
        </p:nvGrpSpPr>
        <p:grpSpPr bwMode="auto">
          <a:xfrm>
            <a:off x="5730379" y="2747274"/>
            <a:ext cx="723900" cy="678722"/>
            <a:chOff x="2582" y="2042"/>
            <a:chExt cx="456" cy="447"/>
          </a:xfrm>
        </p:grpSpPr>
        <p:sp>
          <p:nvSpPr>
            <p:cNvPr id="87071" name="Oval 62"/>
            <p:cNvSpPr>
              <a:spLocks noChangeArrowheads="1"/>
            </p:cNvSpPr>
            <p:nvPr/>
          </p:nvSpPr>
          <p:spPr bwMode="auto">
            <a:xfrm>
              <a:off x="2582" y="2042"/>
              <a:ext cx="456" cy="447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3200">
                <a:latin typeface="Arial" charset="0"/>
              </a:endParaRPr>
            </a:p>
          </p:txBody>
        </p:sp>
        <p:sp>
          <p:nvSpPr>
            <p:cNvPr id="87072" name="Text Box 63"/>
            <p:cNvSpPr txBox="1">
              <a:spLocks noChangeArrowheads="1"/>
            </p:cNvSpPr>
            <p:nvPr/>
          </p:nvSpPr>
          <p:spPr bwMode="auto">
            <a:xfrm>
              <a:off x="2669" y="2068"/>
              <a:ext cx="294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3200" b="1" dirty="0">
                  <a:latin typeface="Arial" charset="0"/>
                </a:rPr>
                <a:t>E</a:t>
              </a:r>
            </a:p>
          </p:txBody>
        </p:sp>
      </p:grpSp>
      <p:grpSp>
        <p:nvGrpSpPr>
          <p:cNvPr id="169024" name="Group 64"/>
          <p:cNvGrpSpPr>
            <a:grpSpLocks/>
          </p:cNvGrpSpPr>
          <p:nvPr/>
        </p:nvGrpSpPr>
        <p:grpSpPr bwMode="auto">
          <a:xfrm>
            <a:off x="5730379" y="3544900"/>
            <a:ext cx="723900" cy="732691"/>
            <a:chOff x="2582" y="2508"/>
            <a:chExt cx="456" cy="478"/>
          </a:xfrm>
        </p:grpSpPr>
        <p:sp>
          <p:nvSpPr>
            <p:cNvPr id="87069" name="Oval 65"/>
            <p:cNvSpPr>
              <a:spLocks noChangeArrowheads="1"/>
            </p:cNvSpPr>
            <p:nvPr/>
          </p:nvSpPr>
          <p:spPr bwMode="auto">
            <a:xfrm>
              <a:off x="2582" y="2539"/>
              <a:ext cx="456" cy="447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3200">
                <a:latin typeface="Arial" charset="0"/>
              </a:endParaRPr>
            </a:p>
          </p:txBody>
        </p:sp>
        <p:sp>
          <p:nvSpPr>
            <p:cNvPr id="87070" name="Text Box 66"/>
            <p:cNvSpPr txBox="1">
              <a:spLocks noChangeArrowheads="1"/>
            </p:cNvSpPr>
            <p:nvPr/>
          </p:nvSpPr>
          <p:spPr bwMode="auto">
            <a:xfrm>
              <a:off x="2669" y="2508"/>
              <a:ext cx="294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3733" b="1" dirty="0">
                  <a:latin typeface="Arial" charset="0"/>
                </a:rPr>
                <a:t>t</a:t>
              </a:r>
            </a:p>
          </p:txBody>
        </p:sp>
      </p:grpSp>
      <p:grpSp>
        <p:nvGrpSpPr>
          <p:cNvPr id="169027" name="Group 67"/>
          <p:cNvGrpSpPr>
            <a:grpSpLocks/>
          </p:cNvGrpSpPr>
          <p:nvPr/>
        </p:nvGrpSpPr>
        <p:grpSpPr bwMode="auto">
          <a:xfrm>
            <a:off x="5724030" y="4369801"/>
            <a:ext cx="723900" cy="783156"/>
            <a:chOff x="2578" y="2973"/>
            <a:chExt cx="456" cy="475"/>
          </a:xfrm>
        </p:grpSpPr>
        <p:sp>
          <p:nvSpPr>
            <p:cNvPr id="87067" name="Oval 68"/>
            <p:cNvSpPr>
              <a:spLocks noChangeArrowheads="1"/>
            </p:cNvSpPr>
            <p:nvPr/>
          </p:nvSpPr>
          <p:spPr bwMode="auto">
            <a:xfrm>
              <a:off x="2578" y="3001"/>
              <a:ext cx="456" cy="447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3200">
                <a:latin typeface="Arial" charset="0"/>
              </a:endParaRPr>
            </a:p>
          </p:txBody>
        </p:sp>
        <p:sp>
          <p:nvSpPr>
            <p:cNvPr id="87068" name="Text Box 69"/>
            <p:cNvSpPr txBox="1">
              <a:spLocks noChangeArrowheads="1"/>
            </p:cNvSpPr>
            <p:nvPr/>
          </p:nvSpPr>
          <p:spPr bwMode="auto">
            <a:xfrm>
              <a:off x="2669" y="2973"/>
              <a:ext cx="2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3733" b="1" dirty="0">
                  <a:latin typeface="Arial" charset="0"/>
                </a:rPr>
                <a:t>r</a:t>
              </a:r>
            </a:p>
          </p:txBody>
        </p:sp>
      </p:grpSp>
      <p:grpSp>
        <p:nvGrpSpPr>
          <p:cNvPr id="169030" name="Group 70"/>
          <p:cNvGrpSpPr>
            <a:grpSpLocks/>
          </p:cNvGrpSpPr>
          <p:nvPr/>
        </p:nvGrpSpPr>
        <p:grpSpPr bwMode="auto">
          <a:xfrm>
            <a:off x="5730379" y="5248334"/>
            <a:ext cx="723900" cy="722593"/>
            <a:chOff x="2582" y="3463"/>
            <a:chExt cx="456" cy="478"/>
          </a:xfrm>
        </p:grpSpPr>
        <p:sp>
          <p:nvSpPr>
            <p:cNvPr id="87065" name="Oval 71"/>
            <p:cNvSpPr>
              <a:spLocks noChangeArrowheads="1"/>
            </p:cNvSpPr>
            <p:nvPr/>
          </p:nvSpPr>
          <p:spPr bwMode="auto">
            <a:xfrm>
              <a:off x="2582" y="3494"/>
              <a:ext cx="456" cy="447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3200">
                <a:latin typeface="Arial" charset="0"/>
              </a:endParaRPr>
            </a:p>
          </p:txBody>
        </p:sp>
        <p:sp>
          <p:nvSpPr>
            <p:cNvPr id="87066" name="Text Box 72"/>
            <p:cNvSpPr txBox="1">
              <a:spLocks noChangeArrowheads="1"/>
            </p:cNvSpPr>
            <p:nvPr/>
          </p:nvSpPr>
          <p:spPr bwMode="auto">
            <a:xfrm>
              <a:off x="2648" y="3463"/>
              <a:ext cx="328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3733" b="1" dirty="0">
                  <a:latin typeface="Arial" charset="0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0718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9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9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9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6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9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9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8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9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9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6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9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9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6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build="p"/>
      <p:bldP spid="168969" grpId="0"/>
      <p:bldP spid="168970" grpId="0"/>
      <p:bldP spid="1689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12192000" cy="86740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b="1" dirty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79940" y="767916"/>
            <a:ext cx="6108568" cy="6429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pt-BR" altLang="pt-BR" sz="2400" dirty="0">
                <a:solidFill>
                  <a:srgbClr val="000000"/>
                </a:solidFill>
              </a:rPr>
              <a:t>Preço justo da opção </a:t>
            </a:r>
            <a:r>
              <a:rPr lang="pt-BR" altLang="pt-BR" sz="2400" dirty="0" err="1">
                <a:solidFill>
                  <a:srgbClr val="000000"/>
                </a:solidFill>
              </a:rPr>
              <a:t>européia</a:t>
            </a:r>
            <a:r>
              <a:rPr lang="pt-BR" altLang="pt-BR" sz="2400" dirty="0">
                <a:solidFill>
                  <a:srgbClr val="000000"/>
                </a:solidFill>
              </a:rPr>
              <a:t> de compra (c):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157326"/>
              </p:ext>
            </p:extLst>
          </p:nvPr>
        </p:nvGraphicFramePr>
        <p:xfrm>
          <a:off x="1773590" y="1812095"/>
          <a:ext cx="3052404" cy="48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590" y="1812095"/>
                        <a:ext cx="3052404" cy="485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57362" y="2826661"/>
            <a:ext cx="8910638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S = preço atual do ativo-objeto da opção de compra;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X = preço de exercício da opção de compra;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r = taxa de juro livre de risco no regime de capitalização contínua;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T = prazo de vencimento da opção de compra, ou seja, o tempo restante até a data de vencimento da opção. (dias a decorrer ÷ 365)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1600" dirty="0">
                <a:solidFill>
                  <a:srgbClr val="000000"/>
                </a:solidFill>
              </a:rPr>
              <a:t> = volatilidade do preço do ativo-objeto, definida pelo desvio-padrão da taxa de retorno do ativo;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d</a:t>
            </a:r>
            <a:r>
              <a:rPr lang="pt-BR" altLang="pt-BR" sz="1600" baseline="-25000" dirty="0">
                <a:solidFill>
                  <a:srgbClr val="000000"/>
                </a:solidFill>
              </a:rPr>
              <a:t>1</a:t>
            </a:r>
            <a:r>
              <a:rPr lang="pt-BR" altLang="pt-BR" sz="1600" dirty="0">
                <a:solidFill>
                  <a:srgbClr val="000000"/>
                </a:solidFill>
              </a:rPr>
              <a:t> e d</a:t>
            </a:r>
            <a:r>
              <a:rPr lang="pt-BR" altLang="pt-BR" sz="1600" baseline="-25000" dirty="0">
                <a:solidFill>
                  <a:srgbClr val="000000"/>
                </a:solidFill>
              </a:rPr>
              <a:t>2</a:t>
            </a:r>
            <a:r>
              <a:rPr lang="pt-BR" altLang="pt-BR" sz="1600" dirty="0">
                <a:solidFill>
                  <a:srgbClr val="000000"/>
                </a:solidFill>
              </a:rPr>
              <a:t> = variáveis com distribuição normal padronizada (média igual a 0 e variância igual a 1); e,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t-BR" altLang="pt-BR" sz="1600" dirty="0">
                <a:solidFill>
                  <a:srgbClr val="000000"/>
                </a:solidFill>
              </a:rPr>
              <a:t>N(d</a:t>
            </a:r>
            <a:r>
              <a:rPr lang="pt-BR" altLang="pt-BR" sz="1600" baseline="-25000" dirty="0">
                <a:solidFill>
                  <a:srgbClr val="000000"/>
                </a:solidFill>
              </a:rPr>
              <a:t>1</a:t>
            </a:r>
            <a:r>
              <a:rPr lang="pt-BR" altLang="pt-BR" sz="1600" dirty="0">
                <a:solidFill>
                  <a:srgbClr val="000000"/>
                </a:solidFill>
              </a:rPr>
              <a:t>) e N(d</a:t>
            </a:r>
            <a:r>
              <a:rPr lang="pt-BR" altLang="pt-BR" sz="1600" baseline="-25000" dirty="0">
                <a:solidFill>
                  <a:srgbClr val="000000"/>
                </a:solidFill>
              </a:rPr>
              <a:t>2</a:t>
            </a:r>
            <a:r>
              <a:rPr lang="pt-BR" altLang="pt-BR" sz="1600" dirty="0">
                <a:solidFill>
                  <a:srgbClr val="000000"/>
                </a:solidFill>
              </a:rPr>
              <a:t>) = probabilidade acumulada, na distribuição normal padronizada, de -</a:t>
            </a:r>
            <a:r>
              <a:rPr lang="pt-BR" altLang="pt-BR" sz="1600" dirty="0">
                <a:solidFill>
                  <a:srgbClr val="000000"/>
                </a:solidFill>
                <a:sym typeface="Symbol" panose="05050102010706020507" pitchFamily="18" charset="2"/>
              </a:rPr>
              <a:t> até o valor de </a:t>
            </a:r>
            <a:r>
              <a:rPr lang="pt-BR" altLang="pt-BR" sz="1600" dirty="0">
                <a:solidFill>
                  <a:srgbClr val="000000"/>
                </a:solidFill>
              </a:rPr>
              <a:t>d</a:t>
            </a:r>
            <a:r>
              <a:rPr lang="pt-BR" altLang="pt-BR" sz="1600" baseline="-25000" dirty="0">
                <a:solidFill>
                  <a:srgbClr val="000000"/>
                </a:solidFill>
              </a:rPr>
              <a:t>1</a:t>
            </a:r>
            <a:r>
              <a:rPr lang="pt-BR" altLang="pt-BR" sz="1600" dirty="0">
                <a:solidFill>
                  <a:srgbClr val="000000"/>
                </a:solidFill>
              </a:rPr>
              <a:t> ou d</a:t>
            </a:r>
            <a:r>
              <a:rPr lang="pt-BR" altLang="pt-BR" sz="1600" baseline="-25000" dirty="0">
                <a:solidFill>
                  <a:srgbClr val="000000"/>
                </a:solidFill>
              </a:rPr>
              <a:t>2</a:t>
            </a:r>
            <a:r>
              <a:rPr lang="pt-BR" altLang="pt-BR" sz="1600" dirty="0">
                <a:solidFill>
                  <a:srgbClr val="000000"/>
                </a:solidFill>
              </a:rPr>
              <a:t> calculado.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61843"/>
              </p:ext>
            </p:extLst>
          </p:nvPr>
        </p:nvGraphicFramePr>
        <p:xfrm>
          <a:off x="5217980" y="1459461"/>
          <a:ext cx="3039151" cy="1079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980" y="1459461"/>
                        <a:ext cx="3039151" cy="1079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169096"/>
              </p:ext>
            </p:extLst>
          </p:nvPr>
        </p:nvGraphicFramePr>
        <p:xfrm>
          <a:off x="8593062" y="1913291"/>
          <a:ext cx="1791750" cy="467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3062" y="1913291"/>
                        <a:ext cx="1791750" cy="467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6108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32659"/>
            <a:ext cx="12192000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 e Orçamento de Capital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9E4CAF07-B677-48E7-B86A-D2C444F208E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982447"/>
              </p:ext>
            </p:extLst>
          </p:nvPr>
        </p:nvGraphicFramePr>
        <p:xfrm>
          <a:off x="1538665" y="1634756"/>
          <a:ext cx="9107488" cy="1313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785257" y="3010842"/>
            <a:ext cx="4136573" cy="2540868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Planejamento Contingencial 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Expansão 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Contração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333063" y="3010843"/>
            <a:ext cx="4084566" cy="1974811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Abandono 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Adiamento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Opções Estratégicas</a:t>
            </a:r>
          </a:p>
        </p:txBody>
      </p:sp>
    </p:spTree>
    <p:extLst>
      <p:ext uri="{BB962C8B-B14F-4D97-AF65-F5344CB8AC3E}">
        <p14:creationId xmlns:p14="http://schemas.microsoft.com/office/powerpoint/2010/main" val="2913626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17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79940" y="1006457"/>
            <a:ext cx="6108568" cy="6429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pt-BR" altLang="pt-BR" sz="2400" dirty="0">
                <a:solidFill>
                  <a:srgbClr val="000000"/>
                </a:solidFill>
              </a:rPr>
              <a:t>Preço justo da opção </a:t>
            </a:r>
            <a:r>
              <a:rPr lang="pt-BR" altLang="pt-BR" sz="2400" dirty="0" err="1">
                <a:solidFill>
                  <a:srgbClr val="000000"/>
                </a:solidFill>
              </a:rPr>
              <a:t>européia</a:t>
            </a:r>
            <a:r>
              <a:rPr lang="pt-BR" altLang="pt-BR" sz="2400" dirty="0">
                <a:solidFill>
                  <a:srgbClr val="000000"/>
                </a:solidFill>
              </a:rPr>
              <a:t> de compra (c):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693844"/>
              </p:ext>
            </p:extLst>
          </p:nvPr>
        </p:nvGraphicFramePr>
        <p:xfrm>
          <a:off x="1773590" y="2050636"/>
          <a:ext cx="3052404" cy="485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590" y="2050636"/>
                        <a:ext cx="3052404" cy="485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336539"/>
              </p:ext>
            </p:extLst>
          </p:nvPr>
        </p:nvGraphicFramePr>
        <p:xfrm>
          <a:off x="5217980" y="1698002"/>
          <a:ext cx="3039151" cy="1079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7980" y="1698002"/>
                        <a:ext cx="3039151" cy="1079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600224"/>
              </p:ext>
            </p:extLst>
          </p:nvPr>
        </p:nvGraphicFramePr>
        <p:xfrm>
          <a:off x="8593062" y="2151832"/>
          <a:ext cx="1791750" cy="467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3062" y="2151832"/>
                        <a:ext cx="1791750" cy="467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799695" y="4104993"/>
            <a:ext cx="6088813" cy="6429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pt-BR" altLang="pt-BR" sz="2400" dirty="0">
                <a:solidFill>
                  <a:srgbClr val="000000"/>
                </a:solidFill>
              </a:rPr>
              <a:t>Preço justo da opção </a:t>
            </a:r>
            <a:r>
              <a:rPr lang="pt-BR" altLang="pt-BR" sz="2400" dirty="0" err="1">
                <a:solidFill>
                  <a:srgbClr val="000000"/>
                </a:solidFill>
              </a:rPr>
              <a:t>européia</a:t>
            </a:r>
            <a:r>
              <a:rPr lang="pt-BR" altLang="pt-BR" sz="2400" dirty="0">
                <a:solidFill>
                  <a:srgbClr val="000000"/>
                </a:solidFill>
              </a:rPr>
              <a:t> de venda (p):</a:t>
            </a: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535031"/>
              </p:ext>
            </p:extLst>
          </p:nvPr>
        </p:nvGraphicFramePr>
        <p:xfrm>
          <a:off x="1799694" y="4836966"/>
          <a:ext cx="2163014" cy="474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10" imgW="990490" imgH="180855" progId="Equation.3">
                  <p:embed/>
                </p:oleObj>
              </mc:Choice>
              <mc:Fallback>
                <p:oleObj name="Equation" r:id="rId10" imgW="990490" imgH="18085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694" y="4836966"/>
                        <a:ext cx="2163014" cy="4740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3B8E54B1-EF9B-44F3-A988-0B0278ED1D4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12192000" cy="86740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b="1" dirty="0">
                <a:solidFill>
                  <a:srgbClr val="000000"/>
                </a:solidFill>
              </a:rPr>
              <a:t>Modelo Black-Scholes</a:t>
            </a:r>
          </a:p>
        </p:txBody>
      </p:sp>
    </p:spTree>
    <p:extLst>
      <p:ext uri="{BB962C8B-B14F-4D97-AF65-F5344CB8AC3E}">
        <p14:creationId xmlns:p14="http://schemas.microsoft.com/office/powerpoint/2010/main" val="4161078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1" y="38466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b="1" dirty="0">
                <a:solidFill>
                  <a:srgbClr val="000000"/>
                </a:solidFill>
              </a:rPr>
              <a:t>Determinação do Prêmio da Opção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612F765D-91D7-49BB-A823-89686A3546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550184"/>
              </p:ext>
            </p:extLst>
          </p:nvPr>
        </p:nvGraphicFramePr>
        <p:xfrm>
          <a:off x="1" y="3594597"/>
          <a:ext cx="11092070" cy="2278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9" name="Rectangle 2"/>
          <p:cNvSpPr txBox="1">
            <a:spLocks noChangeArrowheads="1"/>
          </p:cNvSpPr>
          <p:nvPr/>
        </p:nvSpPr>
        <p:spPr bwMode="auto">
          <a:xfrm>
            <a:off x="846133" y="1632243"/>
            <a:ext cx="10499733" cy="1585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pt-BR" altLang="pt-BR" kern="0" dirty="0">
                <a:solidFill>
                  <a:srgbClr val="000000"/>
                </a:solidFill>
              </a:rPr>
              <a:t>Discutiremos modelos baseados em duas hipóteses: condição de não arbitragem (o preço atual de um ativo é igual ao seu valor presente) e uso de uma distribuição de probabilidades</a:t>
            </a:r>
          </a:p>
        </p:txBody>
      </p:sp>
    </p:spTree>
    <p:extLst>
      <p:ext uri="{BB962C8B-B14F-4D97-AF65-F5344CB8AC3E}">
        <p14:creationId xmlns:p14="http://schemas.microsoft.com/office/powerpoint/2010/main" val="685858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7">
            <a:extLst>
              <a:ext uri="{FF2B5EF4-FFF2-40B4-BE49-F238E27FC236}">
                <a16:creationId xmlns:a16="http://schemas.microsoft.com/office/drawing/2014/main" xmlns="" id="{B547373F-AF2E-4907-B442-9F902B387F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28700" y="190501"/>
            <a:ext cx="2886075" cy="24860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pt-BR" sz="3600">
                <a:solidFill>
                  <a:schemeClr val="bg1"/>
                </a:solidFill>
              </a:rPr>
              <a:t>Modelo Binomial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B4A535E5-64F7-4655-A64C-154D0A120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3622" y="856986"/>
            <a:ext cx="7209061" cy="3639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00025" indent="-200025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Preço do ativo: </a:t>
            </a:r>
            <a:r>
              <a:rPr lang="pt-BR" altLang="pt-BR" sz="2800" b="1" dirty="0">
                <a:solidFill>
                  <a:srgbClr val="000000"/>
                </a:solidFill>
              </a:rPr>
              <a:t>S</a:t>
            </a:r>
          </a:p>
          <a:p>
            <a:pPr marL="200025" indent="-200025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Preço atual da opção: </a:t>
            </a:r>
            <a:r>
              <a:rPr lang="pt-BR" altLang="pt-BR" sz="2800" b="1" i="1" dirty="0">
                <a:solidFill>
                  <a:srgbClr val="000000"/>
                </a:solidFill>
              </a:rPr>
              <a:t>f</a:t>
            </a:r>
          </a:p>
          <a:p>
            <a:pPr marL="200025" indent="-200025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Opção dura o tempo </a:t>
            </a:r>
            <a:r>
              <a:rPr lang="pt-BR" altLang="pt-BR" sz="2800" b="1" dirty="0">
                <a:solidFill>
                  <a:srgbClr val="000000"/>
                </a:solidFill>
              </a:rPr>
              <a:t>T</a:t>
            </a:r>
          </a:p>
          <a:p>
            <a:pPr marL="200025" indent="-200025">
              <a:lnSpc>
                <a:spcPct val="120000"/>
              </a:lnSpc>
            </a:pPr>
            <a:r>
              <a:rPr lang="pt-BR" altLang="pt-BR" sz="2800" dirty="0">
                <a:solidFill>
                  <a:srgbClr val="000000"/>
                </a:solidFill>
              </a:rPr>
              <a:t>O preço do ativo pode atingir:</a:t>
            </a:r>
          </a:p>
          <a:p>
            <a:pPr marL="600075" lvl="2" indent="-200025">
              <a:lnSpc>
                <a:spcPct val="120000"/>
              </a:lnSpc>
            </a:pPr>
            <a:r>
              <a:rPr lang="pt-BR" altLang="pt-BR" sz="2800" b="1" dirty="0" err="1">
                <a:solidFill>
                  <a:srgbClr val="000000"/>
                </a:solidFill>
              </a:rPr>
              <a:t>Su</a:t>
            </a:r>
            <a:r>
              <a:rPr lang="pt-BR" altLang="pt-BR" sz="2800" dirty="0">
                <a:solidFill>
                  <a:srgbClr val="000000"/>
                </a:solidFill>
              </a:rPr>
              <a:t> (u &gt; 1), isto é, movimento ascendente de (u – 1)</a:t>
            </a:r>
          </a:p>
          <a:p>
            <a:pPr marL="600075" lvl="2" indent="-200025">
              <a:lnSpc>
                <a:spcPct val="120000"/>
              </a:lnSpc>
            </a:pPr>
            <a:r>
              <a:rPr lang="pt-BR" altLang="pt-BR" sz="2800" b="1" dirty="0" err="1">
                <a:solidFill>
                  <a:srgbClr val="000000"/>
                </a:solidFill>
              </a:rPr>
              <a:t>Sd</a:t>
            </a:r>
            <a:r>
              <a:rPr lang="pt-BR" altLang="pt-BR" sz="2800" dirty="0">
                <a:solidFill>
                  <a:srgbClr val="000000"/>
                </a:solidFill>
              </a:rPr>
              <a:t> (d &lt; 1), isto é, movimento descendente de (1 – d)</a:t>
            </a:r>
          </a:p>
        </p:txBody>
      </p:sp>
    </p:spTree>
    <p:extLst>
      <p:ext uri="{BB962C8B-B14F-4D97-AF65-F5344CB8AC3E}">
        <p14:creationId xmlns:p14="http://schemas.microsoft.com/office/powerpoint/2010/main" val="1040364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-5383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b="1" dirty="0">
                <a:solidFill>
                  <a:srgbClr val="000000"/>
                </a:solidFill>
              </a:rPr>
              <a:t>Modelo Binomial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71862" y="2399502"/>
            <a:ext cx="322543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0000"/>
                </a:solidFill>
              </a:rPr>
              <a:t>Preço do ativo = S</a:t>
            </a:r>
          </a:p>
          <a:p>
            <a:pPr algn="ctr"/>
            <a:r>
              <a:rPr lang="pt-BR" sz="2800" dirty="0">
                <a:solidFill>
                  <a:srgbClr val="000000"/>
                </a:solidFill>
              </a:rPr>
              <a:t>Preço da opção = 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570564" y="1629492"/>
            <a:ext cx="309272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</a:rPr>
              <a:t>Preço do ativo = </a:t>
            </a:r>
            <a:r>
              <a:rPr lang="pt-BR" sz="2800" dirty="0" err="1">
                <a:solidFill>
                  <a:srgbClr val="000000"/>
                </a:solidFill>
              </a:rPr>
              <a:t>Su</a:t>
            </a:r>
            <a:endParaRPr lang="pt-BR" sz="2800" dirty="0">
              <a:solidFill>
                <a:srgbClr val="000000"/>
              </a:solidFill>
            </a:endParaRPr>
          </a:p>
          <a:p>
            <a:r>
              <a:rPr lang="pt-BR" sz="2800" dirty="0">
                <a:solidFill>
                  <a:srgbClr val="000000"/>
                </a:solidFill>
              </a:rPr>
              <a:t>Preço da opção = f</a:t>
            </a:r>
            <a:r>
              <a:rPr lang="pt-BR" sz="2800" baseline="-25000" dirty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480252" y="3187270"/>
            <a:ext cx="309272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</a:rPr>
              <a:t> Preço do ativo = </a:t>
            </a:r>
            <a:r>
              <a:rPr lang="pt-BR" sz="2800" dirty="0" err="1">
                <a:solidFill>
                  <a:srgbClr val="000000"/>
                </a:solidFill>
              </a:rPr>
              <a:t>Sd</a:t>
            </a:r>
            <a:endParaRPr lang="pt-BR" sz="2800" dirty="0">
              <a:solidFill>
                <a:srgbClr val="000000"/>
              </a:solidFill>
            </a:endParaRPr>
          </a:p>
          <a:p>
            <a:pPr algn="ctr"/>
            <a:r>
              <a:rPr lang="pt-BR" sz="2800" dirty="0">
                <a:solidFill>
                  <a:srgbClr val="000000"/>
                </a:solidFill>
              </a:rPr>
              <a:t>Preço da opção = </a:t>
            </a:r>
            <a:r>
              <a:rPr lang="pt-BR" sz="2800" dirty="0" err="1">
                <a:solidFill>
                  <a:srgbClr val="000000"/>
                </a:solidFill>
              </a:rPr>
              <a:t>f</a:t>
            </a:r>
            <a:r>
              <a:rPr lang="pt-BR" sz="2800" baseline="-25000" dirty="0" err="1">
                <a:solidFill>
                  <a:srgbClr val="000000"/>
                </a:solidFill>
              </a:rPr>
              <a:t>d</a:t>
            </a:r>
            <a:endParaRPr lang="pt-BR" sz="28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453442" y="1930131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6453194" y="3427860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5233174" y="2732236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5314136" y="2016295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5314136" y="2782709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36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B73D8400-D83B-48A5-849E-7A03E3DE53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8157310"/>
              </p:ext>
            </p:extLst>
          </p:nvPr>
        </p:nvGraphicFramePr>
        <p:xfrm>
          <a:off x="1769092" y="1168944"/>
          <a:ext cx="8653816" cy="2062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321861" y="4071358"/>
                <a:ext cx="1979206" cy="584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861" y="4071358"/>
                <a:ext cx="1979206" cy="5842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2321862" y="4916289"/>
                <a:ext cx="112351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862" y="4916289"/>
                <a:ext cx="1123513" cy="9251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4204776" y="5079140"/>
                <a:ext cx="2057294" cy="58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776" y="5079140"/>
                <a:ext cx="2057294" cy="5842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7511267" y="4078417"/>
                <a:ext cx="2328458" cy="10007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267" y="4078417"/>
                <a:ext cx="2328458" cy="10007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2EEE2C93-EFAE-4ED4-825C-BC4EF42D599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383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b="1" dirty="0">
                <a:solidFill>
                  <a:srgbClr val="000000"/>
                </a:solidFill>
              </a:rPr>
              <a:t>Modelo Binomial</a:t>
            </a:r>
          </a:p>
        </p:txBody>
      </p:sp>
    </p:spTree>
    <p:extLst>
      <p:ext uri="{BB962C8B-B14F-4D97-AF65-F5344CB8AC3E}">
        <p14:creationId xmlns:p14="http://schemas.microsoft.com/office/powerpoint/2010/main" val="176075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xmlns="" id="{E44B148B-8E08-4887-915B-731C8410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1" y="963877"/>
            <a:ext cx="4332734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Exercício</a:t>
            </a:r>
            <a: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– Valor de </a:t>
            </a:r>
            <a:r>
              <a:rPr lang="en-US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Opção</a:t>
            </a:r>
            <a:endParaRPr lang="en-US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xmlns="" id="{148A7293-9AAA-44B3-9C6F-2F9C3E193A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324" y="320040"/>
            <a:ext cx="7187105" cy="6014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/>
              <a:t>Uma </a:t>
            </a:r>
            <a:r>
              <a:rPr lang="en-US" sz="1800" dirty="0" err="1"/>
              <a:t>empresa</a:t>
            </a:r>
            <a:r>
              <a:rPr lang="en-US" sz="1800" dirty="0"/>
              <a:t> </a:t>
            </a:r>
            <a:r>
              <a:rPr lang="en-US" sz="1800" dirty="0" err="1"/>
              <a:t>agropecuária</a:t>
            </a:r>
            <a:r>
              <a:rPr lang="en-US" sz="1800" dirty="0"/>
              <a:t> </a:t>
            </a:r>
            <a:r>
              <a:rPr lang="en-US" sz="1800" dirty="0" err="1"/>
              <a:t>tem</a:t>
            </a:r>
            <a:r>
              <a:rPr lang="en-US" sz="1800" dirty="0"/>
              <a:t> um </a:t>
            </a:r>
            <a:r>
              <a:rPr lang="en-US" sz="1800" dirty="0" err="1"/>
              <a:t>projeto</a:t>
            </a:r>
            <a:r>
              <a:rPr lang="en-US" sz="1800" dirty="0"/>
              <a:t> e </a:t>
            </a:r>
            <a:r>
              <a:rPr lang="en-US" sz="1800" dirty="0" err="1"/>
              <a:t>está</a:t>
            </a:r>
            <a:r>
              <a:rPr lang="en-US" sz="1800" dirty="0"/>
              <a:t> </a:t>
            </a:r>
            <a:r>
              <a:rPr lang="en-US" sz="1800" dirty="0" err="1"/>
              <a:t>considerando</a:t>
            </a:r>
            <a:r>
              <a:rPr lang="en-US" sz="1800" dirty="0"/>
              <a:t> a </a:t>
            </a:r>
            <a:r>
              <a:rPr lang="en-US" sz="1800" dirty="0" err="1"/>
              <a:t>possibilidade</a:t>
            </a:r>
            <a:r>
              <a:rPr lang="en-US" sz="1800" dirty="0"/>
              <a:t> de </a:t>
            </a:r>
            <a:r>
              <a:rPr lang="en-US" sz="1800" dirty="0" err="1"/>
              <a:t>não</a:t>
            </a:r>
            <a:r>
              <a:rPr lang="en-US" sz="1800" dirty="0"/>
              <a:t> </a:t>
            </a:r>
            <a:r>
              <a:rPr lang="en-US" sz="1800" dirty="0" err="1"/>
              <a:t>colocá</a:t>
            </a:r>
            <a:r>
              <a:rPr lang="en-US" sz="1800" dirty="0"/>
              <a:t>-lo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operação</a:t>
            </a:r>
            <a:r>
              <a:rPr lang="en-US" sz="1800" dirty="0"/>
              <a:t> </a:t>
            </a:r>
            <a:r>
              <a:rPr lang="en-US" sz="1800" dirty="0" err="1"/>
              <a:t>hoje</a:t>
            </a:r>
            <a:r>
              <a:rPr lang="en-US" sz="1800" dirty="0"/>
              <a:t>, por </a:t>
            </a:r>
            <a:r>
              <a:rPr lang="en-US" sz="1800" dirty="0" err="1"/>
              <a:t>conta</a:t>
            </a:r>
            <a:r>
              <a:rPr lang="en-US" sz="1800" dirty="0"/>
              <a:t> de </a:t>
            </a:r>
            <a:r>
              <a:rPr lang="en-US" sz="1800" dirty="0" err="1"/>
              <a:t>dúvidas</a:t>
            </a:r>
            <a:r>
              <a:rPr lang="en-US" sz="1800" dirty="0"/>
              <a:t> a </a:t>
            </a:r>
            <a:r>
              <a:rPr lang="en-US" sz="1800" dirty="0" err="1"/>
              <a:t>respeito</a:t>
            </a:r>
            <a:r>
              <a:rPr lang="en-US" sz="1800" dirty="0"/>
              <a:t> do </a:t>
            </a:r>
            <a:r>
              <a:rPr lang="en-US" sz="1800" dirty="0" err="1"/>
              <a:t>comportamento</a:t>
            </a:r>
            <a:r>
              <a:rPr lang="en-US" sz="1800" dirty="0"/>
              <a:t> </a:t>
            </a:r>
            <a:r>
              <a:rPr lang="en-US" sz="1800" dirty="0" err="1"/>
              <a:t>futuro</a:t>
            </a:r>
            <a:r>
              <a:rPr lang="en-US" sz="1800" dirty="0"/>
              <a:t> de </a:t>
            </a:r>
            <a:r>
              <a:rPr lang="en-US" sz="1800" dirty="0" err="1"/>
              <a:t>sua</a:t>
            </a:r>
            <a:r>
              <a:rPr lang="en-US" sz="1800" dirty="0"/>
              <a:t> principal </a:t>
            </a:r>
            <a:r>
              <a:rPr lang="en-US" sz="1800" dirty="0" err="1"/>
              <a:t>matéria</a:t>
            </a:r>
            <a:r>
              <a:rPr lang="en-US" sz="1800" dirty="0"/>
              <a:t>-prima,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i="1" dirty="0"/>
              <a:t>commodity</a:t>
            </a:r>
            <a:r>
              <a:rPr lang="en-US" sz="1800" dirty="0"/>
              <a:t> </a:t>
            </a:r>
            <a:r>
              <a:rPr lang="en-US" sz="1800" dirty="0" err="1"/>
              <a:t>agrícola</a:t>
            </a:r>
            <a:r>
              <a:rPr lang="en-US" sz="1800" dirty="0"/>
              <a:t>.</a:t>
            </a: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lang="en-US" sz="1800" dirty="0"/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/>
              <a:t>O </a:t>
            </a:r>
            <a:r>
              <a:rPr lang="en-US" sz="1800" dirty="0" err="1"/>
              <a:t>projeto</a:t>
            </a:r>
            <a:r>
              <a:rPr lang="en-US" sz="1800" dirty="0"/>
              <a:t> </a:t>
            </a:r>
            <a:r>
              <a:rPr lang="en-US" sz="1800" dirty="0" err="1"/>
              <a:t>tem</a:t>
            </a:r>
            <a:r>
              <a:rPr lang="en-US" sz="1800" dirty="0"/>
              <a:t> </a:t>
            </a:r>
            <a:r>
              <a:rPr lang="en-US" sz="1800" dirty="0" err="1"/>
              <a:t>seus</a:t>
            </a:r>
            <a:r>
              <a:rPr lang="en-US" sz="1800" dirty="0"/>
              <a:t> </a:t>
            </a:r>
            <a:r>
              <a:rPr lang="en-US" sz="1800" dirty="0" err="1"/>
              <a:t>valores</a:t>
            </a:r>
            <a:r>
              <a:rPr lang="en-US" sz="1800" dirty="0"/>
              <a:t> </a:t>
            </a:r>
            <a:r>
              <a:rPr lang="en-US" sz="1800" dirty="0" err="1"/>
              <a:t>guiados</a:t>
            </a:r>
            <a:r>
              <a:rPr lang="en-US" sz="1800" dirty="0"/>
              <a:t> </a:t>
            </a:r>
            <a:r>
              <a:rPr lang="en-US" sz="1800" dirty="0" err="1"/>
              <a:t>pelos</a:t>
            </a:r>
            <a:r>
              <a:rPr lang="en-US" sz="1800" dirty="0"/>
              <a:t> </a:t>
            </a:r>
            <a:r>
              <a:rPr lang="en-US" sz="1800" dirty="0" err="1"/>
              <a:t>preços</a:t>
            </a:r>
            <a:r>
              <a:rPr lang="en-US" sz="1800" dirty="0"/>
              <a:t> de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determinada</a:t>
            </a:r>
            <a:r>
              <a:rPr lang="en-US" sz="1800" dirty="0"/>
              <a:t> </a:t>
            </a:r>
            <a:r>
              <a:rPr lang="en-US" sz="1800" i="1" dirty="0"/>
              <a:t>commodity</a:t>
            </a:r>
            <a:r>
              <a:rPr lang="en-US" sz="1800" dirty="0"/>
              <a:t> (café, </a:t>
            </a:r>
            <a:r>
              <a:rPr lang="en-US" sz="1800" dirty="0" err="1"/>
              <a:t>boi</a:t>
            </a:r>
            <a:r>
              <a:rPr lang="en-US" sz="1800" dirty="0"/>
              <a:t> </a:t>
            </a:r>
            <a:r>
              <a:rPr lang="en-US" sz="1800" dirty="0" err="1"/>
              <a:t>gordo</a:t>
            </a:r>
            <a:r>
              <a:rPr lang="en-US" sz="1800" dirty="0"/>
              <a:t>, </a:t>
            </a:r>
            <a:r>
              <a:rPr lang="en-US" sz="1800" dirty="0" err="1"/>
              <a:t>soja</a:t>
            </a:r>
            <a:r>
              <a:rPr lang="en-US" sz="1800" dirty="0"/>
              <a:t>, </a:t>
            </a:r>
            <a:r>
              <a:rPr lang="en-US" sz="1800" dirty="0" err="1"/>
              <a:t>milho</a:t>
            </a:r>
            <a:r>
              <a:rPr lang="en-US" sz="1800" dirty="0"/>
              <a:t> </a:t>
            </a:r>
            <a:r>
              <a:rPr lang="en-US" sz="1800" dirty="0" err="1"/>
              <a:t>etc</a:t>
            </a:r>
            <a:r>
              <a:rPr lang="en-US" sz="1800" dirty="0"/>
              <a:t>), </a:t>
            </a:r>
            <a:r>
              <a:rPr lang="en-US" sz="1800" dirty="0" err="1"/>
              <a:t>isto</a:t>
            </a:r>
            <a:r>
              <a:rPr lang="en-US" sz="1800" dirty="0"/>
              <a:t> </a:t>
            </a:r>
            <a:r>
              <a:rPr lang="en-US" sz="1800" dirty="0" err="1"/>
              <a:t>quer</a:t>
            </a:r>
            <a:r>
              <a:rPr lang="en-US" sz="1800" dirty="0"/>
              <a:t> </a:t>
            </a:r>
            <a:r>
              <a:rPr lang="en-US" sz="1800" dirty="0" err="1"/>
              <a:t>dizer</a:t>
            </a:r>
            <a:r>
              <a:rPr lang="en-US" sz="1800" dirty="0"/>
              <a:t> que, o </a:t>
            </a:r>
            <a:r>
              <a:rPr lang="en-US" sz="1800" dirty="0" err="1"/>
              <a:t>fluxo</a:t>
            </a:r>
            <a:r>
              <a:rPr lang="en-US" sz="1800" dirty="0"/>
              <a:t> do </a:t>
            </a:r>
            <a:r>
              <a:rPr lang="en-US" sz="1800" dirty="0" err="1"/>
              <a:t>projeto</a:t>
            </a:r>
            <a:r>
              <a:rPr lang="en-US" sz="1800" dirty="0"/>
              <a:t> </a:t>
            </a:r>
            <a:r>
              <a:rPr lang="en-US" sz="1800" dirty="0" err="1"/>
              <a:t>tem</a:t>
            </a:r>
            <a:r>
              <a:rPr lang="en-US" sz="1800" dirty="0"/>
              <a:t> </a:t>
            </a:r>
            <a:r>
              <a:rPr lang="en-US" sz="1800" dirty="0" err="1"/>
              <a:t>correlação</a:t>
            </a:r>
            <a:r>
              <a:rPr lang="en-US" sz="1800" dirty="0"/>
              <a:t> </a:t>
            </a:r>
            <a:r>
              <a:rPr lang="en-US" sz="1800" dirty="0" err="1"/>
              <a:t>positiva</a:t>
            </a:r>
            <a:r>
              <a:rPr lang="en-US" sz="1800" dirty="0"/>
              <a:t> forte com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preços</a:t>
            </a:r>
            <a:r>
              <a:rPr lang="en-US" sz="1800" dirty="0"/>
              <a:t> </a:t>
            </a:r>
            <a:r>
              <a:rPr lang="en-US" sz="1800" dirty="0" err="1"/>
              <a:t>desta</a:t>
            </a:r>
            <a:r>
              <a:rPr lang="en-US" sz="1800" dirty="0"/>
              <a:t> commodity. </a:t>
            </a:r>
            <a:r>
              <a:rPr lang="en-US" sz="1800" dirty="0" err="1"/>
              <a:t>Esta</a:t>
            </a:r>
            <a:r>
              <a:rPr lang="en-US" sz="1800" dirty="0"/>
              <a:t> é a principal </a:t>
            </a:r>
            <a:r>
              <a:rPr lang="en-US" sz="1800" dirty="0" err="1"/>
              <a:t>matéria</a:t>
            </a:r>
            <a:r>
              <a:rPr lang="en-US" sz="1800" dirty="0"/>
              <a:t>-prima </a:t>
            </a:r>
            <a:r>
              <a:rPr lang="en-US" sz="1800" dirty="0" err="1"/>
              <a:t>deste</a:t>
            </a:r>
            <a:r>
              <a:rPr lang="en-US" sz="1800" dirty="0"/>
              <a:t> </a:t>
            </a:r>
            <a:r>
              <a:rPr lang="en-US" sz="1800" dirty="0" err="1"/>
              <a:t>projeto</a:t>
            </a:r>
            <a:r>
              <a:rPr lang="en-US" sz="1800" dirty="0"/>
              <a:t>. Com </a:t>
            </a:r>
            <a:r>
              <a:rPr lang="en-US" sz="1800" dirty="0" err="1"/>
              <a:t>isso</a:t>
            </a:r>
            <a:r>
              <a:rPr lang="en-US" sz="1800" dirty="0"/>
              <a:t>, </a:t>
            </a:r>
            <a:r>
              <a:rPr lang="en-US" sz="1800" dirty="0" err="1"/>
              <a:t>pode</a:t>
            </a:r>
            <a:r>
              <a:rPr lang="en-US" sz="1800" dirty="0"/>
              <a:t>-se </a:t>
            </a:r>
            <a:r>
              <a:rPr lang="en-US" sz="1800" dirty="0" err="1"/>
              <a:t>dizer</a:t>
            </a:r>
            <a:r>
              <a:rPr lang="en-US" sz="1800" dirty="0"/>
              <a:t>, </a:t>
            </a:r>
            <a:r>
              <a:rPr lang="en-US" sz="1800" dirty="0" err="1"/>
              <a:t>então</a:t>
            </a:r>
            <a:r>
              <a:rPr lang="en-US" sz="1800" dirty="0"/>
              <a:t>, que a </a:t>
            </a:r>
            <a:r>
              <a:rPr lang="en-US" sz="1800" dirty="0" err="1"/>
              <a:t>volatilidade</a:t>
            </a:r>
            <a:r>
              <a:rPr lang="en-US" sz="1800" dirty="0"/>
              <a:t> (</a:t>
            </a:r>
            <a:r>
              <a:rPr lang="en-US" sz="1800" dirty="0" err="1"/>
              <a:t>variabilidade</a:t>
            </a:r>
            <a:r>
              <a:rPr lang="en-US" sz="1800" dirty="0"/>
              <a:t> dos </a:t>
            </a:r>
            <a:r>
              <a:rPr lang="en-US" sz="1800" dirty="0" err="1"/>
              <a:t>fluxos</a:t>
            </a:r>
            <a:r>
              <a:rPr lang="en-US" sz="1800" dirty="0"/>
              <a:t> </a:t>
            </a:r>
            <a:r>
              <a:rPr lang="en-US" sz="1800" dirty="0" err="1"/>
              <a:t>ao</a:t>
            </a:r>
            <a:r>
              <a:rPr lang="en-US" sz="1800" dirty="0"/>
              <a:t> </a:t>
            </a:r>
            <a:r>
              <a:rPr lang="en-US" sz="1800" dirty="0" err="1"/>
              <a:t>longo</a:t>
            </a:r>
            <a:r>
              <a:rPr lang="en-US" sz="1800" dirty="0"/>
              <a:t> do tempo) </a:t>
            </a:r>
            <a:r>
              <a:rPr lang="en-US" sz="1800" dirty="0" err="1"/>
              <a:t>deste</a:t>
            </a:r>
            <a:r>
              <a:rPr lang="en-US" sz="1800" dirty="0"/>
              <a:t> </a:t>
            </a:r>
            <a:r>
              <a:rPr lang="en-US" sz="1800" dirty="0" err="1"/>
              <a:t>projeto</a:t>
            </a:r>
            <a:r>
              <a:rPr lang="en-US" sz="1800" dirty="0"/>
              <a:t> é </a:t>
            </a:r>
            <a:r>
              <a:rPr lang="en-US" sz="1800" dirty="0" err="1"/>
              <a:t>parecida</a:t>
            </a:r>
            <a:r>
              <a:rPr lang="en-US" sz="1800" dirty="0"/>
              <a:t> com a </a:t>
            </a:r>
            <a:r>
              <a:rPr lang="en-US" sz="1800" dirty="0" err="1"/>
              <a:t>volatilidade</a:t>
            </a:r>
            <a:r>
              <a:rPr lang="en-US" sz="1800" dirty="0"/>
              <a:t> dos </a:t>
            </a:r>
            <a:r>
              <a:rPr lang="en-US" sz="1800" dirty="0" err="1"/>
              <a:t>preços</a:t>
            </a:r>
            <a:r>
              <a:rPr lang="en-US" sz="1800" dirty="0"/>
              <a:t> da </a:t>
            </a:r>
            <a:r>
              <a:rPr lang="en-US" sz="1800" i="1" dirty="0"/>
              <a:t>commodity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referência</a:t>
            </a:r>
            <a:r>
              <a:rPr lang="en-US" sz="1800" dirty="0"/>
              <a:t>. Para </a:t>
            </a:r>
            <a:r>
              <a:rPr lang="en-US" sz="1800" dirty="0" err="1"/>
              <a:t>simplificar</a:t>
            </a:r>
            <a:r>
              <a:rPr lang="en-US" sz="1800" dirty="0"/>
              <a:t> </a:t>
            </a:r>
            <a:r>
              <a:rPr lang="en-US" sz="1800" dirty="0" err="1"/>
              <a:t>será</a:t>
            </a:r>
            <a:r>
              <a:rPr lang="en-US" sz="1800" dirty="0"/>
              <a:t> </a:t>
            </a:r>
            <a:r>
              <a:rPr lang="en-US" sz="1800" dirty="0" err="1"/>
              <a:t>considerado</a:t>
            </a:r>
            <a:r>
              <a:rPr lang="en-US" sz="1800" dirty="0"/>
              <a:t> que a </a:t>
            </a:r>
            <a:r>
              <a:rPr lang="en-US" sz="1800" dirty="0" err="1"/>
              <a:t>única</a:t>
            </a:r>
            <a:r>
              <a:rPr lang="en-US" sz="1800" dirty="0"/>
              <a:t> </a:t>
            </a:r>
            <a:r>
              <a:rPr lang="en-US" sz="1800" dirty="0" err="1"/>
              <a:t>incerteza</a:t>
            </a:r>
            <a:r>
              <a:rPr lang="en-US" sz="1800" dirty="0"/>
              <a:t> </a:t>
            </a:r>
            <a:r>
              <a:rPr lang="en-US" sz="1800" dirty="0" err="1"/>
              <a:t>existente</a:t>
            </a:r>
            <a:r>
              <a:rPr lang="en-US" sz="1800" dirty="0"/>
              <a:t> é o valor dos </a:t>
            </a:r>
            <a:r>
              <a:rPr lang="en-US" sz="1800" dirty="0" err="1"/>
              <a:t>fluxos</a:t>
            </a:r>
            <a:r>
              <a:rPr lang="en-US" sz="1800" dirty="0"/>
              <a:t> no </a:t>
            </a:r>
            <a:r>
              <a:rPr lang="en-US" sz="1800" dirty="0" err="1"/>
              <a:t>futuro</a:t>
            </a:r>
            <a:r>
              <a:rPr lang="en-US" sz="1800" dirty="0"/>
              <a:t>. Desta </a:t>
            </a:r>
            <a:r>
              <a:rPr lang="en-US" sz="1800" dirty="0" err="1"/>
              <a:t>maneira</a:t>
            </a:r>
            <a:r>
              <a:rPr lang="en-US" sz="1800" dirty="0"/>
              <a:t>, </a:t>
            </a:r>
            <a:r>
              <a:rPr lang="en-US" sz="1800" dirty="0" err="1"/>
              <a:t>estará</a:t>
            </a:r>
            <a:r>
              <a:rPr lang="en-US" sz="1800" dirty="0"/>
              <a:t> </a:t>
            </a:r>
            <a:r>
              <a:rPr lang="en-US" sz="1800" dirty="0" err="1"/>
              <a:t>sendo</a:t>
            </a:r>
            <a:r>
              <a:rPr lang="en-US" sz="1800" dirty="0"/>
              <a:t> </a:t>
            </a:r>
            <a:r>
              <a:rPr lang="en-US" sz="1800" dirty="0" err="1"/>
              <a:t>eliminando</a:t>
            </a:r>
            <a:r>
              <a:rPr lang="en-US" sz="1800" dirty="0"/>
              <a:t> por </a:t>
            </a:r>
            <a:r>
              <a:rPr lang="en-US" sz="1800" dirty="0" err="1"/>
              <a:t>simplificação</a:t>
            </a:r>
            <a:r>
              <a:rPr lang="en-US" sz="1800" dirty="0"/>
              <a:t>, as </a:t>
            </a:r>
            <a:r>
              <a:rPr lang="en-US" sz="1800" dirty="0" err="1"/>
              <a:t>incertezas</a:t>
            </a:r>
            <a:r>
              <a:rPr lang="en-US" sz="1800" dirty="0"/>
              <a:t> com </a:t>
            </a:r>
            <a:r>
              <a:rPr lang="en-US" sz="1800" dirty="0" err="1"/>
              <a:t>relação</a:t>
            </a:r>
            <a:r>
              <a:rPr lang="en-US" sz="1800" dirty="0"/>
              <a:t> </a:t>
            </a:r>
            <a:r>
              <a:rPr lang="en-US" sz="1800" dirty="0" err="1"/>
              <a:t>aos</a:t>
            </a:r>
            <a:r>
              <a:rPr lang="en-US" sz="1800" dirty="0"/>
              <a:t> </a:t>
            </a:r>
            <a:r>
              <a:rPr lang="en-US" sz="1800" dirty="0" err="1"/>
              <a:t>investimentos</a:t>
            </a:r>
            <a:r>
              <a:rPr lang="en-US" sz="1800" dirty="0"/>
              <a:t> </a:t>
            </a:r>
            <a:r>
              <a:rPr lang="en-US" sz="1800" dirty="0" err="1"/>
              <a:t>iniciais</a:t>
            </a:r>
            <a:r>
              <a:rPr lang="en-US" sz="1800" dirty="0"/>
              <a:t>, à </a:t>
            </a:r>
            <a:r>
              <a:rPr lang="en-US" sz="1800" dirty="0" err="1"/>
              <a:t>demanda</a:t>
            </a:r>
            <a:r>
              <a:rPr lang="en-US" sz="1800" dirty="0"/>
              <a:t> </a:t>
            </a:r>
            <a:r>
              <a:rPr lang="en-US" sz="1800" dirty="0" err="1"/>
              <a:t>pelo</a:t>
            </a:r>
            <a:r>
              <a:rPr lang="en-US" sz="1800" dirty="0"/>
              <a:t> </a:t>
            </a:r>
            <a:r>
              <a:rPr lang="en-US" sz="1800" dirty="0" err="1"/>
              <a:t>produto</a:t>
            </a:r>
            <a:r>
              <a:rPr lang="en-US" sz="1800" dirty="0"/>
              <a:t> e outros </a:t>
            </a:r>
            <a:r>
              <a:rPr lang="en-US" sz="1800" dirty="0" err="1"/>
              <a:t>fatores</a:t>
            </a:r>
            <a:r>
              <a:rPr lang="en-US" sz="1800" dirty="0"/>
              <a:t> que </a:t>
            </a:r>
            <a:r>
              <a:rPr lang="en-US" sz="1800" dirty="0" err="1"/>
              <a:t>certamente</a:t>
            </a:r>
            <a:r>
              <a:rPr lang="en-US" sz="1800" dirty="0"/>
              <a:t> </a:t>
            </a:r>
            <a:r>
              <a:rPr lang="en-US" sz="1800" dirty="0" err="1"/>
              <a:t>influenciariam</a:t>
            </a:r>
            <a:r>
              <a:rPr lang="en-US" sz="1800" dirty="0"/>
              <a:t> o valor do </a:t>
            </a:r>
            <a:r>
              <a:rPr lang="en-US" sz="1800" dirty="0" err="1"/>
              <a:t>projeto</a:t>
            </a:r>
            <a:r>
              <a:rPr lang="en-US" sz="1800" dirty="0"/>
              <a:t>.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EE738F77-950A-4EA7-BC8A-7B92686E6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60" y="6208742"/>
            <a:ext cx="1154886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698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27503FFD-99F3-4D52-B6AC-5B20FEE7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Exercício – Valor de Opção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xmlns="" id="{BBD460AE-98AC-408F-A4C4-997ABA304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033" y="437322"/>
            <a:ext cx="6349686" cy="5391200"/>
          </a:xfrm>
        </p:spPr>
        <p:txBody>
          <a:bodyPr anchor="ctr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Vamos admitir que as oscilações de preço do ativo-objeto (produto do projeto ou por  equivalência a commodity) respeitam uma distribuição binomial, num curto período de tempo (∆t). Isto significa dizer que partindo de um preço S, na data atual (t), o ativo-objeto poderá ter um preço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ou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Sd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 futuro (t+1), sendo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&gt; S &gt;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Sd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Isto significa que a mudança para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representa um movimento ascendente do preço, que tem probabilidade (p), e a mudança para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Sd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um movimento descendente, com probabilidade (1 – p). </a:t>
            </a: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Em cada intervalo de tempo (∆t) será calculado um novo valor esperado para o preço do ativo objeto como sendo o valor presente (trazido em relação a uma taxa livre de risco) da média ponderada dos preços futuros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Sd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em relação às suas respectivas probabilidades de ocorrência. 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BC9ADCE7-4D6D-4108-ACB9-16BE780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0032" y="6265844"/>
            <a:ext cx="6349685" cy="4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1813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355E46D6-D8D5-4171-A647-D7C2E783D6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751416"/>
              </p:ext>
            </p:extLst>
          </p:nvPr>
        </p:nvGraphicFramePr>
        <p:xfrm>
          <a:off x="1010849" y="1123511"/>
          <a:ext cx="10170301" cy="2178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010849" y="3413322"/>
            <a:ext cx="10155133" cy="1661116"/>
            <a:chOff x="7583" y="1985"/>
            <a:chExt cx="10155133" cy="1661116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7583" y="1985"/>
              <a:ext cx="10155133" cy="1661116"/>
            </a:xfrm>
            <a:prstGeom prst="roundRect">
              <a:avLst>
                <a:gd name="adj" fmla="val 10000"/>
              </a:avLst>
            </a:prstGeom>
            <a:solidFill>
              <a:srgbClr val="91AA9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56235" y="50637"/>
              <a:ext cx="10057829" cy="1563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2400" dirty="0">
                  <a:latin typeface="Arial" panose="020B0604020202020204" pitchFamily="34" charset="0"/>
                  <a:ea typeface="Times New Roman" panose="02020603050405020304" pitchFamily="18" charset="0"/>
                </a:rPr>
                <a:t>Qual o valor da opção de adiar o investimento por um período?</a:t>
              </a: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t-BR" sz="2400" dirty="0">
                <a:latin typeface="Arial" panose="020B0604020202020204" pitchFamily="34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pt-BR" sz="2400" dirty="0">
                  <a:latin typeface="Arial" panose="020B0604020202020204" pitchFamily="34" charset="0"/>
                  <a:ea typeface="Times New Roman" panose="02020603050405020304" pitchFamily="18" charset="0"/>
                </a:rPr>
                <a:t>(considere que o valor do investimento é corrigido anualmente de acordo com a taxa livre de isco)</a:t>
              </a:r>
              <a:endParaRPr lang="pt-BR" sz="2400" dirty="0">
                <a:latin typeface="Arial" panose="020B0604020202020204" pitchFamily="34" charset="0"/>
              </a:endParaRPr>
            </a:p>
          </p:txBody>
        </p:sp>
      </p:grp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FCEB56DC-51B4-420B-AD90-F60DF441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706" y="6149351"/>
            <a:ext cx="11457161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100" dirty="0"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1100" dirty="0"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823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42916" y="4630663"/>
            <a:ext cx="458737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Preço do ativo = 1.000,00</a:t>
            </a: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VPL = 1.000,00 – 800,00 = 200,00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355E46D6-D8D5-4171-A647-D7C2E783D6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836622"/>
              </p:ext>
            </p:extLst>
          </p:nvPr>
        </p:nvGraphicFramePr>
        <p:xfrm>
          <a:off x="1010849" y="1411547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795631" y="3322647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</p:spTree>
    <p:extLst>
      <p:ext uri="{BB962C8B-B14F-4D97-AF65-F5344CB8AC3E}">
        <p14:creationId xmlns:p14="http://schemas.microsoft.com/office/powerpoint/2010/main" val="1580131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42915" y="4312610"/>
            <a:ext cx="275034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Preço do ativo = S</a:t>
            </a: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38653" y="3353462"/>
            <a:ext cx="27503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</a:t>
            </a:r>
            <a:r>
              <a:rPr lang="pt-BR" sz="2100" dirty="0" err="1">
                <a:solidFill>
                  <a:srgbClr val="000000"/>
                </a:solidFill>
              </a:rPr>
              <a:t>Su</a:t>
            </a:r>
            <a:endParaRPr lang="pt-BR" sz="2100" dirty="0">
              <a:solidFill>
                <a:srgbClr val="0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38653" y="4832218"/>
            <a:ext cx="27503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</a:t>
            </a:r>
            <a:r>
              <a:rPr lang="pt-BR" sz="2100" dirty="0" err="1">
                <a:solidFill>
                  <a:srgbClr val="000000"/>
                </a:solidFill>
              </a:rPr>
              <a:t>Sd</a:t>
            </a:r>
            <a:endParaRPr lang="pt-BR" sz="21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500553" y="3654103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500306" y="5151832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0285" y="4456207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4361248" y="3740266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4361247" y="4506680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9002509" y="3301357"/>
                <a:ext cx="1204369" cy="3833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509" y="3301357"/>
                <a:ext cx="1204369" cy="3833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9309690" y="3901430"/>
                <a:ext cx="737318" cy="6071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9690" y="3901430"/>
                <a:ext cx="737318" cy="6071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8907685" y="4749893"/>
                <a:ext cx="1530034" cy="656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21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7685" y="4749893"/>
                <a:ext cx="1530034" cy="6567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1795631" y="3004594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  <p:graphicFrame>
        <p:nvGraphicFramePr>
          <p:cNvPr id="29" name="Diagrama 28">
            <a:extLst>
              <a:ext uri="{FF2B5EF4-FFF2-40B4-BE49-F238E27FC236}">
                <a16:creationId xmlns:a16="http://schemas.microsoft.com/office/drawing/2014/main" xmlns="" id="{7F83F4E1-184D-4A4B-AD71-2CB038F8A9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5933924"/>
              </p:ext>
            </p:extLst>
          </p:nvPr>
        </p:nvGraphicFramePr>
        <p:xfrm>
          <a:off x="1010849" y="1093494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3" name="Rectangle 2">
            <a:extLst>
              <a:ext uri="{FF2B5EF4-FFF2-40B4-BE49-F238E27FC236}">
                <a16:creationId xmlns:a16="http://schemas.microsoft.com/office/drawing/2014/main" xmlns="" id="{9569B62E-B798-4F9D-8FAB-EBBC7022BAD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3336651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32659"/>
            <a:ext cx="12192000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 e Orçamento de Capital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9E4CAF07-B677-48E7-B86A-D2C444F208E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982447"/>
              </p:ext>
            </p:extLst>
          </p:nvPr>
        </p:nvGraphicFramePr>
        <p:xfrm>
          <a:off x="1538665" y="1634756"/>
          <a:ext cx="9107488" cy="1313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785257" y="3010842"/>
            <a:ext cx="4136573" cy="2540868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Planejamento Contingencial 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Expansão 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Contração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538665" y="5591466"/>
            <a:ext cx="9107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rgbClr val="FF0000"/>
                </a:solidFill>
              </a:rPr>
              <a:t>O método do VPL não considera as opções gerenciais!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333063" y="3010843"/>
            <a:ext cx="4084566" cy="1974811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5100" rIns="67500" bIns="35100"/>
          <a:lstStyle/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Abandono 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Opção de Adiamento</a:t>
            </a:r>
          </a:p>
          <a:p>
            <a:pPr marL="255979" indent="-255979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chemeClr val="tx1"/>
              </a:buClr>
              <a:buFont typeface="Lucida Sans Unicode" pitchFamily="34" charset="0"/>
              <a:buChar char="•"/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3200" dirty="0"/>
              <a:t>Opções Estratégicas</a:t>
            </a:r>
          </a:p>
        </p:txBody>
      </p:sp>
    </p:spTree>
    <p:extLst>
      <p:ext uri="{BB962C8B-B14F-4D97-AF65-F5344CB8AC3E}">
        <p14:creationId xmlns:p14="http://schemas.microsoft.com/office/powerpoint/2010/main" val="1500447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42915" y="4325862"/>
            <a:ext cx="275034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Preço do ativo = S</a:t>
            </a: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38653" y="3366714"/>
            <a:ext cx="27503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</a:t>
            </a:r>
            <a:r>
              <a:rPr lang="pt-BR" sz="2100" dirty="0" err="1">
                <a:solidFill>
                  <a:srgbClr val="000000"/>
                </a:solidFill>
              </a:rPr>
              <a:t>Su</a:t>
            </a:r>
            <a:endParaRPr lang="pt-BR" sz="2100" dirty="0">
              <a:solidFill>
                <a:srgbClr val="00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38653" y="4845470"/>
            <a:ext cx="27503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</a:t>
            </a:r>
            <a:r>
              <a:rPr lang="pt-BR" sz="2100" dirty="0" err="1">
                <a:solidFill>
                  <a:srgbClr val="000000"/>
                </a:solidFill>
              </a:rPr>
              <a:t>Sd</a:t>
            </a:r>
            <a:endParaRPr lang="pt-BR" sz="21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500553" y="3667355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500306" y="5165084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0285" y="4469459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4361248" y="3753518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4361247" y="4519932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8339569" y="3319007"/>
                <a:ext cx="2115900" cy="3268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0,35</m:t>
                          </m:r>
                        </m:sup>
                      </m:sSup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=1,419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9569" y="3319007"/>
                <a:ext cx="2115900" cy="326821"/>
              </a:xfrm>
              <a:prstGeom prst="rect">
                <a:avLst/>
              </a:prstGeom>
              <a:blipFill>
                <a:blip r:embed="rId3"/>
                <a:stretch>
                  <a:fillRect l="-1153" r="-2594" b="-7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8327098" y="3658947"/>
                <a:ext cx="2229841" cy="6413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1,419</m:t>
                          </m:r>
                        </m:den>
                      </m:f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=0,705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098" y="3658947"/>
                <a:ext cx="2229841" cy="641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8327098" y="4371812"/>
                <a:ext cx="2338845" cy="6479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1,1275</m:t>
                          </m:r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−0,705</m:t>
                          </m:r>
                        </m:num>
                        <m:den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1,419</m:t>
                          </m:r>
                          <m:r>
                            <a:rPr lang="pt-BR" sz="21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−0,705</m:t>
                          </m:r>
                        </m:den>
                      </m:f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098" y="4371812"/>
                <a:ext cx="2338845" cy="6479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8384246" y="5160483"/>
                <a:ext cx="108157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0,592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4246" y="5160483"/>
                <a:ext cx="1081578" cy="323165"/>
              </a:xfrm>
              <a:prstGeom prst="rect">
                <a:avLst/>
              </a:prstGeom>
              <a:blipFill>
                <a:blip r:embed="rId6"/>
                <a:stretch>
                  <a:fillRect l="-8427" t="-26415" r="-13483" b="-509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>
            <a:off x="1809665" y="3008541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559475" y="5989414"/>
            <a:ext cx="7744809" cy="4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" name="Diagrama 21">
            <a:extLst>
              <a:ext uri="{FF2B5EF4-FFF2-40B4-BE49-F238E27FC236}">
                <a16:creationId xmlns:a16="http://schemas.microsoft.com/office/drawing/2014/main" xmlns="" id="{9C37847B-F939-4E82-9EBA-93E5FC662E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344904"/>
              </p:ext>
            </p:extLst>
          </p:nvPr>
        </p:nvGraphicFramePr>
        <p:xfrm>
          <a:off x="1010849" y="1106746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" name="Rectangle 2">
            <a:extLst>
              <a:ext uri="{FF2B5EF4-FFF2-40B4-BE49-F238E27FC236}">
                <a16:creationId xmlns:a16="http://schemas.microsoft.com/office/drawing/2014/main" xmlns="" id="{7261ED7D-1168-4455-8B7A-C611636EE63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3015296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42915" y="4418629"/>
            <a:ext cx="275034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Preço do ativo = S</a:t>
            </a: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38653" y="3459481"/>
            <a:ext cx="275034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</a:t>
            </a:r>
            <a:r>
              <a:rPr lang="pt-BR" sz="2100" dirty="0" err="1">
                <a:solidFill>
                  <a:srgbClr val="000000"/>
                </a:solidFill>
              </a:rPr>
              <a:t>Su</a:t>
            </a:r>
            <a:endParaRPr lang="pt-BR" sz="2100" dirty="0">
              <a:solidFill>
                <a:srgbClr val="000000"/>
              </a:solidFill>
            </a:endParaRP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f</a:t>
            </a:r>
            <a:r>
              <a:rPr lang="pt-BR" sz="2100" baseline="-25000" dirty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38653" y="4938237"/>
            <a:ext cx="275034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</a:t>
            </a:r>
            <a:r>
              <a:rPr lang="pt-BR" sz="2100" dirty="0" err="1">
                <a:solidFill>
                  <a:srgbClr val="000000"/>
                </a:solidFill>
              </a:rPr>
              <a:t>Sd</a:t>
            </a:r>
            <a:endParaRPr lang="pt-BR" sz="2100" dirty="0">
              <a:solidFill>
                <a:srgbClr val="000000"/>
              </a:solidFill>
            </a:endParaRP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</a:t>
            </a:r>
            <a:r>
              <a:rPr lang="pt-BR" sz="2100" dirty="0" err="1">
                <a:solidFill>
                  <a:srgbClr val="000000"/>
                </a:solidFill>
              </a:rPr>
              <a:t>f</a:t>
            </a:r>
            <a:r>
              <a:rPr lang="pt-BR" sz="2100" baseline="-25000" dirty="0" err="1">
                <a:solidFill>
                  <a:srgbClr val="000000"/>
                </a:solidFill>
              </a:rPr>
              <a:t>d</a:t>
            </a:r>
            <a:endParaRPr lang="pt-BR" sz="21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500553" y="3760122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500306" y="5257851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0285" y="4562226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4361248" y="3846285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4361247" y="4612699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9333978" y="3411774"/>
                <a:ext cx="122411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=1,419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978" y="3411774"/>
                <a:ext cx="1224118" cy="323165"/>
              </a:xfrm>
              <a:prstGeom prst="rect">
                <a:avLst/>
              </a:prstGeom>
              <a:blipFill>
                <a:blip r:embed="rId3"/>
                <a:stretch>
                  <a:fillRect l="-2488" r="-4478" b="-5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9332938" y="3808864"/>
                <a:ext cx="1227387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=0,705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938" y="3808864"/>
                <a:ext cx="1227387" cy="323165"/>
              </a:xfrm>
              <a:prstGeom prst="rect">
                <a:avLst/>
              </a:prstGeom>
              <a:blipFill>
                <a:blip r:embed="rId4"/>
                <a:stretch>
                  <a:fillRect l="-4975" r="-4975" b="-75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9403950" y="4178355"/>
                <a:ext cx="108157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0,592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950" y="4178355"/>
                <a:ext cx="1081578" cy="323165"/>
              </a:xfrm>
              <a:prstGeom prst="rect">
                <a:avLst/>
              </a:prstGeom>
              <a:blipFill>
                <a:blip r:embed="rId5"/>
                <a:stretch>
                  <a:fillRect l="-9040" t="-24528" r="-14124" b="-509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>
            <a:off x="1807208" y="3122188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559475" y="5989414"/>
            <a:ext cx="7744809" cy="4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xmlns="" id="{EAF22027-6F80-4834-850E-E0A54F887E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4146657"/>
              </p:ext>
            </p:extLst>
          </p:nvPr>
        </p:nvGraphicFramePr>
        <p:xfrm>
          <a:off x="1010849" y="1199513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Rectangle 2">
            <a:extLst>
              <a:ext uri="{FF2B5EF4-FFF2-40B4-BE49-F238E27FC236}">
                <a16:creationId xmlns:a16="http://schemas.microsoft.com/office/drawing/2014/main" xmlns="" id="{F66F3781-D0B4-45D3-AD38-13EB1CC426E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2094281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42916" y="4046076"/>
            <a:ext cx="29528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VPL= ?</a:t>
            </a: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38652" y="3326958"/>
            <a:ext cx="405492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1.419,07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1.419,07 – 896,00 = 523,07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38653" y="4805714"/>
            <a:ext cx="304590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704,69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0</a:t>
            </a:r>
            <a:endParaRPr lang="pt-BR" sz="21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500553" y="3627599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500306" y="5125328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0285" y="4429703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4361248" y="3713762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4361247" y="4480176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9333978" y="3279251"/>
                <a:ext cx="122411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=1,419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978" y="3279251"/>
                <a:ext cx="1224118" cy="323165"/>
              </a:xfrm>
              <a:prstGeom prst="rect">
                <a:avLst/>
              </a:prstGeom>
              <a:blipFill>
                <a:blip r:embed="rId3"/>
                <a:stretch>
                  <a:fillRect l="-2488" r="-4478" b="-5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9332938" y="4385001"/>
                <a:ext cx="1227387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=0,705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938" y="4385001"/>
                <a:ext cx="1227387" cy="323165"/>
              </a:xfrm>
              <a:prstGeom prst="rect">
                <a:avLst/>
              </a:prstGeom>
              <a:blipFill>
                <a:blip r:embed="rId4"/>
                <a:stretch>
                  <a:fillRect l="-4975" r="-4975" b="-75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9403950" y="4754492"/>
                <a:ext cx="108157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0,592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950" y="4754492"/>
                <a:ext cx="1081578" cy="323165"/>
              </a:xfrm>
              <a:prstGeom prst="rect">
                <a:avLst/>
              </a:prstGeom>
              <a:blipFill>
                <a:blip r:embed="rId5"/>
                <a:stretch>
                  <a:fillRect l="-9040" t="-26415" r="-14124" b="-509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>
            <a:off x="1795631" y="2978089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559475" y="5989414"/>
            <a:ext cx="7744809" cy="4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4" name="Diagrama 23">
            <a:extLst>
              <a:ext uri="{FF2B5EF4-FFF2-40B4-BE49-F238E27FC236}">
                <a16:creationId xmlns:a16="http://schemas.microsoft.com/office/drawing/2014/main" xmlns="" id="{FE4205E1-332B-4978-8A8A-9982C4FB44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0756254"/>
              </p:ext>
            </p:extLst>
          </p:nvPr>
        </p:nvGraphicFramePr>
        <p:xfrm>
          <a:off x="1010849" y="1066990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Rectangle 2">
            <a:extLst>
              <a:ext uri="{FF2B5EF4-FFF2-40B4-BE49-F238E27FC236}">
                <a16:creationId xmlns:a16="http://schemas.microsoft.com/office/drawing/2014/main" xmlns="" id="{D35AAEE5-0803-40D5-818D-FA4C5104BD9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254947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42916" y="4112337"/>
            <a:ext cx="29528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VPL = ?</a:t>
            </a: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38652" y="3393219"/>
            <a:ext cx="404349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1.419,07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1.419,07 – 896,00 = 523,07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38653" y="4871975"/>
            <a:ext cx="297645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704,69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0</a:t>
            </a:r>
            <a:endParaRPr lang="pt-BR" sz="21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500553" y="3693860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500306" y="5191589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0285" y="4495964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4361248" y="3780023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4361247" y="4546437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9333978" y="3345512"/>
                <a:ext cx="122411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=1,419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978" y="3345512"/>
                <a:ext cx="1224118" cy="323165"/>
              </a:xfrm>
              <a:prstGeom prst="rect">
                <a:avLst/>
              </a:prstGeom>
              <a:blipFill>
                <a:blip r:embed="rId3"/>
                <a:stretch>
                  <a:fillRect l="-2488" r="-4478" b="-5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9332938" y="4451262"/>
                <a:ext cx="1227387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=0,705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938" y="4451262"/>
                <a:ext cx="1227387" cy="323165"/>
              </a:xfrm>
              <a:prstGeom prst="rect">
                <a:avLst/>
              </a:prstGeom>
              <a:blipFill>
                <a:blip r:embed="rId4"/>
                <a:stretch>
                  <a:fillRect l="-4975" r="-4975" b="-75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9403950" y="4820753"/>
                <a:ext cx="108157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0,592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950" y="4820753"/>
                <a:ext cx="1081578" cy="323165"/>
              </a:xfrm>
              <a:prstGeom prst="rect">
                <a:avLst/>
              </a:prstGeom>
              <a:blipFill>
                <a:blip r:embed="rId5"/>
                <a:stretch>
                  <a:fillRect l="-9040" t="-26415" r="-14124" b="-509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 rot="19652776">
            <a:off x="4480928" y="3854843"/>
            <a:ext cx="740587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2100" dirty="0">
                <a:solidFill>
                  <a:srgbClr val="0070C0"/>
                </a:solidFill>
                <a:latin typeface="Cambria Math" panose="02040503050406030204" pitchFamily="18" charset="0"/>
              </a:rPr>
              <a:t>59,2%</a:t>
            </a:r>
          </a:p>
        </p:txBody>
      </p:sp>
      <p:sp>
        <p:nvSpPr>
          <p:cNvPr id="18" name="CaixaDeTexto 17"/>
          <p:cNvSpPr txBox="1"/>
          <p:nvPr/>
        </p:nvSpPr>
        <p:spPr>
          <a:xfrm rot="2108505">
            <a:off x="4521315" y="4894072"/>
            <a:ext cx="740587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2100" dirty="0">
                <a:solidFill>
                  <a:srgbClr val="0070C0"/>
                </a:solidFill>
                <a:latin typeface="Cambria Math" panose="02040503050406030204" pitchFamily="18" charset="0"/>
              </a:rPr>
              <a:t>40,8%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798090" y="3057110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559475" y="5989414"/>
            <a:ext cx="7744809" cy="4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6" name="Diagrama 25">
            <a:extLst>
              <a:ext uri="{FF2B5EF4-FFF2-40B4-BE49-F238E27FC236}">
                <a16:creationId xmlns:a16="http://schemas.microsoft.com/office/drawing/2014/main" xmlns="" id="{8E8DF3BF-0B67-45AE-B501-654DC5D5C3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2466602"/>
              </p:ext>
            </p:extLst>
          </p:nvPr>
        </p:nvGraphicFramePr>
        <p:xfrm>
          <a:off x="1010849" y="1133251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9423B30C-5AFD-4F6B-BE3A-DC8397589E8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1505171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42916" y="4138842"/>
            <a:ext cx="29528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VPL = 309,58 / 1,12</a:t>
            </a:r>
          </a:p>
          <a:p>
            <a:pPr algn="ctr"/>
            <a:r>
              <a:rPr lang="pt-BR" sz="2100" dirty="0">
                <a:solidFill>
                  <a:srgbClr val="000000"/>
                </a:solidFill>
              </a:rPr>
              <a:t>Preço da opção = f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38652" y="3419724"/>
            <a:ext cx="404349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1.419,07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1.419,07 – 896,00 = 523,07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38653" y="4898480"/>
            <a:ext cx="332369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704,69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0</a:t>
            </a:r>
            <a:endParaRPr lang="pt-BR" sz="21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500553" y="3720365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500306" y="5218094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0285" y="4522469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4361248" y="3806528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4361247" y="4572942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9333978" y="3372017"/>
                <a:ext cx="122411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=1,419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978" y="3372017"/>
                <a:ext cx="1224118" cy="323165"/>
              </a:xfrm>
              <a:prstGeom prst="rect">
                <a:avLst/>
              </a:prstGeom>
              <a:blipFill>
                <a:blip r:embed="rId3"/>
                <a:stretch>
                  <a:fillRect l="-2488" r="-4478" b="-75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9332938" y="4477767"/>
                <a:ext cx="1227387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=0,705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938" y="4477767"/>
                <a:ext cx="1227387" cy="323165"/>
              </a:xfrm>
              <a:prstGeom prst="rect">
                <a:avLst/>
              </a:prstGeom>
              <a:blipFill>
                <a:blip r:embed="rId4"/>
                <a:stretch>
                  <a:fillRect l="-4975" r="-4975" b="-75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9403950" y="4847258"/>
                <a:ext cx="108157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0,592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950" y="4847258"/>
                <a:ext cx="1081578" cy="323165"/>
              </a:xfrm>
              <a:prstGeom prst="rect">
                <a:avLst/>
              </a:prstGeom>
              <a:blipFill>
                <a:blip r:embed="rId5"/>
                <a:stretch>
                  <a:fillRect l="-9040" t="-26415" r="-14124" b="-509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 rot="19652776">
            <a:off x="4480928" y="3881348"/>
            <a:ext cx="740587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2100" dirty="0">
                <a:solidFill>
                  <a:srgbClr val="0070C0"/>
                </a:solidFill>
                <a:latin typeface="Cambria Math" panose="02040503050406030204" pitchFamily="18" charset="0"/>
              </a:rPr>
              <a:t>59,2%</a:t>
            </a:r>
          </a:p>
        </p:txBody>
      </p:sp>
      <p:sp>
        <p:nvSpPr>
          <p:cNvPr id="18" name="CaixaDeTexto 17"/>
          <p:cNvSpPr txBox="1"/>
          <p:nvPr/>
        </p:nvSpPr>
        <p:spPr>
          <a:xfrm rot="2108505">
            <a:off x="4521807" y="4909524"/>
            <a:ext cx="740587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2100" dirty="0">
                <a:solidFill>
                  <a:srgbClr val="0070C0"/>
                </a:solidFill>
                <a:latin typeface="Cambria Math" panose="02040503050406030204" pitchFamily="18" charset="0"/>
              </a:rPr>
              <a:t>40,8%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795627" y="3082430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559475" y="5989414"/>
            <a:ext cx="7744809" cy="4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6" name="Diagrama 25">
            <a:extLst>
              <a:ext uri="{FF2B5EF4-FFF2-40B4-BE49-F238E27FC236}">
                <a16:creationId xmlns:a16="http://schemas.microsoft.com/office/drawing/2014/main" xmlns="" id="{E443E60C-856B-4FB9-9EBA-245653127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4802056"/>
              </p:ext>
            </p:extLst>
          </p:nvPr>
        </p:nvGraphicFramePr>
        <p:xfrm>
          <a:off x="1010849" y="1159756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F708AB68-6BA4-440C-8032-4170DD2E7C3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94983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59475" y="5989414"/>
            <a:ext cx="7744809" cy="450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(exemplo adaptado de MACEDO, M.A.S.; NARDELLI, P.M.  </a:t>
            </a:r>
            <a:r>
              <a:rPr lang="pt-BR" sz="825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Utilizando opções reais na análise de viabilidade de projetos de investimento agropecuários: um ensaio teórico</a:t>
            </a:r>
            <a:r>
              <a:rPr lang="pt-BR" sz="825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Trabalho apresentado ao 46º Congresso da Sociedade Brasileira de Economia, Administração e Sociologia Rural, em Rio Branco (AC), julho de 2008) </a:t>
            </a:r>
            <a:endParaRPr lang="pt-BR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42916" y="4165347"/>
            <a:ext cx="29528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000000"/>
                </a:solidFill>
              </a:rPr>
              <a:t>VPL = 276,41</a:t>
            </a:r>
          </a:p>
          <a:p>
            <a:pPr algn="ctr"/>
            <a:r>
              <a:rPr lang="pt-BR" sz="2100" b="1" dirty="0">
                <a:solidFill>
                  <a:srgbClr val="FF0000"/>
                </a:solidFill>
              </a:rPr>
              <a:t>Preço da opção = 76,41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38652" y="3446229"/>
            <a:ext cx="404349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1.419,07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1.419,07 – 896,00 = 523,07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538653" y="4924986"/>
            <a:ext cx="2750344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rgbClr val="000000"/>
                </a:solidFill>
              </a:rPr>
              <a:t> Preço do ativo = 704,69</a:t>
            </a:r>
          </a:p>
          <a:p>
            <a:r>
              <a:rPr lang="pt-BR" sz="2100" dirty="0">
                <a:solidFill>
                  <a:srgbClr val="000000"/>
                </a:solidFill>
              </a:rPr>
              <a:t>  VPL = 0</a:t>
            </a:r>
            <a:endParaRPr lang="pt-BR" sz="2100" baseline="-25000" dirty="0">
              <a:solidFill>
                <a:srgbClr val="00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5500553" y="3746870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5500306" y="5244599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280285" y="4548974"/>
            <a:ext cx="80963" cy="1009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>
              <a:solidFill>
                <a:prstClr val="white"/>
              </a:solidFill>
            </a:endParaRPr>
          </a:p>
        </p:txBody>
      </p:sp>
      <p:cxnSp>
        <p:nvCxnSpPr>
          <p:cNvPr id="11" name="Conector de seta reta 10"/>
          <p:cNvCxnSpPr>
            <a:stCxn id="10" idx="6"/>
            <a:endCxn id="8" idx="3"/>
          </p:cNvCxnSpPr>
          <p:nvPr/>
        </p:nvCxnSpPr>
        <p:spPr>
          <a:xfrm flipV="1">
            <a:off x="4361248" y="3833033"/>
            <a:ext cx="1151162" cy="766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10" idx="6"/>
            <a:endCxn id="9" idx="2"/>
          </p:cNvCxnSpPr>
          <p:nvPr/>
        </p:nvCxnSpPr>
        <p:spPr>
          <a:xfrm>
            <a:off x="4361247" y="4599447"/>
            <a:ext cx="1139058" cy="6956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9333978" y="3398522"/>
                <a:ext cx="122411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=1,419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3978" y="3398522"/>
                <a:ext cx="1224118" cy="323165"/>
              </a:xfrm>
              <a:prstGeom prst="rect">
                <a:avLst/>
              </a:prstGeom>
              <a:blipFill>
                <a:blip r:embed="rId3"/>
                <a:stretch>
                  <a:fillRect l="-2488" r="-4478" b="-566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9332938" y="4504272"/>
                <a:ext cx="1227387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21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=0,705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938" y="4504272"/>
                <a:ext cx="1227387" cy="323165"/>
              </a:xfrm>
              <a:prstGeom prst="rect">
                <a:avLst/>
              </a:prstGeom>
              <a:blipFill>
                <a:blip r:embed="rId4"/>
                <a:stretch>
                  <a:fillRect l="-4975" r="-4975" b="-75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9403950" y="4873763"/>
                <a:ext cx="1081578" cy="323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sz="21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100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0,592</a:t>
                </a:r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3950" y="4873763"/>
                <a:ext cx="1081578" cy="323165"/>
              </a:xfrm>
              <a:prstGeom prst="rect">
                <a:avLst/>
              </a:prstGeom>
              <a:blipFill>
                <a:blip r:embed="rId5"/>
                <a:stretch>
                  <a:fillRect l="-9040" t="-26415" r="-14124" b="-509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ixaDeTexto 16"/>
          <p:cNvSpPr txBox="1"/>
          <p:nvPr/>
        </p:nvSpPr>
        <p:spPr>
          <a:xfrm rot="19652776">
            <a:off x="4480928" y="3907853"/>
            <a:ext cx="740587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2100" dirty="0">
                <a:solidFill>
                  <a:srgbClr val="0070C0"/>
                </a:solidFill>
                <a:latin typeface="Cambria Math" panose="02040503050406030204" pitchFamily="18" charset="0"/>
              </a:rPr>
              <a:t>59,2%</a:t>
            </a:r>
          </a:p>
        </p:txBody>
      </p:sp>
      <p:sp>
        <p:nvSpPr>
          <p:cNvPr id="18" name="CaixaDeTexto 17"/>
          <p:cNvSpPr txBox="1"/>
          <p:nvPr/>
        </p:nvSpPr>
        <p:spPr>
          <a:xfrm rot="2108505">
            <a:off x="4521807" y="4936029"/>
            <a:ext cx="740587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sz="2100" dirty="0">
                <a:solidFill>
                  <a:srgbClr val="0070C0"/>
                </a:solidFill>
                <a:latin typeface="Cambria Math" panose="02040503050406030204" pitchFamily="18" charset="0"/>
              </a:rPr>
              <a:t>40,8%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798090" y="3103055"/>
            <a:ext cx="169722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dirty="0">
                <a:solidFill>
                  <a:srgbClr val="ED7D31">
                    <a:lumMod val="75000"/>
                  </a:srgbClr>
                </a:solidFill>
              </a:rPr>
              <a:t>VPL = 200,00</a:t>
            </a:r>
          </a:p>
        </p:txBody>
      </p:sp>
      <p:graphicFrame>
        <p:nvGraphicFramePr>
          <p:cNvPr id="25" name="Diagrama 24">
            <a:extLst>
              <a:ext uri="{FF2B5EF4-FFF2-40B4-BE49-F238E27FC236}">
                <a16:creationId xmlns:a16="http://schemas.microsoft.com/office/drawing/2014/main" xmlns="" id="{6E25C7F6-8576-47B6-9778-3BC0AB0D4F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242434"/>
              </p:ext>
            </p:extLst>
          </p:nvPr>
        </p:nvGraphicFramePr>
        <p:xfrm>
          <a:off x="1010849" y="1186261"/>
          <a:ext cx="10170301" cy="166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4642206F-E4FC-4A64-AFC7-367309B4A79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1270830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355E46D6-D8D5-4171-A647-D7C2E783D6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4980208"/>
              </p:ext>
            </p:extLst>
          </p:nvPr>
        </p:nvGraphicFramePr>
        <p:xfrm>
          <a:off x="1010849" y="1411547"/>
          <a:ext cx="10170301" cy="4112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</p:spTree>
    <p:extLst>
      <p:ext uri="{BB962C8B-B14F-4D97-AF65-F5344CB8AC3E}">
        <p14:creationId xmlns:p14="http://schemas.microsoft.com/office/powerpoint/2010/main" val="4234551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355E46D6-D8D5-4171-A647-D7C2E783D6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418519"/>
              </p:ext>
            </p:extLst>
          </p:nvPr>
        </p:nvGraphicFramePr>
        <p:xfrm>
          <a:off x="1010849" y="1411547"/>
          <a:ext cx="10170301" cy="386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80138" y="5609728"/>
            <a:ext cx="86317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dirty="0" err="1"/>
              <a:t>VPL</a:t>
            </a:r>
            <a:r>
              <a:rPr lang="pt-BR" sz="3600" baseline="-25000" dirty="0" err="1"/>
              <a:t>expandido</a:t>
            </a:r>
            <a:r>
              <a:rPr lang="pt-BR" sz="3600" dirty="0"/>
              <a:t> = </a:t>
            </a:r>
            <a:r>
              <a:rPr lang="pt-BR" sz="3600" dirty="0" err="1"/>
              <a:t>VPL</a:t>
            </a:r>
            <a:r>
              <a:rPr lang="pt-BR" sz="3600" baseline="-25000" dirty="0" err="1"/>
              <a:t>tradicional</a:t>
            </a:r>
            <a:r>
              <a:rPr lang="pt-BR" sz="3600" dirty="0"/>
              <a:t> + </a:t>
            </a:r>
            <a:r>
              <a:rPr lang="pt-BR" sz="3600" dirty="0" err="1"/>
              <a:t>Valor</a:t>
            </a:r>
            <a:r>
              <a:rPr lang="pt-BR" sz="3600" baseline="-25000" dirty="0" err="1"/>
              <a:t>opção</a:t>
            </a:r>
            <a:r>
              <a:rPr lang="pt-BR" sz="3600" baseline="-25000" dirty="0"/>
              <a:t> de </a:t>
            </a:r>
            <a:r>
              <a:rPr lang="pt-BR" sz="3600" baseline="-25000" dirty="0" smtClean="0"/>
              <a:t>abandono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45507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-5141"/>
            <a:ext cx="12192000" cy="1080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t-BR" b="1" dirty="0">
                <a:solidFill>
                  <a:srgbClr val="000000"/>
                </a:solidFill>
              </a:rPr>
              <a:t>Exercício – Valor de Opção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80139" y="4664599"/>
            <a:ext cx="86317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dirty="0" err="1"/>
              <a:t>VPL</a:t>
            </a:r>
            <a:r>
              <a:rPr lang="pt-BR" sz="3600" baseline="-25000" dirty="0" err="1"/>
              <a:t>expandido</a:t>
            </a:r>
            <a:r>
              <a:rPr lang="pt-BR" sz="3600" dirty="0"/>
              <a:t> = </a:t>
            </a:r>
            <a:r>
              <a:rPr lang="pt-BR" sz="3600" dirty="0" err="1"/>
              <a:t>VPL</a:t>
            </a:r>
            <a:r>
              <a:rPr lang="pt-BR" sz="3600" baseline="-25000" dirty="0" err="1"/>
              <a:t>tradicional</a:t>
            </a:r>
            <a:r>
              <a:rPr lang="pt-BR" sz="3600" dirty="0"/>
              <a:t> + </a:t>
            </a:r>
            <a:r>
              <a:rPr lang="pt-BR" sz="3600" dirty="0" err="1"/>
              <a:t>Valor</a:t>
            </a:r>
            <a:r>
              <a:rPr lang="pt-BR" sz="3600" baseline="-25000" dirty="0" err="1"/>
              <a:t>opção</a:t>
            </a:r>
            <a:r>
              <a:rPr lang="pt-BR" sz="3600" baseline="-25000" dirty="0"/>
              <a:t> de </a:t>
            </a:r>
            <a:r>
              <a:rPr lang="pt-BR" sz="3600" baseline="-25000" dirty="0" smtClean="0"/>
              <a:t>abandono</a:t>
            </a:r>
            <a:endParaRPr lang="pt-BR" sz="3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084170"/>
              </p:ext>
            </p:extLst>
          </p:nvPr>
        </p:nvGraphicFramePr>
        <p:xfrm>
          <a:off x="2758440" y="1067678"/>
          <a:ext cx="2240280" cy="3448552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590253"/>
                <a:gridCol w="1650027"/>
              </a:tblGrid>
              <a:tr h="4944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100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44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X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>
                          <a:effectLst/>
                        </a:rPr>
                        <a:t>70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981326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r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 smtClean="0">
                          <a:effectLst/>
                        </a:rPr>
                        <a:t>10,00</a:t>
                      </a:r>
                      <a:r>
                        <a:rPr lang="pt-BR" sz="3200" u="none" strike="noStrike" dirty="0">
                          <a:effectLst/>
                        </a:rPr>
                        <a:t>%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44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T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1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981326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Symbol" panose="05050102010706020507" pitchFamily="18" charset="2"/>
                        </a:rPr>
                        <a:t>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 smtClean="0">
                          <a:effectLst/>
                        </a:rPr>
                        <a:t>58,78%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442039"/>
              </p:ext>
            </p:extLst>
          </p:nvPr>
        </p:nvGraphicFramePr>
        <p:xfrm>
          <a:off x="6697979" y="1196779"/>
          <a:ext cx="2179321" cy="2971800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624841"/>
                <a:gridCol w="1554480"/>
              </a:tblGrid>
              <a:tr h="300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d</a:t>
                      </a:r>
                      <a:r>
                        <a:rPr lang="pt-BR" sz="3200" u="none" strike="noStrike" baseline="-25000" dirty="0">
                          <a:effectLst/>
                        </a:rPr>
                        <a:t>1</a:t>
                      </a:r>
                      <a:endParaRPr lang="pt-BR" sz="3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 smtClean="0">
                          <a:effectLst/>
                        </a:rPr>
                        <a:t>1,0708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0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d</a:t>
                      </a:r>
                      <a:r>
                        <a:rPr lang="pt-BR" sz="3200" u="none" strike="noStrike" baseline="-25000" dirty="0">
                          <a:effectLst/>
                        </a:rPr>
                        <a:t>2</a:t>
                      </a:r>
                      <a:endParaRPr lang="pt-BR" sz="32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 smtClean="0">
                          <a:effectLst/>
                        </a:rPr>
                        <a:t>0,4830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0839">
                <a:tc>
                  <a:txBody>
                    <a:bodyPr/>
                    <a:lstStyle/>
                    <a:p>
                      <a:pPr algn="ctr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0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</a:rPr>
                        <a:t>c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 smtClean="0">
                          <a:effectLst/>
                        </a:rPr>
                        <a:t>42,3714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0839">
                <a:tc>
                  <a:txBody>
                    <a:bodyPr/>
                    <a:lstStyle/>
                    <a:p>
                      <a:pPr algn="ctr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008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 smtClean="0">
                          <a:effectLst/>
                        </a:rPr>
                        <a:t>p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1" u="none" strike="noStrike" dirty="0" smtClean="0">
                          <a:effectLst/>
                        </a:rPr>
                        <a:t>5,7100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1780139" y="5764609"/>
            <a:ext cx="6212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dirty="0" err="1"/>
              <a:t>VPL</a:t>
            </a:r>
            <a:r>
              <a:rPr lang="pt-BR" sz="3600" baseline="-25000" dirty="0" err="1"/>
              <a:t>expandido</a:t>
            </a:r>
            <a:r>
              <a:rPr lang="pt-BR" sz="3600" dirty="0"/>
              <a:t> = </a:t>
            </a:r>
            <a:r>
              <a:rPr lang="pt-BR" sz="3600" dirty="0" smtClean="0"/>
              <a:t>-4,00 + 5,71 = 1,71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63375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0080" y="544681"/>
            <a:ext cx="11201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A </a:t>
            </a:r>
            <a:r>
              <a:rPr lang="pt-BR" sz="2800" dirty="0"/>
              <a:t>MMZ Ltda. analisa a viabilidade de um projeto de um </a:t>
            </a:r>
            <a:r>
              <a:rPr lang="pt-BR" sz="2800" dirty="0" err="1"/>
              <a:t>Minimall</a:t>
            </a:r>
            <a:r>
              <a:rPr lang="pt-BR" sz="2800" dirty="0"/>
              <a:t> numa cidade do interior. Estima-se que os estudos preliminares, obtenção das licenças necessárias e a construção levarão dois anos, e que o investimento necessário seja de $11.0 milhões. </a:t>
            </a:r>
            <a:r>
              <a:rPr lang="pt-BR" sz="2800" dirty="0" smtClean="0"/>
              <a:t> </a:t>
            </a:r>
            <a:r>
              <a:rPr lang="pt-BR" sz="2800" dirty="0"/>
              <a:t>Dados:(Valores em $ </a:t>
            </a:r>
            <a:r>
              <a:rPr lang="pt-BR" sz="2800" dirty="0" smtClean="0"/>
              <a:t>milhões)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Uma </a:t>
            </a:r>
            <a:r>
              <a:rPr lang="pt-BR" sz="2800" dirty="0"/>
              <a:t>vez pronto, o projeto irá gerar um fluxo de caixa livre de 1,21 milhão por ano em perpetuidade a partir do ano 3</a:t>
            </a:r>
            <a:r>
              <a:rPr lang="pt-BR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Volatilidade </a:t>
            </a:r>
            <a:r>
              <a:rPr lang="pt-BR" sz="2800" dirty="0"/>
              <a:t>do projeto é estimada em 25% a.a</a:t>
            </a:r>
            <a:r>
              <a:rPr lang="pt-BR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Taxa </a:t>
            </a:r>
            <a:r>
              <a:rPr lang="pt-BR" sz="2800" dirty="0"/>
              <a:t>livre de risco de </a:t>
            </a:r>
            <a:r>
              <a:rPr lang="pt-BR" sz="2800" dirty="0" smtClean="0"/>
              <a:t>10% </a:t>
            </a:r>
            <a:r>
              <a:rPr lang="pt-BR" sz="2800" dirty="0" smtClean="0"/>
              <a:t>a.a.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Se </a:t>
            </a:r>
            <a:r>
              <a:rPr lang="pt-BR" sz="2800" dirty="0"/>
              <a:t>o mercado se aquecer nos próximos dois anos, a MMZ tem a opção de expandir o </a:t>
            </a:r>
            <a:r>
              <a:rPr lang="pt-BR" sz="2800" dirty="0" err="1"/>
              <a:t>Minimall</a:t>
            </a:r>
            <a:r>
              <a:rPr lang="pt-BR" sz="2800" dirty="0"/>
              <a:t> para uma área contígua a um custo de $4 milhões adicionais daqui a dois </a:t>
            </a:r>
            <a:r>
              <a:rPr lang="pt-BR" sz="2800" dirty="0" smtClean="0"/>
              <a:t>anos. Essa </a:t>
            </a:r>
            <a:r>
              <a:rPr lang="pt-BR" sz="2800" dirty="0"/>
              <a:t>expansão aumentaria o valor do projeto em 50</a:t>
            </a:r>
            <a:r>
              <a:rPr lang="pt-BR" sz="2800" dirty="0" smtClean="0"/>
              <a:t>%.</a:t>
            </a:r>
          </a:p>
          <a:p>
            <a:r>
              <a:rPr lang="pt-BR" sz="2800" dirty="0" smtClean="0"/>
              <a:t>Deve </a:t>
            </a:r>
            <a:r>
              <a:rPr lang="pt-BR" sz="2800" dirty="0"/>
              <a:t>a empresa fazer este investimento?</a:t>
            </a:r>
          </a:p>
        </p:txBody>
      </p:sp>
    </p:spTree>
    <p:extLst>
      <p:ext uri="{BB962C8B-B14F-4D97-AF65-F5344CB8AC3E}">
        <p14:creationId xmlns:p14="http://schemas.microsoft.com/office/powerpoint/2010/main" val="37666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F787BC7F-30D5-4427-B492-FFD040526F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6084995"/>
              </p:ext>
            </p:extLst>
          </p:nvPr>
        </p:nvGraphicFramePr>
        <p:xfrm>
          <a:off x="898071" y="2376377"/>
          <a:ext cx="10395858" cy="3559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ítulo 2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BE963F4B-146E-4601-9A12-901FED01106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1658999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0080" y="544681"/>
            <a:ext cx="11201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A </a:t>
            </a:r>
            <a:r>
              <a:rPr lang="pt-BR" sz="2800" dirty="0"/>
              <a:t>MMZ Ltda. analisa a viabilidade de um projeto de um </a:t>
            </a:r>
            <a:r>
              <a:rPr lang="pt-BR" sz="2800" dirty="0" err="1"/>
              <a:t>Minimall</a:t>
            </a:r>
            <a:r>
              <a:rPr lang="pt-BR" sz="2800" dirty="0"/>
              <a:t> numa cidade do interior. Estima-se que os estudos preliminares, obtenção das licenças necessárias e a construção levarão dois anos, e que o investimento necessário seja de $11.0 milhões. </a:t>
            </a:r>
            <a:r>
              <a:rPr lang="pt-BR" sz="2800" dirty="0" smtClean="0"/>
              <a:t> </a:t>
            </a:r>
            <a:r>
              <a:rPr lang="pt-BR" sz="2800" dirty="0"/>
              <a:t>Dados:(Valores em $ </a:t>
            </a:r>
            <a:r>
              <a:rPr lang="pt-BR" sz="2800" dirty="0" smtClean="0"/>
              <a:t>milhões)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Uma </a:t>
            </a:r>
            <a:r>
              <a:rPr lang="pt-BR" sz="2800" dirty="0"/>
              <a:t>vez pronto, o projeto irá gerar um fluxo de caixa livre de 1,21 milhão por ano em perpetuidade a partir do ano 3</a:t>
            </a:r>
            <a:r>
              <a:rPr lang="pt-BR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Volatilidade </a:t>
            </a:r>
            <a:r>
              <a:rPr lang="pt-BR" sz="2800" dirty="0"/>
              <a:t>do projeto é estimada em 25% a.a</a:t>
            </a:r>
            <a:r>
              <a:rPr lang="pt-BR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Taxa </a:t>
            </a:r>
            <a:r>
              <a:rPr lang="pt-BR" sz="2800" dirty="0"/>
              <a:t>livre de risco de </a:t>
            </a:r>
            <a:r>
              <a:rPr lang="pt-BR" sz="2800" dirty="0" smtClean="0"/>
              <a:t>10% </a:t>
            </a:r>
            <a:r>
              <a:rPr lang="pt-BR" sz="2800" dirty="0" smtClean="0"/>
              <a:t>a.a.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Se </a:t>
            </a:r>
            <a:r>
              <a:rPr lang="pt-BR" sz="2800" dirty="0"/>
              <a:t>o mercado se aquecer nos próximos dois anos, a MMZ tem a opção de expandir o </a:t>
            </a:r>
            <a:r>
              <a:rPr lang="pt-BR" sz="2800" dirty="0" err="1"/>
              <a:t>Minimall</a:t>
            </a:r>
            <a:r>
              <a:rPr lang="pt-BR" sz="2800" dirty="0"/>
              <a:t> para uma área contígua a um custo de $4 milhões adicionais daqui a dois </a:t>
            </a:r>
            <a:r>
              <a:rPr lang="pt-BR" sz="2800" dirty="0" smtClean="0"/>
              <a:t>anos. Essa </a:t>
            </a:r>
            <a:r>
              <a:rPr lang="pt-BR" sz="2800" dirty="0"/>
              <a:t>expansão aumentaria o valor do projeto em 50</a:t>
            </a:r>
            <a:r>
              <a:rPr lang="pt-BR" sz="2800" dirty="0" smtClean="0"/>
              <a:t>%.</a:t>
            </a:r>
          </a:p>
          <a:p>
            <a:r>
              <a:rPr lang="pt-BR" sz="2800" dirty="0" smtClean="0"/>
              <a:t>Deve </a:t>
            </a:r>
            <a:r>
              <a:rPr lang="pt-BR" sz="2800" dirty="0"/>
              <a:t>a empresa fazer este investimento</a:t>
            </a:r>
            <a:r>
              <a:rPr lang="pt-BR" sz="2800" dirty="0" smtClean="0"/>
              <a:t>?</a:t>
            </a:r>
          </a:p>
          <a:p>
            <a:r>
              <a:rPr lang="pt-BR" sz="2800" b="1" dirty="0" err="1" smtClean="0">
                <a:solidFill>
                  <a:srgbClr val="FF0000"/>
                </a:solidFill>
              </a:rPr>
              <a:t>VPL</a:t>
            </a:r>
            <a:r>
              <a:rPr lang="pt-BR" sz="2800" b="1" baseline="-25000" dirty="0" err="1" smtClean="0">
                <a:solidFill>
                  <a:srgbClr val="FF0000"/>
                </a:solidFill>
              </a:rPr>
              <a:t>tradicional</a:t>
            </a:r>
            <a:r>
              <a:rPr lang="pt-BR" sz="2800" b="1" dirty="0" smtClean="0">
                <a:solidFill>
                  <a:srgbClr val="FF0000"/>
                </a:solidFill>
              </a:rPr>
              <a:t> = -11 + (1,21/0,10)/1,1² = -11 + 10 = -1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218652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324433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58178"/>
              </p:ext>
            </p:extLst>
          </p:nvPr>
        </p:nvGraphicFramePr>
        <p:xfrm>
          <a:off x="2225040" y="2123268"/>
          <a:ext cx="4267200" cy="3109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1114072" y="4830030"/>
                <a:ext cx="1979206" cy="584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072" y="4830030"/>
                <a:ext cx="1979206" cy="5842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1114073" y="5674961"/>
                <a:ext cx="112351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073" y="5674961"/>
                <a:ext cx="1123513" cy="9251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7568398" y="5174599"/>
                <a:ext cx="2328458" cy="10007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398" y="5174599"/>
                <a:ext cx="2328458" cy="100072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08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  <p:bldP spid="17" grpId="0"/>
      <p:bldP spid="18" grpId="0"/>
      <p:bldP spid="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98816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3747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1,284025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0,778801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0,64599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40888"/>
              </p:ext>
            </p:extLst>
          </p:nvPr>
        </p:nvGraphicFramePr>
        <p:xfrm>
          <a:off x="2225040" y="1828457"/>
          <a:ext cx="4267200" cy="341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16,48721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12,84025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  10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7,788008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6,065307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/>
              <p:cNvSpPr txBox="1"/>
              <p:nvPr/>
            </p:nvSpPr>
            <p:spPr>
              <a:xfrm>
                <a:off x="1114072" y="4830030"/>
                <a:ext cx="1979206" cy="584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CaixaDe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072" y="4830030"/>
                <a:ext cx="1979206" cy="5842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1114073" y="5674961"/>
                <a:ext cx="112351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073" y="5674961"/>
                <a:ext cx="1123513" cy="9251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/>
              <p:cNvSpPr txBox="1"/>
              <p:nvPr/>
            </p:nvSpPr>
            <p:spPr>
              <a:xfrm>
                <a:off x="7568398" y="5174599"/>
                <a:ext cx="2328458" cy="10007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CaixaDe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398" y="5174599"/>
                <a:ext cx="2328458" cy="100072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02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  <p:bldP spid="17" grpId="0"/>
      <p:bldP spid="18" grpId="0"/>
      <p:bldP spid="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122401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3747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1,284025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0,778801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0,64599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40888"/>
              </p:ext>
            </p:extLst>
          </p:nvPr>
        </p:nvGraphicFramePr>
        <p:xfrm>
          <a:off x="2225040" y="1828457"/>
          <a:ext cx="4267200" cy="341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16,48721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12,84025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  10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7,788008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6,065307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70753"/>
              </p:ext>
            </p:extLst>
          </p:nvPr>
        </p:nvGraphicFramePr>
        <p:xfrm>
          <a:off x="6593819" y="1177127"/>
          <a:ext cx="1175743" cy="31242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75743"/>
              </a:tblGrid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Ampliação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20,73082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5,09796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955876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3747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1,284025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0,778801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0,64599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40888"/>
              </p:ext>
            </p:extLst>
          </p:nvPr>
        </p:nvGraphicFramePr>
        <p:xfrm>
          <a:off x="2225040" y="1828457"/>
          <a:ext cx="4267200" cy="341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16,48721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12,84025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  10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7,788008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6,065307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970753"/>
              </p:ext>
            </p:extLst>
          </p:nvPr>
        </p:nvGraphicFramePr>
        <p:xfrm>
          <a:off x="6593819" y="1177127"/>
          <a:ext cx="1175743" cy="31242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175743"/>
              </a:tblGrid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Ampliação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20,73082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884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5,09796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" name="Multiplicar 20"/>
          <p:cNvSpPr/>
          <p:nvPr/>
        </p:nvSpPr>
        <p:spPr>
          <a:xfrm>
            <a:off x="5379720" y="1734907"/>
            <a:ext cx="1371600" cy="457200"/>
          </a:xfrm>
          <a:prstGeom prst="mathMultiply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Multiplicar 21"/>
          <p:cNvSpPr/>
          <p:nvPr/>
        </p:nvSpPr>
        <p:spPr>
          <a:xfrm>
            <a:off x="5196976" y="2802220"/>
            <a:ext cx="1371600" cy="457200"/>
          </a:xfrm>
          <a:prstGeom prst="mathMultiply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Multiplicar 22"/>
          <p:cNvSpPr/>
          <p:nvPr/>
        </p:nvSpPr>
        <p:spPr>
          <a:xfrm>
            <a:off x="6492240" y="3920327"/>
            <a:ext cx="1371600" cy="457200"/>
          </a:xfrm>
          <a:prstGeom prst="mathMultiply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90972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3747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1,284025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0,778801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0,64599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03338"/>
              </p:ext>
            </p:extLst>
          </p:nvPr>
        </p:nvGraphicFramePr>
        <p:xfrm>
          <a:off x="2225040" y="1828457"/>
          <a:ext cx="4267200" cy="341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20,73082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?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?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  11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pt-BR" sz="20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          ?</a:t>
                      </a:r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BR" sz="2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6,065307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48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50432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3747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1,284025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0,778801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0,64599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86411"/>
              </p:ext>
            </p:extLst>
          </p:nvPr>
        </p:nvGraphicFramePr>
        <p:xfrm>
          <a:off x="2225040" y="1828457"/>
          <a:ext cx="4267200" cy="341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20,73082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15,64103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11,82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  11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8,372524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6,065307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03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031504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3747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1,284025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0,778801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0,64599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86411"/>
              </p:ext>
            </p:extLst>
          </p:nvPr>
        </p:nvGraphicFramePr>
        <p:xfrm>
          <a:off x="2225040" y="1828457"/>
          <a:ext cx="4267200" cy="341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20,73082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15,64103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11,82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  11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8,372524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6,065307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1947779" y="4866788"/>
            <a:ext cx="5812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 err="1"/>
              <a:t>VPL</a:t>
            </a:r>
            <a:r>
              <a:rPr lang="pt-BR" sz="2400" baseline="-25000" dirty="0" err="1"/>
              <a:t>expandido</a:t>
            </a:r>
            <a:r>
              <a:rPr lang="pt-BR" sz="2400" dirty="0"/>
              <a:t> = </a:t>
            </a:r>
            <a:r>
              <a:rPr lang="pt-BR" sz="2400" dirty="0" err="1"/>
              <a:t>VPL</a:t>
            </a:r>
            <a:r>
              <a:rPr lang="pt-BR" sz="2400" baseline="-25000" dirty="0" err="1"/>
              <a:t>tradicional</a:t>
            </a:r>
            <a:r>
              <a:rPr lang="pt-BR" sz="2400" dirty="0"/>
              <a:t> +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  <p:sp>
        <p:nvSpPr>
          <p:cNvPr id="18" name="Retângulo 17"/>
          <p:cNvSpPr/>
          <p:nvPr/>
        </p:nvSpPr>
        <p:spPr>
          <a:xfrm>
            <a:off x="1947779" y="5492409"/>
            <a:ext cx="5332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 smtClean="0"/>
              <a:t>(11,82-11) </a:t>
            </a:r>
            <a:r>
              <a:rPr lang="pt-BR" sz="2400" dirty="0"/>
              <a:t>= </a:t>
            </a:r>
            <a:r>
              <a:rPr lang="pt-BR" sz="2400" dirty="0" smtClean="0"/>
              <a:t>(10-11)+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  <p:sp>
        <p:nvSpPr>
          <p:cNvPr id="19" name="Retângulo 18"/>
          <p:cNvSpPr/>
          <p:nvPr/>
        </p:nvSpPr>
        <p:spPr>
          <a:xfrm>
            <a:off x="1947778" y="6005993"/>
            <a:ext cx="3956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/>
              <a:t>0</a:t>
            </a:r>
            <a:r>
              <a:rPr lang="pt-BR" sz="2400" dirty="0" smtClean="0"/>
              <a:t>,82 </a:t>
            </a:r>
            <a:r>
              <a:rPr lang="pt-BR" sz="2400" dirty="0"/>
              <a:t>= </a:t>
            </a:r>
            <a:r>
              <a:rPr lang="pt-BR" sz="2400" dirty="0" smtClean="0"/>
              <a:t>-1 +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  <p:sp>
        <p:nvSpPr>
          <p:cNvPr id="20" name="Retângulo 19"/>
          <p:cNvSpPr/>
          <p:nvPr/>
        </p:nvSpPr>
        <p:spPr>
          <a:xfrm>
            <a:off x="7279944" y="6142342"/>
            <a:ext cx="3477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 smtClean="0"/>
              <a:t>1,82 </a:t>
            </a:r>
            <a:r>
              <a:rPr lang="pt-BR" sz="2400" dirty="0"/>
              <a:t>= </a:t>
            </a:r>
            <a:r>
              <a:rPr lang="pt-BR" sz="2400" dirty="0" smtClean="0"/>
              <a:t>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0825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031504"/>
              </p:ext>
            </p:extLst>
          </p:nvPr>
        </p:nvGraphicFramePr>
        <p:xfrm>
          <a:off x="259080" y="213360"/>
          <a:ext cx="1463040" cy="128566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63880"/>
                <a:gridCol w="899160"/>
              </a:tblGrid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0,1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389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>
                          <a:effectLst/>
                        </a:rPr>
                        <a:t>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484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25%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93747"/>
              </p:ext>
            </p:extLst>
          </p:nvPr>
        </p:nvGraphicFramePr>
        <p:xfrm>
          <a:off x="2225040" y="213360"/>
          <a:ext cx="1752600" cy="1163758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20002"/>
                <a:gridCol w="1232598"/>
              </a:tblGrid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u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1,284025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56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d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0,778801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54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0,64599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86411"/>
              </p:ext>
            </p:extLst>
          </p:nvPr>
        </p:nvGraphicFramePr>
        <p:xfrm>
          <a:off x="2225040" y="1828457"/>
          <a:ext cx="4267200" cy="341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320"/>
                <a:gridCol w="579120"/>
                <a:gridCol w="1371600"/>
                <a:gridCol w="658400"/>
                <a:gridCol w="100276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20,73082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61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 smtClean="0">
                          <a:effectLst/>
                        </a:rPr>
                        <a:t>15,64103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11,82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  11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748"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  8,372524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u="none" strike="noStrike" dirty="0" smtClean="0">
                          <a:effectLst/>
                        </a:rPr>
                        <a:t>6,065307</a:t>
                      </a:r>
                      <a:endParaRPr lang="pt-B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Elipse 4"/>
          <p:cNvSpPr/>
          <p:nvPr/>
        </p:nvSpPr>
        <p:spPr>
          <a:xfrm>
            <a:off x="5820896" y="224954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193872" y="290036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6" idx="6"/>
            <a:endCxn id="5" idx="3"/>
          </p:cNvCxnSpPr>
          <p:nvPr/>
        </p:nvCxnSpPr>
        <p:spPr>
          <a:xfrm flipV="1">
            <a:off x="4301822" y="236443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>
            <a:stCxn id="6" idx="6"/>
          </p:cNvCxnSpPr>
          <p:nvPr/>
        </p:nvCxnSpPr>
        <p:spPr>
          <a:xfrm>
            <a:off x="4301822" y="296766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5826410" y="334592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826410" y="4441889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4199386" y="3996744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/>
          <p:cNvCxnSpPr>
            <a:stCxn id="11" idx="6"/>
            <a:endCxn id="9" idx="3"/>
          </p:cNvCxnSpPr>
          <p:nvPr/>
        </p:nvCxnSpPr>
        <p:spPr>
          <a:xfrm flipV="1">
            <a:off x="4307336" y="3460814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11" idx="6"/>
            <a:endCxn id="10" idx="2"/>
          </p:cNvCxnSpPr>
          <p:nvPr/>
        </p:nvCxnSpPr>
        <p:spPr>
          <a:xfrm>
            <a:off x="4307336" y="4064042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2569616" y="3554077"/>
            <a:ext cx="107950" cy="1345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de seta reta 14"/>
          <p:cNvCxnSpPr>
            <a:stCxn id="14" idx="6"/>
          </p:cNvCxnSpPr>
          <p:nvPr/>
        </p:nvCxnSpPr>
        <p:spPr>
          <a:xfrm flipV="1">
            <a:off x="2677566" y="3018147"/>
            <a:ext cx="1534883" cy="603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4" idx="6"/>
          </p:cNvCxnSpPr>
          <p:nvPr/>
        </p:nvCxnSpPr>
        <p:spPr>
          <a:xfrm>
            <a:off x="2677566" y="3621375"/>
            <a:ext cx="1519074" cy="4451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1947779" y="4866788"/>
            <a:ext cx="5812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 err="1"/>
              <a:t>VPL</a:t>
            </a:r>
            <a:r>
              <a:rPr lang="pt-BR" sz="2400" baseline="-25000" dirty="0" err="1"/>
              <a:t>expandido</a:t>
            </a:r>
            <a:r>
              <a:rPr lang="pt-BR" sz="2400" dirty="0"/>
              <a:t> = </a:t>
            </a:r>
            <a:r>
              <a:rPr lang="pt-BR" sz="2400" dirty="0" err="1"/>
              <a:t>VPL</a:t>
            </a:r>
            <a:r>
              <a:rPr lang="pt-BR" sz="2400" baseline="-25000" dirty="0" err="1"/>
              <a:t>tradicional</a:t>
            </a:r>
            <a:r>
              <a:rPr lang="pt-BR" sz="2400" dirty="0"/>
              <a:t> +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  <p:sp>
        <p:nvSpPr>
          <p:cNvPr id="18" name="Retângulo 17"/>
          <p:cNvSpPr/>
          <p:nvPr/>
        </p:nvSpPr>
        <p:spPr>
          <a:xfrm>
            <a:off x="1947779" y="5492409"/>
            <a:ext cx="5332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 smtClean="0"/>
              <a:t>(11,82-11) </a:t>
            </a:r>
            <a:r>
              <a:rPr lang="pt-BR" sz="2400" dirty="0"/>
              <a:t>= </a:t>
            </a:r>
            <a:r>
              <a:rPr lang="pt-BR" sz="2400" dirty="0" smtClean="0"/>
              <a:t>(10-11)+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  <p:sp>
        <p:nvSpPr>
          <p:cNvPr id="19" name="Retângulo 18"/>
          <p:cNvSpPr/>
          <p:nvPr/>
        </p:nvSpPr>
        <p:spPr>
          <a:xfrm>
            <a:off x="1947778" y="6005993"/>
            <a:ext cx="3956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/>
              <a:t>0</a:t>
            </a:r>
            <a:r>
              <a:rPr lang="pt-BR" sz="2400" dirty="0" smtClean="0"/>
              <a:t>,82 </a:t>
            </a:r>
            <a:r>
              <a:rPr lang="pt-BR" sz="2400" dirty="0"/>
              <a:t>= </a:t>
            </a:r>
            <a:r>
              <a:rPr lang="pt-BR" sz="2400" dirty="0" smtClean="0"/>
              <a:t>-1 +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  <p:sp>
        <p:nvSpPr>
          <p:cNvPr id="20" name="Retângulo 19"/>
          <p:cNvSpPr/>
          <p:nvPr/>
        </p:nvSpPr>
        <p:spPr>
          <a:xfrm>
            <a:off x="7279944" y="6142342"/>
            <a:ext cx="3477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dirty="0" smtClean="0"/>
              <a:t>1,82 </a:t>
            </a:r>
            <a:r>
              <a:rPr lang="pt-BR" sz="2400" dirty="0"/>
              <a:t>= </a:t>
            </a:r>
            <a:r>
              <a:rPr lang="pt-BR" sz="2400" dirty="0" smtClean="0"/>
              <a:t> </a:t>
            </a:r>
            <a:r>
              <a:rPr lang="pt-BR" sz="2400" dirty="0" err="1"/>
              <a:t>Valor</a:t>
            </a:r>
            <a:r>
              <a:rPr lang="pt-BR" sz="2400" baseline="-25000" dirty="0" err="1"/>
              <a:t>opção</a:t>
            </a:r>
            <a:r>
              <a:rPr lang="pt-BR" sz="2400" baseline="-25000" dirty="0"/>
              <a:t> de </a:t>
            </a:r>
            <a:r>
              <a:rPr lang="pt-BR" sz="2400" baseline="-25000" dirty="0" smtClean="0"/>
              <a:t>abandono</a:t>
            </a:r>
            <a:endParaRPr lang="pt-BR" sz="24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760652" y="670560"/>
            <a:ext cx="3288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E se a opção de expansão puder ocorrer no 3º ano?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4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92480" y="1087458"/>
            <a:ext cx="1043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A Weston S.A. analisa um projeto de concessão avaliado em $30M que pretende vender daqui a dois anos. A volatilidade do projeto é de 25</a:t>
            </a:r>
            <a:r>
              <a:rPr lang="pt-BR" sz="2800" dirty="0" smtClean="0"/>
              <a:t>%. </a:t>
            </a:r>
            <a:endParaRPr lang="pt-BR" sz="2800" dirty="0"/>
          </a:p>
          <a:p>
            <a:endParaRPr lang="pt-B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Considere </a:t>
            </a:r>
            <a:r>
              <a:rPr lang="pt-BR" sz="2800" dirty="0"/>
              <a:t>que o investimento inicial para a aquisição da concessão é de $25M, e que ao final do segundo ano existe uma opção de expandir o projeto em 30% a um custo de $6M. </a:t>
            </a:r>
            <a:endParaRPr lang="pt-B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/>
              <a:t>taxa livre de risco é </a:t>
            </a:r>
            <a:r>
              <a:rPr lang="pt-BR" sz="2800" dirty="0" smtClean="0"/>
              <a:t>10%.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85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xmlns="" id="{8415CEF4-90DC-4277-9A1D-69D193E994B8}"/>
              </a:ext>
            </a:extLst>
          </p:cNvPr>
          <p:cNvGrpSpPr/>
          <p:nvPr/>
        </p:nvGrpSpPr>
        <p:grpSpPr>
          <a:xfrm>
            <a:off x="1778643" y="2002421"/>
            <a:ext cx="8701789" cy="2475794"/>
            <a:chOff x="2729" y="482157"/>
            <a:chExt cx="5119720" cy="2559860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8D104B3B-ACF5-41A9-BEA3-BEC33205305B}"/>
                </a:ext>
              </a:extLst>
            </p:cNvPr>
            <p:cNvSpPr/>
            <p:nvPr/>
          </p:nvSpPr>
          <p:spPr>
            <a:xfrm>
              <a:off x="2729" y="482157"/>
              <a:ext cx="5119720" cy="255986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D4F33AB4-585F-43F0-BCB2-5318600DE96C}"/>
                </a:ext>
              </a:extLst>
            </p:cNvPr>
            <p:cNvSpPr txBox="1"/>
            <p:nvPr/>
          </p:nvSpPr>
          <p:spPr>
            <a:xfrm>
              <a:off x="2729" y="482157"/>
              <a:ext cx="5119720" cy="25598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dirty="0"/>
                <a:t>Atualmente o preço de venda de uma unidade é de R$ 200, mas no próximo ano irá mudar. Com probabilidade de 50% subirá para R$ 300 e com probabilidade de 50% cairá para R$ 100. Considere taxa de desconto de 10%.</a:t>
              </a:r>
            </a:p>
          </p:txBody>
        </p:sp>
      </p:grpSp>
      <p:sp>
        <p:nvSpPr>
          <p:cNvPr id="14" name="Título 2">
            <a:extLst>
              <a:ext uri="{FF2B5EF4-FFF2-40B4-BE49-F238E27FC236}">
                <a16:creationId xmlns:a16="http://schemas.microsoft.com/office/drawing/2014/main" xmlns="" id="{2905A4DF-85BD-4A45-8676-8F17B4394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471DA571-929B-4D4F-B717-47B228998B30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3744271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2960" y="340698"/>
            <a:ext cx="111556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A </a:t>
            </a:r>
            <a:r>
              <a:rPr lang="pt-BR" sz="2800" dirty="0" err="1"/>
              <a:t>MegaCorp</a:t>
            </a:r>
            <a:r>
              <a:rPr lang="pt-BR" sz="2800" dirty="0"/>
              <a:t> está analisando um novo projeto de investimento que tem será vendido ao final de três anos. O valor esperado deste projeto é de $300.000, a sua volatilidade é de 35%, e a taxa livre de risco é de 5% a.a. </a:t>
            </a:r>
            <a:endParaRPr lang="pt-BR" sz="2800" dirty="0" smtClean="0"/>
          </a:p>
          <a:p>
            <a:endParaRPr lang="pt-BR" sz="2800" dirty="0"/>
          </a:p>
          <a:p>
            <a:r>
              <a:rPr lang="pt-BR" sz="2800" dirty="0" smtClean="0"/>
              <a:t>Ao </a:t>
            </a:r>
            <a:r>
              <a:rPr lang="pt-BR" sz="2800" dirty="0"/>
              <a:t>analisar o projeto, a </a:t>
            </a:r>
            <a:r>
              <a:rPr lang="pt-BR" sz="2800" dirty="0" err="1"/>
              <a:t>Megacorp</a:t>
            </a:r>
            <a:r>
              <a:rPr lang="pt-BR" sz="2800" dirty="0"/>
              <a:t> percebeu que poderá expandir o projeto em 40% a um custo de $100.000, ao final do segundo ano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Por </a:t>
            </a:r>
            <a:r>
              <a:rPr lang="pt-BR" sz="2800" dirty="0"/>
              <a:t>outro lado, a empresa também fez um seguro que lhe dá a opção de abandonar o projeto ao final dos três anos, recebendo $250.000 em </a:t>
            </a:r>
            <a:r>
              <a:rPr lang="pt-BR" sz="2800" dirty="0" smtClean="0"/>
              <a:t>troca.</a:t>
            </a:r>
          </a:p>
          <a:p>
            <a:endParaRPr lang="pt-BR" sz="2800" dirty="0"/>
          </a:p>
          <a:p>
            <a:r>
              <a:rPr lang="pt-BR" sz="2800" dirty="0" smtClean="0"/>
              <a:t>Considere </a:t>
            </a:r>
            <a:r>
              <a:rPr lang="pt-BR" sz="2800" dirty="0"/>
              <a:t>ainda que o projeto não gera fluxos de caixa para a </a:t>
            </a:r>
            <a:r>
              <a:rPr lang="pt-BR" sz="2800" dirty="0" err="1"/>
              <a:t>MegaCorp</a:t>
            </a:r>
            <a:r>
              <a:rPr lang="pt-BR" sz="2800" dirty="0"/>
              <a:t> durante este período </a:t>
            </a:r>
            <a:r>
              <a:rPr lang="pt-BR" sz="2800" dirty="0" smtClean="0"/>
              <a:t>inicial.</a:t>
            </a:r>
          </a:p>
          <a:p>
            <a:endParaRPr lang="pt-BR" sz="2800" dirty="0"/>
          </a:p>
          <a:p>
            <a:r>
              <a:rPr lang="pt-BR" sz="2800" dirty="0" smtClean="0"/>
              <a:t>Qual </a:t>
            </a:r>
            <a:r>
              <a:rPr lang="pt-BR" sz="2800" dirty="0"/>
              <a:t>o valor do projeto com estas opções?</a:t>
            </a:r>
          </a:p>
        </p:txBody>
      </p:sp>
    </p:spTree>
    <p:extLst>
      <p:ext uri="{BB962C8B-B14F-4D97-AF65-F5344CB8AC3E}">
        <p14:creationId xmlns:p14="http://schemas.microsoft.com/office/powerpoint/2010/main" val="13033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62000" y="748159"/>
            <a:ext cx="11109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A empresa </a:t>
            </a:r>
            <a:r>
              <a:rPr lang="pt-BR" sz="3200" dirty="0" err="1"/>
              <a:t>AlfaStar</a:t>
            </a:r>
            <a:r>
              <a:rPr lang="pt-BR" sz="3200" dirty="0"/>
              <a:t> analisa um projeto que tem valor esperado de $5.000 e volatilidade de 30%. O projeto pode ser expandido em 60% ao final de três anos a um custo de $2.000. Considere </a:t>
            </a:r>
            <a:r>
              <a:rPr lang="pt-BR" sz="3200" dirty="0" smtClean="0"/>
              <a:t>que </a:t>
            </a:r>
            <a:r>
              <a:rPr lang="pt-BR" sz="3200" dirty="0"/>
              <a:t>a taxa livre de risco é de 6% a.a</a:t>
            </a:r>
            <a:r>
              <a:rPr lang="pt-BR" sz="3200" dirty="0" smtClean="0"/>
              <a:t>.</a:t>
            </a:r>
          </a:p>
          <a:p>
            <a:endParaRPr lang="pt-BR" sz="3200" dirty="0"/>
          </a:p>
          <a:p>
            <a:r>
              <a:rPr lang="pt-BR" sz="3200" dirty="0" smtClean="0"/>
              <a:t>Qual </a:t>
            </a:r>
            <a:r>
              <a:rPr lang="pt-BR" sz="3200" dirty="0"/>
              <a:t>o valor do projeto com a opção de expansão</a:t>
            </a:r>
            <a:r>
              <a:rPr lang="pt-BR" sz="3200" dirty="0" smtClean="0"/>
              <a:t>?</a:t>
            </a:r>
          </a:p>
          <a:p>
            <a:endParaRPr lang="pt-BR" sz="3200" dirty="0"/>
          </a:p>
          <a:p>
            <a:r>
              <a:rPr lang="pt-BR" sz="3200" dirty="0" smtClean="0"/>
              <a:t>Considere </a:t>
            </a:r>
            <a:r>
              <a:rPr lang="pt-BR" sz="3200" dirty="0"/>
              <a:t>agora que existe também uma opção de abandonar o projeto a qualquer momento pelo valor de $4.500. Qual é o valor do projeto </a:t>
            </a:r>
            <a:r>
              <a:rPr lang="pt-BR" sz="3200" dirty="0" smtClean="0"/>
              <a:t>agora?</a:t>
            </a:r>
          </a:p>
        </p:txBody>
      </p:sp>
    </p:spTree>
    <p:extLst>
      <p:ext uri="{BB962C8B-B14F-4D97-AF65-F5344CB8AC3E}">
        <p14:creationId xmlns:p14="http://schemas.microsoft.com/office/powerpoint/2010/main" val="15265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xmlns="" id="{B32AE943-B8E6-4CCC-8A2C-84E5B1A8C134}"/>
              </a:ext>
            </a:extLst>
          </p:cNvPr>
          <p:cNvGrpSpPr/>
          <p:nvPr/>
        </p:nvGrpSpPr>
        <p:grpSpPr>
          <a:xfrm>
            <a:off x="1778643" y="1901299"/>
            <a:ext cx="8669438" cy="4007131"/>
            <a:chOff x="6197590" y="482157"/>
            <a:chExt cx="5119721" cy="2559860"/>
          </a:xfrm>
          <a:solidFill>
            <a:schemeClr val="accent6">
              <a:lumMod val="50000"/>
            </a:schemeClr>
          </a:solidFill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4879B7BF-E1A2-4C39-8707-5327E8D17C1D}"/>
                </a:ext>
              </a:extLst>
            </p:cNvPr>
            <p:cNvSpPr/>
            <p:nvPr/>
          </p:nvSpPr>
          <p:spPr>
            <a:xfrm>
              <a:off x="6197591" y="482157"/>
              <a:ext cx="5119720" cy="255986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303F2EC5-CB7B-4B55-B2C9-F582BB03CC69}"/>
                </a:ext>
              </a:extLst>
            </p:cNvPr>
            <p:cNvSpPr txBox="1"/>
            <p:nvPr/>
          </p:nvSpPr>
          <p:spPr>
            <a:xfrm>
              <a:off x="6197590" y="691653"/>
              <a:ext cx="5119720" cy="23503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marL="258763" indent="-258763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arenR"/>
              </a:pPr>
              <a:r>
                <a:rPr lang="pt-BR" sz="2800" dirty="0"/>
                <a:t>Trata-se de um bom investimento?</a:t>
              </a:r>
            </a:p>
            <a:p>
              <a:pPr marL="258763" indent="-258763">
                <a:tabLst>
                  <a:tab pos="255979" algn="l"/>
                  <a:tab pos="941762" algn="l"/>
                  <a:tab pos="1627545" algn="l"/>
                  <a:tab pos="2313327" algn="l"/>
                  <a:tab pos="2999110" algn="l"/>
                  <a:tab pos="3684893" algn="l"/>
                  <a:tab pos="4370676" algn="l"/>
                  <a:tab pos="5056459" algn="l"/>
                  <a:tab pos="5742242" algn="l"/>
                  <a:tab pos="6428025" algn="l"/>
                  <a:tab pos="7113807" algn="l"/>
                  <a:tab pos="7799590" algn="l"/>
                </a:tabLst>
                <a:defRPr/>
              </a:pPr>
              <a:r>
                <a:rPr lang="pt-BR" sz="2800" dirty="0"/>
                <a:t>2) Deveria a empresa investir agora ou seria melhor esperar um ano e ver se os preços sobem ou descem? </a:t>
              </a:r>
            </a:p>
            <a:p>
              <a:pPr marL="258763" indent="-258763">
                <a:tabLst>
                  <a:tab pos="255979" algn="l"/>
                  <a:tab pos="941762" algn="l"/>
                  <a:tab pos="1627545" algn="l"/>
                  <a:tab pos="2313327" algn="l"/>
                  <a:tab pos="2999110" algn="l"/>
                  <a:tab pos="3684893" algn="l"/>
                  <a:tab pos="4370676" algn="l"/>
                  <a:tab pos="5056459" algn="l"/>
                  <a:tab pos="5742242" algn="l"/>
                  <a:tab pos="6428025" algn="l"/>
                  <a:tab pos="7113807" algn="l"/>
                  <a:tab pos="7799590" algn="l"/>
                </a:tabLst>
                <a:defRPr/>
              </a:pPr>
              <a:endParaRPr lang="pt-BR" sz="2800" dirty="0"/>
            </a:p>
            <a:p>
              <a:pPr marL="258763" indent="-258763">
                <a:tabLst>
                  <a:tab pos="255979" algn="l"/>
                  <a:tab pos="941762" algn="l"/>
                  <a:tab pos="1627545" algn="l"/>
                  <a:tab pos="2313327" algn="l"/>
                  <a:tab pos="2999110" algn="l"/>
                  <a:tab pos="3684893" algn="l"/>
                  <a:tab pos="4370676" algn="l"/>
                  <a:tab pos="5056459" algn="l"/>
                  <a:tab pos="5742242" algn="l"/>
                  <a:tab pos="6428025" algn="l"/>
                  <a:tab pos="7113807" algn="l"/>
                  <a:tab pos="7799590" algn="l"/>
                </a:tabLst>
                <a:defRPr/>
              </a:pPr>
              <a:r>
                <a:rPr lang="pt-BR" sz="2800" dirty="0"/>
                <a:t>3) Qual é o valor da flexibilidade de tomar a decisão de investimento no próximo ano, em vez de investir </a:t>
              </a:r>
              <a:r>
                <a:rPr lang="pt-BR" sz="28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agora ou nunca</a:t>
              </a:r>
              <a:r>
                <a:rPr lang="pt-BR" sz="2800" dirty="0"/>
                <a:t>?</a:t>
              </a:r>
            </a:p>
            <a:p>
              <a:pPr marL="402421" indent="-402421" algn="r">
                <a:lnSpc>
                  <a:spcPct val="110000"/>
                </a:lnSpc>
                <a:spcBef>
                  <a:spcPts val="375"/>
                </a:spcBef>
                <a:spcAft>
                  <a:spcPts val="600"/>
                </a:spcAft>
                <a:buClr>
                  <a:srgbClr val="FFFFFF"/>
                </a:buClr>
                <a:tabLst>
                  <a:tab pos="255979" algn="l"/>
                  <a:tab pos="941762" algn="l"/>
                  <a:tab pos="1627545" algn="l"/>
                  <a:tab pos="2313327" algn="l"/>
                  <a:tab pos="2999110" algn="l"/>
                  <a:tab pos="3684893" algn="l"/>
                  <a:tab pos="4370676" algn="l"/>
                  <a:tab pos="5056459" algn="l"/>
                  <a:tab pos="5742242" algn="l"/>
                  <a:tab pos="6428025" algn="l"/>
                  <a:tab pos="7113807" algn="l"/>
                  <a:tab pos="7799590" algn="l"/>
                </a:tabLst>
                <a:defRPr/>
              </a:pPr>
              <a:r>
                <a:rPr lang="pt-BR" sz="2400" dirty="0"/>
                <a:t>(baseado em Santos &amp; Pamplona, 2005)</a:t>
              </a:r>
            </a:p>
          </p:txBody>
        </p:sp>
      </p:grpSp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B770E1DB-D008-4A16-AE75-3D2D51D4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9CCC551-E592-4681-868C-4B8FE9D48DD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</p:spTree>
    <p:extLst>
      <p:ext uri="{BB962C8B-B14F-4D97-AF65-F5344CB8AC3E}">
        <p14:creationId xmlns:p14="http://schemas.microsoft.com/office/powerpoint/2010/main" val="671406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B770E1DB-D008-4A16-AE75-3D2D51D4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9CCC551-E592-4681-868C-4B8FE9D48DD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5647263" y="2523067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210731" y="2523067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75429"/>
              </p:ext>
            </p:extLst>
          </p:nvPr>
        </p:nvGraphicFramePr>
        <p:xfrm>
          <a:off x="929131" y="1865827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19" name="Conector de seta reta 18"/>
          <p:cNvCxnSpPr/>
          <p:nvPr/>
        </p:nvCxnSpPr>
        <p:spPr>
          <a:xfrm>
            <a:off x="1210731" y="2319868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2097529" y="23198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2901863" y="230293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3706196" y="2306019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510528" y="231457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314859" y="22969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06165" y="2306019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647263" y="4630691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1210731" y="4630691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91036"/>
              </p:ext>
            </p:extLst>
          </p:nvPr>
        </p:nvGraphicFramePr>
        <p:xfrm>
          <a:off x="929131" y="3973451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36" name="Conector de seta reta 35"/>
          <p:cNvCxnSpPr/>
          <p:nvPr/>
        </p:nvCxnSpPr>
        <p:spPr>
          <a:xfrm>
            <a:off x="1210731" y="4427492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2097529" y="44274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01863" y="441055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3706196" y="441364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4510528" y="4422201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314859" y="44045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206165" y="4413643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/>
              <p:cNvSpPr/>
              <p:nvPr/>
            </p:nvSpPr>
            <p:spPr>
              <a:xfrm>
                <a:off x="6817865" y="2336797"/>
                <a:ext cx="889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865" y="2336797"/>
                <a:ext cx="88992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tângulo 44"/>
              <p:cNvSpPr/>
              <p:nvPr/>
            </p:nvSpPr>
            <p:spPr>
              <a:xfrm>
                <a:off x="6783997" y="4494459"/>
                <a:ext cx="8899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5" name="Retângu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97" y="4494459"/>
                <a:ext cx="88992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tângulo 45"/>
              <p:cNvSpPr/>
              <p:nvPr/>
            </p:nvSpPr>
            <p:spPr>
              <a:xfrm>
                <a:off x="3599321" y="5930256"/>
                <a:ext cx="42113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???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×50%+ ??? ×50%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????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Retângu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321" y="5930256"/>
                <a:ext cx="421134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171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B770E1DB-D008-4A16-AE75-3D2D51D4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9CCC551-E592-4681-868C-4B8FE9D48DD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5647263" y="2523067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210731" y="2523067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75429"/>
              </p:ext>
            </p:extLst>
          </p:nvPr>
        </p:nvGraphicFramePr>
        <p:xfrm>
          <a:off x="929131" y="1865827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19" name="Conector de seta reta 18"/>
          <p:cNvCxnSpPr/>
          <p:nvPr/>
        </p:nvCxnSpPr>
        <p:spPr>
          <a:xfrm>
            <a:off x="1210731" y="2319868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2097529" y="23198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2901863" y="230293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3706196" y="2306019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510528" y="231457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314859" y="22969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06165" y="2306019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647263" y="4630691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1210731" y="4630691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91036"/>
              </p:ext>
            </p:extLst>
          </p:nvPr>
        </p:nvGraphicFramePr>
        <p:xfrm>
          <a:off x="929131" y="3973451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36" name="Conector de seta reta 35"/>
          <p:cNvCxnSpPr/>
          <p:nvPr/>
        </p:nvCxnSpPr>
        <p:spPr>
          <a:xfrm>
            <a:off x="1210731" y="4427492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2097529" y="44274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01863" y="441055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3706196" y="441364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4510528" y="4422201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314859" y="44045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206165" y="4413643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tângulo 43"/>
              <p:cNvSpPr/>
              <p:nvPr/>
            </p:nvSpPr>
            <p:spPr>
              <a:xfrm>
                <a:off x="6817865" y="2213692"/>
                <a:ext cx="3916393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−1.600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200+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=−400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865" y="2213692"/>
                <a:ext cx="3916393" cy="6420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tângulo 44"/>
              <p:cNvSpPr/>
              <p:nvPr/>
            </p:nvSpPr>
            <p:spPr>
              <a:xfrm>
                <a:off x="6783997" y="4371354"/>
                <a:ext cx="3970895" cy="642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−1.600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200+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0,10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1.600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5" name="Retângu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97" y="4371354"/>
                <a:ext cx="3970895" cy="64203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tângulo 45"/>
              <p:cNvSpPr/>
              <p:nvPr/>
            </p:nvSpPr>
            <p:spPr>
              <a:xfrm>
                <a:off x="3599321" y="5930256"/>
                <a:ext cx="47211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−400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×50%+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1.600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×50%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Retângu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321" y="5930256"/>
                <a:ext cx="472110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7652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2">
            <a:extLst>
              <a:ext uri="{FF2B5EF4-FFF2-40B4-BE49-F238E27FC236}">
                <a16:creationId xmlns:a16="http://schemas.microsoft.com/office/drawing/2014/main" xmlns="" id="{B770E1DB-D008-4A16-AE75-3D2D51D43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1080000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Opções Gerenciais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9CCC551-E592-4681-868C-4B8FE9D48DDD}"/>
              </a:ext>
            </a:extLst>
          </p:cNvPr>
          <p:cNvSpPr/>
          <p:nvPr/>
        </p:nvSpPr>
        <p:spPr>
          <a:xfrm>
            <a:off x="1" y="751963"/>
            <a:ext cx="12192000" cy="7355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  <a:spcBef>
                <a:spcPts val="375"/>
              </a:spcBef>
              <a:spcAft>
                <a:spcPts val="600"/>
              </a:spcAft>
              <a:buClr>
                <a:srgbClr val="FFFFFF"/>
              </a:buClr>
              <a:tabLst>
                <a:tab pos="255979" algn="l"/>
                <a:tab pos="941762" algn="l"/>
                <a:tab pos="1627545" algn="l"/>
                <a:tab pos="2313327" algn="l"/>
                <a:tab pos="2999110" algn="l"/>
                <a:tab pos="3684893" algn="l"/>
                <a:tab pos="4370676" algn="l"/>
                <a:tab pos="5056459" algn="l"/>
                <a:tab pos="5742242" algn="l"/>
                <a:tab pos="6428025" algn="l"/>
                <a:tab pos="7113807" algn="l"/>
                <a:tab pos="7799590" algn="l"/>
              </a:tabLst>
            </a:pPr>
            <a:r>
              <a:rPr lang="pt-BR" sz="4000" dirty="0"/>
              <a:t>Exercício</a:t>
            </a:r>
          </a:p>
        </p:txBody>
      </p:sp>
      <p:cxnSp>
        <p:nvCxnSpPr>
          <p:cNvPr id="3" name="Conector de seta reta 2"/>
          <p:cNvCxnSpPr/>
          <p:nvPr/>
        </p:nvCxnSpPr>
        <p:spPr>
          <a:xfrm>
            <a:off x="5647263" y="2523067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V="1">
            <a:off x="1210731" y="2523067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62701"/>
              </p:ext>
            </p:extLst>
          </p:nvPr>
        </p:nvGraphicFramePr>
        <p:xfrm>
          <a:off x="929131" y="1865827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19" name="Conector de seta reta 18"/>
          <p:cNvCxnSpPr/>
          <p:nvPr/>
        </p:nvCxnSpPr>
        <p:spPr>
          <a:xfrm>
            <a:off x="2098498" y="2319868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2901863" y="230293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3706196" y="2306019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510528" y="231457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314859" y="2296968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06165" y="2306019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647263" y="4630691"/>
            <a:ext cx="762001" cy="0"/>
          </a:xfrm>
          <a:prstGeom prst="straightConnector1">
            <a:avLst/>
          </a:prstGeom>
          <a:ln w="285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1210731" y="4630691"/>
            <a:ext cx="4436532" cy="16934"/>
          </a:xfrm>
          <a:prstGeom prst="straightConnector1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843530"/>
              </p:ext>
            </p:extLst>
          </p:nvPr>
        </p:nvGraphicFramePr>
        <p:xfrm>
          <a:off x="929131" y="3973451"/>
          <a:ext cx="4752000" cy="148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300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55991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 1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1.600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b">
                    <a:noFill/>
                  </a:tcPr>
                </a:tc>
              </a:tr>
            </a:tbl>
          </a:graphicData>
        </a:graphic>
      </p:graphicFrame>
      <p:cxnSp>
        <p:nvCxnSpPr>
          <p:cNvPr id="36" name="Conector de seta reta 35"/>
          <p:cNvCxnSpPr/>
          <p:nvPr/>
        </p:nvCxnSpPr>
        <p:spPr>
          <a:xfrm>
            <a:off x="2107382" y="4427492"/>
            <a:ext cx="0" cy="61806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01863" y="4410557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3706196" y="4413643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4510528" y="4422201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5314859" y="4404592"/>
            <a:ext cx="1" cy="220133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206165" y="4413643"/>
            <a:ext cx="66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50%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/>
              <p:cNvSpPr/>
              <p:nvPr/>
            </p:nvSpPr>
            <p:spPr>
              <a:xfrm>
                <a:off x="6817865" y="2336797"/>
                <a:ext cx="8899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865" y="2336797"/>
                <a:ext cx="889924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tângulo 44"/>
              <p:cNvSpPr/>
              <p:nvPr/>
            </p:nvSpPr>
            <p:spPr>
              <a:xfrm>
                <a:off x="6783997" y="4494459"/>
                <a:ext cx="8899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𝑉𝑃𝐿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5" name="Retângu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3997" y="4494459"/>
                <a:ext cx="88992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tângulo 45"/>
              <p:cNvSpPr/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𝑉𝑃𝐿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𝑡𝑟𝑎𝑑𝑖𝑐𝑖𝑜𝑛𝑎𝑙</m:t>
                          </m:r>
                        </m:sub>
                      </m:sSub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600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Retângu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583" y="950627"/>
                <a:ext cx="2405723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1304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10103</TotalTime>
  <Words>4314</Words>
  <Application>Microsoft Office PowerPoint</Application>
  <PresentationFormat>Widescreen</PresentationFormat>
  <Paragraphs>725</Paragraphs>
  <Slides>51</Slides>
  <Notes>37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Calibri Light</vt:lpstr>
      <vt:lpstr>Cambria Math</vt:lpstr>
      <vt:lpstr>Lucida Sans Unicode</vt:lpstr>
      <vt:lpstr>Symbol</vt:lpstr>
      <vt:lpstr>Times New Roman</vt:lpstr>
      <vt:lpstr>Tema do Office</vt:lpstr>
      <vt:lpstr>Equation</vt:lpstr>
      <vt:lpstr>Opções Reais</vt:lpstr>
      <vt:lpstr>Opções Gerenciais e Orçamento de Capital</vt:lpstr>
      <vt:lpstr>Opções Gerenciais e Orçamento de Capital</vt:lpstr>
      <vt:lpstr>Opções Gerenciais</vt:lpstr>
      <vt:lpstr>Opções Gerenciais</vt:lpstr>
      <vt:lpstr>Opções Gerenciais</vt:lpstr>
      <vt:lpstr>Opções Gerenciais</vt:lpstr>
      <vt:lpstr>Opções Gerenciais</vt:lpstr>
      <vt:lpstr>Opções Gerenciais</vt:lpstr>
      <vt:lpstr>Opções Gerenciais</vt:lpstr>
      <vt:lpstr>Opções Gerenciais</vt:lpstr>
      <vt:lpstr>Opções Gerenciais</vt:lpstr>
      <vt:lpstr>Opções Gerenciais</vt:lpstr>
      <vt:lpstr>Opções Gerenciais</vt:lpstr>
      <vt:lpstr>Opções Gerenciais</vt:lpstr>
      <vt:lpstr>Opções Reais</vt:lpstr>
      <vt:lpstr>Opções Reais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– Valor de Opção</vt:lpstr>
      <vt:lpstr>Exercício – Valor de Opção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CORDEIRO DOS SANTOS</dc:creator>
  <cp:lastModifiedBy>USP</cp:lastModifiedBy>
  <cp:revision>118</cp:revision>
  <dcterms:created xsi:type="dcterms:W3CDTF">2018-11-19T16:16:56Z</dcterms:created>
  <dcterms:modified xsi:type="dcterms:W3CDTF">2020-06-04T12:16:10Z</dcterms:modified>
</cp:coreProperties>
</file>