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99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581" r:id="rId4"/>
    <p:sldId id="596" r:id="rId5"/>
    <p:sldId id="597" r:id="rId6"/>
    <p:sldId id="840" r:id="rId7"/>
    <p:sldId id="651" r:id="rId8"/>
    <p:sldId id="652" r:id="rId9"/>
    <p:sldId id="653" r:id="rId10"/>
    <p:sldId id="655" r:id="rId11"/>
    <p:sldId id="656" r:id="rId12"/>
    <p:sldId id="657" r:id="rId13"/>
    <p:sldId id="658" r:id="rId14"/>
    <p:sldId id="659" r:id="rId15"/>
    <p:sldId id="660" r:id="rId16"/>
    <p:sldId id="661" r:id="rId17"/>
    <p:sldId id="662" r:id="rId18"/>
    <p:sldId id="663" r:id="rId19"/>
    <p:sldId id="664" r:id="rId20"/>
    <p:sldId id="665" r:id="rId21"/>
    <p:sldId id="699" r:id="rId22"/>
    <p:sldId id="700" r:id="rId23"/>
    <p:sldId id="701" r:id="rId24"/>
    <p:sldId id="669" r:id="rId25"/>
    <p:sldId id="671" r:id="rId26"/>
    <p:sldId id="672" r:id="rId27"/>
    <p:sldId id="762" r:id="rId28"/>
    <p:sldId id="293" r:id="rId29"/>
    <p:sldId id="294" r:id="rId30"/>
    <p:sldId id="295" r:id="rId31"/>
  </p:sldIdLst>
  <p:sldSz cx="10080625" cy="7559675"/>
  <p:notesSz cx="7559675" cy="10691813"/>
  <p:custShowLst>
    <p:custShow name="shorter version" id="0">
      <p:sldLst>
        <p:sld r:id="rId2"/>
      </p:sldLst>
    </p:custShow>
    <p:custShow name="full" id="1">
      <p:sldLst>
        <p:sld r:id="rId2"/>
      </p:sldLst>
    </p:custShow>
  </p:custShowLst>
  <p:defaultTextStyle>
    <a:defPPr>
      <a:defRPr lang="en-GB"/>
    </a:defPPr>
    <a:lvl1pPr algn="l" defTabSz="447771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800" kern="1200">
        <a:solidFill>
          <a:schemeClr val="bg1"/>
        </a:solidFill>
        <a:latin typeface="Arial" charset="0"/>
        <a:ea typeface="+mn-ea"/>
        <a:cs typeface="+mn-cs"/>
      </a:defRPr>
    </a:lvl1pPr>
    <a:lvl2pPr marL="740491" indent="-284803" algn="l" defTabSz="447771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800" kern="1200">
        <a:solidFill>
          <a:schemeClr val="bg1"/>
        </a:solidFill>
        <a:latin typeface="Arial" charset="0"/>
        <a:ea typeface="+mn-ea"/>
        <a:cs typeface="+mn-cs"/>
      </a:defRPr>
    </a:lvl2pPr>
    <a:lvl3pPr marL="1139209" indent="-227847" algn="l" defTabSz="447771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800" kern="1200">
        <a:solidFill>
          <a:schemeClr val="bg1"/>
        </a:solidFill>
        <a:latin typeface="Arial" charset="0"/>
        <a:ea typeface="+mn-ea"/>
        <a:cs typeface="+mn-cs"/>
      </a:defRPr>
    </a:lvl3pPr>
    <a:lvl4pPr marL="1594900" indent="-227847" algn="l" defTabSz="447771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800" kern="1200">
        <a:solidFill>
          <a:schemeClr val="bg1"/>
        </a:solidFill>
        <a:latin typeface="Arial" charset="0"/>
        <a:ea typeface="+mn-ea"/>
        <a:cs typeface="+mn-cs"/>
      </a:defRPr>
    </a:lvl4pPr>
    <a:lvl5pPr marL="2050587" indent="-227847" algn="l" defTabSz="447771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800" kern="1200">
        <a:solidFill>
          <a:schemeClr val="bg1"/>
        </a:solidFill>
        <a:latin typeface="Arial" charset="0"/>
        <a:ea typeface="+mn-ea"/>
        <a:cs typeface="+mn-cs"/>
      </a:defRPr>
    </a:lvl5pPr>
    <a:lvl6pPr marL="2278423" algn="l" defTabSz="455684" rtl="0" eaLnBrk="1" latinLnBrk="0" hangingPunct="1">
      <a:defRPr sz="2800" kern="1200">
        <a:solidFill>
          <a:schemeClr val="bg1"/>
        </a:solidFill>
        <a:latin typeface="Arial" charset="0"/>
        <a:ea typeface="+mn-ea"/>
        <a:cs typeface="+mn-cs"/>
      </a:defRPr>
    </a:lvl6pPr>
    <a:lvl7pPr marL="2734114" algn="l" defTabSz="455684" rtl="0" eaLnBrk="1" latinLnBrk="0" hangingPunct="1">
      <a:defRPr sz="2800" kern="1200">
        <a:solidFill>
          <a:schemeClr val="bg1"/>
        </a:solidFill>
        <a:latin typeface="Arial" charset="0"/>
        <a:ea typeface="+mn-ea"/>
        <a:cs typeface="+mn-cs"/>
      </a:defRPr>
    </a:lvl7pPr>
    <a:lvl8pPr marL="3189800" algn="l" defTabSz="455684" rtl="0" eaLnBrk="1" latinLnBrk="0" hangingPunct="1">
      <a:defRPr sz="2800" kern="1200">
        <a:solidFill>
          <a:schemeClr val="bg1"/>
        </a:solidFill>
        <a:latin typeface="Arial" charset="0"/>
        <a:ea typeface="+mn-ea"/>
        <a:cs typeface="+mn-cs"/>
      </a:defRPr>
    </a:lvl8pPr>
    <a:lvl9pPr marL="3645488" algn="l" defTabSz="455684" rtl="0" eaLnBrk="1" latinLnBrk="0" hangingPunct="1">
      <a:defRPr sz="2800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F7F7F"/>
    <a:srgbClr val="CBCD01"/>
    <a:srgbClr val="005500"/>
    <a:srgbClr val="6B0003"/>
    <a:srgbClr val="A6A6A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55" autoAdjust="0"/>
    <p:restoredTop sz="94660"/>
  </p:normalViewPr>
  <p:slideViewPr>
    <p:cSldViewPr>
      <p:cViewPr varScale="1">
        <p:scale>
          <a:sx n="69" d="100"/>
          <a:sy n="69" d="100"/>
        </p:scale>
        <p:origin x="-414" y="-90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192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9E488-DE1B-CB49-988A-97296F8F3071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BEDC2-1512-464A-89F4-1EBA6E8B60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73313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9900" y="0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9900" y="10156825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fld id="{784CF5E5-E7C4-7A45-9F43-1ECC99364F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21590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47771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ＭＳ Ｐゴシック" charset="-128"/>
      </a:defRPr>
    </a:lvl1pPr>
    <a:lvl2pPr marL="37806089" indent="-37350406" algn="l" defTabSz="447771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2pPr>
    <a:lvl3pPr marL="1139209" indent="-227847" algn="l" defTabSz="447771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3pPr>
    <a:lvl4pPr marL="1594900" indent="-227847" algn="l" defTabSz="447771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4pPr>
    <a:lvl5pPr marL="2050587" indent="-227847" algn="l" defTabSz="447771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5pPr>
    <a:lvl6pPr marL="2278423" algn="l" defTabSz="4556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4114" algn="l" defTabSz="4556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9800" algn="l" defTabSz="4556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5488" algn="l" defTabSz="4556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FE88B51-EC89-D942-B472-AE3834B1F488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364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tIns="17640"/>
          <a:lstStyle/>
          <a:p>
            <a:pPr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>
                <a:latin typeface="Arial" charset="0"/>
                <a:ea typeface="DejaVu Sans" charset="0"/>
                <a:cs typeface="DejaVu Sans" charset="0"/>
              </a:rPr>
              <a:t>This is just a generic slide set. Should be adapted, reviewed, possibly with slides removed, for a specific event. Rule of thumb: on the average, a slide is a minute…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BB7C931-E103-2643-B0B7-C2633DCD9A0C}" type="slidenum">
              <a:rPr lang="en-US"/>
              <a:pPr/>
              <a:t>10</a:t>
            </a:fld>
            <a:endParaRPr lang="en-US"/>
          </a:p>
        </p:txBody>
      </p:sp>
      <p:sp>
        <p:nvSpPr>
          <p:cNvPr id="5427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427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8532E66-8E14-7A4C-A8CD-36679495D0FB}" type="slidenum">
              <a:rPr lang="en-US"/>
              <a:pPr/>
              <a:t>11</a:t>
            </a:fld>
            <a:endParaRPr lang="en-US"/>
          </a:p>
        </p:txBody>
      </p:sp>
      <p:sp>
        <p:nvSpPr>
          <p:cNvPr id="5632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632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CC740D6-E49D-1A43-90EF-563B165AD05F}" type="slidenum">
              <a:rPr lang="en-US"/>
              <a:pPr/>
              <a:t>12</a:t>
            </a:fld>
            <a:endParaRPr lang="en-US"/>
          </a:p>
        </p:txBody>
      </p:sp>
      <p:sp>
        <p:nvSpPr>
          <p:cNvPr id="5017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018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B8D9485-7680-8E42-9665-A6DDD9305469}" type="slidenum">
              <a:rPr lang="en-US"/>
              <a:pPr/>
              <a:t>13</a:t>
            </a:fld>
            <a:endParaRPr lang="en-US"/>
          </a:p>
        </p:txBody>
      </p:sp>
      <p:sp>
        <p:nvSpPr>
          <p:cNvPr id="6041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042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B8D9485-7680-8E42-9665-A6DDD9305469}" type="slidenum">
              <a:rPr lang="en-US"/>
              <a:pPr/>
              <a:t>14</a:t>
            </a:fld>
            <a:endParaRPr lang="en-US"/>
          </a:p>
        </p:txBody>
      </p:sp>
      <p:sp>
        <p:nvSpPr>
          <p:cNvPr id="6041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042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B8D9485-7680-8E42-9665-A6DDD9305469}" type="slidenum">
              <a:rPr lang="en-US"/>
              <a:pPr/>
              <a:t>15</a:t>
            </a:fld>
            <a:endParaRPr lang="en-US"/>
          </a:p>
        </p:txBody>
      </p:sp>
      <p:sp>
        <p:nvSpPr>
          <p:cNvPr id="6041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042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E48EDCD-D8CD-6D46-8FAC-4FFA8C8F723D}" type="slidenum">
              <a:rPr lang="en-US"/>
              <a:pPr/>
              <a:t>16</a:t>
            </a:fld>
            <a:endParaRPr lang="en-US"/>
          </a:p>
        </p:txBody>
      </p:sp>
      <p:sp>
        <p:nvSpPr>
          <p:cNvPr id="6656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656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E34046C-8DE3-6946-B6AD-8CCB7DC86AE3}" type="slidenum">
              <a:rPr lang="en-US"/>
              <a:pPr/>
              <a:t>17</a:t>
            </a:fld>
            <a:endParaRPr lang="en-US"/>
          </a:p>
        </p:txBody>
      </p:sp>
      <p:sp>
        <p:nvSpPr>
          <p:cNvPr id="6861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861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AD16738-4846-5C4D-A4E4-D1281C69D784}" type="slidenum">
              <a:rPr lang="en-US"/>
              <a:pPr/>
              <a:t>18</a:t>
            </a:fld>
            <a:endParaRPr lang="en-US"/>
          </a:p>
        </p:txBody>
      </p:sp>
      <p:sp>
        <p:nvSpPr>
          <p:cNvPr id="7065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066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4EF2C59-7302-674D-8811-175ED4101526}" type="slidenum">
              <a:rPr lang="en-US"/>
              <a:pPr/>
              <a:t>19</a:t>
            </a:fld>
            <a:endParaRPr lang="en-US"/>
          </a:p>
        </p:txBody>
      </p:sp>
      <p:sp>
        <p:nvSpPr>
          <p:cNvPr id="7270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270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149C884-814E-844F-AA8B-BDC358491180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741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41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BDA753E-03E5-5F45-A838-788B79D8009B}" type="slidenum">
              <a:rPr lang="en-US"/>
              <a:pPr/>
              <a:t>20</a:t>
            </a:fld>
            <a:endParaRPr lang="en-US"/>
          </a:p>
        </p:txBody>
      </p:sp>
      <p:sp>
        <p:nvSpPr>
          <p:cNvPr id="7475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475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AD16738-4846-5C4D-A4E4-D1281C69D784}" type="slidenum">
              <a:rPr lang="en-US"/>
              <a:pPr/>
              <a:t>21</a:t>
            </a:fld>
            <a:endParaRPr lang="en-US"/>
          </a:p>
        </p:txBody>
      </p:sp>
      <p:sp>
        <p:nvSpPr>
          <p:cNvPr id="7065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066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AD16738-4846-5C4D-A4E4-D1281C69D784}" type="slidenum">
              <a:rPr lang="en-US"/>
              <a:pPr/>
              <a:t>22</a:t>
            </a:fld>
            <a:endParaRPr lang="en-US"/>
          </a:p>
        </p:txBody>
      </p:sp>
      <p:sp>
        <p:nvSpPr>
          <p:cNvPr id="7065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066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AD16738-4846-5C4D-A4E4-D1281C69D784}" type="slidenum">
              <a:rPr lang="en-US"/>
              <a:pPr/>
              <a:t>23</a:t>
            </a:fld>
            <a:endParaRPr lang="en-US"/>
          </a:p>
        </p:txBody>
      </p:sp>
      <p:sp>
        <p:nvSpPr>
          <p:cNvPr id="7065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066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20731F-E4D8-A548-8ACD-0BC682EB247A}" type="slidenum">
              <a:rPr lang="en-US"/>
              <a:pPr/>
              <a:t>24</a:t>
            </a:fld>
            <a:endParaRPr lang="en-US"/>
          </a:p>
        </p:txBody>
      </p:sp>
      <p:sp>
        <p:nvSpPr>
          <p:cNvPr id="8294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294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9F3E130-669A-AD42-B4E5-23743A5B1D16}" type="slidenum">
              <a:rPr lang="en-US"/>
              <a:pPr/>
              <a:t>25</a:t>
            </a:fld>
            <a:endParaRPr lang="en-US"/>
          </a:p>
        </p:txBody>
      </p:sp>
      <p:sp>
        <p:nvSpPr>
          <p:cNvPr id="8704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704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94665B7-9BBA-4543-934F-0A1A2AD39EA8}" type="slidenum">
              <a:rPr lang="en-US"/>
              <a:pPr/>
              <a:t>26</a:t>
            </a:fld>
            <a:endParaRPr lang="en-US"/>
          </a:p>
        </p:txBody>
      </p:sp>
      <p:sp>
        <p:nvSpPr>
          <p:cNvPr id="8909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909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94665B7-9BBA-4543-934F-0A1A2AD39EA8}" type="slidenum">
              <a:rPr lang="en-US"/>
              <a:pPr/>
              <a:t>27</a:t>
            </a:fld>
            <a:endParaRPr lang="en-US"/>
          </a:p>
        </p:txBody>
      </p:sp>
      <p:sp>
        <p:nvSpPr>
          <p:cNvPr id="8909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909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16E84DA-A88F-CA47-98B1-812CA7ABC197}" type="slidenum">
              <a:rPr lang="en-US"/>
              <a:pPr/>
              <a:t>28</a:t>
            </a:fld>
            <a:endParaRPr lang="en-US"/>
          </a:p>
        </p:txBody>
      </p:sp>
      <p:sp>
        <p:nvSpPr>
          <p:cNvPr id="9113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114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5C03320-0DB1-C942-9189-5B60CB85D5E1}" type="slidenum">
              <a:rPr lang="en-US"/>
              <a:pPr/>
              <a:t>29</a:t>
            </a:fld>
            <a:endParaRPr lang="en-US"/>
          </a:p>
        </p:txBody>
      </p:sp>
      <p:sp>
        <p:nvSpPr>
          <p:cNvPr id="9318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318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4F0E903-ABCF-B648-8EFE-CB0BB43E4B90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945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6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840119F-71F2-A142-A4EE-02FC785269B6}" type="slidenum">
              <a:rPr lang="en-US"/>
              <a:pPr/>
              <a:t>30</a:t>
            </a:fld>
            <a:endParaRPr lang="en-US"/>
          </a:p>
        </p:txBody>
      </p:sp>
      <p:sp>
        <p:nvSpPr>
          <p:cNvPr id="9523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523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AD10A1F-93BB-A244-A716-A4040F130CD6}" type="slidenum">
              <a:rPr lang="en-US"/>
              <a:pPr/>
              <a:t>4</a:t>
            </a:fld>
            <a:endParaRPr lang="en-US"/>
          </a:p>
        </p:txBody>
      </p:sp>
      <p:sp>
        <p:nvSpPr>
          <p:cNvPr id="4198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666DD0D-FBB1-4E47-A9BF-311B1844CB9E}" type="slidenum">
              <a:rPr lang="en-US"/>
              <a:pPr/>
              <a:t>5</a:t>
            </a:fld>
            <a:endParaRPr lang="en-US"/>
          </a:p>
        </p:txBody>
      </p:sp>
      <p:sp>
        <p:nvSpPr>
          <p:cNvPr id="4403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B14F840-6BDE-5D44-B776-6748D3E3DA6F}" type="slidenum">
              <a:rPr lang="en-US"/>
              <a:pPr/>
              <a:t>6</a:t>
            </a:fld>
            <a:endParaRPr lang="en-US"/>
          </a:p>
        </p:txBody>
      </p:sp>
      <p:sp>
        <p:nvSpPr>
          <p:cNvPr id="4608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608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E2064D1-3D4A-9149-AED7-56443C283C53}" type="slidenum">
              <a:rPr lang="en-US"/>
              <a:pPr/>
              <a:t>7</a:t>
            </a:fld>
            <a:endParaRPr lang="en-US"/>
          </a:p>
        </p:txBody>
      </p:sp>
      <p:sp>
        <p:nvSpPr>
          <p:cNvPr id="4813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813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CC740D6-E49D-1A43-90EF-563B165AD05F}" type="slidenum">
              <a:rPr lang="en-US"/>
              <a:pPr/>
              <a:t>8</a:t>
            </a:fld>
            <a:endParaRPr lang="en-US"/>
          </a:p>
        </p:txBody>
      </p:sp>
      <p:sp>
        <p:nvSpPr>
          <p:cNvPr id="5017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018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3E4FF33-D473-FF48-AD9C-482FA000A5E1}" type="slidenum">
              <a:rPr lang="en-US"/>
              <a:pPr/>
              <a:t>9</a:t>
            </a:fld>
            <a:endParaRPr lang="en-US"/>
          </a:p>
        </p:txBody>
      </p:sp>
      <p:sp>
        <p:nvSpPr>
          <p:cNvPr id="5222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222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5141358"/>
            <a:ext cx="1008844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242" tIns="50124" rIns="100242" bIns="5012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56047" y="1726084"/>
            <a:ext cx="8568531" cy="2016973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5300" b="0" i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Helvetica Neue"/>
                <a:cs typeface="Helvetica Neue"/>
              </a:defRPr>
            </a:lvl1pPr>
          </a:lstStyle>
          <a:p>
            <a:r>
              <a:rPr kumimoji="0" lang="x-none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56047" y="4145840"/>
            <a:ext cx="8568531" cy="1322451"/>
          </a:xfrm>
        </p:spPr>
        <p:txBody>
          <a:bodyPr lIns="50124" rIns="50124"/>
          <a:lstStyle>
            <a:lvl1pPr marL="0" marR="70180" indent="0" algn="ctr">
              <a:buNone/>
              <a:defRPr b="0" i="0">
                <a:solidFill>
                  <a:schemeClr val="tx2"/>
                </a:solidFill>
                <a:latin typeface="Helvetica Neue"/>
                <a:cs typeface="Helvetica Neue"/>
              </a:defRPr>
            </a:lvl1pPr>
            <a:lvl2pPr marL="501312" indent="0" algn="ctr">
              <a:buNone/>
            </a:lvl2pPr>
            <a:lvl3pPr marL="1002629" indent="0" algn="ctr">
              <a:buNone/>
            </a:lvl3pPr>
            <a:lvl4pPr marL="1503946" indent="0" algn="ctr">
              <a:buNone/>
            </a:lvl4pPr>
            <a:lvl5pPr marL="2005256" indent="0" algn="ctr">
              <a:buNone/>
            </a:lvl5pPr>
            <a:lvl6pPr marL="2506572" indent="0" algn="ctr">
              <a:buNone/>
            </a:lvl6pPr>
            <a:lvl7pPr marL="3007886" indent="0" algn="ctr">
              <a:buNone/>
            </a:lvl7pPr>
            <a:lvl8pPr marL="3509189" indent="0" algn="ctr">
              <a:buNone/>
            </a:lvl8pPr>
            <a:lvl9pPr marL="4010509" indent="0" algn="ctr">
              <a:buNone/>
            </a:lvl9pPr>
          </a:lstStyle>
          <a:p>
            <a:r>
              <a:rPr kumimoji="0" lang="x-none" smtClean="0"/>
              <a:t>Click to edit Master subtitle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2102150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913" y="0"/>
            <a:ext cx="9525000" cy="126047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503238" y="1768530"/>
            <a:ext cx="4457700" cy="4987925"/>
          </a:xfrm>
        </p:spPr>
        <p:txBody>
          <a:bodyPr/>
          <a:lstStyle/>
          <a:p>
            <a:r>
              <a:rPr lang="x-none" smtClean="0"/>
              <a:t>Click icon to add chart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13338" y="1768530"/>
            <a:ext cx="4459288" cy="4987925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913" y="0"/>
            <a:ext cx="9525000" cy="126047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530"/>
            <a:ext cx="4457700" cy="4987925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13338" y="1768530"/>
            <a:ext cx="4459288" cy="4987925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913" y="0"/>
            <a:ext cx="9525000" cy="126047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3238" y="1768530"/>
            <a:ext cx="4457700" cy="4987925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13338" y="1768530"/>
            <a:ext cx="4459288" cy="4987925"/>
          </a:xfrm>
        </p:spPr>
        <p:txBody>
          <a:bodyPr/>
          <a:lstStyle/>
          <a:p>
            <a:r>
              <a:rPr lang="x-none" smtClean="0"/>
              <a:t>Click icon to add clip art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251989"/>
            <a:ext cx="9072563" cy="1007957"/>
          </a:xfrm>
        </p:spPr>
        <p:txBody>
          <a:bodyPr/>
          <a:lstStyle/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504031" y="1343942"/>
            <a:ext cx="4455636" cy="5442966"/>
          </a:xfrm>
        </p:spPr>
        <p:txBody>
          <a:bodyPr/>
          <a:lstStyle/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106677" y="1340582"/>
            <a:ext cx="4455636" cy="5442966"/>
          </a:xfrm>
        </p:spPr>
        <p:txBody>
          <a:bodyPr/>
          <a:lstStyle/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496478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3170272"/>
            <a:ext cx="9296400" cy="1501775"/>
          </a:xfrm>
        </p:spPr>
        <p:txBody>
          <a:bodyPr anchor="t"/>
          <a:lstStyle>
            <a:lvl1pPr algn="ctr">
              <a:defRPr sz="4000" b="1" cap="none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67070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882878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199186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98281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768" y="1631097"/>
            <a:ext cx="9524999" cy="5181601"/>
          </a:xfrm>
        </p:spPr>
        <p:txBody>
          <a:bodyPr/>
          <a:lstStyle>
            <a:lvl1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1pPr>
            <a:lvl2pPr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2pPr>
            <a:lvl3pPr>
              <a:buClr>
                <a:schemeClr val="bg1">
                  <a:lumMod val="50000"/>
                </a:schemeClr>
              </a:buClr>
              <a:buFont typeface="Arial"/>
              <a:buChar char="•"/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3pPr>
            <a:lvl4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4pPr>
            <a:lvl5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5pPr>
          </a:lstStyle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="0" i="0">
                <a:solidFill>
                  <a:schemeClr val="tx1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kumimoji="0" lang="x-none" smtClean="0"/>
              <a:t>Click to edit Master title style</a:t>
            </a:r>
            <a:endParaRPr kumimoji="0"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63568" y="1370303"/>
            <a:ext cx="9753599" cy="1750"/>
          </a:xfrm>
          <a:prstGeom prst="line">
            <a:avLst/>
          </a:prstGeom>
          <a:ln w="12700" cap="flat" cmpd="thickThin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5168" y="1493837"/>
            <a:ext cx="4419599" cy="5334000"/>
          </a:xfrm>
        </p:spPr>
        <p:txBody>
          <a:bodyPr/>
          <a:lstStyle>
            <a:lvl1pPr>
              <a:buClr>
                <a:schemeClr val="bg1">
                  <a:lumMod val="50000"/>
                </a:schemeClr>
              </a:buClr>
              <a:defRPr b="0" i="0">
                <a:solidFill>
                  <a:srgbClr val="7F7F7F"/>
                </a:solidFill>
                <a:latin typeface="Helvetica Neue"/>
                <a:cs typeface="Helvetica Neue"/>
              </a:defRPr>
            </a:lvl1pPr>
            <a:lvl2pPr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 b="0" i="0">
                <a:solidFill>
                  <a:srgbClr val="7F7F7F"/>
                </a:solidFill>
                <a:latin typeface="Helvetica Neue"/>
                <a:cs typeface="Helvetica Neue"/>
              </a:defRPr>
            </a:lvl2pPr>
            <a:lvl3pPr>
              <a:buClr>
                <a:schemeClr val="bg1">
                  <a:lumMod val="50000"/>
                </a:schemeClr>
              </a:buClr>
              <a:defRPr b="0" i="0">
                <a:solidFill>
                  <a:srgbClr val="7F7F7F"/>
                </a:solidFill>
                <a:latin typeface="Helvetica Neue"/>
                <a:cs typeface="Helvetica Neue"/>
              </a:defRPr>
            </a:lvl3pPr>
            <a:lvl4pPr>
              <a:buClr>
                <a:schemeClr val="bg1">
                  <a:lumMod val="50000"/>
                </a:schemeClr>
              </a:buClr>
              <a:defRPr b="0" i="0">
                <a:solidFill>
                  <a:srgbClr val="7F7F7F"/>
                </a:solidFill>
                <a:latin typeface="Helvetica Neue"/>
                <a:cs typeface="Helvetica Neue"/>
              </a:defRPr>
            </a:lvl4pPr>
            <a:lvl5pPr>
              <a:buClr>
                <a:schemeClr val="bg1">
                  <a:lumMod val="50000"/>
                </a:schemeClr>
              </a:buClr>
              <a:defRPr b="0" i="0">
                <a:solidFill>
                  <a:srgbClr val="7F7F7F"/>
                </a:solidFill>
                <a:latin typeface="Helvetica Neue"/>
                <a:cs typeface="Helvetica Neue"/>
              </a:defRPr>
            </a:lvl5pPr>
          </a:lstStyle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="0" i="0">
                <a:solidFill>
                  <a:schemeClr val="tx1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kumimoji="0" lang="x-none" smtClean="0"/>
              <a:t>Click to edit Master title style</a:t>
            </a:r>
            <a:endParaRPr kumimoji="0"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392113" y="1493837"/>
            <a:ext cx="4648200" cy="5334000"/>
          </a:xfrm>
        </p:spPr>
        <p:txBody>
          <a:bodyPr/>
          <a:lstStyle>
            <a:lvl1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1pPr>
            <a:lvl2pPr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2pPr>
            <a:lvl3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3pPr>
            <a:lvl4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4pPr>
            <a:lvl5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5pPr>
          </a:lstStyle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63568" y="1370303"/>
            <a:ext cx="9753599" cy="1750"/>
          </a:xfrm>
          <a:prstGeom prst="line">
            <a:avLst/>
          </a:prstGeom>
          <a:ln w="12700" cap="flat" cmpd="thickThin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="0" i="0">
                <a:solidFill>
                  <a:schemeClr val="tx1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kumimoji="0" lang="x-none" smtClean="0"/>
              <a:t>Click to edit Master title style</a:t>
            </a:r>
            <a:endParaRPr kumimoji="0"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63568" y="1370303"/>
            <a:ext cx="9753599" cy="1750"/>
          </a:xfrm>
          <a:prstGeom prst="line">
            <a:avLst/>
          </a:prstGeom>
          <a:ln w="12700" cap="flat" cmpd="thickThin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251989"/>
            <a:ext cx="9072563" cy="1007957"/>
          </a:xfrm>
        </p:spPr>
        <p:txBody>
          <a:bodyPr anchor="ctr"/>
          <a:lstStyle>
            <a:lvl1pPr>
              <a:defRPr b="0" i="0">
                <a:solidFill>
                  <a:schemeClr val="tx1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kumimoji="0" lang="x-none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4088" y="2872207"/>
            <a:ext cx="9076063" cy="2186915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  <p:txBody>
          <a:bodyPr wrap="none" lIns="100232" anchor="t" anchorCtr="0">
            <a:normAutofit/>
          </a:bodyPr>
          <a:lstStyle>
            <a:lvl1pPr marL="0" indent="0">
              <a:buNone/>
              <a:defRPr sz="1800" b="1" kern="900">
                <a:solidFill>
                  <a:schemeClr val="tx1"/>
                </a:solidFill>
                <a:latin typeface="Courier New"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x-none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04088" y="1458740"/>
            <a:ext cx="9076063" cy="1236536"/>
          </a:xfrm>
        </p:spPr>
        <p:txBody>
          <a:bodyPr/>
          <a:lstStyle>
            <a:lvl1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1pPr>
            <a:lvl2pPr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2pPr>
            <a:lvl3pPr indent="0">
              <a:spcBef>
                <a:spcPts val="0"/>
              </a:spcBef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3pPr>
            <a:lvl4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4pPr>
            <a:lvl5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5pPr>
          </a:lstStyle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04031" y="5222029"/>
            <a:ext cx="9072563" cy="1581683"/>
          </a:xfrm>
        </p:spPr>
        <p:txBody>
          <a:bodyPr/>
          <a:lstStyle>
            <a:lvl1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63568" y="1370303"/>
            <a:ext cx="9753599" cy="1750"/>
          </a:xfrm>
          <a:prstGeom prst="line">
            <a:avLst/>
          </a:prstGeom>
          <a:ln w="12700" cap="flat" cmpd="thickThin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251989"/>
            <a:ext cx="9072563" cy="1007957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x-none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0588" y="1492006"/>
            <a:ext cx="9076063" cy="1972312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  <p:txBody>
          <a:bodyPr wrap="none" lIns="100232" anchor="t" anchorCtr="0">
            <a:normAutofit/>
          </a:bodyPr>
          <a:lstStyle>
            <a:lvl1pPr marL="0" indent="0">
              <a:buNone/>
              <a:defRPr sz="1800" b="1" kern="900">
                <a:solidFill>
                  <a:schemeClr val="tx1"/>
                </a:solidFill>
                <a:latin typeface="Courier New"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x-none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04088" y="3648259"/>
            <a:ext cx="9076063" cy="1236536"/>
          </a:xfrm>
        </p:spPr>
        <p:txBody>
          <a:bodyPr/>
          <a:lstStyle>
            <a:lvl1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indent="0">
              <a:spcBef>
                <a:spcPts val="0"/>
              </a:spcBef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/>
          </p:nvPr>
        </p:nvSpPr>
        <p:spPr>
          <a:xfrm>
            <a:off x="500588" y="5068746"/>
            <a:ext cx="9076063" cy="2013180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  <p:txBody>
          <a:bodyPr wrap="none" lIns="100232" anchor="t" anchorCtr="0">
            <a:normAutofit/>
          </a:bodyPr>
          <a:lstStyle>
            <a:lvl1pPr marL="0" indent="0">
              <a:buNone/>
              <a:defRPr sz="1800" b="1" kern="900">
                <a:solidFill>
                  <a:schemeClr val="tx1"/>
                </a:solidFill>
                <a:latin typeface="Courier New"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x-none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63568" y="1370303"/>
            <a:ext cx="9753599" cy="1750"/>
          </a:xfrm>
          <a:prstGeom prst="line">
            <a:avLst/>
          </a:prstGeom>
          <a:ln w="12700" cap="flat" cmpd="thickThin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251989"/>
            <a:ext cx="9072563" cy="1007957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x-none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0588" y="1941656"/>
            <a:ext cx="9076063" cy="4302297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  <p:txBody>
          <a:bodyPr wrap="none" lIns="100232" anchor="t" anchorCtr="0">
            <a:normAutofit/>
          </a:bodyPr>
          <a:lstStyle>
            <a:lvl1pPr marL="0" indent="0">
              <a:buNone/>
              <a:defRPr sz="1800" b="1" kern="900">
                <a:solidFill>
                  <a:schemeClr val="tx1"/>
                </a:solidFill>
                <a:latin typeface="Courier New"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x-none" smtClean="0"/>
              <a:t>Click to edit Master text styles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63568" y="1370303"/>
            <a:ext cx="9753599" cy="1750"/>
          </a:xfrm>
          <a:prstGeom prst="line">
            <a:avLst/>
          </a:prstGeom>
          <a:ln w="12700" cap="flat" cmpd="thickThin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04031" y="3191863"/>
            <a:ext cx="9072563" cy="1259946"/>
          </a:xfrm>
        </p:spPr>
        <p:txBody>
          <a:bodyPr rtlCol="0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kumimoji="0" lang="x-none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392113" y="46037"/>
            <a:ext cx="9372600" cy="1259946"/>
          </a:xfrm>
          <a:prstGeom prst="rect">
            <a:avLst/>
          </a:prstGeom>
        </p:spPr>
        <p:txBody>
          <a:bodyPr vert="horz" lIns="100242" tIns="50124" rIns="100242" bIns="50124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x-none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163568" y="1535015"/>
            <a:ext cx="9753599" cy="5492771"/>
          </a:xfrm>
          <a:prstGeom prst="rect">
            <a:avLst/>
          </a:prstGeom>
        </p:spPr>
        <p:txBody>
          <a:bodyPr vert="horz" lIns="100242" tIns="50124" rIns="100242" bIns="50124">
            <a:normAutofit/>
          </a:bodyPr>
          <a:lstStyle/>
          <a:p>
            <a:pPr lvl="0" eaLnBrk="1" latinLnBrk="0" hangingPunct="1"/>
            <a:r>
              <a:rPr kumimoji="0" lang="x-none" dirty="0" smtClean="0"/>
              <a:t>Click to edit Master text styles</a:t>
            </a:r>
          </a:p>
          <a:p>
            <a:pPr lvl="1" eaLnBrk="1" latinLnBrk="0" hangingPunct="1"/>
            <a:r>
              <a:rPr kumimoji="0" lang="x-none" dirty="0" smtClean="0"/>
              <a:t>Second level</a:t>
            </a:r>
          </a:p>
          <a:p>
            <a:pPr lvl="2" eaLnBrk="1" latinLnBrk="0" hangingPunct="1"/>
            <a:r>
              <a:rPr kumimoji="0" lang="x-none" dirty="0" smtClean="0"/>
              <a:t>Third level</a:t>
            </a:r>
          </a:p>
          <a:p>
            <a:pPr lvl="3" eaLnBrk="1" latinLnBrk="0" hangingPunct="1"/>
            <a:r>
              <a:rPr kumimoji="0" lang="x-none" dirty="0" smtClean="0"/>
              <a:t>Fourth level</a:t>
            </a:r>
          </a:p>
          <a:p>
            <a:pPr lvl="4" eaLnBrk="1" latinLnBrk="0" hangingPunct="1"/>
            <a:r>
              <a:rPr kumimoji="0" lang="x-none" dirty="0" smtClean="0"/>
              <a:t>Fifth level</a:t>
            </a:r>
            <a:endParaRPr kumimoji="0"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-65067" y="7366969"/>
            <a:ext cx="402266" cy="215626"/>
          </a:xfrm>
          <a:prstGeom prst="rect">
            <a:avLst/>
          </a:prstGeom>
          <a:noFill/>
        </p:spPr>
        <p:txBody>
          <a:bodyPr wrap="none" lIns="90949" tIns="45476" rIns="90949" bIns="45476" rtlCol="0">
            <a:spAutoFit/>
          </a:bodyPr>
          <a:lstStyle/>
          <a:p>
            <a:pPr algn="l"/>
            <a:r>
              <a:rPr lang="en-US" sz="900" dirty="0" smtClean="0"/>
              <a:t>(</a:t>
            </a:r>
            <a:fld id="{1F7FDA8B-F13B-1D43-9711-3B08EFAB2B53}" type="slidenum">
              <a:rPr lang="en-US" sz="900" smtClean="0"/>
              <a:pPr algn="l"/>
              <a:t>‹#›</a:t>
            </a:fld>
            <a:r>
              <a:rPr lang="en-US" sz="900" dirty="0" smtClean="0"/>
              <a:t>)</a:t>
            </a:r>
            <a:endParaRPr lang="en-US" sz="900" dirty="0"/>
          </a:p>
        </p:txBody>
      </p:sp>
      <p:pic>
        <p:nvPicPr>
          <p:cNvPr id="2" name="Picture 1" descr="sw-horz-w3c-v-2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86819" y="7366255"/>
            <a:ext cx="869150" cy="173090"/>
          </a:xfrm>
          <a:prstGeom prst="rect">
            <a:avLst/>
          </a:prstGeom>
        </p:spPr>
      </p:pic>
      <p:sp>
        <p:nvSpPr>
          <p:cNvPr id="7" name="Slide Number Placeholder 1"/>
          <p:cNvSpPr txBox="1">
            <a:spLocks/>
          </p:cNvSpPr>
          <p:nvPr userDrawn="1"/>
        </p:nvSpPr>
        <p:spPr>
          <a:xfrm>
            <a:off x="8090974" y="7360223"/>
            <a:ext cx="1992636" cy="294208"/>
          </a:xfrm>
          <a:prstGeom prst="rect">
            <a:avLst/>
          </a:prstGeom>
        </p:spPr>
        <p:txBody>
          <a:bodyPr vert="horz" lIns="91132" tIns="45567" rIns="91132" bIns="45567" rtlCol="0" anchor="ctr"/>
          <a:lstStyle>
            <a:defPPr>
              <a:defRPr lang="en-GB"/>
            </a:defPPr>
            <a:lvl1pPr algn="r" defTabSz="449263" rtl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8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449263" rtl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449263" rtl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449263" rtl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449263" rtl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8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8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8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8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8245EEEC-2C55-4D4E-AC84-5AF91C9586EC}" type="slidenum">
              <a:rPr lang="en-US" sz="600" smtClean="0"/>
              <a:pPr/>
              <a:t>‹#›</a:t>
            </a:fld>
            <a:endParaRPr lang="en-US" sz="6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651" r:id="rId15"/>
    <p:sldLayoutId id="2147483726" r:id="rId16"/>
    <p:sldLayoutId id="2147483742" r:id="rId17"/>
    <p:sldLayoutId id="2147483758" r:id="rId18"/>
    <p:sldLayoutId id="2147483774" r:id="rId19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0" i="0" kern="1200">
          <a:solidFill>
            <a:srgbClr val="000000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Helvetica Neue Light"/>
          <a:ea typeface="+mj-ea"/>
          <a:cs typeface="Helvetica Neue Light"/>
        </a:defRPr>
      </a:lvl1pPr>
    </p:titleStyle>
    <p:bodyStyle>
      <a:lvl1pPr marL="401047" indent="-280733" algn="l" rtl="0" eaLnBrk="1" latinLnBrk="0" hangingPunct="1">
        <a:spcBef>
          <a:spcPts val="661"/>
        </a:spcBef>
        <a:spcAft>
          <a:spcPts val="0"/>
        </a:spcAft>
        <a:buClr>
          <a:schemeClr val="bg1">
            <a:lumMod val="50000"/>
          </a:schemeClr>
        </a:buClr>
        <a:buSzPct val="68000"/>
        <a:buFont typeface="Wingdings 3"/>
        <a:buChar char=""/>
        <a:defRPr kumimoji="0" sz="3000" b="0" i="0" kern="1200">
          <a:solidFill>
            <a:schemeClr val="bg1">
              <a:lumMod val="50000"/>
            </a:schemeClr>
          </a:solidFill>
          <a:latin typeface="Helvetica Neue"/>
          <a:ea typeface="+mn-ea"/>
          <a:cs typeface="Helvetica Neue"/>
        </a:defRPr>
      </a:lvl1pPr>
      <a:lvl2pPr marL="681789" indent="-250654" algn="l" rtl="0" eaLnBrk="1" latinLnBrk="0" hangingPunct="1">
        <a:spcBef>
          <a:spcPts val="441"/>
        </a:spcBef>
        <a:buClr>
          <a:schemeClr val="bg1">
            <a:lumMod val="50000"/>
          </a:schemeClr>
        </a:buClr>
        <a:buFont typeface="Wingdings" charset="2"/>
        <a:buChar char="§"/>
        <a:defRPr kumimoji="0" sz="2500" b="0" i="0" kern="1200">
          <a:solidFill>
            <a:schemeClr val="bg1">
              <a:lumMod val="50000"/>
            </a:schemeClr>
          </a:solidFill>
          <a:latin typeface="Helvetica Neue"/>
          <a:ea typeface="+mn-ea"/>
          <a:cs typeface="Helvetica Neue"/>
        </a:defRPr>
      </a:lvl2pPr>
      <a:lvl3pPr marL="942489" indent="-250654" algn="l" rtl="0" eaLnBrk="1" latinLnBrk="0" hangingPunct="1">
        <a:spcBef>
          <a:spcPts val="386"/>
        </a:spcBef>
        <a:buClr>
          <a:schemeClr val="bg1">
            <a:lumMod val="50000"/>
          </a:schemeClr>
        </a:buClr>
        <a:buSzPct val="100000"/>
        <a:buFont typeface="Wingdings 2"/>
        <a:buChar char=""/>
        <a:defRPr kumimoji="0" sz="2300" b="0" i="0" kern="1200">
          <a:solidFill>
            <a:schemeClr val="bg1">
              <a:lumMod val="50000"/>
            </a:schemeClr>
          </a:solidFill>
          <a:latin typeface="Helvetica Neue"/>
          <a:ea typeface="+mn-ea"/>
          <a:cs typeface="Helvetica Neue"/>
        </a:defRPr>
      </a:lvl3pPr>
      <a:lvl4pPr marL="1253289" indent="-250654" algn="l" rtl="0" eaLnBrk="1" latinLnBrk="0" hangingPunct="1">
        <a:spcBef>
          <a:spcPts val="386"/>
        </a:spcBef>
        <a:buClr>
          <a:schemeClr val="bg1">
            <a:lumMod val="50000"/>
          </a:schemeClr>
        </a:buClr>
        <a:buFont typeface="Wingdings 2"/>
        <a:buChar char=""/>
        <a:defRPr kumimoji="0" sz="2100" b="0" i="0" kern="1200">
          <a:solidFill>
            <a:schemeClr val="bg1">
              <a:lumMod val="50000"/>
            </a:schemeClr>
          </a:solidFill>
          <a:latin typeface="Helvetica Neue"/>
          <a:ea typeface="+mn-ea"/>
          <a:cs typeface="Helvetica Neue"/>
        </a:defRPr>
      </a:lvl4pPr>
      <a:lvl5pPr marL="1503946" indent="-250654" algn="l" rtl="0" eaLnBrk="1" latinLnBrk="0" hangingPunct="1">
        <a:spcBef>
          <a:spcPts val="386"/>
        </a:spcBef>
        <a:buClr>
          <a:schemeClr val="bg1">
            <a:lumMod val="50000"/>
          </a:schemeClr>
        </a:buClr>
        <a:buFont typeface="Wingdings 2"/>
        <a:buChar char=""/>
        <a:defRPr kumimoji="0" sz="2000" b="0" i="0" kern="1200">
          <a:solidFill>
            <a:schemeClr val="bg1">
              <a:lumMod val="50000"/>
            </a:schemeClr>
          </a:solidFill>
          <a:latin typeface="Helvetica Neue"/>
          <a:ea typeface="+mn-ea"/>
          <a:cs typeface="Helvetica Neue"/>
        </a:defRPr>
      </a:lvl5pPr>
      <a:lvl6pPr marL="1754576" indent="-250654" algn="l" rtl="0" eaLnBrk="1" latinLnBrk="0" hangingPunct="1">
        <a:spcBef>
          <a:spcPts val="386"/>
        </a:spcBef>
        <a:buClr>
          <a:schemeClr val="accent3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005256" indent="-250654" algn="l" rtl="0" eaLnBrk="1" latinLnBrk="0" hangingPunct="1">
        <a:spcBef>
          <a:spcPts val="386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255911" indent="-250654" algn="l" rtl="0" eaLnBrk="1" latinLnBrk="0" hangingPunct="1">
        <a:spcBef>
          <a:spcPts val="386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506572" indent="-250654" algn="l" rtl="0" eaLnBrk="1" latinLnBrk="0" hangingPunct="1">
        <a:spcBef>
          <a:spcPts val="386"/>
        </a:spcBef>
        <a:buClr>
          <a:schemeClr val="accent3"/>
        </a:buClr>
        <a:buFont typeface="Wingdings 2"/>
        <a:buChar char="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13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26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039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0525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065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07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091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10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dbpedia.org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png"/><Relationship Id="rId7" Type="http://schemas.openxmlformats.org/officeDocument/2006/relationships/image" Target="../media/image10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Tutorial on Semantic Web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Ivan Herman, W3C</a:t>
            </a:r>
          </a:p>
          <a:p>
            <a:r>
              <a:rPr lang="en-US" dirty="0" smtClean="0"/>
              <a:t>Last update: 2012-04-09</a:t>
            </a:r>
          </a:p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6056" y="-1"/>
            <a:ext cx="4536504" cy="755593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Another bookstore data </a:t>
            </a:r>
            <a:br>
              <a:rPr lang="en-US" smtClean="0"/>
            </a:br>
            <a:r>
              <a:rPr lang="en-US" smtClean="0"/>
              <a:t>(dataset “F”)</a:t>
            </a:r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39713" y="1854517"/>
          <a:ext cx="9677400" cy="53543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81000"/>
                <a:gridCol w="2514600"/>
                <a:gridCol w="2438400"/>
                <a:gridCol w="1600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B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</a:t>
                      </a:r>
                      <a:endParaRPr lang="en-US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ID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noProof="0" dirty="0" smtClean="0"/>
                        <a:t>Titre</a:t>
                      </a:r>
                      <a:endParaRPr lang="fr-FR" sz="18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noProof="0" dirty="0" smtClean="0"/>
                        <a:t>Traducteur</a:t>
                      </a:r>
                      <a:endParaRPr lang="fr-FR" sz="18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noProof="0" dirty="0" smtClean="0"/>
                        <a:t>Original</a:t>
                      </a:r>
                      <a:endParaRPr lang="fr-FR" sz="1800" b="1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ISBN 2020286682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noProof="0" dirty="0" smtClean="0"/>
                        <a:t>Le Palais des Miroirs</a:t>
                      </a:r>
                      <a:endParaRPr lang="fr-FR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$A12$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ISBN 0-00-6511409-X</a:t>
                      </a:r>
                      <a:endParaRPr lang="en-US" sz="1800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6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 smtClean="0"/>
                        <a:t>ID</a:t>
                      </a:r>
                      <a:endParaRPr lang="en-US" sz="18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i="0" noProof="0" dirty="0" smtClean="0"/>
                        <a:t>Auteur</a:t>
                      </a:r>
                      <a:endParaRPr lang="fr-FR" sz="1800" b="1" i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7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ISBN 0-00-6511409-X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$A11$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8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9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 smtClean="0"/>
                        <a:t>Nom</a:t>
                      </a:r>
                      <a:endParaRPr lang="en-US" sz="18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noProof="1" smtClean="0"/>
                        <a:t>Ghosh, Amitav</a:t>
                      </a:r>
                      <a:endParaRPr lang="en-US" sz="18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noProof="1" smtClean="0"/>
                        <a:t>Besse, Christianne</a:t>
                      </a:r>
                      <a:endParaRPr lang="en-US" sz="18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5162"/>
          <a:lstStyle/>
          <a:p>
            <a:pPr>
              <a:tabLst>
                <a:tab pos="721503" algn="l"/>
                <a:tab pos="1443000" algn="l"/>
                <a:tab pos="2164504" algn="l"/>
                <a:tab pos="2886007" algn="l"/>
                <a:tab pos="3607509" algn="l"/>
                <a:tab pos="4329015" algn="l"/>
                <a:tab pos="5050518" algn="l"/>
                <a:tab pos="5772020" algn="l"/>
                <a:tab pos="6493519" algn="l"/>
                <a:tab pos="7215024" algn="l"/>
                <a:tab pos="7936524" algn="l"/>
                <a:tab pos="8658027" algn="l"/>
                <a:tab pos="9379531" algn="l"/>
              </a:tabLst>
            </a:pPr>
            <a:r>
              <a:rPr lang="en-US" dirty="0" smtClean="0"/>
              <a:t>2</a:t>
            </a:r>
            <a:r>
              <a:rPr lang="en-US" baseline="33000" dirty="0" smtClean="0"/>
              <a:t>nd</a:t>
            </a:r>
            <a:r>
              <a:rPr lang="en-US" dirty="0" smtClean="0"/>
              <a:t>: export your second set of data</a:t>
            </a:r>
            <a:endParaRPr lang="en-US" i="1" u="sng" dirty="0"/>
          </a:p>
        </p:txBody>
      </p:sp>
      <p:grpSp>
        <p:nvGrpSpPr>
          <p:cNvPr id="2" name="Group 69"/>
          <p:cNvGrpSpPr/>
          <p:nvPr/>
        </p:nvGrpSpPr>
        <p:grpSpPr>
          <a:xfrm>
            <a:off x="544513" y="1490698"/>
            <a:ext cx="8839200" cy="4688098"/>
            <a:chOff x="544512" y="1490697"/>
            <a:chExt cx="8839200" cy="4688097"/>
          </a:xfrm>
        </p:grpSpPr>
        <p:sp>
          <p:nvSpPr>
            <p:cNvPr id="5" name="Oval 4"/>
            <p:cNvSpPr/>
            <p:nvPr/>
          </p:nvSpPr>
          <p:spPr bwMode="auto">
            <a:xfrm>
              <a:off x="696912" y="1490697"/>
              <a:ext cx="4267200" cy="483435"/>
            </a:xfrm>
            <a:prstGeom prst="ellipse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 b="1" noProof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http://…isbn/000651409X</a:t>
              </a: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1415001" y="3856037"/>
              <a:ext cx="685800" cy="457200"/>
            </a:xfrm>
            <a:prstGeom prst="ellipse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6945312" y="4465637"/>
              <a:ext cx="685800" cy="457200"/>
            </a:xfrm>
            <a:prstGeom prst="ellipse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544512" y="5225404"/>
              <a:ext cx="2438400" cy="343790"/>
            </a:xfrm>
            <a:prstGeom prst="rect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 b="1" noProof="1">
                  <a:solidFill>
                    <a:srgbClr val="0D0D0D"/>
                  </a:solidFill>
                </a:rPr>
                <a:t>Ghosh, Amitav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6792912" y="5835004"/>
              <a:ext cx="2438400" cy="343790"/>
            </a:xfrm>
            <a:prstGeom prst="rect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 b="1" noProof="1">
                  <a:solidFill>
                    <a:srgbClr val="0D0D0D"/>
                  </a:solidFill>
                </a:rPr>
                <a:t>Besse, Christianne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6792912" y="1644005"/>
              <a:ext cx="2590800" cy="343790"/>
            </a:xfrm>
            <a:prstGeom prst="rect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800" b="1" dirty="0">
                  <a:solidFill>
                    <a:srgbClr val="0D0D0D"/>
                  </a:solidFill>
                </a:rPr>
                <a:t>Le palais des miroirs</a:t>
              </a:r>
            </a:p>
          </p:txBody>
        </p:sp>
        <p:cxnSp>
          <p:nvCxnSpPr>
            <p:cNvPr id="41" name="Straight Arrow Connector 40"/>
            <p:cNvCxnSpPr>
              <a:stCxn id="5" idx="4"/>
              <a:endCxn id="7" idx="0"/>
            </p:cNvCxnSpPr>
            <p:nvPr/>
          </p:nvCxnSpPr>
          <p:spPr bwMode="auto">
            <a:xfrm flipH="1">
              <a:off x="1757901" y="1974131"/>
              <a:ext cx="1072611" cy="1881906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50" name="TextBox 49"/>
            <p:cNvSpPr txBox="1"/>
            <p:nvPr/>
          </p:nvSpPr>
          <p:spPr>
            <a:xfrm rot="2200734">
              <a:off x="4826424" y="2331680"/>
              <a:ext cx="1171123" cy="343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noProof="1">
                  <a:solidFill>
                    <a:srgbClr val="0D0D0D"/>
                  </a:solidFill>
                </a:rPr>
                <a:t>f:original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763712" y="4583513"/>
              <a:ext cx="831710" cy="343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noProof="1">
                  <a:solidFill>
                    <a:srgbClr val="0D0D0D"/>
                  </a:solidFill>
                </a:rPr>
                <a:t>f:nom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640512" y="3856037"/>
              <a:ext cx="1475965" cy="343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noProof="1">
                  <a:solidFill>
                    <a:srgbClr val="0D0D0D"/>
                  </a:solidFill>
                </a:rPr>
                <a:t>f:traducteur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306512" y="2754714"/>
              <a:ext cx="1045542" cy="343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noProof="1">
                  <a:solidFill>
                    <a:srgbClr val="0D0D0D"/>
                  </a:solidFill>
                </a:rPr>
                <a:t>f:auteur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 rot="19602114">
              <a:off x="7015463" y="2417276"/>
              <a:ext cx="781566" cy="343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noProof="1">
                  <a:solidFill>
                    <a:srgbClr val="0D0D0D"/>
                  </a:solidFill>
                </a:rPr>
                <a:t>f:titre</a:t>
              </a: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4125912" y="3243297"/>
              <a:ext cx="4038600" cy="483434"/>
            </a:xfrm>
            <a:prstGeom prst="ellipse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 b="1" noProof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http://…isbn/2020386682</a:t>
              </a:r>
            </a:p>
          </p:txBody>
        </p:sp>
        <p:cxnSp>
          <p:nvCxnSpPr>
            <p:cNvPr id="34" name="Straight Arrow Connector 33"/>
            <p:cNvCxnSpPr>
              <a:stCxn id="7" idx="4"/>
              <a:endCxn id="10" idx="0"/>
            </p:cNvCxnSpPr>
            <p:nvPr/>
          </p:nvCxnSpPr>
          <p:spPr bwMode="auto">
            <a:xfrm>
              <a:off x="1757901" y="4313238"/>
              <a:ext cx="5811" cy="912167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39" name="Straight Arrow Connector 38"/>
            <p:cNvCxnSpPr>
              <a:stCxn id="28" idx="4"/>
              <a:endCxn id="8" idx="1"/>
            </p:cNvCxnSpPr>
            <p:nvPr/>
          </p:nvCxnSpPr>
          <p:spPr bwMode="auto">
            <a:xfrm>
              <a:off x="6145212" y="3726731"/>
              <a:ext cx="900534" cy="805861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43" name="Straight Arrow Connector 42"/>
            <p:cNvCxnSpPr>
              <a:stCxn id="8" idx="5"/>
              <a:endCxn id="18" idx="0"/>
            </p:cNvCxnSpPr>
            <p:nvPr/>
          </p:nvCxnSpPr>
          <p:spPr bwMode="auto">
            <a:xfrm>
              <a:off x="7530678" y="4855882"/>
              <a:ext cx="481434" cy="979122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47" name="Straight Arrow Connector 46"/>
            <p:cNvCxnSpPr>
              <a:stCxn id="28" idx="0"/>
              <a:endCxn id="19" idx="2"/>
            </p:cNvCxnSpPr>
            <p:nvPr/>
          </p:nvCxnSpPr>
          <p:spPr bwMode="auto">
            <a:xfrm flipV="1">
              <a:off x="6145212" y="1987795"/>
              <a:ext cx="1943100" cy="1255502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58" name="Straight Arrow Connector 57"/>
            <p:cNvCxnSpPr>
              <a:stCxn id="28" idx="0"/>
              <a:endCxn id="5" idx="5"/>
            </p:cNvCxnSpPr>
            <p:nvPr/>
          </p:nvCxnSpPr>
          <p:spPr bwMode="auto">
            <a:xfrm flipH="1" flipV="1">
              <a:off x="4339195" y="1903335"/>
              <a:ext cx="1806017" cy="1339962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64" name="TextBox 63"/>
            <p:cNvSpPr txBox="1"/>
            <p:nvPr/>
          </p:nvSpPr>
          <p:spPr>
            <a:xfrm>
              <a:off x="7783512" y="4987433"/>
              <a:ext cx="831710" cy="343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noProof="1">
                  <a:solidFill>
                    <a:srgbClr val="0D0D0D"/>
                  </a:solidFill>
                </a:rPr>
                <a:t>f:nom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5162"/>
          <a:lstStyle/>
          <a:p>
            <a:pPr>
              <a:tabLst>
                <a:tab pos="721503" algn="l"/>
                <a:tab pos="1443000" algn="l"/>
                <a:tab pos="2164504" algn="l"/>
                <a:tab pos="2886007" algn="l"/>
                <a:tab pos="3607509" algn="l"/>
                <a:tab pos="4329015" algn="l"/>
                <a:tab pos="5050518" algn="l"/>
                <a:tab pos="5772020" algn="l"/>
                <a:tab pos="6493519" algn="l"/>
                <a:tab pos="7215024" algn="l"/>
                <a:tab pos="7936524" algn="l"/>
                <a:tab pos="8658027" algn="l"/>
                <a:tab pos="9379531" algn="l"/>
              </a:tabLst>
            </a:pPr>
            <a:r>
              <a:rPr lang="en-US"/>
              <a:t>3</a:t>
            </a:r>
            <a:r>
              <a:rPr lang="en-US" baseline="33000"/>
              <a:t>rd</a:t>
            </a:r>
            <a:r>
              <a:rPr lang="en-US"/>
              <a:t>: start merging your data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4735512" y="3779837"/>
            <a:ext cx="2656972" cy="322791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132" tIns="45567" rIns="91132" bIns="45567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 noProof="1">
                <a:solidFill>
                  <a:schemeClr val="tx1">
                    <a:lumMod val="95000"/>
                    <a:lumOff val="5000"/>
                  </a:schemeClr>
                </a:solidFill>
              </a:rPr>
              <a:t>http://…isbn/000651409X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5192713" y="5684837"/>
            <a:ext cx="451184" cy="266894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132" tIns="45567" rIns="91132" bIns="45567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8413165" y="6118137"/>
            <a:ext cx="451184" cy="266894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132" tIns="45567" rIns="91132" bIns="45567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4605502" y="6523037"/>
            <a:ext cx="1604210" cy="229550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132" tIns="45567" rIns="91132" bIns="45567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 noProof="1">
                <a:solidFill>
                  <a:srgbClr val="0D0D0D"/>
                </a:solidFill>
              </a:rPr>
              <a:t>Ghosh, Amitav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8164515" y="6903087"/>
            <a:ext cx="1604210" cy="229550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132" tIns="45567" rIns="91132" bIns="45567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 noProof="1">
                <a:solidFill>
                  <a:srgbClr val="0D0D0D"/>
                </a:solidFill>
              </a:rPr>
              <a:t>Besse, Christianne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8262771" y="4456555"/>
            <a:ext cx="1604210" cy="229550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132" tIns="45567" rIns="91132" bIns="45567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000" b="1" dirty="0">
                <a:solidFill>
                  <a:srgbClr val="0D0D0D"/>
                </a:solidFill>
              </a:rPr>
              <a:t>Le palais des miroirs</a:t>
            </a:r>
          </a:p>
        </p:txBody>
      </p:sp>
      <p:cxnSp>
        <p:nvCxnSpPr>
          <p:cNvPr id="11" name="Straight Arrow Connector 10"/>
          <p:cNvCxnSpPr>
            <a:stCxn id="5" idx="4"/>
            <a:endCxn id="6" idx="0"/>
          </p:cNvCxnSpPr>
          <p:nvPr/>
        </p:nvCxnSpPr>
        <p:spPr bwMode="auto">
          <a:xfrm rot="5400000">
            <a:off x="4950083" y="4570885"/>
            <a:ext cx="1582209" cy="645694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2" name="TextBox 11"/>
          <p:cNvSpPr txBox="1"/>
          <p:nvPr/>
        </p:nvSpPr>
        <p:spPr>
          <a:xfrm rot="3478347">
            <a:off x="7170509" y="4524734"/>
            <a:ext cx="823218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f:original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7912" y="6186949"/>
            <a:ext cx="617604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f:nom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12645" y="5762278"/>
            <a:ext cx="889632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f:traducteur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26113" y="4999036"/>
            <a:ext cx="762000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f:auteur</a:t>
            </a:r>
          </a:p>
        </p:txBody>
      </p:sp>
      <p:sp>
        <p:nvSpPr>
          <p:cNvPr id="16" name="TextBox 15"/>
          <p:cNvSpPr txBox="1"/>
          <p:nvPr/>
        </p:nvSpPr>
        <p:spPr>
          <a:xfrm rot="19602114">
            <a:off x="8400674" y="4907592"/>
            <a:ext cx="675917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f:titre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6558296" y="5384293"/>
            <a:ext cx="2656972" cy="322791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132" tIns="45567" rIns="91132" bIns="45567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 noProof="1">
                <a:solidFill>
                  <a:schemeClr val="tx1">
                    <a:lumMod val="95000"/>
                    <a:lumOff val="5000"/>
                  </a:schemeClr>
                </a:solidFill>
              </a:rPr>
              <a:t>http://…isbn/2020386682</a:t>
            </a:r>
          </a:p>
        </p:txBody>
      </p:sp>
      <p:cxnSp>
        <p:nvCxnSpPr>
          <p:cNvPr id="18" name="Straight Arrow Connector 17"/>
          <p:cNvCxnSpPr>
            <a:stCxn id="6" idx="4"/>
            <a:endCxn id="8" idx="0"/>
          </p:cNvCxnSpPr>
          <p:nvPr/>
        </p:nvCxnSpPr>
        <p:spPr bwMode="auto">
          <a:xfrm rot="5400000">
            <a:off x="5127300" y="6232033"/>
            <a:ext cx="571306" cy="1070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9" name="Straight Arrow Connector 18"/>
          <p:cNvCxnSpPr>
            <a:stCxn id="17" idx="4"/>
            <a:endCxn id="7" idx="1"/>
          </p:cNvCxnSpPr>
          <p:nvPr/>
        </p:nvCxnSpPr>
        <p:spPr bwMode="auto">
          <a:xfrm rot="16200000" flipH="1">
            <a:off x="7957944" y="5635925"/>
            <a:ext cx="450139" cy="592457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0" name="Straight Arrow Connector 19"/>
          <p:cNvCxnSpPr>
            <a:stCxn id="7" idx="5"/>
            <a:endCxn id="9" idx="0"/>
          </p:cNvCxnSpPr>
          <p:nvPr/>
        </p:nvCxnSpPr>
        <p:spPr bwMode="auto">
          <a:xfrm rot="16200000" flipH="1">
            <a:off x="8603875" y="6540345"/>
            <a:ext cx="557142" cy="16834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1" name="Straight Arrow Connector 20"/>
          <p:cNvCxnSpPr>
            <a:stCxn id="17" idx="0"/>
            <a:endCxn id="10" idx="2"/>
          </p:cNvCxnSpPr>
          <p:nvPr/>
        </p:nvCxnSpPr>
        <p:spPr bwMode="auto">
          <a:xfrm rot="5400000" flipH="1" flipV="1">
            <a:off x="8126771" y="4446154"/>
            <a:ext cx="698187" cy="1178094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2" name="Straight Arrow Connector 21"/>
          <p:cNvCxnSpPr>
            <a:stCxn id="17" idx="0"/>
            <a:endCxn id="5" idx="5"/>
          </p:cNvCxnSpPr>
          <p:nvPr/>
        </p:nvCxnSpPr>
        <p:spPr bwMode="auto">
          <a:xfrm rot="16200000" flipV="1">
            <a:off x="6780613" y="4278158"/>
            <a:ext cx="1328938" cy="883403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8964645" y="6422740"/>
            <a:ext cx="647701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f:nom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3945912" y="1552046"/>
            <a:ext cx="2766600" cy="322791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132" tIns="45567" rIns="91132" bIns="45567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 noProof="1">
                <a:solidFill>
                  <a:schemeClr val="tx1">
                    <a:lumMod val="95000"/>
                    <a:lumOff val="5000"/>
                  </a:schemeClr>
                </a:solidFill>
              </a:rPr>
              <a:t>http://…isbn/000651409X</a:t>
            </a:r>
          </a:p>
        </p:txBody>
      </p:sp>
      <p:sp>
        <p:nvSpPr>
          <p:cNvPr id="26" name="Oval 25"/>
          <p:cNvSpPr/>
          <p:nvPr/>
        </p:nvSpPr>
        <p:spPr bwMode="auto">
          <a:xfrm>
            <a:off x="3162912" y="2890738"/>
            <a:ext cx="469800" cy="3132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132" tIns="45567" rIns="91132" bIns="45567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26"/>
          <p:cNvSpPr/>
          <p:nvPr/>
        </p:nvSpPr>
        <p:spPr bwMode="auto">
          <a:xfrm>
            <a:off x="3973515" y="3322637"/>
            <a:ext cx="469800" cy="3132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132" tIns="45567" rIns="91132" bIns="45567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27"/>
          <p:cNvSpPr/>
          <p:nvPr/>
        </p:nvSpPr>
        <p:spPr bwMode="auto">
          <a:xfrm>
            <a:off x="239747" y="4694237"/>
            <a:ext cx="1670399" cy="22955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132" tIns="45567" rIns="91132" bIns="45567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 noProof="1">
                <a:solidFill>
                  <a:srgbClr val="0D0D0D"/>
                </a:solidFill>
              </a:rPr>
              <a:t>Ghosh, Amitav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2068515" y="4846639"/>
            <a:ext cx="3079800" cy="322791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132" tIns="45567" rIns="91132" bIns="45567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 noProof="1">
                <a:solidFill>
                  <a:srgbClr val="0D0D0D"/>
                </a:solidFill>
              </a:rPr>
              <a:t>http://www.amitavghosh.com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239747" y="1465479"/>
            <a:ext cx="1670399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132" tIns="45567" rIns="91132" bIns="45567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solidFill>
                  <a:srgbClr val="0D0D0D"/>
                </a:solidFill>
              </a:rPr>
              <a:t>The Glass Palace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239747" y="1846479"/>
            <a:ext cx="1670399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132" tIns="45567" rIns="91132" bIns="45567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solidFill>
                  <a:srgbClr val="0D0D0D"/>
                </a:solidFill>
              </a:rPr>
              <a:t>2000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239747" y="2715651"/>
            <a:ext cx="1670399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132" tIns="45567" rIns="91132" bIns="45567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solidFill>
                  <a:srgbClr val="0D0D0D"/>
                </a:solidFill>
              </a:rPr>
              <a:t>London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239747" y="3115851"/>
            <a:ext cx="1670399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132" tIns="45567" rIns="91132" bIns="45567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solidFill>
                  <a:srgbClr val="0D0D0D"/>
                </a:solidFill>
              </a:rPr>
              <a:t>Harper Collins</a:t>
            </a:r>
          </a:p>
        </p:txBody>
      </p:sp>
      <p:cxnSp>
        <p:nvCxnSpPr>
          <p:cNvPr id="34" name="Curved Connector 20"/>
          <p:cNvCxnSpPr>
            <a:stCxn id="25" idx="4"/>
            <a:endCxn id="26" idx="6"/>
          </p:cNvCxnSpPr>
          <p:nvPr/>
        </p:nvCxnSpPr>
        <p:spPr bwMode="auto">
          <a:xfrm rot="5400000">
            <a:off x="3894713" y="1612836"/>
            <a:ext cx="1172501" cy="1696500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35" name="Curved Connector 34"/>
          <p:cNvCxnSpPr>
            <a:stCxn id="25" idx="4"/>
            <a:endCxn id="27" idx="6"/>
          </p:cNvCxnSpPr>
          <p:nvPr/>
        </p:nvCxnSpPr>
        <p:spPr bwMode="auto">
          <a:xfrm rot="5400000">
            <a:off x="4084062" y="2234087"/>
            <a:ext cx="1604400" cy="885900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36" name="Curved Connector 35"/>
          <p:cNvCxnSpPr>
            <a:stCxn id="27" idx="2"/>
            <a:endCxn id="28" idx="0"/>
          </p:cNvCxnSpPr>
          <p:nvPr/>
        </p:nvCxnSpPr>
        <p:spPr bwMode="auto">
          <a:xfrm rot="10800000" flipV="1">
            <a:off x="1074912" y="3479237"/>
            <a:ext cx="2898600" cy="1215000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38" name="Straight Arrow Connector 37"/>
          <p:cNvCxnSpPr>
            <a:stCxn id="26" idx="2"/>
            <a:endCxn id="32" idx="3"/>
          </p:cNvCxnSpPr>
          <p:nvPr/>
        </p:nvCxnSpPr>
        <p:spPr bwMode="auto">
          <a:xfrm rot="10800000">
            <a:off x="1910112" y="2844114"/>
            <a:ext cx="1252800" cy="20322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39" name="Straight Arrow Connector 38"/>
          <p:cNvCxnSpPr>
            <a:stCxn id="26" idx="2"/>
            <a:endCxn id="33" idx="3"/>
          </p:cNvCxnSpPr>
          <p:nvPr/>
        </p:nvCxnSpPr>
        <p:spPr bwMode="auto">
          <a:xfrm rot="10800000" flipV="1">
            <a:off x="1910112" y="3047337"/>
            <a:ext cx="1252800" cy="19697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40" name="Straight Arrow Connector 39"/>
          <p:cNvCxnSpPr>
            <a:stCxn id="25" idx="2"/>
            <a:endCxn id="30" idx="3"/>
          </p:cNvCxnSpPr>
          <p:nvPr/>
        </p:nvCxnSpPr>
        <p:spPr bwMode="auto">
          <a:xfrm rot="10800000">
            <a:off x="1910118" y="1593977"/>
            <a:ext cx="2035800" cy="119501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41" name="Straight Arrow Connector 40"/>
          <p:cNvCxnSpPr>
            <a:stCxn id="25" idx="2"/>
            <a:endCxn id="31" idx="3"/>
          </p:cNvCxnSpPr>
          <p:nvPr/>
        </p:nvCxnSpPr>
        <p:spPr bwMode="auto">
          <a:xfrm rot="10800000" flipV="1">
            <a:off x="1910118" y="1713476"/>
            <a:ext cx="2035800" cy="261499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42" name="TextBox 41"/>
          <p:cNvSpPr txBox="1"/>
          <p:nvPr/>
        </p:nvSpPr>
        <p:spPr>
          <a:xfrm rot="238339">
            <a:off x="2547148" y="1448663"/>
            <a:ext cx="663265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a:title</a:t>
            </a:r>
          </a:p>
        </p:txBody>
      </p:sp>
      <p:sp>
        <p:nvSpPr>
          <p:cNvPr id="43" name="TextBox 42"/>
          <p:cNvSpPr txBox="1"/>
          <p:nvPr/>
        </p:nvSpPr>
        <p:spPr>
          <a:xfrm rot="21215795">
            <a:off x="2558864" y="1804277"/>
            <a:ext cx="565992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a:year</a:t>
            </a:r>
          </a:p>
        </p:txBody>
      </p:sp>
      <p:sp>
        <p:nvSpPr>
          <p:cNvPr id="44" name="TextBox 43"/>
          <p:cNvSpPr txBox="1"/>
          <p:nvPr/>
        </p:nvSpPr>
        <p:spPr>
          <a:xfrm rot="610119">
            <a:off x="2284341" y="2664957"/>
            <a:ext cx="557098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a:city</a:t>
            </a:r>
          </a:p>
        </p:txBody>
      </p:sp>
      <p:sp>
        <p:nvSpPr>
          <p:cNvPr id="45" name="TextBox 44"/>
          <p:cNvSpPr txBox="1"/>
          <p:nvPr/>
        </p:nvSpPr>
        <p:spPr>
          <a:xfrm rot="21074880">
            <a:off x="2183967" y="3126451"/>
            <a:ext cx="829823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a:p_name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109779" y="3779837"/>
            <a:ext cx="653936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a:name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20236" y="3932237"/>
            <a:ext cx="1005711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a:homepage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278312" y="3017837"/>
            <a:ext cx="706748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a:author</a:t>
            </a:r>
          </a:p>
        </p:txBody>
      </p:sp>
      <p:sp>
        <p:nvSpPr>
          <p:cNvPr id="49" name="TextBox 48"/>
          <p:cNvSpPr txBox="1"/>
          <p:nvPr/>
        </p:nvSpPr>
        <p:spPr>
          <a:xfrm rot="20242754">
            <a:off x="3903794" y="2534347"/>
            <a:ext cx="900086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a:publisher</a:t>
            </a:r>
          </a:p>
        </p:txBody>
      </p:sp>
      <p:cxnSp>
        <p:nvCxnSpPr>
          <p:cNvPr id="62" name="Straight Arrow Connector 61"/>
          <p:cNvCxnSpPr>
            <a:stCxn id="27" idx="4"/>
            <a:endCxn id="29" idx="0"/>
          </p:cNvCxnSpPr>
          <p:nvPr/>
        </p:nvCxnSpPr>
        <p:spPr bwMode="auto">
          <a:xfrm rot="5400000">
            <a:off x="3303012" y="3941237"/>
            <a:ext cx="1210800" cy="60000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5162"/>
          <a:lstStyle/>
          <a:p>
            <a:pPr>
              <a:tabLst>
                <a:tab pos="721503" algn="l"/>
                <a:tab pos="1443000" algn="l"/>
                <a:tab pos="2164504" algn="l"/>
                <a:tab pos="2886007" algn="l"/>
                <a:tab pos="3607509" algn="l"/>
                <a:tab pos="4329015" algn="l"/>
                <a:tab pos="5050518" algn="l"/>
                <a:tab pos="5772020" algn="l"/>
                <a:tab pos="6493519" algn="l"/>
                <a:tab pos="7215024" algn="l"/>
                <a:tab pos="7936524" algn="l"/>
                <a:tab pos="8658027" algn="l"/>
                <a:tab pos="9379531" algn="l"/>
              </a:tabLst>
            </a:pPr>
            <a:r>
              <a:rPr lang="en-US" dirty="0"/>
              <a:t>3</a:t>
            </a:r>
            <a:r>
              <a:rPr lang="en-US" baseline="33000" dirty="0"/>
              <a:t>rd</a:t>
            </a:r>
            <a:r>
              <a:rPr lang="en-US" dirty="0"/>
              <a:t>: start merging your </a:t>
            </a:r>
            <a:r>
              <a:rPr lang="en-US" dirty="0" smtClean="0"/>
              <a:t>data (cont)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4735512" y="3779837"/>
            <a:ext cx="2656972" cy="322791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132" tIns="45567" rIns="91132" bIns="45567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 noProof="1">
                <a:solidFill>
                  <a:schemeClr val="tx1">
                    <a:lumMod val="95000"/>
                    <a:lumOff val="5000"/>
                  </a:schemeClr>
                </a:solidFill>
              </a:rPr>
              <a:t>http://…isbn/000651409X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5192713" y="5684837"/>
            <a:ext cx="451184" cy="266894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132" tIns="45567" rIns="91132" bIns="45567" numCol="1" rtlCol="0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sp>
        <p:nvSpPr>
          <p:cNvPr id="7" name="Oval 6"/>
          <p:cNvSpPr/>
          <p:nvPr/>
        </p:nvSpPr>
        <p:spPr bwMode="auto">
          <a:xfrm>
            <a:off x="8413165" y="6118137"/>
            <a:ext cx="451184" cy="266894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132" tIns="45567" rIns="91132" bIns="45567" numCol="1" rtlCol="0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sp>
        <p:nvSpPr>
          <p:cNvPr id="8" name="Rectangle 7"/>
          <p:cNvSpPr/>
          <p:nvPr/>
        </p:nvSpPr>
        <p:spPr bwMode="auto">
          <a:xfrm>
            <a:off x="4605502" y="6523037"/>
            <a:ext cx="1604210" cy="229550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132" tIns="45567" rIns="91132" bIns="45567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 noProof="1">
                <a:solidFill>
                  <a:srgbClr val="0D0D0D"/>
                </a:solidFill>
              </a:rPr>
              <a:t>Ghosh, Amitav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8164515" y="6903087"/>
            <a:ext cx="1604210" cy="229550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132" tIns="45567" rIns="91132" bIns="45567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 noProof="1">
                <a:solidFill>
                  <a:srgbClr val="0D0D0D"/>
                </a:solidFill>
              </a:rPr>
              <a:t>Besse, Christianne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8262771" y="4456555"/>
            <a:ext cx="1604210" cy="229550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132" tIns="45567" rIns="91132" bIns="45567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000" b="1" dirty="0">
                <a:solidFill>
                  <a:srgbClr val="0D0D0D"/>
                </a:solidFill>
              </a:rPr>
              <a:t>Le palais des miroirs</a:t>
            </a:r>
          </a:p>
        </p:txBody>
      </p:sp>
      <p:cxnSp>
        <p:nvCxnSpPr>
          <p:cNvPr id="11" name="Straight Arrow Connector 10"/>
          <p:cNvCxnSpPr>
            <a:stCxn id="5" idx="4"/>
            <a:endCxn id="6" idx="0"/>
          </p:cNvCxnSpPr>
          <p:nvPr/>
        </p:nvCxnSpPr>
        <p:spPr bwMode="auto">
          <a:xfrm rot="5400000">
            <a:off x="4950083" y="4570885"/>
            <a:ext cx="1582209" cy="645694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2" name="TextBox 11"/>
          <p:cNvSpPr txBox="1"/>
          <p:nvPr/>
        </p:nvSpPr>
        <p:spPr>
          <a:xfrm rot="3478347">
            <a:off x="7185684" y="4497350"/>
            <a:ext cx="758616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f:original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7912" y="6186949"/>
            <a:ext cx="617604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f:nom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12645" y="5762278"/>
            <a:ext cx="889632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f:traducteur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26113" y="4999036"/>
            <a:ext cx="762000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f:auteur</a:t>
            </a:r>
          </a:p>
        </p:txBody>
      </p:sp>
      <p:sp>
        <p:nvSpPr>
          <p:cNvPr id="16" name="TextBox 15"/>
          <p:cNvSpPr txBox="1"/>
          <p:nvPr/>
        </p:nvSpPr>
        <p:spPr>
          <a:xfrm rot="19602114">
            <a:off x="8400674" y="4907592"/>
            <a:ext cx="675917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f:titre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6558296" y="5384293"/>
            <a:ext cx="2656972" cy="322791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132" tIns="45567" rIns="91132" bIns="45567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 noProof="1">
                <a:solidFill>
                  <a:schemeClr val="tx1">
                    <a:lumMod val="95000"/>
                    <a:lumOff val="5000"/>
                  </a:schemeClr>
                </a:solidFill>
              </a:rPr>
              <a:t>http://…isbn/2020386682</a:t>
            </a:r>
          </a:p>
        </p:txBody>
      </p:sp>
      <p:cxnSp>
        <p:nvCxnSpPr>
          <p:cNvPr id="18" name="Straight Arrow Connector 17"/>
          <p:cNvCxnSpPr>
            <a:stCxn id="6" idx="4"/>
            <a:endCxn id="8" idx="0"/>
          </p:cNvCxnSpPr>
          <p:nvPr/>
        </p:nvCxnSpPr>
        <p:spPr bwMode="auto">
          <a:xfrm rot="5400000">
            <a:off x="5127300" y="6232033"/>
            <a:ext cx="571306" cy="1070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9" name="Straight Arrow Connector 18"/>
          <p:cNvCxnSpPr>
            <a:stCxn id="17" idx="4"/>
            <a:endCxn id="7" idx="1"/>
          </p:cNvCxnSpPr>
          <p:nvPr/>
        </p:nvCxnSpPr>
        <p:spPr bwMode="auto">
          <a:xfrm rot="16200000" flipH="1">
            <a:off x="7957944" y="5635925"/>
            <a:ext cx="450139" cy="592457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0" name="Straight Arrow Connector 19"/>
          <p:cNvCxnSpPr>
            <a:stCxn id="7" idx="5"/>
            <a:endCxn id="9" idx="0"/>
          </p:cNvCxnSpPr>
          <p:nvPr/>
        </p:nvCxnSpPr>
        <p:spPr bwMode="auto">
          <a:xfrm rot="16200000" flipH="1">
            <a:off x="8603875" y="6540345"/>
            <a:ext cx="557142" cy="16834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1" name="Straight Arrow Connector 20"/>
          <p:cNvCxnSpPr>
            <a:stCxn id="17" idx="0"/>
            <a:endCxn id="10" idx="2"/>
          </p:cNvCxnSpPr>
          <p:nvPr/>
        </p:nvCxnSpPr>
        <p:spPr bwMode="auto">
          <a:xfrm rot="5400000" flipH="1" flipV="1">
            <a:off x="8126771" y="4446154"/>
            <a:ext cx="698187" cy="1178094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2" name="Straight Arrow Connector 21"/>
          <p:cNvCxnSpPr>
            <a:stCxn id="17" idx="0"/>
            <a:endCxn id="5" idx="5"/>
          </p:cNvCxnSpPr>
          <p:nvPr/>
        </p:nvCxnSpPr>
        <p:spPr bwMode="auto">
          <a:xfrm rot="16200000" flipV="1">
            <a:off x="6780613" y="4278158"/>
            <a:ext cx="1328938" cy="883403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8964645" y="6422740"/>
            <a:ext cx="571501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f:nom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3945912" y="1552046"/>
            <a:ext cx="2766600" cy="322791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132" tIns="45567" rIns="91132" bIns="45567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 noProof="1">
                <a:solidFill>
                  <a:schemeClr val="tx1">
                    <a:lumMod val="95000"/>
                    <a:lumOff val="5000"/>
                  </a:schemeClr>
                </a:solidFill>
              </a:rPr>
              <a:t>http://…isbn/000651409X</a:t>
            </a:r>
          </a:p>
        </p:txBody>
      </p:sp>
      <p:sp>
        <p:nvSpPr>
          <p:cNvPr id="26" name="Oval 25"/>
          <p:cNvSpPr/>
          <p:nvPr/>
        </p:nvSpPr>
        <p:spPr bwMode="auto">
          <a:xfrm>
            <a:off x="3162912" y="2890738"/>
            <a:ext cx="469800" cy="3132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132" tIns="45567" rIns="91132" bIns="45567" numCol="1" rtlCol="0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sp>
        <p:nvSpPr>
          <p:cNvPr id="27" name="Oval 26"/>
          <p:cNvSpPr/>
          <p:nvPr/>
        </p:nvSpPr>
        <p:spPr bwMode="auto">
          <a:xfrm>
            <a:off x="3973515" y="3322637"/>
            <a:ext cx="469800" cy="3132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132" tIns="45567" rIns="91132" bIns="45567" numCol="1" rtlCol="0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sp>
        <p:nvSpPr>
          <p:cNvPr id="28" name="Rectangle 27"/>
          <p:cNvSpPr/>
          <p:nvPr/>
        </p:nvSpPr>
        <p:spPr bwMode="auto">
          <a:xfrm>
            <a:off x="239747" y="4694237"/>
            <a:ext cx="1670399" cy="22955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132" tIns="45567" rIns="91132" bIns="45567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 noProof="1">
                <a:solidFill>
                  <a:srgbClr val="0D0D0D"/>
                </a:solidFill>
              </a:rPr>
              <a:t>Ghosh, Amitav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2068515" y="4846639"/>
            <a:ext cx="3079800" cy="322791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132" tIns="45567" rIns="91132" bIns="45567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 noProof="1">
                <a:solidFill>
                  <a:srgbClr val="0D0D0D"/>
                </a:solidFill>
              </a:rPr>
              <a:t>http://www.amitavghosh.com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239747" y="1465479"/>
            <a:ext cx="1670399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132" tIns="45567" rIns="91132" bIns="45567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solidFill>
                  <a:srgbClr val="0D0D0D"/>
                </a:solidFill>
              </a:rPr>
              <a:t>The Glass Palace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239747" y="1846479"/>
            <a:ext cx="1670399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132" tIns="45567" rIns="91132" bIns="45567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solidFill>
                  <a:srgbClr val="0D0D0D"/>
                </a:solidFill>
              </a:rPr>
              <a:t>2000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239747" y="2715651"/>
            <a:ext cx="1670399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132" tIns="45567" rIns="91132" bIns="45567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solidFill>
                  <a:srgbClr val="0D0D0D"/>
                </a:solidFill>
              </a:rPr>
              <a:t>London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239747" y="3115851"/>
            <a:ext cx="1670399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132" tIns="45567" rIns="91132" bIns="45567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solidFill>
                  <a:srgbClr val="0D0D0D"/>
                </a:solidFill>
              </a:rPr>
              <a:t>Harper Collins</a:t>
            </a:r>
          </a:p>
        </p:txBody>
      </p:sp>
      <p:cxnSp>
        <p:nvCxnSpPr>
          <p:cNvPr id="34" name="Curved Connector 20"/>
          <p:cNvCxnSpPr>
            <a:stCxn id="25" idx="4"/>
            <a:endCxn id="26" idx="6"/>
          </p:cNvCxnSpPr>
          <p:nvPr/>
        </p:nvCxnSpPr>
        <p:spPr bwMode="auto">
          <a:xfrm rot="5400000">
            <a:off x="3894713" y="1612836"/>
            <a:ext cx="1172501" cy="1696500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35" name="Curved Connector 34"/>
          <p:cNvCxnSpPr>
            <a:stCxn id="25" idx="4"/>
            <a:endCxn id="27" idx="6"/>
          </p:cNvCxnSpPr>
          <p:nvPr/>
        </p:nvCxnSpPr>
        <p:spPr bwMode="auto">
          <a:xfrm rot="5400000">
            <a:off x="4084062" y="2234087"/>
            <a:ext cx="1604400" cy="885900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36" name="Curved Connector 35"/>
          <p:cNvCxnSpPr>
            <a:stCxn id="27" idx="2"/>
            <a:endCxn id="28" idx="0"/>
          </p:cNvCxnSpPr>
          <p:nvPr/>
        </p:nvCxnSpPr>
        <p:spPr bwMode="auto">
          <a:xfrm rot="10800000" flipV="1">
            <a:off x="1074912" y="3479237"/>
            <a:ext cx="2898600" cy="1215000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38" name="Straight Arrow Connector 37"/>
          <p:cNvCxnSpPr>
            <a:stCxn id="26" idx="2"/>
            <a:endCxn id="32" idx="3"/>
          </p:cNvCxnSpPr>
          <p:nvPr/>
        </p:nvCxnSpPr>
        <p:spPr bwMode="auto">
          <a:xfrm rot="10800000">
            <a:off x="1910112" y="2844114"/>
            <a:ext cx="1252800" cy="20322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39" name="Straight Arrow Connector 38"/>
          <p:cNvCxnSpPr>
            <a:stCxn id="26" idx="2"/>
            <a:endCxn id="33" idx="3"/>
          </p:cNvCxnSpPr>
          <p:nvPr/>
        </p:nvCxnSpPr>
        <p:spPr bwMode="auto">
          <a:xfrm rot="10800000" flipV="1">
            <a:off x="1910112" y="3047337"/>
            <a:ext cx="1252800" cy="19697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40" name="Straight Arrow Connector 39"/>
          <p:cNvCxnSpPr>
            <a:stCxn id="25" idx="2"/>
            <a:endCxn id="30" idx="3"/>
          </p:cNvCxnSpPr>
          <p:nvPr/>
        </p:nvCxnSpPr>
        <p:spPr bwMode="auto">
          <a:xfrm rot="10800000">
            <a:off x="1910118" y="1593977"/>
            <a:ext cx="2035800" cy="119501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41" name="Straight Arrow Connector 40"/>
          <p:cNvCxnSpPr>
            <a:stCxn id="25" idx="2"/>
            <a:endCxn id="31" idx="3"/>
          </p:cNvCxnSpPr>
          <p:nvPr/>
        </p:nvCxnSpPr>
        <p:spPr bwMode="auto">
          <a:xfrm rot="10800000" flipV="1">
            <a:off x="1910118" y="1713476"/>
            <a:ext cx="2035800" cy="261499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42" name="TextBox 41"/>
          <p:cNvSpPr txBox="1"/>
          <p:nvPr/>
        </p:nvSpPr>
        <p:spPr>
          <a:xfrm rot="238339">
            <a:off x="2547205" y="1448465"/>
            <a:ext cx="587248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a:title</a:t>
            </a:r>
          </a:p>
        </p:txBody>
      </p:sp>
      <p:sp>
        <p:nvSpPr>
          <p:cNvPr id="43" name="TextBox 42"/>
          <p:cNvSpPr txBox="1"/>
          <p:nvPr/>
        </p:nvSpPr>
        <p:spPr>
          <a:xfrm rot="21215795">
            <a:off x="2558864" y="1821515"/>
            <a:ext cx="565992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a:year</a:t>
            </a:r>
          </a:p>
        </p:txBody>
      </p:sp>
      <p:sp>
        <p:nvSpPr>
          <p:cNvPr id="44" name="TextBox 43"/>
          <p:cNvSpPr txBox="1"/>
          <p:nvPr/>
        </p:nvSpPr>
        <p:spPr>
          <a:xfrm rot="610119">
            <a:off x="2284341" y="2664957"/>
            <a:ext cx="557098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a:city</a:t>
            </a:r>
          </a:p>
        </p:txBody>
      </p:sp>
      <p:sp>
        <p:nvSpPr>
          <p:cNvPr id="45" name="TextBox 44"/>
          <p:cNvSpPr txBox="1"/>
          <p:nvPr/>
        </p:nvSpPr>
        <p:spPr>
          <a:xfrm rot="21074880">
            <a:off x="2183967" y="3126451"/>
            <a:ext cx="829823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a:p_name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109779" y="3779837"/>
            <a:ext cx="653936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a:name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20236" y="3932237"/>
            <a:ext cx="1005711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a:homepage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278312" y="3017837"/>
            <a:ext cx="706748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a:author</a:t>
            </a:r>
          </a:p>
        </p:txBody>
      </p:sp>
      <p:sp>
        <p:nvSpPr>
          <p:cNvPr id="49" name="TextBox 48"/>
          <p:cNvSpPr txBox="1"/>
          <p:nvPr/>
        </p:nvSpPr>
        <p:spPr>
          <a:xfrm rot="20242754">
            <a:off x="3903794" y="2534347"/>
            <a:ext cx="900086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a:publisher</a:t>
            </a:r>
          </a:p>
        </p:txBody>
      </p:sp>
      <p:cxnSp>
        <p:nvCxnSpPr>
          <p:cNvPr id="62" name="Straight Arrow Connector 61"/>
          <p:cNvCxnSpPr>
            <a:stCxn id="27" idx="4"/>
            <a:endCxn id="29" idx="0"/>
          </p:cNvCxnSpPr>
          <p:nvPr/>
        </p:nvCxnSpPr>
        <p:spPr bwMode="auto">
          <a:xfrm rot="5400000">
            <a:off x="3303012" y="3941237"/>
            <a:ext cx="1210800" cy="60000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52" name="Freeform 51"/>
          <p:cNvSpPr/>
          <p:nvPr/>
        </p:nvSpPr>
        <p:spPr bwMode="auto">
          <a:xfrm>
            <a:off x="3734661" y="1237752"/>
            <a:ext cx="3108870" cy="936383"/>
          </a:xfrm>
          <a:custGeom>
            <a:avLst/>
            <a:gdLst>
              <a:gd name="connsiteX0" fmla="*/ 258305 w 3108870"/>
              <a:gd name="connsiteY0" fmla="*/ 86104 h 936383"/>
              <a:gd name="connsiteX1" fmla="*/ 150678 w 3108870"/>
              <a:gd name="connsiteY1" fmla="*/ 107630 h 936383"/>
              <a:gd name="connsiteX2" fmla="*/ 118390 w 3108870"/>
              <a:gd name="connsiteY2" fmla="*/ 118393 h 936383"/>
              <a:gd name="connsiteX3" fmla="*/ 64576 w 3108870"/>
              <a:gd name="connsiteY3" fmla="*/ 172208 h 936383"/>
              <a:gd name="connsiteX4" fmla="*/ 21525 w 3108870"/>
              <a:gd name="connsiteY4" fmla="*/ 236787 h 936383"/>
              <a:gd name="connsiteX5" fmla="*/ 0 w 3108870"/>
              <a:gd name="connsiteY5" fmla="*/ 269076 h 936383"/>
              <a:gd name="connsiteX6" fmla="*/ 10763 w 3108870"/>
              <a:gd name="connsiteY6" fmla="*/ 430521 h 936383"/>
              <a:gd name="connsiteX7" fmla="*/ 21525 w 3108870"/>
              <a:gd name="connsiteY7" fmla="*/ 462810 h 936383"/>
              <a:gd name="connsiteX8" fmla="*/ 53814 w 3108870"/>
              <a:gd name="connsiteY8" fmla="*/ 484336 h 936383"/>
              <a:gd name="connsiteX9" fmla="*/ 107627 w 3108870"/>
              <a:gd name="connsiteY9" fmla="*/ 548914 h 936383"/>
              <a:gd name="connsiteX10" fmla="*/ 139915 w 3108870"/>
              <a:gd name="connsiteY10" fmla="*/ 570440 h 936383"/>
              <a:gd name="connsiteX11" fmla="*/ 182966 w 3108870"/>
              <a:gd name="connsiteY11" fmla="*/ 613492 h 936383"/>
              <a:gd name="connsiteX12" fmla="*/ 204492 w 3108870"/>
              <a:gd name="connsiteY12" fmla="*/ 645781 h 936383"/>
              <a:gd name="connsiteX13" fmla="*/ 290593 w 3108870"/>
              <a:gd name="connsiteY13" fmla="*/ 678070 h 936383"/>
              <a:gd name="connsiteX14" fmla="*/ 398220 w 3108870"/>
              <a:gd name="connsiteY14" fmla="*/ 731885 h 936383"/>
              <a:gd name="connsiteX15" fmla="*/ 527373 w 3108870"/>
              <a:gd name="connsiteY15" fmla="*/ 774937 h 936383"/>
              <a:gd name="connsiteX16" fmla="*/ 559661 w 3108870"/>
              <a:gd name="connsiteY16" fmla="*/ 785700 h 936383"/>
              <a:gd name="connsiteX17" fmla="*/ 688814 w 3108870"/>
              <a:gd name="connsiteY17" fmla="*/ 807226 h 936383"/>
              <a:gd name="connsiteX18" fmla="*/ 753390 w 3108870"/>
              <a:gd name="connsiteY18" fmla="*/ 817990 h 936383"/>
              <a:gd name="connsiteX19" fmla="*/ 828729 w 3108870"/>
              <a:gd name="connsiteY19" fmla="*/ 839516 h 936383"/>
              <a:gd name="connsiteX20" fmla="*/ 871780 w 3108870"/>
              <a:gd name="connsiteY20" fmla="*/ 861042 h 936383"/>
              <a:gd name="connsiteX21" fmla="*/ 957881 w 3108870"/>
              <a:gd name="connsiteY21" fmla="*/ 871805 h 936383"/>
              <a:gd name="connsiteX22" fmla="*/ 1108559 w 3108870"/>
              <a:gd name="connsiteY22" fmla="*/ 893331 h 936383"/>
              <a:gd name="connsiteX23" fmla="*/ 1205424 w 3108870"/>
              <a:gd name="connsiteY23" fmla="*/ 904094 h 936383"/>
              <a:gd name="connsiteX24" fmla="*/ 1291525 w 3108870"/>
              <a:gd name="connsiteY24" fmla="*/ 914857 h 936383"/>
              <a:gd name="connsiteX25" fmla="*/ 1872712 w 3108870"/>
              <a:gd name="connsiteY25" fmla="*/ 936383 h 936383"/>
              <a:gd name="connsiteX26" fmla="*/ 2690678 w 3108870"/>
              <a:gd name="connsiteY26" fmla="*/ 925620 h 936383"/>
              <a:gd name="connsiteX27" fmla="*/ 2733729 w 3108870"/>
              <a:gd name="connsiteY27" fmla="*/ 914857 h 936383"/>
              <a:gd name="connsiteX28" fmla="*/ 2852119 w 3108870"/>
              <a:gd name="connsiteY28" fmla="*/ 850279 h 936383"/>
              <a:gd name="connsiteX29" fmla="*/ 2884407 w 3108870"/>
              <a:gd name="connsiteY29" fmla="*/ 817990 h 936383"/>
              <a:gd name="connsiteX30" fmla="*/ 2916695 w 3108870"/>
              <a:gd name="connsiteY30" fmla="*/ 796463 h 936383"/>
              <a:gd name="connsiteX31" fmla="*/ 3024322 w 3108870"/>
              <a:gd name="connsiteY31" fmla="*/ 678070 h 936383"/>
              <a:gd name="connsiteX32" fmla="*/ 3088898 w 3108870"/>
              <a:gd name="connsiteY32" fmla="*/ 570440 h 936383"/>
              <a:gd name="connsiteX33" fmla="*/ 3088898 w 3108870"/>
              <a:gd name="connsiteY33" fmla="*/ 376706 h 936383"/>
              <a:gd name="connsiteX34" fmla="*/ 3067373 w 3108870"/>
              <a:gd name="connsiteY34" fmla="*/ 333654 h 936383"/>
              <a:gd name="connsiteX35" fmla="*/ 3056610 w 3108870"/>
              <a:gd name="connsiteY35" fmla="*/ 301365 h 936383"/>
              <a:gd name="connsiteX36" fmla="*/ 3035085 w 3108870"/>
              <a:gd name="connsiteY36" fmla="*/ 269076 h 936383"/>
              <a:gd name="connsiteX37" fmla="*/ 3013559 w 3108870"/>
              <a:gd name="connsiteY37" fmla="*/ 226023 h 936383"/>
              <a:gd name="connsiteX38" fmla="*/ 3002797 w 3108870"/>
              <a:gd name="connsiteY38" fmla="*/ 182971 h 936383"/>
              <a:gd name="connsiteX39" fmla="*/ 2948983 w 3108870"/>
              <a:gd name="connsiteY39" fmla="*/ 150682 h 936383"/>
              <a:gd name="connsiteX40" fmla="*/ 2916695 w 3108870"/>
              <a:gd name="connsiteY40" fmla="*/ 129156 h 936383"/>
              <a:gd name="connsiteX41" fmla="*/ 2766017 w 3108870"/>
              <a:gd name="connsiteY41" fmla="*/ 64578 h 936383"/>
              <a:gd name="connsiteX42" fmla="*/ 2690678 w 3108870"/>
              <a:gd name="connsiteY42" fmla="*/ 32289 h 936383"/>
              <a:gd name="connsiteX43" fmla="*/ 2561525 w 3108870"/>
              <a:gd name="connsiteY43" fmla="*/ 10763 h 936383"/>
              <a:gd name="connsiteX44" fmla="*/ 2098729 w 3108870"/>
              <a:gd name="connsiteY44" fmla="*/ 0 h 936383"/>
              <a:gd name="connsiteX45" fmla="*/ 613475 w 3108870"/>
              <a:gd name="connsiteY45" fmla="*/ 10763 h 936383"/>
              <a:gd name="connsiteX46" fmla="*/ 419746 w 3108870"/>
              <a:gd name="connsiteY46" fmla="*/ 21526 h 936383"/>
              <a:gd name="connsiteX47" fmla="*/ 355170 w 3108870"/>
              <a:gd name="connsiteY47" fmla="*/ 43052 h 936383"/>
              <a:gd name="connsiteX48" fmla="*/ 247542 w 3108870"/>
              <a:gd name="connsiteY48" fmla="*/ 96867 h 936383"/>
              <a:gd name="connsiteX49" fmla="*/ 204492 w 3108870"/>
              <a:gd name="connsiteY49" fmla="*/ 118393 h 936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3108870" h="936383">
                <a:moveTo>
                  <a:pt x="258305" y="86104"/>
                </a:moveTo>
                <a:cubicBezTo>
                  <a:pt x="222429" y="93279"/>
                  <a:pt x="186327" y="99403"/>
                  <a:pt x="150678" y="107630"/>
                </a:cubicBezTo>
                <a:cubicBezTo>
                  <a:pt x="139624" y="110181"/>
                  <a:pt x="127466" y="111586"/>
                  <a:pt x="118390" y="118393"/>
                </a:cubicBezTo>
                <a:cubicBezTo>
                  <a:pt x="98095" y="133614"/>
                  <a:pt x="78647" y="151100"/>
                  <a:pt x="64576" y="172208"/>
                </a:cubicBezTo>
                <a:lnTo>
                  <a:pt x="21525" y="236787"/>
                </a:lnTo>
                <a:lnTo>
                  <a:pt x="0" y="269076"/>
                </a:lnTo>
                <a:cubicBezTo>
                  <a:pt x="3588" y="322891"/>
                  <a:pt x="4807" y="376916"/>
                  <a:pt x="10763" y="430521"/>
                </a:cubicBezTo>
                <a:cubicBezTo>
                  <a:pt x="12016" y="441797"/>
                  <a:pt x="14438" y="453951"/>
                  <a:pt x="21525" y="462810"/>
                </a:cubicBezTo>
                <a:cubicBezTo>
                  <a:pt x="29606" y="472911"/>
                  <a:pt x="43051" y="477161"/>
                  <a:pt x="53814" y="484336"/>
                </a:cubicBezTo>
                <a:cubicBezTo>
                  <a:pt x="74979" y="516085"/>
                  <a:pt x="76551" y="523016"/>
                  <a:pt x="107627" y="548914"/>
                </a:cubicBezTo>
                <a:cubicBezTo>
                  <a:pt x="117564" y="557195"/>
                  <a:pt x="130094" y="562022"/>
                  <a:pt x="139915" y="570440"/>
                </a:cubicBezTo>
                <a:cubicBezTo>
                  <a:pt x="155324" y="583648"/>
                  <a:pt x="169759" y="598083"/>
                  <a:pt x="182966" y="613492"/>
                </a:cubicBezTo>
                <a:cubicBezTo>
                  <a:pt x="191384" y="623313"/>
                  <a:pt x="194555" y="637500"/>
                  <a:pt x="204492" y="645781"/>
                </a:cubicBezTo>
                <a:cubicBezTo>
                  <a:pt x="228613" y="665882"/>
                  <a:pt x="261627" y="670828"/>
                  <a:pt x="290593" y="678070"/>
                </a:cubicBezTo>
                <a:cubicBezTo>
                  <a:pt x="361178" y="748657"/>
                  <a:pt x="300611" y="704771"/>
                  <a:pt x="398220" y="731885"/>
                </a:cubicBezTo>
                <a:cubicBezTo>
                  <a:pt x="441944" y="744031"/>
                  <a:pt x="484322" y="760586"/>
                  <a:pt x="527373" y="774937"/>
                </a:cubicBezTo>
                <a:cubicBezTo>
                  <a:pt x="538136" y="778525"/>
                  <a:pt x="548430" y="784096"/>
                  <a:pt x="559661" y="785700"/>
                </a:cubicBezTo>
                <a:cubicBezTo>
                  <a:pt x="703995" y="806320"/>
                  <a:pt x="573431" y="786246"/>
                  <a:pt x="688814" y="807226"/>
                </a:cubicBezTo>
                <a:cubicBezTo>
                  <a:pt x="710284" y="811130"/>
                  <a:pt x="732127" y="813083"/>
                  <a:pt x="753390" y="817990"/>
                </a:cubicBezTo>
                <a:cubicBezTo>
                  <a:pt x="778839" y="823863"/>
                  <a:pt x="804184" y="830590"/>
                  <a:pt x="828729" y="839516"/>
                </a:cubicBezTo>
                <a:cubicBezTo>
                  <a:pt x="843807" y="844999"/>
                  <a:pt x="856215" y="857151"/>
                  <a:pt x="871780" y="861042"/>
                </a:cubicBezTo>
                <a:cubicBezTo>
                  <a:pt x="899840" y="868057"/>
                  <a:pt x="929223" y="867897"/>
                  <a:pt x="957881" y="871805"/>
                </a:cubicBezTo>
                <a:lnTo>
                  <a:pt x="1108559" y="893331"/>
                </a:lnTo>
                <a:cubicBezTo>
                  <a:pt x="1140773" y="897533"/>
                  <a:pt x="1173159" y="900298"/>
                  <a:pt x="1205424" y="904094"/>
                </a:cubicBezTo>
                <a:cubicBezTo>
                  <a:pt x="1234150" y="907474"/>
                  <a:pt x="1262701" y="912455"/>
                  <a:pt x="1291525" y="914857"/>
                </a:cubicBezTo>
                <a:cubicBezTo>
                  <a:pt x="1487184" y="931162"/>
                  <a:pt x="1673360" y="931137"/>
                  <a:pt x="1872712" y="936383"/>
                </a:cubicBezTo>
                <a:lnTo>
                  <a:pt x="2690678" y="925620"/>
                </a:lnTo>
                <a:cubicBezTo>
                  <a:pt x="2705465" y="925250"/>
                  <a:pt x="2719696" y="919535"/>
                  <a:pt x="2733729" y="914857"/>
                </a:cubicBezTo>
                <a:cubicBezTo>
                  <a:pt x="2773663" y="901545"/>
                  <a:pt x="2822217" y="880182"/>
                  <a:pt x="2852119" y="850279"/>
                </a:cubicBezTo>
                <a:cubicBezTo>
                  <a:pt x="2862882" y="839516"/>
                  <a:pt x="2872714" y="827734"/>
                  <a:pt x="2884407" y="817990"/>
                </a:cubicBezTo>
                <a:cubicBezTo>
                  <a:pt x="2894344" y="809709"/>
                  <a:pt x="2906960" y="804981"/>
                  <a:pt x="2916695" y="796463"/>
                </a:cubicBezTo>
                <a:cubicBezTo>
                  <a:pt x="2946583" y="770310"/>
                  <a:pt x="3002579" y="709698"/>
                  <a:pt x="3024322" y="678070"/>
                </a:cubicBezTo>
                <a:cubicBezTo>
                  <a:pt x="3048024" y="643593"/>
                  <a:pt x="3088898" y="570440"/>
                  <a:pt x="3088898" y="570440"/>
                </a:cubicBezTo>
                <a:cubicBezTo>
                  <a:pt x="3103027" y="485668"/>
                  <a:pt x="3108870" y="483228"/>
                  <a:pt x="3088898" y="376706"/>
                </a:cubicBezTo>
                <a:cubicBezTo>
                  <a:pt x="3085941" y="360936"/>
                  <a:pt x="3073693" y="348401"/>
                  <a:pt x="3067373" y="333654"/>
                </a:cubicBezTo>
                <a:cubicBezTo>
                  <a:pt x="3062904" y="323226"/>
                  <a:pt x="3061684" y="311513"/>
                  <a:pt x="3056610" y="301365"/>
                </a:cubicBezTo>
                <a:cubicBezTo>
                  <a:pt x="3050825" y="289795"/>
                  <a:pt x="3041503" y="280307"/>
                  <a:pt x="3035085" y="269076"/>
                </a:cubicBezTo>
                <a:cubicBezTo>
                  <a:pt x="3027125" y="255145"/>
                  <a:pt x="3020734" y="240374"/>
                  <a:pt x="3013559" y="226023"/>
                </a:cubicBezTo>
                <a:cubicBezTo>
                  <a:pt x="3009972" y="211672"/>
                  <a:pt x="3012423" y="194202"/>
                  <a:pt x="3002797" y="182971"/>
                </a:cubicBezTo>
                <a:cubicBezTo>
                  <a:pt x="2989183" y="167088"/>
                  <a:pt x="2966722" y="161769"/>
                  <a:pt x="2948983" y="150682"/>
                </a:cubicBezTo>
                <a:cubicBezTo>
                  <a:pt x="2938014" y="143826"/>
                  <a:pt x="2928051" y="135350"/>
                  <a:pt x="2916695" y="129156"/>
                </a:cubicBezTo>
                <a:cubicBezTo>
                  <a:pt x="2797524" y="64152"/>
                  <a:pt x="2870068" y="104599"/>
                  <a:pt x="2766017" y="64578"/>
                </a:cubicBezTo>
                <a:cubicBezTo>
                  <a:pt x="2740516" y="54770"/>
                  <a:pt x="2716598" y="40929"/>
                  <a:pt x="2690678" y="32289"/>
                </a:cubicBezTo>
                <a:cubicBezTo>
                  <a:pt x="2671386" y="25858"/>
                  <a:pt x="2572605" y="11206"/>
                  <a:pt x="2561525" y="10763"/>
                </a:cubicBezTo>
                <a:cubicBezTo>
                  <a:pt x="2407341" y="4595"/>
                  <a:pt x="2252994" y="3588"/>
                  <a:pt x="2098729" y="0"/>
                </a:cubicBezTo>
                <a:lnTo>
                  <a:pt x="613475" y="10763"/>
                </a:lnTo>
                <a:cubicBezTo>
                  <a:pt x="548804" y="11592"/>
                  <a:pt x="483922" y="13504"/>
                  <a:pt x="419746" y="21526"/>
                </a:cubicBezTo>
                <a:cubicBezTo>
                  <a:pt x="397231" y="24340"/>
                  <a:pt x="355170" y="43052"/>
                  <a:pt x="355170" y="43052"/>
                </a:cubicBezTo>
                <a:cubicBezTo>
                  <a:pt x="250957" y="121213"/>
                  <a:pt x="383540" y="28865"/>
                  <a:pt x="247542" y="96867"/>
                </a:cubicBezTo>
                <a:lnTo>
                  <a:pt x="204492" y="118393"/>
                </a:lnTo>
              </a:path>
            </a:pathLst>
          </a:custGeom>
          <a:noFill/>
          <a:ln w="889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132" tIns="45567" rIns="91132" bIns="45567" numCol="1" rtlCol="0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sp>
        <p:nvSpPr>
          <p:cNvPr id="54" name="Freeform 53"/>
          <p:cNvSpPr/>
          <p:nvPr/>
        </p:nvSpPr>
        <p:spPr bwMode="auto">
          <a:xfrm>
            <a:off x="4659315" y="3602913"/>
            <a:ext cx="2933706" cy="710359"/>
          </a:xfrm>
          <a:custGeom>
            <a:avLst/>
            <a:gdLst>
              <a:gd name="connsiteX0" fmla="*/ 594988 w 2933706"/>
              <a:gd name="connsiteY0" fmla="*/ 53815 h 710359"/>
              <a:gd name="connsiteX1" fmla="*/ 315158 w 2933706"/>
              <a:gd name="connsiteY1" fmla="*/ 75341 h 710359"/>
              <a:gd name="connsiteX2" fmla="*/ 293632 w 2933706"/>
              <a:gd name="connsiteY2" fmla="*/ 96867 h 710359"/>
              <a:gd name="connsiteX3" fmla="*/ 239819 w 2933706"/>
              <a:gd name="connsiteY3" fmla="*/ 107630 h 710359"/>
              <a:gd name="connsiteX4" fmla="*/ 196768 w 2933706"/>
              <a:gd name="connsiteY4" fmla="*/ 129156 h 710359"/>
              <a:gd name="connsiteX5" fmla="*/ 153717 w 2933706"/>
              <a:gd name="connsiteY5" fmla="*/ 139919 h 710359"/>
              <a:gd name="connsiteX6" fmla="*/ 78378 w 2933706"/>
              <a:gd name="connsiteY6" fmla="*/ 172208 h 710359"/>
              <a:gd name="connsiteX7" fmla="*/ 56853 w 2933706"/>
              <a:gd name="connsiteY7" fmla="*/ 430521 h 710359"/>
              <a:gd name="connsiteX8" fmla="*/ 153717 w 2933706"/>
              <a:gd name="connsiteY8" fmla="*/ 516625 h 710359"/>
              <a:gd name="connsiteX9" fmla="*/ 282870 w 2933706"/>
              <a:gd name="connsiteY9" fmla="*/ 591966 h 710359"/>
              <a:gd name="connsiteX10" fmla="*/ 487361 w 2933706"/>
              <a:gd name="connsiteY10" fmla="*/ 656544 h 710359"/>
              <a:gd name="connsiteX11" fmla="*/ 562700 w 2933706"/>
              <a:gd name="connsiteY11" fmla="*/ 678070 h 710359"/>
              <a:gd name="connsiteX12" fmla="*/ 831768 w 2933706"/>
              <a:gd name="connsiteY12" fmla="*/ 699596 h 710359"/>
              <a:gd name="connsiteX13" fmla="*/ 1725073 w 2933706"/>
              <a:gd name="connsiteY13" fmla="*/ 710359 h 710359"/>
              <a:gd name="connsiteX14" fmla="*/ 2478463 w 2933706"/>
              <a:gd name="connsiteY14" fmla="*/ 699596 h 710359"/>
              <a:gd name="connsiteX15" fmla="*/ 2532277 w 2933706"/>
              <a:gd name="connsiteY15" fmla="*/ 688833 h 710359"/>
              <a:gd name="connsiteX16" fmla="*/ 2575327 w 2933706"/>
              <a:gd name="connsiteY16" fmla="*/ 656544 h 710359"/>
              <a:gd name="connsiteX17" fmla="*/ 2618378 w 2933706"/>
              <a:gd name="connsiteY17" fmla="*/ 645781 h 710359"/>
              <a:gd name="connsiteX18" fmla="*/ 2661429 w 2933706"/>
              <a:gd name="connsiteY18" fmla="*/ 624255 h 710359"/>
              <a:gd name="connsiteX19" fmla="*/ 2736768 w 2933706"/>
              <a:gd name="connsiteY19" fmla="*/ 570440 h 710359"/>
              <a:gd name="connsiteX20" fmla="*/ 2758294 w 2933706"/>
              <a:gd name="connsiteY20" fmla="*/ 548914 h 710359"/>
              <a:gd name="connsiteX21" fmla="*/ 2822870 w 2933706"/>
              <a:gd name="connsiteY21" fmla="*/ 516625 h 710359"/>
              <a:gd name="connsiteX22" fmla="*/ 2908971 w 2933706"/>
              <a:gd name="connsiteY22" fmla="*/ 419758 h 710359"/>
              <a:gd name="connsiteX23" fmla="*/ 2908971 w 2933706"/>
              <a:gd name="connsiteY23" fmla="*/ 279838 h 710359"/>
              <a:gd name="connsiteX24" fmla="*/ 2876683 w 2933706"/>
              <a:gd name="connsiteY24" fmla="*/ 247549 h 710359"/>
              <a:gd name="connsiteX25" fmla="*/ 2801344 w 2933706"/>
              <a:gd name="connsiteY25" fmla="*/ 172208 h 710359"/>
              <a:gd name="connsiteX26" fmla="*/ 2715243 w 2933706"/>
              <a:gd name="connsiteY26" fmla="*/ 139919 h 710359"/>
              <a:gd name="connsiteX27" fmla="*/ 2639904 w 2933706"/>
              <a:gd name="connsiteY27" fmla="*/ 107630 h 710359"/>
              <a:gd name="connsiteX28" fmla="*/ 2553802 w 2933706"/>
              <a:gd name="connsiteY28" fmla="*/ 86104 h 710359"/>
              <a:gd name="connsiteX29" fmla="*/ 2467700 w 2933706"/>
              <a:gd name="connsiteY29" fmla="*/ 53815 h 710359"/>
              <a:gd name="connsiteX30" fmla="*/ 2284734 w 2933706"/>
              <a:gd name="connsiteY30" fmla="*/ 21526 h 710359"/>
              <a:gd name="connsiteX31" fmla="*/ 2187870 w 2933706"/>
              <a:gd name="connsiteY31" fmla="*/ 10763 h 710359"/>
              <a:gd name="connsiteX32" fmla="*/ 1466768 w 2933706"/>
              <a:gd name="connsiteY32" fmla="*/ 0 h 710359"/>
              <a:gd name="connsiteX33" fmla="*/ 788717 w 2933706"/>
              <a:gd name="connsiteY33" fmla="*/ 10763 h 710359"/>
              <a:gd name="connsiteX34" fmla="*/ 605751 w 2933706"/>
              <a:gd name="connsiteY34" fmla="*/ 43052 h 710359"/>
              <a:gd name="connsiteX35" fmla="*/ 519649 w 2933706"/>
              <a:gd name="connsiteY35" fmla="*/ 43052 h 710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933706" h="710359">
                <a:moveTo>
                  <a:pt x="594988" y="53815"/>
                </a:moveTo>
                <a:cubicBezTo>
                  <a:pt x="593644" y="53905"/>
                  <a:pt x="340582" y="69474"/>
                  <a:pt x="315158" y="75341"/>
                </a:cubicBezTo>
                <a:cubicBezTo>
                  <a:pt x="305270" y="77623"/>
                  <a:pt x="302959" y="92870"/>
                  <a:pt x="293632" y="96867"/>
                </a:cubicBezTo>
                <a:cubicBezTo>
                  <a:pt x="276818" y="104073"/>
                  <a:pt x="257757" y="104042"/>
                  <a:pt x="239819" y="107630"/>
                </a:cubicBezTo>
                <a:cubicBezTo>
                  <a:pt x="225469" y="114805"/>
                  <a:pt x="211791" y="123522"/>
                  <a:pt x="196768" y="129156"/>
                </a:cubicBezTo>
                <a:cubicBezTo>
                  <a:pt x="182918" y="134350"/>
                  <a:pt x="167313" y="134092"/>
                  <a:pt x="153717" y="139919"/>
                </a:cubicBezTo>
                <a:cubicBezTo>
                  <a:pt x="49660" y="184516"/>
                  <a:pt x="201974" y="141308"/>
                  <a:pt x="78378" y="172208"/>
                </a:cubicBezTo>
                <a:cubicBezTo>
                  <a:pt x="0" y="250589"/>
                  <a:pt x="9471" y="225190"/>
                  <a:pt x="56853" y="430521"/>
                </a:cubicBezTo>
                <a:cubicBezTo>
                  <a:pt x="60558" y="446576"/>
                  <a:pt x="134772" y="504784"/>
                  <a:pt x="153717" y="516625"/>
                </a:cubicBezTo>
                <a:cubicBezTo>
                  <a:pt x="195981" y="543041"/>
                  <a:pt x="235587" y="576205"/>
                  <a:pt x="282870" y="591966"/>
                </a:cubicBezTo>
                <a:cubicBezTo>
                  <a:pt x="599388" y="697475"/>
                  <a:pt x="352499" y="619763"/>
                  <a:pt x="487361" y="656544"/>
                </a:cubicBezTo>
                <a:cubicBezTo>
                  <a:pt x="512559" y="663416"/>
                  <a:pt x="537251" y="672197"/>
                  <a:pt x="562700" y="678070"/>
                </a:cubicBezTo>
                <a:cubicBezTo>
                  <a:pt x="643249" y="696659"/>
                  <a:pt x="766124" y="698309"/>
                  <a:pt x="831768" y="699596"/>
                </a:cubicBezTo>
                <a:lnTo>
                  <a:pt x="1725073" y="710359"/>
                </a:lnTo>
                <a:lnTo>
                  <a:pt x="2478463" y="699596"/>
                </a:lnTo>
                <a:cubicBezTo>
                  <a:pt x="2496750" y="699108"/>
                  <a:pt x="2515560" y="696263"/>
                  <a:pt x="2532277" y="688833"/>
                </a:cubicBezTo>
                <a:cubicBezTo>
                  <a:pt x="2548669" y="681548"/>
                  <a:pt x="2559283" y="664566"/>
                  <a:pt x="2575327" y="656544"/>
                </a:cubicBezTo>
                <a:cubicBezTo>
                  <a:pt x="2588557" y="649929"/>
                  <a:pt x="2604528" y="650975"/>
                  <a:pt x="2618378" y="645781"/>
                </a:cubicBezTo>
                <a:cubicBezTo>
                  <a:pt x="2633401" y="640147"/>
                  <a:pt x="2647079" y="631430"/>
                  <a:pt x="2661429" y="624255"/>
                </a:cubicBezTo>
                <a:cubicBezTo>
                  <a:pt x="2731939" y="553743"/>
                  <a:pt x="2651773" y="627105"/>
                  <a:pt x="2736768" y="570440"/>
                </a:cubicBezTo>
                <a:cubicBezTo>
                  <a:pt x="2745211" y="564811"/>
                  <a:pt x="2749689" y="554292"/>
                  <a:pt x="2758294" y="548914"/>
                </a:cubicBezTo>
                <a:cubicBezTo>
                  <a:pt x="2778702" y="536159"/>
                  <a:pt x="2802846" y="529975"/>
                  <a:pt x="2822870" y="516625"/>
                </a:cubicBezTo>
                <a:cubicBezTo>
                  <a:pt x="2842408" y="503599"/>
                  <a:pt x="2905358" y="424093"/>
                  <a:pt x="2908971" y="419758"/>
                </a:cubicBezTo>
                <a:cubicBezTo>
                  <a:pt x="2927095" y="365387"/>
                  <a:pt x="2933706" y="360229"/>
                  <a:pt x="2908971" y="279838"/>
                </a:cubicBezTo>
                <a:cubicBezTo>
                  <a:pt x="2904495" y="265290"/>
                  <a:pt x="2886588" y="259106"/>
                  <a:pt x="2876683" y="247549"/>
                </a:cubicBezTo>
                <a:cubicBezTo>
                  <a:pt x="2844395" y="209878"/>
                  <a:pt x="2847983" y="195528"/>
                  <a:pt x="2801344" y="172208"/>
                </a:cubicBezTo>
                <a:cubicBezTo>
                  <a:pt x="2773928" y="158500"/>
                  <a:pt x="2743703" y="151303"/>
                  <a:pt x="2715243" y="139919"/>
                </a:cubicBezTo>
                <a:cubicBezTo>
                  <a:pt x="2689875" y="129772"/>
                  <a:pt x="2665824" y="116270"/>
                  <a:pt x="2639904" y="107630"/>
                </a:cubicBezTo>
                <a:cubicBezTo>
                  <a:pt x="2611838" y="98275"/>
                  <a:pt x="2582039" y="94928"/>
                  <a:pt x="2553802" y="86104"/>
                </a:cubicBezTo>
                <a:cubicBezTo>
                  <a:pt x="2524545" y="76961"/>
                  <a:pt x="2496779" y="63508"/>
                  <a:pt x="2467700" y="53815"/>
                </a:cubicBezTo>
                <a:cubicBezTo>
                  <a:pt x="2420752" y="38165"/>
                  <a:pt x="2305666" y="24380"/>
                  <a:pt x="2284734" y="21526"/>
                </a:cubicBezTo>
                <a:cubicBezTo>
                  <a:pt x="2252545" y="17136"/>
                  <a:pt x="2220345" y="11618"/>
                  <a:pt x="2187870" y="10763"/>
                </a:cubicBezTo>
                <a:cubicBezTo>
                  <a:pt x="1947559" y="4439"/>
                  <a:pt x="1707135" y="3588"/>
                  <a:pt x="1466768" y="0"/>
                </a:cubicBezTo>
                <a:lnTo>
                  <a:pt x="788717" y="10763"/>
                </a:lnTo>
                <a:cubicBezTo>
                  <a:pt x="670639" y="14089"/>
                  <a:pt x="729886" y="28448"/>
                  <a:pt x="605751" y="43052"/>
                </a:cubicBezTo>
                <a:cubicBezTo>
                  <a:pt x="577247" y="46405"/>
                  <a:pt x="548350" y="43052"/>
                  <a:pt x="519649" y="43052"/>
                </a:cubicBezTo>
              </a:path>
            </a:pathLst>
          </a:custGeom>
          <a:noFill/>
          <a:ln w="889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132" tIns="45567" rIns="91132" bIns="45567" numCol="1" rtlCol="0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sp>
        <p:nvSpPr>
          <p:cNvPr id="55" name="TextBox 54"/>
          <p:cNvSpPr txBox="1"/>
          <p:nvPr/>
        </p:nvSpPr>
        <p:spPr>
          <a:xfrm>
            <a:off x="6259512" y="2484437"/>
            <a:ext cx="2337760" cy="531428"/>
          </a:xfrm>
          <a:prstGeom prst="rect">
            <a:avLst/>
          </a:prstGeom>
          <a:noFill/>
        </p:spPr>
        <p:txBody>
          <a:bodyPr wrap="none" lIns="91132" tIns="45567" rIns="91132" bIns="45567" rtlCol="0">
            <a:spAutoFit/>
          </a:bodyPr>
          <a:lstStyle/>
          <a:p>
            <a:r>
              <a:rPr lang="en-US" sz="3200" b="1" i="1" dirty="0">
                <a:solidFill>
                  <a:srgbClr val="800000"/>
                </a:solidFill>
              </a:rPr>
              <a:t>Same URI!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5162"/>
          <a:lstStyle/>
          <a:p>
            <a:pPr>
              <a:tabLst>
                <a:tab pos="721503" algn="l"/>
                <a:tab pos="1443000" algn="l"/>
                <a:tab pos="2164504" algn="l"/>
                <a:tab pos="2886007" algn="l"/>
                <a:tab pos="3607509" algn="l"/>
                <a:tab pos="4329015" algn="l"/>
                <a:tab pos="5050518" algn="l"/>
                <a:tab pos="5772020" algn="l"/>
                <a:tab pos="6493519" algn="l"/>
                <a:tab pos="7215024" algn="l"/>
                <a:tab pos="7936524" algn="l"/>
                <a:tab pos="8658027" algn="l"/>
                <a:tab pos="9379531" algn="l"/>
              </a:tabLst>
            </a:pPr>
            <a:r>
              <a:rPr lang="en-US"/>
              <a:t>3</a:t>
            </a:r>
            <a:r>
              <a:rPr lang="en-US" baseline="33000"/>
              <a:t>rd</a:t>
            </a:r>
            <a:r>
              <a:rPr lang="en-US"/>
              <a:t>: start merging your data</a:t>
            </a:r>
          </a:p>
        </p:txBody>
      </p:sp>
      <p:grpSp>
        <p:nvGrpSpPr>
          <p:cNvPr id="2" name="Group 50"/>
          <p:cNvGrpSpPr/>
          <p:nvPr/>
        </p:nvGrpSpPr>
        <p:grpSpPr>
          <a:xfrm>
            <a:off x="239713" y="1436389"/>
            <a:ext cx="9627268" cy="5700463"/>
            <a:chOff x="239712" y="1436353"/>
            <a:chExt cx="9627268" cy="5700464"/>
          </a:xfrm>
        </p:grpSpPr>
        <p:sp>
          <p:nvSpPr>
            <p:cNvPr id="42" name="TextBox 41"/>
            <p:cNvSpPr txBox="1"/>
            <p:nvPr/>
          </p:nvSpPr>
          <p:spPr>
            <a:xfrm rot="238339">
              <a:off x="2547204" y="1436353"/>
              <a:ext cx="587248" cy="237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noProof="1">
                  <a:solidFill>
                    <a:srgbClr val="0D0D0D"/>
                  </a:solidFill>
                </a:rPr>
                <a:t>a:title</a:t>
              </a:r>
            </a:p>
          </p:txBody>
        </p:sp>
        <p:grpSp>
          <p:nvGrpSpPr>
            <p:cNvPr id="3" name="Group 69"/>
            <p:cNvGrpSpPr/>
            <p:nvPr/>
          </p:nvGrpSpPr>
          <p:grpSpPr>
            <a:xfrm>
              <a:off x="239712" y="1465444"/>
              <a:ext cx="9627268" cy="5671373"/>
              <a:chOff x="239712" y="1465444"/>
              <a:chExt cx="9627268" cy="5671373"/>
            </a:xfrm>
          </p:grpSpPr>
          <p:sp>
            <p:nvSpPr>
              <p:cNvPr id="6" name="Oval 5"/>
              <p:cNvSpPr/>
              <p:nvPr/>
            </p:nvSpPr>
            <p:spPr bwMode="auto">
              <a:xfrm>
                <a:off x="5192712" y="5684837"/>
                <a:ext cx="451184" cy="266894"/>
              </a:xfrm>
              <a:prstGeom prst="ellipse">
                <a:avLst/>
              </a:prstGeom>
              <a:solidFill>
                <a:srgbClr val="CFD10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7" name="Oval 6"/>
              <p:cNvSpPr/>
              <p:nvPr/>
            </p:nvSpPr>
            <p:spPr bwMode="auto">
              <a:xfrm>
                <a:off x="8413165" y="6118137"/>
                <a:ext cx="451184" cy="266894"/>
              </a:xfrm>
              <a:prstGeom prst="ellipse">
                <a:avLst/>
              </a:prstGeom>
              <a:solidFill>
                <a:srgbClr val="CFD10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>
                <a:off x="4605497" y="6518857"/>
                <a:ext cx="1604210" cy="237910"/>
              </a:xfrm>
              <a:prstGeom prst="rect">
                <a:avLst/>
              </a:prstGeom>
              <a:solidFill>
                <a:srgbClr val="CFD10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000" b="1" noProof="1">
                    <a:solidFill>
                      <a:srgbClr val="0D0D0D"/>
                    </a:solidFill>
                  </a:rPr>
                  <a:t>Ghosh, Amitav</a:t>
                </a: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8164512" y="6898907"/>
                <a:ext cx="1604210" cy="237910"/>
              </a:xfrm>
              <a:prstGeom prst="rect">
                <a:avLst/>
              </a:prstGeom>
              <a:solidFill>
                <a:srgbClr val="CFD10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000" b="1" noProof="1">
                    <a:solidFill>
                      <a:srgbClr val="0D0D0D"/>
                    </a:solidFill>
                  </a:rPr>
                  <a:t>Besse, Christianne</a:t>
                </a: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8262770" y="4452375"/>
                <a:ext cx="1604210" cy="237910"/>
              </a:xfrm>
              <a:prstGeom prst="rect">
                <a:avLst/>
              </a:prstGeom>
              <a:solidFill>
                <a:srgbClr val="CFD10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fr-FR" sz="1000" b="1" dirty="0">
                    <a:solidFill>
                      <a:srgbClr val="0D0D0D"/>
                    </a:solidFill>
                  </a:rPr>
                  <a:t>Le palais des miroirs</a:t>
                </a:r>
              </a:p>
            </p:txBody>
          </p:sp>
          <p:cxnSp>
            <p:nvCxnSpPr>
              <p:cNvPr id="11" name="Straight Arrow Connector 10"/>
              <p:cNvCxnSpPr>
                <a:stCxn id="50" idx="4"/>
                <a:endCxn id="6" idx="0"/>
              </p:cNvCxnSpPr>
              <p:nvPr/>
            </p:nvCxnSpPr>
            <p:spPr bwMode="auto">
              <a:xfrm flipH="1">
                <a:off x="5418305" y="1898707"/>
                <a:ext cx="798094" cy="3786130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sp>
            <p:nvSpPr>
              <p:cNvPr id="12" name="TextBox 11"/>
              <p:cNvSpPr txBox="1"/>
              <p:nvPr/>
            </p:nvSpPr>
            <p:spPr>
              <a:xfrm>
                <a:off x="7554912" y="3170237"/>
                <a:ext cx="762000" cy="237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noProof="1">
                    <a:solidFill>
                      <a:srgbClr val="0D0D0D"/>
                    </a:solidFill>
                  </a:rPr>
                  <a:t>f:original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887912" y="6186949"/>
                <a:ext cx="541404" cy="229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noProof="1">
                    <a:solidFill>
                      <a:srgbClr val="0D0D0D"/>
                    </a:solidFill>
                  </a:rPr>
                  <a:t>f:nom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8212639" y="5762278"/>
                <a:ext cx="889632" cy="229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noProof="1">
                    <a:solidFill>
                      <a:srgbClr val="0D0D0D"/>
                    </a:solidFill>
                  </a:rPr>
                  <a:t>f:traducteur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878512" y="3779837"/>
                <a:ext cx="762000" cy="237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noProof="1">
                    <a:solidFill>
                      <a:srgbClr val="0D0D0D"/>
                    </a:solidFill>
                  </a:rPr>
                  <a:t>f:auteur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19602114">
                <a:off x="8400639" y="4903412"/>
                <a:ext cx="675917" cy="237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noProof="1">
                    <a:solidFill>
                      <a:srgbClr val="0D0D0D"/>
                    </a:solidFill>
                  </a:rPr>
                  <a:t>f:titre</a:t>
                </a:r>
              </a:p>
            </p:txBody>
          </p:sp>
          <p:sp>
            <p:nvSpPr>
              <p:cNvPr id="17" name="Oval 16"/>
              <p:cNvSpPr/>
              <p:nvPr/>
            </p:nvSpPr>
            <p:spPr bwMode="auto">
              <a:xfrm>
                <a:off x="6558296" y="5378414"/>
                <a:ext cx="2656972" cy="334548"/>
              </a:xfrm>
              <a:prstGeom prst="ellipse">
                <a:avLst/>
              </a:prstGeom>
              <a:solidFill>
                <a:srgbClr val="CFD10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000" b="1" noProof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http://…isbn/2020386682</a:t>
                </a:r>
              </a:p>
            </p:txBody>
          </p:sp>
          <p:cxnSp>
            <p:nvCxnSpPr>
              <p:cNvPr id="18" name="Straight Arrow Connector 17"/>
              <p:cNvCxnSpPr>
                <a:stCxn id="6" idx="4"/>
                <a:endCxn id="8" idx="0"/>
              </p:cNvCxnSpPr>
              <p:nvPr/>
            </p:nvCxnSpPr>
            <p:spPr bwMode="auto">
              <a:xfrm flipH="1">
                <a:off x="5407602" y="5951730"/>
                <a:ext cx="10702" cy="567127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19" name="Straight Arrow Connector 18"/>
              <p:cNvCxnSpPr>
                <a:stCxn id="17" idx="4"/>
                <a:endCxn id="7" idx="1"/>
              </p:cNvCxnSpPr>
              <p:nvPr/>
            </p:nvCxnSpPr>
            <p:spPr bwMode="auto">
              <a:xfrm>
                <a:off x="7886782" y="5712962"/>
                <a:ext cx="592457" cy="444260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20" name="Straight Arrow Connector 19"/>
              <p:cNvCxnSpPr>
                <a:stCxn id="7" idx="5"/>
                <a:endCxn id="9" idx="0"/>
              </p:cNvCxnSpPr>
              <p:nvPr/>
            </p:nvCxnSpPr>
            <p:spPr bwMode="auto">
              <a:xfrm>
                <a:off x="8798275" y="6345945"/>
                <a:ext cx="168342" cy="552962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21" name="Straight Arrow Connector 20"/>
              <p:cNvCxnSpPr>
                <a:stCxn id="17" idx="0"/>
                <a:endCxn id="10" idx="2"/>
              </p:cNvCxnSpPr>
              <p:nvPr/>
            </p:nvCxnSpPr>
            <p:spPr bwMode="auto">
              <a:xfrm flipV="1">
                <a:off x="7886782" y="4690285"/>
                <a:ext cx="1178094" cy="688129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22" name="Straight Arrow Connector 21"/>
              <p:cNvCxnSpPr>
                <a:stCxn id="17" idx="0"/>
                <a:endCxn id="50" idx="5"/>
              </p:cNvCxnSpPr>
              <p:nvPr/>
            </p:nvCxnSpPr>
            <p:spPr bwMode="auto">
              <a:xfrm flipH="1" flipV="1">
                <a:off x="7155779" y="1849714"/>
                <a:ext cx="731003" cy="3528701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sp>
            <p:nvSpPr>
              <p:cNvPr id="23" name="TextBox 22"/>
              <p:cNvSpPr txBox="1"/>
              <p:nvPr/>
            </p:nvSpPr>
            <p:spPr>
              <a:xfrm>
                <a:off x="8964610" y="6422740"/>
                <a:ext cx="571501" cy="237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noProof="1">
                    <a:solidFill>
                      <a:srgbClr val="0D0D0D"/>
                    </a:solidFill>
                  </a:rPr>
                  <a:t>f:nom</a:t>
                </a:r>
              </a:p>
            </p:txBody>
          </p:sp>
          <p:sp>
            <p:nvSpPr>
              <p:cNvPr id="26" name="Oval 25"/>
              <p:cNvSpPr/>
              <p:nvPr/>
            </p:nvSpPr>
            <p:spPr bwMode="auto">
              <a:xfrm>
                <a:off x="3162912" y="2890738"/>
                <a:ext cx="469800" cy="313200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27" name="Oval 26"/>
              <p:cNvSpPr/>
              <p:nvPr/>
            </p:nvSpPr>
            <p:spPr bwMode="auto">
              <a:xfrm>
                <a:off x="3973512" y="3322637"/>
                <a:ext cx="469800" cy="313200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239712" y="4690057"/>
                <a:ext cx="1670399" cy="237910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000" b="1" noProof="1">
                    <a:solidFill>
                      <a:srgbClr val="0D0D0D"/>
                    </a:solidFill>
                  </a:rPr>
                  <a:t>Ghosh, Amitav</a:t>
                </a:r>
              </a:p>
            </p:txBody>
          </p:sp>
          <p:sp>
            <p:nvSpPr>
              <p:cNvPr id="29" name="Oval 28"/>
              <p:cNvSpPr/>
              <p:nvPr/>
            </p:nvSpPr>
            <p:spPr bwMode="auto">
              <a:xfrm>
                <a:off x="2068512" y="4840759"/>
                <a:ext cx="3079800" cy="334548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000" b="1" noProof="1">
                    <a:solidFill>
                      <a:srgbClr val="0D0D0D"/>
                    </a:solidFill>
                  </a:rPr>
                  <a:t>http://www.amitavghosh.com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 bwMode="auto">
              <a:xfrm>
                <a:off x="239712" y="1465444"/>
                <a:ext cx="1670399" cy="256993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rgbClr val="0D0D0D"/>
                    </a:solidFill>
                  </a:rPr>
                  <a:t>The Glass Palace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 bwMode="auto">
              <a:xfrm>
                <a:off x="239712" y="1846444"/>
                <a:ext cx="1670399" cy="256993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rgbClr val="0D0D0D"/>
                    </a:solidFill>
                  </a:rPr>
                  <a:t>2000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239712" y="2715616"/>
                <a:ext cx="1670399" cy="256993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rgbClr val="0D0D0D"/>
                    </a:solidFill>
                  </a:rPr>
                  <a:t>London</a:t>
                </a:r>
              </a:p>
            </p:txBody>
          </p:sp>
          <p:sp>
            <p:nvSpPr>
              <p:cNvPr id="33" name="Rectangle 32"/>
              <p:cNvSpPr/>
              <p:nvPr/>
            </p:nvSpPr>
            <p:spPr bwMode="auto">
              <a:xfrm>
                <a:off x="239712" y="3115816"/>
                <a:ext cx="1670399" cy="256993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rgbClr val="0D0D0D"/>
                    </a:solidFill>
                  </a:rPr>
                  <a:t>Harper Collins</a:t>
                </a:r>
              </a:p>
            </p:txBody>
          </p:sp>
          <p:cxnSp>
            <p:nvCxnSpPr>
              <p:cNvPr id="34" name="Curved Connector 20"/>
              <p:cNvCxnSpPr>
                <a:stCxn id="50" idx="3"/>
                <a:endCxn id="26" idx="6"/>
              </p:cNvCxnSpPr>
              <p:nvPr/>
            </p:nvCxnSpPr>
            <p:spPr bwMode="auto">
              <a:xfrm rot="5400000">
                <a:off x="3856053" y="1626373"/>
                <a:ext cx="1197624" cy="1644305"/>
              </a:xfrm>
              <a:prstGeom prst="curvedConnector2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/>
                <a:tailEnd type="triangle" w="lg" len="med"/>
              </a:ln>
              <a:effectLst/>
            </p:spPr>
          </p:cxnSp>
          <p:cxnSp>
            <p:nvCxnSpPr>
              <p:cNvPr id="35" name="Curved Connector 34"/>
              <p:cNvCxnSpPr>
                <a:stCxn id="50" idx="3"/>
                <a:endCxn id="27" idx="6"/>
              </p:cNvCxnSpPr>
              <p:nvPr/>
            </p:nvCxnSpPr>
            <p:spPr bwMode="auto">
              <a:xfrm rot="5400000">
                <a:off x="4045403" y="2247623"/>
                <a:ext cx="1629523" cy="833705"/>
              </a:xfrm>
              <a:prstGeom prst="curvedConnector2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/>
                <a:tailEnd type="triangle" w="lg" len="med"/>
              </a:ln>
              <a:effectLst/>
            </p:spPr>
          </p:cxnSp>
          <p:cxnSp>
            <p:nvCxnSpPr>
              <p:cNvPr id="36" name="Curved Connector 35"/>
              <p:cNvCxnSpPr>
                <a:stCxn id="27" idx="2"/>
                <a:endCxn id="28" idx="0"/>
              </p:cNvCxnSpPr>
              <p:nvPr/>
            </p:nvCxnSpPr>
            <p:spPr bwMode="auto">
              <a:xfrm rot="10800000" flipV="1">
                <a:off x="1074913" y="3479237"/>
                <a:ext cx="2898600" cy="1210819"/>
              </a:xfrm>
              <a:prstGeom prst="curvedConnector2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/>
                <a:tailEnd type="triangle" w="lg" len="med"/>
              </a:ln>
              <a:effectLst/>
            </p:spPr>
          </p:cxnSp>
          <p:cxnSp>
            <p:nvCxnSpPr>
              <p:cNvPr id="38" name="Straight Arrow Connector 37"/>
              <p:cNvCxnSpPr>
                <a:stCxn id="26" idx="2"/>
                <a:endCxn id="32" idx="3"/>
              </p:cNvCxnSpPr>
              <p:nvPr/>
            </p:nvCxnSpPr>
            <p:spPr bwMode="auto">
              <a:xfrm flipH="1" flipV="1">
                <a:off x="1910111" y="2844113"/>
                <a:ext cx="1252801" cy="203225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39" name="Straight Arrow Connector 38"/>
              <p:cNvCxnSpPr>
                <a:stCxn id="26" idx="2"/>
                <a:endCxn id="33" idx="3"/>
              </p:cNvCxnSpPr>
              <p:nvPr/>
            </p:nvCxnSpPr>
            <p:spPr bwMode="auto">
              <a:xfrm flipH="1">
                <a:off x="1910111" y="3047338"/>
                <a:ext cx="1252801" cy="196975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40" name="Straight Arrow Connector 39"/>
              <p:cNvCxnSpPr>
                <a:stCxn id="50" idx="2"/>
                <a:endCxn id="30" idx="3"/>
              </p:cNvCxnSpPr>
              <p:nvPr/>
            </p:nvCxnSpPr>
            <p:spPr bwMode="auto">
              <a:xfrm flipH="1" flipV="1">
                <a:off x="1910111" y="1593941"/>
                <a:ext cx="2977801" cy="137492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41" name="Straight Arrow Connector 40"/>
              <p:cNvCxnSpPr>
                <a:stCxn id="50" idx="2"/>
                <a:endCxn id="31" idx="3"/>
              </p:cNvCxnSpPr>
              <p:nvPr/>
            </p:nvCxnSpPr>
            <p:spPr bwMode="auto">
              <a:xfrm flipH="1">
                <a:off x="1910111" y="1731433"/>
                <a:ext cx="2977801" cy="243508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sp>
            <p:nvSpPr>
              <p:cNvPr id="43" name="TextBox 42"/>
              <p:cNvSpPr txBox="1"/>
              <p:nvPr/>
            </p:nvSpPr>
            <p:spPr>
              <a:xfrm rot="21215795">
                <a:off x="2558864" y="1843045"/>
                <a:ext cx="565992" cy="229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noProof="1">
                    <a:solidFill>
                      <a:srgbClr val="0D0D0D"/>
                    </a:solidFill>
                  </a:rPr>
                  <a:t>a:year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 rot="610119">
                <a:off x="2284446" y="2659589"/>
                <a:ext cx="543645" cy="237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noProof="1">
                    <a:solidFill>
                      <a:srgbClr val="0D0D0D"/>
                    </a:solidFill>
                  </a:rPr>
                  <a:t>a:city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 rot="21074880">
                <a:off x="2183932" y="3122271"/>
                <a:ext cx="829823" cy="237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noProof="1">
                    <a:solidFill>
                      <a:srgbClr val="0D0D0D"/>
                    </a:solidFill>
                  </a:rPr>
                  <a:t>a:p_name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1109776" y="3779837"/>
                <a:ext cx="653936" cy="237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noProof="1">
                    <a:solidFill>
                      <a:srgbClr val="0D0D0D"/>
                    </a:solidFill>
                  </a:rPr>
                  <a:t>a:name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3120201" y="3932237"/>
                <a:ext cx="1005711" cy="237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noProof="1">
                    <a:solidFill>
                      <a:srgbClr val="0D0D0D"/>
                    </a:solidFill>
                  </a:rPr>
                  <a:t>a:homepage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4278312" y="3017837"/>
                <a:ext cx="706748" cy="237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noProof="1">
                    <a:solidFill>
                      <a:srgbClr val="0D0D0D"/>
                    </a:solidFill>
                  </a:rPr>
                  <a:t>a:author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 rot="20242754">
                <a:off x="3903794" y="2530167"/>
                <a:ext cx="900086" cy="237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noProof="1">
                    <a:solidFill>
                      <a:srgbClr val="0D0D0D"/>
                    </a:solidFill>
                  </a:rPr>
                  <a:t>a:publisher</a:t>
                </a:r>
              </a:p>
            </p:txBody>
          </p:sp>
          <p:cxnSp>
            <p:nvCxnSpPr>
              <p:cNvPr id="62" name="Straight Arrow Connector 61"/>
              <p:cNvCxnSpPr>
                <a:stCxn id="27" idx="4"/>
                <a:endCxn id="29" idx="0"/>
              </p:cNvCxnSpPr>
              <p:nvPr/>
            </p:nvCxnSpPr>
            <p:spPr bwMode="auto">
              <a:xfrm flipH="1">
                <a:off x="3608412" y="3635837"/>
                <a:ext cx="600000" cy="1204922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sp>
            <p:nvSpPr>
              <p:cNvPr id="50" name="Oval 49"/>
              <p:cNvSpPr/>
              <p:nvPr/>
            </p:nvSpPr>
            <p:spPr bwMode="auto">
              <a:xfrm>
                <a:off x="4887912" y="1564159"/>
                <a:ext cx="2656972" cy="334548"/>
              </a:xfrm>
              <a:prstGeom prst="ellipse">
                <a:avLst/>
              </a:prstGeom>
              <a:gradFill flip="none" rotWithShape="1">
                <a:gsLst>
                  <a:gs pos="0">
                    <a:srgbClr val="00B9FF"/>
                  </a:gs>
                  <a:gs pos="100000">
                    <a:srgbClr val="CFD20F"/>
                  </a:gs>
                </a:gsLst>
                <a:lin ang="0" scaled="1"/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000" b="1" noProof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http://…isbn/000651409X</a:t>
                </a:r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User of data “F” can now ask queries like:</a:t>
            </a:r>
          </a:p>
          <a:p>
            <a:pPr lvl="1"/>
            <a:r>
              <a:rPr lang="en-US" smtClean="0"/>
              <a:t>“give me the title of the original”</a:t>
            </a:r>
          </a:p>
          <a:p>
            <a:pPr lvl="2"/>
            <a:r>
              <a:rPr lang="en-US" smtClean="0"/>
              <a:t>well, … « donnes-moi le titre de l’original »</a:t>
            </a:r>
          </a:p>
          <a:p>
            <a:r>
              <a:rPr lang="en-US" smtClean="0"/>
              <a:t>This information is not in the dataset “F”…</a:t>
            </a:r>
          </a:p>
          <a:p>
            <a:r>
              <a:rPr lang="en-US" smtClean="0"/>
              <a:t>…but can be retrieved by merging with dataset “A”!</a:t>
            </a:r>
            <a:endParaRPr lang="en-US"/>
          </a:p>
        </p:txBody>
      </p:sp>
      <p:sp>
        <p:nvSpPr>
          <p:cNvPr id="6553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Start making queries…</a:t>
            </a: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6869113" y="4999036"/>
            <a:ext cx="2667000" cy="16764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132" tIns="45567" rIns="91132" bIns="45567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5"/>
          <p:cNvGrpSpPr/>
          <p:nvPr/>
        </p:nvGrpSpPr>
        <p:grpSpPr>
          <a:xfrm>
            <a:off x="6945313" y="5020166"/>
            <a:ext cx="2438400" cy="1639504"/>
            <a:chOff x="239712" y="983157"/>
            <a:chExt cx="9677400" cy="6506811"/>
          </a:xfrm>
        </p:grpSpPr>
        <p:sp>
          <p:nvSpPr>
            <p:cNvPr id="7" name="Oval 6"/>
            <p:cNvSpPr/>
            <p:nvPr/>
          </p:nvSpPr>
          <p:spPr bwMode="auto">
            <a:xfrm>
              <a:off x="5192712" y="5684837"/>
              <a:ext cx="451184" cy="266894"/>
            </a:xfrm>
            <a:prstGeom prst="ellipse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8413165" y="6118137"/>
              <a:ext cx="451184" cy="266894"/>
            </a:xfrm>
            <a:prstGeom prst="ellipse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605498" y="6165708"/>
              <a:ext cx="1604211" cy="944207"/>
            </a:xfrm>
            <a:prstGeom prst="rect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sz="1000" noProof="1">
                <a:solidFill>
                  <a:srgbClr val="0D0D0D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8312901" y="6545761"/>
              <a:ext cx="1604211" cy="944207"/>
            </a:xfrm>
            <a:prstGeom prst="rect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sz="1000" noProof="1">
                <a:solidFill>
                  <a:srgbClr val="0D0D0D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8262769" y="4099227"/>
              <a:ext cx="1604211" cy="944207"/>
            </a:xfrm>
            <a:prstGeom prst="rect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fr-FR" sz="1000" dirty="0">
                <a:solidFill>
                  <a:srgbClr val="0D0D0D"/>
                </a:solidFill>
              </a:endParaRPr>
            </a:p>
          </p:txBody>
        </p:sp>
        <p:cxnSp>
          <p:nvCxnSpPr>
            <p:cNvPr id="12" name="Straight Arrow Connector 11"/>
            <p:cNvCxnSpPr>
              <a:stCxn id="36" idx="4"/>
              <a:endCxn id="7" idx="0"/>
            </p:cNvCxnSpPr>
            <p:nvPr/>
          </p:nvCxnSpPr>
          <p:spPr bwMode="auto">
            <a:xfrm flipH="1">
              <a:off x="5418305" y="2395304"/>
              <a:ext cx="798093" cy="3289534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sp>
          <p:nvSpPr>
            <p:cNvPr id="13" name="Oval 12"/>
            <p:cNvSpPr/>
            <p:nvPr/>
          </p:nvSpPr>
          <p:spPr bwMode="auto">
            <a:xfrm>
              <a:off x="6558295" y="4966236"/>
              <a:ext cx="2656971" cy="1158909"/>
            </a:xfrm>
            <a:prstGeom prst="ellipse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sz="800" noProof="1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cxnSp>
          <p:nvCxnSpPr>
            <p:cNvPr id="14" name="Straight Arrow Connector 13"/>
            <p:cNvCxnSpPr>
              <a:stCxn id="7" idx="4"/>
              <a:endCxn id="9" idx="0"/>
            </p:cNvCxnSpPr>
            <p:nvPr/>
          </p:nvCxnSpPr>
          <p:spPr bwMode="auto">
            <a:xfrm flipH="1">
              <a:off x="5407603" y="5951732"/>
              <a:ext cx="10702" cy="213976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15" name="Straight Arrow Connector 14"/>
            <p:cNvCxnSpPr>
              <a:stCxn id="13" idx="4"/>
              <a:endCxn id="8" idx="1"/>
            </p:cNvCxnSpPr>
            <p:nvPr/>
          </p:nvCxnSpPr>
          <p:spPr bwMode="auto">
            <a:xfrm>
              <a:off x="7886780" y="6125145"/>
              <a:ext cx="592460" cy="32076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16" name="Straight Arrow Connector 15"/>
            <p:cNvCxnSpPr>
              <a:stCxn id="8" idx="5"/>
              <a:endCxn id="10" idx="0"/>
            </p:cNvCxnSpPr>
            <p:nvPr/>
          </p:nvCxnSpPr>
          <p:spPr bwMode="auto">
            <a:xfrm>
              <a:off x="8798272" y="6345946"/>
              <a:ext cx="316735" cy="199815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17" name="Straight Arrow Connector 16"/>
            <p:cNvCxnSpPr>
              <a:stCxn id="13" idx="0"/>
              <a:endCxn id="11" idx="2"/>
            </p:cNvCxnSpPr>
            <p:nvPr/>
          </p:nvCxnSpPr>
          <p:spPr bwMode="auto">
            <a:xfrm>
              <a:off x="7886780" y="4966236"/>
              <a:ext cx="1178094" cy="77198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18" name="Straight Arrow Connector 17"/>
            <p:cNvCxnSpPr>
              <a:stCxn id="13" idx="0"/>
              <a:endCxn id="36" idx="5"/>
            </p:cNvCxnSpPr>
            <p:nvPr/>
          </p:nvCxnSpPr>
          <p:spPr bwMode="auto">
            <a:xfrm flipH="1" flipV="1">
              <a:off x="7155778" y="2200861"/>
              <a:ext cx="731003" cy="2765375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sp>
          <p:nvSpPr>
            <p:cNvPr id="19" name="Oval 18"/>
            <p:cNvSpPr/>
            <p:nvPr/>
          </p:nvSpPr>
          <p:spPr bwMode="auto">
            <a:xfrm>
              <a:off x="3162912" y="2890738"/>
              <a:ext cx="469800" cy="3132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3973512" y="3322637"/>
              <a:ext cx="469800" cy="3132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239712" y="4336906"/>
              <a:ext cx="1670400" cy="944207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sz="1000" noProof="1">
                <a:solidFill>
                  <a:srgbClr val="0D0D0D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2068514" y="4344164"/>
              <a:ext cx="3079802" cy="1327737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sz="1000" noProof="1">
                <a:solidFill>
                  <a:srgbClr val="0D0D0D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239712" y="983157"/>
              <a:ext cx="1670399" cy="1019946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sz="1200" dirty="0">
                <a:solidFill>
                  <a:srgbClr val="0D0D0D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239712" y="1651660"/>
              <a:ext cx="1670399" cy="1019946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sz="1200" dirty="0">
                <a:solidFill>
                  <a:srgbClr val="0D0D0D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239712" y="2334114"/>
              <a:ext cx="1670399" cy="1019946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sz="1200" dirty="0">
                <a:solidFill>
                  <a:srgbClr val="0D0D0D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239712" y="2925734"/>
              <a:ext cx="1670399" cy="1019946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sz="1200" dirty="0">
                <a:solidFill>
                  <a:srgbClr val="0D0D0D"/>
                </a:solidFill>
              </a:endParaRPr>
            </a:p>
          </p:txBody>
        </p:sp>
        <p:cxnSp>
          <p:nvCxnSpPr>
            <p:cNvPr id="27" name="Curved Connector 20"/>
            <p:cNvCxnSpPr>
              <a:stCxn id="36" idx="3"/>
              <a:endCxn id="19" idx="6"/>
            </p:cNvCxnSpPr>
            <p:nvPr/>
          </p:nvCxnSpPr>
          <p:spPr bwMode="auto">
            <a:xfrm rot="5400000">
              <a:off x="4031629" y="1801945"/>
              <a:ext cx="846478" cy="1644306"/>
            </a:xfrm>
            <a:prstGeom prst="curvedConnector2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sm" len="sm"/>
            </a:ln>
            <a:effectLst/>
          </p:spPr>
        </p:cxnSp>
        <p:cxnSp>
          <p:nvCxnSpPr>
            <p:cNvPr id="28" name="Curved Connector 34"/>
            <p:cNvCxnSpPr>
              <a:stCxn id="36" idx="3"/>
              <a:endCxn id="20" idx="6"/>
            </p:cNvCxnSpPr>
            <p:nvPr/>
          </p:nvCxnSpPr>
          <p:spPr bwMode="auto">
            <a:xfrm rot="5400000">
              <a:off x="4220979" y="2423194"/>
              <a:ext cx="1278377" cy="833708"/>
            </a:xfrm>
            <a:prstGeom prst="curvedConnector2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sm" len="sm"/>
            </a:ln>
            <a:effectLst/>
          </p:spPr>
        </p:cxnSp>
        <p:cxnSp>
          <p:nvCxnSpPr>
            <p:cNvPr id="29" name="Curved Connector 35"/>
            <p:cNvCxnSpPr>
              <a:stCxn id="20" idx="2"/>
              <a:endCxn id="21" idx="0"/>
            </p:cNvCxnSpPr>
            <p:nvPr/>
          </p:nvCxnSpPr>
          <p:spPr bwMode="auto">
            <a:xfrm rot="10800000" flipV="1">
              <a:off x="1074912" y="3479234"/>
              <a:ext cx="2898600" cy="857668"/>
            </a:xfrm>
            <a:prstGeom prst="curvedConnector2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sm" len="sm"/>
            </a:ln>
            <a:effectLst/>
          </p:spPr>
        </p:cxnSp>
        <p:cxnSp>
          <p:nvCxnSpPr>
            <p:cNvPr id="30" name="Straight Arrow Connector 29"/>
            <p:cNvCxnSpPr>
              <a:stCxn id="19" idx="2"/>
              <a:endCxn id="25" idx="3"/>
            </p:cNvCxnSpPr>
            <p:nvPr/>
          </p:nvCxnSpPr>
          <p:spPr bwMode="auto">
            <a:xfrm flipH="1" flipV="1">
              <a:off x="1910111" y="2844088"/>
              <a:ext cx="1252799" cy="203249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31" name="Straight Arrow Connector 30"/>
            <p:cNvCxnSpPr>
              <a:stCxn id="19" idx="2"/>
              <a:endCxn id="26" idx="3"/>
            </p:cNvCxnSpPr>
            <p:nvPr/>
          </p:nvCxnSpPr>
          <p:spPr bwMode="auto">
            <a:xfrm flipH="1">
              <a:off x="1910111" y="3047337"/>
              <a:ext cx="1252799" cy="388372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32" name="Straight Arrow Connector 31"/>
            <p:cNvCxnSpPr>
              <a:stCxn id="36" idx="2"/>
              <a:endCxn id="23" idx="3"/>
            </p:cNvCxnSpPr>
            <p:nvPr/>
          </p:nvCxnSpPr>
          <p:spPr bwMode="auto">
            <a:xfrm flipH="1" flipV="1">
              <a:off x="1910111" y="1493132"/>
              <a:ext cx="2977801" cy="238305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33" name="Straight Arrow Connector 32"/>
            <p:cNvCxnSpPr>
              <a:stCxn id="36" idx="2"/>
              <a:endCxn id="24" idx="3"/>
            </p:cNvCxnSpPr>
            <p:nvPr/>
          </p:nvCxnSpPr>
          <p:spPr bwMode="auto">
            <a:xfrm flipH="1">
              <a:off x="1910111" y="1731436"/>
              <a:ext cx="2977801" cy="430199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sp>
          <p:nvSpPr>
            <p:cNvPr id="34" name="TextBox 33"/>
            <p:cNvSpPr txBox="1"/>
            <p:nvPr/>
          </p:nvSpPr>
          <p:spPr>
            <a:xfrm>
              <a:off x="3120202" y="3932236"/>
              <a:ext cx="1005713" cy="944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000" noProof="1">
                <a:solidFill>
                  <a:srgbClr val="0D0D0D"/>
                </a:solidFill>
              </a:endParaRPr>
            </a:p>
          </p:txBody>
        </p:sp>
        <p:cxnSp>
          <p:nvCxnSpPr>
            <p:cNvPr id="35" name="Straight Arrow Connector 34"/>
            <p:cNvCxnSpPr>
              <a:stCxn id="20" idx="4"/>
              <a:endCxn id="22" idx="0"/>
            </p:cNvCxnSpPr>
            <p:nvPr/>
          </p:nvCxnSpPr>
          <p:spPr bwMode="auto">
            <a:xfrm flipH="1">
              <a:off x="3608417" y="3635839"/>
              <a:ext cx="599994" cy="708326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sp>
          <p:nvSpPr>
            <p:cNvPr id="36" name="Oval 35"/>
            <p:cNvSpPr/>
            <p:nvPr/>
          </p:nvSpPr>
          <p:spPr bwMode="auto">
            <a:xfrm>
              <a:off x="4887913" y="1067567"/>
              <a:ext cx="2656971" cy="1327737"/>
            </a:xfrm>
            <a:prstGeom prst="ellipse">
              <a:avLst/>
            </a:prstGeom>
            <a:gradFill flip="none" rotWithShape="1">
              <a:gsLst>
                <a:gs pos="0">
                  <a:srgbClr val="00B9FF"/>
                </a:gs>
                <a:gs pos="100000">
                  <a:srgbClr val="CFD20F"/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sz="1000" noProof="1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We “feel” that a:author and f:auteur should be the same</a:t>
            </a:r>
          </a:p>
          <a:p>
            <a:r>
              <a:rPr lang="en-US" smtClean="0"/>
              <a:t>But an automatic merge doest not know that!</a:t>
            </a:r>
          </a:p>
          <a:p>
            <a:r>
              <a:rPr lang="en-US" smtClean="0"/>
              <a:t>Let us add some extra information to the merged data:</a:t>
            </a:r>
          </a:p>
          <a:p>
            <a:pPr lvl="1"/>
            <a:r>
              <a:rPr lang="en-US" smtClean="0"/>
              <a:t>a:author same as f:auteur</a:t>
            </a:r>
          </a:p>
          <a:p>
            <a:pPr lvl="1"/>
            <a:r>
              <a:rPr lang="en-US" smtClean="0"/>
              <a:t>both identify a “Person”</a:t>
            </a:r>
          </a:p>
          <a:p>
            <a:pPr lvl="1"/>
            <a:r>
              <a:rPr lang="en-US" smtClean="0"/>
              <a:t>a term that a community may have already defined:</a:t>
            </a:r>
          </a:p>
          <a:p>
            <a:pPr lvl="2"/>
            <a:r>
              <a:rPr lang="en-US" smtClean="0"/>
              <a:t>a “Person” is uniquely identified by his/her name and, say, homepage</a:t>
            </a:r>
          </a:p>
          <a:p>
            <a:pPr lvl="2"/>
            <a:r>
              <a:rPr lang="en-US" smtClean="0"/>
              <a:t>it can be used as a “category” for certain type of resources</a:t>
            </a:r>
            <a:endParaRPr lang="en-US"/>
          </a:p>
        </p:txBody>
      </p:sp>
      <p:sp>
        <p:nvSpPr>
          <p:cNvPr id="6758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However, more can be achieved…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/>
          <p:cNvSpPr/>
          <p:nvPr/>
        </p:nvSpPr>
        <p:spPr bwMode="auto">
          <a:xfrm>
            <a:off x="7250113" y="5380037"/>
            <a:ext cx="2667000" cy="16764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132" tIns="45567" rIns="91132" bIns="45567" numCol="1" rtlCol="0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sp>
        <p:nvSpPr>
          <p:cNvPr id="69635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5162">
            <a:normAutofit fontScale="90000"/>
          </a:bodyPr>
          <a:lstStyle/>
          <a:p>
            <a:pPr>
              <a:tabLst>
                <a:tab pos="721503" algn="l"/>
                <a:tab pos="1443000" algn="l"/>
                <a:tab pos="2164504" algn="l"/>
                <a:tab pos="2886007" algn="l"/>
                <a:tab pos="3607509" algn="l"/>
                <a:tab pos="4329015" algn="l"/>
                <a:tab pos="5050518" algn="l"/>
                <a:tab pos="5772020" algn="l"/>
                <a:tab pos="6493519" algn="l"/>
                <a:tab pos="7215024" algn="l"/>
                <a:tab pos="7936524" algn="l"/>
                <a:tab pos="8658027" algn="l"/>
                <a:tab pos="9379531" algn="l"/>
              </a:tabLst>
            </a:pPr>
            <a:r>
              <a:rPr lang="en-US"/>
              <a:t>3</a:t>
            </a:r>
            <a:r>
              <a:rPr lang="en-US" sz="3200" baseline="33000"/>
              <a:t>rd</a:t>
            </a:r>
            <a:r>
              <a:rPr lang="en-US"/>
              <a:t> revisited: use the extra knowledge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8393113" y="4008438"/>
            <a:ext cx="451184" cy="266894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132" tIns="45567" rIns="91132" bIns="45567" numCol="1" rtlCol="0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sp>
        <p:nvSpPr>
          <p:cNvPr id="8" name="Rectangle 7"/>
          <p:cNvSpPr/>
          <p:nvPr/>
        </p:nvSpPr>
        <p:spPr bwMode="auto">
          <a:xfrm>
            <a:off x="8240715" y="4541837"/>
            <a:ext cx="1604210" cy="229550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132" tIns="45567" rIns="91132" bIns="45567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 noProof="1">
                <a:solidFill>
                  <a:srgbClr val="0D0D0D"/>
                </a:solidFill>
              </a:rPr>
              <a:t>Besse, Christianne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8240715" y="2103437"/>
            <a:ext cx="1604210" cy="229550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132" tIns="45567" rIns="91132" bIns="45567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000" b="1" dirty="0">
                <a:solidFill>
                  <a:srgbClr val="0D0D0D"/>
                </a:solidFill>
              </a:rPr>
              <a:t>Le palais des miroirs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02547" y="2179637"/>
            <a:ext cx="761999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f:original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3113" y="4008437"/>
            <a:ext cx="609600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f:nom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16915" y="3551237"/>
            <a:ext cx="889632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f:traducteur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11713" y="3169286"/>
            <a:ext cx="762000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f:auteur</a:t>
            </a:r>
          </a:p>
        </p:txBody>
      </p:sp>
      <p:sp>
        <p:nvSpPr>
          <p:cNvPr id="15" name="TextBox 14"/>
          <p:cNvSpPr txBox="1"/>
          <p:nvPr/>
        </p:nvSpPr>
        <p:spPr>
          <a:xfrm rot="19874736">
            <a:off x="7867276" y="2498732"/>
            <a:ext cx="675917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f:titre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6488112" y="3017837"/>
            <a:ext cx="2656972" cy="322791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132" tIns="45567" rIns="91132" bIns="45567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 noProof="1">
                <a:solidFill>
                  <a:schemeClr val="tx1">
                    <a:lumMod val="95000"/>
                    <a:lumOff val="5000"/>
                  </a:schemeClr>
                </a:solidFill>
              </a:rPr>
              <a:t>http://…isbn/2020386682</a:t>
            </a:r>
          </a:p>
        </p:txBody>
      </p:sp>
      <p:cxnSp>
        <p:nvCxnSpPr>
          <p:cNvPr id="18" name="Straight Arrow Connector 17"/>
          <p:cNvCxnSpPr>
            <a:stCxn id="16" idx="4"/>
            <a:endCxn id="6" idx="1"/>
          </p:cNvCxnSpPr>
          <p:nvPr/>
        </p:nvCxnSpPr>
        <p:spPr bwMode="auto">
          <a:xfrm rot="16200000" flipH="1">
            <a:off x="7784449" y="3372781"/>
            <a:ext cx="706895" cy="642588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9" name="Straight Arrow Connector 18"/>
          <p:cNvCxnSpPr>
            <a:stCxn id="6" idx="5"/>
            <a:endCxn id="8" idx="0"/>
          </p:cNvCxnSpPr>
          <p:nvPr/>
        </p:nvCxnSpPr>
        <p:spPr bwMode="auto">
          <a:xfrm rot="16200000" flipH="1">
            <a:off x="8757723" y="4256778"/>
            <a:ext cx="305593" cy="26459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0" name="Straight Arrow Connector 19"/>
          <p:cNvCxnSpPr>
            <a:stCxn id="16" idx="0"/>
            <a:endCxn id="9" idx="2"/>
          </p:cNvCxnSpPr>
          <p:nvPr/>
        </p:nvCxnSpPr>
        <p:spPr bwMode="auto">
          <a:xfrm rot="5400000" flipH="1" flipV="1">
            <a:off x="8087317" y="2062339"/>
            <a:ext cx="684849" cy="1226219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1" name="Straight Arrow Connector 20"/>
          <p:cNvCxnSpPr>
            <a:stCxn id="16" idx="0"/>
            <a:endCxn id="47" idx="5"/>
          </p:cNvCxnSpPr>
          <p:nvPr/>
        </p:nvCxnSpPr>
        <p:spPr bwMode="auto">
          <a:xfrm rot="16200000" flipV="1">
            <a:off x="6900052" y="2101287"/>
            <a:ext cx="1172281" cy="660819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9155113" y="4160837"/>
            <a:ext cx="609600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f:nom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3162912" y="2890738"/>
            <a:ext cx="469800" cy="3132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132" tIns="45567" rIns="91132" bIns="45567" numCol="1" rtlCol="0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sp>
        <p:nvSpPr>
          <p:cNvPr id="24" name="Oval 23"/>
          <p:cNvSpPr/>
          <p:nvPr/>
        </p:nvSpPr>
        <p:spPr bwMode="auto">
          <a:xfrm>
            <a:off x="3973515" y="3322637"/>
            <a:ext cx="469800" cy="313200"/>
          </a:xfrm>
          <a:prstGeom prst="ellipse">
            <a:avLst/>
          </a:prstGeom>
          <a:gradFill flip="none" rotWithShape="1">
            <a:gsLst>
              <a:gs pos="0">
                <a:srgbClr val="00B8FF"/>
              </a:gs>
              <a:gs pos="100000">
                <a:srgbClr val="C0CF14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132" tIns="45567" rIns="91132" bIns="45567" numCol="1" rtlCol="0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sp>
        <p:nvSpPr>
          <p:cNvPr id="25" name="Rectangle 24"/>
          <p:cNvSpPr/>
          <p:nvPr/>
        </p:nvSpPr>
        <p:spPr bwMode="auto">
          <a:xfrm>
            <a:off x="239747" y="4694237"/>
            <a:ext cx="1670399" cy="229550"/>
          </a:xfrm>
          <a:prstGeom prst="rect">
            <a:avLst/>
          </a:prstGeom>
          <a:gradFill flip="none" rotWithShape="1">
            <a:gsLst>
              <a:gs pos="0">
                <a:srgbClr val="00B8FF"/>
              </a:gs>
              <a:gs pos="100000">
                <a:srgbClr val="CFD20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132" tIns="45567" rIns="91132" bIns="45567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 noProof="1">
                <a:solidFill>
                  <a:srgbClr val="0D0D0D"/>
                </a:solidFill>
              </a:rPr>
              <a:t>Ghosh, Amitav</a:t>
            </a:r>
          </a:p>
        </p:txBody>
      </p:sp>
      <p:sp>
        <p:nvSpPr>
          <p:cNvPr id="26" name="Oval 25"/>
          <p:cNvSpPr/>
          <p:nvPr/>
        </p:nvSpPr>
        <p:spPr bwMode="auto">
          <a:xfrm>
            <a:off x="2068515" y="4846639"/>
            <a:ext cx="3079800" cy="322791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132" tIns="45567" rIns="91132" bIns="45567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 noProof="1">
                <a:solidFill>
                  <a:srgbClr val="0D0D0D"/>
                </a:solidFill>
              </a:rPr>
              <a:t>http://www.amitavghosh.com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39747" y="1465479"/>
            <a:ext cx="1670399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132" tIns="45567" rIns="91132" bIns="45567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solidFill>
                  <a:srgbClr val="0D0D0D"/>
                </a:solidFill>
              </a:rPr>
              <a:t>The Glass Palace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239747" y="1846479"/>
            <a:ext cx="1670399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132" tIns="45567" rIns="91132" bIns="45567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solidFill>
                  <a:srgbClr val="0D0D0D"/>
                </a:solidFill>
              </a:rPr>
              <a:t>2000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239747" y="2715651"/>
            <a:ext cx="1670399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132" tIns="45567" rIns="91132" bIns="45567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solidFill>
                  <a:srgbClr val="0D0D0D"/>
                </a:solidFill>
              </a:rPr>
              <a:t>London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239747" y="3115851"/>
            <a:ext cx="1670399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132" tIns="45567" rIns="91132" bIns="45567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solidFill>
                  <a:srgbClr val="0D0D0D"/>
                </a:solidFill>
              </a:rPr>
              <a:t>Harper Collins</a:t>
            </a:r>
          </a:p>
        </p:txBody>
      </p:sp>
      <p:cxnSp>
        <p:nvCxnSpPr>
          <p:cNvPr id="31" name="Curved Connector 20"/>
          <p:cNvCxnSpPr>
            <a:stCxn id="47" idx="3"/>
            <a:endCxn id="23" idx="6"/>
          </p:cNvCxnSpPr>
          <p:nvPr/>
        </p:nvCxnSpPr>
        <p:spPr bwMode="auto">
          <a:xfrm rot="5400000">
            <a:off x="3853979" y="1624331"/>
            <a:ext cx="1201782" cy="1644305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32" name="Curved Connector 34"/>
          <p:cNvCxnSpPr>
            <a:stCxn id="47" idx="3"/>
            <a:endCxn id="24" idx="6"/>
          </p:cNvCxnSpPr>
          <p:nvPr/>
        </p:nvCxnSpPr>
        <p:spPr bwMode="auto">
          <a:xfrm rot="5400000">
            <a:off x="4043326" y="2245579"/>
            <a:ext cx="1633681" cy="833705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33" name="Curved Connector 35"/>
          <p:cNvCxnSpPr>
            <a:stCxn id="24" idx="2"/>
            <a:endCxn id="25" idx="0"/>
          </p:cNvCxnSpPr>
          <p:nvPr/>
        </p:nvCxnSpPr>
        <p:spPr bwMode="auto">
          <a:xfrm rot="10800000" flipV="1">
            <a:off x="1074912" y="3479237"/>
            <a:ext cx="2898600" cy="1215000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34" name="Straight Arrow Connector 33"/>
          <p:cNvCxnSpPr>
            <a:stCxn id="23" idx="2"/>
            <a:endCxn id="29" idx="3"/>
          </p:cNvCxnSpPr>
          <p:nvPr/>
        </p:nvCxnSpPr>
        <p:spPr bwMode="auto">
          <a:xfrm rot="10800000">
            <a:off x="1910112" y="2844114"/>
            <a:ext cx="1252800" cy="20322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35" name="Straight Arrow Connector 34"/>
          <p:cNvCxnSpPr>
            <a:stCxn id="23" idx="2"/>
            <a:endCxn id="30" idx="3"/>
          </p:cNvCxnSpPr>
          <p:nvPr/>
        </p:nvCxnSpPr>
        <p:spPr bwMode="auto">
          <a:xfrm rot="10800000" flipV="1">
            <a:off x="1910112" y="3047337"/>
            <a:ext cx="1252800" cy="19697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36" name="Straight Arrow Connector 35"/>
          <p:cNvCxnSpPr>
            <a:stCxn id="47" idx="2"/>
            <a:endCxn id="27" idx="3"/>
          </p:cNvCxnSpPr>
          <p:nvPr/>
        </p:nvCxnSpPr>
        <p:spPr bwMode="auto">
          <a:xfrm rot="10800000">
            <a:off x="1910146" y="1593940"/>
            <a:ext cx="2977801" cy="13749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37" name="Straight Arrow Connector 36"/>
          <p:cNvCxnSpPr>
            <a:stCxn id="47" idx="2"/>
            <a:endCxn id="28" idx="3"/>
          </p:cNvCxnSpPr>
          <p:nvPr/>
        </p:nvCxnSpPr>
        <p:spPr bwMode="auto">
          <a:xfrm rot="10800000" flipV="1">
            <a:off x="1910146" y="1731433"/>
            <a:ext cx="2977801" cy="243508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38" name="TextBox 37"/>
          <p:cNvSpPr txBox="1"/>
          <p:nvPr/>
        </p:nvSpPr>
        <p:spPr>
          <a:xfrm rot="238339">
            <a:off x="2547205" y="1428911"/>
            <a:ext cx="587248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a:title</a:t>
            </a:r>
          </a:p>
        </p:txBody>
      </p:sp>
      <p:sp>
        <p:nvSpPr>
          <p:cNvPr id="39" name="TextBox 38"/>
          <p:cNvSpPr txBox="1"/>
          <p:nvPr/>
        </p:nvSpPr>
        <p:spPr>
          <a:xfrm rot="21319586">
            <a:off x="2558864" y="1851210"/>
            <a:ext cx="565992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a:year</a:t>
            </a:r>
          </a:p>
        </p:txBody>
      </p:sp>
      <p:sp>
        <p:nvSpPr>
          <p:cNvPr id="40" name="TextBox 39"/>
          <p:cNvSpPr txBox="1"/>
          <p:nvPr/>
        </p:nvSpPr>
        <p:spPr>
          <a:xfrm rot="610119">
            <a:off x="2283753" y="2671577"/>
            <a:ext cx="632101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a:city</a:t>
            </a:r>
          </a:p>
        </p:txBody>
      </p:sp>
      <p:sp>
        <p:nvSpPr>
          <p:cNvPr id="41" name="TextBox 40"/>
          <p:cNvSpPr txBox="1"/>
          <p:nvPr/>
        </p:nvSpPr>
        <p:spPr>
          <a:xfrm rot="21074880">
            <a:off x="2183967" y="3126451"/>
            <a:ext cx="829823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a:p_name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109779" y="3779837"/>
            <a:ext cx="653936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a:name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135347" y="3932237"/>
            <a:ext cx="1005711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a:homepage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278312" y="3017837"/>
            <a:ext cx="706748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a:author</a:t>
            </a:r>
          </a:p>
        </p:txBody>
      </p:sp>
      <p:sp>
        <p:nvSpPr>
          <p:cNvPr id="45" name="TextBox 44"/>
          <p:cNvSpPr txBox="1"/>
          <p:nvPr/>
        </p:nvSpPr>
        <p:spPr>
          <a:xfrm rot="20242754">
            <a:off x="3903794" y="2534347"/>
            <a:ext cx="900086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a:publisher</a:t>
            </a:r>
          </a:p>
        </p:txBody>
      </p:sp>
      <p:cxnSp>
        <p:nvCxnSpPr>
          <p:cNvPr id="46" name="Straight Arrow Connector 45"/>
          <p:cNvCxnSpPr>
            <a:stCxn id="24" idx="4"/>
            <a:endCxn id="26" idx="0"/>
          </p:cNvCxnSpPr>
          <p:nvPr/>
        </p:nvCxnSpPr>
        <p:spPr bwMode="auto">
          <a:xfrm rot="5400000">
            <a:off x="3303012" y="3941237"/>
            <a:ext cx="1210800" cy="60000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47" name="Oval 46"/>
          <p:cNvSpPr/>
          <p:nvPr/>
        </p:nvSpPr>
        <p:spPr bwMode="auto">
          <a:xfrm>
            <a:off x="4887912" y="1570039"/>
            <a:ext cx="2656972" cy="322791"/>
          </a:xfrm>
          <a:prstGeom prst="ellipse">
            <a:avLst/>
          </a:prstGeom>
          <a:gradFill flip="none" rotWithShape="1">
            <a:gsLst>
              <a:gs pos="0">
                <a:srgbClr val="00B9FF"/>
              </a:gs>
              <a:gs pos="100000">
                <a:srgbClr val="CFD20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132" tIns="45567" rIns="91132" bIns="45567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 noProof="1">
                <a:solidFill>
                  <a:schemeClr val="tx1">
                    <a:lumMod val="95000"/>
                    <a:lumOff val="5000"/>
                  </a:schemeClr>
                </a:solidFill>
              </a:rPr>
              <a:t>http://…isbn/000651409X</a:t>
            </a:r>
          </a:p>
        </p:txBody>
      </p:sp>
      <p:sp>
        <p:nvSpPr>
          <p:cNvPr id="58" name="Oval 57"/>
          <p:cNvSpPr/>
          <p:nvPr/>
        </p:nvSpPr>
        <p:spPr bwMode="auto">
          <a:xfrm>
            <a:off x="5116512" y="3838046"/>
            <a:ext cx="2047372" cy="322791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132" tIns="45567" rIns="91132" bIns="45567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 noProof="1">
                <a:solidFill>
                  <a:srgbClr val="CFD20F"/>
                </a:solidFill>
              </a:rPr>
              <a:t>http://…foaf/Person</a:t>
            </a:r>
          </a:p>
        </p:txBody>
      </p:sp>
      <p:cxnSp>
        <p:nvCxnSpPr>
          <p:cNvPr id="59" name="Straight Arrow Connector 58"/>
          <p:cNvCxnSpPr>
            <a:stCxn id="24" idx="5"/>
            <a:endCxn id="58" idx="2"/>
          </p:cNvCxnSpPr>
          <p:nvPr/>
        </p:nvCxnSpPr>
        <p:spPr bwMode="auto">
          <a:xfrm rot="16200000" flipH="1">
            <a:off x="4540776" y="3423740"/>
            <a:ext cx="409472" cy="742001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62" name="Straight Arrow Connector 61"/>
          <p:cNvCxnSpPr>
            <a:stCxn id="6" idx="2"/>
            <a:endCxn id="58" idx="6"/>
          </p:cNvCxnSpPr>
          <p:nvPr/>
        </p:nvCxnSpPr>
        <p:spPr bwMode="auto">
          <a:xfrm rot="10800000">
            <a:off x="7163884" y="3999442"/>
            <a:ext cx="1229228" cy="14244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65" name="TextBox 64"/>
          <p:cNvSpPr txBox="1"/>
          <p:nvPr/>
        </p:nvSpPr>
        <p:spPr>
          <a:xfrm>
            <a:off x="7326312" y="3703637"/>
            <a:ext cx="636478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r:type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659312" y="3551237"/>
            <a:ext cx="636478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r:type</a:t>
            </a:r>
          </a:p>
        </p:txBody>
      </p:sp>
      <p:grpSp>
        <p:nvGrpSpPr>
          <p:cNvPr id="2" name="Group 66"/>
          <p:cNvGrpSpPr/>
          <p:nvPr/>
        </p:nvGrpSpPr>
        <p:grpSpPr>
          <a:xfrm>
            <a:off x="7326313" y="5401167"/>
            <a:ext cx="2438400" cy="1639502"/>
            <a:chOff x="239712" y="983160"/>
            <a:chExt cx="9677400" cy="6506805"/>
          </a:xfrm>
        </p:grpSpPr>
        <p:sp>
          <p:nvSpPr>
            <p:cNvPr id="68" name="Oval 67"/>
            <p:cNvSpPr/>
            <p:nvPr/>
          </p:nvSpPr>
          <p:spPr bwMode="auto">
            <a:xfrm>
              <a:off x="5192712" y="5684837"/>
              <a:ext cx="451184" cy="266894"/>
            </a:xfrm>
            <a:prstGeom prst="ellipse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69" name="Oval 68"/>
            <p:cNvSpPr/>
            <p:nvPr/>
          </p:nvSpPr>
          <p:spPr bwMode="auto">
            <a:xfrm>
              <a:off x="8413165" y="6118137"/>
              <a:ext cx="451184" cy="266894"/>
            </a:xfrm>
            <a:prstGeom prst="ellipse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4605502" y="6165709"/>
              <a:ext cx="1604206" cy="944207"/>
            </a:xfrm>
            <a:prstGeom prst="rect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sz="1000" b="1" noProof="1">
                <a:solidFill>
                  <a:srgbClr val="0D0D0D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8312906" y="6545758"/>
              <a:ext cx="1604206" cy="944207"/>
            </a:xfrm>
            <a:prstGeom prst="rect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sz="1000" b="1" noProof="1">
                <a:solidFill>
                  <a:srgbClr val="0D0D0D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8262769" y="4099227"/>
              <a:ext cx="1604206" cy="944207"/>
            </a:xfrm>
            <a:prstGeom prst="rect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fr-FR" sz="1000" b="1" dirty="0">
                <a:solidFill>
                  <a:srgbClr val="0D0D0D"/>
                </a:solidFill>
              </a:endParaRPr>
            </a:p>
          </p:txBody>
        </p:sp>
        <p:cxnSp>
          <p:nvCxnSpPr>
            <p:cNvPr id="73" name="Straight Arrow Connector 72"/>
            <p:cNvCxnSpPr>
              <a:stCxn id="109" idx="4"/>
              <a:endCxn id="68" idx="0"/>
            </p:cNvCxnSpPr>
            <p:nvPr/>
          </p:nvCxnSpPr>
          <p:spPr bwMode="auto">
            <a:xfrm flipH="1">
              <a:off x="5418305" y="2395303"/>
              <a:ext cx="798093" cy="3289536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sp>
          <p:nvSpPr>
            <p:cNvPr id="79" name="Oval 78"/>
            <p:cNvSpPr/>
            <p:nvPr/>
          </p:nvSpPr>
          <p:spPr bwMode="auto">
            <a:xfrm>
              <a:off x="6558295" y="4966232"/>
              <a:ext cx="2656971" cy="1158910"/>
            </a:xfrm>
            <a:prstGeom prst="ellipse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sz="800" b="1" noProof="1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cxnSp>
          <p:nvCxnSpPr>
            <p:cNvPr id="80" name="Straight Arrow Connector 79"/>
            <p:cNvCxnSpPr>
              <a:stCxn id="68" idx="4"/>
              <a:endCxn id="70" idx="0"/>
            </p:cNvCxnSpPr>
            <p:nvPr/>
          </p:nvCxnSpPr>
          <p:spPr bwMode="auto">
            <a:xfrm flipH="1">
              <a:off x="5407607" y="5951733"/>
              <a:ext cx="10698" cy="213976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81" name="Straight Arrow Connector 80"/>
            <p:cNvCxnSpPr>
              <a:stCxn id="79" idx="4"/>
              <a:endCxn id="69" idx="1"/>
            </p:cNvCxnSpPr>
            <p:nvPr/>
          </p:nvCxnSpPr>
          <p:spPr bwMode="auto">
            <a:xfrm>
              <a:off x="7886780" y="6125141"/>
              <a:ext cx="592460" cy="32081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82" name="Straight Arrow Connector 81"/>
            <p:cNvCxnSpPr>
              <a:stCxn id="69" idx="5"/>
              <a:endCxn id="71" idx="0"/>
            </p:cNvCxnSpPr>
            <p:nvPr/>
          </p:nvCxnSpPr>
          <p:spPr bwMode="auto">
            <a:xfrm>
              <a:off x="8798272" y="6345947"/>
              <a:ext cx="316739" cy="199811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83" name="Straight Arrow Connector 82"/>
            <p:cNvCxnSpPr>
              <a:stCxn id="79" idx="0"/>
              <a:endCxn id="72" idx="2"/>
            </p:cNvCxnSpPr>
            <p:nvPr/>
          </p:nvCxnSpPr>
          <p:spPr bwMode="auto">
            <a:xfrm>
              <a:off x="7886780" y="4966232"/>
              <a:ext cx="1178094" cy="77202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84" name="Straight Arrow Connector 83"/>
            <p:cNvCxnSpPr>
              <a:stCxn id="79" idx="0"/>
              <a:endCxn id="109" idx="5"/>
            </p:cNvCxnSpPr>
            <p:nvPr/>
          </p:nvCxnSpPr>
          <p:spPr bwMode="auto">
            <a:xfrm flipH="1" flipV="1">
              <a:off x="7155778" y="2200860"/>
              <a:ext cx="731003" cy="2765372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sp>
          <p:nvSpPr>
            <p:cNvPr id="86" name="Oval 85"/>
            <p:cNvSpPr/>
            <p:nvPr/>
          </p:nvSpPr>
          <p:spPr bwMode="auto">
            <a:xfrm>
              <a:off x="3162912" y="2890738"/>
              <a:ext cx="469800" cy="3132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3973512" y="3322637"/>
              <a:ext cx="469800" cy="3132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239712" y="4336910"/>
              <a:ext cx="1670400" cy="944207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sz="1000" b="1" noProof="1">
                <a:solidFill>
                  <a:srgbClr val="0D0D0D"/>
                </a:solidFill>
              </a:endParaRPr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2068514" y="4344164"/>
              <a:ext cx="3079802" cy="1327738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sz="1000" b="1" noProof="1">
                <a:solidFill>
                  <a:srgbClr val="0D0D0D"/>
                </a:solidFill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239712" y="983160"/>
              <a:ext cx="1670399" cy="1019946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sz="1200" b="1" dirty="0">
                <a:solidFill>
                  <a:srgbClr val="0D0D0D"/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239712" y="1651659"/>
              <a:ext cx="1670399" cy="1019946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sz="1200" b="1" dirty="0">
                <a:solidFill>
                  <a:srgbClr val="0D0D0D"/>
                </a:solidFill>
              </a:endParaRPr>
            </a:p>
          </p:txBody>
        </p:sp>
        <p:sp>
          <p:nvSpPr>
            <p:cNvPr id="92" name="Rectangle 91"/>
            <p:cNvSpPr/>
            <p:nvPr/>
          </p:nvSpPr>
          <p:spPr bwMode="auto">
            <a:xfrm>
              <a:off x="239712" y="2334121"/>
              <a:ext cx="1670399" cy="1019946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sz="1200" b="1" dirty="0">
                <a:solidFill>
                  <a:srgbClr val="0D0D0D"/>
                </a:solidFill>
              </a:endParaRPr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239712" y="2925734"/>
              <a:ext cx="1670399" cy="1019946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sz="1200" b="1" dirty="0">
                <a:solidFill>
                  <a:srgbClr val="0D0D0D"/>
                </a:solidFill>
              </a:endParaRPr>
            </a:p>
          </p:txBody>
        </p:sp>
        <p:cxnSp>
          <p:nvCxnSpPr>
            <p:cNvPr id="94" name="Curved Connector 20"/>
            <p:cNvCxnSpPr>
              <a:stCxn id="109" idx="3"/>
              <a:endCxn id="86" idx="6"/>
            </p:cNvCxnSpPr>
            <p:nvPr/>
          </p:nvCxnSpPr>
          <p:spPr bwMode="auto">
            <a:xfrm rot="5400000">
              <a:off x="4031629" y="1801944"/>
              <a:ext cx="846478" cy="1644306"/>
            </a:xfrm>
            <a:prstGeom prst="curvedConnector2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sm" len="sm"/>
            </a:ln>
            <a:effectLst/>
          </p:spPr>
        </p:cxnSp>
        <p:cxnSp>
          <p:nvCxnSpPr>
            <p:cNvPr id="95" name="Curved Connector 34"/>
            <p:cNvCxnSpPr>
              <a:stCxn id="109" idx="3"/>
              <a:endCxn id="87" idx="6"/>
            </p:cNvCxnSpPr>
            <p:nvPr/>
          </p:nvCxnSpPr>
          <p:spPr bwMode="auto">
            <a:xfrm rot="5400000">
              <a:off x="4220978" y="2423192"/>
              <a:ext cx="1278377" cy="833708"/>
            </a:xfrm>
            <a:prstGeom prst="curvedConnector2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sm" len="sm"/>
            </a:ln>
            <a:effectLst/>
          </p:spPr>
        </p:cxnSp>
        <p:cxnSp>
          <p:nvCxnSpPr>
            <p:cNvPr id="96" name="Curved Connector 35"/>
            <p:cNvCxnSpPr>
              <a:stCxn id="87" idx="2"/>
              <a:endCxn id="88" idx="0"/>
            </p:cNvCxnSpPr>
            <p:nvPr/>
          </p:nvCxnSpPr>
          <p:spPr bwMode="auto">
            <a:xfrm rot="10800000" flipV="1">
              <a:off x="1074912" y="3479237"/>
              <a:ext cx="2898600" cy="857673"/>
            </a:xfrm>
            <a:prstGeom prst="curvedConnector2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sm" len="sm"/>
            </a:ln>
            <a:effectLst/>
          </p:spPr>
        </p:cxnSp>
        <p:cxnSp>
          <p:nvCxnSpPr>
            <p:cNvPr id="97" name="Straight Arrow Connector 96"/>
            <p:cNvCxnSpPr>
              <a:stCxn id="86" idx="2"/>
              <a:endCxn id="92" idx="3"/>
            </p:cNvCxnSpPr>
            <p:nvPr/>
          </p:nvCxnSpPr>
          <p:spPr bwMode="auto">
            <a:xfrm flipH="1" flipV="1">
              <a:off x="1910111" y="2844096"/>
              <a:ext cx="1252799" cy="203241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98" name="Straight Arrow Connector 97"/>
            <p:cNvCxnSpPr>
              <a:stCxn id="86" idx="2"/>
              <a:endCxn id="93" idx="3"/>
            </p:cNvCxnSpPr>
            <p:nvPr/>
          </p:nvCxnSpPr>
          <p:spPr bwMode="auto">
            <a:xfrm flipH="1">
              <a:off x="1910111" y="3047337"/>
              <a:ext cx="1252799" cy="388372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99" name="Straight Arrow Connector 98"/>
            <p:cNvCxnSpPr>
              <a:stCxn id="109" idx="2"/>
              <a:endCxn id="90" idx="3"/>
            </p:cNvCxnSpPr>
            <p:nvPr/>
          </p:nvCxnSpPr>
          <p:spPr bwMode="auto">
            <a:xfrm flipH="1" flipV="1">
              <a:off x="1910111" y="1493135"/>
              <a:ext cx="2977801" cy="238301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100" name="Straight Arrow Connector 99"/>
            <p:cNvCxnSpPr>
              <a:stCxn id="109" idx="2"/>
              <a:endCxn id="91" idx="3"/>
            </p:cNvCxnSpPr>
            <p:nvPr/>
          </p:nvCxnSpPr>
          <p:spPr bwMode="auto">
            <a:xfrm flipH="1">
              <a:off x="1910111" y="1731436"/>
              <a:ext cx="2977801" cy="430199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sp>
          <p:nvSpPr>
            <p:cNvPr id="105" name="TextBox 104"/>
            <p:cNvSpPr txBox="1"/>
            <p:nvPr/>
          </p:nvSpPr>
          <p:spPr>
            <a:xfrm>
              <a:off x="3120202" y="3932240"/>
              <a:ext cx="1005709" cy="944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000" b="1" noProof="1">
                <a:solidFill>
                  <a:srgbClr val="0D0D0D"/>
                </a:solidFill>
              </a:endParaRPr>
            </a:p>
          </p:txBody>
        </p:sp>
        <p:cxnSp>
          <p:nvCxnSpPr>
            <p:cNvPr id="108" name="Straight Arrow Connector 107"/>
            <p:cNvCxnSpPr>
              <a:stCxn id="87" idx="4"/>
              <a:endCxn id="89" idx="0"/>
            </p:cNvCxnSpPr>
            <p:nvPr/>
          </p:nvCxnSpPr>
          <p:spPr bwMode="auto">
            <a:xfrm flipH="1">
              <a:off x="3608417" y="3635838"/>
              <a:ext cx="599994" cy="708326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sp>
          <p:nvSpPr>
            <p:cNvPr id="109" name="Oval 108"/>
            <p:cNvSpPr/>
            <p:nvPr/>
          </p:nvSpPr>
          <p:spPr bwMode="auto">
            <a:xfrm>
              <a:off x="4887913" y="1067564"/>
              <a:ext cx="2656971" cy="1327738"/>
            </a:xfrm>
            <a:prstGeom prst="ellipse">
              <a:avLst/>
            </a:prstGeom>
            <a:gradFill flip="none" rotWithShape="1">
              <a:gsLst>
                <a:gs pos="0">
                  <a:srgbClr val="00B9FF"/>
                </a:gs>
                <a:gs pos="100000">
                  <a:srgbClr val="CFD20F"/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sz="1000" b="1" noProof="1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2"/>
          <p:cNvSpPr>
            <a:spLocks noGrp="1" noChangeArrowheads="1"/>
          </p:cNvSpPr>
          <p:nvPr>
            <p:ph idx="1"/>
          </p:nvPr>
        </p:nvSpPr>
        <p:spPr>
          <a:xfrm>
            <a:off x="239711" y="1444660"/>
            <a:ext cx="9644063" cy="5573713"/>
          </a:xfrm>
        </p:spPr>
        <p:txBody>
          <a:bodyPr/>
          <a:lstStyle/>
          <a:p>
            <a:r>
              <a:rPr lang="en-US" dirty="0" smtClean="0"/>
              <a:t>User of dataset “F” can now query:</a:t>
            </a:r>
          </a:p>
          <a:p>
            <a:pPr lvl="1"/>
            <a:r>
              <a:rPr lang="en-US" dirty="0" smtClean="0"/>
              <a:t>“</a:t>
            </a:r>
            <a:r>
              <a:rPr lang="fr-FR" dirty="0" smtClean="0"/>
              <a:t>donnes</a:t>
            </a:r>
            <a:r>
              <a:rPr lang="en-US" dirty="0" smtClean="0"/>
              <a:t>-</a:t>
            </a:r>
            <a:r>
              <a:rPr lang="en-US" dirty="0" err="1" smtClean="0"/>
              <a:t>moi</a:t>
            </a:r>
            <a:r>
              <a:rPr lang="en-US" dirty="0" smtClean="0"/>
              <a:t> la page </a:t>
            </a:r>
            <a:r>
              <a:rPr lang="en-US" dirty="0" err="1" smtClean="0"/>
              <a:t>d’accueil</a:t>
            </a:r>
            <a:r>
              <a:rPr lang="en-US" dirty="0" smtClean="0"/>
              <a:t> de </a:t>
            </a:r>
            <a:r>
              <a:rPr lang="en-US" dirty="0" err="1" smtClean="0"/>
              <a:t>l’auteur</a:t>
            </a:r>
            <a:r>
              <a:rPr lang="en-US" dirty="0" smtClean="0"/>
              <a:t> de </a:t>
            </a:r>
            <a:r>
              <a:rPr lang="en-US" dirty="0" err="1" smtClean="0"/>
              <a:t>l’original</a:t>
            </a:r>
            <a:r>
              <a:rPr lang="en-US" dirty="0" smtClean="0"/>
              <a:t>”</a:t>
            </a:r>
          </a:p>
          <a:p>
            <a:pPr lvl="2"/>
            <a:r>
              <a:rPr lang="en-US" dirty="0" smtClean="0"/>
              <a:t>well… “give me the home page of the original’s ‘auteur’”</a:t>
            </a:r>
          </a:p>
          <a:p>
            <a:r>
              <a:rPr lang="en-US" dirty="0" smtClean="0"/>
              <a:t>The information is not in datasets “F” or “A”…</a:t>
            </a:r>
          </a:p>
          <a:p>
            <a:r>
              <a:rPr lang="en-US" dirty="0" smtClean="0"/>
              <a:t>…but was made available by:</a:t>
            </a:r>
          </a:p>
          <a:p>
            <a:pPr lvl="1"/>
            <a:r>
              <a:rPr lang="en-US" dirty="0" smtClean="0"/>
              <a:t>merging datasets “A” and datasets “F”</a:t>
            </a:r>
          </a:p>
          <a:p>
            <a:pPr lvl="1"/>
            <a:r>
              <a:rPr lang="en-US" dirty="0" smtClean="0"/>
              <a:t>adding three simple extra statements as an extra “glue”</a:t>
            </a:r>
            <a:endParaRPr lang="en-US" dirty="0"/>
          </a:p>
        </p:txBody>
      </p:sp>
      <p:sp>
        <p:nvSpPr>
          <p:cNvPr id="7168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Start making richer queries!</a:t>
            </a:r>
            <a:endParaRPr lang="en-US"/>
          </a:p>
        </p:txBody>
      </p:sp>
      <p:grpSp>
        <p:nvGrpSpPr>
          <p:cNvPr id="2" name="Group 4"/>
          <p:cNvGrpSpPr/>
          <p:nvPr/>
        </p:nvGrpSpPr>
        <p:grpSpPr>
          <a:xfrm>
            <a:off x="5726113" y="5529078"/>
            <a:ext cx="4038600" cy="1679841"/>
            <a:chOff x="5878512" y="5376608"/>
            <a:chExt cx="4038600" cy="1679829"/>
          </a:xfrm>
        </p:grpSpPr>
        <p:sp>
          <p:nvSpPr>
            <p:cNvPr id="6" name="Rectangle 5"/>
            <p:cNvSpPr/>
            <p:nvPr/>
          </p:nvSpPr>
          <p:spPr bwMode="auto">
            <a:xfrm>
              <a:off x="5878512" y="5380037"/>
              <a:ext cx="4038600" cy="1676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84"/>
            <p:cNvGrpSpPr/>
            <p:nvPr/>
          </p:nvGrpSpPr>
          <p:grpSpPr>
            <a:xfrm>
              <a:off x="6107112" y="5376608"/>
              <a:ext cx="3744910" cy="1633331"/>
              <a:chOff x="239712" y="1155470"/>
              <a:chExt cx="9840913" cy="4292130"/>
            </a:xfrm>
          </p:grpSpPr>
          <p:sp>
            <p:nvSpPr>
              <p:cNvPr id="8" name="Oval 7"/>
              <p:cNvSpPr/>
              <p:nvPr/>
            </p:nvSpPr>
            <p:spPr bwMode="auto">
              <a:xfrm>
                <a:off x="8393112" y="4008437"/>
                <a:ext cx="451184" cy="266894"/>
              </a:xfrm>
              <a:prstGeom prst="ellipse">
                <a:avLst/>
              </a:prstGeom>
              <a:solidFill>
                <a:srgbClr val="CFD10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8476415" y="4344018"/>
                <a:ext cx="1604210" cy="625185"/>
              </a:xfrm>
              <a:prstGeom prst="rect">
                <a:avLst/>
              </a:prstGeom>
              <a:solidFill>
                <a:srgbClr val="CFD10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en-US" sz="1000" noProof="1">
                  <a:solidFill>
                    <a:srgbClr val="0D0D0D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8240711" y="1905620"/>
                <a:ext cx="1604210" cy="625185"/>
              </a:xfrm>
              <a:prstGeom prst="rect">
                <a:avLst/>
              </a:prstGeom>
              <a:solidFill>
                <a:srgbClr val="CFD10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fr-FR" sz="1000" dirty="0">
                  <a:solidFill>
                    <a:srgbClr val="0D0D0D"/>
                  </a:solidFill>
                </a:endParaRPr>
              </a:p>
            </p:txBody>
          </p:sp>
          <p:sp>
            <p:nvSpPr>
              <p:cNvPr id="11" name="Oval 10"/>
              <p:cNvSpPr/>
              <p:nvPr/>
            </p:nvSpPr>
            <p:spPr bwMode="auto">
              <a:xfrm>
                <a:off x="6488111" y="2739667"/>
                <a:ext cx="2656972" cy="879132"/>
              </a:xfrm>
              <a:prstGeom prst="ellipse">
                <a:avLst/>
              </a:prstGeom>
              <a:solidFill>
                <a:srgbClr val="CFD10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en-US" sz="1000" noProof="1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cxnSp>
            <p:nvCxnSpPr>
              <p:cNvPr id="12" name="Straight Arrow Connector 11"/>
              <p:cNvCxnSpPr>
                <a:stCxn id="11" idx="4"/>
                <a:endCxn id="8" idx="1"/>
              </p:cNvCxnSpPr>
              <p:nvPr/>
            </p:nvCxnSpPr>
            <p:spPr bwMode="auto">
              <a:xfrm>
                <a:off x="7816599" y="3618799"/>
                <a:ext cx="642587" cy="428724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13" name="Straight Arrow Connector 12"/>
              <p:cNvCxnSpPr>
                <a:stCxn id="8" idx="5"/>
                <a:endCxn id="9" idx="0"/>
              </p:cNvCxnSpPr>
              <p:nvPr/>
            </p:nvCxnSpPr>
            <p:spPr bwMode="auto">
              <a:xfrm>
                <a:off x="8778222" y="4236247"/>
                <a:ext cx="500299" cy="107771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14" name="Straight Arrow Connector 13"/>
              <p:cNvCxnSpPr>
                <a:stCxn id="11" idx="0"/>
                <a:endCxn id="10" idx="2"/>
              </p:cNvCxnSpPr>
              <p:nvPr/>
            </p:nvCxnSpPr>
            <p:spPr bwMode="auto">
              <a:xfrm flipV="1">
                <a:off x="7816599" y="2530805"/>
                <a:ext cx="1226218" cy="208862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15" name="Straight Arrow Connector 14"/>
              <p:cNvCxnSpPr>
                <a:stCxn id="11" idx="0"/>
                <a:endCxn id="32" idx="5"/>
              </p:cNvCxnSpPr>
              <p:nvPr/>
            </p:nvCxnSpPr>
            <p:spPr bwMode="auto">
              <a:xfrm flipH="1" flipV="1">
                <a:off x="7155781" y="2042253"/>
                <a:ext cx="660818" cy="697414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sp>
            <p:nvSpPr>
              <p:cNvPr id="16" name="Oval 15"/>
              <p:cNvSpPr/>
              <p:nvPr/>
            </p:nvSpPr>
            <p:spPr bwMode="auto">
              <a:xfrm>
                <a:off x="3162912" y="2890738"/>
                <a:ext cx="469800" cy="313200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 bwMode="auto">
              <a:xfrm>
                <a:off x="3973512" y="3322637"/>
                <a:ext cx="469800" cy="313200"/>
              </a:xfrm>
              <a:prstGeom prst="ellipse">
                <a:avLst/>
              </a:prstGeom>
              <a:gradFill flip="none" rotWithShape="1">
                <a:gsLst>
                  <a:gs pos="0">
                    <a:srgbClr val="00B8FF"/>
                  </a:gs>
                  <a:gs pos="100000">
                    <a:srgbClr val="C0CF14"/>
                  </a:gs>
                </a:gsLst>
                <a:lin ang="0" scaled="1"/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>
                <a:off x="239712" y="4496419"/>
                <a:ext cx="1670400" cy="625185"/>
              </a:xfrm>
              <a:prstGeom prst="rect">
                <a:avLst/>
              </a:prstGeom>
              <a:gradFill flip="none" rotWithShape="1">
                <a:gsLst>
                  <a:gs pos="0">
                    <a:srgbClr val="00B8FF"/>
                  </a:gs>
                  <a:gs pos="100000">
                    <a:srgbClr val="CFD20F"/>
                  </a:gs>
                </a:gsLst>
                <a:lin ang="0" scaled="1"/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en-US" sz="1000" noProof="1">
                  <a:solidFill>
                    <a:srgbClr val="0D0D0D"/>
                  </a:solidFill>
                </a:endParaRPr>
              </a:p>
            </p:txBody>
          </p:sp>
          <p:sp>
            <p:nvSpPr>
              <p:cNvPr id="19" name="Oval 18"/>
              <p:cNvSpPr/>
              <p:nvPr/>
            </p:nvSpPr>
            <p:spPr bwMode="auto">
              <a:xfrm>
                <a:off x="2068511" y="4568468"/>
                <a:ext cx="3079801" cy="879132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en-US" sz="1000" noProof="1">
                  <a:solidFill>
                    <a:srgbClr val="0D0D0D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>
                <a:off x="239712" y="1155470"/>
                <a:ext cx="1670399" cy="675331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en-US" sz="1200" dirty="0">
                  <a:solidFill>
                    <a:srgbClr val="0D0D0D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239712" y="1555676"/>
                <a:ext cx="1670399" cy="675331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en-US" sz="1200" dirty="0">
                  <a:solidFill>
                    <a:srgbClr val="0D0D0D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239712" y="2506437"/>
                <a:ext cx="1670399" cy="675331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en-US" sz="1200" dirty="0">
                  <a:solidFill>
                    <a:srgbClr val="0D0D0D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239712" y="2906633"/>
                <a:ext cx="1670399" cy="675331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en-US" sz="1200" dirty="0">
                  <a:solidFill>
                    <a:srgbClr val="0D0D0D"/>
                  </a:solidFill>
                </a:endParaRPr>
              </a:p>
            </p:txBody>
          </p:sp>
          <p:cxnSp>
            <p:nvCxnSpPr>
              <p:cNvPr id="24" name="Curved Connector 20"/>
              <p:cNvCxnSpPr>
                <a:stCxn id="32" idx="3"/>
                <a:endCxn id="16" idx="6"/>
              </p:cNvCxnSpPr>
              <p:nvPr/>
            </p:nvCxnSpPr>
            <p:spPr bwMode="auto">
              <a:xfrm rot="5400000">
                <a:off x="3952322" y="1722642"/>
                <a:ext cx="1005085" cy="1644307"/>
              </a:xfrm>
              <a:prstGeom prst="curvedConnector2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/>
                <a:tailEnd type="triangle" w="lg" len="med"/>
              </a:ln>
              <a:effectLst/>
            </p:spPr>
          </p:cxnSp>
          <p:cxnSp>
            <p:nvCxnSpPr>
              <p:cNvPr id="25" name="Curved Connector 34"/>
              <p:cNvCxnSpPr>
                <a:stCxn id="32" idx="3"/>
                <a:endCxn id="17" idx="6"/>
              </p:cNvCxnSpPr>
              <p:nvPr/>
            </p:nvCxnSpPr>
            <p:spPr bwMode="auto">
              <a:xfrm rot="5400000">
                <a:off x="4141676" y="2343892"/>
                <a:ext cx="1436984" cy="833707"/>
              </a:xfrm>
              <a:prstGeom prst="curvedConnector2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/>
                <a:tailEnd type="triangle" w="lg" len="med"/>
              </a:ln>
              <a:effectLst/>
            </p:spPr>
          </p:cxnSp>
          <p:cxnSp>
            <p:nvCxnSpPr>
              <p:cNvPr id="26" name="Curved Connector 35"/>
              <p:cNvCxnSpPr>
                <a:stCxn id="17" idx="2"/>
                <a:endCxn id="18" idx="0"/>
              </p:cNvCxnSpPr>
              <p:nvPr/>
            </p:nvCxnSpPr>
            <p:spPr bwMode="auto">
              <a:xfrm rot="10800000" flipV="1">
                <a:off x="1074917" y="3479237"/>
                <a:ext cx="2898598" cy="1017182"/>
              </a:xfrm>
              <a:prstGeom prst="curvedConnector2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/>
                <a:tailEnd type="triangle" w="lg" len="med"/>
              </a:ln>
              <a:effectLst/>
            </p:spPr>
          </p:cxnSp>
          <p:cxnSp>
            <p:nvCxnSpPr>
              <p:cNvPr id="27" name="Straight Arrow Connector 26"/>
              <p:cNvCxnSpPr>
                <a:stCxn id="16" idx="2"/>
                <a:endCxn id="22" idx="3"/>
              </p:cNvCxnSpPr>
              <p:nvPr/>
            </p:nvCxnSpPr>
            <p:spPr bwMode="auto">
              <a:xfrm flipH="1" flipV="1">
                <a:off x="1910111" y="2844104"/>
                <a:ext cx="1252801" cy="203233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28" name="Straight Arrow Connector 27"/>
              <p:cNvCxnSpPr>
                <a:stCxn id="16" idx="2"/>
                <a:endCxn id="23" idx="3"/>
              </p:cNvCxnSpPr>
              <p:nvPr/>
            </p:nvCxnSpPr>
            <p:spPr bwMode="auto">
              <a:xfrm flipH="1">
                <a:off x="1910111" y="3047337"/>
                <a:ext cx="1252801" cy="196963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29" name="Straight Arrow Connector 28"/>
              <p:cNvCxnSpPr>
                <a:stCxn id="32" idx="2"/>
                <a:endCxn id="20" idx="3"/>
              </p:cNvCxnSpPr>
              <p:nvPr/>
            </p:nvCxnSpPr>
            <p:spPr bwMode="auto">
              <a:xfrm flipH="1" flipV="1">
                <a:off x="1910111" y="1493137"/>
                <a:ext cx="2977803" cy="238296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30" name="Straight Arrow Connector 29"/>
              <p:cNvCxnSpPr>
                <a:stCxn id="32" idx="2"/>
                <a:endCxn id="21" idx="3"/>
              </p:cNvCxnSpPr>
              <p:nvPr/>
            </p:nvCxnSpPr>
            <p:spPr bwMode="auto">
              <a:xfrm flipH="1">
                <a:off x="1910111" y="1731433"/>
                <a:ext cx="2977803" cy="161910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31" name="Straight Arrow Connector 30"/>
              <p:cNvCxnSpPr>
                <a:stCxn id="17" idx="4"/>
                <a:endCxn id="19" idx="0"/>
              </p:cNvCxnSpPr>
              <p:nvPr/>
            </p:nvCxnSpPr>
            <p:spPr bwMode="auto">
              <a:xfrm flipH="1">
                <a:off x="3608411" y="3635839"/>
                <a:ext cx="600002" cy="932630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sp>
            <p:nvSpPr>
              <p:cNvPr id="32" name="Oval 31"/>
              <p:cNvSpPr/>
              <p:nvPr/>
            </p:nvSpPr>
            <p:spPr bwMode="auto">
              <a:xfrm>
                <a:off x="4887913" y="1291868"/>
                <a:ext cx="2656972" cy="879132"/>
              </a:xfrm>
              <a:prstGeom prst="ellipse">
                <a:avLst/>
              </a:prstGeom>
              <a:gradFill flip="none" rotWithShape="1">
                <a:gsLst>
                  <a:gs pos="0">
                    <a:srgbClr val="00B9FF"/>
                  </a:gs>
                  <a:gs pos="100000">
                    <a:srgbClr val="CFD20F"/>
                  </a:gs>
                </a:gsLst>
                <a:lin ang="0" scaled="1"/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en-US" sz="1000" noProof="1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5116511" y="3559878"/>
                <a:ext cx="2047373" cy="879132"/>
              </a:xfrm>
              <a:prstGeom prst="ellipse">
                <a:avLst/>
              </a:prstGeom>
              <a:solidFill>
                <a:srgbClr val="3366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en-US" sz="1000" noProof="1">
                  <a:solidFill>
                    <a:srgbClr val="CFD20F"/>
                  </a:solidFill>
                </a:endParaRPr>
              </a:p>
            </p:txBody>
          </p:sp>
          <p:cxnSp>
            <p:nvCxnSpPr>
              <p:cNvPr id="34" name="Straight Arrow Connector 33"/>
              <p:cNvCxnSpPr>
                <a:stCxn id="17" idx="5"/>
                <a:endCxn id="33" idx="2"/>
              </p:cNvCxnSpPr>
              <p:nvPr/>
            </p:nvCxnSpPr>
            <p:spPr bwMode="auto">
              <a:xfrm>
                <a:off x="4374511" y="3589972"/>
                <a:ext cx="742000" cy="409472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35" name="Straight Arrow Connector 34"/>
              <p:cNvCxnSpPr>
                <a:stCxn id="8" idx="2"/>
                <a:endCxn id="33" idx="6"/>
              </p:cNvCxnSpPr>
              <p:nvPr/>
            </p:nvCxnSpPr>
            <p:spPr bwMode="auto">
              <a:xfrm flipH="1" flipV="1">
                <a:off x="7163884" y="3999444"/>
                <a:ext cx="1229228" cy="142441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an evolving slide set. This means:</a:t>
            </a:r>
          </a:p>
          <a:p>
            <a:pPr lvl="1"/>
            <a:r>
              <a:rPr lang="en-US" dirty="0" smtClean="0"/>
              <a:t>it changes frequently</a:t>
            </a:r>
          </a:p>
          <a:p>
            <a:pPr lvl="1"/>
            <a:r>
              <a:rPr lang="en-US" dirty="0" smtClean="0"/>
              <a:t>there may be bugs, inconsistencies</a:t>
            </a:r>
          </a:p>
          <a:p>
            <a:pPr lvl="1"/>
            <a:r>
              <a:rPr lang="en-US" dirty="0" smtClean="0"/>
              <a:t>it may try to reflect the latest view of technology evolution but that is often a moving target</a:t>
            </a:r>
          </a:p>
          <a:p>
            <a:r>
              <a:rPr lang="en-US" dirty="0" smtClean="0"/>
              <a:t>“Frozen” versions are instantiated for a specific presentation, and those become stable</a:t>
            </a:r>
            <a:endParaRPr lang="en-US" dirty="0"/>
          </a:p>
        </p:txBody>
      </p:sp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WARNING TO THE READER!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Using, e.g., the “Person”, the dataset can be combined with other sources</a:t>
            </a:r>
          </a:p>
          <a:p>
            <a:r>
              <a:rPr lang="en-US" smtClean="0"/>
              <a:t>For example, data in Wikipedia can be extracted using dedicated tools</a:t>
            </a:r>
          </a:p>
          <a:p>
            <a:pPr lvl="1"/>
            <a:r>
              <a:rPr lang="en-US" smtClean="0"/>
              <a:t>e.g., the “</a:t>
            </a:r>
            <a:r>
              <a:rPr lang="en-US" smtClean="0">
                <a:hlinkClick r:id="rId3"/>
              </a:rPr>
              <a:t>dbpedia</a:t>
            </a:r>
            <a:r>
              <a:rPr lang="en-US" smtClean="0"/>
              <a:t>” project can extract the “infobox” information from Wikipedia already… </a:t>
            </a:r>
            <a:endParaRPr lang="en-US"/>
          </a:p>
        </p:txBody>
      </p:sp>
      <p:sp>
        <p:nvSpPr>
          <p:cNvPr id="7373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Combine with different datasets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5162"/>
          <a:lstStyle/>
          <a:p>
            <a:pPr>
              <a:tabLst>
                <a:tab pos="721503" algn="l"/>
                <a:tab pos="1443000" algn="l"/>
                <a:tab pos="2164504" algn="l"/>
                <a:tab pos="2886007" algn="l"/>
                <a:tab pos="3607509" algn="l"/>
                <a:tab pos="4329015" algn="l"/>
                <a:tab pos="5050518" algn="l"/>
                <a:tab pos="5772020" algn="l"/>
                <a:tab pos="6493519" algn="l"/>
                <a:tab pos="7215024" algn="l"/>
                <a:tab pos="7936524" algn="l"/>
                <a:tab pos="8658027" algn="l"/>
                <a:tab pos="9379531" algn="l"/>
              </a:tabLst>
            </a:pPr>
            <a:r>
              <a:rPr lang="en-US" dirty="0" smtClean="0"/>
              <a:t>Merge with Wikipedia data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 bwMode="auto">
          <a:xfrm>
            <a:off x="8393113" y="4008438"/>
            <a:ext cx="451184" cy="266894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132" tIns="45567" rIns="91132" bIns="45567" numCol="1" rtlCol="0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sp>
        <p:nvSpPr>
          <p:cNvPr id="8" name="Rectangle 7"/>
          <p:cNvSpPr/>
          <p:nvPr/>
        </p:nvSpPr>
        <p:spPr bwMode="auto">
          <a:xfrm>
            <a:off x="8240715" y="4541837"/>
            <a:ext cx="1604210" cy="229550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132" tIns="45567" rIns="91132" bIns="45567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 noProof="1">
                <a:solidFill>
                  <a:srgbClr val="0D0D0D"/>
                </a:solidFill>
              </a:rPr>
              <a:t>Besse, Christianne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8240715" y="2103437"/>
            <a:ext cx="1604210" cy="229550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132" tIns="45567" rIns="91132" bIns="45567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000" b="1" dirty="0">
                <a:solidFill>
                  <a:srgbClr val="0D0D0D"/>
                </a:solidFill>
              </a:rPr>
              <a:t>Le palais des miroirs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02513" y="2179637"/>
            <a:ext cx="762000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f:original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9313" y="4008437"/>
            <a:ext cx="533400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f:nom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16915" y="3551237"/>
            <a:ext cx="889632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f:traducteur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11713" y="3169286"/>
            <a:ext cx="685800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f:auteur</a:t>
            </a:r>
          </a:p>
        </p:txBody>
      </p:sp>
      <p:sp>
        <p:nvSpPr>
          <p:cNvPr id="15" name="TextBox 14"/>
          <p:cNvSpPr txBox="1"/>
          <p:nvPr/>
        </p:nvSpPr>
        <p:spPr>
          <a:xfrm rot="19874736">
            <a:off x="7867276" y="2498732"/>
            <a:ext cx="675917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f:titre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6488112" y="3017837"/>
            <a:ext cx="2656972" cy="322791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132" tIns="45567" rIns="91132" bIns="45567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 noProof="1">
                <a:solidFill>
                  <a:schemeClr val="tx1">
                    <a:lumMod val="95000"/>
                    <a:lumOff val="5000"/>
                  </a:schemeClr>
                </a:solidFill>
              </a:rPr>
              <a:t>http://…isbn/2020386682</a:t>
            </a:r>
          </a:p>
        </p:txBody>
      </p:sp>
      <p:cxnSp>
        <p:nvCxnSpPr>
          <p:cNvPr id="18" name="Straight Arrow Connector 17"/>
          <p:cNvCxnSpPr>
            <a:stCxn id="16" idx="4"/>
            <a:endCxn id="6" idx="1"/>
          </p:cNvCxnSpPr>
          <p:nvPr/>
        </p:nvCxnSpPr>
        <p:spPr bwMode="auto">
          <a:xfrm rot="16200000" flipH="1">
            <a:off x="7784449" y="3372781"/>
            <a:ext cx="706895" cy="642588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9" name="Straight Arrow Connector 18"/>
          <p:cNvCxnSpPr>
            <a:stCxn id="6" idx="5"/>
            <a:endCxn id="8" idx="0"/>
          </p:cNvCxnSpPr>
          <p:nvPr/>
        </p:nvCxnSpPr>
        <p:spPr bwMode="auto">
          <a:xfrm rot="16200000" flipH="1">
            <a:off x="8757723" y="4256778"/>
            <a:ext cx="305593" cy="26459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0" name="Straight Arrow Connector 19"/>
          <p:cNvCxnSpPr>
            <a:stCxn id="16" idx="0"/>
            <a:endCxn id="9" idx="2"/>
          </p:cNvCxnSpPr>
          <p:nvPr/>
        </p:nvCxnSpPr>
        <p:spPr bwMode="auto">
          <a:xfrm rot="5400000" flipH="1" flipV="1">
            <a:off x="8087317" y="2062339"/>
            <a:ext cx="684849" cy="1226219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1" name="Straight Arrow Connector 20"/>
          <p:cNvCxnSpPr>
            <a:stCxn id="16" idx="0"/>
            <a:endCxn id="47" idx="5"/>
          </p:cNvCxnSpPr>
          <p:nvPr/>
        </p:nvCxnSpPr>
        <p:spPr bwMode="auto">
          <a:xfrm rot="16200000" flipV="1">
            <a:off x="6900052" y="2101287"/>
            <a:ext cx="1172281" cy="660819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9155113" y="4160837"/>
            <a:ext cx="609600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f:nom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3162912" y="2890738"/>
            <a:ext cx="469800" cy="3132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132" tIns="45567" rIns="91132" bIns="45567" numCol="1" rtlCol="0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sp>
        <p:nvSpPr>
          <p:cNvPr id="24" name="Oval 23"/>
          <p:cNvSpPr/>
          <p:nvPr/>
        </p:nvSpPr>
        <p:spPr bwMode="auto">
          <a:xfrm>
            <a:off x="3973515" y="3322637"/>
            <a:ext cx="469800" cy="313200"/>
          </a:xfrm>
          <a:prstGeom prst="ellipse">
            <a:avLst/>
          </a:prstGeom>
          <a:gradFill flip="none" rotWithShape="1">
            <a:gsLst>
              <a:gs pos="0">
                <a:srgbClr val="00B8FF"/>
              </a:gs>
              <a:gs pos="100000">
                <a:srgbClr val="C0CF14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132" tIns="45567" rIns="91132" bIns="45567" numCol="1" rtlCol="0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sp>
        <p:nvSpPr>
          <p:cNvPr id="25" name="Rectangle 24"/>
          <p:cNvSpPr/>
          <p:nvPr/>
        </p:nvSpPr>
        <p:spPr bwMode="auto">
          <a:xfrm>
            <a:off x="239747" y="4694237"/>
            <a:ext cx="1670399" cy="229550"/>
          </a:xfrm>
          <a:prstGeom prst="rect">
            <a:avLst/>
          </a:prstGeom>
          <a:gradFill flip="none" rotWithShape="1">
            <a:gsLst>
              <a:gs pos="0">
                <a:srgbClr val="00B8FF"/>
              </a:gs>
              <a:gs pos="100000">
                <a:srgbClr val="CFD20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132" tIns="45567" rIns="91132" bIns="45567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 noProof="1">
                <a:solidFill>
                  <a:srgbClr val="0D0D0D"/>
                </a:solidFill>
              </a:rPr>
              <a:t>Ghosh, Amitav</a:t>
            </a:r>
          </a:p>
        </p:txBody>
      </p:sp>
      <p:sp>
        <p:nvSpPr>
          <p:cNvPr id="26" name="Oval 25"/>
          <p:cNvSpPr/>
          <p:nvPr/>
        </p:nvSpPr>
        <p:spPr bwMode="auto">
          <a:xfrm>
            <a:off x="2068515" y="4694237"/>
            <a:ext cx="3079800" cy="322791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132" tIns="45567" rIns="91132" bIns="45567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 noProof="1">
                <a:solidFill>
                  <a:srgbClr val="0D0D0D"/>
                </a:solidFill>
              </a:rPr>
              <a:t>http://www.amitavghosh.com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39747" y="1465479"/>
            <a:ext cx="1670399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132" tIns="45567" rIns="91132" bIns="45567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solidFill>
                  <a:srgbClr val="0D0D0D"/>
                </a:solidFill>
              </a:rPr>
              <a:t>The Glass Palace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239747" y="1846479"/>
            <a:ext cx="1670399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132" tIns="45567" rIns="91132" bIns="45567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solidFill>
                  <a:srgbClr val="0D0D0D"/>
                </a:solidFill>
              </a:rPr>
              <a:t>2000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239747" y="2715651"/>
            <a:ext cx="1670399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132" tIns="45567" rIns="91132" bIns="45567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solidFill>
                  <a:srgbClr val="0D0D0D"/>
                </a:solidFill>
              </a:rPr>
              <a:t>London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239747" y="3115851"/>
            <a:ext cx="1670399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132" tIns="45567" rIns="91132" bIns="45567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solidFill>
                  <a:srgbClr val="0D0D0D"/>
                </a:solidFill>
              </a:rPr>
              <a:t>Harper Collins</a:t>
            </a:r>
          </a:p>
        </p:txBody>
      </p:sp>
      <p:cxnSp>
        <p:nvCxnSpPr>
          <p:cNvPr id="31" name="Curved Connector 20"/>
          <p:cNvCxnSpPr>
            <a:stCxn id="47" idx="3"/>
            <a:endCxn id="23" idx="6"/>
          </p:cNvCxnSpPr>
          <p:nvPr/>
        </p:nvCxnSpPr>
        <p:spPr bwMode="auto">
          <a:xfrm rot="5400000">
            <a:off x="3853979" y="1624331"/>
            <a:ext cx="1201782" cy="1644305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32" name="Curved Connector 34"/>
          <p:cNvCxnSpPr>
            <a:stCxn id="47" idx="3"/>
            <a:endCxn id="24" idx="6"/>
          </p:cNvCxnSpPr>
          <p:nvPr/>
        </p:nvCxnSpPr>
        <p:spPr bwMode="auto">
          <a:xfrm rot="5400000">
            <a:off x="4043326" y="2245579"/>
            <a:ext cx="1633681" cy="833705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33" name="Curved Connector 35"/>
          <p:cNvCxnSpPr>
            <a:stCxn id="24" idx="2"/>
            <a:endCxn id="25" idx="0"/>
          </p:cNvCxnSpPr>
          <p:nvPr/>
        </p:nvCxnSpPr>
        <p:spPr bwMode="auto">
          <a:xfrm rot="10800000" flipV="1">
            <a:off x="1074912" y="3479237"/>
            <a:ext cx="2898600" cy="1215000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34" name="Straight Arrow Connector 33"/>
          <p:cNvCxnSpPr>
            <a:stCxn id="23" idx="2"/>
            <a:endCxn id="29" idx="3"/>
          </p:cNvCxnSpPr>
          <p:nvPr/>
        </p:nvCxnSpPr>
        <p:spPr bwMode="auto">
          <a:xfrm rot="10800000">
            <a:off x="1910112" y="2844114"/>
            <a:ext cx="1252800" cy="20322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35" name="Straight Arrow Connector 34"/>
          <p:cNvCxnSpPr>
            <a:stCxn id="23" idx="2"/>
            <a:endCxn id="30" idx="3"/>
          </p:cNvCxnSpPr>
          <p:nvPr/>
        </p:nvCxnSpPr>
        <p:spPr bwMode="auto">
          <a:xfrm rot="10800000" flipV="1">
            <a:off x="1910112" y="3047337"/>
            <a:ext cx="1252800" cy="19697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36" name="Straight Arrow Connector 35"/>
          <p:cNvCxnSpPr>
            <a:stCxn id="47" idx="2"/>
            <a:endCxn id="27" idx="3"/>
          </p:cNvCxnSpPr>
          <p:nvPr/>
        </p:nvCxnSpPr>
        <p:spPr bwMode="auto">
          <a:xfrm rot="10800000">
            <a:off x="1910146" y="1593940"/>
            <a:ext cx="2977801" cy="13749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37" name="Straight Arrow Connector 36"/>
          <p:cNvCxnSpPr>
            <a:stCxn id="47" idx="2"/>
            <a:endCxn id="28" idx="3"/>
          </p:cNvCxnSpPr>
          <p:nvPr/>
        </p:nvCxnSpPr>
        <p:spPr bwMode="auto">
          <a:xfrm rot="10800000" flipV="1">
            <a:off x="1910146" y="1731433"/>
            <a:ext cx="2977801" cy="243508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38" name="TextBox 37"/>
          <p:cNvSpPr txBox="1"/>
          <p:nvPr/>
        </p:nvSpPr>
        <p:spPr>
          <a:xfrm rot="238339">
            <a:off x="2547205" y="1396622"/>
            <a:ext cx="587248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a:title</a:t>
            </a:r>
          </a:p>
        </p:txBody>
      </p:sp>
      <p:sp>
        <p:nvSpPr>
          <p:cNvPr id="39" name="TextBox 38"/>
          <p:cNvSpPr txBox="1"/>
          <p:nvPr/>
        </p:nvSpPr>
        <p:spPr>
          <a:xfrm rot="21319586">
            <a:off x="2558864" y="1851210"/>
            <a:ext cx="565992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a:year</a:t>
            </a:r>
          </a:p>
        </p:txBody>
      </p:sp>
      <p:sp>
        <p:nvSpPr>
          <p:cNvPr id="40" name="TextBox 39"/>
          <p:cNvSpPr txBox="1"/>
          <p:nvPr/>
        </p:nvSpPr>
        <p:spPr>
          <a:xfrm rot="610119">
            <a:off x="2284481" y="2663769"/>
            <a:ext cx="543645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a:city</a:t>
            </a:r>
          </a:p>
        </p:txBody>
      </p:sp>
      <p:sp>
        <p:nvSpPr>
          <p:cNvPr id="41" name="TextBox 40"/>
          <p:cNvSpPr txBox="1"/>
          <p:nvPr/>
        </p:nvSpPr>
        <p:spPr>
          <a:xfrm rot="21074880">
            <a:off x="2183967" y="3126451"/>
            <a:ext cx="829823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a:p_name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109779" y="3779837"/>
            <a:ext cx="653936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a:name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135347" y="3932237"/>
            <a:ext cx="1005711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a:homepage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278312" y="3017837"/>
            <a:ext cx="706748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a:author</a:t>
            </a:r>
          </a:p>
        </p:txBody>
      </p:sp>
      <p:sp>
        <p:nvSpPr>
          <p:cNvPr id="45" name="TextBox 44"/>
          <p:cNvSpPr txBox="1"/>
          <p:nvPr/>
        </p:nvSpPr>
        <p:spPr>
          <a:xfrm rot="20242754">
            <a:off x="3903794" y="2534347"/>
            <a:ext cx="900086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a:publisher</a:t>
            </a:r>
          </a:p>
        </p:txBody>
      </p:sp>
      <p:cxnSp>
        <p:nvCxnSpPr>
          <p:cNvPr id="46" name="Straight Arrow Connector 45"/>
          <p:cNvCxnSpPr>
            <a:stCxn id="24" idx="4"/>
            <a:endCxn id="26" idx="0"/>
          </p:cNvCxnSpPr>
          <p:nvPr/>
        </p:nvCxnSpPr>
        <p:spPr bwMode="auto">
          <a:xfrm rot="5400000">
            <a:off x="3379215" y="3865037"/>
            <a:ext cx="1058400" cy="60000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47" name="Oval 46"/>
          <p:cNvSpPr/>
          <p:nvPr/>
        </p:nvSpPr>
        <p:spPr bwMode="auto">
          <a:xfrm>
            <a:off x="4887912" y="1570039"/>
            <a:ext cx="2656972" cy="322791"/>
          </a:xfrm>
          <a:prstGeom prst="ellipse">
            <a:avLst/>
          </a:prstGeom>
          <a:gradFill flip="none" rotWithShape="1">
            <a:gsLst>
              <a:gs pos="0">
                <a:srgbClr val="00B9FF"/>
              </a:gs>
              <a:gs pos="100000">
                <a:srgbClr val="CFD20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132" tIns="45567" rIns="91132" bIns="45567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 noProof="1">
                <a:solidFill>
                  <a:schemeClr val="tx1">
                    <a:lumMod val="95000"/>
                    <a:lumOff val="5000"/>
                  </a:schemeClr>
                </a:solidFill>
              </a:rPr>
              <a:t>http://…isbn/000651409X</a:t>
            </a:r>
          </a:p>
        </p:txBody>
      </p:sp>
      <p:sp>
        <p:nvSpPr>
          <p:cNvPr id="58" name="Oval 57"/>
          <p:cNvSpPr/>
          <p:nvPr/>
        </p:nvSpPr>
        <p:spPr bwMode="auto">
          <a:xfrm>
            <a:off x="4964112" y="3838046"/>
            <a:ext cx="2047372" cy="322791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132" tIns="45567" rIns="91132" bIns="45567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 noProof="1">
                <a:solidFill>
                  <a:srgbClr val="CFD20F"/>
                </a:solidFill>
              </a:rPr>
              <a:t>http://…foaf/Person</a:t>
            </a:r>
          </a:p>
        </p:txBody>
      </p:sp>
      <p:cxnSp>
        <p:nvCxnSpPr>
          <p:cNvPr id="59" name="Straight Arrow Connector 58"/>
          <p:cNvCxnSpPr>
            <a:stCxn id="24" idx="5"/>
            <a:endCxn id="58" idx="2"/>
          </p:cNvCxnSpPr>
          <p:nvPr/>
        </p:nvCxnSpPr>
        <p:spPr bwMode="auto">
          <a:xfrm rot="16200000" flipH="1">
            <a:off x="4464576" y="3499940"/>
            <a:ext cx="409472" cy="589601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62" name="Straight Arrow Connector 61"/>
          <p:cNvCxnSpPr>
            <a:stCxn id="6" idx="2"/>
            <a:endCxn id="58" idx="6"/>
          </p:cNvCxnSpPr>
          <p:nvPr/>
        </p:nvCxnSpPr>
        <p:spPr bwMode="auto">
          <a:xfrm rot="10800000">
            <a:off x="7011484" y="3999442"/>
            <a:ext cx="1381628" cy="14244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65" name="TextBox 64"/>
          <p:cNvSpPr txBox="1"/>
          <p:nvPr/>
        </p:nvSpPr>
        <p:spPr>
          <a:xfrm>
            <a:off x="7326312" y="3779837"/>
            <a:ext cx="636478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r:type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659312" y="3551237"/>
            <a:ext cx="636478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r:type</a:t>
            </a:r>
          </a:p>
        </p:txBody>
      </p:sp>
      <p:sp>
        <p:nvSpPr>
          <p:cNvPr id="85" name="Oval 84"/>
          <p:cNvSpPr/>
          <p:nvPr/>
        </p:nvSpPr>
        <p:spPr bwMode="auto">
          <a:xfrm>
            <a:off x="1916113" y="5590646"/>
            <a:ext cx="3276600" cy="32279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132" tIns="45567" rIns="91132" bIns="45567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 noProof="1">
                <a:solidFill>
                  <a:srgbClr val="0D0D0D"/>
                </a:solidFill>
              </a:rPr>
              <a:t>http://dbpedia.org/../Amitav_Ghosh</a:t>
            </a:r>
          </a:p>
        </p:txBody>
      </p:sp>
      <p:cxnSp>
        <p:nvCxnSpPr>
          <p:cNvPr id="106" name="Straight Arrow Connector 105"/>
          <p:cNvCxnSpPr>
            <a:stCxn id="85" idx="2"/>
            <a:endCxn id="25" idx="2"/>
          </p:cNvCxnSpPr>
          <p:nvPr/>
        </p:nvCxnSpPr>
        <p:spPr bwMode="auto">
          <a:xfrm rot="10800000">
            <a:off x="1074912" y="4923789"/>
            <a:ext cx="841200" cy="82825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12" name="Straight Arrow Connector 111"/>
          <p:cNvCxnSpPr>
            <a:stCxn id="85" idx="0"/>
            <a:endCxn id="26" idx="4"/>
          </p:cNvCxnSpPr>
          <p:nvPr/>
        </p:nvCxnSpPr>
        <p:spPr bwMode="auto">
          <a:xfrm rot="5400000" flipH="1" flipV="1">
            <a:off x="3294603" y="5276837"/>
            <a:ext cx="573618" cy="5400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15" name="Straight Arrow Connector 114"/>
          <p:cNvCxnSpPr>
            <a:stCxn id="85" idx="7"/>
            <a:endCxn id="58" idx="4"/>
          </p:cNvCxnSpPr>
          <p:nvPr/>
        </p:nvCxnSpPr>
        <p:spPr bwMode="auto">
          <a:xfrm rot="5400000" flipH="1" flipV="1">
            <a:off x="4611826" y="4261947"/>
            <a:ext cx="1477081" cy="1274933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40" name="TextBox 139"/>
          <p:cNvSpPr txBox="1"/>
          <p:nvPr/>
        </p:nvSpPr>
        <p:spPr>
          <a:xfrm>
            <a:off x="5116512" y="4237037"/>
            <a:ext cx="636478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r:type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729017" y="5151437"/>
            <a:ext cx="882298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foaf:name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2754313" y="5151437"/>
            <a:ext cx="914400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w:reference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8" name="Straight Arrow Connector 117"/>
          <p:cNvCxnSpPr>
            <a:stCxn id="104" idx="0"/>
            <a:endCxn id="47" idx="4"/>
          </p:cNvCxnSpPr>
          <p:nvPr/>
        </p:nvCxnSpPr>
        <p:spPr bwMode="auto">
          <a:xfrm rot="16200000" flipV="1">
            <a:off x="5371698" y="2737565"/>
            <a:ext cx="3164418" cy="1475013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69635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5162"/>
          <a:lstStyle/>
          <a:p>
            <a:pPr>
              <a:tabLst>
                <a:tab pos="721503" algn="l"/>
                <a:tab pos="1443000" algn="l"/>
                <a:tab pos="2164504" algn="l"/>
                <a:tab pos="2886007" algn="l"/>
                <a:tab pos="3607509" algn="l"/>
                <a:tab pos="4329015" algn="l"/>
                <a:tab pos="5050518" algn="l"/>
                <a:tab pos="5772020" algn="l"/>
                <a:tab pos="6493519" algn="l"/>
                <a:tab pos="7215024" algn="l"/>
                <a:tab pos="7936524" algn="l"/>
                <a:tab pos="8658027" algn="l"/>
                <a:tab pos="9379531" algn="l"/>
              </a:tabLst>
            </a:pPr>
            <a:r>
              <a:rPr lang="en-US" dirty="0" smtClean="0"/>
              <a:t>Merge with Wikipedia data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 bwMode="auto">
          <a:xfrm>
            <a:off x="8393113" y="4008438"/>
            <a:ext cx="451184" cy="266894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132" tIns="45567" rIns="91132" bIns="45567" numCol="1" rtlCol="0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sp>
        <p:nvSpPr>
          <p:cNvPr id="8" name="Rectangle 7"/>
          <p:cNvSpPr/>
          <p:nvPr/>
        </p:nvSpPr>
        <p:spPr bwMode="auto">
          <a:xfrm>
            <a:off x="8240715" y="4541837"/>
            <a:ext cx="1604210" cy="229550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132" tIns="45567" rIns="91132" bIns="45567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 noProof="1">
                <a:solidFill>
                  <a:srgbClr val="0D0D0D"/>
                </a:solidFill>
              </a:rPr>
              <a:t>Besse, Christianne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8240715" y="2103437"/>
            <a:ext cx="1604210" cy="229550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132" tIns="45567" rIns="91132" bIns="45567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000" b="1" dirty="0">
                <a:solidFill>
                  <a:srgbClr val="0D0D0D"/>
                </a:solidFill>
              </a:rPr>
              <a:t>Le palais des miroirs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02513" y="2179637"/>
            <a:ext cx="762000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f:original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3113" y="4008437"/>
            <a:ext cx="609600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f:nom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16915" y="3551237"/>
            <a:ext cx="889632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f:traducteur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11713" y="3169286"/>
            <a:ext cx="762000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f:auteur</a:t>
            </a:r>
          </a:p>
        </p:txBody>
      </p:sp>
      <p:sp>
        <p:nvSpPr>
          <p:cNvPr id="15" name="TextBox 14"/>
          <p:cNvSpPr txBox="1"/>
          <p:nvPr/>
        </p:nvSpPr>
        <p:spPr>
          <a:xfrm rot="19874736">
            <a:off x="7867276" y="2498732"/>
            <a:ext cx="675917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f:titre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6488112" y="3017837"/>
            <a:ext cx="2656972" cy="322791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132" tIns="45567" rIns="91132" bIns="45567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 noProof="1">
                <a:solidFill>
                  <a:schemeClr val="tx1">
                    <a:lumMod val="95000"/>
                    <a:lumOff val="5000"/>
                  </a:schemeClr>
                </a:solidFill>
              </a:rPr>
              <a:t>http://…isbn/2020386682</a:t>
            </a:r>
          </a:p>
        </p:txBody>
      </p:sp>
      <p:cxnSp>
        <p:nvCxnSpPr>
          <p:cNvPr id="18" name="Straight Arrow Connector 17"/>
          <p:cNvCxnSpPr>
            <a:stCxn id="16" idx="4"/>
            <a:endCxn id="6" idx="1"/>
          </p:cNvCxnSpPr>
          <p:nvPr/>
        </p:nvCxnSpPr>
        <p:spPr bwMode="auto">
          <a:xfrm rot="16200000" flipH="1">
            <a:off x="7784449" y="3372781"/>
            <a:ext cx="706895" cy="642588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9" name="Straight Arrow Connector 18"/>
          <p:cNvCxnSpPr>
            <a:stCxn id="6" idx="5"/>
            <a:endCxn id="8" idx="0"/>
          </p:cNvCxnSpPr>
          <p:nvPr/>
        </p:nvCxnSpPr>
        <p:spPr bwMode="auto">
          <a:xfrm rot="16200000" flipH="1">
            <a:off x="8757723" y="4256778"/>
            <a:ext cx="305593" cy="26459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0" name="Straight Arrow Connector 19"/>
          <p:cNvCxnSpPr>
            <a:stCxn id="16" idx="0"/>
            <a:endCxn id="9" idx="2"/>
          </p:cNvCxnSpPr>
          <p:nvPr/>
        </p:nvCxnSpPr>
        <p:spPr bwMode="auto">
          <a:xfrm rot="5400000" flipH="1" flipV="1">
            <a:off x="8087317" y="2062339"/>
            <a:ext cx="684849" cy="1226219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1" name="Straight Arrow Connector 20"/>
          <p:cNvCxnSpPr>
            <a:stCxn id="16" idx="0"/>
            <a:endCxn id="47" idx="5"/>
          </p:cNvCxnSpPr>
          <p:nvPr/>
        </p:nvCxnSpPr>
        <p:spPr bwMode="auto">
          <a:xfrm rot="16200000" flipV="1">
            <a:off x="6900052" y="2101287"/>
            <a:ext cx="1172281" cy="660819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9155113" y="4160837"/>
            <a:ext cx="609600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f:nom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3162912" y="2890738"/>
            <a:ext cx="469800" cy="3132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132" tIns="45567" rIns="91132" bIns="45567" numCol="1" rtlCol="0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sp>
        <p:nvSpPr>
          <p:cNvPr id="24" name="Oval 23"/>
          <p:cNvSpPr/>
          <p:nvPr/>
        </p:nvSpPr>
        <p:spPr bwMode="auto">
          <a:xfrm>
            <a:off x="3973515" y="3322637"/>
            <a:ext cx="469800" cy="313200"/>
          </a:xfrm>
          <a:prstGeom prst="ellipse">
            <a:avLst/>
          </a:prstGeom>
          <a:gradFill flip="none" rotWithShape="1">
            <a:gsLst>
              <a:gs pos="0">
                <a:srgbClr val="00B8FF"/>
              </a:gs>
              <a:gs pos="100000">
                <a:srgbClr val="C0CF14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132" tIns="45567" rIns="91132" bIns="45567" numCol="1" rtlCol="0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sp>
        <p:nvSpPr>
          <p:cNvPr id="25" name="Rectangle 24"/>
          <p:cNvSpPr/>
          <p:nvPr/>
        </p:nvSpPr>
        <p:spPr bwMode="auto">
          <a:xfrm>
            <a:off x="239747" y="4694237"/>
            <a:ext cx="1670399" cy="229550"/>
          </a:xfrm>
          <a:prstGeom prst="rect">
            <a:avLst/>
          </a:prstGeom>
          <a:gradFill flip="none" rotWithShape="1">
            <a:gsLst>
              <a:gs pos="0">
                <a:srgbClr val="00B8FF"/>
              </a:gs>
              <a:gs pos="100000">
                <a:srgbClr val="CFD20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132" tIns="45567" rIns="91132" bIns="45567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 noProof="1">
                <a:solidFill>
                  <a:srgbClr val="0D0D0D"/>
                </a:solidFill>
              </a:rPr>
              <a:t>Ghosh, Amitav</a:t>
            </a:r>
          </a:p>
        </p:txBody>
      </p:sp>
      <p:sp>
        <p:nvSpPr>
          <p:cNvPr id="26" name="Oval 25"/>
          <p:cNvSpPr/>
          <p:nvPr/>
        </p:nvSpPr>
        <p:spPr bwMode="auto">
          <a:xfrm>
            <a:off x="2068515" y="4694237"/>
            <a:ext cx="3079800" cy="322791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132" tIns="45567" rIns="91132" bIns="45567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 noProof="1">
                <a:solidFill>
                  <a:srgbClr val="0D0D0D"/>
                </a:solidFill>
              </a:rPr>
              <a:t>http://www.amitavghosh.com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39747" y="1465479"/>
            <a:ext cx="1670399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132" tIns="45567" rIns="91132" bIns="45567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solidFill>
                  <a:srgbClr val="0D0D0D"/>
                </a:solidFill>
              </a:rPr>
              <a:t>The Glass Palace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239747" y="1846479"/>
            <a:ext cx="1670399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132" tIns="45567" rIns="91132" bIns="45567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solidFill>
                  <a:srgbClr val="0D0D0D"/>
                </a:solidFill>
              </a:rPr>
              <a:t>2000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239747" y="2715651"/>
            <a:ext cx="1670399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132" tIns="45567" rIns="91132" bIns="45567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solidFill>
                  <a:srgbClr val="0D0D0D"/>
                </a:solidFill>
              </a:rPr>
              <a:t>London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239747" y="3115851"/>
            <a:ext cx="1670399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132" tIns="45567" rIns="91132" bIns="45567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solidFill>
                  <a:srgbClr val="0D0D0D"/>
                </a:solidFill>
              </a:rPr>
              <a:t>Harper Collins</a:t>
            </a:r>
          </a:p>
        </p:txBody>
      </p:sp>
      <p:cxnSp>
        <p:nvCxnSpPr>
          <p:cNvPr id="31" name="Curved Connector 20"/>
          <p:cNvCxnSpPr>
            <a:stCxn id="47" idx="3"/>
            <a:endCxn id="23" idx="6"/>
          </p:cNvCxnSpPr>
          <p:nvPr/>
        </p:nvCxnSpPr>
        <p:spPr bwMode="auto">
          <a:xfrm rot="5400000">
            <a:off x="3853979" y="1624331"/>
            <a:ext cx="1201782" cy="1644305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32" name="Curved Connector 34"/>
          <p:cNvCxnSpPr>
            <a:stCxn id="47" idx="3"/>
            <a:endCxn id="24" idx="6"/>
          </p:cNvCxnSpPr>
          <p:nvPr/>
        </p:nvCxnSpPr>
        <p:spPr bwMode="auto">
          <a:xfrm rot="5400000">
            <a:off x="4043326" y="2245579"/>
            <a:ext cx="1633681" cy="833705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33" name="Curved Connector 35"/>
          <p:cNvCxnSpPr>
            <a:stCxn id="24" idx="2"/>
            <a:endCxn id="25" idx="0"/>
          </p:cNvCxnSpPr>
          <p:nvPr/>
        </p:nvCxnSpPr>
        <p:spPr bwMode="auto">
          <a:xfrm rot="10800000" flipV="1">
            <a:off x="1074912" y="3479237"/>
            <a:ext cx="2898600" cy="1215000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34" name="Straight Arrow Connector 33"/>
          <p:cNvCxnSpPr>
            <a:stCxn id="23" idx="2"/>
            <a:endCxn id="29" idx="3"/>
          </p:cNvCxnSpPr>
          <p:nvPr/>
        </p:nvCxnSpPr>
        <p:spPr bwMode="auto">
          <a:xfrm rot="10800000">
            <a:off x="1910112" y="2844114"/>
            <a:ext cx="1252800" cy="20322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35" name="Straight Arrow Connector 34"/>
          <p:cNvCxnSpPr>
            <a:stCxn id="23" idx="2"/>
            <a:endCxn id="30" idx="3"/>
          </p:cNvCxnSpPr>
          <p:nvPr/>
        </p:nvCxnSpPr>
        <p:spPr bwMode="auto">
          <a:xfrm rot="10800000" flipV="1">
            <a:off x="1910112" y="3047337"/>
            <a:ext cx="1252800" cy="19697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36" name="Straight Arrow Connector 35"/>
          <p:cNvCxnSpPr>
            <a:stCxn id="47" idx="2"/>
            <a:endCxn id="27" idx="3"/>
          </p:cNvCxnSpPr>
          <p:nvPr/>
        </p:nvCxnSpPr>
        <p:spPr bwMode="auto">
          <a:xfrm rot="10800000">
            <a:off x="1910146" y="1593940"/>
            <a:ext cx="2977801" cy="13749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37" name="Straight Arrow Connector 36"/>
          <p:cNvCxnSpPr>
            <a:stCxn id="47" idx="2"/>
            <a:endCxn id="28" idx="3"/>
          </p:cNvCxnSpPr>
          <p:nvPr/>
        </p:nvCxnSpPr>
        <p:spPr bwMode="auto">
          <a:xfrm rot="10800000" flipV="1">
            <a:off x="1910146" y="1731433"/>
            <a:ext cx="2977801" cy="243508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38" name="TextBox 37"/>
          <p:cNvSpPr txBox="1"/>
          <p:nvPr/>
        </p:nvSpPr>
        <p:spPr>
          <a:xfrm rot="238339">
            <a:off x="2547205" y="1396622"/>
            <a:ext cx="587248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a:title</a:t>
            </a:r>
          </a:p>
        </p:txBody>
      </p:sp>
      <p:sp>
        <p:nvSpPr>
          <p:cNvPr id="39" name="TextBox 38"/>
          <p:cNvSpPr txBox="1"/>
          <p:nvPr/>
        </p:nvSpPr>
        <p:spPr>
          <a:xfrm rot="21319586">
            <a:off x="2558864" y="1851210"/>
            <a:ext cx="565992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a:year</a:t>
            </a:r>
          </a:p>
        </p:txBody>
      </p:sp>
      <p:sp>
        <p:nvSpPr>
          <p:cNvPr id="40" name="TextBox 39"/>
          <p:cNvSpPr txBox="1"/>
          <p:nvPr/>
        </p:nvSpPr>
        <p:spPr>
          <a:xfrm rot="610119">
            <a:off x="2284481" y="2663769"/>
            <a:ext cx="543645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a:city</a:t>
            </a:r>
          </a:p>
        </p:txBody>
      </p:sp>
      <p:sp>
        <p:nvSpPr>
          <p:cNvPr id="41" name="TextBox 40"/>
          <p:cNvSpPr txBox="1"/>
          <p:nvPr/>
        </p:nvSpPr>
        <p:spPr>
          <a:xfrm rot="21074880">
            <a:off x="2183967" y="3126451"/>
            <a:ext cx="829823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a:p_name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109779" y="3779837"/>
            <a:ext cx="653936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a:name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135347" y="3932237"/>
            <a:ext cx="1005711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a:homepage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278312" y="3017837"/>
            <a:ext cx="706748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a:author</a:t>
            </a:r>
          </a:p>
        </p:txBody>
      </p:sp>
      <p:sp>
        <p:nvSpPr>
          <p:cNvPr id="45" name="TextBox 44"/>
          <p:cNvSpPr txBox="1"/>
          <p:nvPr/>
        </p:nvSpPr>
        <p:spPr>
          <a:xfrm rot="20242754">
            <a:off x="3903794" y="2534347"/>
            <a:ext cx="900086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a:publisher</a:t>
            </a:r>
          </a:p>
        </p:txBody>
      </p:sp>
      <p:cxnSp>
        <p:nvCxnSpPr>
          <p:cNvPr id="46" name="Straight Arrow Connector 45"/>
          <p:cNvCxnSpPr>
            <a:stCxn id="24" idx="4"/>
            <a:endCxn id="26" idx="0"/>
          </p:cNvCxnSpPr>
          <p:nvPr/>
        </p:nvCxnSpPr>
        <p:spPr bwMode="auto">
          <a:xfrm rot="5400000">
            <a:off x="3379215" y="3865037"/>
            <a:ext cx="1058400" cy="60000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47" name="Oval 46"/>
          <p:cNvSpPr/>
          <p:nvPr/>
        </p:nvSpPr>
        <p:spPr bwMode="auto">
          <a:xfrm>
            <a:off x="4887912" y="1570039"/>
            <a:ext cx="2656972" cy="322791"/>
          </a:xfrm>
          <a:prstGeom prst="ellipse">
            <a:avLst/>
          </a:prstGeom>
          <a:gradFill flip="none" rotWithShape="1">
            <a:gsLst>
              <a:gs pos="0">
                <a:srgbClr val="00B9FF"/>
              </a:gs>
              <a:gs pos="100000">
                <a:srgbClr val="CFD20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132" tIns="45567" rIns="91132" bIns="45567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 noProof="1">
                <a:solidFill>
                  <a:schemeClr val="tx1">
                    <a:lumMod val="95000"/>
                    <a:lumOff val="5000"/>
                  </a:schemeClr>
                </a:solidFill>
              </a:rPr>
              <a:t>http://…isbn/000651409X</a:t>
            </a:r>
          </a:p>
        </p:txBody>
      </p:sp>
      <p:sp>
        <p:nvSpPr>
          <p:cNvPr id="58" name="Oval 57"/>
          <p:cNvSpPr/>
          <p:nvPr/>
        </p:nvSpPr>
        <p:spPr bwMode="auto">
          <a:xfrm>
            <a:off x="4964112" y="3838046"/>
            <a:ext cx="2047372" cy="322791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132" tIns="45567" rIns="91132" bIns="45567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 noProof="1">
                <a:solidFill>
                  <a:srgbClr val="CFD20F"/>
                </a:solidFill>
              </a:rPr>
              <a:t>http://…foaf/Person</a:t>
            </a:r>
          </a:p>
        </p:txBody>
      </p:sp>
      <p:cxnSp>
        <p:nvCxnSpPr>
          <p:cNvPr id="59" name="Straight Arrow Connector 58"/>
          <p:cNvCxnSpPr>
            <a:stCxn id="24" idx="5"/>
            <a:endCxn id="58" idx="2"/>
          </p:cNvCxnSpPr>
          <p:nvPr/>
        </p:nvCxnSpPr>
        <p:spPr bwMode="auto">
          <a:xfrm rot="16200000" flipH="1">
            <a:off x="4464576" y="3499940"/>
            <a:ext cx="409472" cy="589601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62" name="Straight Arrow Connector 61"/>
          <p:cNvCxnSpPr>
            <a:stCxn id="6" idx="2"/>
            <a:endCxn id="58" idx="6"/>
          </p:cNvCxnSpPr>
          <p:nvPr/>
        </p:nvCxnSpPr>
        <p:spPr bwMode="auto">
          <a:xfrm rot="10800000">
            <a:off x="7011484" y="3999442"/>
            <a:ext cx="1381628" cy="14244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65" name="TextBox 64"/>
          <p:cNvSpPr txBox="1"/>
          <p:nvPr/>
        </p:nvSpPr>
        <p:spPr>
          <a:xfrm>
            <a:off x="7326312" y="3779837"/>
            <a:ext cx="636478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r:type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659312" y="3551237"/>
            <a:ext cx="636478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r:type</a:t>
            </a:r>
          </a:p>
        </p:txBody>
      </p:sp>
      <p:sp>
        <p:nvSpPr>
          <p:cNvPr id="85" name="Oval 84"/>
          <p:cNvSpPr/>
          <p:nvPr/>
        </p:nvSpPr>
        <p:spPr bwMode="auto">
          <a:xfrm>
            <a:off x="1916113" y="5590646"/>
            <a:ext cx="3276600" cy="32279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132" tIns="45567" rIns="91132" bIns="45567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 noProof="1">
                <a:solidFill>
                  <a:srgbClr val="0D0D0D"/>
                </a:solidFill>
              </a:rPr>
              <a:t>http://dbpedia.org/../Amitav_Ghosh</a:t>
            </a:r>
          </a:p>
        </p:txBody>
      </p:sp>
      <p:sp>
        <p:nvSpPr>
          <p:cNvPr id="101" name="Oval 100"/>
          <p:cNvSpPr/>
          <p:nvPr/>
        </p:nvSpPr>
        <p:spPr bwMode="auto">
          <a:xfrm>
            <a:off x="354015" y="6142037"/>
            <a:ext cx="3765600" cy="32279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132" tIns="45567" rIns="91132" bIns="45567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 noProof="1">
                <a:solidFill>
                  <a:srgbClr val="0D0D0D"/>
                </a:solidFill>
              </a:rPr>
              <a:t>http://dbpedia.org/../The_Hungry_Tide</a:t>
            </a:r>
          </a:p>
        </p:txBody>
      </p:sp>
      <p:sp>
        <p:nvSpPr>
          <p:cNvPr id="102" name="Oval 101"/>
          <p:cNvSpPr/>
          <p:nvPr/>
        </p:nvSpPr>
        <p:spPr bwMode="auto">
          <a:xfrm>
            <a:off x="76202" y="6886047"/>
            <a:ext cx="4430713" cy="32279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132" tIns="45567" rIns="91132" bIns="45567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 noProof="1">
                <a:solidFill>
                  <a:srgbClr val="0D0D0D"/>
                </a:solidFill>
              </a:rPr>
              <a:t>http://dbpedia.org/../The_Calcutta_Chromosome</a:t>
            </a:r>
          </a:p>
        </p:txBody>
      </p:sp>
      <p:sp>
        <p:nvSpPr>
          <p:cNvPr id="104" name="Oval 103"/>
          <p:cNvSpPr/>
          <p:nvPr/>
        </p:nvSpPr>
        <p:spPr bwMode="auto">
          <a:xfrm>
            <a:off x="5618112" y="5057246"/>
            <a:ext cx="4146600" cy="32279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132" tIns="45567" rIns="91132" bIns="45567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 noProof="1">
                <a:solidFill>
                  <a:srgbClr val="0D0D0D"/>
                </a:solidFill>
              </a:rPr>
              <a:t>http://dbpedia.org/../The_Glass_Palace</a:t>
            </a:r>
          </a:p>
        </p:txBody>
      </p:sp>
      <p:cxnSp>
        <p:nvCxnSpPr>
          <p:cNvPr id="106" name="Straight Arrow Connector 105"/>
          <p:cNvCxnSpPr>
            <a:stCxn id="85" idx="2"/>
            <a:endCxn id="25" idx="2"/>
          </p:cNvCxnSpPr>
          <p:nvPr/>
        </p:nvCxnSpPr>
        <p:spPr bwMode="auto">
          <a:xfrm rot="10800000">
            <a:off x="1074912" y="4923789"/>
            <a:ext cx="841200" cy="82825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12" name="Straight Arrow Connector 111"/>
          <p:cNvCxnSpPr>
            <a:stCxn id="85" idx="0"/>
            <a:endCxn id="26" idx="4"/>
          </p:cNvCxnSpPr>
          <p:nvPr/>
        </p:nvCxnSpPr>
        <p:spPr bwMode="auto">
          <a:xfrm rot="5400000" flipH="1" flipV="1">
            <a:off x="3294603" y="5276837"/>
            <a:ext cx="573618" cy="5400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15" name="Straight Arrow Connector 114"/>
          <p:cNvCxnSpPr>
            <a:stCxn id="85" idx="7"/>
            <a:endCxn id="58" idx="4"/>
          </p:cNvCxnSpPr>
          <p:nvPr/>
        </p:nvCxnSpPr>
        <p:spPr bwMode="auto">
          <a:xfrm rot="5400000" flipH="1" flipV="1">
            <a:off x="4611826" y="4261947"/>
            <a:ext cx="1477081" cy="1274933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30" name="Curved Connector 34"/>
          <p:cNvCxnSpPr>
            <a:stCxn id="85" idx="5"/>
            <a:endCxn id="102" idx="6"/>
          </p:cNvCxnSpPr>
          <p:nvPr/>
        </p:nvCxnSpPr>
        <p:spPr bwMode="auto">
          <a:xfrm rot="5400000">
            <a:off x="4019286" y="6353862"/>
            <a:ext cx="1181277" cy="205953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134" name="Curved Connector 34"/>
          <p:cNvCxnSpPr>
            <a:stCxn id="85" idx="5"/>
            <a:endCxn id="101" idx="6"/>
          </p:cNvCxnSpPr>
          <p:nvPr/>
        </p:nvCxnSpPr>
        <p:spPr bwMode="auto">
          <a:xfrm rot="5400000">
            <a:off x="4197605" y="5788173"/>
            <a:ext cx="437268" cy="593253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137" name="Straight Arrow Connector 136"/>
          <p:cNvCxnSpPr>
            <a:stCxn id="85" idx="7"/>
            <a:endCxn id="104" idx="2"/>
          </p:cNvCxnSpPr>
          <p:nvPr/>
        </p:nvCxnSpPr>
        <p:spPr bwMode="auto">
          <a:xfrm rot="5400000" flipH="1" flipV="1">
            <a:off x="4955850" y="4975693"/>
            <a:ext cx="419276" cy="905247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40" name="TextBox 139"/>
          <p:cNvSpPr txBox="1"/>
          <p:nvPr/>
        </p:nvSpPr>
        <p:spPr>
          <a:xfrm>
            <a:off x="5116512" y="4237037"/>
            <a:ext cx="636478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r:type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729017" y="5151437"/>
            <a:ext cx="882298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foaf:name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2754313" y="5151437"/>
            <a:ext cx="914400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w:reference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3592513" y="6674487"/>
            <a:ext cx="990600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w:author_of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5224817" y="5379087"/>
            <a:ext cx="958498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w:author_of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3516313" y="5988687"/>
            <a:ext cx="990600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w:author_of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7554912" y="4465637"/>
            <a:ext cx="882298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w:isbn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8" name="Straight Arrow Connector 117"/>
          <p:cNvCxnSpPr>
            <a:stCxn id="104" idx="0"/>
            <a:endCxn id="47" idx="4"/>
          </p:cNvCxnSpPr>
          <p:nvPr/>
        </p:nvCxnSpPr>
        <p:spPr bwMode="auto">
          <a:xfrm rot="16200000" flipV="1">
            <a:off x="5371698" y="2737565"/>
            <a:ext cx="3164418" cy="1475013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69635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5162"/>
          <a:lstStyle/>
          <a:p>
            <a:pPr>
              <a:tabLst>
                <a:tab pos="721503" algn="l"/>
                <a:tab pos="1443000" algn="l"/>
                <a:tab pos="2164504" algn="l"/>
                <a:tab pos="2886007" algn="l"/>
                <a:tab pos="3607509" algn="l"/>
                <a:tab pos="4329015" algn="l"/>
                <a:tab pos="5050518" algn="l"/>
                <a:tab pos="5772020" algn="l"/>
                <a:tab pos="6493519" algn="l"/>
                <a:tab pos="7215024" algn="l"/>
                <a:tab pos="7936524" algn="l"/>
                <a:tab pos="8658027" algn="l"/>
                <a:tab pos="9379531" algn="l"/>
              </a:tabLst>
            </a:pPr>
            <a:r>
              <a:rPr lang="en-US" dirty="0" smtClean="0"/>
              <a:t>Merge with Wikipedia data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 bwMode="auto">
          <a:xfrm>
            <a:off x="8393113" y="4008438"/>
            <a:ext cx="451184" cy="266894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132" tIns="45567" rIns="91132" bIns="45567" numCol="1" rtlCol="0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sp>
        <p:nvSpPr>
          <p:cNvPr id="8" name="Rectangle 7"/>
          <p:cNvSpPr/>
          <p:nvPr/>
        </p:nvSpPr>
        <p:spPr bwMode="auto">
          <a:xfrm>
            <a:off x="8240715" y="4541837"/>
            <a:ext cx="1604210" cy="229550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132" tIns="45567" rIns="91132" bIns="45567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 noProof="1">
                <a:solidFill>
                  <a:srgbClr val="0D0D0D"/>
                </a:solidFill>
              </a:rPr>
              <a:t>Besse, Christianne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8240715" y="2103437"/>
            <a:ext cx="1604210" cy="229550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132" tIns="45567" rIns="91132" bIns="45567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000" b="1" dirty="0">
                <a:solidFill>
                  <a:srgbClr val="0D0D0D"/>
                </a:solidFill>
              </a:rPr>
              <a:t>Le palais des miroirs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02513" y="2179637"/>
            <a:ext cx="762000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f:original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3113" y="4008437"/>
            <a:ext cx="609600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f:nom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16915" y="3551237"/>
            <a:ext cx="889632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f:traducteur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11713" y="3169286"/>
            <a:ext cx="685800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f:auteur</a:t>
            </a:r>
          </a:p>
        </p:txBody>
      </p:sp>
      <p:sp>
        <p:nvSpPr>
          <p:cNvPr id="15" name="TextBox 14"/>
          <p:cNvSpPr txBox="1"/>
          <p:nvPr/>
        </p:nvSpPr>
        <p:spPr>
          <a:xfrm rot="19874736">
            <a:off x="7867276" y="2498732"/>
            <a:ext cx="675917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f:titre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6488112" y="3017837"/>
            <a:ext cx="2656972" cy="322791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132" tIns="45567" rIns="91132" bIns="45567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 noProof="1">
                <a:solidFill>
                  <a:schemeClr val="tx1">
                    <a:lumMod val="95000"/>
                    <a:lumOff val="5000"/>
                  </a:schemeClr>
                </a:solidFill>
              </a:rPr>
              <a:t>http://…isbn/2020386682</a:t>
            </a:r>
          </a:p>
        </p:txBody>
      </p:sp>
      <p:cxnSp>
        <p:nvCxnSpPr>
          <p:cNvPr id="18" name="Straight Arrow Connector 17"/>
          <p:cNvCxnSpPr>
            <a:stCxn id="16" idx="4"/>
            <a:endCxn id="6" idx="1"/>
          </p:cNvCxnSpPr>
          <p:nvPr/>
        </p:nvCxnSpPr>
        <p:spPr bwMode="auto">
          <a:xfrm rot="16200000" flipH="1">
            <a:off x="7784449" y="3372781"/>
            <a:ext cx="706895" cy="642588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9" name="Straight Arrow Connector 18"/>
          <p:cNvCxnSpPr>
            <a:stCxn id="6" idx="5"/>
            <a:endCxn id="8" idx="0"/>
          </p:cNvCxnSpPr>
          <p:nvPr/>
        </p:nvCxnSpPr>
        <p:spPr bwMode="auto">
          <a:xfrm rot="16200000" flipH="1">
            <a:off x="8757723" y="4256778"/>
            <a:ext cx="305593" cy="26459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0" name="Straight Arrow Connector 19"/>
          <p:cNvCxnSpPr>
            <a:stCxn id="16" idx="0"/>
            <a:endCxn id="9" idx="2"/>
          </p:cNvCxnSpPr>
          <p:nvPr/>
        </p:nvCxnSpPr>
        <p:spPr bwMode="auto">
          <a:xfrm rot="5400000" flipH="1" flipV="1">
            <a:off x="8087317" y="2062339"/>
            <a:ext cx="684849" cy="1226219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1" name="Straight Arrow Connector 20"/>
          <p:cNvCxnSpPr>
            <a:stCxn id="16" idx="0"/>
            <a:endCxn id="47" idx="5"/>
          </p:cNvCxnSpPr>
          <p:nvPr/>
        </p:nvCxnSpPr>
        <p:spPr bwMode="auto">
          <a:xfrm rot="16200000" flipV="1">
            <a:off x="6900052" y="2101287"/>
            <a:ext cx="1172281" cy="660819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9155113" y="4160837"/>
            <a:ext cx="533400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f:nom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3162912" y="2890738"/>
            <a:ext cx="469800" cy="3132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132" tIns="45567" rIns="91132" bIns="45567" numCol="1" rtlCol="0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sp>
        <p:nvSpPr>
          <p:cNvPr id="24" name="Oval 23"/>
          <p:cNvSpPr/>
          <p:nvPr/>
        </p:nvSpPr>
        <p:spPr bwMode="auto">
          <a:xfrm>
            <a:off x="3973515" y="3322637"/>
            <a:ext cx="469800" cy="313200"/>
          </a:xfrm>
          <a:prstGeom prst="ellipse">
            <a:avLst/>
          </a:prstGeom>
          <a:gradFill flip="none" rotWithShape="1">
            <a:gsLst>
              <a:gs pos="0">
                <a:srgbClr val="00B8FF"/>
              </a:gs>
              <a:gs pos="100000">
                <a:srgbClr val="C0CF14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132" tIns="45567" rIns="91132" bIns="45567" numCol="1" rtlCol="0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sp>
        <p:nvSpPr>
          <p:cNvPr id="25" name="Rectangle 24"/>
          <p:cNvSpPr/>
          <p:nvPr/>
        </p:nvSpPr>
        <p:spPr bwMode="auto">
          <a:xfrm>
            <a:off x="239747" y="4694237"/>
            <a:ext cx="1670399" cy="229550"/>
          </a:xfrm>
          <a:prstGeom prst="rect">
            <a:avLst/>
          </a:prstGeom>
          <a:gradFill flip="none" rotWithShape="1">
            <a:gsLst>
              <a:gs pos="0">
                <a:srgbClr val="00B8FF"/>
              </a:gs>
              <a:gs pos="100000">
                <a:srgbClr val="CFD20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132" tIns="45567" rIns="91132" bIns="45567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 noProof="1">
                <a:solidFill>
                  <a:srgbClr val="0D0D0D"/>
                </a:solidFill>
              </a:rPr>
              <a:t>Ghosh, Amitav</a:t>
            </a:r>
          </a:p>
        </p:txBody>
      </p:sp>
      <p:sp>
        <p:nvSpPr>
          <p:cNvPr id="26" name="Oval 25"/>
          <p:cNvSpPr/>
          <p:nvPr/>
        </p:nvSpPr>
        <p:spPr bwMode="auto">
          <a:xfrm>
            <a:off x="2068515" y="4694237"/>
            <a:ext cx="3079800" cy="322791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132" tIns="45567" rIns="91132" bIns="45567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 noProof="1">
                <a:solidFill>
                  <a:srgbClr val="0D0D0D"/>
                </a:solidFill>
              </a:rPr>
              <a:t>http://www.amitavghosh.com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39747" y="1465479"/>
            <a:ext cx="1670399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132" tIns="45567" rIns="91132" bIns="45567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solidFill>
                  <a:srgbClr val="0D0D0D"/>
                </a:solidFill>
              </a:rPr>
              <a:t>The Glass Palace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239747" y="1846479"/>
            <a:ext cx="1670399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132" tIns="45567" rIns="91132" bIns="45567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solidFill>
                  <a:srgbClr val="0D0D0D"/>
                </a:solidFill>
              </a:rPr>
              <a:t>2000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239747" y="2715651"/>
            <a:ext cx="1670399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132" tIns="45567" rIns="91132" bIns="45567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solidFill>
                  <a:srgbClr val="0D0D0D"/>
                </a:solidFill>
              </a:rPr>
              <a:t>London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239747" y="3115851"/>
            <a:ext cx="1670399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132" tIns="45567" rIns="91132" bIns="45567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solidFill>
                  <a:srgbClr val="0D0D0D"/>
                </a:solidFill>
              </a:rPr>
              <a:t>Harper Collins</a:t>
            </a:r>
          </a:p>
        </p:txBody>
      </p:sp>
      <p:cxnSp>
        <p:nvCxnSpPr>
          <p:cNvPr id="31" name="Curved Connector 20"/>
          <p:cNvCxnSpPr>
            <a:stCxn id="47" idx="3"/>
            <a:endCxn id="23" idx="6"/>
          </p:cNvCxnSpPr>
          <p:nvPr/>
        </p:nvCxnSpPr>
        <p:spPr bwMode="auto">
          <a:xfrm rot="5400000">
            <a:off x="3853979" y="1624331"/>
            <a:ext cx="1201782" cy="1644305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32" name="Curved Connector 34"/>
          <p:cNvCxnSpPr>
            <a:stCxn id="47" idx="3"/>
            <a:endCxn id="24" idx="6"/>
          </p:cNvCxnSpPr>
          <p:nvPr/>
        </p:nvCxnSpPr>
        <p:spPr bwMode="auto">
          <a:xfrm rot="5400000">
            <a:off x="4043326" y="2245579"/>
            <a:ext cx="1633681" cy="833705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33" name="Curved Connector 35"/>
          <p:cNvCxnSpPr>
            <a:stCxn id="24" idx="2"/>
            <a:endCxn id="25" idx="0"/>
          </p:cNvCxnSpPr>
          <p:nvPr/>
        </p:nvCxnSpPr>
        <p:spPr bwMode="auto">
          <a:xfrm rot="10800000" flipV="1">
            <a:off x="1074912" y="3479237"/>
            <a:ext cx="2898600" cy="1215000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34" name="Straight Arrow Connector 33"/>
          <p:cNvCxnSpPr>
            <a:stCxn id="23" idx="2"/>
            <a:endCxn id="29" idx="3"/>
          </p:cNvCxnSpPr>
          <p:nvPr/>
        </p:nvCxnSpPr>
        <p:spPr bwMode="auto">
          <a:xfrm rot="10800000">
            <a:off x="1910112" y="2844114"/>
            <a:ext cx="1252800" cy="20322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35" name="Straight Arrow Connector 34"/>
          <p:cNvCxnSpPr>
            <a:stCxn id="23" idx="2"/>
            <a:endCxn id="30" idx="3"/>
          </p:cNvCxnSpPr>
          <p:nvPr/>
        </p:nvCxnSpPr>
        <p:spPr bwMode="auto">
          <a:xfrm rot="10800000" flipV="1">
            <a:off x="1910112" y="3047337"/>
            <a:ext cx="1252800" cy="19697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36" name="Straight Arrow Connector 35"/>
          <p:cNvCxnSpPr>
            <a:stCxn id="47" idx="2"/>
            <a:endCxn id="27" idx="3"/>
          </p:cNvCxnSpPr>
          <p:nvPr/>
        </p:nvCxnSpPr>
        <p:spPr bwMode="auto">
          <a:xfrm rot="10800000">
            <a:off x="1910146" y="1593940"/>
            <a:ext cx="2977801" cy="13749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37" name="Straight Arrow Connector 36"/>
          <p:cNvCxnSpPr>
            <a:stCxn id="47" idx="2"/>
            <a:endCxn id="28" idx="3"/>
          </p:cNvCxnSpPr>
          <p:nvPr/>
        </p:nvCxnSpPr>
        <p:spPr bwMode="auto">
          <a:xfrm rot="10800000" flipV="1">
            <a:off x="1910146" y="1731433"/>
            <a:ext cx="2977801" cy="243508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38" name="TextBox 37"/>
          <p:cNvSpPr txBox="1"/>
          <p:nvPr/>
        </p:nvSpPr>
        <p:spPr>
          <a:xfrm rot="238339">
            <a:off x="2547205" y="1396622"/>
            <a:ext cx="587248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a:title</a:t>
            </a:r>
          </a:p>
        </p:txBody>
      </p:sp>
      <p:sp>
        <p:nvSpPr>
          <p:cNvPr id="39" name="TextBox 38"/>
          <p:cNvSpPr txBox="1"/>
          <p:nvPr/>
        </p:nvSpPr>
        <p:spPr>
          <a:xfrm rot="21319586">
            <a:off x="2558864" y="1851210"/>
            <a:ext cx="565992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a:year</a:t>
            </a:r>
          </a:p>
        </p:txBody>
      </p:sp>
      <p:sp>
        <p:nvSpPr>
          <p:cNvPr id="40" name="TextBox 39"/>
          <p:cNvSpPr txBox="1"/>
          <p:nvPr/>
        </p:nvSpPr>
        <p:spPr>
          <a:xfrm rot="610119">
            <a:off x="2284481" y="2663769"/>
            <a:ext cx="543645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a:city</a:t>
            </a:r>
          </a:p>
        </p:txBody>
      </p:sp>
      <p:sp>
        <p:nvSpPr>
          <p:cNvPr id="41" name="TextBox 40"/>
          <p:cNvSpPr txBox="1"/>
          <p:nvPr/>
        </p:nvSpPr>
        <p:spPr>
          <a:xfrm rot="21074880">
            <a:off x="2183967" y="3126451"/>
            <a:ext cx="829823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a:p_name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109779" y="3779837"/>
            <a:ext cx="653936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a:name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135347" y="3932237"/>
            <a:ext cx="1005711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a:homepage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278312" y="3017837"/>
            <a:ext cx="706748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a:author</a:t>
            </a:r>
          </a:p>
        </p:txBody>
      </p:sp>
      <p:sp>
        <p:nvSpPr>
          <p:cNvPr id="45" name="TextBox 44"/>
          <p:cNvSpPr txBox="1"/>
          <p:nvPr/>
        </p:nvSpPr>
        <p:spPr>
          <a:xfrm rot="20242754">
            <a:off x="3903794" y="2534347"/>
            <a:ext cx="900086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a:publisher</a:t>
            </a:r>
          </a:p>
        </p:txBody>
      </p:sp>
      <p:cxnSp>
        <p:nvCxnSpPr>
          <p:cNvPr id="46" name="Straight Arrow Connector 45"/>
          <p:cNvCxnSpPr>
            <a:stCxn id="24" idx="4"/>
            <a:endCxn id="26" idx="0"/>
          </p:cNvCxnSpPr>
          <p:nvPr/>
        </p:nvCxnSpPr>
        <p:spPr bwMode="auto">
          <a:xfrm rot="5400000">
            <a:off x="3379215" y="3865037"/>
            <a:ext cx="1058400" cy="60000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47" name="Oval 46"/>
          <p:cNvSpPr/>
          <p:nvPr/>
        </p:nvSpPr>
        <p:spPr bwMode="auto">
          <a:xfrm>
            <a:off x="4887912" y="1570039"/>
            <a:ext cx="2656972" cy="322791"/>
          </a:xfrm>
          <a:prstGeom prst="ellipse">
            <a:avLst/>
          </a:prstGeom>
          <a:gradFill flip="none" rotWithShape="1">
            <a:gsLst>
              <a:gs pos="0">
                <a:srgbClr val="00B9FF"/>
              </a:gs>
              <a:gs pos="100000">
                <a:srgbClr val="CFD20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132" tIns="45567" rIns="91132" bIns="45567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 noProof="1">
                <a:solidFill>
                  <a:schemeClr val="tx1">
                    <a:lumMod val="95000"/>
                    <a:lumOff val="5000"/>
                  </a:schemeClr>
                </a:solidFill>
              </a:rPr>
              <a:t>http://…isbn/000651409X</a:t>
            </a:r>
          </a:p>
        </p:txBody>
      </p:sp>
      <p:sp>
        <p:nvSpPr>
          <p:cNvPr id="58" name="Oval 57"/>
          <p:cNvSpPr/>
          <p:nvPr/>
        </p:nvSpPr>
        <p:spPr bwMode="auto">
          <a:xfrm>
            <a:off x="4964112" y="3838046"/>
            <a:ext cx="2047372" cy="322791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132" tIns="45567" rIns="91132" bIns="45567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 noProof="1">
                <a:solidFill>
                  <a:srgbClr val="CFD20F"/>
                </a:solidFill>
              </a:rPr>
              <a:t>http://…foaf/Person</a:t>
            </a:r>
          </a:p>
        </p:txBody>
      </p:sp>
      <p:cxnSp>
        <p:nvCxnSpPr>
          <p:cNvPr id="59" name="Straight Arrow Connector 58"/>
          <p:cNvCxnSpPr>
            <a:stCxn id="24" idx="5"/>
            <a:endCxn id="58" idx="2"/>
          </p:cNvCxnSpPr>
          <p:nvPr/>
        </p:nvCxnSpPr>
        <p:spPr bwMode="auto">
          <a:xfrm rot="16200000" flipH="1">
            <a:off x="4464576" y="3499940"/>
            <a:ext cx="409472" cy="589601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62" name="Straight Arrow Connector 61"/>
          <p:cNvCxnSpPr>
            <a:stCxn id="6" idx="2"/>
            <a:endCxn id="58" idx="6"/>
          </p:cNvCxnSpPr>
          <p:nvPr/>
        </p:nvCxnSpPr>
        <p:spPr bwMode="auto">
          <a:xfrm rot="10800000">
            <a:off x="7011484" y="3999442"/>
            <a:ext cx="1381628" cy="14244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65" name="TextBox 64"/>
          <p:cNvSpPr txBox="1"/>
          <p:nvPr/>
        </p:nvSpPr>
        <p:spPr>
          <a:xfrm>
            <a:off x="7326312" y="3779837"/>
            <a:ext cx="636478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r:type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659312" y="3551237"/>
            <a:ext cx="636478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r:type</a:t>
            </a:r>
          </a:p>
        </p:txBody>
      </p:sp>
      <p:sp>
        <p:nvSpPr>
          <p:cNvPr id="85" name="Oval 84"/>
          <p:cNvSpPr/>
          <p:nvPr/>
        </p:nvSpPr>
        <p:spPr bwMode="auto">
          <a:xfrm>
            <a:off x="1916113" y="5590646"/>
            <a:ext cx="3276600" cy="32279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132" tIns="45567" rIns="91132" bIns="45567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 noProof="1">
                <a:solidFill>
                  <a:srgbClr val="0D0D0D"/>
                </a:solidFill>
              </a:rPr>
              <a:t>http://dbpedia.org/../Amitav_Ghosh</a:t>
            </a:r>
          </a:p>
        </p:txBody>
      </p:sp>
      <p:sp>
        <p:nvSpPr>
          <p:cNvPr id="101" name="Oval 100"/>
          <p:cNvSpPr/>
          <p:nvPr/>
        </p:nvSpPr>
        <p:spPr bwMode="auto">
          <a:xfrm>
            <a:off x="354015" y="6142037"/>
            <a:ext cx="3765600" cy="32279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132" tIns="45567" rIns="91132" bIns="45567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 noProof="1">
                <a:solidFill>
                  <a:srgbClr val="0D0D0D"/>
                </a:solidFill>
              </a:rPr>
              <a:t>http://dbpedia.org/../The_Hungry_Tide</a:t>
            </a:r>
          </a:p>
        </p:txBody>
      </p:sp>
      <p:sp>
        <p:nvSpPr>
          <p:cNvPr id="102" name="Oval 101"/>
          <p:cNvSpPr/>
          <p:nvPr/>
        </p:nvSpPr>
        <p:spPr bwMode="auto">
          <a:xfrm>
            <a:off x="76202" y="6886047"/>
            <a:ext cx="4430713" cy="32279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132" tIns="45567" rIns="91132" bIns="45567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 noProof="1">
                <a:solidFill>
                  <a:srgbClr val="0D0D0D"/>
                </a:solidFill>
              </a:rPr>
              <a:t>http://dbpedia.org/../The_Calcutta_Chromosome</a:t>
            </a:r>
          </a:p>
        </p:txBody>
      </p:sp>
      <p:sp>
        <p:nvSpPr>
          <p:cNvPr id="103" name="Oval 102"/>
          <p:cNvSpPr/>
          <p:nvPr/>
        </p:nvSpPr>
        <p:spPr bwMode="auto">
          <a:xfrm>
            <a:off x="5573715" y="5971646"/>
            <a:ext cx="4146600" cy="32279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132" tIns="45567" rIns="91132" bIns="45567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 noProof="1">
                <a:solidFill>
                  <a:srgbClr val="0D0D0D"/>
                </a:solidFill>
              </a:rPr>
              <a:t>http://dbpedia.org/../Kolkata</a:t>
            </a:r>
          </a:p>
        </p:txBody>
      </p:sp>
      <p:sp>
        <p:nvSpPr>
          <p:cNvPr id="104" name="Oval 103"/>
          <p:cNvSpPr/>
          <p:nvPr/>
        </p:nvSpPr>
        <p:spPr bwMode="auto">
          <a:xfrm>
            <a:off x="5618112" y="5057246"/>
            <a:ext cx="4146600" cy="32279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132" tIns="45567" rIns="91132" bIns="45567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 noProof="1">
                <a:solidFill>
                  <a:srgbClr val="0D0D0D"/>
                </a:solidFill>
              </a:rPr>
              <a:t>http://dbpedia.org/../The_Glass_Palace</a:t>
            </a:r>
          </a:p>
        </p:txBody>
      </p:sp>
      <p:cxnSp>
        <p:nvCxnSpPr>
          <p:cNvPr id="106" name="Straight Arrow Connector 105"/>
          <p:cNvCxnSpPr>
            <a:stCxn id="85" idx="2"/>
            <a:endCxn id="25" idx="2"/>
          </p:cNvCxnSpPr>
          <p:nvPr/>
        </p:nvCxnSpPr>
        <p:spPr bwMode="auto">
          <a:xfrm rot="10800000">
            <a:off x="1074912" y="4923789"/>
            <a:ext cx="841200" cy="82825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12" name="Straight Arrow Connector 111"/>
          <p:cNvCxnSpPr>
            <a:stCxn id="85" idx="0"/>
            <a:endCxn id="26" idx="4"/>
          </p:cNvCxnSpPr>
          <p:nvPr/>
        </p:nvCxnSpPr>
        <p:spPr bwMode="auto">
          <a:xfrm rot="5400000" flipH="1" flipV="1">
            <a:off x="3294603" y="5276837"/>
            <a:ext cx="573618" cy="5400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15" name="Straight Arrow Connector 114"/>
          <p:cNvCxnSpPr>
            <a:stCxn id="85" idx="7"/>
            <a:endCxn id="58" idx="4"/>
          </p:cNvCxnSpPr>
          <p:nvPr/>
        </p:nvCxnSpPr>
        <p:spPr bwMode="auto">
          <a:xfrm rot="5400000" flipH="1" flipV="1">
            <a:off x="4611826" y="4261947"/>
            <a:ext cx="1477081" cy="1274933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21" name="Straight Arrow Connector 120"/>
          <p:cNvCxnSpPr>
            <a:stCxn id="85" idx="5"/>
            <a:endCxn id="103" idx="1"/>
          </p:cNvCxnSpPr>
          <p:nvPr/>
        </p:nvCxnSpPr>
        <p:spPr bwMode="auto">
          <a:xfrm rot="16200000" flipH="1">
            <a:off x="5370575" y="5208524"/>
            <a:ext cx="152753" cy="1468103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30" name="Curved Connector 34"/>
          <p:cNvCxnSpPr>
            <a:stCxn id="85" idx="5"/>
            <a:endCxn id="102" idx="6"/>
          </p:cNvCxnSpPr>
          <p:nvPr/>
        </p:nvCxnSpPr>
        <p:spPr bwMode="auto">
          <a:xfrm rot="5400000">
            <a:off x="4019286" y="6353862"/>
            <a:ext cx="1181277" cy="205953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134" name="Curved Connector 34"/>
          <p:cNvCxnSpPr>
            <a:stCxn id="85" idx="5"/>
            <a:endCxn id="101" idx="6"/>
          </p:cNvCxnSpPr>
          <p:nvPr/>
        </p:nvCxnSpPr>
        <p:spPr bwMode="auto">
          <a:xfrm rot="5400000">
            <a:off x="4197605" y="5788173"/>
            <a:ext cx="437268" cy="593253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137" name="Straight Arrow Connector 136"/>
          <p:cNvCxnSpPr>
            <a:stCxn id="85" idx="7"/>
            <a:endCxn id="104" idx="2"/>
          </p:cNvCxnSpPr>
          <p:nvPr/>
        </p:nvCxnSpPr>
        <p:spPr bwMode="auto">
          <a:xfrm rot="5400000" flipH="1" flipV="1">
            <a:off x="4955850" y="4975693"/>
            <a:ext cx="419276" cy="905247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40" name="TextBox 139"/>
          <p:cNvSpPr txBox="1"/>
          <p:nvPr/>
        </p:nvSpPr>
        <p:spPr>
          <a:xfrm>
            <a:off x="5116512" y="4237037"/>
            <a:ext cx="636478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r:type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729017" y="5151437"/>
            <a:ext cx="882298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foaf:name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2754313" y="5151437"/>
            <a:ext cx="914400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w:reference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3592513" y="6674487"/>
            <a:ext cx="914400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w:author_of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5224817" y="5379087"/>
            <a:ext cx="958498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w:author_of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3516313" y="5988687"/>
            <a:ext cx="990600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w:author_of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5224817" y="5684837"/>
            <a:ext cx="882298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w:born_in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7554912" y="4465637"/>
            <a:ext cx="882298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w:isbn</a:t>
            </a:r>
          </a:p>
        </p:txBody>
      </p:sp>
      <p:pic>
        <p:nvPicPr>
          <p:cNvPr id="148" name="Picture 1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7713" y="6415788"/>
            <a:ext cx="1257300" cy="782321"/>
          </a:xfrm>
          <a:prstGeom prst="rect">
            <a:avLst/>
          </a:prstGeom>
        </p:spPr>
      </p:pic>
      <p:cxnSp>
        <p:nvCxnSpPr>
          <p:cNvPr id="149" name="Curved Connector 34"/>
          <p:cNvCxnSpPr>
            <a:stCxn id="103" idx="5"/>
            <a:endCxn id="148" idx="3"/>
          </p:cNvCxnSpPr>
          <p:nvPr/>
        </p:nvCxnSpPr>
        <p:spPr bwMode="auto">
          <a:xfrm rot="5400000">
            <a:off x="8454160" y="6148017"/>
            <a:ext cx="559749" cy="758044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153" name="Curved Connector 34"/>
          <p:cNvCxnSpPr>
            <a:stCxn id="103" idx="3"/>
            <a:endCxn id="148" idx="1"/>
          </p:cNvCxnSpPr>
          <p:nvPr/>
        </p:nvCxnSpPr>
        <p:spPr bwMode="auto">
          <a:xfrm rot="16200000" flipH="1">
            <a:off x="6359466" y="6068667"/>
            <a:ext cx="559749" cy="916744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sp>
        <p:nvSpPr>
          <p:cNvPr id="158" name="TextBox 157"/>
          <p:cNvSpPr txBox="1"/>
          <p:nvPr/>
        </p:nvSpPr>
        <p:spPr>
          <a:xfrm>
            <a:off x="5802312" y="6523037"/>
            <a:ext cx="882298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w:long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9002712" y="6522087"/>
            <a:ext cx="882298" cy="229550"/>
          </a:xfrm>
          <a:prstGeom prst="rect">
            <a:avLst/>
          </a:prstGeom>
          <a:noFill/>
        </p:spPr>
        <p:txBody>
          <a:bodyPr wrap="square" lIns="91132" tIns="45567" rIns="91132" bIns="45567" rtlCol="0">
            <a:spAutoFit/>
          </a:bodyPr>
          <a:lstStyle/>
          <a:p>
            <a:r>
              <a:rPr lang="en-US" sz="1000" b="1" noProof="1">
                <a:solidFill>
                  <a:srgbClr val="0D0D0D"/>
                </a:solidFill>
              </a:rPr>
              <a:t>w:lat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It may look like it but, in fact, it should not be…</a:t>
            </a:r>
          </a:p>
          <a:p>
            <a:r>
              <a:rPr lang="en-US" smtClean="0"/>
              <a:t>What happened via automatic means is done every day by Web users!</a:t>
            </a:r>
          </a:p>
          <a:p>
            <a:r>
              <a:rPr lang="en-US" smtClean="0"/>
              <a:t>The difference: a bit of extra rigour so that machines could do this, too</a:t>
            </a:r>
            <a:endParaRPr lang="en-US"/>
          </a:p>
        </p:txBody>
      </p:sp>
      <p:sp>
        <p:nvSpPr>
          <p:cNvPr id="8192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 that surprising?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could add extra knowledge to the merged datasets</a:t>
            </a:r>
          </a:p>
          <a:p>
            <a:pPr lvl="1"/>
            <a:r>
              <a:rPr lang="en-US" dirty="0" smtClean="0"/>
              <a:t>e.g., a full classification of various types of library data</a:t>
            </a:r>
          </a:p>
          <a:p>
            <a:pPr lvl="1"/>
            <a:r>
              <a:rPr lang="en-US" dirty="0" smtClean="0"/>
              <a:t>geographical information</a:t>
            </a:r>
          </a:p>
          <a:p>
            <a:pPr lvl="1"/>
            <a:r>
              <a:rPr lang="en-US" dirty="0" smtClean="0"/>
              <a:t>etc.</a:t>
            </a:r>
          </a:p>
          <a:p>
            <a:r>
              <a:rPr lang="en-US" dirty="0" smtClean="0"/>
              <a:t>This is where ontologies, extra rules, </a:t>
            </a:r>
            <a:r>
              <a:rPr lang="en-US" dirty="0" err="1" smtClean="0"/>
              <a:t>etc</a:t>
            </a:r>
            <a:r>
              <a:rPr lang="en-US" dirty="0" smtClean="0"/>
              <a:t>, come in</a:t>
            </a:r>
          </a:p>
          <a:p>
            <a:pPr lvl="1"/>
            <a:r>
              <a:rPr lang="en-US" dirty="0" smtClean="0"/>
              <a:t>ontologies/rule sets can be relatively simple and small, or huge, or anything in between…</a:t>
            </a:r>
          </a:p>
          <a:p>
            <a:r>
              <a:rPr lang="en-US" dirty="0" smtClean="0"/>
              <a:t>Even more powerful queries can be asked as a result</a:t>
            </a:r>
            <a:endParaRPr lang="en-US" dirty="0"/>
          </a:p>
        </p:txBody>
      </p:sp>
      <p:sp>
        <p:nvSpPr>
          <p:cNvPr id="86019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It could become even more powerful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5162"/>
          <a:lstStyle/>
          <a:p>
            <a:pPr>
              <a:tabLst>
                <a:tab pos="721503" algn="l"/>
                <a:tab pos="1443000" algn="l"/>
                <a:tab pos="2164504" algn="l"/>
                <a:tab pos="2886007" algn="l"/>
                <a:tab pos="3607509" algn="l"/>
                <a:tab pos="4329015" algn="l"/>
                <a:tab pos="5050518" algn="l"/>
                <a:tab pos="5772020" algn="l"/>
                <a:tab pos="6493519" algn="l"/>
                <a:tab pos="7215024" algn="l"/>
                <a:tab pos="7936524" algn="l"/>
                <a:tab pos="8658027" algn="l"/>
                <a:tab pos="9379531" algn="l"/>
              </a:tabLst>
            </a:pPr>
            <a:r>
              <a:rPr lang="en-US" dirty="0"/>
              <a:t>What did we do</a:t>
            </a:r>
            <a:r>
              <a:rPr lang="en-US" dirty="0" smtClean="0"/>
              <a:t>?</a:t>
            </a:r>
            <a:endParaRPr lang="en-US" dirty="0"/>
          </a:p>
        </p:txBody>
      </p:sp>
      <p:grpSp>
        <p:nvGrpSpPr>
          <p:cNvPr id="45" name="Group 44"/>
          <p:cNvGrpSpPr/>
          <p:nvPr/>
        </p:nvGrpSpPr>
        <p:grpSpPr>
          <a:xfrm>
            <a:off x="239713" y="1417637"/>
            <a:ext cx="9629048" cy="5888202"/>
            <a:chOff x="239712" y="1417637"/>
            <a:chExt cx="9629049" cy="5888202"/>
          </a:xfrm>
        </p:grpSpPr>
        <p:grpSp>
          <p:nvGrpSpPr>
            <p:cNvPr id="2" name="Group 57"/>
            <p:cNvGrpSpPr/>
            <p:nvPr/>
          </p:nvGrpSpPr>
          <p:grpSpPr>
            <a:xfrm>
              <a:off x="1955385" y="1417637"/>
              <a:ext cx="4493454" cy="914400"/>
              <a:chOff x="1687513" y="1265237"/>
              <a:chExt cx="4493454" cy="91440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87513" y="1265237"/>
                <a:ext cx="1304260" cy="914400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64112" y="1265237"/>
                <a:ext cx="1216855" cy="914400"/>
              </a:xfrm>
              <a:prstGeom prst="rect">
                <a:avLst/>
              </a:prstGeom>
            </p:spPr>
          </p:pic>
        </p:grpSp>
        <p:grpSp>
          <p:nvGrpSpPr>
            <p:cNvPr id="3" name="Group 56"/>
            <p:cNvGrpSpPr/>
            <p:nvPr/>
          </p:nvGrpSpPr>
          <p:grpSpPr>
            <a:xfrm>
              <a:off x="506413" y="6180137"/>
              <a:ext cx="7391399" cy="838200"/>
              <a:chOff x="392112" y="6180137"/>
              <a:chExt cx="7391399" cy="838200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96401" y="6271011"/>
                <a:ext cx="1143000" cy="656453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41024" y="6291369"/>
                <a:ext cx="1066799" cy="615736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2112" y="6180137"/>
                <a:ext cx="838200" cy="838200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50112" y="6253871"/>
                <a:ext cx="533399" cy="690732"/>
              </a:xfrm>
              <a:prstGeom prst="rect">
                <a:avLst/>
              </a:prstGeom>
            </p:spPr>
          </p:pic>
          <p:grpSp>
            <p:nvGrpSpPr>
              <p:cNvPr id="5" name="Group 33"/>
              <p:cNvGrpSpPr/>
              <p:nvPr/>
            </p:nvGrpSpPr>
            <p:grpSpPr>
              <a:xfrm>
                <a:off x="3718535" y="6180137"/>
                <a:ext cx="967154" cy="838200"/>
                <a:chOff x="4659312" y="2789237"/>
                <a:chExt cx="1143000" cy="990600"/>
              </a:xfrm>
            </p:grpSpPr>
            <p:sp>
              <p:nvSpPr>
                <p:cNvPr id="13" name="Oval 12"/>
                <p:cNvSpPr/>
                <p:nvPr/>
              </p:nvSpPr>
              <p:spPr bwMode="auto">
                <a:xfrm>
                  <a:off x="4887912" y="2789237"/>
                  <a:ext cx="152400" cy="152400"/>
                </a:xfrm>
                <a:prstGeom prst="ellips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4" name="Oval 13"/>
                <p:cNvSpPr/>
                <p:nvPr/>
              </p:nvSpPr>
              <p:spPr bwMode="auto">
                <a:xfrm>
                  <a:off x="5116512" y="3170237"/>
                  <a:ext cx="152400" cy="152400"/>
                </a:xfrm>
                <a:prstGeom prst="ellipse">
                  <a:avLst/>
                </a:prstGeom>
                <a:solidFill>
                  <a:srgbClr val="00009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5" name="Oval 14"/>
                <p:cNvSpPr/>
                <p:nvPr/>
              </p:nvSpPr>
              <p:spPr bwMode="auto">
                <a:xfrm>
                  <a:off x="5573712" y="2789237"/>
                  <a:ext cx="152400" cy="152400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6" name="Oval 15"/>
                <p:cNvSpPr/>
                <p:nvPr/>
              </p:nvSpPr>
              <p:spPr bwMode="auto">
                <a:xfrm>
                  <a:off x="5649912" y="3246437"/>
                  <a:ext cx="152400" cy="152400"/>
                </a:xfrm>
                <a:prstGeom prst="ellips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7" name="Oval 16"/>
                <p:cNvSpPr/>
                <p:nvPr/>
              </p:nvSpPr>
              <p:spPr bwMode="auto">
                <a:xfrm>
                  <a:off x="4659312" y="3398837"/>
                  <a:ext cx="152400" cy="152400"/>
                </a:xfrm>
                <a:prstGeom prst="ellips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18" name="Oval 17"/>
                <p:cNvSpPr/>
                <p:nvPr/>
              </p:nvSpPr>
              <p:spPr bwMode="auto">
                <a:xfrm>
                  <a:off x="5345112" y="3627437"/>
                  <a:ext cx="152400" cy="15240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cxnSp>
              <p:nvCxnSpPr>
                <p:cNvPr id="20" name="Straight Arrow Connector 19"/>
                <p:cNvCxnSpPr>
                  <a:stCxn id="13" idx="6"/>
                  <a:endCxn id="15" idx="2"/>
                </p:cNvCxnSpPr>
                <p:nvPr/>
              </p:nvCxnSpPr>
              <p:spPr bwMode="auto">
                <a:xfrm>
                  <a:off x="5040312" y="2865437"/>
                  <a:ext cx="533400" cy="1588"/>
                </a:xfrm>
                <a:prstGeom prst="straightConnector1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</p:cxnSp>
            <p:cxnSp>
              <p:nvCxnSpPr>
                <p:cNvPr id="21" name="Straight Arrow Connector 20"/>
                <p:cNvCxnSpPr>
                  <a:stCxn id="13" idx="5"/>
                  <a:endCxn id="16" idx="1"/>
                </p:cNvCxnSpPr>
                <p:nvPr/>
              </p:nvCxnSpPr>
              <p:spPr bwMode="auto">
                <a:xfrm rot="16200000" flipH="1">
                  <a:off x="5170394" y="2766919"/>
                  <a:ext cx="349436" cy="654236"/>
                </a:xfrm>
                <a:prstGeom prst="straightConnector1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</p:cxnSp>
            <p:cxnSp>
              <p:nvCxnSpPr>
                <p:cNvPr id="24" name="Straight Arrow Connector 23"/>
                <p:cNvCxnSpPr>
                  <a:stCxn id="17" idx="7"/>
                  <a:endCxn id="14" idx="2"/>
                </p:cNvCxnSpPr>
                <p:nvPr/>
              </p:nvCxnSpPr>
              <p:spPr bwMode="auto">
                <a:xfrm rot="5400000" flipH="1" flipV="1">
                  <a:off x="4865594" y="3170237"/>
                  <a:ext cx="174718" cy="327118"/>
                </a:xfrm>
                <a:prstGeom prst="straightConnector1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</p:cxnSp>
            <p:cxnSp>
              <p:nvCxnSpPr>
                <p:cNvPr id="27" name="Straight Arrow Connector 26"/>
                <p:cNvCxnSpPr>
                  <a:stCxn id="14" idx="5"/>
                  <a:endCxn id="18" idx="0"/>
                </p:cNvCxnSpPr>
                <p:nvPr/>
              </p:nvCxnSpPr>
              <p:spPr bwMode="auto">
                <a:xfrm rot="16200000" flipH="1">
                  <a:off x="5170394" y="3376519"/>
                  <a:ext cx="327118" cy="174718"/>
                </a:xfrm>
                <a:prstGeom prst="straightConnector1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</p:cxnSp>
            <p:cxnSp>
              <p:nvCxnSpPr>
                <p:cNvPr id="30" name="Straight Arrow Connector 29"/>
                <p:cNvCxnSpPr>
                  <a:stCxn id="18" idx="7"/>
                  <a:endCxn id="15" idx="4"/>
                </p:cNvCxnSpPr>
                <p:nvPr/>
              </p:nvCxnSpPr>
              <p:spPr bwMode="auto">
                <a:xfrm rot="5400000" flipH="1" flipV="1">
                  <a:off x="5208494" y="3208337"/>
                  <a:ext cx="708118" cy="174718"/>
                </a:xfrm>
                <a:prstGeom prst="straightConnector1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</p:cxnSp>
          </p:grpSp>
        </p:grpSp>
        <p:grpSp>
          <p:nvGrpSpPr>
            <p:cNvPr id="10" name="Group 55"/>
            <p:cNvGrpSpPr/>
            <p:nvPr/>
          </p:nvGrpSpPr>
          <p:grpSpPr>
            <a:xfrm>
              <a:off x="1039812" y="3417887"/>
              <a:ext cx="6324600" cy="1524000"/>
              <a:chOff x="696912" y="3170237"/>
              <a:chExt cx="6324600" cy="1524000"/>
            </a:xfrm>
          </p:grpSpPr>
          <p:sp>
            <p:nvSpPr>
              <p:cNvPr id="35" name="Oval 34"/>
              <p:cNvSpPr/>
              <p:nvPr/>
            </p:nvSpPr>
            <p:spPr bwMode="auto">
              <a:xfrm>
                <a:off x="1535112" y="3398837"/>
                <a:ext cx="533400" cy="457200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37" name="Oval 36"/>
              <p:cNvSpPr/>
              <p:nvPr/>
            </p:nvSpPr>
            <p:spPr bwMode="auto">
              <a:xfrm>
                <a:off x="2754312" y="4160837"/>
                <a:ext cx="533400" cy="457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38" name="Oval 37"/>
              <p:cNvSpPr/>
              <p:nvPr/>
            </p:nvSpPr>
            <p:spPr bwMode="auto">
              <a:xfrm>
                <a:off x="4049712" y="3170237"/>
                <a:ext cx="533400" cy="45720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39" name="Oval 38"/>
              <p:cNvSpPr/>
              <p:nvPr/>
            </p:nvSpPr>
            <p:spPr bwMode="auto">
              <a:xfrm>
                <a:off x="5116512" y="4237037"/>
                <a:ext cx="533400" cy="457200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40" name="Oval 39"/>
              <p:cNvSpPr/>
              <p:nvPr/>
            </p:nvSpPr>
            <p:spPr bwMode="auto">
              <a:xfrm>
                <a:off x="696912" y="4160837"/>
                <a:ext cx="533400" cy="4572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41" name="Oval 40"/>
              <p:cNvSpPr/>
              <p:nvPr/>
            </p:nvSpPr>
            <p:spPr bwMode="auto">
              <a:xfrm>
                <a:off x="6488112" y="3779837"/>
                <a:ext cx="533400" cy="457200"/>
              </a:xfrm>
              <a:prstGeom prst="ellipse">
                <a:avLst/>
              </a:prstGeom>
              <a:solidFill>
                <a:srgbClr val="F9FF33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cxnSp>
            <p:nvCxnSpPr>
              <p:cNvPr id="43" name="Straight Arrow Connector 42"/>
              <p:cNvCxnSpPr>
                <a:stCxn id="40" idx="7"/>
                <a:endCxn id="35" idx="3"/>
              </p:cNvCxnSpPr>
              <p:nvPr/>
            </p:nvCxnSpPr>
            <p:spPr bwMode="auto">
              <a:xfrm rot="5400000" flipH="1" flipV="1">
                <a:off x="1163357" y="3777922"/>
                <a:ext cx="438710" cy="461030"/>
              </a:xfrm>
              <a:prstGeom prst="straightConnector1">
                <a:avLst/>
              </a:prstGeom>
              <a:solidFill>
                <a:srgbClr val="00B8FF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44" name="Straight Arrow Connector 43"/>
              <p:cNvCxnSpPr>
                <a:stCxn id="40" idx="6"/>
                <a:endCxn id="38" idx="2"/>
              </p:cNvCxnSpPr>
              <p:nvPr/>
            </p:nvCxnSpPr>
            <p:spPr bwMode="auto">
              <a:xfrm flipV="1">
                <a:off x="1230312" y="3398837"/>
                <a:ext cx="2819400" cy="990600"/>
              </a:xfrm>
              <a:prstGeom prst="straightConnector1">
                <a:avLst/>
              </a:prstGeom>
              <a:solidFill>
                <a:srgbClr val="00B8FF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47" name="Straight Arrow Connector 46"/>
              <p:cNvCxnSpPr>
                <a:stCxn id="35" idx="5"/>
                <a:endCxn id="37" idx="1"/>
              </p:cNvCxnSpPr>
              <p:nvPr/>
            </p:nvCxnSpPr>
            <p:spPr bwMode="auto">
              <a:xfrm rot="16200000" flipH="1">
                <a:off x="2192057" y="3587422"/>
                <a:ext cx="438710" cy="842030"/>
              </a:xfrm>
              <a:prstGeom prst="straightConnector1">
                <a:avLst/>
              </a:prstGeom>
              <a:solidFill>
                <a:srgbClr val="00B8FF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50" name="Straight Arrow Connector 49"/>
              <p:cNvCxnSpPr>
                <a:stCxn id="39" idx="1"/>
                <a:endCxn id="38" idx="4"/>
              </p:cNvCxnSpPr>
              <p:nvPr/>
            </p:nvCxnSpPr>
            <p:spPr bwMode="auto">
              <a:xfrm rot="16200000" flipV="1">
                <a:off x="4417243" y="3526607"/>
                <a:ext cx="676555" cy="878215"/>
              </a:xfrm>
              <a:prstGeom prst="straightConnector1">
                <a:avLst/>
              </a:prstGeom>
              <a:solidFill>
                <a:srgbClr val="00B8FF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53" name="Straight Arrow Connector 52"/>
              <p:cNvCxnSpPr>
                <a:stCxn id="41" idx="2"/>
                <a:endCxn id="35" idx="6"/>
              </p:cNvCxnSpPr>
              <p:nvPr/>
            </p:nvCxnSpPr>
            <p:spPr bwMode="auto">
              <a:xfrm rot="10800000">
                <a:off x="2068512" y="3627437"/>
                <a:ext cx="4419600" cy="381000"/>
              </a:xfrm>
              <a:prstGeom prst="straightConnector1">
                <a:avLst/>
              </a:prstGeom>
              <a:solidFill>
                <a:srgbClr val="00B8FF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</p:grpSp>
        <p:cxnSp>
          <p:nvCxnSpPr>
            <p:cNvPr id="60" name="Straight Connector 59"/>
            <p:cNvCxnSpPr/>
            <p:nvPr/>
          </p:nvCxnSpPr>
          <p:spPr bwMode="auto">
            <a:xfrm>
              <a:off x="315912" y="2797968"/>
              <a:ext cx="7772400" cy="1588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 bwMode="auto">
            <a:xfrm>
              <a:off x="315912" y="5560218"/>
              <a:ext cx="7772400" cy="1588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4" name="TextBox 63"/>
            <p:cNvSpPr txBox="1"/>
            <p:nvPr/>
          </p:nvSpPr>
          <p:spPr>
            <a:xfrm>
              <a:off x="239712" y="6980237"/>
              <a:ext cx="2607667" cy="3256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Data in various formats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39712" y="5242410"/>
              <a:ext cx="3867709" cy="3256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Data represented in abstract format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39712" y="2476677"/>
              <a:ext cx="1490206" cy="328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Applications</a:t>
              </a:r>
            </a:p>
          </p:txBody>
        </p:sp>
        <p:sp>
          <p:nvSpPr>
            <p:cNvPr id="67" name="Up-Down Arrow 66"/>
            <p:cNvSpPr/>
            <p:nvPr/>
          </p:nvSpPr>
          <p:spPr bwMode="auto">
            <a:xfrm>
              <a:off x="8240712" y="5075237"/>
              <a:ext cx="304800" cy="914400"/>
            </a:xfrm>
            <a:prstGeom prst="upDownArrow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68" name="Up-Down Arrow 67"/>
            <p:cNvSpPr/>
            <p:nvPr/>
          </p:nvSpPr>
          <p:spPr bwMode="auto">
            <a:xfrm>
              <a:off x="8240712" y="2332037"/>
              <a:ext cx="304800" cy="914400"/>
            </a:xfrm>
            <a:prstGeom prst="upDownArrow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545512" y="5075238"/>
              <a:ext cx="1020720" cy="780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Map,</a:t>
              </a:r>
            </a:p>
            <a:p>
              <a:r>
                <a:rPr lang="en-US" sz="17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Expose,</a:t>
              </a:r>
            </a:p>
            <a:p>
              <a:r>
                <a:rPr lang="en-US" sz="17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…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8545512" y="2332037"/>
              <a:ext cx="1323249" cy="780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Manipulate</a:t>
              </a:r>
            </a:p>
            <a:p>
              <a:r>
                <a:rPr lang="en-US" sz="17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Query</a:t>
              </a:r>
            </a:p>
            <a:p>
              <a:r>
                <a:rPr lang="en-US" sz="17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…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5162"/>
          <a:lstStyle/>
          <a:p>
            <a:pPr>
              <a:tabLst>
                <a:tab pos="721503" algn="l"/>
                <a:tab pos="1443000" algn="l"/>
                <a:tab pos="2164504" algn="l"/>
                <a:tab pos="2886007" algn="l"/>
                <a:tab pos="3607509" algn="l"/>
                <a:tab pos="4329015" algn="l"/>
                <a:tab pos="5050518" algn="l"/>
                <a:tab pos="5772020" algn="l"/>
                <a:tab pos="6493519" algn="l"/>
                <a:tab pos="7215024" algn="l"/>
                <a:tab pos="7936524" algn="l"/>
                <a:tab pos="8658027" algn="l"/>
                <a:tab pos="9379531" algn="l"/>
              </a:tabLst>
            </a:pPr>
            <a:r>
              <a:rPr lang="en-US" dirty="0"/>
              <a:t>What did we do? </a:t>
            </a:r>
            <a:r>
              <a:rPr lang="en-US" dirty="0" smtClean="0"/>
              <a:t>(alternate view)</a:t>
            </a:r>
            <a:endParaRPr lang="en-US" dirty="0"/>
          </a:p>
        </p:txBody>
      </p:sp>
      <p:grpSp>
        <p:nvGrpSpPr>
          <p:cNvPr id="46" name="Group 45"/>
          <p:cNvGrpSpPr/>
          <p:nvPr/>
        </p:nvGrpSpPr>
        <p:grpSpPr>
          <a:xfrm>
            <a:off x="1583928" y="1547624"/>
            <a:ext cx="6779081" cy="5833751"/>
            <a:chOff x="502633" y="64718"/>
            <a:chExt cx="7932384" cy="6826227"/>
          </a:xfrm>
        </p:grpSpPr>
        <p:sp>
          <p:nvSpPr>
            <p:cNvPr id="48" name="TextBox 47"/>
            <p:cNvSpPr txBox="1"/>
            <p:nvPr/>
          </p:nvSpPr>
          <p:spPr>
            <a:xfrm>
              <a:off x="826539" y="2683506"/>
              <a:ext cx="1348342" cy="3328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noProof="1">
                  <a:solidFill>
                    <a:schemeClr val="accent5"/>
                  </a:solidFill>
                </a:rPr>
                <a:t>Inferencing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484645" y="1335805"/>
              <a:ext cx="2031776" cy="3328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accent5"/>
                  </a:solidFill>
                </a:rPr>
                <a:t>Query and Update</a:t>
              </a:r>
            </a:p>
          </p:txBody>
        </p:sp>
        <p:sp>
          <p:nvSpPr>
            <p:cNvPr id="51" name="Curved Right Arrow 50"/>
            <p:cNvSpPr/>
            <p:nvPr/>
          </p:nvSpPr>
          <p:spPr>
            <a:xfrm>
              <a:off x="2174881" y="2600573"/>
              <a:ext cx="774723" cy="668404"/>
            </a:xfrm>
            <a:prstGeom prst="curvedRightArrow">
              <a:avLst>
                <a:gd name="adj1" fmla="val 11197"/>
                <a:gd name="adj2" fmla="val 50000"/>
                <a:gd name="adj3" fmla="val 21298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Up-Down Arrow 51"/>
            <p:cNvSpPr/>
            <p:nvPr/>
          </p:nvSpPr>
          <p:spPr>
            <a:xfrm>
              <a:off x="4183889" y="3884374"/>
              <a:ext cx="275362" cy="720746"/>
            </a:xfrm>
            <a:prstGeom prst="upDownArrow">
              <a:avLst>
                <a:gd name="adj1" fmla="val 15454"/>
                <a:gd name="adj2" fmla="val 4753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36"/>
            <p:cNvGrpSpPr/>
            <p:nvPr/>
          </p:nvGrpSpPr>
          <p:grpSpPr>
            <a:xfrm>
              <a:off x="3118430" y="64718"/>
              <a:ext cx="2406281" cy="1071588"/>
              <a:chOff x="5727454" y="2176923"/>
              <a:chExt cx="2406281" cy="1071588"/>
            </a:xfrm>
          </p:grpSpPr>
          <p:sp>
            <p:nvSpPr>
              <p:cNvPr id="107" name="Process 106"/>
              <p:cNvSpPr/>
              <p:nvPr/>
            </p:nvSpPr>
            <p:spPr>
              <a:xfrm>
                <a:off x="5727454" y="2176923"/>
                <a:ext cx="2406281" cy="1071588"/>
              </a:xfrm>
              <a:prstGeom prst="flowChartProcess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6233711" y="2226405"/>
                <a:ext cx="1393763" cy="503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Web of Data Applications</a:t>
                </a:r>
              </a:p>
            </p:txBody>
          </p:sp>
          <p:grpSp>
            <p:nvGrpSpPr>
              <p:cNvPr id="109" name="Group 34"/>
              <p:cNvGrpSpPr/>
              <p:nvPr/>
            </p:nvGrpSpPr>
            <p:grpSpPr>
              <a:xfrm>
                <a:off x="5756332" y="2788057"/>
                <a:ext cx="2348524" cy="398838"/>
                <a:chOff x="5760470" y="2788057"/>
                <a:chExt cx="2348524" cy="398838"/>
              </a:xfrm>
            </p:grpSpPr>
            <p:sp>
              <p:nvSpPr>
                <p:cNvPr id="110" name="TextBox 109"/>
                <p:cNvSpPr txBox="1"/>
                <p:nvPr/>
              </p:nvSpPr>
              <p:spPr>
                <a:xfrm>
                  <a:off x="7077809" y="2788057"/>
                  <a:ext cx="1031185" cy="398837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900" b="1" dirty="0">
                      <a:solidFill>
                        <a:schemeClr val="tx1"/>
                      </a:solidFill>
                    </a:rPr>
                    <a:t>Browser Applications</a:t>
                  </a:r>
                </a:p>
              </p:txBody>
            </p:sp>
            <p:sp>
              <p:nvSpPr>
                <p:cNvPr id="111" name="TextBox 110"/>
                <p:cNvSpPr txBox="1"/>
                <p:nvPr/>
              </p:nvSpPr>
              <p:spPr>
                <a:xfrm>
                  <a:off x="5760470" y="2788057"/>
                  <a:ext cx="1031185" cy="398838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900" b="1" dirty="0">
                      <a:solidFill>
                        <a:schemeClr val="tx1"/>
                      </a:solidFill>
                    </a:rPr>
                    <a:t>Stand Alone Applications</a:t>
                  </a:r>
                </a:p>
              </p:txBody>
            </p:sp>
          </p:grpSp>
        </p:grpSp>
        <p:grpSp>
          <p:nvGrpSpPr>
            <p:cNvPr id="55" name="Group 53"/>
            <p:cNvGrpSpPr/>
            <p:nvPr/>
          </p:nvGrpSpPr>
          <p:grpSpPr>
            <a:xfrm>
              <a:off x="2949604" y="1733690"/>
              <a:ext cx="2743932" cy="2176604"/>
              <a:chOff x="2949604" y="1673827"/>
              <a:chExt cx="2743932" cy="2176604"/>
            </a:xfrm>
          </p:grpSpPr>
          <p:pic>
            <p:nvPicPr>
              <p:cNvPr id="105" name="Picture 104" descr="cloud07b.png"/>
              <p:cNvPicPr>
                <a:picLocks noChangeAspect="1"/>
              </p:cNvPicPr>
              <p:nvPr/>
            </p:nvPicPr>
            <p:blipFill>
              <a:blip r:embed="rId3">
                <a:alphaModFix amt="82000"/>
              </a:blip>
              <a:stretch>
                <a:fillRect/>
              </a:stretch>
            </p:blipFill>
            <p:spPr>
              <a:xfrm>
                <a:off x="2949604" y="1673827"/>
                <a:ext cx="2743932" cy="2176604"/>
              </a:xfrm>
              <a:prstGeom prst="rect">
                <a:avLst/>
              </a:prstGeom>
            </p:spPr>
          </p:pic>
          <p:sp>
            <p:nvSpPr>
              <p:cNvPr id="106" name="TextBox 105"/>
              <p:cNvSpPr txBox="1"/>
              <p:nvPr/>
            </p:nvSpPr>
            <p:spPr>
              <a:xfrm>
                <a:off x="3076486" y="2300130"/>
                <a:ext cx="2503536" cy="1243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b="1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Common “Graph” Format &amp;</a:t>
                </a:r>
              </a:p>
              <a:p>
                <a:pPr algn="ctr"/>
                <a:r>
                  <a:rPr lang="en-US" sz="1800" b="1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Common Vocabularies</a:t>
                </a:r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4484645" y="4057790"/>
              <a:ext cx="1208322" cy="3328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F3661"/>
                  </a:solidFill>
                </a:rPr>
                <a:t>“</a:t>
              </a:r>
              <a:r>
                <a:rPr lang="en-US" sz="1400" b="1" dirty="0">
                  <a:solidFill>
                    <a:schemeClr val="accent5"/>
                  </a:solidFill>
                </a:rPr>
                <a:t>Bridges</a:t>
              </a:r>
              <a:r>
                <a:rPr lang="en-US" sz="1400" b="1" dirty="0">
                  <a:solidFill>
                    <a:srgbClr val="0F3661"/>
                  </a:solidFill>
                </a:rPr>
                <a:t>”</a:t>
              </a:r>
            </a:p>
          </p:txBody>
        </p:sp>
        <p:sp>
          <p:nvSpPr>
            <p:cNvPr id="57" name="Up-Down Arrow 56"/>
            <p:cNvSpPr/>
            <p:nvPr/>
          </p:nvSpPr>
          <p:spPr>
            <a:xfrm>
              <a:off x="4140164" y="1144946"/>
              <a:ext cx="275362" cy="708706"/>
            </a:xfrm>
            <a:prstGeom prst="upDownArrow">
              <a:avLst>
                <a:gd name="adj1" fmla="val 15454"/>
                <a:gd name="adj2" fmla="val 4753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365608" y="6488667"/>
              <a:ext cx="2445309" cy="402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Data on the Web</a:t>
              </a:r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502633" y="4521383"/>
              <a:ext cx="2446971" cy="1941042"/>
              <a:chOff x="502633" y="4521383"/>
              <a:chExt cx="2446971" cy="1941042"/>
            </a:xfrm>
          </p:grpSpPr>
          <p:grpSp>
            <p:nvGrpSpPr>
              <p:cNvPr id="99" name="Group 52"/>
              <p:cNvGrpSpPr/>
              <p:nvPr/>
            </p:nvGrpSpPr>
            <p:grpSpPr>
              <a:xfrm>
                <a:off x="502633" y="4521383"/>
                <a:ext cx="2446971" cy="1941042"/>
                <a:chOff x="2949604" y="4248478"/>
                <a:chExt cx="2743932" cy="2176604"/>
              </a:xfrm>
            </p:grpSpPr>
            <p:pic>
              <p:nvPicPr>
                <p:cNvPr id="102" name="Picture 101" descr="cloud07b.png"/>
                <p:cNvPicPr>
                  <a:picLocks noChangeAspect="1"/>
                </p:cNvPicPr>
                <p:nvPr/>
              </p:nvPicPr>
              <p:blipFill>
                <a:blip r:embed="rId3">
                  <a:alphaModFix amt="82000"/>
                </a:blip>
                <a:stretch>
                  <a:fillRect/>
                </a:stretch>
              </p:blipFill>
              <p:spPr>
                <a:xfrm>
                  <a:off x="2949604" y="4248478"/>
                  <a:ext cx="2743932" cy="2176604"/>
                </a:xfrm>
                <a:prstGeom prst="rect">
                  <a:avLst/>
                </a:prstGeom>
              </p:spPr>
            </p:pic>
            <p:sp>
              <p:nvSpPr>
                <p:cNvPr id="103" name="Vertical Scroll 102"/>
                <p:cNvSpPr/>
                <p:nvPr/>
              </p:nvSpPr>
              <p:spPr>
                <a:xfrm>
                  <a:off x="4703311" y="4922629"/>
                  <a:ext cx="441158" cy="372143"/>
                </a:xfrm>
                <a:prstGeom prst="verticalScroll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Document 103"/>
                <p:cNvSpPr/>
                <p:nvPr/>
              </p:nvSpPr>
              <p:spPr>
                <a:xfrm>
                  <a:off x="3907526" y="5370530"/>
                  <a:ext cx="508000" cy="372142"/>
                </a:xfrm>
                <a:prstGeom prst="flowChartDocumen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Magnetic Disk 99"/>
              <p:cNvSpPr/>
              <p:nvPr/>
            </p:nvSpPr>
            <p:spPr>
              <a:xfrm>
                <a:off x="2148961" y="5670735"/>
                <a:ext cx="315390" cy="497586"/>
              </a:xfrm>
              <a:prstGeom prst="flowChartMagneticDisk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Multidocument 100"/>
              <p:cNvSpPr/>
              <p:nvPr/>
            </p:nvSpPr>
            <p:spPr>
              <a:xfrm>
                <a:off x="897008" y="4935845"/>
                <a:ext cx="563552" cy="403023"/>
              </a:xfrm>
              <a:prstGeom prst="flowChartMultidocumen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3245340" y="4521383"/>
              <a:ext cx="2446971" cy="1941042"/>
              <a:chOff x="3245340" y="4521383"/>
              <a:chExt cx="2446971" cy="1941042"/>
            </a:xfrm>
          </p:grpSpPr>
          <p:grpSp>
            <p:nvGrpSpPr>
              <p:cNvPr id="93" name="Group 52"/>
              <p:cNvGrpSpPr/>
              <p:nvPr/>
            </p:nvGrpSpPr>
            <p:grpSpPr>
              <a:xfrm>
                <a:off x="3245340" y="4521383"/>
                <a:ext cx="2446971" cy="1941042"/>
                <a:chOff x="2949604" y="4248478"/>
                <a:chExt cx="2743932" cy="2176604"/>
              </a:xfrm>
            </p:grpSpPr>
            <p:pic>
              <p:nvPicPr>
                <p:cNvPr id="96" name="Picture 95" descr="cloud07b.png"/>
                <p:cNvPicPr>
                  <a:picLocks noChangeAspect="1"/>
                </p:cNvPicPr>
                <p:nvPr/>
              </p:nvPicPr>
              <p:blipFill>
                <a:blip r:embed="rId3">
                  <a:alphaModFix amt="82000"/>
                </a:blip>
                <a:stretch>
                  <a:fillRect/>
                </a:stretch>
              </p:blipFill>
              <p:spPr>
                <a:xfrm>
                  <a:off x="2949604" y="4248478"/>
                  <a:ext cx="2743932" cy="2176604"/>
                </a:xfrm>
                <a:prstGeom prst="rect">
                  <a:avLst/>
                </a:prstGeom>
              </p:spPr>
            </p:pic>
            <p:sp>
              <p:nvSpPr>
                <p:cNvPr id="97" name="Magnetic Disk 96"/>
                <p:cNvSpPr/>
                <p:nvPr/>
              </p:nvSpPr>
              <p:spPr>
                <a:xfrm>
                  <a:off x="3302319" y="4701999"/>
                  <a:ext cx="481263" cy="372142"/>
                </a:xfrm>
                <a:prstGeom prst="flowChartMagneticDisk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Document 97"/>
                <p:cNvSpPr/>
                <p:nvPr/>
              </p:nvSpPr>
              <p:spPr>
                <a:xfrm>
                  <a:off x="3783582" y="5351242"/>
                  <a:ext cx="508000" cy="372142"/>
                </a:xfrm>
                <a:prstGeom prst="flowChartDocumen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4" name="Direct Access Storage 93"/>
              <p:cNvSpPr/>
              <p:nvPr/>
            </p:nvSpPr>
            <p:spPr>
              <a:xfrm>
                <a:off x="4612387" y="5853868"/>
                <a:ext cx="406064" cy="297467"/>
              </a:xfrm>
              <a:prstGeom prst="flowChartMagneticDrum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Internal Storage 94"/>
              <p:cNvSpPr/>
              <p:nvPr/>
            </p:nvSpPr>
            <p:spPr>
              <a:xfrm>
                <a:off x="4849977" y="5185108"/>
                <a:ext cx="336947" cy="336893"/>
              </a:xfrm>
              <a:prstGeom prst="flowChartInternalStorag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2" name="Up-Down Arrow 61"/>
            <p:cNvSpPr/>
            <p:nvPr/>
          </p:nvSpPr>
          <p:spPr>
            <a:xfrm rot="2972012">
              <a:off x="2717845" y="3392399"/>
              <a:ext cx="275362" cy="1436769"/>
            </a:xfrm>
            <a:prstGeom prst="upDownArrow">
              <a:avLst>
                <a:gd name="adj1" fmla="val 15454"/>
                <a:gd name="adj2" fmla="val 4753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Up-Down Arrow 70"/>
            <p:cNvSpPr/>
            <p:nvPr/>
          </p:nvSpPr>
          <p:spPr>
            <a:xfrm rot="18303808">
              <a:off x="6101466" y="3339407"/>
              <a:ext cx="275362" cy="1436769"/>
            </a:xfrm>
            <a:prstGeom prst="upDownArrow">
              <a:avLst>
                <a:gd name="adj1" fmla="val 15454"/>
                <a:gd name="adj2" fmla="val 4753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5988046" y="4521383"/>
              <a:ext cx="2446971" cy="1941042"/>
              <a:chOff x="5988046" y="4521383"/>
              <a:chExt cx="2446971" cy="1941042"/>
            </a:xfrm>
          </p:grpSpPr>
          <p:grpSp>
            <p:nvGrpSpPr>
              <p:cNvPr id="73" name="Group 72"/>
              <p:cNvGrpSpPr/>
              <p:nvPr/>
            </p:nvGrpSpPr>
            <p:grpSpPr>
              <a:xfrm>
                <a:off x="5988046" y="4521383"/>
                <a:ext cx="2446971" cy="1941042"/>
                <a:chOff x="5988046" y="4521383"/>
                <a:chExt cx="2446971" cy="1941042"/>
              </a:xfrm>
            </p:grpSpPr>
            <p:grpSp>
              <p:nvGrpSpPr>
                <p:cNvPr id="88" name="Group 52"/>
                <p:cNvGrpSpPr/>
                <p:nvPr/>
              </p:nvGrpSpPr>
              <p:grpSpPr>
                <a:xfrm>
                  <a:off x="5988046" y="4521383"/>
                  <a:ext cx="2446971" cy="1941042"/>
                  <a:chOff x="2949604" y="4248478"/>
                  <a:chExt cx="2743932" cy="2176604"/>
                </a:xfrm>
              </p:grpSpPr>
              <p:pic>
                <p:nvPicPr>
                  <p:cNvPr id="90" name="Picture 89" descr="cloud07b.png"/>
                  <p:cNvPicPr>
                    <a:picLocks noChangeAspect="1"/>
                  </p:cNvPicPr>
                  <p:nvPr/>
                </p:nvPicPr>
                <p:blipFill>
                  <a:blip r:embed="rId3">
                    <a:alphaModFix amt="82000"/>
                  </a:blip>
                  <a:stretch>
                    <a:fillRect/>
                  </a:stretch>
                </p:blipFill>
                <p:spPr>
                  <a:xfrm>
                    <a:off x="2949604" y="4248478"/>
                    <a:ext cx="2743932" cy="2176604"/>
                  </a:xfrm>
                  <a:prstGeom prst="rect">
                    <a:avLst/>
                  </a:prstGeom>
                </p:spPr>
              </p:pic>
              <p:sp>
                <p:nvSpPr>
                  <p:cNvPr id="91" name="Vertical Scroll 90"/>
                  <p:cNvSpPr/>
                  <p:nvPr/>
                </p:nvSpPr>
                <p:spPr>
                  <a:xfrm>
                    <a:off x="4703311" y="4922629"/>
                    <a:ext cx="441158" cy="372143"/>
                  </a:xfrm>
                  <a:prstGeom prst="verticalScroll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" name="Document 91"/>
                  <p:cNvSpPr/>
                  <p:nvPr/>
                </p:nvSpPr>
                <p:spPr>
                  <a:xfrm>
                    <a:off x="4359005" y="5537314"/>
                    <a:ext cx="508000" cy="372142"/>
                  </a:xfrm>
                  <a:prstGeom prst="flowChartDocument">
                    <a:avLst/>
                  </a:prstGeom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9" name="Multidocument 88"/>
                <p:cNvSpPr/>
                <p:nvPr/>
              </p:nvSpPr>
              <p:spPr>
                <a:xfrm>
                  <a:off x="6602391" y="5056177"/>
                  <a:ext cx="563552" cy="403023"/>
                </a:xfrm>
                <a:prstGeom prst="flowChartMultidocumen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73"/>
              <p:cNvGrpSpPr/>
              <p:nvPr/>
            </p:nvGrpSpPr>
            <p:grpSpPr>
              <a:xfrm>
                <a:off x="6602391" y="5687934"/>
                <a:ext cx="393414" cy="331868"/>
                <a:chOff x="825870" y="3910294"/>
                <a:chExt cx="393414" cy="331868"/>
              </a:xfrm>
            </p:grpSpPr>
            <p:sp>
              <p:nvSpPr>
                <p:cNvPr id="75" name="Vertical Scroll 74"/>
                <p:cNvSpPr/>
                <p:nvPr/>
              </p:nvSpPr>
              <p:spPr>
                <a:xfrm>
                  <a:off x="825870" y="3910294"/>
                  <a:ext cx="393414" cy="331868"/>
                </a:xfrm>
                <a:prstGeom prst="verticalScroll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6" name="Group 33"/>
                <p:cNvGrpSpPr/>
                <p:nvPr/>
              </p:nvGrpSpPr>
              <p:grpSpPr>
                <a:xfrm>
                  <a:off x="905352" y="3996929"/>
                  <a:ext cx="231375" cy="200525"/>
                  <a:chOff x="4659312" y="2789237"/>
                  <a:chExt cx="1143000" cy="990600"/>
                </a:xfrm>
              </p:grpSpPr>
              <p:sp>
                <p:nvSpPr>
                  <p:cNvPr id="77" name="Oval 76"/>
                  <p:cNvSpPr/>
                  <p:nvPr/>
                </p:nvSpPr>
                <p:spPr bwMode="auto">
                  <a:xfrm>
                    <a:off x="4887912" y="2789237"/>
                    <a:ext cx="152400" cy="152400"/>
                  </a:xfrm>
                  <a:prstGeom prst="ellipse">
                    <a:avLst/>
                  </a:prstGeom>
                  <a:solidFill>
                    <a:srgbClr val="00B8FF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/>
                  </a:p>
                </p:txBody>
              </p:sp>
              <p:sp>
                <p:nvSpPr>
                  <p:cNvPr id="78" name="Oval 77"/>
                  <p:cNvSpPr/>
                  <p:nvPr/>
                </p:nvSpPr>
                <p:spPr bwMode="auto">
                  <a:xfrm>
                    <a:off x="5116512" y="3170237"/>
                    <a:ext cx="152400" cy="152400"/>
                  </a:xfrm>
                  <a:prstGeom prst="ellipse">
                    <a:avLst/>
                  </a:prstGeom>
                  <a:solidFill>
                    <a:srgbClr val="00009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/>
                  </a:p>
                </p:txBody>
              </p:sp>
              <p:sp>
                <p:nvSpPr>
                  <p:cNvPr id="79" name="Oval 78"/>
                  <p:cNvSpPr/>
                  <p:nvPr/>
                </p:nvSpPr>
                <p:spPr bwMode="auto">
                  <a:xfrm>
                    <a:off x="5573712" y="2789237"/>
                    <a:ext cx="152400" cy="152400"/>
                  </a:xfrm>
                  <a:prstGeom prst="ellips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/>
                  </a:p>
                </p:txBody>
              </p:sp>
              <p:sp>
                <p:nvSpPr>
                  <p:cNvPr id="80" name="Oval 79"/>
                  <p:cNvSpPr/>
                  <p:nvPr/>
                </p:nvSpPr>
                <p:spPr bwMode="auto">
                  <a:xfrm>
                    <a:off x="5649912" y="3246437"/>
                    <a:ext cx="152400" cy="152400"/>
                  </a:xfrm>
                  <a:prstGeom prst="ellipse">
                    <a:avLst/>
                  </a:prstGeom>
                  <a:solidFill>
                    <a:srgbClr val="00B8FF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/>
                  </a:p>
                </p:txBody>
              </p:sp>
              <p:sp>
                <p:nvSpPr>
                  <p:cNvPr id="81" name="Oval 80"/>
                  <p:cNvSpPr/>
                  <p:nvPr/>
                </p:nvSpPr>
                <p:spPr bwMode="auto">
                  <a:xfrm>
                    <a:off x="4659312" y="3398837"/>
                    <a:ext cx="152400" cy="152400"/>
                  </a:xfrm>
                  <a:prstGeom prst="ellipse">
                    <a:avLst/>
                  </a:prstGeom>
                  <a:solidFill>
                    <a:srgbClr val="00B8FF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/>
                  </a:p>
                </p:txBody>
              </p:sp>
              <p:sp>
                <p:nvSpPr>
                  <p:cNvPr id="82" name="Oval 81"/>
                  <p:cNvSpPr/>
                  <p:nvPr/>
                </p:nvSpPr>
                <p:spPr bwMode="auto">
                  <a:xfrm>
                    <a:off x="5345112" y="3627437"/>
                    <a:ext cx="152400" cy="1524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/>
                  </a:p>
                </p:txBody>
              </p:sp>
              <p:cxnSp>
                <p:nvCxnSpPr>
                  <p:cNvPr id="83" name="Straight Arrow Connector 82"/>
                  <p:cNvCxnSpPr>
                    <a:stCxn id="77" idx="6"/>
                    <a:endCxn id="79" idx="2"/>
                  </p:cNvCxnSpPr>
                  <p:nvPr/>
                </p:nvCxnSpPr>
                <p:spPr bwMode="auto">
                  <a:xfrm>
                    <a:off x="5040312" y="2865437"/>
                    <a:ext cx="533400" cy="1588"/>
                  </a:xfrm>
                  <a:prstGeom prst="straightConnector1">
                    <a:avLst/>
                  </a:prstGeom>
                  <a:solidFill>
                    <a:srgbClr val="00B8FF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sm" len="sm"/>
                  </a:ln>
                  <a:effectLst/>
                </p:spPr>
              </p:cxnSp>
              <p:cxnSp>
                <p:nvCxnSpPr>
                  <p:cNvPr id="84" name="Straight Arrow Connector 83"/>
                  <p:cNvCxnSpPr>
                    <a:stCxn id="77" idx="5"/>
                    <a:endCxn id="80" idx="1"/>
                  </p:cNvCxnSpPr>
                  <p:nvPr/>
                </p:nvCxnSpPr>
                <p:spPr bwMode="auto">
                  <a:xfrm rot="16200000" flipH="1">
                    <a:off x="5170394" y="2766919"/>
                    <a:ext cx="349436" cy="654236"/>
                  </a:xfrm>
                  <a:prstGeom prst="straightConnector1">
                    <a:avLst/>
                  </a:prstGeom>
                  <a:solidFill>
                    <a:srgbClr val="00B8FF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sm" len="sm"/>
                  </a:ln>
                  <a:effectLst/>
                </p:spPr>
              </p:cxnSp>
              <p:cxnSp>
                <p:nvCxnSpPr>
                  <p:cNvPr id="85" name="Straight Arrow Connector 84"/>
                  <p:cNvCxnSpPr>
                    <a:stCxn id="81" idx="7"/>
                    <a:endCxn id="78" idx="2"/>
                  </p:cNvCxnSpPr>
                  <p:nvPr/>
                </p:nvCxnSpPr>
                <p:spPr bwMode="auto">
                  <a:xfrm rot="5400000" flipH="1" flipV="1">
                    <a:off x="4865594" y="3170237"/>
                    <a:ext cx="174718" cy="327118"/>
                  </a:xfrm>
                  <a:prstGeom prst="straightConnector1">
                    <a:avLst/>
                  </a:prstGeom>
                  <a:solidFill>
                    <a:srgbClr val="00B8FF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sm" len="sm"/>
                  </a:ln>
                  <a:effectLst/>
                </p:spPr>
              </p:cxnSp>
              <p:cxnSp>
                <p:nvCxnSpPr>
                  <p:cNvPr id="86" name="Straight Arrow Connector 85"/>
                  <p:cNvCxnSpPr>
                    <a:stCxn id="78" idx="5"/>
                    <a:endCxn id="82" idx="0"/>
                  </p:cNvCxnSpPr>
                  <p:nvPr/>
                </p:nvCxnSpPr>
                <p:spPr bwMode="auto">
                  <a:xfrm rot="16200000" flipH="1">
                    <a:off x="5170394" y="3376519"/>
                    <a:ext cx="327118" cy="174718"/>
                  </a:xfrm>
                  <a:prstGeom prst="straightConnector1">
                    <a:avLst/>
                  </a:prstGeom>
                  <a:solidFill>
                    <a:srgbClr val="00B8FF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sm" len="sm"/>
                  </a:ln>
                  <a:effectLst/>
                </p:spPr>
              </p:cxnSp>
              <p:cxnSp>
                <p:nvCxnSpPr>
                  <p:cNvPr id="87" name="Straight Arrow Connector 29"/>
                  <p:cNvCxnSpPr>
                    <a:stCxn id="82" idx="7"/>
                    <a:endCxn id="79" idx="4"/>
                  </p:cNvCxnSpPr>
                  <p:nvPr/>
                </p:nvCxnSpPr>
                <p:spPr bwMode="auto">
                  <a:xfrm rot="5400000" flipH="1" flipV="1">
                    <a:off x="5208494" y="3208337"/>
                    <a:ext cx="708118" cy="174718"/>
                  </a:xfrm>
                  <a:prstGeom prst="straightConnector1">
                    <a:avLst/>
                  </a:prstGeom>
                  <a:solidFill>
                    <a:srgbClr val="00B8FF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sm" len="sm"/>
                  </a:ln>
                  <a:effectLst/>
                </p:spPr>
              </p:cxnSp>
            </p:grpSp>
          </p:grpSp>
        </p:grpSp>
      </p:grpSp>
    </p:spTree>
    <p:extLst>
      <p:ext uri="{BB962C8B-B14F-4D97-AF65-F5344CB8AC3E}">
        <p14:creationId xmlns:p14="http://schemas.microsoft.com/office/powerpoint/2010/main" xmlns="" val="4738460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… the graph representation is independent of the exact structures</a:t>
            </a:r>
          </a:p>
          <a:p>
            <a:r>
              <a:rPr lang="en-US" smtClean="0"/>
              <a:t>… a change in local database schema’s, XHTML structures, etc, do not affect the whole</a:t>
            </a:r>
          </a:p>
          <a:p>
            <a:pPr lvl="1"/>
            <a:r>
              <a:rPr lang="en-US" smtClean="0"/>
              <a:t>“schema independence”</a:t>
            </a:r>
          </a:p>
          <a:p>
            <a:r>
              <a:rPr lang="en-US" smtClean="0"/>
              <a:t>… new data, new connections can be added seamlessly</a:t>
            </a:r>
            <a:endParaRPr lang="en-US"/>
          </a:p>
        </p:txBody>
      </p:sp>
      <p:sp>
        <p:nvSpPr>
          <p:cNvPr id="9011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abstraction pays off because…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Through URI-s we can link any data to any data</a:t>
            </a:r>
          </a:p>
          <a:p>
            <a:r>
              <a:rPr lang="en-US" smtClean="0"/>
              <a:t>The “network effect” is extended to the (Web) data</a:t>
            </a:r>
          </a:p>
          <a:p>
            <a:r>
              <a:rPr lang="en-US" smtClean="0"/>
              <a:t>“Mashup on steroids” become possible</a:t>
            </a:r>
            <a:endParaRPr lang="en-US"/>
          </a:p>
        </p:txBody>
      </p:sp>
      <p:sp>
        <p:nvSpPr>
          <p:cNvPr id="9216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network effect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42195"/>
          <a:lstStyle/>
          <a:p>
            <a:pPr>
              <a:tabLst>
                <a:tab pos="721503" algn="l"/>
                <a:tab pos="1443000" algn="l"/>
                <a:tab pos="2164504" algn="l"/>
                <a:tab pos="2886007" algn="l"/>
                <a:tab pos="3607509" algn="l"/>
                <a:tab pos="4329015" algn="l"/>
                <a:tab pos="5050518" algn="l"/>
                <a:tab pos="5772020" algn="l"/>
                <a:tab pos="6493519" algn="l"/>
                <a:tab pos="7215024" algn="l"/>
                <a:tab pos="7936524" algn="l"/>
                <a:tab pos="8658027" algn="l"/>
                <a:tab pos="9379531" algn="l"/>
              </a:tabLst>
            </a:pPr>
            <a:r>
              <a:rPr lang="en-US" sz="4900" dirty="0"/>
              <a:t>Introduction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Semantic Web provides technologies to make such integration possible! </a:t>
            </a:r>
          </a:p>
          <a:p>
            <a:r>
              <a:rPr lang="en-US" smtClean="0"/>
              <a:t>Hopefully you get a full picture at the end of the tutorial…</a:t>
            </a:r>
            <a:endParaRPr lang="en-US"/>
          </a:p>
        </p:txBody>
      </p:sp>
      <p:sp>
        <p:nvSpPr>
          <p:cNvPr id="9421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 where is the Semantic Web?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use a simplistic example to introduce the main Semantic Web concepts</a:t>
            </a:r>
          </a:p>
        </p:txBody>
      </p:sp>
      <p:sp>
        <p:nvSpPr>
          <p:cNvPr id="4096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 what follows…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Map the various data onto an abstract data representation</a:t>
            </a:r>
          </a:p>
          <a:p>
            <a:pPr lvl="1"/>
            <a:r>
              <a:rPr lang="en-US" dirty="0" smtClean="0"/>
              <a:t>make the data independent of its internal representation…</a:t>
            </a:r>
          </a:p>
          <a:p>
            <a:r>
              <a:rPr lang="en-US" dirty="0" smtClean="0"/>
              <a:t>Merge the resulting representations</a:t>
            </a:r>
          </a:p>
          <a:p>
            <a:r>
              <a:rPr lang="en-US" dirty="0" smtClean="0"/>
              <a:t>Start making queries on the whole!</a:t>
            </a:r>
          </a:p>
          <a:p>
            <a:pPr lvl="1"/>
            <a:r>
              <a:rPr lang="en-US" dirty="0" smtClean="0"/>
              <a:t>queries not possible on the individual data sets</a:t>
            </a:r>
            <a:endParaRPr lang="en-US" dirty="0"/>
          </a:p>
        </p:txBody>
      </p:sp>
      <p:sp>
        <p:nvSpPr>
          <p:cNvPr id="43010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The rough structure of data integration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9589" y="0"/>
            <a:ext cx="4921804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6812044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5162">
            <a:normAutofit fontScale="90000"/>
          </a:bodyPr>
          <a:lstStyle/>
          <a:p>
            <a:pPr>
              <a:tabLst>
                <a:tab pos="721503" algn="l"/>
                <a:tab pos="1443000" algn="l"/>
                <a:tab pos="2164504" algn="l"/>
                <a:tab pos="2886007" algn="l"/>
                <a:tab pos="3607509" algn="l"/>
                <a:tab pos="4329015" algn="l"/>
                <a:tab pos="5050518" algn="l"/>
                <a:tab pos="5772020" algn="l"/>
                <a:tab pos="6493519" algn="l"/>
                <a:tab pos="7215024" algn="l"/>
                <a:tab pos="7936524" algn="l"/>
                <a:tab pos="8658027" algn="l"/>
                <a:tab pos="9379531" algn="l"/>
              </a:tabLst>
            </a:pPr>
            <a:r>
              <a:rPr lang="en-US" dirty="0"/>
              <a:t>A</a:t>
            </a:r>
            <a:r>
              <a:rPr lang="en-US" i="1" dirty="0"/>
              <a:t> </a:t>
            </a:r>
            <a:r>
              <a:rPr lang="en-US" dirty="0"/>
              <a:t>simplified bookstore data </a:t>
            </a:r>
            <a:br>
              <a:rPr lang="en-US" dirty="0"/>
            </a:br>
            <a:r>
              <a:rPr lang="en-US" dirty="0"/>
              <a:t>(dataset “A”)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39748" y="1493839"/>
          <a:ext cx="9448799" cy="7416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911472"/>
                <a:gridCol w="1019228"/>
                <a:gridCol w="2116531"/>
                <a:gridCol w="1511808"/>
                <a:gridCol w="18897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ISBN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Author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Title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Publisher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Year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0006511409X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noProof="1" smtClean="0"/>
                        <a:t>id_xyz</a:t>
                      </a:r>
                      <a:endParaRPr lang="en-US" sz="18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The Glass Palace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noProof="1" smtClean="0"/>
                        <a:t>id_qpr</a:t>
                      </a:r>
                      <a:endParaRPr lang="en-US" sz="18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2000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39747" y="3055937"/>
          <a:ext cx="8382001" cy="7416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369378"/>
                <a:gridCol w="2369378"/>
                <a:gridCol w="364324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ID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Name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Homepage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noProof="1" smtClean="0"/>
                        <a:t>id_xyz</a:t>
                      </a:r>
                      <a:endParaRPr lang="en-US" sz="18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noProof="1" smtClean="0"/>
                        <a:t>Ghosh, Amitav</a:t>
                      </a:r>
                      <a:endParaRPr lang="en-US" sz="18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noProof="1" smtClean="0"/>
                        <a:t>http://www.amitavghosh.com</a:t>
                      </a:r>
                      <a:endParaRPr lang="en-US" sz="1800" noProof="1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39712" y="4618037"/>
          <a:ext cx="6644217" cy="7416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214739"/>
                <a:gridCol w="2214739"/>
                <a:gridCol w="22147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ID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Publisher’s name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City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noProof="1" smtClean="0"/>
                        <a:t>id_qpr</a:t>
                      </a:r>
                      <a:endParaRPr lang="en-US" sz="18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Harper Collins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London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5162">
            <a:normAutofit fontScale="90000"/>
          </a:bodyPr>
          <a:lstStyle/>
          <a:p>
            <a:pPr>
              <a:tabLst>
                <a:tab pos="721503" algn="l"/>
                <a:tab pos="1443000" algn="l"/>
                <a:tab pos="2164504" algn="l"/>
                <a:tab pos="2886007" algn="l"/>
                <a:tab pos="3607509" algn="l"/>
                <a:tab pos="4329015" algn="l"/>
                <a:tab pos="5050518" algn="l"/>
                <a:tab pos="5772020" algn="l"/>
                <a:tab pos="6493519" algn="l"/>
                <a:tab pos="7215024" algn="l"/>
                <a:tab pos="7936524" algn="l"/>
                <a:tab pos="8658027" algn="l"/>
                <a:tab pos="9379531" algn="l"/>
              </a:tabLst>
            </a:pPr>
            <a:r>
              <a:rPr lang="en-US"/>
              <a:t>1</a:t>
            </a:r>
            <a:r>
              <a:rPr lang="en-US" sz="3200" baseline="33000"/>
              <a:t>st</a:t>
            </a:r>
            <a:r>
              <a:rPr lang="en-US" sz="3200"/>
              <a:t>:</a:t>
            </a:r>
            <a:r>
              <a:rPr lang="en-US"/>
              <a:t> export your data as a set of </a:t>
            </a:r>
            <a:r>
              <a:rPr lang="en-US" i="1" u="sng"/>
              <a:t>relations</a:t>
            </a:r>
          </a:p>
        </p:txBody>
      </p:sp>
      <p:grpSp>
        <p:nvGrpSpPr>
          <p:cNvPr id="2" name="Group 58"/>
          <p:cNvGrpSpPr/>
          <p:nvPr/>
        </p:nvGrpSpPr>
        <p:grpSpPr>
          <a:xfrm>
            <a:off x="239712" y="1304177"/>
            <a:ext cx="9643691" cy="5282356"/>
            <a:chOff x="239712" y="1304170"/>
            <a:chExt cx="9643691" cy="5282351"/>
          </a:xfrm>
        </p:grpSpPr>
        <p:sp>
          <p:nvSpPr>
            <p:cNvPr id="5" name="Oval 4"/>
            <p:cNvSpPr/>
            <p:nvPr/>
          </p:nvSpPr>
          <p:spPr bwMode="auto">
            <a:xfrm>
              <a:off x="5192712" y="1556921"/>
              <a:ext cx="4648200" cy="483435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 b="1" noProof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http://…isbn/000651409X</a:t>
              </a: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4506912" y="3627437"/>
              <a:ext cx="685800" cy="4572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7173912" y="4160837"/>
              <a:ext cx="685800" cy="4572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2144712" y="6176050"/>
              <a:ext cx="2438400" cy="34379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 b="1" noProof="1">
                  <a:solidFill>
                    <a:srgbClr val="0D0D0D"/>
                  </a:solidFill>
                </a:rPr>
                <a:t>Ghosh, Amitav</a:t>
              </a: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5127275" y="6109368"/>
              <a:ext cx="4756128" cy="477153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 b="1" noProof="1">
                  <a:solidFill>
                    <a:srgbClr val="0D0D0D"/>
                  </a:solidFill>
                </a:rPr>
                <a:t>http://www.amitavghosh.com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239712" y="1457081"/>
              <a:ext cx="2438400" cy="34379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D0D0D"/>
                  </a:solidFill>
                </a:rPr>
                <a:t>The Glass Palace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239712" y="1999605"/>
              <a:ext cx="2438400" cy="34379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D0D0D"/>
                  </a:solidFill>
                </a:rPr>
                <a:t>2000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39712" y="3387481"/>
              <a:ext cx="2438400" cy="34379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D0D0D"/>
                  </a:solidFill>
                </a:rPr>
                <a:t>London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39712" y="3971681"/>
              <a:ext cx="2438400" cy="34379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D0D0D"/>
                  </a:solidFill>
                </a:rPr>
                <a:t>Harper Collins</a:t>
              </a:r>
            </a:p>
          </p:txBody>
        </p:sp>
        <p:cxnSp>
          <p:nvCxnSpPr>
            <p:cNvPr id="21" name="Curved Connector 20"/>
            <p:cNvCxnSpPr>
              <a:stCxn id="5" idx="4"/>
              <a:endCxn id="7" idx="6"/>
            </p:cNvCxnSpPr>
            <p:nvPr/>
          </p:nvCxnSpPr>
          <p:spPr bwMode="auto">
            <a:xfrm rot="5400000">
              <a:off x="5446921" y="1786146"/>
              <a:ext cx="1815682" cy="2324100"/>
            </a:xfrm>
            <a:prstGeom prst="curvedConnector2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lg" len="med"/>
            </a:ln>
            <a:effectLst/>
          </p:spPr>
        </p:cxnSp>
        <p:cxnSp>
          <p:nvCxnSpPr>
            <p:cNvPr id="22" name="Curved Connector 21"/>
            <p:cNvCxnSpPr>
              <a:stCxn id="5" idx="4"/>
              <a:endCxn id="8" idx="0"/>
            </p:cNvCxnSpPr>
            <p:nvPr/>
          </p:nvCxnSpPr>
          <p:spPr bwMode="auto">
            <a:xfrm rot="5400000">
              <a:off x="6456571" y="3100595"/>
              <a:ext cx="2120482" cy="14001"/>
            </a:xfrm>
            <a:prstGeom prst="curvedConnector3">
              <a:avLst>
                <a:gd name="adj1" fmla="val 50000"/>
              </a:avLst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lg" len="med"/>
            </a:ln>
            <a:effectLst/>
          </p:spPr>
        </p:cxnSp>
        <p:cxnSp>
          <p:nvCxnSpPr>
            <p:cNvPr id="27" name="Curved Connector 26"/>
            <p:cNvCxnSpPr>
              <a:stCxn id="8" idx="4"/>
              <a:endCxn id="10" idx="0"/>
            </p:cNvCxnSpPr>
            <p:nvPr/>
          </p:nvCxnSpPr>
          <p:spPr bwMode="auto">
            <a:xfrm rot="5400000">
              <a:off x="4661356" y="3320594"/>
              <a:ext cx="1558012" cy="4152900"/>
            </a:xfrm>
            <a:prstGeom prst="curvedConnector3">
              <a:avLst>
                <a:gd name="adj1" fmla="val 50000"/>
              </a:avLst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lg" len="med"/>
            </a:ln>
            <a:effectLst/>
          </p:spPr>
        </p:cxnSp>
        <p:cxnSp>
          <p:nvCxnSpPr>
            <p:cNvPr id="30" name="Curved Connector 29"/>
            <p:cNvCxnSpPr>
              <a:stCxn id="8" idx="4"/>
              <a:endCxn id="15" idx="0"/>
            </p:cNvCxnSpPr>
            <p:nvPr/>
          </p:nvCxnSpPr>
          <p:spPr bwMode="auto">
            <a:xfrm rot="5400000">
              <a:off x="6765411" y="5357966"/>
              <a:ext cx="1491332" cy="11473"/>
            </a:xfrm>
            <a:prstGeom prst="curvedConnector3">
              <a:avLst>
                <a:gd name="adj1" fmla="val 50000"/>
              </a:avLst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lg" len="med"/>
            </a:ln>
            <a:effectLst/>
          </p:spPr>
        </p:cxnSp>
        <p:cxnSp>
          <p:nvCxnSpPr>
            <p:cNvPr id="37" name="Straight Arrow Connector 36"/>
            <p:cNvCxnSpPr>
              <a:stCxn id="7" idx="2"/>
              <a:endCxn id="18" idx="3"/>
            </p:cNvCxnSpPr>
            <p:nvPr/>
          </p:nvCxnSpPr>
          <p:spPr bwMode="auto">
            <a:xfrm flipH="1" flipV="1">
              <a:off x="2678112" y="3559376"/>
              <a:ext cx="1828800" cy="296662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38" name="Straight Arrow Connector 37"/>
            <p:cNvCxnSpPr>
              <a:stCxn id="7" idx="2"/>
              <a:endCxn id="19" idx="3"/>
            </p:cNvCxnSpPr>
            <p:nvPr/>
          </p:nvCxnSpPr>
          <p:spPr bwMode="auto">
            <a:xfrm flipH="1">
              <a:off x="2678112" y="3856038"/>
              <a:ext cx="1828800" cy="287538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41" name="Straight Arrow Connector 40"/>
            <p:cNvCxnSpPr>
              <a:stCxn id="5" idx="2"/>
              <a:endCxn id="16" idx="3"/>
            </p:cNvCxnSpPr>
            <p:nvPr/>
          </p:nvCxnSpPr>
          <p:spPr bwMode="auto">
            <a:xfrm flipH="1" flipV="1">
              <a:off x="2678112" y="1628976"/>
              <a:ext cx="2514600" cy="169663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44" name="Straight Arrow Connector 43"/>
            <p:cNvCxnSpPr>
              <a:stCxn id="5" idx="2"/>
              <a:endCxn id="17" idx="3"/>
            </p:cNvCxnSpPr>
            <p:nvPr/>
          </p:nvCxnSpPr>
          <p:spPr bwMode="auto">
            <a:xfrm flipH="1">
              <a:off x="2678112" y="1798639"/>
              <a:ext cx="2514600" cy="372861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50" name="TextBox 49"/>
            <p:cNvSpPr txBox="1"/>
            <p:nvPr/>
          </p:nvSpPr>
          <p:spPr>
            <a:xfrm rot="238339">
              <a:off x="3573030" y="1304170"/>
              <a:ext cx="806859" cy="343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noProof="1">
                  <a:solidFill>
                    <a:srgbClr val="0D0D0D"/>
                  </a:solidFill>
                </a:rPr>
                <a:t>a:title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 rot="21215795">
              <a:off x="3603176" y="1989970"/>
              <a:ext cx="870147" cy="343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noProof="1">
                  <a:solidFill>
                    <a:srgbClr val="0D0D0D"/>
                  </a:solidFill>
                </a:rPr>
                <a:t>a:year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 rot="610119">
              <a:off x="3181067" y="3285571"/>
              <a:ext cx="811498" cy="343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noProof="1">
                  <a:solidFill>
                    <a:srgbClr val="0D0D0D"/>
                  </a:solidFill>
                </a:rPr>
                <a:t>a:city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 rot="21074880">
              <a:off x="3053706" y="3967174"/>
              <a:ext cx="1259593" cy="343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noProof="1">
                  <a:solidFill>
                    <a:srgbClr val="0D0D0D"/>
                  </a:solidFill>
                </a:rPr>
                <a:t>a:p_name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116512" y="4999037"/>
              <a:ext cx="995618" cy="343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noProof="1">
                  <a:solidFill>
                    <a:srgbClr val="0D0D0D"/>
                  </a:solidFill>
                </a:rPr>
                <a:t>a:name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687004" y="5151436"/>
              <a:ext cx="1535939" cy="343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noProof="1">
                  <a:solidFill>
                    <a:srgbClr val="0D0D0D"/>
                  </a:solidFill>
                </a:rPr>
                <a:t>a:homepage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666222" y="3475037"/>
              <a:ext cx="1108387" cy="343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noProof="1">
                  <a:solidFill>
                    <a:srgbClr val="0D0D0D"/>
                  </a:solidFill>
                </a:rPr>
                <a:t>a:author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 rot="20242754">
              <a:off x="5534026" y="3102839"/>
              <a:ext cx="1422729" cy="343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noProof="1">
                  <a:solidFill>
                    <a:srgbClr val="0D0D0D"/>
                  </a:solidFill>
                </a:rPr>
                <a:t>a:publisher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Relations form a graph</a:t>
            </a:r>
          </a:p>
          <a:p>
            <a:pPr lvl="1"/>
            <a:r>
              <a:rPr lang="en-US" dirty="0" smtClean="0"/>
              <a:t>the nodes refer to the “real” data or contain some literal</a:t>
            </a:r>
          </a:p>
          <a:p>
            <a:pPr lvl="1"/>
            <a:r>
              <a:rPr lang="en-US" dirty="0" smtClean="0"/>
              <a:t>how the graph is represented in machine is immaterial for now</a:t>
            </a:r>
          </a:p>
        </p:txBody>
      </p:sp>
      <p:sp>
        <p:nvSpPr>
          <p:cNvPr id="51203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Some notes on the exporting the data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14211</TotalTime>
  <Words>1372</Words>
  <Application>Microsoft Office PowerPoint</Application>
  <PresentationFormat>Custom</PresentationFormat>
  <Paragraphs>430</Paragraphs>
  <Slides>30</Slides>
  <Notes>30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  <vt:variant>
        <vt:lpstr>Custom Shows</vt:lpstr>
      </vt:variant>
      <vt:variant>
        <vt:i4>2</vt:i4>
      </vt:variant>
    </vt:vector>
  </HeadingPairs>
  <TitlesOfParts>
    <vt:vector size="33" baseType="lpstr">
      <vt:lpstr>Concourse</vt:lpstr>
      <vt:lpstr>Tutorial on Semantic Web</vt:lpstr>
      <vt:lpstr>WARNING TO THE READER!</vt:lpstr>
      <vt:lpstr>Introduction</vt:lpstr>
      <vt:lpstr>In what follows…</vt:lpstr>
      <vt:lpstr>The rough structure of data integration</vt:lpstr>
      <vt:lpstr>Slide 6</vt:lpstr>
      <vt:lpstr>A simplified bookstore data  (dataset “A”)</vt:lpstr>
      <vt:lpstr>1st: export your data as a set of relations</vt:lpstr>
      <vt:lpstr>Some notes on the exporting the data</vt:lpstr>
      <vt:lpstr>Slide 10</vt:lpstr>
      <vt:lpstr>Another bookstore data  (dataset “F”)</vt:lpstr>
      <vt:lpstr>2nd: export your second set of data</vt:lpstr>
      <vt:lpstr>3rd: start merging your data</vt:lpstr>
      <vt:lpstr>3rd: start merging your data (cont)</vt:lpstr>
      <vt:lpstr>3rd: start merging your data</vt:lpstr>
      <vt:lpstr>Start making queries…</vt:lpstr>
      <vt:lpstr>However, more can be achieved…</vt:lpstr>
      <vt:lpstr>3rd revisited: use the extra knowledge</vt:lpstr>
      <vt:lpstr>Start making richer queries!</vt:lpstr>
      <vt:lpstr>Combine with different datasets</vt:lpstr>
      <vt:lpstr>Merge with Wikipedia data</vt:lpstr>
      <vt:lpstr>Merge with Wikipedia data</vt:lpstr>
      <vt:lpstr>Merge with Wikipedia data</vt:lpstr>
      <vt:lpstr>Is that surprising?</vt:lpstr>
      <vt:lpstr>It could become even more powerful</vt:lpstr>
      <vt:lpstr>What did we do?</vt:lpstr>
      <vt:lpstr>What did we do? (alternate view)</vt:lpstr>
      <vt:lpstr>The abstraction pays off because…</vt:lpstr>
      <vt:lpstr>The network effect</vt:lpstr>
      <vt:lpstr>So where is the Semantic Web?</vt:lpstr>
      <vt:lpstr>shorter version</vt:lpstr>
      <vt:lpstr>full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Tutorial on Semantic Web</dc:title>
  <cp:keywords>semantic web</cp:keywords>
  <dc:description>Full, cca. 4-5 hours’ worth of introductory tutorial to Semantic Web. The targeted audience is techies who have a good knowledge of the Web in general, have programming experience or at least minimal knowledge, have a knowledge in XML and want to understand what this beast is all about…
This is a generic slide set that should be adapted for a particular event. In particular, the separate set of Applications may be used to add application examples, intermixed with the technology part</dc:description>
  <cp:lastModifiedBy>Dilvan A. Moreira</cp:lastModifiedBy>
  <cp:revision>541</cp:revision>
  <cp:lastPrinted>1601-01-01T00:00:00Z</cp:lastPrinted>
  <dcterms:created xsi:type="dcterms:W3CDTF">2010-12-09T13:24:03Z</dcterms:created>
  <dcterms:modified xsi:type="dcterms:W3CDTF">2017-08-23T13:09:26Z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pyright URI: ">
    <vt:lpwstr>http://creativecommons.org/licenses/by-nd/3.0/</vt:lpwstr>
  </property>
  <property fmtid="{D5CDD505-2E9C-101B-9397-08002B2CF9AE}" pid="3" name="Copyright:">
    <vt:lpwstr>Creative Commons Attribution 3.0  License</vt:lpwstr>
  </property>
</Properties>
</file>