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73" r:id="rId4"/>
    <p:sldId id="259" r:id="rId5"/>
    <p:sldId id="269" r:id="rId6"/>
    <p:sldId id="272" r:id="rId7"/>
    <p:sldId id="260" r:id="rId8"/>
    <p:sldId id="263" r:id="rId9"/>
    <p:sldId id="262" r:id="rId10"/>
    <p:sldId id="265" r:id="rId11"/>
    <p:sldId id="270" r:id="rId12"/>
  </p:sldIdLst>
  <p:sldSz cx="9144000" cy="6858000" type="screen4x3"/>
  <p:notesSz cx="6877050" cy="10001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DEBE-ED67-4E68-8226-C27969A28FF2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2BE34-B1C7-4B2D-874C-BDF1281688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5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9B18-68CB-4F31-BEC2-8555BA55AD36}" type="datetimeFigureOut">
              <a:rPr lang="pt-BR" smtClean="0"/>
              <a:pPr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E656C-D7CA-476A-B035-BF7E3CF1FF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7</a:t>
            </a:r>
            <a:br>
              <a:rPr lang="pt-BR" dirty="0" smtClean="0"/>
            </a:br>
            <a:r>
              <a:rPr lang="pt-BR" dirty="0"/>
              <a:t>Críticas à teoria da concorrência Perfeita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pt-BR" dirty="0" smtClean="0"/>
              <a:t>“Essa espécie de diferença presente na teoria que examinamos, entre a aderência à realidade e a inconsistência teórica, faz nascer a dúvida de que no mercado capitalista seja possível a teoria, em consequência de alguma desordem congênita, cuja descoberta tornaria clara a impossibilidade da tentativa de continuar, em sentido construtivo, a crítica de </a:t>
            </a:r>
            <a:r>
              <a:rPr lang="pt-BR" dirty="0" err="1" smtClean="0"/>
              <a:t>Sraffa</a:t>
            </a:r>
            <a:r>
              <a:rPr lang="pt-BR" dirty="0" smtClean="0"/>
              <a:t>.” (</a:t>
            </a:r>
            <a:r>
              <a:rPr lang="pt-BR" dirty="0" err="1" smtClean="0"/>
              <a:t>Napoleoni</a:t>
            </a:r>
            <a:r>
              <a:rPr lang="pt-BR" dirty="0" smtClean="0"/>
              <a:t>, pag. 66)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Nova microeconomia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crítica de Sraffa a concorrência perfeita e ao equilíbrio neoclássico contribui para tornar mais realística a análise econômica, entretanto, contribui para evidenciar a  inviabilidade  da construção de um novo modelo teórico que dê conta de explicar a dinâmica capitalista. </a:t>
            </a:r>
          </a:p>
        </p:txBody>
      </p:sp>
    </p:spTree>
    <p:extLst>
      <p:ext uri="{BB962C8B-B14F-4D97-AF65-F5344CB8AC3E}">
        <p14:creationId xmlns:p14="http://schemas.microsoft.com/office/powerpoint/2010/main" val="135971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Teoria do equilíbrio considerava duas formas extremas de mercado: </a:t>
            </a:r>
            <a:endParaRPr lang="pt-BR" dirty="0" smtClean="0"/>
          </a:p>
          <a:p>
            <a:r>
              <a:rPr lang="pt-BR" dirty="0" smtClean="0"/>
              <a:t>concorrência </a:t>
            </a:r>
            <a:r>
              <a:rPr lang="pt-BR" dirty="0" smtClean="0"/>
              <a:t>perfeita: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quantidade ilimitada de produtores e vendedores</a:t>
            </a:r>
          </a:p>
          <a:p>
            <a:pPr>
              <a:buNone/>
            </a:pPr>
            <a:r>
              <a:rPr lang="pt-BR" dirty="0" smtClean="0"/>
              <a:t>	- produtos homogêneos;</a:t>
            </a:r>
          </a:p>
          <a:p>
            <a:pPr>
              <a:buNone/>
            </a:pPr>
            <a:r>
              <a:rPr lang="pt-BR" dirty="0" smtClean="0"/>
              <a:t>	- empresas pequenas relativamente ao mercado;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mobilidade de fatores;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- transparência</a:t>
            </a:r>
          </a:p>
          <a:p>
            <a:r>
              <a:rPr lang="pt-BR" dirty="0"/>
              <a:t>monopólio extremo  oposto.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Tradição neoclássica: na concorrência a dado preço,  a firma ajusta sua oferta ao ponto em que seu custo médio (curva </a:t>
            </a:r>
            <a:r>
              <a:rPr lang="pt-BR" dirty="0">
                <a:solidFill>
                  <a:srgbClr val="FF0000"/>
                </a:solidFill>
              </a:rPr>
              <a:t>U</a:t>
            </a:r>
            <a:r>
              <a:rPr lang="pt-BR" dirty="0"/>
              <a:t>) é mínimo e seu lucro é máximo.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 limite a expansão da produção da firma</a:t>
            </a:r>
            <a:r>
              <a:rPr lang="pt-BR" dirty="0"/>
              <a:t>.  </a:t>
            </a:r>
          </a:p>
          <a:p>
            <a:pPr>
              <a:buNone/>
            </a:pPr>
            <a:r>
              <a:rPr lang="pt-BR" dirty="0"/>
              <a:t>	-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consequência</a:t>
            </a:r>
            <a:r>
              <a:rPr lang="pt-BR" dirty="0"/>
              <a:t>: firmas pequenas relativamente ao mercado</a:t>
            </a:r>
          </a:p>
          <a:p>
            <a:pPr>
              <a:buNone/>
            </a:pPr>
            <a:r>
              <a:rPr lang="pt-BR" dirty="0"/>
              <a:t>	-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</a:t>
            </a:r>
            <a:r>
              <a:rPr lang="pt-BR" dirty="0"/>
              <a:t>: não houvesse </a:t>
            </a:r>
            <a:r>
              <a:rPr lang="pt-BR" dirty="0" smtClean="0"/>
              <a:t>preferências</a:t>
            </a:r>
            <a:endParaRPr lang="pt-BR" dirty="0" smtClean="0"/>
          </a:p>
          <a:p>
            <a:r>
              <a:rPr lang="pt-BR" b="1" dirty="0" err="1" smtClean="0"/>
              <a:t>Shumpeter</a:t>
            </a:r>
            <a:r>
              <a:rPr lang="pt-BR" dirty="0" smtClean="0"/>
              <a:t> já havia divergido da visão </a:t>
            </a:r>
            <a:r>
              <a:rPr lang="pt-BR" dirty="0" err="1" smtClean="0"/>
              <a:t>walrasiano-marshaliana</a:t>
            </a:r>
            <a:r>
              <a:rPr lang="pt-BR" dirty="0" smtClean="0"/>
              <a:t> da concorrência – visão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dinâmica</a:t>
            </a:r>
            <a:r>
              <a:rPr lang="pt-BR" dirty="0" smtClean="0"/>
              <a:t> da concorrência = processo de </a:t>
            </a:r>
            <a:r>
              <a:rPr lang="pt-BR" b="1" dirty="0" smtClean="0"/>
              <a:t>destruição criativa </a:t>
            </a:r>
          </a:p>
          <a:p>
            <a:r>
              <a:rPr lang="pt-BR" b="1" dirty="0" smtClean="0"/>
              <a:t>Monopólio</a:t>
            </a:r>
            <a:r>
              <a:rPr lang="pt-BR" dirty="0" smtClean="0"/>
              <a:t> aqui é fruto da ação inovadora e o lucro que se obtém a partir dessa ação; não é absoluto, mas </a:t>
            </a:r>
            <a:r>
              <a:rPr lang="pt-BR" b="1" dirty="0" smtClean="0"/>
              <a:t>temporário</a:t>
            </a:r>
            <a:r>
              <a:rPr lang="pt-BR" dirty="0" smtClean="0"/>
              <a:t> e em condições de mercado </a:t>
            </a:r>
            <a:r>
              <a:rPr lang="pt-BR" b="1" dirty="0" smtClean="0"/>
              <a:t>tendem a desaparecer;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Condição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monopolista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favorece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inovação! 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90465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Entre </a:t>
            </a:r>
            <a:r>
              <a:rPr lang="pt-BR" dirty="0" smtClean="0"/>
              <a:t>1926-33 – oposição – </a:t>
            </a:r>
            <a:r>
              <a:rPr lang="pt-BR" b="1" dirty="0" smtClean="0"/>
              <a:t>crítica interna</a:t>
            </a:r>
            <a:r>
              <a:rPr lang="pt-BR" dirty="0" smtClean="0"/>
              <a:t>: mantidas condições técnicas e de demanda, ambas as formas de mercado são insuficientes para explicar a realidade;</a:t>
            </a:r>
          </a:p>
          <a:p>
            <a:r>
              <a:rPr lang="pt-BR" dirty="0" smtClean="0"/>
              <a:t>A formulação de </a:t>
            </a:r>
            <a:r>
              <a:rPr lang="pt-BR" dirty="0" err="1" smtClean="0"/>
              <a:t>Sraffa</a:t>
            </a:r>
            <a:r>
              <a:rPr lang="pt-BR" dirty="0" smtClean="0"/>
              <a:t>  inverte o argumento a partir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experiência</a:t>
            </a:r>
            <a:r>
              <a:rPr lang="pt-BR" dirty="0" smtClean="0"/>
              <a:t>:</a:t>
            </a:r>
          </a:p>
          <a:p>
            <a:pPr marL="800100" indent="-800100">
              <a:buNone/>
            </a:pPr>
            <a:r>
              <a:rPr lang="pt-BR" dirty="0"/>
              <a:t> </a:t>
            </a:r>
            <a:r>
              <a:rPr lang="pt-BR" dirty="0" smtClean="0"/>
              <a:t>    i) oferta da firma não decorre de variação nos custos, mas das  condições da demanda, </a:t>
            </a:r>
          </a:p>
          <a:p>
            <a:pPr marL="714375" indent="-7143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</a:t>
            </a:r>
            <a:r>
              <a:rPr lang="pt-BR" dirty="0" smtClean="0"/>
              <a:t>)  o preço é função decrescente do volume das vendas, assim</a:t>
            </a:r>
          </a:p>
          <a:p>
            <a:pPr marL="900113" indent="-900113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iii</a:t>
            </a:r>
            <a:r>
              <a:rPr lang="pt-BR" dirty="0" smtClean="0"/>
              <a:t>)  existe um mercado para cada firma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curva de demanda</a:t>
            </a:r>
            <a:r>
              <a:rPr lang="pt-BR" dirty="0" smtClean="0"/>
              <a:t>) como no monopólio!  </a:t>
            </a:r>
          </a:p>
          <a:p>
            <a:r>
              <a:rPr lang="pt-BR" dirty="0" smtClean="0"/>
              <a:t>Não é somente o preço que conta.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47260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Diferença com o monopólio puro é que o grau de </a:t>
            </a:r>
            <a:r>
              <a:rPr lang="pt-BR" dirty="0" err="1" smtClean="0"/>
              <a:t>substitubilidade</a:t>
            </a:r>
            <a:r>
              <a:rPr lang="pt-BR" dirty="0" smtClean="0"/>
              <a:t> </a:t>
            </a:r>
            <a:r>
              <a:rPr lang="pt-BR" dirty="0" smtClean="0"/>
              <a:t>do bem é maior neste caso do que no monopólio: a elasticidade da demanda é maior</a:t>
            </a:r>
          </a:p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teoria de mercado explica essa situação?</a:t>
            </a:r>
          </a:p>
          <a:p>
            <a:r>
              <a:rPr lang="pt-BR" b="1" dirty="0"/>
              <a:t>J. Robinson</a:t>
            </a:r>
            <a:r>
              <a:rPr lang="pt-BR" dirty="0"/>
              <a:t> (Inglaterra) → </a:t>
            </a:r>
            <a:r>
              <a:rPr lang="pt-BR" b="1" dirty="0"/>
              <a:t>concorrência imperfeita</a:t>
            </a:r>
            <a:r>
              <a:rPr lang="pt-BR" dirty="0"/>
              <a:t>: preço não é o único determinante da demanda (implica na inexistência de mercado homogêneo) → </a:t>
            </a:r>
            <a:r>
              <a:rPr lang="pt-BR" dirty="0" smtClean="0"/>
              <a:t>firmas criam uma clientela (fidelidade </a:t>
            </a:r>
            <a:r>
              <a:rPr lang="pt-BR" dirty="0"/>
              <a:t>do </a:t>
            </a:r>
            <a:r>
              <a:rPr lang="pt-BR" dirty="0" smtClean="0"/>
              <a:t>consumidor) introduzindo uma imperfeição no mercado → </a:t>
            </a:r>
            <a:r>
              <a:rPr lang="pt-BR" dirty="0" err="1" smtClean="0"/>
              <a:t>monopsônio</a:t>
            </a:r>
            <a:r>
              <a:rPr lang="pt-BR" dirty="0" smtClean="0"/>
              <a:t>/</a:t>
            </a:r>
            <a:r>
              <a:rPr lang="pt-BR" dirty="0" err="1" smtClean="0"/>
              <a:t>oligopsônio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0"/>
            <a:ext cx="8229600" cy="6524625"/>
          </a:xfrm>
        </p:spPr>
      </p:pic>
    </p:spTree>
    <p:extLst>
      <p:ext uri="{BB962C8B-B14F-4D97-AF65-F5344CB8AC3E}">
        <p14:creationId xmlns:p14="http://schemas.microsoft.com/office/powerpoint/2010/main" val="20229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err="1" smtClean="0"/>
              <a:t>Chamberlin</a:t>
            </a:r>
            <a:r>
              <a:rPr lang="pt-BR" dirty="0" smtClean="0"/>
              <a:t> (EUA) </a:t>
            </a:r>
            <a:r>
              <a:rPr lang="pt-BR" b="1" dirty="0" smtClean="0"/>
              <a:t>– </a:t>
            </a:r>
            <a:r>
              <a:rPr lang="pt-BR" b="1" dirty="0" smtClean="0"/>
              <a:t>concorrência monopolista </a:t>
            </a:r>
            <a:r>
              <a:rPr lang="pt-BR" dirty="0" smtClean="0"/>
              <a:t>“diferenciação </a:t>
            </a:r>
            <a:r>
              <a:rPr lang="pt-BR" dirty="0" smtClean="0"/>
              <a:t>do produto”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concorrência monopolista</a:t>
            </a:r>
            <a:r>
              <a:rPr lang="pt-BR" dirty="0" smtClean="0"/>
              <a:t>: há concorrência entre as firmas, porém cada uma delas tem seu “mercado”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concorrência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</a:t>
            </a:r>
            <a:r>
              <a:rPr lang="pt-BR" dirty="0" smtClean="0"/>
              <a:t>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natural </a:t>
            </a:r>
            <a:r>
              <a:rPr lang="pt-BR" dirty="0" smtClean="0"/>
              <a:t>→ vendedor aceita a demanda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induzida:  </a:t>
            </a:r>
            <a:r>
              <a:rPr lang="pt-BR" dirty="0" smtClean="0"/>
              <a:t>publicidade → modifica a demanda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b="1" dirty="0" smtClean="0"/>
              <a:t>Mercado?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t</a:t>
            </a:r>
            <a:r>
              <a:rPr lang="pt-BR" dirty="0" smtClean="0"/>
              <a:t>eoria do equilíbrio da empresa e equilíbrio do grupo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Marshall denominava indústria = conjunto de firmas que produzem a mesma mercadoria</a:t>
            </a:r>
            <a:r>
              <a:rPr lang="pt-BR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/>
              <a:t>	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</a:t>
            </a:r>
            <a:r>
              <a:rPr lang="pt-BR" dirty="0" smtClean="0"/>
              <a:t> = monopólio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 diferencial</a:t>
            </a:r>
            <a:r>
              <a:rPr lang="pt-BR" dirty="0" smtClean="0"/>
              <a:t>) = lucro máximo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  <a:r>
              <a:rPr lang="pt-BR" dirty="0" smtClean="0"/>
              <a:t>-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dirty="0" smtClean="0"/>
              <a:t> = (lucro de equilíbrio) considerando a liberdade de entrada (</a:t>
            </a:r>
            <a:r>
              <a:rPr lang="pt-BR" dirty="0" err="1" smtClean="0"/>
              <a:t>substuitibilidade</a:t>
            </a:r>
            <a:r>
              <a:rPr lang="pt-BR" dirty="0" smtClean="0"/>
              <a:t>) → assemelha-se  a concorrência perfeita: preço e custo unitário coincidem para cada firma,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     com a diferença de que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produzirão quantidade inferior  </a:t>
            </a:r>
            <a:r>
              <a:rPr lang="pt-BR" dirty="0" smtClean="0"/>
              <a:t>a um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 médio que não corresponde ao </a:t>
            </a:r>
            <a:r>
              <a:rPr lang="pt-BR" dirty="0" smtClean="0"/>
              <a:t>mínimo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diferenciação do produto</a:t>
            </a:r>
            <a:r>
              <a:rPr lang="pt-BR" dirty="0" smtClean="0"/>
              <a:t>) terão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ociosa.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Críticas a teoria da concorrência monopolista 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Abandonando-se a hipótese de que o preço seja dado, a firma depara-se com uma curva completa de demanda, como saber qual a quantidade vendável para cada nível de preços?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qualidade do produto: variável imensurável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Equilíbrio do grupo somente é válido considerando-se que as curvas de custos das firmas sejam idênticas, o que é pouco provável → considerar fluxo de entradas e saídas de empresas do grupo → instabilidade</a:t>
            </a:r>
          </a:p>
          <a:p>
            <a:pPr marL="514350" indent="-514350"/>
            <a:r>
              <a:rPr lang="pt-BR" dirty="0" smtClean="0"/>
              <a:t>Instrumento de análise do mercado fica comprometido! Ganha em realidade, perde em </a:t>
            </a:r>
            <a:r>
              <a:rPr lang="pt-BR" dirty="0" smtClean="0"/>
              <a:t>beleza estética </a:t>
            </a: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microeconomia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Problemas do oligopólio → “poucas” firmas;</a:t>
            </a:r>
          </a:p>
          <a:p>
            <a:r>
              <a:rPr lang="pt-BR" dirty="0" smtClean="0"/>
              <a:t>Considerando-se por hipótese que na concorrência monopolista, uma firma conheça sua curva de demanda; se ela eleva seu preço, perde clientes que se dirigem as outras firmas de modo uniforme.</a:t>
            </a:r>
          </a:p>
          <a:p>
            <a:r>
              <a:rPr lang="pt-BR" dirty="0" smtClean="0"/>
              <a:t>Considerando-se poucas firmas → o comportamento de uma firma influencia as demais, portanto, ao tomar uma atitude deve considerar as reações das demais, pois altera o mercado → soluções políticas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580</Words>
  <Application>Microsoft Office PowerPoint</Application>
  <PresentationFormat>Apresentação na tela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Aula 7 Críticas à teoria da concorrência Perfeita</vt:lpstr>
      <vt:lpstr>Nova microeconomia </vt:lpstr>
      <vt:lpstr>Nova microeconomia </vt:lpstr>
      <vt:lpstr>Nova microeconomia </vt:lpstr>
      <vt:lpstr>Nova microeconomia </vt:lpstr>
      <vt:lpstr>Apresentação do PowerPoint</vt:lpstr>
      <vt:lpstr>Nova microeconomia </vt:lpstr>
      <vt:lpstr>Nova microeconomia </vt:lpstr>
      <vt:lpstr>Nova microeconomia </vt:lpstr>
      <vt:lpstr>Nova microeconomia </vt:lpstr>
      <vt:lpstr>Nova microeconomia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Críticas à teoria da concorrência Perfeita</dc:title>
  <dc:creator>Eliana</dc:creator>
  <cp:lastModifiedBy>Eliana Tadeu Terci</cp:lastModifiedBy>
  <cp:revision>58</cp:revision>
  <dcterms:created xsi:type="dcterms:W3CDTF">2012-10-23T20:40:28Z</dcterms:created>
  <dcterms:modified xsi:type="dcterms:W3CDTF">2019-09-30T19:37:11Z</dcterms:modified>
</cp:coreProperties>
</file>