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2"/>
  </p:notesMasterIdLst>
  <p:sldIdLst>
    <p:sldId id="256" r:id="rId3"/>
    <p:sldId id="1966" r:id="rId4"/>
    <p:sldId id="1967" r:id="rId5"/>
    <p:sldId id="1964" r:id="rId6"/>
    <p:sldId id="1965" r:id="rId7"/>
    <p:sldId id="1968" r:id="rId8"/>
    <p:sldId id="1969" r:id="rId9"/>
    <p:sldId id="1972" r:id="rId10"/>
    <p:sldId id="1974" r:id="rId11"/>
    <p:sldId id="1975" r:id="rId12"/>
    <p:sldId id="1973" r:id="rId13"/>
    <p:sldId id="1976" r:id="rId14"/>
    <p:sldId id="1977" r:id="rId15"/>
    <p:sldId id="1978" r:id="rId16"/>
    <p:sldId id="1979" r:id="rId17"/>
    <p:sldId id="1980" r:id="rId18"/>
    <p:sldId id="1981" r:id="rId19"/>
    <p:sldId id="1970" r:id="rId20"/>
    <p:sldId id="1971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6929-FFFE-4561-8C54-90843AA506D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9ECF-108B-4AF7-942B-8BFDED7BCC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26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BB20E-3D5D-4738-8901-EAD7F7D82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42F050-218D-4DF7-A096-89D6E2299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1283EB-5873-4889-B7C6-8EC2E0B0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476E9-73F8-4FBC-A600-76878200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D58394-0A38-4296-8A83-CEA35CDE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4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1AAC8-E7FD-4FD7-9233-0A6D09CE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2EB93F-3656-441F-8BFD-D12F2BC7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5814CF-7EF3-4774-B3EE-C628843F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D3E157-8254-497D-BE07-B0A97BDF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EC3A4A-C888-4C83-9774-E7AF416E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64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B96953-28E5-4634-A61C-16ED9E318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355818-0113-4195-8D37-147CD9C72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D96861-C6BE-4588-A08D-ED5B40B94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FDF62E-03FA-4665-A431-5897C9F0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87CD47-0853-4562-9EA6-9A19930F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74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31C2B-FBD1-4604-8ABC-8E3073CEF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0C07C8-85CF-46CF-9B57-1EB7AD617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x-non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AB559E-3703-4E69-9DD1-6C4F2452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3BE755-C6C1-4E19-AC4C-645BE9D2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EE628F-7F57-4EE8-9668-D559A0C6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8582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AB150-AB20-49BD-B13E-D49ED090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EEA70C-AD7C-44FB-82EC-DDD927F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CEBD8C-438C-427C-BDA8-5F4CFC10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E6F8B-AB3C-421A-8450-6B03A93B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D1F7EA-51D2-4B44-811E-100FD87E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57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E3F46-3DDA-4824-A166-9735A778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BD3D3EA-72F1-4852-8F76-A1E467C94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3D77FB-BDCC-4E52-95C7-74A319B7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748B30-EE0E-45E4-B226-95F105B1A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163FFD-D067-4AE2-9ACD-182D4F7E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76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3886F-98B3-40E7-8987-9E816408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06DD1A-1E9B-4234-BBC5-DF54735AD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773F7E-A849-4856-BB53-4BEB6711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B18EC1-F483-4B62-A5F8-9B1AC32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46632C-BE23-4A45-9174-C21A659A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D38A2C-CCBC-4F88-B062-E9B8D09A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659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C8AEB-DD92-40BA-8736-517C0FF2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F85FF6-03E7-4D32-A295-897C18893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EC341D-720F-48B1-A765-610198F9F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FEA917-BAE4-45D6-BC80-FCEF0402C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1FCB65-4857-4B05-8EA4-DEAD03384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4979CD-7E22-4DC8-896E-264CED56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35FD18F-4CA2-4BBF-9D0B-0190C0EE5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832F622-8872-4CD1-9B62-DFA22AC2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158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34116-E53A-4BB7-B317-2EAEA54C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760473-7B97-4724-B63F-FA8F9D88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7E868A-E466-48A0-B0F8-77D908F8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D7662CB-200E-4D17-AA43-4FD0B251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5427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B6426A-4C71-475F-9402-43120FEF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B8398D-FCA2-4345-9A26-7AE9B845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FFB3E9-E4E0-45ED-A66F-5634FF91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292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A16B5-67AE-4F87-B10D-42A7398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8EA5F6-5E11-4774-9EBA-9D9F51F7E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A90FA9-3151-4E1A-AC7F-6159211A8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301539-9052-4BF5-979B-95DE2863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0DA71-CD78-4D53-8778-A324634C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F7014B-AA09-4858-8F63-CE7B154DD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661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852D1-4103-4FF9-A35A-1FFC83CE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CD3CCA-B803-47B3-AA71-DFA36B48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E05FE0-1926-4A87-BA64-055884EC1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44EA47-9234-4B4D-BE25-926B23AD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637D98-86DC-40BF-8BBF-D87A258F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32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B0097-9987-46F7-A051-6EEF572A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B6A353B-2B9F-414D-8F34-D543E17C2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9902BE-D3A1-47E2-9A48-B392C9CDF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C9F17C-448B-4E49-860A-09F6581E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9F8D00-6057-4D98-ABDA-CF10B31A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8FBD9B-8127-41FA-8D60-36B02DC5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763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EF18D-D329-4081-9B75-AF7AC51E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24BE1A7-C4BC-4414-8F21-AD70318A5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CEA0A-7BC4-434B-87CC-E4217489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DCB501-33FC-496B-9266-3A7AF655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68E896-8F4A-4101-94CA-45C78035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2682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9C67A9-559D-41B4-8D6F-B1E105275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B59FF0-9F2A-444B-9B3F-315E59D07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2CD21-0593-44FE-92C1-71CF8317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6561A7-D20C-4E38-BAE4-814B5419A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7B231D-DA4D-4D38-B4AB-FAA9C8B6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237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E4BB6-5C26-4D49-9508-419AB9C62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C864FC-C2F0-4214-BDB3-BCD0BFD71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A4CD1C-9018-4E98-9D84-244F1A7E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DC983-BE59-466A-BDEE-844DFC52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7A6E21-3E31-4051-819B-43123187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7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A74E2-8F89-477C-A2AE-E6C44B0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70FA79-0F34-42FC-936B-AEAC73C3F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A1D55F-E000-4923-9D44-82007EA13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A6AD73-629A-4188-AF6B-F18B551B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48CF2C-D0D1-44CD-9F90-C73C6571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0DAC7D-7876-46E1-8178-3C0B2F97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70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6E00C-44D3-456C-8083-244FBBEC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4531DA-B282-4702-9627-B660F487D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38EDE32-D7CC-4B1A-A051-7E96EEE98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AFA861-4F32-4729-821B-D97A6AB31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F5CC9B-0DF2-45A4-AE37-780A033B6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43D5BA-D8FB-46BF-9A32-A00D2AA7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E2A30D-A7FF-4898-9BE6-EB0D038E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3405EA-180B-449F-A955-4267D46F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6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A6E86-740C-43F7-9642-A584DC23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971FD5E-340C-48F8-B4A1-B713BDE8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1BDBB9-CCB5-4F13-8C54-B5A6D38D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9F01E51-5B8C-4BEC-8B65-64ABEE95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66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9ECC795-1F79-4E06-A91A-509E7F05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E1DA401-5587-4616-A0B5-E24213ED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3554C3-CDA5-446B-9EAB-4577FB11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10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71CBA-768B-4B54-8147-0B43161C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959B4-DECC-4F40-82CF-E76C2597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0E5DCEB-F375-4106-A308-AB41AEB83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12C76E-DFC5-41F4-B2AE-7598B498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4EDC8C-2AFF-4AF1-BE84-30B60A3DE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D392A-C371-449E-9C61-23957E16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7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7CDED-72E2-46F6-8842-53DCCCB1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4F7DCFE-7DE4-4F29-8E76-9A651A5A2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D3568F-9265-44B3-96F4-E3E9559E8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1A46ED-4CB5-4E13-897D-5AB056C1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D9688A-21F5-4774-8EE3-A2CC178F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6DB171-0255-4974-807F-552DF3D8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85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74689E-529C-4930-AFC5-5BA88BE6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A385A0-560C-4B21-9415-D6D8ADF57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76F715-7C88-45CF-B28D-577317BDA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1509-07C2-40D8-A82A-A5B28E56BF44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1BC37A-94E6-4CE3-953F-68C03F80A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6281BE-1DCD-4667-A1A1-647EFFB1F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C605-31F6-437A-A027-80CC58CBAE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83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3C6302-C047-4EB0-AD81-E2112BF9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x-none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9BC4E5-407C-468B-9A42-9B2596A2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x-none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BAEEFF-3A63-447A-8648-F313E26A5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B870-0202-4620-A61A-FB9D924D868D}" type="datetimeFigureOut">
              <a:rPr lang="x-none" smtClean="0"/>
              <a:pPr/>
              <a:t>28/03/2025</a:t>
            </a:fld>
            <a:endParaRPr lang="x-none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E2430-58B0-4858-B162-AB23A8BF9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AEF168-5101-4610-80CF-BCC6C66DC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C8A7-F345-4F25-AFB8-A91BAA0E9154}" type="slidenum">
              <a:rPr lang="x-none" smtClean="0"/>
              <a:pPr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24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FCDB8-A709-42AC-A630-6DB0BED96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1122363"/>
            <a:ext cx="11077575" cy="23876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REF 0137 – TÓPICOS ESPECIAIS EM EDUCAÇÃO FÍSICA </a:t>
            </a:r>
            <a:r>
              <a:rPr lang="pt-BR" b="1"/>
              <a:t>E ESPORTE: </a:t>
            </a:r>
            <a:r>
              <a:rPr lang="pt-BR" b="1" dirty="0"/>
              <a:t>EMPREENDEDORISMO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0E238-7F5C-4C4F-954C-33A44DB4D4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000" b="1" dirty="0"/>
              <a:t>Prof. Dr. Átila Alexandre Trapé</a:t>
            </a:r>
          </a:p>
        </p:txBody>
      </p:sp>
      <p:pic>
        <p:nvPicPr>
          <p:cNvPr id="6" name="Google Shape;122;p2" descr="Texto&#10;&#10;Descrição gerada automaticamente com confiança baixa">
            <a:extLst>
              <a:ext uri="{FF2B5EF4-FFF2-40B4-BE49-F238E27FC236}">
                <a16:creationId xmlns:a16="http://schemas.microsoft.com/office/drawing/2014/main" id="{8EA9B7FC-8C32-44F7-BCE9-A063CAD8E9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306" y="5495925"/>
            <a:ext cx="3791193" cy="117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3;p2">
            <a:extLst>
              <a:ext uri="{FF2B5EF4-FFF2-40B4-BE49-F238E27FC236}">
                <a16:creationId xmlns:a16="http://schemas.microsoft.com/office/drawing/2014/main" id="{75878980-75F7-4C0B-8302-F5D0E0148C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4626" y="5257800"/>
            <a:ext cx="1565454" cy="1377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93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A7B48-CAC5-4A56-8FE4-C9F51D60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ED6CF7-8565-4A5D-95F5-73FD39D74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8D3E98-5217-4DF1-AA5A-44CB3B84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67" y="0"/>
            <a:ext cx="7803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5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2EAEB-AA6D-41CC-8E6E-21189E78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0F3065-0254-4E7A-86FB-75103CAD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 descr="PLANILHA] Método SMART para a gestão de clínicas: definindo metas e  objetivos - HiDoctor News">
            <a:extLst>
              <a:ext uri="{FF2B5EF4-FFF2-40B4-BE49-F238E27FC236}">
                <a16:creationId xmlns:a16="http://schemas.microsoft.com/office/drawing/2014/main" id="{EF0585C5-840E-4B32-AAEC-1F850F010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0"/>
            <a:ext cx="7353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8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05FC0-F799-4751-B553-F02C636D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09550"/>
            <a:ext cx="11763375" cy="5967413"/>
          </a:xfrm>
        </p:spPr>
        <p:txBody>
          <a:bodyPr>
            <a:normAutofit/>
          </a:bodyPr>
          <a:lstStyle/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ESTABELECENDO METAS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compreender os critérios para estabelecimento de metas, dedique-se a estabelecer metas para curto, médio e longo prazo para você.</a:t>
            </a:r>
          </a:p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 que eu quero atingir...</a:t>
            </a:r>
          </a:p>
          <a:p>
            <a:pPr algn="just"/>
            <a:r>
              <a:rPr lang="pt-BR" sz="2000" b="1" i="1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prazo de um ano?</a:t>
            </a:r>
          </a:p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6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05FC0-F799-4751-B553-F02C636D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09550"/>
            <a:ext cx="11763375" cy="5967413"/>
          </a:xfrm>
        </p:spPr>
        <p:txBody>
          <a:bodyPr>
            <a:normAutofit/>
          </a:bodyPr>
          <a:lstStyle/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ESTABELECENDO METAS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compreender os critérios para estabelecimento de metas, dedique-se a estabelecer metas para curto, médio e longo prazo para você.</a:t>
            </a:r>
          </a:p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 que eu quero atingir...</a:t>
            </a:r>
          </a:p>
          <a:p>
            <a:pPr algn="just"/>
            <a:r>
              <a:rPr lang="pt-BR" sz="2000" b="1" i="1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prazo de 5 anos?</a:t>
            </a:r>
          </a:p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7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05FC0-F799-4751-B553-F02C636D5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09550"/>
            <a:ext cx="11763375" cy="5967413"/>
          </a:xfrm>
        </p:spPr>
        <p:txBody>
          <a:bodyPr>
            <a:normAutofit/>
          </a:bodyPr>
          <a:lstStyle/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ESTABELECENDO METAS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compreender os critérios para estabelecimento de metas, dedique-se a estabelecer metas para curto, médio e longo prazo para você.</a:t>
            </a:r>
          </a:p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 que eu quero atingir...</a:t>
            </a:r>
          </a:p>
          <a:p>
            <a:pPr algn="just"/>
            <a:r>
              <a:rPr lang="pt-BR" sz="2000" b="1" i="1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prazo de 10 anos?</a:t>
            </a:r>
          </a:p>
          <a:p>
            <a:pPr algn="just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00190E28-78C1-43AA-BD57-38A986DEE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708983"/>
              </p:ext>
            </p:extLst>
          </p:nvPr>
        </p:nvGraphicFramePr>
        <p:xfrm>
          <a:off x="838201" y="1003965"/>
          <a:ext cx="1051559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59568874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2737994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103434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RECURSOS REQUERIDOS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1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71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4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585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565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96021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1AE1F86-A218-461F-97A3-027EE66B14B8}"/>
              </a:ext>
            </a:extLst>
          </p:cNvPr>
          <p:cNvSpPr txBox="1"/>
          <p:nvPr/>
        </p:nvSpPr>
        <p:spPr>
          <a:xfrm>
            <a:off x="981075" y="457200"/>
            <a:ext cx="1002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que modo atingirá esta meta?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68AB51-08C6-41E0-B1C1-72B47B892001}"/>
              </a:ext>
            </a:extLst>
          </p:cNvPr>
          <p:cNvSpPr txBox="1"/>
          <p:nvPr/>
        </p:nvSpPr>
        <p:spPr>
          <a:xfrm>
            <a:off x="981075" y="4533900"/>
            <a:ext cx="100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maneira você irá medir ou monitorar seu progresso rumo à meta? Especifique critérios de acompanhamento!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3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552918-0646-4145-9DA4-B670D7C12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99" y="447675"/>
            <a:ext cx="11610975" cy="5729288"/>
          </a:xfrm>
        </p:spPr>
        <p:txBody>
          <a:bodyPr>
            <a:normAutofit/>
          </a:bodyPr>
          <a:lstStyle/>
          <a:p>
            <a:pPr algn="l"/>
            <a:r>
              <a:rPr lang="pt-BR" sz="2000" b="1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problemas/obstáculos você antecipa que podem ocorrer? Como planeja solucioná-los?</a:t>
            </a:r>
          </a:p>
          <a:p>
            <a:pPr marL="0" indent="0" algn="l">
              <a:buNone/>
            </a:pPr>
            <a:r>
              <a:rPr lang="pt-BR" sz="2000" b="0" i="1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Pense tanto em problemas de ordem pessoal como problemas externos: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Pessoais – exemplo: motivação, tempo, outros;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Externos – exemplo: não obter recursos no prazo, falta de apoio, outros.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8C10403-396B-4A47-B9A4-1ED56C55E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649974"/>
              </p:ext>
            </p:extLst>
          </p:nvPr>
        </p:nvGraphicFramePr>
        <p:xfrm>
          <a:off x="2084386" y="2396066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69942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65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PROBLEMAS/OBSTÁCULOS PESSOAIS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SOLUÇÕES POSSÍVEIS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5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75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5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6386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C149EAF-5B2E-4E35-BA7E-7A2ECAD2C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879938"/>
              </p:ext>
            </p:extLst>
          </p:nvPr>
        </p:nvGraphicFramePr>
        <p:xfrm>
          <a:off x="2084386" y="4693603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269942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65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PROBLEMAS/OBSTÁCULOS EXTERNOS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SOLUÇÕES POSSÍVEIS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55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75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5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363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200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7EF5C-25CA-45D2-B81A-E6EB7344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>
            <a:normAutofit/>
          </a:bodyPr>
          <a:lstStyle/>
          <a:p>
            <a:r>
              <a:rPr lang="pt-BR" sz="20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ainda precisa ser realizado: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668E838-BD4E-415E-AEC5-E78CE6D9E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63218"/>
              </p:ext>
            </p:extLst>
          </p:nvPr>
        </p:nvGraphicFramePr>
        <p:xfrm>
          <a:off x="542924" y="1576916"/>
          <a:ext cx="11058525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2613392556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10944197"/>
                    </a:ext>
                  </a:extLst>
                </a:gridCol>
                <a:gridCol w="3686175">
                  <a:extLst>
                    <a:ext uri="{9D8B030D-6E8A-4147-A177-3AD203B41FA5}">
                      <a16:colId xmlns:a16="http://schemas.microsoft.com/office/drawing/2014/main" val="2724014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TAREFAS/ATIVIDADES A</a:t>
                      </a:r>
                    </a:p>
                    <a:p>
                      <a:pPr algn="ctr"/>
                      <a:r>
                        <a:rPr lang="pt-BR" sz="18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SEREM REALIZADAS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RESPONSÁVEIS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DE EXECUÇÃO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579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1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384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61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59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269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603A9-C6C7-495D-95DA-7595DA43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295400"/>
            <a:ext cx="11382375" cy="5200650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Estabeleço metas claras e objetivos em curto prazo?</a:t>
            </a:r>
          </a:p>
          <a:p>
            <a:pPr algn="just"/>
            <a:r>
              <a:rPr lang="pt-BR" sz="2600" dirty="0"/>
              <a:t>Escolho agir em situações com riscos moderados, bem calculados?</a:t>
            </a:r>
          </a:p>
          <a:p>
            <a:pPr algn="just"/>
            <a:r>
              <a:rPr lang="pt-BR" sz="2600" dirty="0"/>
              <a:t>Trabalho para alcançar alta qualidade em longo prazo, considerando as atividades que desenvolvo?</a:t>
            </a:r>
          </a:p>
          <a:p>
            <a:pPr algn="just"/>
            <a:r>
              <a:rPr lang="pt-BR" sz="2600" dirty="0"/>
              <a:t>Busco alcançar alta qualidade em meu desempenho?</a:t>
            </a:r>
          </a:p>
          <a:p>
            <a:pPr algn="just"/>
            <a:r>
              <a:rPr lang="pt-BR" sz="2600" dirty="0"/>
              <a:t>Preocupo-me em fazer cada vez melhor minhas atividades?</a:t>
            </a:r>
          </a:p>
          <a:p>
            <a:pPr algn="just"/>
            <a:r>
              <a:rPr lang="pt-BR" sz="2600" dirty="0"/>
              <a:t>Aceito de modo satisfatório a responsabilidade em resolver os problemas que aparecem?</a:t>
            </a:r>
          </a:p>
          <a:p>
            <a:pPr algn="just"/>
            <a:r>
              <a:rPr lang="pt-BR" sz="2600" dirty="0"/>
              <a:t>Tenho confiança em minhas próprias capacidades de decisão e ação?</a:t>
            </a:r>
          </a:p>
          <a:p>
            <a:pPr algn="just"/>
            <a:r>
              <a:rPr lang="pt-BR" sz="2600" dirty="0">
                <a:solidFill>
                  <a:srgbClr val="333333"/>
                </a:solidFill>
              </a:rPr>
              <a:t>Sou independente e não fico esperando que outros decidam ou busquem recursos por mim?</a:t>
            </a:r>
          </a:p>
          <a:p>
            <a:pPr algn="just"/>
            <a:endParaRPr lang="pt-BR" sz="26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F50F0E1-8D2C-4EC2-BF48-0664F44B68D9}"/>
              </a:ext>
            </a:extLst>
          </p:cNvPr>
          <p:cNvSpPr txBox="1">
            <a:spLocks/>
          </p:cNvSpPr>
          <p:nvPr/>
        </p:nvSpPr>
        <p:spPr>
          <a:xfrm>
            <a:off x="838200" y="171451"/>
            <a:ext cx="10515600" cy="84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/>
              <a:t>QUESTÕES PARA REFLEXÃO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39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1EB6B-E122-47AF-A7E1-4708D123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1"/>
            <a:ext cx="10515600" cy="844550"/>
          </a:xfrm>
        </p:spPr>
        <p:txBody>
          <a:bodyPr/>
          <a:lstStyle/>
          <a:p>
            <a:pPr algn="ctr"/>
            <a:r>
              <a:rPr lang="pt-BR" b="1" dirty="0"/>
              <a:t>QUESTÕES PARA REFLEXÃO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0603A9-C6C7-495D-95DA-7595DA43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54" y="1133476"/>
            <a:ext cx="11630024" cy="5162549"/>
          </a:xfrm>
        </p:spPr>
        <p:txBody>
          <a:bodyPr>
            <a:noAutofit/>
          </a:bodyPr>
          <a:lstStyle/>
          <a:p>
            <a:pPr algn="just"/>
            <a:r>
              <a:rPr lang="pt-BR" sz="2400" b="0" i="0" u="none" strike="noStrike" baseline="0" dirty="0">
                <a:latin typeface="Calibri "/>
              </a:rPr>
              <a:t>Busco informações para resolver os problemas ou aprender mais sobre algo?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Desenvolvo e utilizo planos organizados de trabalho para agir com mais eficiência?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Desanimo com o fracasso?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Analiso as razões do fracasso para aprender coisas novas e agir com mais eficiência em situações futuras?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Sou capaz de escolher novas estratégias para alcançar meus objetivos e para substituir estratégias que não funcionaram?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Tenho realmente me esforçado a fim de atingir meus objetivos e realizar as atividades e tarefas de minha responsabilidade?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Assumo responsabilidade pessoal em relação às tarefas que devo realizar?</a:t>
            </a:r>
          </a:p>
          <a:p>
            <a:pPr algn="just"/>
            <a:r>
              <a:rPr lang="pt-BR" sz="2400" b="0" i="0" u="none" strike="noStrike" baseline="0" dirty="0">
                <a:latin typeface="Calibri "/>
              </a:rPr>
              <a:t>Como reajo diante de um </a:t>
            </a:r>
            <a:r>
              <a:rPr lang="pt-BR" sz="2400" b="0" i="1" u="none" strike="noStrike" baseline="0" dirty="0">
                <a:latin typeface="Calibri "/>
              </a:rPr>
              <a:t>feedback </a:t>
            </a:r>
            <a:r>
              <a:rPr lang="pt-BR" sz="2400" b="0" i="0" u="none" strike="noStrike" baseline="0" dirty="0">
                <a:latin typeface="Calibri "/>
              </a:rPr>
              <a:t>recebido? (Pense tanto em situações de </a:t>
            </a:r>
            <a:r>
              <a:rPr lang="pt-BR" sz="2400" b="0" i="1" u="none" strike="noStrike" baseline="0" dirty="0">
                <a:latin typeface="Calibri "/>
              </a:rPr>
              <a:t>feedback </a:t>
            </a:r>
            <a:r>
              <a:rPr lang="pt-BR" sz="2400" b="0" i="0" u="none" strike="noStrike" baseline="0" dirty="0">
                <a:latin typeface="Calibri "/>
              </a:rPr>
              <a:t>positivo e de </a:t>
            </a:r>
            <a:r>
              <a:rPr lang="pt-BR" sz="2400" b="0" i="1" u="none" strike="noStrike" baseline="0" dirty="0">
                <a:latin typeface="Calibri "/>
              </a:rPr>
              <a:t>feedback </a:t>
            </a:r>
            <a:r>
              <a:rPr lang="pt-BR" sz="2400" b="0" i="0" u="none" strike="noStrike" baseline="0" dirty="0">
                <a:latin typeface="Calibri "/>
              </a:rPr>
              <a:t>negativo).</a:t>
            </a:r>
            <a:endParaRPr lang="pt-BR" sz="240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1289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A0E70-C664-48FE-9F5C-7283697E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2D2823-0DF2-48B9-B7B1-93EB9E3BF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6000" dirty="0"/>
              <a:t>Reflexões ou comentários sobre o que tratamos até o momento?</a:t>
            </a:r>
          </a:p>
          <a:p>
            <a:pPr marL="0" indent="0" algn="ctr">
              <a:buNone/>
            </a:pPr>
            <a:endParaRPr lang="pt-BR" sz="6000" dirty="0"/>
          </a:p>
          <a:p>
            <a:pPr marL="0" indent="0" algn="ctr">
              <a:buNone/>
            </a:pPr>
            <a:r>
              <a:rPr lang="pt-BR" sz="6000" dirty="0"/>
              <a:t>Recapitulando novamente...</a:t>
            </a:r>
          </a:p>
        </p:txBody>
      </p:sp>
    </p:spTree>
    <p:extLst>
      <p:ext uri="{BB962C8B-B14F-4D97-AF65-F5344CB8AC3E}">
        <p14:creationId xmlns:p14="http://schemas.microsoft.com/office/powerpoint/2010/main" val="16336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B5B130-D03F-45C5-B6F3-BACA49941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1067"/>
            <a:ext cx="10515600" cy="56858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O que diferencia os empreendedores de outras pessoas? Quais são essas diferenças e como elas se formam nas pessoas? Ou são os empreendedores pessoas com superpoderes?</a:t>
            </a:r>
          </a:p>
          <a:p>
            <a:pPr algn="just"/>
            <a:endParaRPr lang="pt-BR" dirty="0">
              <a:highlight>
                <a:srgbClr val="FFFF00"/>
              </a:highlight>
            </a:endParaRPr>
          </a:p>
          <a:p>
            <a:pPr algn="just"/>
            <a:r>
              <a:rPr lang="pt-BR" dirty="0"/>
              <a:t>Afinal, como ser empreendedor? É possível aprender a empreender?</a:t>
            </a:r>
            <a:endParaRPr lang="pt-BR" dirty="0">
              <a:highlight>
                <a:srgbClr val="FFFF00"/>
              </a:highlight>
            </a:endParaRPr>
          </a:p>
          <a:p>
            <a:pPr algn="just"/>
            <a:endParaRPr lang="pt-BR" dirty="0"/>
          </a:p>
          <a:p>
            <a:pPr algn="just"/>
            <a:r>
              <a:rPr lang="pt-BR" dirty="0"/>
              <a:t>Existe relação absoluta de causa e efeito no ato de empreender?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 sua grande influência na sociedade e na economia, os empreendedores, como qualquer cidadão, devem ser guiados por princípios e valores éticos. [...] Empreendedorismo não pode ser considerado exclusivamente como uma via de enriquecimento individual. [...] O empreendedor deve apresentar alto comprometimento com o meio ambiente e com a comunidade; ser alguém com forte consciência social. (DOLABELA, 2008, p. 34).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44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51" y="365125"/>
            <a:ext cx="11934824" cy="1325563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/>
              <a:t>Começando a pensar no projeto/plano de negócios...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68400" y="1619872"/>
            <a:ext cx="9897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/>
              <a:t>O que?</a:t>
            </a:r>
          </a:p>
          <a:p>
            <a:pPr algn="ctr"/>
            <a:r>
              <a:rPr lang="pt-BR" sz="3000" dirty="0"/>
              <a:t> </a:t>
            </a:r>
          </a:p>
          <a:p>
            <a:pPr algn="ctr"/>
            <a:r>
              <a:rPr lang="pt-BR" sz="3000" dirty="0"/>
              <a:t>Por que? (lacuna, justificativa)</a:t>
            </a:r>
          </a:p>
          <a:p>
            <a:pPr algn="ctr"/>
            <a:r>
              <a:rPr lang="pt-BR" sz="3000" dirty="0"/>
              <a:t> </a:t>
            </a:r>
          </a:p>
          <a:p>
            <a:pPr algn="ctr"/>
            <a:r>
              <a:rPr lang="pt-BR" sz="3000" dirty="0"/>
              <a:t>Quando?</a:t>
            </a:r>
          </a:p>
          <a:p>
            <a:pPr algn="ctr"/>
            <a:r>
              <a:rPr lang="pt-BR" sz="3000" dirty="0"/>
              <a:t> </a:t>
            </a:r>
          </a:p>
          <a:p>
            <a:pPr algn="ctr"/>
            <a:r>
              <a:rPr lang="pt-BR" sz="3000" dirty="0"/>
              <a:t>Para quem?</a:t>
            </a:r>
          </a:p>
          <a:p>
            <a:pPr algn="ctr"/>
            <a:r>
              <a:rPr lang="pt-BR" sz="3000" dirty="0"/>
              <a:t> </a:t>
            </a:r>
          </a:p>
          <a:p>
            <a:pPr algn="ctr"/>
            <a:r>
              <a:rPr lang="pt-BR" sz="3000" dirty="0"/>
              <a:t>Como vou viabilizar? (financeiramente, estruturalmente)</a:t>
            </a:r>
          </a:p>
        </p:txBody>
      </p:sp>
    </p:spTree>
    <p:extLst>
      <p:ext uri="{BB962C8B-B14F-4D97-AF65-F5344CB8AC3E}">
        <p14:creationId xmlns:p14="http://schemas.microsoft.com/office/powerpoint/2010/main" val="353478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16EB97-9842-4065-9CD4-132651C5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538956"/>
            <a:ext cx="112204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0" i="1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autoconhecimento é o início do caminho do verdadeiro saber. O aprendizado não ocorre com recebimento passivo de conteúdos oferecidos de fora, mas sim com a busca trabalhosa que cada qual realiza dentro de si.”</a:t>
            </a:r>
          </a:p>
          <a:p>
            <a:pPr marL="0" indent="0" algn="ctr">
              <a:buNone/>
            </a:pPr>
            <a:endParaRPr lang="pt-BR" sz="4000" b="0" i="1" u="none" strike="noStrike" baseline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4000" b="0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Sócrates, 469-399 </a:t>
            </a:r>
            <a:r>
              <a:rPr lang="pt-BR" sz="4000" b="0" u="none" strike="noStrike" baseline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Sebrae - Wikipedia">
            <a:extLst>
              <a:ext uri="{FF2B5EF4-FFF2-40B4-BE49-F238E27FC236}">
                <a16:creationId xmlns:a16="http://schemas.microsoft.com/office/drawing/2014/main" id="{0E227A80-2DAD-4D87-BB22-3958AA8A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5138738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CE263B-392C-40AA-9375-186F74F1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47650"/>
            <a:ext cx="11553825" cy="5929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7500" dirty="0"/>
              <a:t>Conhecendo a si melhor </a:t>
            </a:r>
          </a:p>
          <a:p>
            <a:pPr marL="0" indent="0" algn="ctr">
              <a:buNone/>
            </a:pPr>
            <a:r>
              <a:rPr lang="pt-BR" sz="7500" dirty="0"/>
              <a:t>questionário de motivações</a:t>
            </a:r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r>
              <a:rPr lang="pt-BR" sz="7500" dirty="0"/>
              <a:t>Texto e Música</a:t>
            </a:r>
          </a:p>
          <a:p>
            <a:pPr marL="0" indent="0" algn="ctr">
              <a:buNone/>
            </a:pPr>
            <a:endParaRPr lang="pt-BR" sz="4000" dirty="0"/>
          </a:p>
          <a:p>
            <a:pPr marL="0" indent="0" algn="ctr">
              <a:buNone/>
            </a:pPr>
            <a:r>
              <a:rPr lang="pt-BR" sz="7500" dirty="0"/>
              <a:t>O que te move?</a:t>
            </a:r>
          </a:p>
        </p:txBody>
      </p:sp>
    </p:spTree>
    <p:extLst>
      <p:ext uri="{BB962C8B-B14F-4D97-AF65-F5344CB8AC3E}">
        <p14:creationId xmlns:p14="http://schemas.microsoft.com/office/powerpoint/2010/main" val="17503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FE0F6-9F0A-4A1A-A38E-E45FA626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203201"/>
            <a:ext cx="11677650" cy="88265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Características do comportamento empreendedor (CCE)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502EA6-052F-49B1-BFD2-4EB014E0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1725"/>
            <a:ext cx="10515600" cy="603250"/>
          </a:xfrm>
        </p:spPr>
        <p:txBody>
          <a:bodyPr>
            <a:normAutofit/>
          </a:bodyPr>
          <a:lstStyle/>
          <a:p>
            <a:r>
              <a:rPr lang="pt-BR" sz="3200" dirty="0"/>
              <a:t>Em roda, cada um lê e comenta um item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50F040-D3B7-4C04-8A18-FA5CE57CFF62}"/>
              </a:ext>
            </a:extLst>
          </p:cNvPr>
          <p:cNvSpPr txBox="1">
            <a:spLocks/>
          </p:cNvSpPr>
          <p:nvPr/>
        </p:nvSpPr>
        <p:spPr>
          <a:xfrm>
            <a:off x="838200" y="5273675"/>
            <a:ext cx="10515600" cy="603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/>
              <a:t>Alocar nos conjuntos: realização (5), planejamento (3) e poder (2)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AD41D2F-2FA6-4581-834E-34DBE6DF28EA}"/>
              </a:ext>
            </a:extLst>
          </p:cNvPr>
          <p:cNvSpPr txBox="1">
            <a:spLocks/>
          </p:cNvSpPr>
          <p:nvPr/>
        </p:nvSpPr>
        <p:spPr>
          <a:xfrm>
            <a:off x="838200" y="6048374"/>
            <a:ext cx="10515600" cy="60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dirty="0" err="1"/>
              <a:t>Auto-avaliação</a:t>
            </a:r>
            <a:r>
              <a:rPr lang="pt-BR" sz="3200" dirty="0"/>
              <a:t> CCE</a:t>
            </a:r>
          </a:p>
        </p:txBody>
      </p:sp>
      <p:pic>
        <p:nvPicPr>
          <p:cNvPr id="9" name="Picture 2" descr="10 características do comportamento empreendedor e como adotar">
            <a:extLst>
              <a:ext uri="{FF2B5EF4-FFF2-40B4-BE49-F238E27FC236}">
                <a16:creationId xmlns:a16="http://schemas.microsoft.com/office/drawing/2014/main" id="{D87881F7-8FB5-4A2B-B660-8EF324B7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8" y="19050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2F9E9A6-C2BB-48A3-99D1-845D7C14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10" y="1905000"/>
            <a:ext cx="4729482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B37A1-6088-4A17-A099-D14E7BE1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57A9FB-5586-4ABF-9491-4433B1E17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707153-2ECA-4252-9EB0-74B39AA19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69"/>
          <a:stretch/>
        </p:blipFill>
        <p:spPr>
          <a:xfrm>
            <a:off x="2510038" y="0"/>
            <a:ext cx="7171923" cy="68103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BD9CC93-ACF2-4274-87DD-E0BB85652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1"/>
          <a:stretch/>
        </p:blipFill>
        <p:spPr>
          <a:xfrm>
            <a:off x="2510038" y="681036"/>
            <a:ext cx="7171923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6325E-F4B4-43DC-95F2-BB691435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Estabelecimento de metas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531A8-DC80-46B9-901B-126F22DA6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O que são Objetivos SMART? - Blog do Acelerato">
            <a:extLst>
              <a:ext uri="{FF2B5EF4-FFF2-40B4-BE49-F238E27FC236}">
                <a16:creationId xmlns:a16="http://schemas.microsoft.com/office/drawing/2014/main" id="{3662694D-9162-47ED-A58E-AA7A6B0B1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0"/>
          <a:stretch/>
        </p:blipFill>
        <p:spPr bwMode="auto">
          <a:xfrm>
            <a:off x="295275" y="1690688"/>
            <a:ext cx="11430000" cy="492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42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744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</vt:lpstr>
      <vt:lpstr>Calibri Light</vt:lpstr>
      <vt:lpstr>Tema do Office</vt:lpstr>
      <vt:lpstr>1_Tema do Office</vt:lpstr>
      <vt:lpstr>REF 0137 – TÓPICOS ESPECIAIS EM EDUCAÇÃO FÍSICA E ESPORTE: EMPREENDEDORISMO</vt:lpstr>
      <vt:lpstr>Apresentação do PowerPoint</vt:lpstr>
      <vt:lpstr>Apresentação do PowerPoint</vt:lpstr>
      <vt:lpstr>Começando a pensar no projeto/plano de negócios...</vt:lpstr>
      <vt:lpstr>Apresentação do PowerPoint</vt:lpstr>
      <vt:lpstr>Apresentação do PowerPoint</vt:lpstr>
      <vt:lpstr>Características do comportamento empreendedor (CCE)</vt:lpstr>
      <vt:lpstr>Apresentação do PowerPoint</vt:lpstr>
      <vt:lpstr>Estabelecimento de metas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ainda precisa ser realizado:</vt:lpstr>
      <vt:lpstr>Apresentação do PowerPoint</vt:lpstr>
      <vt:lpstr>QUESTÕES PARA REFLEXÃO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 0137 – TÓPICOS ESPECIAIS EM EDUCAÇÃO FÍSICA E ESPORTE : EMPREENDEDORISMO</dc:title>
  <dc:creator>Átila Trapé</dc:creator>
  <cp:lastModifiedBy>Átila Trapé</cp:lastModifiedBy>
  <cp:revision>27</cp:revision>
  <dcterms:created xsi:type="dcterms:W3CDTF">2025-03-12T10:08:32Z</dcterms:created>
  <dcterms:modified xsi:type="dcterms:W3CDTF">2025-03-28T16:49:44Z</dcterms:modified>
</cp:coreProperties>
</file>