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78" r:id="rId8"/>
    <p:sldId id="279" r:id="rId9"/>
    <p:sldId id="273" r:id="rId10"/>
    <p:sldId id="261" r:id="rId11"/>
    <p:sldId id="276"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117" d="100"/>
          <a:sy n="117" d="100"/>
        </p:scale>
        <p:origin x="-34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0379B1F-63DF-429A-BE55-149BF8551924}" type="datetimeFigureOut">
              <a:rPr lang="pt-BR" smtClean="0"/>
              <a:t>14/10/2020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12712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0379B1F-63DF-429A-BE55-149BF8551924}" type="datetimeFigureOut">
              <a:rPr lang="pt-BR" smtClean="0"/>
              <a:t>14/10/2020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152983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0379B1F-63DF-429A-BE55-149BF8551924}" type="datetimeFigureOut">
              <a:rPr lang="pt-BR" smtClean="0"/>
              <a:t>14/10/2020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200083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0379B1F-63DF-429A-BE55-149BF8551924}" type="datetimeFigureOut">
              <a:rPr lang="pt-BR" smtClean="0"/>
              <a:t>14/10/2020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344184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40379B1F-63DF-429A-BE55-149BF8551924}" type="datetimeFigureOut">
              <a:rPr lang="pt-BR" smtClean="0"/>
              <a:t>14/10/2020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342890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0379B1F-63DF-429A-BE55-149BF8551924}" type="datetimeFigureOut">
              <a:rPr lang="pt-BR" smtClean="0"/>
              <a:t>14/10/2020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1666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0379B1F-63DF-429A-BE55-149BF8551924}" type="datetimeFigureOut">
              <a:rPr lang="pt-BR" smtClean="0"/>
              <a:t>14/10/2020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374821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0379B1F-63DF-429A-BE55-149BF8551924}" type="datetimeFigureOut">
              <a:rPr lang="pt-BR" smtClean="0"/>
              <a:t>14/10/2020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269239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0379B1F-63DF-429A-BE55-149BF8551924}" type="datetimeFigureOut">
              <a:rPr lang="pt-BR" smtClean="0"/>
              <a:t>14/10/2020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174604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40379B1F-63DF-429A-BE55-149BF8551924}" type="datetimeFigureOut">
              <a:rPr lang="pt-BR" smtClean="0"/>
              <a:t>14/10/2020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133522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40379B1F-63DF-429A-BE55-149BF8551924}" type="datetimeFigureOut">
              <a:rPr lang="pt-BR" smtClean="0"/>
              <a:t>14/10/2020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CB0AC4D-7D1D-4B18-8ADD-7FECFAF0D6FA}" type="slidenum">
              <a:rPr lang="pt-BR" smtClean="0"/>
              <a:t>‹nº›</a:t>
            </a:fld>
            <a:endParaRPr lang="pt-BR"/>
          </a:p>
        </p:txBody>
      </p:sp>
    </p:spTree>
    <p:extLst>
      <p:ext uri="{BB962C8B-B14F-4D97-AF65-F5344CB8AC3E}">
        <p14:creationId xmlns:p14="http://schemas.microsoft.com/office/powerpoint/2010/main" val="210044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79B1F-63DF-429A-BE55-149BF8551924}" type="datetimeFigureOut">
              <a:rPr lang="pt-BR" smtClean="0"/>
              <a:t>14/10/2020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0AC4D-7D1D-4B18-8ADD-7FECFAF0D6FA}" type="slidenum">
              <a:rPr lang="pt-BR" smtClean="0"/>
              <a:t>‹nº›</a:t>
            </a:fld>
            <a:endParaRPr lang="pt-BR"/>
          </a:p>
        </p:txBody>
      </p:sp>
    </p:spTree>
    <p:extLst>
      <p:ext uri="{BB962C8B-B14F-4D97-AF65-F5344CB8AC3E}">
        <p14:creationId xmlns:p14="http://schemas.microsoft.com/office/powerpoint/2010/main" val="1180033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s://alimentandopoliticas.org.br/wp-content/uploads/2019/08/idec-the_lancet-sumario_executivo-baixa.pdf" TargetMode="External"/><Relationship Id="rId4" Type="http://schemas.openxmlformats.org/officeDocument/2006/relationships/hyperlink" Target="http://www.biodiversidadla.org/Documentos/Obesidade-desnutricao-mudancas-climaticas-tres-faces-de-uma-mesma-questao"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946919" y="5949604"/>
            <a:ext cx="4572000" cy="646331"/>
          </a:xfrm>
          <a:prstGeom prst="rect">
            <a:avLst/>
          </a:prstGeom>
        </p:spPr>
        <p:txBody>
          <a:bodyPr>
            <a:spAutoFit/>
          </a:bodyPr>
          <a:lstStyle/>
          <a:p>
            <a:pPr algn="r"/>
            <a:r>
              <a:rPr lang="pt-BR" b="1" dirty="0"/>
              <a:t>Profa. Dra. Gabriela Marques Di Giulio</a:t>
            </a:r>
          </a:p>
          <a:p>
            <a:pPr algn="r"/>
            <a:r>
              <a:rPr lang="pt-BR" dirty="0" smtClean="0"/>
              <a:t>Contato: ggiulio@usp.br</a:t>
            </a:r>
            <a:endParaRPr lang="pt-BR" dirty="0"/>
          </a:p>
        </p:txBody>
      </p:sp>
      <p:pic>
        <p:nvPicPr>
          <p:cNvPr id="5" name="Picture 8" descr="Faculdade de SaÃºde PÃºblica da U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623" y="5844145"/>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35" y="5744004"/>
            <a:ext cx="1424226" cy="1068170"/>
          </a:xfrm>
          <a:prstGeom prst="rect">
            <a:avLst/>
          </a:prstGeom>
        </p:spPr>
      </p:pic>
      <p:sp>
        <p:nvSpPr>
          <p:cNvPr id="2" name="AutoShape 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CaixaDeTexto 11"/>
          <p:cNvSpPr txBox="1"/>
          <p:nvPr/>
        </p:nvSpPr>
        <p:spPr>
          <a:xfrm>
            <a:off x="107504" y="260648"/>
            <a:ext cx="8856984" cy="923330"/>
          </a:xfrm>
          <a:prstGeom prst="rect">
            <a:avLst/>
          </a:prstGeom>
          <a:noFill/>
        </p:spPr>
        <p:txBody>
          <a:bodyPr wrap="square" rtlCol="0">
            <a:spAutoFit/>
          </a:bodyPr>
          <a:lstStyle/>
          <a:p>
            <a:r>
              <a:rPr lang="pt-BR" b="1" dirty="0"/>
              <a:t>Disciplina: HSA0126 - </a:t>
            </a:r>
            <a:r>
              <a:rPr lang="pt-BR" b="1" dirty="0" smtClean="0"/>
              <a:t>Ambiente </a:t>
            </a:r>
            <a:r>
              <a:rPr lang="pt-BR" b="1" dirty="0"/>
              <a:t>e Sustentabilidade na Gestão de Alimentação </a:t>
            </a:r>
          </a:p>
          <a:p>
            <a:endParaRPr lang="pt-BR" dirty="0"/>
          </a:p>
          <a:p>
            <a:endParaRPr lang="pt-BR" dirty="0"/>
          </a:p>
        </p:txBody>
      </p:sp>
      <p:sp>
        <p:nvSpPr>
          <p:cNvPr id="13" name="CaixaDeTexto 12"/>
          <p:cNvSpPr txBox="1"/>
          <p:nvPr/>
        </p:nvSpPr>
        <p:spPr>
          <a:xfrm>
            <a:off x="1864904" y="1018608"/>
            <a:ext cx="8352928" cy="769441"/>
          </a:xfrm>
          <a:prstGeom prst="rect">
            <a:avLst/>
          </a:prstGeom>
          <a:solidFill>
            <a:schemeClr val="accent3">
              <a:lumMod val="40000"/>
              <a:lumOff val="60000"/>
            </a:schemeClr>
          </a:solidFill>
        </p:spPr>
        <p:txBody>
          <a:bodyPr wrap="square" rtlCol="0">
            <a:spAutoFit/>
          </a:bodyPr>
          <a:lstStyle/>
          <a:p>
            <a:r>
              <a:rPr lang="pt-BR" sz="2200" dirty="0" smtClean="0"/>
              <a:t>Tema da aula</a:t>
            </a:r>
          </a:p>
          <a:p>
            <a:r>
              <a:rPr lang="pt-BR" sz="2200" b="1" dirty="0"/>
              <a:t>Definindo conceitos e campos de atuação</a:t>
            </a:r>
          </a:p>
        </p:txBody>
      </p:sp>
      <p:pic>
        <p:nvPicPr>
          <p:cNvPr id="1026" name="Picture 2" descr="Resultado de imagem para food sustainability nutr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824" y="2172128"/>
            <a:ext cx="5259088" cy="315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68807" y="661834"/>
            <a:ext cx="4850762" cy="5878532"/>
          </a:xfrm>
          <a:prstGeom prst="rect">
            <a:avLst/>
          </a:prstGeom>
        </p:spPr>
        <p:txBody>
          <a:bodyPr wrap="square">
            <a:spAutoFit/>
          </a:bodyPr>
          <a:lstStyle/>
          <a:p>
            <a:r>
              <a:rPr lang="pt-BR" sz="2400" dirty="0"/>
              <a:t> </a:t>
            </a:r>
            <a:r>
              <a:rPr lang="pt-BR" sz="2200" b="1" dirty="0" err="1" smtClean="0">
                <a:latin typeface="Arial" pitchFamily="34" charset="0"/>
                <a:cs typeface="Arial" pitchFamily="34" charset="0"/>
              </a:rPr>
              <a:t>Antropoceno</a:t>
            </a:r>
            <a:r>
              <a:rPr lang="pt-BR" sz="2200" b="1" dirty="0" smtClean="0">
                <a:latin typeface="Arial" pitchFamily="34" charset="0"/>
                <a:cs typeface="Arial" pitchFamily="34" charset="0"/>
              </a:rPr>
              <a:t> - </a:t>
            </a:r>
            <a:r>
              <a:rPr lang="pt-BR" sz="2200" dirty="0" smtClean="0">
                <a:latin typeface="Arial" pitchFamily="34" charset="0"/>
                <a:cs typeface="Arial" pitchFamily="34" charset="0"/>
              </a:rPr>
              <a:t>termo </a:t>
            </a:r>
            <a:r>
              <a:rPr lang="pt-BR" sz="2200" dirty="0">
                <a:latin typeface="Arial" pitchFamily="34" charset="0"/>
                <a:cs typeface="Arial" pitchFamily="34" charset="0"/>
              </a:rPr>
              <a:t>proposto por Paul Crutzen e Eugene </a:t>
            </a:r>
            <a:r>
              <a:rPr lang="pt-BR" sz="2200" dirty="0" err="1">
                <a:latin typeface="Arial" pitchFamily="34" charset="0"/>
                <a:cs typeface="Arial" pitchFamily="34" charset="0"/>
              </a:rPr>
              <a:t>Stoermer</a:t>
            </a:r>
            <a:r>
              <a:rPr lang="pt-BR" sz="2200" dirty="0">
                <a:latin typeface="Arial" pitchFamily="34" charset="0"/>
                <a:cs typeface="Arial" pitchFamily="34" charset="0"/>
              </a:rPr>
              <a:t> </a:t>
            </a:r>
            <a:r>
              <a:rPr lang="pt-BR" sz="2200" dirty="0" smtClean="0">
                <a:latin typeface="Arial" pitchFamily="34" charset="0"/>
                <a:cs typeface="Arial" pitchFamily="34" charset="0"/>
              </a:rPr>
              <a:t>(2000): nova época, que teria </a:t>
            </a:r>
            <a:r>
              <a:rPr lang="pt-BR" sz="2200" dirty="0">
                <a:latin typeface="Arial" pitchFamily="34" charset="0"/>
                <a:cs typeface="Arial" pitchFamily="34" charset="0"/>
              </a:rPr>
              <a:t>se iniciado com a Revolução Industrial e se intensificado após a Segunda Guerra </a:t>
            </a:r>
            <a:r>
              <a:rPr lang="pt-BR" sz="2200" dirty="0" smtClean="0">
                <a:latin typeface="Arial" pitchFamily="34" charset="0"/>
                <a:cs typeface="Arial" pitchFamily="34" charset="0"/>
              </a:rPr>
              <a:t>Mundial</a:t>
            </a:r>
          </a:p>
          <a:p>
            <a:endParaRPr lang="pt-BR" sz="2200" dirty="0" smtClean="0">
              <a:latin typeface="Arial" pitchFamily="34" charset="0"/>
              <a:cs typeface="Arial" pitchFamily="34" charset="0"/>
            </a:endParaRPr>
          </a:p>
          <a:p>
            <a:endParaRPr lang="pt-BR" sz="2200" dirty="0">
              <a:latin typeface="Arial" pitchFamily="34" charset="0"/>
              <a:cs typeface="Arial" pitchFamily="34" charset="0"/>
            </a:endParaRPr>
          </a:p>
          <a:p>
            <a:r>
              <a:rPr lang="pt-BR" sz="2200" dirty="0" smtClean="0">
                <a:latin typeface="Arial" pitchFamily="34" charset="0"/>
                <a:cs typeface="Arial" pitchFamily="34" charset="0"/>
              </a:rPr>
              <a:t>Processo desencadeou: </a:t>
            </a:r>
            <a:r>
              <a:rPr lang="pt-BR" sz="2200" dirty="0">
                <a:latin typeface="Arial" pitchFamily="34" charset="0"/>
                <a:cs typeface="Arial" pitchFamily="34" charset="0"/>
              </a:rPr>
              <a:t>crescimento populacional, </a:t>
            </a:r>
            <a:r>
              <a:rPr lang="pt-BR" sz="2200" dirty="0" smtClean="0">
                <a:latin typeface="Arial" pitchFamily="34" charset="0"/>
                <a:cs typeface="Arial" pitchFamily="34" charset="0"/>
              </a:rPr>
              <a:t>urbanização</a:t>
            </a:r>
            <a:r>
              <a:rPr lang="pt-BR" sz="2200" dirty="0">
                <a:latin typeface="Arial" pitchFamily="34" charset="0"/>
                <a:cs typeface="Arial" pitchFamily="34" charset="0"/>
              </a:rPr>
              <a:t>, </a:t>
            </a:r>
            <a:r>
              <a:rPr lang="pt-BR" sz="2200" dirty="0" smtClean="0">
                <a:latin typeface="Arial" pitchFamily="34" charset="0"/>
                <a:cs typeface="Arial" pitchFamily="34" charset="0"/>
              </a:rPr>
              <a:t>exploração </a:t>
            </a:r>
            <a:r>
              <a:rPr lang="pt-BR" sz="2200" dirty="0">
                <a:latin typeface="Arial" pitchFamily="34" charset="0"/>
                <a:cs typeface="Arial" pitchFamily="34" charset="0"/>
              </a:rPr>
              <a:t>capitalista dos recursos naturais e </a:t>
            </a:r>
            <a:r>
              <a:rPr lang="pt-BR" sz="2200" dirty="0" smtClean="0">
                <a:latin typeface="Arial" pitchFamily="34" charset="0"/>
                <a:cs typeface="Arial" pitchFamily="34" charset="0"/>
              </a:rPr>
              <a:t>desenvolvimento </a:t>
            </a:r>
            <a:r>
              <a:rPr lang="pt-BR" sz="2200" dirty="0">
                <a:latin typeface="Arial" pitchFamily="34" charset="0"/>
                <a:cs typeface="Arial" pitchFamily="34" charset="0"/>
              </a:rPr>
              <a:t>de tecnologias e artefatos capazes de alterar características naturais de maneira decisiva (combustíveis fósseis, bombas nucleares, intensivos agrícolas e </a:t>
            </a:r>
            <a:r>
              <a:rPr lang="pt-BR" sz="2200" dirty="0" err="1" smtClean="0">
                <a:latin typeface="Arial" pitchFamily="34" charset="0"/>
                <a:cs typeface="Arial" pitchFamily="34" charset="0"/>
              </a:rPr>
              <a:t>etc</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p:txBody>
      </p:sp>
      <p:pic>
        <p:nvPicPr>
          <p:cNvPr id="1026" name="Picture 2" descr="Resultado de imagem para anthropo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24" y="183721"/>
            <a:ext cx="6848475" cy="385762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733168" y="4520680"/>
            <a:ext cx="6096000" cy="2062103"/>
          </a:xfrm>
          <a:prstGeom prst="rect">
            <a:avLst/>
          </a:prstGeom>
          <a:solidFill>
            <a:schemeClr val="accent6"/>
          </a:solidFill>
        </p:spPr>
        <p:txBody>
          <a:bodyPr>
            <a:spAutoFit/>
          </a:bodyPr>
          <a:lstStyle/>
          <a:p>
            <a:r>
              <a:rPr lang="pt-BR" sz="2200" dirty="0">
                <a:latin typeface="Arial" pitchFamily="34" charset="0"/>
                <a:cs typeface="Arial" pitchFamily="34" charset="0"/>
              </a:rPr>
              <a:t>Homem: deixou de ser agente biológico para se tornar uma força geológica</a:t>
            </a:r>
          </a:p>
          <a:p>
            <a:endParaRPr lang="pt-BR" sz="2200" dirty="0">
              <a:latin typeface="Arial" pitchFamily="34" charset="0"/>
              <a:cs typeface="Arial" pitchFamily="34" charset="0"/>
            </a:endParaRPr>
          </a:p>
          <a:p>
            <a:r>
              <a:rPr lang="pt-BR" sz="2200" dirty="0">
                <a:latin typeface="Arial" pitchFamily="34" charset="0"/>
                <a:cs typeface="Arial" pitchFamily="34" charset="0"/>
              </a:rPr>
              <a:t>Humanos: deixam de temer a catástrofe para se tornar a catástrofe </a:t>
            </a:r>
            <a:r>
              <a:rPr lang="pt-BR" sz="1400" dirty="0">
                <a:latin typeface="Arial" pitchFamily="34" charset="0"/>
                <a:cs typeface="Arial" pitchFamily="34" charset="0"/>
              </a:rPr>
              <a:t>(Viveiro de Castro)</a:t>
            </a:r>
          </a:p>
          <a:p>
            <a:r>
              <a:rPr lang="pt-BR" dirty="0"/>
              <a:t> </a:t>
            </a:r>
          </a:p>
        </p:txBody>
      </p:sp>
    </p:spTree>
    <p:extLst>
      <p:ext uri="{BB962C8B-B14F-4D97-AF65-F5344CB8AC3E}">
        <p14:creationId xmlns:p14="http://schemas.microsoft.com/office/powerpoint/2010/main" val="1836384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m para solve the problem"/>
          <p:cNvSpPr>
            <a:spLocks noChangeAspect="1" noChangeArrowheads="1"/>
          </p:cNvSpPr>
          <p:nvPr/>
        </p:nvSpPr>
        <p:spPr bwMode="auto">
          <a:xfrm>
            <a:off x="307975" y="-2528888"/>
            <a:ext cx="5629275" cy="560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4" name="Picture 6" descr="Resultado de imagem para solve the probl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148" y="546327"/>
            <a:ext cx="5629275" cy="56007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m para interrogaç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0318">
            <a:off x="620940" y="72662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m para interrogaç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0344">
            <a:off x="9307739" y="7266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m para interrogaç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73529">
            <a:off x="8953249" y="400390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m para interrogaç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8191">
            <a:off x="1102632" y="373609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091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150" y="665235"/>
            <a:ext cx="5325971" cy="6278642"/>
          </a:xfrm>
          <a:prstGeom prst="rect">
            <a:avLst/>
          </a:prstGeom>
        </p:spPr>
        <p:txBody>
          <a:bodyPr wrap="square">
            <a:spAutoFit/>
          </a:bodyPr>
          <a:lstStyle/>
          <a:p>
            <a:r>
              <a:rPr lang="pt-BR" sz="2100" b="1" dirty="0" smtClean="0">
                <a:latin typeface="Arial" panose="020B0604020202020204" pitchFamily="34" charset="0"/>
                <a:cs typeface="Arial" panose="020B0604020202020204" pitchFamily="34" charset="0"/>
              </a:rPr>
              <a:t>Trabalhos científicos – </a:t>
            </a:r>
            <a:r>
              <a:rPr lang="pt-BR" sz="2100" b="1" dirty="0" err="1" smtClean="0">
                <a:latin typeface="Arial" panose="020B0604020202020204" pitchFamily="34" charset="0"/>
                <a:cs typeface="Arial" panose="020B0604020202020204" pitchFamily="34" charset="0"/>
              </a:rPr>
              <a:t>déc</a:t>
            </a:r>
            <a:r>
              <a:rPr lang="pt-BR" sz="2100" b="1" dirty="0" smtClean="0">
                <a:latin typeface="Arial" panose="020B0604020202020204" pitchFamily="34" charset="0"/>
                <a:cs typeface="Arial" panose="020B0604020202020204" pitchFamily="34" charset="0"/>
              </a:rPr>
              <a:t>. 1960 e 1970</a:t>
            </a:r>
            <a:endParaRPr lang="pt-BR" sz="2100" b="1" dirty="0">
              <a:latin typeface="Arial" panose="020B0604020202020204" pitchFamily="34" charset="0"/>
              <a:cs typeface="Arial" panose="020B0604020202020204" pitchFamily="34" charset="0"/>
            </a:endParaRPr>
          </a:p>
          <a:p>
            <a:endParaRPr lang="pt-BR" sz="21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pt-BR" i="1" dirty="0">
                <a:latin typeface="Arial" panose="020B0604020202020204" pitchFamily="34" charset="0"/>
                <a:cs typeface="Arial" panose="020B0604020202020204" pitchFamily="34" charset="0"/>
              </a:rPr>
              <a:t>Primavera Silenciosa, Rachel Carson </a:t>
            </a:r>
          </a:p>
          <a:p>
            <a:r>
              <a:rPr lang="pt-BR" dirty="0">
                <a:latin typeface="Arial" panose="020B0604020202020204" pitchFamily="34" charset="0"/>
                <a:cs typeface="Arial" panose="020B0604020202020204" pitchFamily="34" charset="0"/>
              </a:rPr>
              <a:t>DDT e efeitos nocivos ao ambiente</a:t>
            </a:r>
          </a:p>
          <a:p>
            <a:pPr marL="342900" indent="-342900">
              <a:buFont typeface="Wingdings" panose="05000000000000000000" pitchFamily="2" charset="2"/>
              <a:buChar char="Ø"/>
            </a:pPr>
            <a:endParaRPr lang="pt-BR"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pt-BR" i="1" dirty="0">
                <a:latin typeface="Arial" panose="020B0604020202020204" pitchFamily="34" charset="0"/>
                <a:cs typeface="Arial" panose="020B0604020202020204" pitchFamily="34" charset="0"/>
              </a:rPr>
              <a:t>A tragédia dos comuns, Garret </a:t>
            </a:r>
            <a:r>
              <a:rPr lang="pt-BR" i="1" dirty="0" err="1">
                <a:latin typeface="Arial" panose="020B0604020202020204" pitchFamily="34" charset="0"/>
                <a:cs typeface="Arial" panose="020B0604020202020204" pitchFamily="34" charset="0"/>
              </a:rPr>
              <a:t>Hardin</a:t>
            </a:r>
            <a:r>
              <a:rPr lang="pt-BR" i="1" dirty="0">
                <a:latin typeface="Arial" panose="020B0604020202020204" pitchFamily="34" charset="0"/>
                <a:cs typeface="Arial" panose="020B0604020202020204" pitchFamily="34" charset="0"/>
              </a:rPr>
              <a:t> </a:t>
            </a:r>
            <a:endParaRPr lang="pt-BR" i="1"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uso </a:t>
            </a:r>
            <a:r>
              <a:rPr lang="pt-BR" dirty="0">
                <a:latin typeface="Arial" panose="020B0604020202020204" pitchFamily="34" charset="0"/>
                <a:cs typeface="Arial" panose="020B0604020202020204" pitchFamily="34" charset="0"/>
              </a:rPr>
              <a:t>de recursos naturais de propriedade comum - interesse individual x interesse coletivo - ausência de regras - esgotamento</a:t>
            </a:r>
          </a:p>
          <a:p>
            <a:pPr marL="342900" indent="-342900">
              <a:buFont typeface="Wingdings" panose="05000000000000000000" pitchFamily="2" charset="2"/>
              <a:buChar char="Ø"/>
            </a:pPr>
            <a:endParaRPr lang="pt-BR"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pt-BR" i="1" dirty="0">
                <a:latin typeface="Arial" panose="020B0604020202020204" pitchFamily="34" charset="0"/>
                <a:cs typeface="Arial" panose="020B0604020202020204" pitchFamily="34" charset="0"/>
              </a:rPr>
              <a:t>The </a:t>
            </a:r>
            <a:r>
              <a:rPr lang="pt-BR" i="1" dirty="0" err="1">
                <a:latin typeface="Arial" panose="020B0604020202020204" pitchFamily="34" charset="0"/>
                <a:cs typeface="Arial" panose="020B0604020202020204" pitchFamily="34" charset="0"/>
              </a:rPr>
              <a:t>population</a:t>
            </a:r>
            <a:r>
              <a:rPr lang="pt-BR" i="1" dirty="0">
                <a:latin typeface="Arial" panose="020B0604020202020204" pitchFamily="34" charset="0"/>
                <a:cs typeface="Arial" panose="020B0604020202020204" pitchFamily="34" charset="0"/>
              </a:rPr>
              <a:t> </a:t>
            </a:r>
            <a:r>
              <a:rPr lang="pt-BR" i="1" dirty="0" err="1" smtClean="0">
                <a:latin typeface="Arial" panose="020B0604020202020204" pitchFamily="34" charset="0"/>
                <a:cs typeface="Arial" panose="020B0604020202020204" pitchFamily="34" charset="0"/>
              </a:rPr>
              <a:t>bomb</a:t>
            </a:r>
            <a:r>
              <a:rPr lang="pt-BR" i="1" dirty="0" smtClean="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Paul </a:t>
            </a:r>
            <a:r>
              <a:rPr lang="pt-BR" i="1" dirty="0" err="1" smtClean="0">
                <a:latin typeface="Arial" panose="020B0604020202020204" pitchFamily="34" charset="0"/>
                <a:cs typeface="Arial" panose="020B0604020202020204" pitchFamily="34" charset="0"/>
              </a:rPr>
              <a:t>Erlich</a:t>
            </a:r>
            <a:endParaRPr lang="pt-BR" i="1"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crescimento populacional - consumo - crise ambiental</a:t>
            </a:r>
          </a:p>
          <a:p>
            <a:pPr marL="342900" indent="-342900">
              <a:buFont typeface="Wingdings" panose="05000000000000000000" pitchFamily="2" charset="2"/>
              <a:buChar char="Ø"/>
            </a:pPr>
            <a:endParaRPr lang="pt-BR"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pt-BR" i="1" dirty="0">
                <a:latin typeface="Arial" panose="020B0604020202020204" pitchFamily="34" charset="0"/>
                <a:cs typeface="Arial" panose="020B0604020202020204" pitchFamily="34" charset="0"/>
              </a:rPr>
              <a:t>Contribuições de Barry </a:t>
            </a:r>
            <a:r>
              <a:rPr lang="pt-BR" i="1" dirty="0" err="1">
                <a:latin typeface="Arial" panose="020B0604020202020204" pitchFamily="34" charset="0"/>
                <a:cs typeface="Arial" panose="020B0604020202020204" pitchFamily="34" charset="0"/>
              </a:rPr>
              <a:t>Commoner</a:t>
            </a:r>
            <a:endParaRPr lang="pt-BR" i="1"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Riscos ambientais perigosos e </a:t>
            </a:r>
            <a:r>
              <a:rPr lang="pt-BR" dirty="0" smtClean="0">
                <a:latin typeface="Arial" panose="020B0604020202020204" pitchFamily="34" charset="0"/>
                <a:cs typeface="Arial" panose="020B0604020202020204" pitchFamily="34" charset="0"/>
              </a:rPr>
              <a:t>invisíveis</a:t>
            </a:r>
          </a:p>
          <a:p>
            <a:endParaRPr lang="pt-BR" dirty="0">
              <a:latin typeface="Arial" panose="020B0604020202020204" pitchFamily="34" charset="0"/>
              <a:cs typeface="Arial" panose="020B0604020202020204" pitchFamily="34" charset="0"/>
            </a:endParaRPr>
          </a:p>
          <a:p>
            <a:pPr marL="342900" indent="-342900">
              <a:buFont typeface="Wingdings" pitchFamily="2" charset="2"/>
              <a:buChar char="Ø"/>
            </a:pPr>
            <a:r>
              <a:rPr lang="pt-BR" i="1" dirty="0">
                <a:latin typeface="Arial" panose="020B0604020202020204" pitchFamily="34" charset="0"/>
                <a:cs typeface="Arial" panose="020B0604020202020204" pitchFamily="34" charset="0"/>
              </a:rPr>
              <a:t>Gaia: a new look </a:t>
            </a:r>
            <a:r>
              <a:rPr lang="pt-BR" i="1" dirty="0" err="1">
                <a:latin typeface="Arial" panose="020B0604020202020204" pitchFamily="34" charset="0"/>
                <a:cs typeface="Arial" panose="020B0604020202020204" pitchFamily="34" charset="0"/>
              </a:rPr>
              <a:t>at</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life</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on</a:t>
            </a:r>
            <a:r>
              <a:rPr lang="pt-BR" i="1" dirty="0">
                <a:latin typeface="Arial" panose="020B0604020202020204" pitchFamily="34" charset="0"/>
                <a:cs typeface="Arial" panose="020B0604020202020204" pitchFamily="34" charset="0"/>
              </a:rPr>
              <a:t> </a:t>
            </a:r>
            <a:r>
              <a:rPr lang="pt-BR" i="1" dirty="0" err="1" smtClean="0">
                <a:latin typeface="Arial" panose="020B0604020202020204" pitchFamily="34" charset="0"/>
                <a:cs typeface="Arial" panose="020B0604020202020204" pitchFamily="34" charset="0"/>
              </a:rPr>
              <a:t>earth</a:t>
            </a:r>
            <a:r>
              <a:rPr lang="pt-BR" i="1" dirty="0" smtClean="0">
                <a:latin typeface="Arial" panose="020B0604020202020204" pitchFamily="34" charset="0"/>
                <a:cs typeface="Arial" panose="020B0604020202020204" pitchFamily="34" charset="0"/>
              </a:rPr>
              <a:t>, </a:t>
            </a:r>
            <a:r>
              <a:rPr lang="pt-BR" i="1" dirty="0" err="1" smtClean="0">
                <a:latin typeface="Arial" panose="020B0604020202020204" pitchFamily="34" charset="0"/>
                <a:cs typeface="Arial" panose="020B0604020202020204" pitchFamily="34" charset="0"/>
              </a:rPr>
              <a:t>Lovelock</a:t>
            </a:r>
            <a:r>
              <a:rPr lang="pt-BR" i="1" dirty="0" smtClean="0">
                <a:latin typeface="Arial" panose="020B0604020202020204" pitchFamily="34" charset="0"/>
                <a:cs typeface="Arial" panose="020B0604020202020204" pitchFamily="34" charset="0"/>
              </a:rPr>
              <a:t> (mais recente)</a:t>
            </a:r>
            <a:endParaRPr lang="pt-BR" i="1" dirty="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Planeta – organismo vivo, humanidade – variável tardia nos processos de mudança e manutenção da vida</a:t>
            </a:r>
            <a:endParaRPr lang="pt-BR" dirty="0">
              <a:latin typeface="Arial" panose="020B0604020202020204" pitchFamily="34" charset="0"/>
              <a:cs typeface="Arial" panose="020B0604020202020204" pitchFamily="34" charset="0"/>
            </a:endParaRPr>
          </a:p>
        </p:txBody>
      </p:sp>
      <p:sp>
        <p:nvSpPr>
          <p:cNvPr id="4" name="Retângulo 3"/>
          <p:cNvSpPr/>
          <p:nvPr/>
        </p:nvSpPr>
        <p:spPr>
          <a:xfrm>
            <a:off x="459024" y="232006"/>
            <a:ext cx="10661821" cy="430887"/>
          </a:xfrm>
          <a:prstGeom prst="rect">
            <a:avLst/>
          </a:prstGeom>
        </p:spPr>
        <p:txBody>
          <a:bodyPr wrap="square">
            <a:spAutoFit/>
          </a:bodyPr>
          <a:lstStyle/>
          <a:p>
            <a:r>
              <a:rPr lang="pt-BR" sz="2200" b="1" dirty="0">
                <a:latin typeface="Arial" panose="020B0604020202020204" pitchFamily="34" charset="0"/>
                <a:cs typeface="Arial" panose="020B0604020202020204" pitchFamily="34" charset="0"/>
              </a:rPr>
              <a:t>Relações entre </a:t>
            </a:r>
            <a:r>
              <a:rPr lang="pt-BR" sz="2200" b="1" dirty="0" smtClean="0">
                <a:latin typeface="Arial" panose="020B0604020202020204" pitchFamily="34" charset="0"/>
                <a:cs typeface="Arial" panose="020B0604020202020204" pitchFamily="34" charset="0"/>
              </a:rPr>
              <a:t>ambiente e sociedade</a:t>
            </a:r>
            <a:endParaRPr lang="pt-BR" sz="2200" b="1" dirty="0">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121" y="1107839"/>
            <a:ext cx="2143125" cy="2143125"/>
          </a:xfrm>
          <a:prstGeom prst="rect">
            <a:avLst/>
          </a:prstGeom>
        </p:spPr>
      </p:pic>
      <p:grpSp>
        <p:nvGrpSpPr>
          <p:cNvPr id="8" name="Agrupar 7"/>
          <p:cNvGrpSpPr/>
          <p:nvPr/>
        </p:nvGrpSpPr>
        <p:grpSpPr>
          <a:xfrm>
            <a:off x="5383121" y="737128"/>
            <a:ext cx="6846979" cy="5622240"/>
            <a:chOff x="5345021" y="814072"/>
            <a:chExt cx="6846979" cy="5622240"/>
          </a:xfrm>
        </p:grpSpPr>
        <p:sp>
          <p:nvSpPr>
            <p:cNvPr id="3" name="CaixaDeTexto 2"/>
            <p:cNvSpPr txBox="1"/>
            <p:nvPr/>
          </p:nvSpPr>
          <p:spPr>
            <a:xfrm>
              <a:off x="7637418" y="814072"/>
              <a:ext cx="4554582" cy="5586145"/>
            </a:xfrm>
            <a:prstGeom prst="rect">
              <a:avLst/>
            </a:prstGeom>
            <a:noFill/>
          </p:spPr>
          <p:txBody>
            <a:bodyPr wrap="square" rtlCol="0">
              <a:spAutoFit/>
            </a:bodyPr>
            <a:lstStyle/>
            <a:p>
              <a:r>
                <a:rPr lang="pt-BR" sz="2100" b="1" dirty="0" smtClean="0">
                  <a:latin typeface="Arial" panose="020B0604020202020204" pitchFamily="34" charset="0"/>
                  <a:cs typeface="Arial" panose="020B0604020202020204" pitchFamily="34" charset="0"/>
                </a:rPr>
                <a:t>Acidentes - décadas 1970 e 1980</a:t>
              </a:r>
            </a:p>
            <a:p>
              <a:pPr marL="285750" indent="-285750">
                <a:buFont typeface="Arial" panose="020B0604020202020204" pitchFamily="34" charset="0"/>
                <a:buChar char="•"/>
              </a:pPr>
              <a:r>
                <a:rPr lang="pt-BR" sz="2100" dirty="0" smtClean="0">
                  <a:latin typeface="Arial" panose="020B0604020202020204" pitchFamily="34" charset="0"/>
                  <a:cs typeface="Arial" panose="020B0604020202020204" pitchFamily="34" charset="0"/>
                </a:rPr>
                <a:t>Love Canal - EUA - processo de denúncias, investigação, resíduos</a:t>
              </a:r>
            </a:p>
            <a:p>
              <a:pPr marL="285750" indent="-285750">
                <a:buFont typeface="Arial" panose="020B0604020202020204" pitchFamily="34" charset="0"/>
                <a:buChar char="•"/>
              </a:pPr>
              <a:endParaRPr lang="pt-BR" sz="2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100" dirty="0" err="1" smtClean="0">
                  <a:latin typeface="Arial" panose="020B0604020202020204" pitchFamily="34" charset="0"/>
                  <a:cs typeface="Arial" panose="020B0604020202020204" pitchFamily="34" charset="0"/>
                </a:rPr>
                <a:t>Seveso</a:t>
              </a:r>
              <a:r>
                <a:rPr lang="pt-BR" sz="2100" dirty="0" smtClean="0">
                  <a:latin typeface="Arial" panose="020B0604020202020204" pitchFamily="34" charset="0"/>
                  <a:cs typeface="Arial" panose="020B0604020202020204" pitchFamily="34" charset="0"/>
                </a:rPr>
                <a:t>, Itália – aquecimento de reator, nuvem de dioxina – despreparo da indústria e dos tomadores de decisão para acionar medidas de emergência</a:t>
              </a:r>
            </a:p>
            <a:p>
              <a:pPr marL="285750" indent="-285750">
                <a:buFont typeface="Arial" panose="020B0604020202020204" pitchFamily="34" charset="0"/>
                <a:buChar char="•"/>
              </a:pPr>
              <a:endParaRPr lang="pt-BR" sz="2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100" dirty="0" err="1" smtClean="0">
                  <a:latin typeface="Arial" panose="020B0604020202020204" pitchFamily="34" charset="0"/>
                  <a:cs typeface="Arial" panose="020B0604020202020204" pitchFamily="34" charset="0"/>
                </a:rPr>
                <a:t>Bhopal</a:t>
              </a:r>
              <a:r>
                <a:rPr lang="pt-BR" sz="2100" dirty="0" smtClean="0">
                  <a:latin typeface="Arial" panose="020B0604020202020204" pitchFamily="34" charset="0"/>
                  <a:cs typeface="Arial" panose="020B0604020202020204" pitchFamily="34" charset="0"/>
                </a:rPr>
                <a:t>, Índia – fábrica de pesticida, gases (vapores) – espalhamento para vizinhanças / situação de vulnerabilidade </a:t>
              </a:r>
            </a:p>
            <a:p>
              <a:pPr marL="285750" indent="-285750">
                <a:buFont typeface="Arial" panose="020B0604020202020204" pitchFamily="34" charset="0"/>
                <a:buChar char="•"/>
              </a:pPr>
              <a:endParaRPr lang="pt-BR" sz="2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2100" dirty="0" smtClean="0">
                  <a:latin typeface="Arial" panose="020B0604020202020204" pitchFamily="34" charset="0"/>
                  <a:cs typeface="Arial" panose="020B0604020202020204" pitchFamily="34" charset="0"/>
                </a:rPr>
                <a:t>Chernobyl, Ucrânia - reator nuclear, despreparo, incertezas</a:t>
              </a:r>
              <a:endParaRPr lang="pt-BR" sz="2100" dirty="0">
                <a:latin typeface="Arial" panose="020B0604020202020204" pitchFamily="34" charset="0"/>
                <a:cs typeface="Arial" panose="020B0604020202020204" pitchFamily="34" charset="0"/>
              </a:endParaRPr>
            </a:p>
          </p:txBody>
        </p:sp>
        <p:pic>
          <p:nvPicPr>
            <p:cNvPr id="7" name="Picture 2" descr="http://upload.wikimedia.org/wikipedia/en/thumb/1/1b/Chernobyl_Disaster.jpg/200px-Chernobyl_Disaster.jpg"/>
            <p:cNvPicPr>
              <a:picLocks noChangeAspect="1" noChangeArrowheads="1"/>
            </p:cNvPicPr>
            <p:nvPr/>
          </p:nvPicPr>
          <p:blipFill>
            <a:blip r:embed="rId3" cstate="print"/>
            <a:srcRect/>
            <a:stretch>
              <a:fillRect/>
            </a:stretch>
          </p:blipFill>
          <p:spPr bwMode="auto">
            <a:xfrm>
              <a:off x="5345021" y="3621674"/>
              <a:ext cx="2181225" cy="2814638"/>
            </a:xfrm>
            <a:prstGeom prst="rect">
              <a:avLst/>
            </a:prstGeom>
            <a:noFill/>
            <a:ln w="9525">
              <a:noFill/>
              <a:miter lim="800000"/>
              <a:headEnd/>
              <a:tailEnd/>
            </a:ln>
          </p:spPr>
        </p:pic>
      </p:grpSp>
    </p:spTree>
    <p:extLst>
      <p:ext uri="{BB962C8B-B14F-4D97-AF65-F5344CB8AC3E}">
        <p14:creationId xmlns:p14="http://schemas.microsoft.com/office/powerpoint/2010/main" val="1981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33406" y="290624"/>
            <a:ext cx="5829301" cy="2677656"/>
          </a:xfrm>
          <a:prstGeom prst="rect">
            <a:avLst/>
          </a:prstGeom>
        </p:spPr>
        <p:txBody>
          <a:bodyPr wrap="square">
            <a:spAutoFit/>
          </a:bodyPr>
          <a:lstStyle/>
          <a:p>
            <a:r>
              <a:rPr lang="pt-BR" sz="2100" b="1" dirty="0" smtClean="0">
                <a:latin typeface="Arial" pitchFamily="34" charset="0"/>
                <a:cs typeface="Arial" pitchFamily="34" charset="0"/>
              </a:rPr>
              <a:t>Cobertura </a:t>
            </a:r>
            <a:r>
              <a:rPr lang="pt-BR" sz="2100" b="1" dirty="0">
                <a:latin typeface="Arial" pitchFamily="34" charset="0"/>
                <a:cs typeface="Arial" pitchFamily="34" charset="0"/>
              </a:rPr>
              <a:t>jornalística sobre as questões </a:t>
            </a:r>
            <a:r>
              <a:rPr lang="pt-BR" sz="2100" b="1" dirty="0" smtClean="0">
                <a:latin typeface="Arial" pitchFamily="34" charset="0"/>
                <a:cs typeface="Arial" pitchFamily="34" charset="0"/>
              </a:rPr>
              <a:t>ambientais</a:t>
            </a:r>
          </a:p>
          <a:p>
            <a:endParaRPr lang="pt-BR" sz="2100" dirty="0">
              <a:latin typeface="Arial" pitchFamily="34" charset="0"/>
              <a:cs typeface="Arial" pitchFamily="34" charset="0"/>
            </a:endParaRPr>
          </a:p>
          <a:p>
            <a:pPr marL="342900" indent="-342900">
              <a:buFont typeface="Wingdings" pitchFamily="2" charset="2"/>
              <a:buChar char="ü"/>
            </a:pPr>
            <a:r>
              <a:rPr lang="pt-BR" sz="2100" dirty="0" smtClean="0">
                <a:latin typeface="Arial" pitchFamily="34" charset="0"/>
                <a:cs typeface="Arial" pitchFamily="34" charset="0"/>
              </a:rPr>
              <a:t>imagem </a:t>
            </a:r>
            <a:r>
              <a:rPr lang="pt-BR" sz="2100" dirty="0">
                <a:latin typeface="Arial" pitchFamily="34" charset="0"/>
                <a:cs typeface="Arial" pitchFamily="34" charset="0"/>
              </a:rPr>
              <a:t>do Planeta Terra como sendo um lugar frágil e finito – resultado da visita do homem à Lua, em 1969 </a:t>
            </a:r>
            <a:endParaRPr lang="pt-BR" sz="2100" dirty="0" smtClean="0">
              <a:latin typeface="Arial" pitchFamily="34" charset="0"/>
              <a:cs typeface="Arial" pitchFamily="34" charset="0"/>
            </a:endParaRPr>
          </a:p>
          <a:p>
            <a:pPr marL="342900" indent="-342900">
              <a:buFont typeface="Wingdings" pitchFamily="2" charset="2"/>
              <a:buChar char="ü"/>
            </a:pPr>
            <a:endParaRPr lang="pt-BR" sz="2100" dirty="0">
              <a:latin typeface="Arial" pitchFamily="34" charset="0"/>
              <a:cs typeface="Arial" pitchFamily="34" charset="0"/>
            </a:endParaRPr>
          </a:p>
          <a:p>
            <a:pPr marL="342900" indent="-342900">
              <a:buFont typeface="Wingdings" pitchFamily="2" charset="2"/>
              <a:buChar char="ü"/>
            </a:pPr>
            <a:r>
              <a:rPr lang="pt-BR" sz="2100" dirty="0" smtClean="0">
                <a:latin typeface="Arial" pitchFamily="34" charset="0"/>
                <a:cs typeface="Arial" pitchFamily="34" charset="0"/>
              </a:rPr>
              <a:t>comemoração do </a:t>
            </a:r>
            <a:r>
              <a:rPr lang="pt-BR" sz="2100" dirty="0">
                <a:latin typeface="Arial" pitchFamily="34" charset="0"/>
                <a:cs typeface="Arial" pitchFamily="34" charset="0"/>
              </a:rPr>
              <a:t>Earth Day, em </a:t>
            </a:r>
            <a:r>
              <a:rPr lang="pt-BR" sz="2100" dirty="0" smtClean="0">
                <a:latin typeface="Arial" pitchFamily="34" charset="0"/>
                <a:cs typeface="Arial" pitchFamily="34" charset="0"/>
              </a:rPr>
              <a:t>1970</a:t>
            </a:r>
            <a:endParaRPr lang="pt-BR" sz="2100" dirty="0">
              <a:latin typeface="Arial" pitchFamily="34" charset="0"/>
              <a:cs typeface="Arial" pitchFamily="34" charset="0"/>
            </a:endParaRPr>
          </a:p>
        </p:txBody>
      </p:sp>
      <p:pic>
        <p:nvPicPr>
          <p:cNvPr id="2050" name="Picture 2" descr="Resultado de imagem para planet earth n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389391"/>
            <a:ext cx="5575979" cy="304777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269875" y="3616137"/>
            <a:ext cx="9821751" cy="2924269"/>
            <a:chOff x="269875" y="3616137"/>
            <a:chExt cx="9821751" cy="2924269"/>
          </a:xfrm>
        </p:grpSpPr>
        <p:sp>
          <p:nvSpPr>
            <p:cNvPr id="3" name="Retângulo 2"/>
            <p:cNvSpPr/>
            <p:nvPr/>
          </p:nvSpPr>
          <p:spPr>
            <a:xfrm>
              <a:off x="269875" y="3616137"/>
              <a:ext cx="5827236" cy="415498"/>
            </a:xfrm>
            <a:prstGeom prst="rect">
              <a:avLst/>
            </a:prstGeom>
          </p:spPr>
          <p:txBody>
            <a:bodyPr wrap="none">
              <a:spAutoFit/>
            </a:bodyPr>
            <a:lstStyle/>
            <a:p>
              <a:r>
                <a:rPr lang="pt-BR" sz="2100" b="1" dirty="0">
                  <a:latin typeface="Arial" pitchFamily="34" charset="0"/>
                  <a:cs typeface="Arial" pitchFamily="34" charset="0"/>
                </a:rPr>
                <a:t>Fortalecimento do movimento ambientalista</a:t>
              </a:r>
            </a:p>
          </p:txBody>
        </p:sp>
        <p:pic>
          <p:nvPicPr>
            <p:cNvPr id="2052" name="Picture 4" descr="Resultado de imagem para environmental movements 60s 7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035" y="3734079"/>
              <a:ext cx="3927591" cy="28063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m para environmental movements 60s 7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107" y="4118927"/>
              <a:ext cx="3228637" cy="242147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tângulo 4"/>
          <p:cNvSpPr/>
          <p:nvPr/>
        </p:nvSpPr>
        <p:spPr>
          <a:xfrm>
            <a:off x="10296253" y="3129388"/>
            <a:ext cx="1566454" cy="307777"/>
          </a:xfrm>
          <a:prstGeom prst="rect">
            <a:avLst/>
          </a:prstGeom>
        </p:spPr>
        <p:txBody>
          <a:bodyPr wrap="none">
            <a:spAutoFit/>
          </a:bodyPr>
          <a:lstStyle/>
          <a:p>
            <a:r>
              <a:rPr lang="pt-BR" sz="1400" dirty="0" smtClean="0">
                <a:latin typeface="Arial" panose="020B0604020202020204" pitchFamily="34" charset="0"/>
                <a:ea typeface="Times New Roman" panose="02020603050405020304" pitchFamily="18" charset="0"/>
                <a:cs typeface="Arial" panose="020B0604020202020204" pitchFamily="34" charset="0"/>
              </a:rPr>
              <a:t>(</a:t>
            </a:r>
            <a:r>
              <a:rPr lang="pt-BR" sz="1400" dirty="0" err="1" smtClean="0">
                <a:latin typeface="Arial" panose="020B0604020202020204" pitchFamily="34" charset="0"/>
                <a:ea typeface="Times New Roman" panose="02020603050405020304" pitchFamily="18" charset="0"/>
                <a:cs typeface="Arial" panose="020B0604020202020204" pitchFamily="34" charset="0"/>
              </a:rPr>
              <a:t>Hannigan</a:t>
            </a:r>
            <a:r>
              <a:rPr lang="pt-BR" sz="1400" dirty="0">
                <a:latin typeface="Arial" panose="020B0604020202020204" pitchFamily="34" charset="0"/>
                <a:ea typeface="Times New Roman" panose="02020603050405020304" pitchFamily="18" charset="0"/>
                <a:cs typeface="Arial" panose="020B0604020202020204" pitchFamily="34" charset="0"/>
              </a:rPr>
              <a:t>, 2006)</a:t>
            </a:r>
          </a:p>
        </p:txBody>
      </p:sp>
    </p:spTree>
    <p:extLst>
      <p:ext uri="{BB962C8B-B14F-4D97-AF65-F5344CB8AC3E}">
        <p14:creationId xmlns:p14="http://schemas.microsoft.com/office/powerpoint/2010/main" val="106562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5121" y="225966"/>
            <a:ext cx="11557907" cy="3754874"/>
          </a:xfrm>
          <a:prstGeom prst="rect">
            <a:avLst/>
          </a:prstGeom>
        </p:spPr>
        <p:txBody>
          <a:bodyPr wrap="square">
            <a:spAutoFit/>
          </a:bodyPr>
          <a:lstStyle/>
          <a:p>
            <a:pPr marL="342900" indent="-342900">
              <a:spcBef>
                <a:spcPts val="600"/>
              </a:spcBef>
              <a:spcAft>
                <a:spcPts val="600"/>
              </a:spcAft>
              <a:buFont typeface="Wingdings" pitchFamily="2" charset="2"/>
              <a:buChar char="Ø"/>
            </a:pPr>
            <a:r>
              <a:rPr lang="pt-BR" sz="2100" b="1" u="sng" dirty="0">
                <a:latin typeface="Arial" pitchFamily="34" charset="0"/>
                <a:cs typeface="Arial" pitchFamily="34" charset="0"/>
              </a:rPr>
              <a:t>Perspectiva sociológica construtivista</a:t>
            </a:r>
          </a:p>
          <a:p>
            <a:pPr>
              <a:spcBef>
                <a:spcPts val="600"/>
              </a:spcBef>
              <a:spcAft>
                <a:spcPts val="600"/>
              </a:spcAft>
            </a:pPr>
            <a:r>
              <a:rPr lang="pt-BR" sz="2100" b="1" dirty="0" smtClean="0">
                <a:latin typeface="Arial" panose="020B0604020202020204" pitchFamily="34" charset="0"/>
                <a:ea typeface="Times New Roman" panose="02020603050405020304" pitchFamily="18" charset="0"/>
                <a:cs typeface="Arial" panose="020B0604020202020204" pitchFamily="34" charset="0"/>
              </a:rPr>
              <a:t>Fatores </a:t>
            </a:r>
            <a:r>
              <a:rPr lang="pt-BR" sz="2100" b="1" dirty="0">
                <a:latin typeface="Arial" panose="020B0604020202020204" pitchFamily="34" charset="0"/>
                <a:ea typeface="Times New Roman" panose="02020603050405020304" pitchFamily="18" charset="0"/>
                <a:cs typeface="Arial" panose="020B0604020202020204" pitchFamily="34" charset="0"/>
              </a:rPr>
              <a:t>que pesam na construção de um problema enquanto problema ambiental: </a:t>
            </a:r>
            <a:endParaRPr lang="pt-BR" sz="2100" b="1" dirty="0" smtClean="0">
              <a:latin typeface="Arial" panose="020B0604020202020204" pitchFamily="34" charset="0"/>
              <a:ea typeface="Times New Roman" panose="02020603050405020304" pitchFamily="18" charset="0"/>
              <a:cs typeface="Arial" panose="020B0604020202020204" pitchFamily="34" charset="0"/>
            </a:endParaRPr>
          </a:p>
          <a:p>
            <a:pPr marL="457200" indent="-457200">
              <a:spcBef>
                <a:spcPts val="600"/>
              </a:spcBef>
              <a:spcAft>
                <a:spcPts val="600"/>
              </a:spcAft>
              <a:buAutoNum type="arabicParenBoth"/>
            </a:pPr>
            <a:r>
              <a:rPr lang="pt-BR" dirty="0" smtClean="0">
                <a:latin typeface="Arial" panose="020B0604020202020204" pitchFamily="34" charset="0"/>
                <a:ea typeface="Times New Roman" panose="02020603050405020304" pitchFamily="18" charset="0"/>
                <a:cs typeface="Arial" panose="020B0604020202020204" pitchFamily="34" charset="0"/>
              </a:rPr>
              <a:t>ter autoridade científica e validade para as reivindicações postuladas; </a:t>
            </a:r>
          </a:p>
          <a:p>
            <a:pPr marL="457200" indent="-457200">
              <a:spcBef>
                <a:spcPts val="600"/>
              </a:spcBef>
              <a:spcAft>
                <a:spcPts val="600"/>
              </a:spcAft>
              <a:buAutoNum type="arabicParenBoth"/>
            </a:pPr>
            <a:r>
              <a:rPr lang="pt-BR" dirty="0" smtClean="0">
                <a:latin typeface="Arial" panose="020B0604020202020204" pitchFamily="34" charset="0"/>
                <a:ea typeface="Times New Roman" panose="02020603050405020304" pitchFamily="18" charset="0"/>
                <a:cs typeface="Arial" panose="020B0604020202020204" pitchFamily="34" charset="0"/>
              </a:rPr>
              <a:t>contar com divulgadores científicos, que transformam um objeto de estudo considerado fascinante e enigmático em uma reivindicação proativa ambientalmente; </a:t>
            </a:r>
          </a:p>
          <a:p>
            <a:pPr marL="457200" indent="-457200">
              <a:spcBef>
                <a:spcPts val="600"/>
              </a:spcBef>
              <a:spcAft>
                <a:spcPts val="600"/>
              </a:spcAft>
              <a:buAutoNum type="arabicParenBoth"/>
            </a:pPr>
            <a:r>
              <a:rPr lang="pt-BR" dirty="0" smtClean="0">
                <a:latin typeface="Arial" panose="020B0604020202020204" pitchFamily="34" charset="0"/>
                <a:ea typeface="Times New Roman" panose="02020603050405020304" pitchFamily="18" charset="0"/>
                <a:cs typeface="Arial" panose="020B0604020202020204" pitchFamily="34" charset="0"/>
              </a:rPr>
              <a:t>receber atenção da mídia, que mostra esse objeto como algo real e importante; </a:t>
            </a:r>
          </a:p>
          <a:p>
            <a:pPr marL="457200" indent="-457200">
              <a:spcBef>
                <a:spcPts val="600"/>
              </a:spcBef>
              <a:spcAft>
                <a:spcPts val="600"/>
              </a:spcAft>
              <a:buAutoNum type="arabicParenBoth"/>
            </a:pPr>
            <a:r>
              <a:rPr lang="pt-BR" dirty="0" smtClean="0">
                <a:latin typeface="Arial" panose="020B0604020202020204" pitchFamily="34" charset="0"/>
                <a:ea typeface="Times New Roman" panose="02020603050405020304" pitchFamily="18" charset="0"/>
                <a:cs typeface="Arial" panose="020B0604020202020204" pitchFamily="34" charset="0"/>
              </a:rPr>
              <a:t>ganhar dramaticidade em termos simbólicos e visuais; </a:t>
            </a:r>
          </a:p>
          <a:p>
            <a:pPr marL="457200" indent="-457200">
              <a:spcBef>
                <a:spcPts val="600"/>
              </a:spcBef>
              <a:spcAft>
                <a:spcPts val="600"/>
              </a:spcAft>
              <a:buAutoNum type="arabicParenBoth"/>
            </a:pPr>
            <a:r>
              <a:rPr lang="pt-BR" dirty="0" smtClean="0">
                <a:latin typeface="Arial" panose="020B0604020202020204" pitchFamily="34" charset="0"/>
                <a:ea typeface="Times New Roman" panose="02020603050405020304" pitchFamily="18" charset="0"/>
                <a:cs typeface="Arial" panose="020B0604020202020204" pitchFamily="34" charset="0"/>
              </a:rPr>
              <a:t>haver incentivos econômicos visíveis para a tomada de decisão sobre o problema;</a:t>
            </a:r>
          </a:p>
          <a:p>
            <a:pPr marL="457200" indent="-457200">
              <a:spcBef>
                <a:spcPts val="600"/>
              </a:spcBef>
              <a:spcAft>
                <a:spcPts val="600"/>
              </a:spcAft>
              <a:buFontTx/>
              <a:buAutoNum type="arabicParenBoth"/>
            </a:pPr>
            <a:r>
              <a:rPr lang="pt-BR" dirty="0" smtClean="0">
                <a:latin typeface="Arial" panose="020B0604020202020204" pitchFamily="34" charset="0"/>
                <a:ea typeface="Times New Roman" panose="02020603050405020304" pitchFamily="18" charset="0"/>
                <a:cs typeface="Arial" panose="020B0604020202020204" pitchFamily="34" charset="0"/>
              </a:rPr>
              <a:t>garantir que haja patrocinador institucional que garanta legitimidade à questão e continuidade na agenda</a:t>
            </a:r>
            <a:endParaRPr lang="pt-BR" sz="21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upo 7"/>
          <p:cNvGrpSpPr/>
          <p:nvPr/>
        </p:nvGrpSpPr>
        <p:grpSpPr>
          <a:xfrm>
            <a:off x="847525" y="4129382"/>
            <a:ext cx="11344475" cy="2488155"/>
            <a:chOff x="847525" y="4129382"/>
            <a:chExt cx="11344475" cy="2488155"/>
          </a:xfrm>
        </p:grpSpPr>
        <p:grpSp>
          <p:nvGrpSpPr>
            <p:cNvPr id="6" name="Agrupar 5"/>
            <p:cNvGrpSpPr/>
            <p:nvPr/>
          </p:nvGrpSpPr>
          <p:grpSpPr>
            <a:xfrm>
              <a:off x="847525" y="4129382"/>
              <a:ext cx="10841554" cy="2480451"/>
              <a:chOff x="871474" y="4088562"/>
              <a:chExt cx="10841554" cy="2480451"/>
            </a:xfrm>
          </p:grpSpPr>
          <p:sp>
            <p:nvSpPr>
              <p:cNvPr id="3" name="Retângulo 2"/>
              <p:cNvSpPr/>
              <p:nvPr/>
            </p:nvSpPr>
            <p:spPr>
              <a:xfrm>
                <a:off x="4450080" y="4091633"/>
                <a:ext cx="7262948" cy="646331"/>
              </a:xfrm>
              <a:prstGeom prst="rect">
                <a:avLst/>
              </a:prstGeom>
              <a:solidFill>
                <a:schemeClr val="accent4">
                  <a:lumMod val="40000"/>
                  <a:lumOff val="60000"/>
                </a:schemeClr>
              </a:solidFill>
            </p:spPr>
            <p:txBody>
              <a:bodyPr wrap="square">
                <a:spAutoFit/>
              </a:bodyPr>
              <a:lstStyle/>
              <a:p>
                <a:pPr fontAlgn="auto">
                  <a:spcBef>
                    <a:spcPts val="0"/>
                  </a:spcBef>
                  <a:spcAft>
                    <a:spcPts val="600"/>
                  </a:spcAft>
                  <a:defRPr/>
                </a:pPr>
                <a:r>
                  <a:rPr lang="en-US" b="1" dirty="0">
                    <a:latin typeface="Arial" panose="020B0604020202020204" pitchFamily="34" charset="0"/>
                    <a:cs typeface="Arial" panose="020B0604020202020204" pitchFamily="34" charset="0"/>
                  </a:rPr>
                  <a:t>“Climate change is one of the most salient issues that peoples and governments across the world are facing” </a:t>
                </a:r>
                <a:r>
                  <a:rPr lang="en-US" sz="1200" b="1" dirty="0">
                    <a:latin typeface="Arial" panose="020B0604020202020204" pitchFamily="34" charset="0"/>
                    <a:cs typeface="Arial" panose="020B0604020202020204" pitchFamily="34" charset="0"/>
                  </a:rPr>
                  <a:t>(Beck, 2016)</a:t>
                </a:r>
              </a:p>
            </p:txBody>
          </p:sp>
          <p:pic>
            <p:nvPicPr>
              <p:cNvPr id="5" name="Picture 4" descr="Resultado de imagem para adaptation climate chang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474" y="4088562"/>
                <a:ext cx="3211298" cy="248045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tângulo 6"/>
            <p:cNvSpPr/>
            <p:nvPr/>
          </p:nvSpPr>
          <p:spPr>
            <a:xfrm>
              <a:off x="4163786" y="4863211"/>
              <a:ext cx="8028214" cy="1754326"/>
            </a:xfrm>
            <a:prstGeom prst="rect">
              <a:avLst/>
            </a:prstGeom>
          </p:spPr>
          <p:txBody>
            <a:bodyPr wrap="square">
              <a:spAutoFit/>
            </a:bodyPr>
            <a:lstStyle/>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maior envolvimento da ONU nos debates ambientais (</a:t>
              </a:r>
              <a:r>
                <a:rPr lang="pt-BR" dirty="0" err="1">
                  <a:latin typeface="Arial" panose="020B0604020202020204" pitchFamily="34" charset="0"/>
                  <a:cs typeface="Arial" panose="020B0604020202020204" pitchFamily="34" charset="0"/>
                </a:rPr>
                <a:t>Araujo</a:t>
              </a:r>
              <a:r>
                <a:rPr lang="pt-BR" dirty="0">
                  <a:latin typeface="Arial" panose="020B0604020202020204" pitchFamily="34" charset="0"/>
                  <a:cs typeface="Arial" panose="020B0604020202020204" pitchFamily="34" charset="0"/>
                </a:rPr>
                <a:t>, 2019) </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séries de eventos climáticos extremos registradas em diversos </a:t>
              </a:r>
              <a:r>
                <a:rPr lang="pt-BR" dirty="0" smtClean="0">
                  <a:latin typeface="Arial" panose="020B0604020202020204" pitchFamily="34" charset="0"/>
                  <a:cs typeface="Arial" panose="020B0604020202020204" pitchFamily="34" charset="0"/>
                </a:rPr>
                <a:t>países (</a:t>
              </a:r>
              <a:r>
                <a:rPr lang="pt-BR" dirty="0" err="1">
                  <a:latin typeface="Arial" panose="020B0604020202020204" pitchFamily="34" charset="0"/>
                  <a:cs typeface="Arial" panose="020B0604020202020204" pitchFamily="34" charset="0"/>
                </a:rPr>
                <a:t>Demski</a:t>
              </a:r>
              <a:r>
                <a:rPr lang="pt-BR" dirty="0">
                  <a:latin typeface="Arial" panose="020B0604020202020204" pitchFamily="34" charset="0"/>
                  <a:cs typeface="Arial" panose="020B0604020202020204" pitchFamily="34" charset="0"/>
                </a:rPr>
                <a:t> et al., 2017; </a:t>
              </a:r>
              <a:r>
                <a:rPr lang="pt-BR" dirty="0" err="1">
                  <a:latin typeface="Arial" panose="020B0604020202020204" pitchFamily="34" charset="0"/>
                  <a:cs typeface="Arial" panose="020B0604020202020204" pitchFamily="34" charset="0"/>
                </a:rPr>
                <a:t>Konisky</a:t>
              </a:r>
              <a:r>
                <a:rPr lang="pt-BR" dirty="0">
                  <a:latin typeface="Arial" panose="020B0604020202020204" pitchFamily="34" charset="0"/>
                  <a:cs typeface="Arial" panose="020B0604020202020204" pitchFamily="34" charset="0"/>
                </a:rPr>
                <a:t> et al., 2016)</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própria criação do IPCC (</a:t>
              </a:r>
              <a:r>
                <a:rPr lang="pt-BR" dirty="0" err="1">
                  <a:latin typeface="Arial" panose="020B0604020202020204" pitchFamily="34" charset="0"/>
                  <a:cs typeface="Arial" panose="020B0604020202020204" pitchFamily="34" charset="0"/>
                </a:rPr>
                <a:t>Artaxo</a:t>
              </a:r>
              <a:r>
                <a:rPr lang="pt-BR" dirty="0">
                  <a:latin typeface="Arial" panose="020B0604020202020204" pitchFamily="34" charset="0"/>
                  <a:cs typeface="Arial" panose="020B0604020202020204" pitchFamily="34" charset="0"/>
                </a:rPr>
                <a:t> Netto, 2013; </a:t>
              </a:r>
              <a:r>
                <a:rPr lang="pt-BR" dirty="0" err="1">
                  <a:latin typeface="Arial" panose="020B0604020202020204" pitchFamily="34" charset="0"/>
                  <a:cs typeface="Arial" panose="020B0604020202020204" pitchFamily="34" charset="0"/>
                </a:rPr>
                <a:t>Sundqvist</a:t>
              </a:r>
              <a:r>
                <a:rPr lang="pt-BR" dirty="0">
                  <a:latin typeface="Arial" panose="020B0604020202020204" pitchFamily="34" charset="0"/>
                  <a:cs typeface="Arial" panose="020B0604020202020204" pitchFamily="34" charset="0"/>
                </a:rPr>
                <a:t> et al., 2017)</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incentivos à realização de pesquisas (</a:t>
              </a:r>
              <a:r>
                <a:rPr lang="pt-BR" dirty="0" err="1">
                  <a:latin typeface="Arial" panose="020B0604020202020204" pitchFamily="34" charset="0"/>
                  <a:cs typeface="Arial" panose="020B0604020202020204" pitchFamily="34" charset="0"/>
                </a:rPr>
                <a:t>Hannigan</a:t>
              </a:r>
              <a:r>
                <a:rPr lang="pt-BR" dirty="0">
                  <a:latin typeface="Arial" panose="020B0604020202020204" pitchFamily="34" charset="0"/>
                  <a:cs typeface="Arial" panose="020B0604020202020204" pitchFamily="34" charset="0"/>
                </a:rPr>
                <a:t>, 2006)</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compreensão da comunidade científica (Leite, 2015; Weber e Stern, 2011)</a:t>
              </a:r>
            </a:p>
          </p:txBody>
        </p:sp>
      </p:grpSp>
    </p:spTree>
    <p:extLst>
      <p:ext uri="{BB962C8B-B14F-4D97-AF65-F5344CB8AC3E}">
        <p14:creationId xmlns:p14="http://schemas.microsoft.com/office/powerpoint/2010/main" val="24482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5360" y="116632"/>
            <a:ext cx="8098347" cy="6971139"/>
          </a:xfrm>
          <a:prstGeom prst="rect">
            <a:avLst/>
          </a:prstGeom>
        </p:spPr>
        <p:txBody>
          <a:bodyPr wrap="square">
            <a:spAutoFit/>
          </a:bodyPr>
          <a:lstStyle/>
          <a:p>
            <a:pPr marL="342900" indent="-342900">
              <a:spcAft>
                <a:spcPts val="600"/>
              </a:spcAft>
              <a:buFont typeface="Wingdings" pitchFamily="2" charset="2"/>
              <a:buChar char="Ø"/>
            </a:pPr>
            <a:r>
              <a:rPr lang="pt-BR" sz="2100" b="1" u="sng" dirty="0" smtClean="0">
                <a:latin typeface="Arial" pitchFamily="34" charset="0"/>
                <a:cs typeface="Arial" pitchFamily="34" charset="0"/>
              </a:rPr>
              <a:t>Perspectiva </a:t>
            </a:r>
            <a:r>
              <a:rPr lang="pt-BR" sz="2100" b="1" u="sng" dirty="0">
                <a:latin typeface="Arial" pitchFamily="34" charset="0"/>
                <a:cs typeface="Arial" pitchFamily="34" charset="0"/>
              </a:rPr>
              <a:t>sociológica construtivista</a:t>
            </a:r>
          </a:p>
          <a:p>
            <a:pPr>
              <a:spcAft>
                <a:spcPts val="600"/>
              </a:spcAft>
            </a:pPr>
            <a:endParaRPr lang="pt-BR" sz="2100" dirty="0" smtClean="0">
              <a:latin typeface="Arial" pitchFamily="34" charset="0"/>
              <a:cs typeface="Arial" pitchFamily="34" charset="0"/>
            </a:endParaRPr>
          </a:p>
          <a:p>
            <a:pPr>
              <a:spcAft>
                <a:spcPts val="600"/>
              </a:spcAft>
            </a:pPr>
            <a:r>
              <a:rPr lang="pt-BR" sz="2100" b="1" dirty="0" smtClean="0">
                <a:latin typeface="Arial" pitchFamily="34" charset="0"/>
                <a:cs typeface="Arial" pitchFamily="34" charset="0"/>
              </a:rPr>
              <a:t>Problemas – entendidos como riscos</a:t>
            </a:r>
            <a:r>
              <a:rPr lang="pt-BR" sz="2100" dirty="0" smtClean="0">
                <a:latin typeface="Arial" pitchFamily="34" charset="0"/>
                <a:cs typeface="Arial" pitchFamily="34" charset="0"/>
              </a:rPr>
              <a:t> </a:t>
            </a:r>
          </a:p>
          <a:p>
            <a:pPr>
              <a:spcAft>
                <a:spcPts val="600"/>
              </a:spcAft>
            </a:pPr>
            <a:r>
              <a:rPr lang="pt-BR" sz="2100" dirty="0" smtClean="0">
                <a:latin typeface="Arial" pitchFamily="34" charset="0"/>
                <a:cs typeface="Arial" pitchFamily="34" charset="0"/>
              </a:rPr>
              <a:t>incertezas </a:t>
            </a:r>
            <a:r>
              <a:rPr lang="pt-BR" sz="2100" dirty="0">
                <a:latin typeface="Arial" pitchFamily="34" charset="0"/>
                <a:cs typeface="Arial" pitchFamily="34" charset="0"/>
              </a:rPr>
              <a:t>fabricadas, efeitos colaterais </a:t>
            </a:r>
            <a:r>
              <a:rPr lang="pt-BR" sz="2100" dirty="0" smtClean="0">
                <a:latin typeface="Arial" pitchFamily="34" charset="0"/>
                <a:cs typeface="Arial" pitchFamily="34" charset="0"/>
              </a:rPr>
              <a:t>do </a:t>
            </a:r>
            <a:r>
              <a:rPr lang="pt-BR" sz="2100" dirty="0">
                <a:latin typeface="Arial" pitchFamily="34" charset="0"/>
                <a:cs typeface="Arial" pitchFamily="34" charset="0"/>
              </a:rPr>
              <a:t>processo de industrialização, de modernidade e de desenvolvimento científico e </a:t>
            </a:r>
            <a:r>
              <a:rPr lang="pt-BR" sz="2100" dirty="0" smtClean="0">
                <a:latin typeface="Arial" pitchFamily="34" charset="0"/>
                <a:cs typeface="Arial" pitchFamily="34" charset="0"/>
              </a:rPr>
              <a:t>tecnológico </a:t>
            </a:r>
          </a:p>
          <a:p>
            <a:pPr>
              <a:spcAft>
                <a:spcPts val="600"/>
              </a:spcAft>
            </a:pPr>
            <a:endParaRPr lang="pt-BR" sz="2100" dirty="0" smtClean="0">
              <a:latin typeface="Arial" pitchFamily="34" charset="0"/>
              <a:cs typeface="Arial" pitchFamily="34" charset="0"/>
            </a:endParaRPr>
          </a:p>
          <a:p>
            <a:pPr>
              <a:spcAft>
                <a:spcPts val="600"/>
              </a:spcAft>
            </a:pPr>
            <a:r>
              <a:rPr lang="pt-BR" sz="2100" b="1" dirty="0" smtClean="0">
                <a:latin typeface="Arial" pitchFamily="34" charset="0"/>
                <a:cs typeface="Arial" pitchFamily="34" charset="0"/>
              </a:rPr>
              <a:t>Características desses riscos</a:t>
            </a:r>
            <a:endParaRPr lang="pt-BR" sz="2100" b="1" dirty="0">
              <a:latin typeface="Arial" pitchFamily="34" charset="0"/>
              <a:cs typeface="Arial" pitchFamily="34" charset="0"/>
            </a:endParaRPr>
          </a:p>
          <a:p>
            <a:pPr marL="342900" indent="-342900">
              <a:spcAft>
                <a:spcPts val="600"/>
              </a:spcAft>
              <a:buFont typeface="Arial" pitchFamily="34" charset="0"/>
              <a:buChar char="•"/>
            </a:pPr>
            <a:r>
              <a:rPr lang="pt-BR" sz="2100" dirty="0" smtClean="0">
                <a:latin typeface="Arial" pitchFamily="34" charset="0"/>
                <a:cs typeface="Arial" pitchFamily="34" charset="0"/>
              </a:rPr>
              <a:t>são </a:t>
            </a:r>
            <a:r>
              <a:rPr lang="pt-BR" sz="2100" dirty="0">
                <a:latin typeface="Arial" pitchFamily="34" charset="0"/>
                <a:cs typeface="Arial" pitchFamily="34" charset="0"/>
              </a:rPr>
              <a:t>institucionalmente produzidos, seja pela ciência, pelo mercado, pelo </a:t>
            </a:r>
            <a:r>
              <a:rPr lang="pt-BR" sz="2100" dirty="0" smtClean="0">
                <a:latin typeface="Arial" pitchFamily="34" charset="0"/>
                <a:cs typeface="Arial" pitchFamily="34" charset="0"/>
              </a:rPr>
              <a:t>governo</a:t>
            </a:r>
          </a:p>
          <a:p>
            <a:pPr marL="342900" indent="-342900">
              <a:spcAft>
                <a:spcPts val="600"/>
              </a:spcAft>
              <a:buFont typeface="Arial" pitchFamily="34" charset="0"/>
              <a:buChar char="•"/>
            </a:pPr>
            <a:r>
              <a:rPr lang="pt-BR" sz="2100" dirty="0" smtClean="0">
                <a:latin typeface="Arial" pitchFamily="34" charset="0"/>
                <a:cs typeface="Arial" pitchFamily="34" charset="0"/>
              </a:rPr>
              <a:t>desencadeiam </a:t>
            </a:r>
            <a:r>
              <a:rPr lang="pt-BR" sz="2100" dirty="0">
                <a:latin typeface="Arial" pitchFamily="34" charset="0"/>
                <a:cs typeface="Arial" pitchFamily="34" charset="0"/>
              </a:rPr>
              <a:t>danos atemporais e que podem ser </a:t>
            </a:r>
            <a:r>
              <a:rPr lang="pt-BR" sz="2100" dirty="0" smtClean="0">
                <a:latin typeface="Arial" pitchFamily="34" charset="0"/>
                <a:cs typeface="Arial" pitchFamily="34" charset="0"/>
              </a:rPr>
              <a:t>irreversíveis</a:t>
            </a:r>
          </a:p>
          <a:p>
            <a:pPr marL="342900" indent="-342900">
              <a:spcAft>
                <a:spcPts val="600"/>
              </a:spcAft>
              <a:buFont typeface="Arial" pitchFamily="34" charset="0"/>
              <a:buChar char="•"/>
            </a:pPr>
            <a:r>
              <a:rPr lang="pt-BR" sz="2100" dirty="0" smtClean="0">
                <a:latin typeface="Arial" pitchFamily="34" charset="0"/>
                <a:cs typeface="Arial" pitchFamily="34" charset="0"/>
              </a:rPr>
              <a:t>apresentam-se </a:t>
            </a:r>
            <a:r>
              <a:rPr lang="pt-BR" sz="2100" dirty="0">
                <a:latin typeface="Arial" pitchFamily="34" charset="0"/>
                <a:cs typeface="Arial" pitchFamily="34" charset="0"/>
              </a:rPr>
              <a:t>somente no conhecimento que se tenha deles, podendo ser diminuídos, aumentados, dramatizados ou </a:t>
            </a:r>
            <a:r>
              <a:rPr lang="pt-BR" sz="2100" dirty="0" smtClean="0">
                <a:latin typeface="Arial" pitchFamily="34" charset="0"/>
                <a:cs typeface="Arial" pitchFamily="34" charset="0"/>
              </a:rPr>
              <a:t>minimizados e estão </a:t>
            </a:r>
            <a:r>
              <a:rPr lang="pt-BR" sz="2100" dirty="0">
                <a:latin typeface="Arial" pitchFamily="34" charset="0"/>
                <a:cs typeface="Arial" pitchFamily="34" charset="0"/>
              </a:rPr>
              <a:t>abertos a processos sociais de </a:t>
            </a:r>
            <a:r>
              <a:rPr lang="pt-BR" sz="2100" dirty="0" smtClean="0">
                <a:latin typeface="Arial" pitchFamily="34" charset="0"/>
                <a:cs typeface="Arial" pitchFamily="34" charset="0"/>
              </a:rPr>
              <a:t>definição</a:t>
            </a:r>
          </a:p>
          <a:p>
            <a:pPr marL="342900" indent="-342900">
              <a:spcAft>
                <a:spcPts val="600"/>
              </a:spcAft>
              <a:buFont typeface="Arial" pitchFamily="34" charset="0"/>
              <a:buChar char="•"/>
            </a:pPr>
            <a:r>
              <a:rPr lang="pt-BR" sz="2100" dirty="0" smtClean="0">
                <a:latin typeface="Arial" pitchFamily="34" charset="0"/>
                <a:cs typeface="Arial" pitchFamily="34" charset="0"/>
              </a:rPr>
              <a:t>produzem </a:t>
            </a:r>
            <a:r>
              <a:rPr lang="pt-BR" sz="2100" dirty="0">
                <a:latin typeface="Arial" pitchFamily="34" charset="0"/>
                <a:cs typeface="Arial" pitchFamily="34" charset="0"/>
              </a:rPr>
              <a:t>novos desníveis </a:t>
            </a:r>
            <a:r>
              <a:rPr lang="pt-BR" sz="2100" dirty="0" smtClean="0">
                <a:latin typeface="Arial" pitchFamily="34" charset="0"/>
                <a:cs typeface="Arial" pitchFamily="34" charset="0"/>
              </a:rPr>
              <a:t>internacionais</a:t>
            </a:r>
          </a:p>
          <a:p>
            <a:pPr marL="342900" indent="-342900">
              <a:spcAft>
                <a:spcPts val="600"/>
              </a:spcAft>
              <a:buFont typeface="Arial" pitchFamily="34" charset="0"/>
              <a:buChar char="•"/>
            </a:pPr>
            <a:r>
              <a:rPr lang="pt-BR" sz="2100" dirty="0" smtClean="0">
                <a:latin typeface="Arial" pitchFamily="34" charset="0"/>
                <a:cs typeface="Arial" pitchFamily="34" charset="0"/>
              </a:rPr>
              <a:t>elevam </a:t>
            </a:r>
            <a:r>
              <a:rPr lang="pt-BR" sz="2100" dirty="0">
                <a:latin typeface="Arial" pitchFamily="34" charset="0"/>
                <a:cs typeface="Arial" pitchFamily="34" charset="0"/>
              </a:rPr>
              <a:t>a lógica capitalista de desenvolvimento a outro estágio e expõem crises de responsabilidades </a:t>
            </a:r>
            <a:endParaRPr lang="pt-BR" sz="2100" dirty="0" smtClean="0">
              <a:latin typeface="Arial" pitchFamily="34" charset="0"/>
              <a:cs typeface="Arial" pitchFamily="34" charset="0"/>
            </a:endParaRPr>
          </a:p>
          <a:p>
            <a:pPr>
              <a:spcAft>
                <a:spcPts val="600"/>
              </a:spcAft>
            </a:pPr>
            <a:r>
              <a:rPr lang="pt-BR" sz="2100" dirty="0">
                <a:latin typeface="Arial" pitchFamily="34" charset="0"/>
                <a:cs typeface="Arial" pitchFamily="34" charset="0"/>
              </a:rPr>
              <a:t>	</a:t>
            </a:r>
            <a:r>
              <a:rPr lang="pt-BR" sz="2100" dirty="0" smtClean="0">
                <a:latin typeface="Arial" pitchFamily="34" charset="0"/>
                <a:cs typeface="Arial" pitchFamily="34" charset="0"/>
              </a:rPr>
              <a:t>	</a:t>
            </a:r>
            <a:r>
              <a:rPr lang="pt-BR" sz="1400" dirty="0" smtClean="0">
                <a:latin typeface="Arial" pitchFamily="34" charset="0"/>
                <a:cs typeface="Arial" pitchFamily="34" charset="0"/>
              </a:rPr>
              <a:t>(</a:t>
            </a:r>
            <a:r>
              <a:rPr lang="pt-BR" sz="1400" dirty="0">
                <a:latin typeface="Arial" pitchFamily="34" charset="0"/>
                <a:cs typeface="Arial" pitchFamily="34" charset="0"/>
              </a:rPr>
              <a:t>Beck, 2010; </a:t>
            </a:r>
            <a:r>
              <a:rPr lang="pt-BR" sz="1400" dirty="0" err="1">
                <a:latin typeface="Arial" pitchFamily="34" charset="0"/>
                <a:cs typeface="Arial" pitchFamily="34" charset="0"/>
              </a:rPr>
              <a:t>Giddens</a:t>
            </a:r>
            <a:r>
              <a:rPr lang="pt-BR" sz="1400" dirty="0">
                <a:latin typeface="Arial" pitchFamily="34" charset="0"/>
                <a:cs typeface="Arial" pitchFamily="34" charset="0"/>
              </a:rPr>
              <a:t>, 1999; Bosco e Di Giulio, 2015; </a:t>
            </a:r>
            <a:r>
              <a:rPr lang="pt-BR" sz="1400" dirty="0" err="1">
                <a:latin typeface="Arial" pitchFamily="34" charset="0"/>
                <a:cs typeface="Arial" pitchFamily="34" charset="0"/>
              </a:rPr>
              <a:t>Guivant</a:t>
            </a:r>
            <a:r>
              <a:rPr lang="pt-BR" sz="1400" dirty="0">
                <a:latin typeface="Arial" pitchFamily="34" charset="0"/>
                <a:cs typeface="Arial" pitchFamily="34" charset="0"/>
              </a:rPr>
              <a:t>, 1998</a:t>
            </a:r>
            <a:r>
              <a:rPr lang="pt-BR" sz="1400" dirty="0" smtClean="0">
                <a:latin typeface="Arial" pitchFamily="34" charset="0"/>
                <a:cs typeface="Arial" pitchFamily="34" charset="0"/>
              </a:rPr>
              <a:t>)</a:t>
            </a:r>
            <a:endParaRPr lang="pt-BR" sz="1400" dirty="0">
              <a:latin typeface="Arial" pitchFamily="34" charset="0"/>
              <a:cs typeface="Arial" pitchFamily="34" charset="0"/>
            </a:endParaRPr>
          </a:p>
        </p:txBody>
      </p:sp>
      <p:pic>
        <p:nvPicPr>
          <p:cNvPr id="3" name="Picture 2" descr="http://www.cbc.ca/news/background/madcow/gfx/titlepho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366" y="287197"/>
            <a:ext cx="2730667" cy="17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ttps://encrypted-tbn2.gstatic.com/images?q=tbn:ANd9GcQubrtcARLqQxPirhEdKoXXhcPb3nvpq_qXAXajXNfk1w6S77EZOPS2JkBl"/>
          <p:cNvPicPr>
            <a:picLocks noChangeAspect="1" noChangeArrowheads="1"/>
          </p:cNvPicPr>
          <p:nvPr/>
        </p:nvPicPr>
        <p:blipFill>
          <a:blip r:embed="rId3" cstate="print"/>
          <a:srcRect/>
          <a:stretch>
            <a:fillRect/>
          </a:stretch>
        </p:blipFill>
        <p:spPr bwMode="auto">
          <a:xfrm>
            <a:off x="8360861" y="2404905"/>
            <a:ext cx="3495675" cy="1304926"/>
          </a:xfrm>
          <a:prstGeom prst="rect">
            <a:avLst/>
          </a:prstGeom>
          <a:noFill/>
        </p:spPr>
      </p:pic>
      <p:pic>
        <p:nvPicPr>
          <p:cNvPr id="5" name="Picture 2" descr="Resultado de imagem para climate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707" y="4124747"/>
            <a:ext cx="3406689" cy="223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98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96800"/>
            <a:ext cx="3044825" cy="2003738"/>
          </a:xfrm>
          <a:prstGeom prst="rect">
            <a:avLst/>
          </a:prstGeom>
          <a:noFill/>
          <a:effectLst>
            <a:reflection blurRad="6350" stA="50000" endA="300" endPos="90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914649" y="46957"/>
            <a:ext cx="8970725" cy="6771084"/>
          </a:xfrm>
          <a:prstGeom prst="rect">
            <a:avLst/>
          </a:prstGeom>
          <a:noFill/>
          <a:ln>
            <a:solidFill>
              <a:schemeClr val="accent4">
                <a:lumMod val="75000"/>
              </a:schemeClr>
            </a:solidFill>
          </a:ln>
        </p:spPr>
        <p:txBody>
          <a:bodyPr wrap="square" rtlCol="0">
            <a:spAutoFit/>
          </a:bodyPr>
          <a:lstStyle/>
          <a:p>
            <a:pPr algn="r">
              <a:spcAft>
                <a:spcPts val="600"/>
              </a:spcAft>
            </a:pPr>
            <a:r>
              <a:rPr lang="pt-BR" sz="2100" b="1" dirty="0"/>
              <a:t>Fatores associados  </a:t>
            </a:r>
            <a:r>
              <a:rPr lang="pt-BR" sz="2100" b="1" dirty="0" smtClean="0"/>
              <a:t>à </a:t>
            </a:r>
            <a:r>
              <a:rPr lang="pt-BR" sz="2100" b="1" dirty="0"/>
              <a:t>qualidade do conhecimento disponível </a:t>
            </a:r>
            <a:r>
              <a:rPr lang="pt-BR" sz="2100" b="1" dirty="0" smtClean="0"/>
              <a:t>sobre esses riscos </a:t>
            </a:r>
            <a:r>
              <a:rPr lang="pt-BR" sz="1400" b="1" dirty="0">
                <a:latin typeface="Arial" pitchFamily="34" charset="0"/>
                <a:cs typeface="Arial" pitchFamily="34" charset="0"/>
              </a:rPr>
              <a:t>(</a:t>
            </a:r>
            <a:r>
              <a:rPr lang="pt-BR" sz="1400" b="1" dirty="0" err="1">
                <a:latin typeface="Arial" pitchFamily="34" charset="0"/>
                <a:cs typeface="Arial" pitchFamily="34" charset="0"/>
              </a:rPr>
              <a:t>Renn</a:t>
            </a:r>
            <a:r>
              <a:rPr lang="pt-BR" sz="1400" b="1" dirty="0">
                <a:latin typeface="Arial" pitchFamily="34" charset="0"/>
                <a:cs typeface="Arial" pitchFamily="34" charset="0"/>
              </a:rPr>
              <a:t>, 2008)</a:t>
            </a:r>
          </a:p>
          <a:p>
            <a:pPr>
              <a:spcAft>
                <a:spcPts val="600"/>
              </a:spcAft>
              <a:buFont typeface="Wingdings" pitchFamily="2" charset="2"/>
              <a:buChar char="Ø"/>
            </a:pPr>
            <a:r>
              <a:rPr lang="pt-BR" sz="2100" b="1" dirty="0" smtClean="0"/>
              <a:t> </a:t>
            </a:r>
            <a:r>
              <a:rPr lang="pt-BR" sz="2100" b="1" dirty="0"/>
              <a:t>Complexidade </a:t>
            </a:r>
            <a:r>
              <a:rPr lang="pt-BR" sz="2100" dirty="0"/>
              <a:t>se refere à dificuldade de identificar e quantificar as relações de causa entre potenciais agentes causadores e efeitos específicos observados</a:t>
            </a:r>
          </a:p>
          <a:p>
            <a:pPr>
              <a:spcAft>
                <a:spcPts val="600"/>
              </a:spcAft>
              <a:buFont typeface="Wingdings" pitchFamily="2" charset="2"/>
              <a:buChar char="Ø"/>
            </a:pPr>
            <a:endParaRPr lang="pt-BR" sz="2100" dirty="0"/>
          </a:p>
          <a:p>
            <a:pPr>
              <a:spcAft>
                <a:spcPts val="600"/>
              </a:spcAft>
              <a:buFont typeface="Wingdings" pitchFamily="2" charset="2"/>
              <a:buChar char="Ø"/>
            </a:pPr>
            <a:r>
              <a:rPr lang="pt-BR" sz="2100" b="1" dirty="0"/>
              <a:t> Incerteza </a:t>
            </a:r>
            <a:r>
              <a:rPr lang="pt-BR" sz="2100" dirty="0"/>
              <a:t>envolve erro sistemático ou aleatório na modelagem (baseado em extrapolações de resultados de pesquisas com animais para humanos ou de doses grandes para pequenas, aplicações de inferência estatística, dentre outros), sistema de fronteiras (incertezas provêm de modelos restritos e da necessidade de focar em uma quantidade limitada de variáveis e parâmetros); ignorância ou falta de conhecimento</a:t>
            </a:r>
          </a:p>
          <a:p>
            <a:pPr>
              <a:spcAft>
                <a:spcPts val="600"/>
              </a:spcAft>
              <a:buFont typeface="Wingdings" pitchFamily="2" charset="2"/>
              <a:buChar char="Ø"/>
            </a:pPr>
            <a:endParaRPr lang="pt-BR" sz="2100" dirty="0"/>
          </a:p>
          <a:p>
            <a:pPr>
              <a:spcAft>
                <a:spcPts val="600"/>
              </a:spcAft>
              <a:buFont typeface="Wingdings" pitchFamily="2" charset="2"/>
              <a:buChar char="Ø"/>
            </a:pPr>
            <a:r>
              <a:rPr lang="pt-BR" sz="2100" dirty="0"/>
              <a:t> </a:t>
            </a:r>
            <a:r>
              <a:rPr lang="pt-BR" sz="2100" b="1" dirty="0" err="1"/>
              <a:t>Ambiguidade</a:t>
            </a:r>
            <a:r>
              <a:rPr lang="pt-BR" sz="2100" dirty="0"/>
              <a:t> é compreendida como dar ascensão a diferentes, significativas e legítimas interpretações dos resultados aceitáveis da avaliação</a:t>
            </a:r>
          </a:p>
          <a:p>
            <a:pPr>
              <a:spcAft>
                <a:spcPts val="600"/>
              </a:spcAft>
              <a:buFont typeface="Wingdings" pitchFamily="2" charset="2"/>
              <a:buChar char="§"/>
            </a:pPr>
            <a:r>
              <a:rPr lang="pt-BR" sz="2100" dirty="0"/>
              <a:t> Interpretativa: quando há diferentes interpretações de um mesmo resultado obtido na avaliação</a:t>
            </a:r>
          </a:p>
          <a:p>
            <a:pPr>
              <a:spcAft>
                <a:spcPts val="600"/>
              </a:spcAft>
              <a:buFont typeface="Wingdings" pitchFamily="2" charset="2"/>
              <a:buChar char="§"/>
            </a:pPr>
            <a:r>
              <a:rPr lang="pt-BR" sz="2100" dirty="0"/>
              <a:t> Normativa: quando há diferentes concepções sobre o que é tolerável em relação à ética, qualidade de vida, parâmetros e distribuição de benefícios e riscos</a:t>
            </a:r>
          </a:p>
        </p:txBody>
      </p:sp>
    </p:spTree>
    <p:extLst>
      <p:ext uri="{BB962C8B-B14F-4D97-AF65-F5344CB8AC3E}">
        <p14:creationId xmlns:p14="http://schemas.microsoft.com/office/powerpoint/2010/main" val="156369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36764" y="161857"/>
            <a:ext cx="11683093" cy="6617196"/>
          </a:xfrm>
          <a:prstGeom prst="rect">
            <a:avLst/>
          </a:prstGeom>
        </p:spPr>
        <p:txBody>
          <a:bodyPr wrap="square">
            <a:spAutoFit/>
          </a:bodyPr>
          <a:lstStyle/>
          <a:p>
            <a:r>
              <a:rPr lang="pt-BR" b="1" dirty="0" smtClean="0">
                <a:latin typeface="Arial" panose="020B0604020202020204" pitchFamily="34" charset="0"/>
                <a:cs typeface="Arial" panose="020B0604020202020204" pitchFamily="34" charset="0"/>
              </a:rPr>
              <a:t>Campo da alimentação </a:t>
            </a:r>
            <a:r>
              <a:rPr lang="pt-BR" b="1" dirty="0">
                <a:latin typeface="Arial" panose="020B0604020202020204" pitchFamily="34" charset="0"/>
                <a:cs typeface="Arial" panose="020B0604020202020204" pitchFamily="34" charset="0"/>
              </a:rPr>
              <a:t>e </a:t>
            </a:r>
            <a:r>
              <a:rPr lang="pt-BR" b="1" dirty="0" smtClean="0">
                <a:latin typeface="Arial" panose="020B0604020202020204" pitchFamily="34" charset="0"/>
                <a:cs typeface="Arial" panose="020B0604020202020204" pitchFamily="34" charset="0"/>
              </a:rPr>
              <a:t>nutrição </a:t>
            </a:r>
          </a:p>
          <a:p>
            <a:pPr marL="285750" indent="-285750">
              <a:buFont typeface="Wingdings" panose="05000000000000000000" pitchFamily="2" charset="2"/>
              <a:buChar char="Ø"/>
            </a:pPr>
            <a:r>
              <a:rPr lang="pt-BR" dirty="0" smtClean="0">
                <a:latin typeface="Arial" panose="020B0604020202020204" pitchFamily="34" charset="0"/>
                <a:cs typeface="Arial" panose="020B0604020202020204" pitchFamily="34" charset="0"/>
              </a:rPr>
              <a:t>Modificações </a:t>
            </a:r>
            <a:r>
              <a:rPr lang="pt-BR" dirty="0">
                <a:latin typeface="Arial" panose="020B0604020202020204" pitchFamily="34" charset="0"/>
                <a:cs typeface="Arial" panose="020B0604020202020204" pitchFamily="34" charset="0"/>
              </a:rPr>
              <a:t>em curso, local e globalmente, relacionadas às mudanças de padrões alimentares e de saúde, que derivam do processo de globalização, urbanização acelerada e </a:t>
            </a:r>
            <a:r>
              <a:rPr lang="pt-BR" dirty="0" smtClean="0">
                <a:latin typeface="Arial" panose="020B0604020202020204" pitchFamily="34" charset="0"/>
                <a:cs typeface="Arial" panose="020B0604020202020204" pitchFamily="34" charset="0"/>
              </a:rPr>
              <a:t>industrialização</a:t>
            </a:r>
          </a:p>
          <a:p>
            <a:pPr marL="285750" indent="-285750">
              <a:buFont typeface="Wingdings" panose="05000000000000000000" pitchFamily="2" charset="2"/>
              <a:buChar char="Ø"/>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t-BR" dirty="0" smtClean="0">
                <a:latin typeface="Arial" panose="020B0604020202020204" pitchFamily="34" charset="0"/>
                <a:cs typeface="Arial" panose="020B0604020202020204" pitchFamily="34" charset="0"/>
              </a:rPr>
              <a:t>Substituição </a:t>
            </a:r>
            <a:r>
              <a:rPr lang="pt-BR" dirty="0">
                <a:latin typeface="Arial" panose="020B0604020202020204" pitchFamily="34" charset="0"/>
                <a:cs typeface="Arial" panose="020B0604020202020204" pitchFamily="34" charset="0"/>
              </a:rPr>
              <a:t>de padrões alimentares locais por hábitos alimentares </a:t>
            </a:r>
            <a:r>
              <a:rPr lang="pt-BR" dirty="0" smtClean="0">
                <a:latin typeface="Arial" panose="020B0604020202020204" pitchFamily="34" charset="0"/>
                <a:cs typeface="Arial" panose="020B0604020202020204" pitchFamily="34" charset="0"/>
              </a:rPr>
              <a:t>globalizados</a:t>
            </a:r>
          </a:p>
          <a:p>
            <a:pPr marL="285750" indent="-285750">
              <a:buFont typeface="Wingdings" panose="05000000000000000000" pitchFamily="2" charset="2"/>
              <a:buChar char="Ø"/>
            </a:pPr>
            <a:endParaRPr lang="pt-B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t-BR" dirty="0">
                <a:latin typeface="Arial" panose="020B0604020202020204" pitchFamily="34" charset="0"/>
                <a:cs typeface="Arial" panose="020B0604020202020204" pitchFamily="34" charset="0"/>
              </a:rPr>
              <a:t>H</a:t>
            </a:r>
            <a:r>
              <a:rPr lang="pt-BR" dirty="0" smtClean="0">
                <a:latin typeface="Arial" panose="020B0604020202020204" pitchFamily="34" charset="0"/>
                <a:cs typeface="Arial" panose="020B0604020202020204" pitchFamily="34" charset="0"/>
              </a:rPr>
              <a:t>ábitos </a:t>
            </a:r>
            <a:r>
              <a:rPr lang="pt-BR" dirty="0">
                <a:latin typeface="Arial" panose="020B0604020202020204" pitchFamily="34" charset="0"/>
                <a:cs typeface="Arial" panose="020B0604020202020204" pitchFamily="34" charset="0"/>
              </a:rPr>
              <a:t>alimentares </a:t>
            </a:r>
            <a:r>
              <a:rPr lang="pt-BR" dirty="0" err="1">
                <a:latin typeface="Arial" panose="020B0604020202020204" pitchFamily="34" charset="0"/>
                <a:cs typeface="Arial" panose="020B0604020202020204" pitchFamily="34" charset="0"/>
              </a:rPr>
              <a:t>obesogênicos</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resultantes </a:t>
            </a:r>
            <a:r>
              <a:rPr lang="pt-BR" dirty="0">
                <a:latin typeface="Arial" panose="020B0604020202020204" pitchFamily="34" charset="0"/>
                <a:cs typeface="Arial" panose="020B0604020202020204" pitchFamily="34" charset="0"/>
              </a:rPr>
              <a:t>do excesso de ingestão calórica e mudanças na qualidade da dieta, caracterizados, principalmente, pelo consumo de alimentos </a:t>
            </a:r>
            <a:r>
              <a:rPr lang="pt-BR" dirty="0" err="1">
                <a:latin typeface="Arial" panose="020B0604020202020204" pitchFamily="34" charset="0"/>
                <a:cs typeface="Arial" panose="020B0604020202020204" pitchFamily="34" charset="0"/>
              </a:rPr>
              <a:t>ultraprocessados</a:t>
            </a:r>
            <a:r>
              <a:rPr lang="pt-BR" dirty="0">
                <a:latin typeface="Arial" panose="020B0604020202020204" pitchFamily="34" charset="0"/>
                <a:cs typeface="Arial" panose="020B0604020202020204" pitchFamily="34" charset="0"/>
              </a:rPr>
              <a:t>, com grande quantidade de nutrientes como açúcares, sal e gorduras, e menor em fibras, proteínas e potássio </a:t>
            </a:r>
            <a:r>
              <a:rPr lang="pt-BR" sz="1400" dirty="0">
                <a:latin typeface="Arial" panose="020B0604020202020204" pitchFamily="34" charset="0"/>
                <a:cs typeface="Arial" panose="020B0604020202020204" pitchFamily="34" charset="0"/>
              </a:rPr>
              <a:t>(SWINBURN et al., 2011; DURAN, 2013; FORTES e RIBEIRO, 2014; LOUZADA et al., 2015; SCRINIS, 2020</a:t>
            </a:r>
            <a:r>
              <a:rPr lang="pt-BR" sz="14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t-BR" dirty="0" smtClean="0">
                <a:latin typeface="Arial" panose="020B0604020202020204" pitchFamily="34" charset="0"/>
                <a:cs typeface="Arial" panose="020B0604020202020204" pitchFamily="34" charset="0"/>
              </a:rPr>
              <a:t>Perfil </a:t>
            </a:r>
            <a:r>
              <a:rPr lang="pt-BR" dirty="0">
                <a:latin typeface="Arial" panose="020B0604020202020204" pitchFamily="34" charset="0"/>
                <a:cs typeface="Arial" panose="020B0604020202020204" pitchFamily="34" charset="0"/>
              </a:rPr>
              <a:t>nutricional desfavorável dos alimentos </a:t>
            </a:r>
            <a:r>
              <a:rPr lang="pt-BR" dirty="0" err="1">
                <a:latin typeface="Arial" panose="020B0604020202020204" pitchFamily="34" charset="0"/>
                <a:cs typeface="Arial" panose="020B0604020202020204" pitchFamily="34" charset="0"/>
              </a:rPr>
              <a:t>ultraprocessados</a:t>
            </a:r>
            <a:r>
              <a:rPr lang="pt-BR" dirty="0">
                <a:latin typeface="Arial" panose="020B0604020202020204" pitchFamily="34" charset="0"/>
                <a:cs typeface="Arial" panose="020B0604020202020204" pitchFamily="34" charset="0"/>
              </a:rPr>
              <a:t> tem sido relacionado com desfechos de sobrepeso e obesidade e o desenvolvimento de doenças crônicas não transmissíveis (</a:t>
            </a:r>
            <a:r>
              <a:rPr lang="pt-BR" dirty="0" err="1">
                <a:latin typeface="Arial" panose="020B0604020202020204" pitchFamily="34" charset="0"/>
                <a:cs typeface="Arial" panose="020B0604020202020204" pitchFamily="34" charset="0"/>
              </a:rPr>
              <a:t>DCNTs</a:t>
            </a:r>
            <a:r>
              <a:rPr lang="pt-BR" dirty="0">
                <a:latin typeface="Arial" panose="020B0604020202020204" pitchFamily="34" charset="0"/>
                <a:cs typeface="Arial" panose="020B0604020202020204" pitchFamily="34" charset="0"/>
              </a:rPr>
              <a:t>), como diabetes, doenças cardiovasculares, câncer, e risco de mortalidade por todas as causas, mas, também tem sido reconhecido seu impacto em deficiências de nutrientes específicos </a:t>
            </a:r>
            <a:r>
              <a:rPr lang="pt-BR" sz="1400" dirty="0">
                <a:latin typeface="Arial" panose="020B0604020202020204" pitchFamily="34" charset="0"/>
                <a:cs typeface="Arial" panose="020B0604020202020204" pitchFamily="34" charset="0"/>
              </a:rPr>
              <a:t>(LOUZADA et al., 2015; MONTEIRO et al., 2019; SROUR et al., 2019</a:t>
            </a:r>
            <a:r>
              <a:rPr lang="pt-BR" sz="14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t-BR" dirty="0" smtClean="0">
                <a:latin typeface="Arial" panose="020B0604020202020204" pitchFamily="34" charset="0"/>
                <a:cs typeface="Arial" panose="020B0604020202020204" pitchFamily="34" charset="0"/>
              </a:rPr>
              <a:t>Desnutrição persiste - relatório </a:t>
            </a:r>
            <a:r>
              <a:rPr lang="pt-BR" dirty="0">
                <a:latin typeface="Arial" panose="020B0604020202020204" pitchFamily="34" charset="0"/>
                <a:cs typeface="Arial" panose="020B0604020202020204" pitchFamily="34" charset="0"/>
              </a:rPr>
              <a:t>"The </a:t>
            </a:r>
            <a:r>
              <a:rPr lang="pt-BR" dirty="0" err="1">
                <a:latin typeface="Arial" panose="020B0604020202020204" pitchFamily="34" charset="0"/>
                <a:cs typeface="Arial" panose="020B0604020202020204" pitchFamily="34" charset="0"/>
              </a:rPr>
              <a:t>state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of</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food</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security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nutrition</a:t>
            </a:r>
            <a:r>
              <a:rPr lang="pt-BR" dirty="0">
                <a:latin typeface="Arial" panose="020B0604020202020204" pitchFamily="34" charset="0"/>
                <a:cs typeface="Arial" panose="020B0604020202020204" pitchFamily="34" charset="0"/>
              </a:rPr>
              <a:t> in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world" </a:t>
            </a:r>
            <a:r>
              <a:rPr lang="pt-BR" dirty="0">
                <a:latin typeface="Arial" panose="020B0604020202020204" pitchFamily="34" charset="0"/>
                <a:cs typeface="Arial" panose="020B0604020202020204" pitchFamily="34" charset="0"/>
              </a:rPr>
              <a:t>estima que o número de indivíduos que passam fome vem crescendo, atingindo quase 9% da população mundial em 2019 (690 milhões de pessoas) </a:t>
            </a:r>
            <a:r>
              <a:rPr lang="pt-BR" sz="1400" dirty="0">
                <a:latin typeface="Arial" panose="020B0604020202020204" pitchFamily="34" charset="0"/>
                <a:cs typeface="Arial" panose="020B0604020202020204" pitchFamily="34" charset="0"/>
              </a:rPr>
              <a:t>(FAO, 2020</a:t>
            </a:r>
            <a:r>
              <a:rPr lang="pt-BR" sz="1400" dirty="0" smtClean="0">
                <a:latin typeface="Arial" panose="020B0604020202020204" pitchFamily="34" charset="0"/>
                <a:cs typeface="Arial" panose="020B0604020202020204" pitchFamily="34" charset="0"/>
              </a:rPr>
              <a:t>) – </a:t>
            </a:r>
            <a:r>
              <a:rPr lang="pt-BR" dirty="0" smtClean="0">
                <a:latin typeface="Arial" panose="020B0604020202020204" pitchFamily="34" charset="0"/>
                <a:cs typeface="Arial" panose="020B0604020202020204" pitchFamily="34" charset="0"/>
              </a:rPr>
              <a:t>Brasil cenário preocupante!</a:t>
            </a:r>
          </a:p>
          <a:p>
            <a:pPr marL="285750" indent="-285750">
              <a:buFont typeface="Wingdings" panose="05000000000000000000" pitchFamily="2" charset="2"/>
              <a:buChar char="Ø"/>
            </a:pPr>
            <a:endParaRPr lang="pt-B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t-BR" dirty="0" smtClean="0">
                <a:latin typeface="Arial" panose="020B0604020202020204" pitchFamily="34" charset="0"/>
                <a:cs typeface="Arial" panose="020B0604020202020204" pitchFamily="34" charset="0"/>
              </a:rPr>
              <a:t>Pandemia </a:t>
            </a:r>
            <a:r>
              <a:rPr lang="pt-BR" dirty="0">
                <a:latin typeface="Arial" panose="020B0604020202020204" pitchFamily="34" charset="0"/>
                <a:cs typeface="Arial" panose="020B0604020202020204" pitchFamily="34" charset="0"/>
              </a:rPr>
              <a:t>de </a:t>
            </a:r>
            <a:r>
              <a:rPr lang="pt-BR" dirty="0" smtClean="0">
                <a:latin typeface="Arial" panose="020B0604020202020204" pitchFamily="34" charset="0"/>
                <a:cs typeface="Arial" panose="020B0604020202020204" pitchFamily="34" charset="0"/>
              </a:rPr>
              <a:t>COVID-19: deverá </a:t>
            </a:r>
            <a:r>
              <a:rPr lang="pt-BR" dirty="0">
                <a:latin typeface="Arial" panose="020B0604020202020204" pitchFamily="34" charset="0"/>
                <a:cs typeface="Arial" panose="020B0604020202020204" pitchFamily="34" charset="0"/>
              </a:rPr>
              <a:t>exacerbar ainda mais os contextos da má nutrição, agravando problemas estruturais preexistentes como iniquidades sociais, desmantelamento de políticas de saúde e adversidades na disponibilidade e acessibilidade a alimentos </a:t>
            </a:r>
            <a:r>
              <a:rPr lang="pt-BR" sz="1400" dirty="0">
                <a:latin typeface="Arial" panose="020B0604020202020204" pitchFamily="34" charset="0"/>
                <a:cs typeface="Arial" panose="020B0604020202020204" pitchFamily="34" charset="0"/>
              </a:rPr>
              <a:t>(FAO, 2020; FIAN, 2020</a:t>
            </a:r>
            <a:r>
              <a:rPr lang="pt-BR" sz="1400"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54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13613" y="707588"/>
            <a:ext cx="6561366" cy="3416320"/>
          </a:xfrm>
          <a:prstGeom prst="rect">
            <a:avLst/>
          </a:prstGeom>
        </p:spPr>
        <p:txBody>
          <a:bodyPr wrap="square">
            <a:spAutoFit/>
          </a:bodyPr>
          <a:lstStyle/>
          <a:p>
            <a:r>
              <a:rPr lang="pt-BR" b="1" dirty="0">
                <a:latin typeface="Arial" panose="020B0604020202020204" pitchFamily="34" charset="0"/>
                <a:cs typeface="Arial" panose="020B0604020202020204" pitchFamily="34" charset="0"/>
              </a:rPr>
              <a:t>Comissão The Lancet (2019): </a:t>
            </a:r>
            <a:r>
              <a:rPr lang="pt-BR" b="1" dirty="0" err="1">
                <a:latin typeface="Arial" panose="020B0604020202020204" pitchFamily="34" charset="0"/>
                <a:cs typeface="Arial" panose="020B0604020202020204" pitchFamily="34" charset="0"/>
              </a:rPr>
              <a:t>Sindemia</a:t>
            </a:r>
            <a:r>
              <a:rPr lang="pt-BR" b="1" dirty="0">
                <a:latin typeface="Arial" panose="020B0604020202020204" pitchFamily="34" charset="0"/>
                <a:cs typeface="Arial" panose="020B0604020202020204" pitchFamily="34" charset="0"/>
              </a:rPr>
              <a:t> </a:t>
            </a:r>
            <a:r>
              <a:rPr lang="pt-BR" b="1" dirty="0" smtClean="0">
                <a:latin typeface="Arial" panose="020B0604020202020204" pitchFamily="34" charset="0"/>
                <a:cs typeface="Arial" panose="020B0604020202020204" pitchFamily="34" charset="0"/>
              </a:rPr>
              <a:t>Global</a:t>
            </a:r>
          </a:p>
          <a:p>
            <a:endParaRPr lang="pt-BR" b="1"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Pandemias de obesidade, desnutrição e mudanças climáticas </a:t>
            </a: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coexistem </a:t>
            </a:r>
            <a:r>
              <a:rPr lang="pt-BR" dirty="0">
                <a:latin typeface="Arial" panose="020B0604020202020204" pitchFamily="34" charset="0"/>
                <a:cs typeface="Arial" panose="020B0604020202020204" pitchFamily="34" charset="0"/>
              </a:rPr>
              <a:t>no tempo e </a:t>
            </a:r>
            <a:r>
              <a:rPr lang="pt-BR" dirty="0" smtClean="0">
                <a:latin typeface="Arial" panose="020B0604020202020204" pitchFamily="34" charset="0"/>
                <a:cs typeface="Arial" panose="020B0604020202020204" pitchFamily="34" charset="0"/>
              </a:rPr>
              <a:t>espaço</a:t>
            </a: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produzem </a:t>
            </a:r>
            <a:r>
              <a:rPr lang="pt-BR" dirty="0">
                <a:latin typeface="Arial" panose="020B0604020202020204" pitchFamily="34" charset="0"/>
                <a:cs typeface="Arial" panose="020B0604020202020204" pitchFamily="34" charset="0"/>
              </a:rPr>
              <a:t>efeitos complexos </a:t>
            </a:r>
            <a:r>
              <a:rPr lang="pt-BR" dirty="0" smtClean="0">
                <a:latin typeface="Arial" panose="020B0604020202020204" pitchFamily="34" charset="0"/>
                <a:cs typeface="Arial" panose="020B0604020202020204" pitchFamily="34" charset="0"/>
              </a:rPr>
              <a:t>negativos</a:t>
            </a: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compartilham </a:t>
            </a:r>
            <a:r>
              <a:rPr lang="pt-BR" dirty="0">
                <a:latin typeface="Arial" panose="020B0604020202020204" pitchFamily="34" charset="0"/>
                <a:cs typeface="Arial" panose="020B0604020202020204" pitchFamily="34" charset="0"/>
              </a:rPr>
              <a:t>impulsionadores sociais e alimentares em </a:t>
            </a:r>
            <a:r>
              <a:rPr lang="pt-BR" dirty="0" smtClean="0">
                <a:latin typeface="Arial" panose="020B0604020202020204" pitchFamily="34" charset="0"/>
                <a:cs typeface="Arial" panose="020B0604020202020204" pitchFamily="34" charset="0"/>
              </a:rPr>
              <a:t>comum</a:t>
            </a:r>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apresentam </a:t>
            </a:r>
            <a:r>
              <a:rPr lang="pt-BR" dirty="0">
                <a:latin typeface="Arial" panose="020B0604020202020204" pitchFamily="34" charset="0"/>
                <a:cs typeface="Arial" panose="020B0604020202020204" pitchFamily="34" charset="0"/>
              </a:rPr>
              <a:t>sinergias nas ações políticas necessárias para seu </a:t>
            </a:r>
            <a:r>
              <a:rPr lang="pt-BR" dirty="0" smtClean="0">
                <a:latin typeface="Arial" panose="020B0604020202020204" pitchFamily="34" charset="0"/>
                <a:cs typeface="Arial" panose="020B0604020202020204" pitchFamily="34" charset="0"/>
              </a:rPr>
              <a:t>enfrentamento</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Principais impulsionadores: desenho urbano, sistemas de uso do solo e os sistemas </a:t>
            </a:r>
            <a:r>
              <a:rPr lang="pt-BR" dirty="0" smtClean="0">
                <a:latin typeface="Arial" panose="020B0604020202020204" pitchFamily="34" charset="0"/>
                <a:cs typeface="Arial" panose="020B0604020202020204" pitchFamily="34" charset="0"/>
              </a:rPr>
              <a:t>alimentares</a:t>
            </a:r>
            <a:endParaRPr lang="pt-BR" dirty="0"/>
          </a:p>
        </p:txBody>
      </p:sp>
      <p:sp>
        <p:nvSpPr>
          <p:cNvPr id="3" name="AutoShape 2" descr="A SINDEMIA GLOBAL DA OBESIDADE, DESNUTRIÇÃO E MUDANÇAS CLIMÁTIC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8" name="Picture 4" descr="A Sindemia Global da Obesidade, Desnutrição e Mudanças Climáticas - C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34733"/>
            <a:ext cx="4802886" cy="31187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besidade, desnutrição, mudanças climáticas: três faces de uma mesma  questão | Biodiversidad en América Lat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44" y="4022045"/>
            <a:ext cx="3640817" cy="2424842"/>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178879" y="5923667"/>
            <a:ext cx="6096000" cy="738664"/>
          </a:xfrm>
          <a:prstGeom prst="rect">
            <a:avLst/>
          </a:prstGeom>
        </p:spPr>
        <p:txBody>
          <a:bodyPr>
            <a:spAutoFit/>
          </a:bodyPr>
          <a:lstStyle/>
          <a:p>
            <a:r>
              <a:rPr lang="pt-BR" sz="1400" dirty="0">
                <a:hlinkClick r:id="rId4"/>
              </a:rPr>
              <a:t>http://</a:t>
            </a:r>
            <a:r>
              <a:rPr lang="pt-BR" sz="1400" dirty="0" smtClean="0">
                <a:hlinkClick r:id="rId4"/>
              </a:rPr>
              <a:t>www.biodiversidadla.org/Documentos/Obesidade-desnutricao-mudancas-climaticas-tres-faces-de-uma-mesma-questao</a:t>
            </a:r>
            <a:endParaRPr lang="pt-BR" sz="1400" dirty="0" smtClean="0"/>
          </a:p>
          <a:p>
            <a:endParaRPr lang="pt-BR" sz="1400" dirty="0"/>
          </a:p>
        </p:txBody>
      </p:sp>
      <p:sp>
        <p:nvSpPr>
          <p:cNvPr id="5" name="Retângulo 4"/>
          <p:cNvSpPr/>
          <p:nvPr/>
        </p:nvSpPr>
        <p:spPr>
          <a:xfrm>
            <a:off x="5440136" y="4094007"/>
            <a:ext cx="6096000" cy="738664"/>
          </a:xfrm>
          <a:prstGeom prst="rect">
            <a:avLst/>
          </a:prstGeom>
        </p:spPr>
        <p:txBody>
          <a:bodyPr>
            <a:spAutoFit/>
          </a:bodyPr>
          <a:lstStyle/>
          <a:p>
            <a:r>
              <a:rPr lang="pt-BR" sz="1400" dirty="0">
                <a:hlinkClick r:id="rId5"/>
              </a:rPr>
              <a:t>https://</a:t>
            </a:r>
            <a:r>
              <a:rPr lang="pt-BR" sz="1400" dirty="0" smtClean="0">
                <a:hlinkClick r:id="rId5"/>
              </a:rPr>
              <a:t>alimentandopoliticas.org.br/wp-content/uploads/2019/08/idec-the_lancet-sumario_executivo-baixa.pdf</a:t>
            </a:r>
            <a:endParaRPr lang="pt-BR" sz="1400" dirty="0" smtClean="0"/>
          </a:p>
          <a:p>
            <a:endParaRPr lang="pt-BR" sz="1400" dirty="0"/>
          </a:p>
        </p:txBody>
      </p:sp>
    </p:spTree>
    <p:extLst>
      <p:ext uri="{BB962C8B-B14F-4D97-AF65-F5344CB8AC3E}">
        <p14:creationId xmlns:p14="http://schemas.microsoft.com/office/powerpoint/2010/main" val="4244785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847528" y="908720"/>
            <a:ext cx="8424936" cy="369332"/>
          </a:xfrm>
          <a:prstGeom prst="rect">
            <a:avLst/>
          </a:prstGeom>
          <a:noFill/>
        </p:spPr>
        <p:txBody>
          <a:bodyPr wrap="square" rtlCol="0">
            <a:spAutoFit/>
          </a:bodyPr>
          <a:lstStyle/>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466" y="0"/>
            <a:ext cx="7056783" cy="5909340"/>
          </a:xfrm>
          <a:prstGeom prst="rect">
            <a:avLst/>
          </a:prstGeom>
        </p:spPr>
      </p:pic>
      <p:sp>
        <p:nvSpPr>
          <p:cNvPr id="5" name="CaixaDeTexto 4"/>
          <p:cNvSpPr txBox="1"/>
          <p:nvPr/>
        </p:nvSpPr>
        <p:spPr>
          <a:xfrm>
            <a:off x="606555" y="5846898"/>
            <a:ext cx="11092865" cy="646331"/>
          </a:xfrm>
          <a:prstGeom prst="rect">
            <a:avLst/>
          </a:prstGeom>
          <a:noFill/>
        </p:spPr>
        <p:txBody>
          <a:bodyPr wrap="square" rtlCol="0">
            <a:spAutoFit/>
          </a:bodyPr>
          <a:lstStyle/>
          <a:p>
            <a:pPr>
              <a:spcAft>
                <a:spcPts val="600"/>
              </a:spcAft>
            </a:pPr>
            <a:r>
              <a:rPr lang="pt-BR" dirty="0" smtClean="0">
                <a:latin typeface="Arial" pitchFamily="34" charset="0"/>
                <a:cs typeface="Arial" pitchFamily="34" charset="0"/>
              </a:rPr>
              <a:t>Revisão de </a:t>
            </a:r>
            <a:r>
              <a:rPr lang="pt-BR" dirty="0" err="1" smtClean="0">
                <a:latin typeface="Arial" pitchFamily="34" charset="0"/>
                <a:cs typeface="Arial" pitchFamily="34" charset="0"/>
              </a:rPr>
              <a:t>Steffen</a:t>
            </a:r>
            <a:r>
              <a:rPr lang="pt-BR" dirty="0" smtClean="0">
                <a:latin typeface="Arial" pitchFamily="34" charset="0"/>
                <a:cs typeface="Arial" pitchFamily="34" charset="0"/>
              </a:rPr>
              <a:t> et al. (2015): 4 fronteiras já ultrapassadas: mudanças climática, perda da integridade da biosfera, mudança no uso da terra e fluxos biogeoquímicos  (fósforo e nitrogênio)</a:t>
            </a:r>
            <a:endParaRPr lang="pt-BR" dirty="0">
              <a:latin typeface="Arial" pitchFamily="34" charset="0"/>
              <a:cs typeface="Arial" pitchFamily="34" charset="0"/>
            </a:endParaRPr>
          </a:p>
        </p:txBody>
      </p:sp>
      <p:sp>
        <p:nvSpPr>
          <p:cNvPr id="6" name="Retângulo 5"/>
          <p:cNvSpPr/>
          <p:nvPr/>
        </p:nvSpPr>
        <p:spPr>
          <a:xfrm>
            <a:off x="271848" y="1547113"/>
            <a:ext cx="2151746" cy="3170099"/>
          </a:xfrm>
          <a:prstGeom prst="rect">
            <a:avLst/>
          </a:prstGeom>
          <a:solidFill>
            <a:schemeClr val="accent3">
              <a:lumMod val="20000"/>
              <a:lumOff val="80000"/>
            </a:schemeClr>
          </a:solidFill>
        </p:spPr>
        <p:txBody>
          <a:bodyPr wrap="square">
            <a:spAutoFit/>
          </a:bodyPr>
          <a:lstStyle/>
          <a:p>
            <a:r>
              <a:rPr lang="pt-BR" sz="2000" dirty="0" smtClean="0">
                <a:latin typeface="Arial" pitchFamily="34" charset="0"/>
                <a:cs typeface="Arial" pitchFamily="34" charset="0"/>
              </a:rPr>
              <a:t>Limites</a:t>
            </a:r>
            <a:endParaRPr lang="pt-BR" sz="2000" dirty="0">
              <a:latin typeface="Arial" pitchFamily="34" charset="0"/>
              <a:cs typeface="Arial" pitchFamily="34" charset="0"/>
            </a:endParaRPr>
          </a:p>
          <a:p>
            <a:r>
              <a:rPr lang="pt-BR" sz="2000" dirty="0">
                <a:latin typeface="Arial" pitchFamily="34" charset="0"/>
                <a:cs typeface="Arial" pitchFamily="34" charset="0"/>
              </a:rPr>
              <a:t>operacionais seguros para a humanidade em relação</a:t>
            </a:r>
          </a:p>
          <a:p>
            <a:r>
              <a:rPr lang="pt-BR" sz="2000" dirty="0">
                <a:latin typeface="Arial" pitchFamily="34" charset="0"/>
                <a:cs typeface="Arial" pitchFamily="34" charset="0"/>
              </a:rPr>
              <a:t>a questões críticas decorrentes da ocupação</a:t>
            </a:r>
          </a:p>
          <a:p>
            <a:r>
              <a:rPr lang="pt-BR" sz="2000" dirty="0">
                <a:latin typeface="Arial" pitchFamily="34" charset="0"/>
                <a:cs typeface="Arial" pitchFamily="34" charset="0"/>
              </a:rPr>
              <a:t>humana na Terra</a:t>
            </a:r>
          </a:p>
        </p:txBody>
      </p:sp>
      <p:sp>
        <p:nvSpPr>
          <p:cNvPr id="2" name="CaixaDeTexto 1"/>
          <p:cNvSpPr txBox="1"/>
          <p:nvPr/>
        </p:nvSpPr>
        <p:spPr>
          <a:xfrm>
            <a:off x="9921249" y="5143500"/>
            <a:ext cx="2076450" cy="584775"/>
          </a:xfrm>
          <a:prstGeom prst="rect">
            <a:avLst/>
          </a:prstGeom>
          <a:noFill/>
        </p:spPr>
        <p:txBody>
          <a:bodyPr wrap="square" rtlCol="0">
            <a:spAutoFit/>
          </a:bodyPr>
          <a:lstStyle/>
          <a:p>
            <a:r>
              <a:rPr lang="pt-BR" sz="1400" dirty="0">
                <a:latin typeface="Arial" pitchFamily="34" charset="0"/>
                <a:cs typeface="Arial" pitchFamily="34" charset="0"/>
              </a:rPr>
              <a:t>(</a:t>
            </a:r>
            <a:r>
              <a:rPr lang="pt-BR" sz="1400" dirty="0" err="1">
                <a:latin typeface="Arial" pitchFamily="34" charset="0"/>
                <a:cs typeface="Arial" pitchFamily="34" charset="0"/>
              </a:rPr>
              <a:t>Rockström</a:t>
            </a:r>
            <a:r>
              <a:rPr lang="pt-BR" sz="1400" dirty="0">
                <a:latin typeface="Arial" pitchFamily="34" charset="0"/>
                <a:cs typeface="Arial" pitchFamily="34" charset="0"/>
              </a:rPr>
              <a:t>, </a:t>
            </a:r>
            <a:r>
              <a:rPr lang="pt-BR" sz="1400" i="1" dirty="0">
                <a:latin typeface="Arial" pitchFamily="34" charset="0"/>
                <a:cs typeface="Arial" pitchFamily="34" charset="0"/>
              </a:rPr>
              <a:t>et al</a:t>
            </a:r>
            <a:r>
              <a:rPr lang="pt-BR" sz="1400" dirty="0">
                <a:latin typeface="Arial" pitchFamily="34" charset="0"/>
                <a:cs typeface="Arial" pitchFamily="34" charset="0"/>
              </a:rPr>
              <a:t>. 2009)</a:t>
            </a:r>
          </a:p>
          <a:p>
            <a:endParaRPr lang="pt-BR" dirty="0"/>
          </a:p>
        </p:txBody>
      </p:sp>
    </p:spTree>
    <p:extLst>
      <p:ext uri="{BB962C8B-B14F-4D97-AF65-F5344CB8AC3E}">
        <p14:creationId xmlns:p14="http://schemas.microsoft.com/office/powerpoint/2010/main" val="147776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1219</Words>
  <Application>Microsoft Office PowerPoint</Application>
  <PresentationFormat>Personalizar</PresentationFormat>
  <Paragraphs>108</Paragraphs>
  <Slides>11</Slides>
  <Notes>0</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Usuário do Windows</cp:lastModifiedBy>
  <cp:revision>74</cp:revision>
  <dcterms:created xsi:type="dcterms:W3CDTF">2019-06-03T19:19:39Z</dcterms:created>
  <dcterms:modified xsi:type="dcterms:W3CDTF">2020-10-14T15:04:30Z</dcterms:modified>
</cp:coreProperties>
</file>