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92" r:id="rId3"/>
    <p:sldId id="301" r:id="rId4"/>
    <p:sldId id="300" r:id="rId5"/>
    <p:sldId id="260" r:id="rId6"/>
    <p:sldId id="261" r:id="rId7"/>
    <p:sldId id="272" r:id="rId8"/>
    <p:sldId id="295" r:id="rId9"/>
    <p:sldId id="271" r:id="rId10"/>
    <p:sldId id="294" r:id="rId11"/>
    <p:sldId id="268" r:id="rId12"/>
    <p:sldId id="296" r:id="rId13"/>
    <p:sldId id="257" r:id="rId14"/>
    <p:sldId id="266" r:id="rId15"/>
    <p:sldId id="285" r:id="rId16"/>
    <p:sldId id="299" r:id="rId17"/>
    <p:sldId id="302" r:id="rId18"/>
    <p:sldId id="304" r:id="rId19"/>
    <p:sldId id="303" r:id="rId20"/>
    <p:sldId id="305" r:id="rId21"/>
    <p:sldId id="297" r:id="rId22"/>
    <p:sldId id="284" r:id="rId23"/>
    <p:sldId id="28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04"/>
    <p:restoredTop sz="90394"/>
  </p:normalViewPr>
  <p:slideViewPr>
    <p:cSldViewPr snapToGrid="0" snapToObjects="1">
      <p:cViewPr varScale="1">
        <p:scale>
          <a:sx n="94" d="100"/>
          <a:sy n="94" d="100"/>
        </p:scale>
        <p:origin x="21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2B1C1-46BE-D34F-94BA-BA20D5BDD04F}" type="datetimeFigureOut">
              <a:rPr lang="pt-BR" smtClean="0"/>
              <a:pPr/>
              <a:t>13/05/2020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8B9AC-974E-9F40-BE1C-2AFD5B4464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02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8B9AC-974E-9F40-BE1C-2AFD5B4464D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26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8B9AC-974E-9F40-BE1C-2AFD5B4464D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26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8B9AC-974E-9F40-BE1C-2AFD5B4464DE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55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lackboxofpm.com/the-black-box-of-product-management-3feb65db6ddb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Could-Snapchat-have-saved-money-by-building-their-own-cloud-infrastructure-as-opposed-to-paying-Google-a-2B-server-bill-400MM-per-year/answer/Yishan-Wong?ch=10&amp;share=f9a2125c&amp;srid=JP7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mil.com/musings/four-startup-eng-killer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GK1NDTWbk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tune.com/disrupted-excerpt-hubspot-startup-dan-lyons/?utm_content=bufferfc645&amp;utm_medium=social&amp;utm_source=facebook.com&amp;utm_campaign=buffer" TargetMode="External"/><Relationship Id="rId5" Type="http://schemas.openxmlformats.org/officeDocument/2006/relationships/hyperlink" Target="http://uk.businessinsider.com/the-inside-story-of-zenefits-2016-3" TargetMode="External"/><Relationship Id="rId4" Type="http://schemas.openxmlformats.org/officeDocument/2006/relationships/hyperlink" Target="https://www.slideshare.net/ericschmidt/how-google-works-final-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.uxdesign.cc/nosso-trabalho-&#233;-desenhar-cada-vez-menos-interfaces-acee0d004681" TargetMode="External"/><Relationship Id="rId2" Type="http://schemas.openxmlformats.org/officeDocument/2006/relationships/hyperlink" Target="https://medium.com/nossa-coletividad/ux-n%C3%A3o-%C3%A9-um-t%C3%ADtulo-%C3%A9-um-estilo-de-vida-6a34b84e8a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z_LgBAGYyo&amp;t=1s" TargetMode="External"/><Relationship Id="rId5" Type="http://schemas.openxmlformats.org/officeDocument/2006/relationships/hyperlink" Target="https://medium.com/the-black-box-of-product-management/the-black-box-of-product-management-3feb65db6ddb" TargetMode="External"/><Relationship Id="rId4" Type="http://schemas.openxmlformats.org/officeDocument/2006/relationships/hyperlink" Target="http://www.slate.com/articles/technology/cover_story/2016/01/how_facebook_s_news_feed_algorithm_works.single.html?utm_content=buffer63d1b&amp;utm_medium=social&amp;utm_source=facebook.com&amp;utm_campaign=buff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Produto e Opera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ções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Pro3582</a:t>
            </a:r>
          </a:p>
          <a:p>
            <a:r>
              <a:rPr lang="pt-BR" dirty="0" err="1"/>
              <a:t>pROF.</a:t>
            </a:r>
            <a:r>
              <a:rPr lang="pt-BR" dirty="0"/>
              <a:t> DR. GUILHERME ARY PLONSKI</a:t>
            </a:r>
          </a:p>
          <a:p>
            <a:r>
              <a:rPr lang="pt-BR" dirty="0"/>
              <a:t>ARTUR VILAS BOAS</a:t>
            </a:r>
          </a:p>
        </p:txBody>
      </p:sp>
    </p:spTree>
    <p:extLst>
      <p:ext uri="{BB962C8B-B14F-4D97-AF65-F5344CB8AC3E}">
        <p14:creationId xmlns:p14="http://schemas.microsoft.com/office/powerpoint/2010/main" val="117789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BBF9922-C5B5-8244-9484-18F3635BAFC1}"/>
              </a:ext>
            </a:extLst>
          </p:cNvPr>
          <p:cNvSpPr txBox="1"/>
          <p:nvPr/>
        </p:nvSpPr>
        <p:spPr>
          <a:xfrm>
            <a:off x="1023582" y="1009931"/>
            <a:ext cx="107134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 que considerar </a:t>
            </a:r>
          </a:p>
          <a:p>
            <a:r>
              <a:rPr lang="pt-B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para um bom</a:t>
            </a:r>
          </a:p>
          <a:p>
            <a:r>
              <a:rPr lang="pt-B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algoritmo </a:t>
            </a:r>
          </a:p>
          <a:p>
            <a:r>
              <a:rPr lang="pt-B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pt-B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Spotify</a:t>
            </a:r>
            <a:r>
              <a:rPr lang="pt-B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087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Inside</a:t>
            </a:r>
            <a:r>
              <a:rPr lang="pt-BR" dirty="0"/>
              <a:t> </a:t>
            </a:r>
            <a:r>
              <a:rPr lang="pt-BR" dirty="0" err="1"/>
              <a:t>Spotify's</a:t>
            </a:r>
            <a:r>
              <a:rPr lang="pt-BR" dirty="0"/>
              <a:t> </a:t>
            </a:r>
            <a:r>
              <a:rPr lang="pt-BR" dirty="0" err="1"/>
              <a:t>Plan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Take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Apple Music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52786"/>
            <a:ext cx="10058400" cy="4401517"/>
          </a:xfrm>
        </p:spPr>
        <p:txBody>
          <a:bodyPr>
            <a:normAutofit/>
          </a:bodyPr>
          <a:lstStyle/>
          <a:p>
            <a:r>
              <a:rPr lang="pt-BR" b="1" dirty="0"/>
              <a:t>-</a:t>
            </a:r>
            <a:r>
              <a:rPr lang="pt-BR" dirty="0" err="1"/>
              <a:t>Fresh</a:t>
            </a:r>
            <a:r>
              <a:rPr lang="pt-BR" dirty="0"/>
              <a:t> </a:t>
            </a:r>
            <a:r>
              <a:rPr lang="pt-BR" dirty="0" err="1"/>
              <a:t>Finds</a:t>
            </a:r>
            <a:r>
              <a:rPr lang="pt-BR" dirty="0"/>
              <a:t> </a:t>
            </a:r>
            <a:r>
              <a:rPr lang="pt-BR" dirty="0" err="1"/>
              <a:t>takes</a:t>
            </a:r>
            <a:r>
              <a:rPr lang="pt-BR" dirty="0"/>
              <a:t> a central </a:t>
            </a:r>
            <a:r>
              <a:rPr lang="pt-BR" dirty="0" err="1"/>
              <a:t>component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The </a:t>
            </a:r>
            <a:r>
              <a:rPr lang="pt-BR" dirty="0" err="1"/>
              <a:t>Echo</a:t>
            </a:r>
            <a:r>
              <a:rPr lang="pt-BR" dirty="0"/>
              <a:t> </a:t>
            </a:r>
            <a:r>
              <a:rPr lang="pt-BR" dirty="0" err="1"/>
              <a:t>Nest's</a:t>
            </a:r>
            <a:r>
              <a:rPr lang="pt-BR" dirty="0"/>
              <a:t> original </a:t>
            </a:r>
            <a:r>
              <a:rPr lang="pt-BR" dirty="0" err="1"/>
              <a:t>methodology</a:t>
            </a:r>
            <a:r>
              <a:rPr lang="pt-BR" dirty="0"/>
              <a:t>—its web </a:t>
            </a:r>
            <a:r>
              <a:rPr lang="pt-BR" dirty="0" err="1"/>
              <a:t>content</a:t>
            </a:r>
            <a:r>
              <a:rPr lang="pt-BR" dirty="0"/>
              <a:t> </a:t>
            </a:r>
            <a:r>
              <a:rPr lang="pt-BR" dirty="0" err="1"/>
              <a:t>crawler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natural </a:t>
            </a:r>
            <a:r>
              <a:rPr lang="pt-BR" dirty="0" err="1"/>
              <a:t>language</a:t>
            </a:r>
            <a:r>
              <a:rPr lang="pt-BR" dirty="0"/>
              <a:t> </a:t>
            </a:r>
            <a:r>
              <a:rPr lang="pt-BR" dirty="0" err="1"/>
              <a:t>processing</a:t>
            </a:r>
            <a:r>
              <a:rPr lang="pt-BR" dirty="0"/>
              <a:t> </a:t>
            </a:r>
            <a:r>
              <a:rPr lang="pt-BR" dirty="0" err="1"/>
              <a:t>technology</a:t>
            </a:r>
            <a:r>
              <a:rPr lang="pt-BR" dirty="0"/>
              <a:t>—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b="1" dirty="0"/>
              <a:t>mine </a:t>
            </a:r>
            <a:r>
              <a:rPr lang="pt-BR" b="1" dirty="0" err="1"/>
              <a:t>music</a:t>
            </a:r>
            <a:r>
              <a:rPr lang="pt-BR" b="1" dirty="0"/>
              <a:t> blogs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reviews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sites </a:t>
            </a:r>
            <a:r>
              <a:rPr lang="pt-BR" dirty="0" err="1"/>
              <a:t>like</a:t>
            </a:r>
            <a:r>
              <a:rPr lang="pt-BR" dirty="0"/>
              <a:t> </a:t>
            </a:r>
            <a:r>
              <a:rPr lang="pt-BR" i="1" dirty="0"/>
              <a:t>Pitchfork</a:t>
            </a:r>
            <a:r>
              <a:rPr lang="pt-BR" dirty="0"/>
              <a:t> </a:t>
            </a:r>
            <a:r>
              <a:rPr lang="pt-BR" dirty="0" err="1"/>
              <a:t>and</a:t>
            </a:r>
            <a:r>
              <a:rPr lang="pt-BR" dirty="0"/>
              <a:t> </a:t>
            </a:r>
            <a:r>
              <a:rPr lang="pt-BR" i="1" dirty="0"/>
              <a:t>NME</a:t>
            </a:r>
            <a:r>
              <a:rPr lang="pt-BR" dirty="0"/>
              <a:t> </a:t>
            </a:r>
            <a:r>
              <a:rPr lang="pt-BR" dirty="0" err="1"/>
              <a:t>and</a:t>
            </a:r>
            <a:r>
              <a:rPr lang="pt-BR" dirty="0"/>
              <a:t> figure out </a:t>
            </a:r>
            <a:r>
              <a:rPr lang="pt-BR" dirty="0" err="1"/>
              <a:t>which</a:t>
            </a:r>
            <a:r>
              <a:rPr lang="pt-BR" dirty="0"/>
              <a:t> </a:t>
            </a:r>
            <a:r>
              <a:rPr lang="pt-BR" dirty="0" err="1"/>
              <a:t>artists</a:t>
            </a:r>
            <a:r>
              <a:rPr lang="pt-BR" dirty="0"/>
              <a:t> are </a:t>
            </a:r>
            <a:r>
              <a:rPr lang="pt-BR" dirty="0" err="1"/>
              <a:t>starting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generate</a:t>
            </a:r>
            <a:r>
              <a:rPr lang="pt-BR" dirty="0"/>
              <a:t> </a:t>
            </a:r>
            <a:r>
              <a:rPr lang="pt-BR" dirty="0" err="1"/>
              <a:t>buzz</a:t>
            </a:r>
            <a:r>
              <a:rPr lang="pt-BR" dirty="0"/>
              <a:t>, </a:t>
            </a:r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don't</a:t>
            </a:r>
            <a:r>
              <a:rPr lang="pt-BR" dirty="0"/>
              <a:t> </a:t>
            </a:r>
            <a:r>
              <a:rPr lang="pt-BR" dirty="0" err="1"/>
              <a:t>yet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listenership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show for it. </a:t>
            </a:r>
            <a:r>
              <a:rPr lang="pt-BR" dirty="0" err="1"/>
              <a:t>Using</a:t>
            </a:r>
            <a:r>
              <a:rPr lang="pt-BR" dirty="0"/>
              <a:t> natural </a:t>
            </a:r>
            <a:r>
              <a:rPr lang="pt-BR" dirty="0" err="1"/>
              <a:t>language</a:t>
            </a:r>
            <a:r>
              <a:rPr lang="pt-BR" dirty="0"/>
              <a:t> </a:t>
            </a:r>
            <a:r>
              <a:rPr lang="pt-BR" dirty="0" err="1"/>
              <a:t>processing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system </a:t>
            </a:r>
            <a:r>
              <a:rPr lang="pt-BR" dirty="0" err="1"/>
              <a:t>analyzes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text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these</a:t>
            </a:r>
            <a:r>
              <a:rPr lang="pt-BR" dirty="0"/>
              <a:t> editorial </a:t>
            </a:r>
            <a:r>
              <a:rPr lang="pt-BR" dirty="0" err="1"/>
              <a:t>sources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try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b="1" dirty="0" err="1"/>
              <a:t>understand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sentiment</a:t>
            </a:r>
            <a:r>
              <a:rPr lang="pt-BR" b="1" dirty="0"/>
              <a:t> </a:t>
            </a:r>
            <a:r>
              <a:rPr lang="pt-BR" b="1" dirty="0" err="1"/>
              <a:t>around</a:t>
            </a:r>
            <a:r>
              <a:rPr lang="pt-BR" dirty="0"/>
              <a:t> new </a:t>
            </a:r>
            <a:r>
              <a:rPr lang="pt-BR" dirty="0" err="1"/>
              <a:t>artists</a:t>
            </a:r>
            <a:r>
              <a:rPr lang="pt-BR" dirty="0"/>
              <a:t>.</a:t>
            </a:r>
            <a:endParaRPr lang="pt-BR" b="1" dirty="0"/>
          </a:p>
          <a:p>
            <a:br>
              <a:rPr lang="pt-BR" b="1" dirty="0"/>
            </a:br>
            <a:r>
              <a:rPr lang="pt-BR" b="1" dirty="0"/>
              <a:t>-</a:t>
            </a:r>
            <a:r>
              <a:rPr lang="pt-BR" dirty="0" err="1"/>
              <a:t>Discover</a:t>
            </a:r>
            <a:r>
              <a:rPr lang="pt-BR" dirty="0"/>
              <a:t> </a:t>
            </a:r>
            <a:r>
              <a:rPr lang="pt-BR" dirty="0" err="1"/>
              <a:t>Weekly</a:t>
            </a:r>
            <a:r>
              <a:rPr lang="pt-BR" dirty="0"/>
              <a:t> </a:t>
            </a:r>
            <a:r>
              <a:rPr lang="pt-BR" dirty="0" err="1"/>
              <a:t>analyzes</a:t>
            </a:r>
            <a:r>
              <a:rPr lang="pt-BR" dirty="0"/>
              <a:t>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own</a:t>
            </a:r>
            <a:r>
              <a:rPr lang="pt-BR" dirty="0"/>
              <a:t> </a:t>
            </a:r>
            <a:r>
              <a:rPr lang="pt-BR" b="1" dirty="0" err="1"/>
              <a:t>listening</a:t>
            </a:r>
            <a:r>
              <a:rPr lang="pt-BR" b="1" dirty="0"/>
              <a:t> </a:t>
            </a:r>
            <a:r>
              <a:rPr lang="pt-BR" b="1" dirty="0" err="1"/>
              <a:t>history</a:t>
            </a:r>
            <a:r>
              <a:rPr lang="pt-BR" dirty="0"/>
              <a:t>,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emphasis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you've</a:t>
            </a:r>
            <a:r>
              <a:rPr lang="pt-BR" dirty="0"/>
              <a:t> </a:t>
            </a:r>
            <a:r>
              <a:rPr lang="pt-BR" dirty="0" err="1"/>
              <a:t>been</a:t>
            </a:r>
            <a:r>
              <a:rPr lang="pt-BR" dirty="0"/>
              <a:t> </a:t>
            </a:r>
            <a:r>
              <a:rPr lang="pt-BR" dirty="0" err="1"/>
              <a:t>bingeing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recently</a:t>
            </a:r>
            <a:r>
              <a:rPr lang="pt-BR" dirty="0"/>
              <a:t>. It </a:t>
            </a:r>
            <a:r>
              <a:rPr lang="pt-BR" dirty="0" err="1"/>
              <a:t>then</a:t>
            </a:r>
            <a:r>
              <a:rPr lang="pt-BR" dirty="0"/>
              <a:t> </a:t>
            </a:r>
            <a:r>
              <a:rPr lang="pt-BR" dirty="0" err="1"/>
              <a:t>takes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knowledge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compares it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playlisting</a:t>
            </a:r>
            <a:r>
              <a:rPr lang="pt-BR" dirty="0"/>
              <a:t> </a:t>
            </a:r>
            <a:r>
              <a:rPr lang="pt-BR" dirty="0" err="1"/>
              <a:t>behavior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users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hopes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tapping</a:t>
            </a:r>
            <a:r>
              <a:rPr lang="pt-BR" dirty="0"/>
              <a:t> </a:t>
            </a:r>
            <a:r>
              <a:rPr lang="pt-BR" dirty="0" err="1"/>
              <a:t>into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distinctly</a:t>
            </a:r>
            <a:r>
              <a:rPr lang="pt-BR" dirty="0"/>
              <a:t> </a:t>
            </a:r>
            <a:r>
              <a:rPr lang="pt-BR" dirty="0" err="1"/>
              <a:t>human</a:t>
            </a:r>
            <a:r>
              <a:rPr lang="pt-BR" dirty="0"/>
              <a:t>, </a:t>
            </a:r>
            <a:r>
              <a:rPr lang="pt-BR" dirty="0" err="1"/>
              <a:t>gut</a:t>
            </a:r>
            <a:r>
              <a:rPr lang="pt-BR" dirty="0"/>
              <a:t> feeling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dictates</a:t>
            </a:r>
            <a:r>
              <a:rPr lang="pt-BR" dirty="0"/>
              <a:t> </a:t>
            </a:r>
            <a:r>
              <a:rPr lang="pt-BR" dirty="0" err="1"/>
              <a:t>why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song</a:t>
            </a:r>
            <a:r>
              <a:rPr lang="pt-BR" dirty="0"/>
              <a:t> </a:t>
            </a:r>
            <a:r>
              <a:rPr lang="pt-BR" dirty="0" err="1"/>
              <a:t>sounds</a:t>
            </a:r>
            <a:r>
              <a:rPr lang="pt-BR" dirty="0"/>
              <a:t> </a:t>
            </a:r>
            <a:r>
              <a:rPr lang="pt-BR" dirty="0" err="1"/>
              <a:t>good</a:t>
            </a:r>
            <a:r>
              <a:rPr lang="pt-BR" dirty="0"/>
              <a:t> </a:t>
            </a:r>
            <a:r>
              <a:rPr lang="pt-BR" dirty="0" err="1"/>
              <a:t>following</a:t>
            </a:r>
            <a:r>
              <a:rPr lang="pt-BR" dirty="0"/>
              <a:t> </a:t>
            </a:r>
            <a:r>
              <a:rPr lang="pt-BR" dirty="0" err="1"/>
              <a:t>another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why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 particular </a:t>
            </a:r>
            <a:r>
              <a:rPr lang="pt-BR" dirty="0" err="1"/>
              <a:t>collection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35 </a:t>
            </a:r>
            <a:r>
              <a:rPr lang="pt-BR" dirty="0" err="1"/>
              <a:t>songs</a:t>
            </a:r>
            <a:r>
              <a:rPr lang="pt-BR" dirty="0"/>
              <a:t> </a:t>
            </a:r>
            <a:r>
              <a:rPr lang="pt-BR" dirty="0" err="1"/>
              <a:t>feels</a:t>
            </a:r>
            <a:r>
              <a:rPr lang="pt-BR" dirty="0"/>
              <a:t> </a:t>
            </a:r>
            <a:r>
              <a:rPr lang="pt-BR" dirty="0" err="1"/>
              <a:t>perfect</a:t>
            </a:r>
            <a:r>
              <a:rPr lang="pt-BR" dirty="0"/>
              <a:t> for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mood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a </a:t>
            </a:r>
            <a:r>
              <a:rPr lang="pt-BR" dirty="0" err="1"/>
              <a:t>given</a:t>
            </a:r>
            <a:r>
              <a:rPr lang="pt-BR" dirty="0"/>
              <a:t> </a:t>
            </a:r>
            <a:r>
              <a:rPr lang="pt-BR" dirty="0" err="1"/>
              <a:t>afternoon</a:t>
            </a:r>
            <a:r>
              <a:rPr lang="pt-BR" dirty="0"/>
              <a:t>. </a:t>
            </a:r>
            <a:r>
              <a:rPr lang="pt-BR" dirty="0" err="1"/>
              <a:t>Scanning</a:t>
            </a:r>
            <a:r>
              <a:rPr lang="pt-BR" dirty="0"/>
              <a:t> </a:t>
            </a:r>
            <a:r>
              <a:rPr lang="pt-BR" dirty="0" err="1"/>
              <a:t>millions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playlists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system tries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find</a:t>
            </a:r>
            <a:r>
              <a:rPr lang="pt-BR" dirty="0"/>
              <a:t> </a:t>
            </a:r>
            <a:r>
              <a:rPr lang="pt-BR" dirty="0" err="1"/>
              <a:t>tracks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are </a:t>
            </a:r>
            <a:r>
              <a:rPr lang="pt-BR" dirty="0" err="1"/>
              <a:t>commonly</a:t>
            </a:r>
            <a:r>
              <a:rPr lang="pt-BR" dirty="0"/>
              <a:t> </a:t>
            </a:r>
            <a:r>
              <a:rPr lang="pt-BR" dirty="0" err="1"/>
              <a:t>listed</a:t>
            </a:r>
            <a:r>
              <a:rPr lang="pt-BR" dirty="0"/>
              <a:t> </a:t>
            </a:r>
            <a:r>
              <a:rPr lang="pt-BR" dirty="0" err="1"/>
              <a:t>alongside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music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which</a:t>
            </a:r>
            <a:r>
              <a:rPr lang="pt-BR" dirty="0"/>
              <a:t> </a:t>
            </a:r>
            <a:r>
              <a:rPr lang="pt-BR" dirty="0" err="1"/>
              <a:t>you're</a:t>
            </a:r>
            <a:r>
              <a:rPr lang="pt-BR" dirty="0"/>
              <a:t> </a:t>
            </a:r>
            <a:r>
              <a:rPr lang="pt-BR" dirty="0" err="1"/>
              <a:t>already</a:t>
            </a:r>
            <a:r>
              <a:rPr lang="pt-BR" dirty="0"/>
              <a:t> familiar,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then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 </a:t>
            </a:r>
            <a:r>
              <a:rPr lang="pt-BR" dirty="0" err="1"/>
              <a:t>those</a:t>
            </a:r>
            <a:r>
              <a:rPr lang="pt-BR" dirty="0"/>
              <a:t> </a:t>
            </a:r>
            <a:r>
              <a:rPr lang="pt-BR" dirty="0" err="1"/>
              <a:t>tracks</a:t>
            </a:r>
            <a:r>
              <a:rPr lang="pt-BR" dirty="0"/>
              <a:t> </a:t>
            </a:r>
            <a:r>
              <a:rPr lang="pt-BR" dirty="0" err="1"/>
              <a:t>together</a:t>
            </a:r>
            <a:r>
              <a:rPr lang="pt-BR" dirty="0"/>
              <a:t> </a:t>
            </a:r>
            <a:r>
              <a:rPr lang="pt-BR" dirty="0" err="1"/>
              <a:t>into</a:t>
            </a:r>
            <a:r>
              <a:rPr lang="pt-BR" dirty="0"/>
              <a:t> a new, </a:t>
            </a:r>
            <a:r>
              <a:rPr lang="pt-BR" dirty="0" err="1"/>
              <a:t>personalized</a:t>
            </a:r>
            <a:r>
              <a:rPr lang="pt-BR" dirty="0"/>
              <a:t> </a:t>
            </a:r>
            <a:r>
              <a:rPr lang="pt-BR" dirty="0" err="1"/>
              <a:t>playlist</a:t>
            </a:r>
            <a:r>
              <a:rPr lang="pt-BR" dirty="0"/>
              <a:t>. 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6125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37C2DC0-7544-0F41-A2E3-5DB520A547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BF9922-C5B5-8244-9484-18F3635BAFC1}"/>
              </a:ext>
            </a:extLst>
          </p:cNvPr>
          <p:cNvSpPr txBox="1"/>
          <p:nvPr/>
        </p:nvSpPr>
        <p:spPr>
          <a:xfrm>
            <a:off x="586859" y="1333860"/>
            <a:ext cx="63979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Experiência </a:t>
            </a:r>
          </a:p>
          <a:p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como</a:t>
            </a:r>
          </a:p>
          <a:p>
            <a:r>
              <a:rPr lang="pt-BR" sz="88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operação.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D7D613-23A9-B843-AD32-11F2FBA4AA1E}"/>
              </a:ext>
            </a:extLst>
          </p:cNvPr>
          <p:cNvSpPr txBox="1"/>
          <p:nvPr/>
        </p:nvSpPr>
        <p:spPr>
          <a:xfrm>
            <a:off x="7953889" y="1497252"/>
            <a:ext cx="255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foward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83471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" b="5635"/>
          <a:stretch/>
        </p:blipFill>
        <p:spPr>
          <a:xfrm>
            <a:off x="-17078" y="0"/>
            <a:ext cx="12212976" cy="6865748"/>
          </a:xfrm>
          <a:prstGeom prst="rect">
            <a:avLst/>
          </a:prstGeom>
        </p:spPr>
      </p:pic>
      <p:cxnSp>
        <p:nvCxnSpPr>
          <p:cNvPr id="14" name="Conector de Seta Reta 13"/>
          <p:cNvCxnSpPr/>
          <p:nvPr/>
        </p:nvCxnSpPr>
        <p:spPr>
          <a:xfrm>
            <a:off x="8508569" y="5966847"/>
            <a:ext cx="681926" cy="15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9234141" y="2746484"/>
            <a:ext cx="173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“Front-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</a:rPr>
              <a:t>end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” -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</a:rPr>
              <a:t>experi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ência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usuário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e interface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14293" y="2746484"/>
            <a:ext cx="173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“Back-end”-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arquitetura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e infra do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produto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207574" y="5520680"/>
            <a:ext cx="173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Operações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e Product management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975675" y="2045776"/>
            <a:ext cx="5532894" cy="2324746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6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Who </a:t>
            </a:r>
            <a:r>
              <a:rPr lang="pt-BR" dirty="0" err="1"/>
              <a:t>controls</a:t>
            </a:r>
            <a:r>
              <a:rPr lang="pt-BR" dirty="0"/>
              <a:t>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feed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75296"/>
            <a:ext cx="10058400" cy="440151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The </a:t>
            </a:r>
            <a:r>
              <a:rPr lang="pt-BR" dirty="0" err="1"/>
              <a:t>algorithm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precious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every</a:t>
            </a:r>
            <a:r>
              <a:rPr lang="pt-BR" dirty="0"/>
              <a:t> </a:t>
            </a:r>
            <a:r>
              <a:rPr lang="pt-BR" dirty="0" err="1"/>
              <a:t>tweak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code</a:t>
            </a:r>
            <a:r>
              <a:rPr lang="pt-BR" dirty="0"/>
              <a:t> must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tested</a:t>
            </a:r>
            <a:r>
              <a:rPr lang="pt-BR" dirty="0"/>
              <a:t>—</a:t>
            </a:r>
            <a:r>
              <a:rPr lang="pt-BR" dirty="0" err="1"/>
              <a:t>first</a:t>
            </a:r>
            <a:r>
              <a:rPr lang="pt-BR" dirty="0"/>
              <a:t> in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offline</a:t>
            </a:r>
            <a:r>
              <a:rPr lang="pt-BR" dirty="0"/>
              <a:t> </a:t>
            </a:r>
            <a:r>
              <a:rPr lang="pt-BR" dirty="0" err="1"/>
              <a:t>simulation</a:t>
            </a:r>
            <a:r>
              <a:rPr lang="pt-BR" dirty="0"/>
              <a:t>, </a:t>
            </a:r>
            <a:r>
              <a:rPr lang="pt-BR" dirty="0" err="1"/>
              <a:t>then</a:t>
            </a:r>
            <a:r>
              <a:rPr lang="pt-BR" dirty="0"/>
              <a:t> </a:t>
            </a:r>
            <a:r>
              <a:rPr lang="pt-BR" dirty="0" err="1"/>
              <a:t>among</a:t>
            </a:r>
            <a:r>
              <a:rPr lang="pt-BR" dirty="0"/>
              <a:t> a </a:t>
            </a:r>
            <a:r>
              <a:rPr lang="pt-BR" dirty="0" err="1"/>
              <a:t>tiny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employees</a:t>
            </a:r>
            <a:r>
              <a:rPr lang="pt-BR" dirty="0"/>
              <a:t>, </a:t>
            </a:r>
            <a:r>
              <a:rPr lang="pt-BR" dirty="0" err="1"/>
              <a:t>then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a </a:t>
            </a:r>
            <a:r>
              <a:rPr lang="pt-BR" dirty="0" err="1"/>
              <a:t>small</a:t>
            </a:r>
            <a:r>
              <a:rPr lang="pt-BR" dirty="0"/>
              <a:t> </a:t>
            </a:r>
            <a:r>
              <a:rPr lang="pt-BR" dirty="0" err="1"/>
              <a:t>fraction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users</a:t>
            </a:r>
            <a:r>
              <a:rPr lang="pt-BR" dirty="0"/>
              <a:t>—</a:t>
            </a:r>
            <a:r>
              <a:rPr lang="pt-BR" dirty="0" err="1"/>
              <a:t>before</a:t>
            </a:r>
            <a:r>
              <a:rPr lang="pt-BR" dirty="0"/>
              <a:t> it </a:t>
            </a:r>
            <a:r>
              <a:rPr lang="pt-BR" dirty="0" err="1"/>
              <a:t>goes</a:t>
            </a:r>
            <a:r>
              <a:rPr lang="pt-BR" dirty="0"/>
              <a:t> </a:t>
            </a:r>
            <a:r>
              <a:rPr lang="pt-BR" dirty="0" err="1"/>
              <a:t>live</a:t>
            </a:r>
            <a:r>
              <a:rPr lang="pt-BR" dirty="0"/>
              <a:t>. At </a:t>
            </a: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step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company</a:t>
            </a:r>
            <a:r>
              <a:rPr lang="pt-BR" dirty="0"/>
              <a:t> </a:t>
            </a:r>
            <a:r>
              <a:rPr lang="pt-BR" dirty="0" err="1"/>
              <a:t>collects</a:t>
            </a:r>
            <a:r>
              <a:rPr lang="pt-BR" dirty="0"/>
              <a:t> data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change’s</a:t>
            </a:r>
            <a:r>
              <a:rPr lang="pt-BR" dirty="0"/>
              <a:t> </a:t>
            </a:r>
            <a:r>
              <a:rPr lang="pt-BR" dirty="0" err="1"/>
              <a:t>effect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metrics</a:t>
            </a:r>
            <a:r>
              <a:rPr lang="pt-BR" dirty="0"/>
              <a:t> </a:t>
            </a:r>
            <a:r>
              <a:rPr lang="pt-BR" dirty="0" err="1"/>
              <a:t>ranging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user</a:t>
            </a:r>
            <a:r>
              <a:rPr lang="pt-BR" dirty="0"/>
              <a:t> </a:t>
            </a:r>
            <a:r>
              <a:rPr lang="pt-BR" dirty="0" err="1"/>
              <a:t>engagement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time </a:t>
            </a:r>
            <a:r>
              <a:rPr lang="pt-BR" dirty="0" err="1"/>
              <a:t>spent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site </a:t>
            </a:r>
            <a:r>
              <a:rPr lang="pt-BR" dirty="0" err="1"/>
              <a:t>to</a:t>
            </a:r>
            <a:r>
              <a:rPr lang="pt-BR" dirty="0"/>
              <a:t> ad </a:t>
            </a:r>
            <a:r>
              <a:rPr lang="pt-BR" dirty="0" err="1"/>
              <a:t>revenue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page-load</a:t>
            </a:r>
            <a:r>
              <a:rPr lang="pt-BR" dirty="0"/>
              <a:t> time. </a:t>
            </a:r>
            <a:r>
              <a:rPr lang="pt-BR" dirty="0" err="1"/>
              <a:t>Diagnostic</a:t>
            </a:r>
            <a:r>
              <a:rPr lang="pt-BR" dirty="0"/>
              <a:t> tools are set </a:t>
            </a:r>
            <a:r>
              <a:rPr lang="pt-BR" dirty="0" err="1"/>
              <a:t>up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detect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abnormally</a:t>
            </a:r>
            <a:r>
              <a:rPr lang="pt-BR" dirty="0"/>
              <a:t> </a:t>
            </a:r>
            <a:r>
              <a:rPr lang="pt-BR" dirty="0" err="1"/>
              <a:t>large</a:t>
            </a:r>
            <a:r>
              <a:rPr lang="pt-BR" dirty="0"/>
              <a:t> </a:t>
            </a:r>
            <a:r>
              <a:rPr lang="pt-BR" dirty="0" err="1"/>
              <a:t>change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any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these</a:t>
            </a:r>
            <a:r>
              <a:rPr lang="pt-BR" dirty="0"/>
              <a:t> crucial </a:t>
            </a:r>
            <a:r>
              <a:rPr lang="pt-BR" dirty="0" err="1"/>
              <a:t>metrics</a:t>
            </a:r>
            <a:r>
              <a:rPr lang="pt-BR" dirty="0"/>
              <a:t> in real time, setting off a </a:t>
            </a:r>
            <a:r>
              <a:rPr lang="pt-BR" dirty="0" err="1"/>
              <a:t>sort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internal</a:t>
            </a:r>
            <a:r>
              <a:rPr lang="pt-BR" dirty="0"/>
              <a:t> </a:t>
            </a:r>
            <a:r>
              <a:rPr lang="pt-BR" dirty="0" err="1"/>
              <a:t>alarm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automatically</a:t>
            </a:r>
            <a:r>
              <a:rPr lang="pt-BR" dirty="0"/>
              <a:t> </a:t>
            </a:r>
            <a:r>
              <a:rPr lang="pt-BR" dirty="0" err="1"/>
              <a:t>notifies</a:t>
            </a:r>
            <a:r>
              <a:rPr lang="pt-BR" dirty="0"/>
              <a:t> </a:t>
            </a:r>
            <a:r>
              <a:rPr lang="pt-BR" dirty="0" err="1"/>
              <a:t>key</a:t>
            </a:r>
            <a:r>
              <a:rPr lang="pt-BR" dirty="0"/>
              <a:t> </a:t>
            </a:r>
            <a:r>
              <a:rPr lang="pt-BR" dirty="0" err="1"/>
              <a:t>members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news</a:t>
            </a:r>
            <a:r>
              <a:rPr lang="pt-BR" dirty="0"/>
              <a:t> </a:t>
            </a:r>
            <a:r>
              <a:rPr lang="pt-BR" dirty="0" err="1"/>
              <a:t>feed</a:t>
            </a:r>
            <a:r>
              <a:rPr lang="pt-BR" dirty="0"/>
              <a:t> </a:t>
            </a:r>
            <a:r>
              <a:rPr lang="pt-BR" dirty="0" err="1"/>
              <a:t>team</a:t>
            </a:r>
            <a:r>
              <a:rPr lang="pt-BR" dirty="0"/>
              <a:t>.</a:t>
            </a:r>
          </a:p>
          <a:p>
            <a:r>
              <a:rPr lang="pt-BR" dirty="0" err="1"/>
              <a:t>Once</a:t>
            </a:r>
            <a:r>
              <a:rPr lang="pt-BR" dirty="0"/>
              <a:t> a </a:t>
            </a:r>
            <a:r>
              <a:rPr lang="pt-BR" dirty="0" err="1"/>
              <a:t>change</a:t>
            </a:r>
            <a:r>
              <a:rPr lang="pt-BR" dirty="0"/>
              <a:t> </a:t>
            </a:r>
            <a:r>
              <a:rPr lang="pt-BR" dirty="0" err="1"/>
              <a:t>like</a:t>
            </a:r>
            <a:r>
              <a:rPr lang="pt-BR" dirty="0"/>
              <a:t> </a:t>
            </a:r>
            <a:r>
              <a:rPr lang="pt-BR" dirty="0" err="1"/>
              <a:t>Tas</a:t>
            </a:r>
            <a:r>
              <a:rPr lang="pt-BR" dirty="0"/>
              <a:t>’ </a:t>
            </a:r>
            <a:r>
              <a:rPr lang="pt-BR" dirty="0" err="1"/>
              <a:t>has</a:t>
            </a:r>
            <a:r>
              <a:rPr lang="pt-BR" dirty="0"/>
              <a:t> </a:t>
            </a:r>
            <a:r>
              <a:rPr lang="pt-BR" dirty="0" err="1"/>
              <a:t>been</a:t>
            </a:r>
            <a:r>
              <a:rPr lang="pt-BR" dirty="0"/>
              <a:t> </a:t>
            </a:r>
            <a:r>
              <a:rPr lang="pt-BR" dirty="0" err="1"/>
              <a:t>tested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these</a:t>
            </a:r>
            <a:r>
              <a:rPr lang="pt-BR" dirty="0"/>
              <a:t> </a:t>
            </a:r>
            <a:r>
              <a:rPr lang="pt-BR" dirty="0" err="1"/>
              <a:t>audiences</a:t>
            </a:r>
            <a:r>
              <a:rPr lang="pt-BR" dirty="0"/>
              <a:t>, </a:t>
            </a:r>
            <a:r>
              <a:rPr lang="pt-BR" dirty="0" err="1"/>
              <a:t>he’ll</a:t>
            </a:r>
            <a:r>
              <a:rPr lang="pt-BR" dirty="0"/>
              <a:t> </a:t>
            </a:r>
            <a:r>
              <a:rPr lang="pt-BR" dirty="0" err="1"/>
              <a:t>present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resulting</a:t>
            </a:r>
            <a:r>
              <a:rPr lang="pt-BR" dirty="0"/>
              <a:t> data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news</a:t>
            </a:r>
            <a:r>
              <a:rPr lang="pt-BR" dirty="0"/>
              <a:t> </a:t>
            </a:r>
            <a:r>
              <a:rPr lang="pt-BR" dirty="0" err="1"/>
              <a:t>feed</a:t>
            </a:r>
            <a:r>
              <a:rPr lang="pt-BR" dirty="0"/>
              <a:t> </a:t>
            </a:r>
            <a:r>
              <a:rPr lang="pt-BR" dirty="0" err="1"/>
              <a:t>team’s</a:t>
            </a:r>
            <a:r>
              <a:rPr lang="pt-BR" dirty="0"/>
              <a:t> </a:t>
            </a:r>
            <a:r>
              <a:rPr lang="pt-BR" b="1" dirty="0" err="1"/>
              <a:t>weekly</a:t>
            </a:r>
            <a:r>
              <a:rPr lang="pt-BR" b="1" dirty="0"/>
              <a:t> “ranking meetings”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field</a:t>
            </a:r>
            <a:r>
              <a:rPr lang="pt-BR" dirty="0"/>
              <a:t> a </a:t>
            </a:r>
            <a:r>
              <a:rPr lang="pt-BR" dirty="0" err="1"/>
              <a:t>volley</a:t>
            </a:r>
            <a:r>
              <a:rPr lang="pt-BR" dirty="0"/>
              <a:t> </a:t>
            </a:r>
            <a:r>
              <a:rPr lang="pt-BR" dirty="0" err="1"/>
              <a:t>questions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Mosseri</a:t>
            </a:r>
            <a:r>
              <a:rPr lang="pt-BR" dirty="0"/>
              <a:t>, Allison, Marra,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his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colleagues</a:t>
            </a:r>
            <a:r>
              <a:rPr lang="pt-BR" dirty="0"/>
              <a:t> as </a:t>
            </a:r>
            <a:r>
              <a:rPr lang="pt-BR" dirty="0" err="1"/>
              <a:t>to</a:t>
            </a:r>
            <a:r>
              <a:rPr lang="pt-BR" dirty="0"/>
              <a:t> its </a:t>
            </a:r>
            <a:r>
              <a:rPr lang="pt-BR" dirty="0" err="1"/>
              <a:t>effect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various</a:t>
            </a:r>
            <a:r>
              <a:rPr lang="pt-BR" dirty="0"/>
              <a:t> </a:t>
            </a:r>
            <a:r>
              <a:rPr lang="pt-BR" dirty="0" err="1"/>
              <a:t>metrics</a:t>
            </a:r>
            <a:r>
              <a:rPr lang="pt-BR" dirty="0"/>
              <a:t>.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team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satisfied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change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a positive </a:t>
            </a:r>
            <a:r>
              <a:rPr lang="pt-BR" dirty="0" err="1"/>
              <a:t>one</a:t>
            </a:r>
            <a:r>
              <a:rPr lang="pt-BR" dirty="0"/>
              <a:t>, </a:t>
            </a:r>
            <a:r>
              <a:rPr lang="pt-BR" dirty="0" err="1"/>
              <a:t>free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unintended</a:t>
            </a:r>
            <a:r>
              <a:rPr lang="pt-BR" dirty="0"/>
              <a:t> </a:t>
            </a:r>
            <a:r>
              <a:rPr lang="pt-BR" dirty="0" err="1"/>
              <a:t>consequences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engineers</a:t>
            </a:r>
            <a:r>
              <a:rPr lang="pt-BR" dirty="0"/>
              <a:t> in charge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code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iOS</a:t>
            </a:r>
            <a:r>
              <a:rPr lang="pt-BR" dirty="0"/>
              <a:t>, </a:t>
            </a:r>
            <a:r>
              <a:rPr lang="pt-BR" dirty="0" err="1"/>
              <a:t>Android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Web </a:t>
            </a:r>
            <a:r>
              <a:rPr lang="pt-BR" dirty="0" err="1"/>
              <a:t>teams</a:t>
            </a:r>
            <a:r>
              <a:rPr lang="pt-BR" dirty="0"/>
              <a:t> </a:t>
            </a:r>
            <a:r>
              <a:rPr lang="pt-BR" dirty="0" err="1"/>
              <a:t>will</a:t>
            </a:r>
            <a:r>
              <a:rPr lang="pt-BR" dirty="0"/>
              <a:t> </a:t>
            </a:r>
            <a:r>
              <a:rPr lang="pt-BR" dirty="0" err="1"/>
              <a:t>gradually</a:t>
            </a:r>
            <a:r>
              <a:rPr lang="pt-BR" dirty="0"/>
              <a:t> </a:t>
            </a:r>
            <a:r>
              <a:rPr lang="pt-BR" dirty="0" err="1"/>
              <a:t>roll</a:t>
            </a:r>
            <a:r>
              <a:rPr lang="pt-BR" dirty="0"/>
              <a:t> it out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public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large</a:t>
            </a:r>
            <a:r>
              <a:rPr lang="pt-BR" dirty="0"/>
              <a:t>.</a:t>
            </a:r>
          </a:p>
          <a:p>
            <a:r>
              <a:rPr lang="pt-BR" dirty="0" err="1"/>
              <a:t>Even</a:t>
            </a:r>
            <a:r>
              <a:rPr lang="pt-BR" dirty="0"/>
              <a:t> </a:t>
            </a:r>
            <a:r>
              <a:rPr lang="pt-BR" dirty="0" err="1"/>
              <a:t>then</a:t>
            </a:r>
            <a:r>
              <a:rPr lang="pt-BR" dirty="0"/>
              <a:t>,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can’t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sure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change</a:t>
            </a:r>
            <a:r>
              <a:rPr lang="pt-BR" dirty="0"/>
              <a:t> </a:t>
            </a:r>
            <a:r>
              <a:rPr lang="pt-BR" dirty="0" err="1"/>
              <a:t>won’t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some </a:t>
            </a:r>
            <a:r>
              <a:rPr lang="pt-BR" dirty="0" err="1"/>
              <a:t>subtle</a:t>
            </a:r>
            <a:r>
              <a:rPr lang="pt-BR" dirty="0"/>
              <a:t>, </a:t>
            </a:r>
            <a:r>
              <a:rPr lang="pt-BR" dirty="0" err="1"/>
              <a:t>longer-term</a:t>
            </a:r>
            <a:r>
              <a:rPr lang="pt-BR" dirty="0"/>
              <a:t> </a:t>
            </a:r>
            <a:r>
              <a:rPr lang="pt-BR" dirty="0" err="1"/>
              <a:t>effect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it </a:t>
            </a:r>
            <a:r>
              <a:rPr lang="pt-BR" dirty="0" err="1"/>
              <a:t>had</a:t>
            </a:r>
            <a:r>
              <a:rPr lang="pt-BR" dirty="0"/>
              <a:t> </a:t>
            </a:r>
            <a:r>
              <a:rPr lang="pt-BR" dirty="0" err="1"/>
              <a:t>failed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anticipate</a:t>
            </a:r>
            <a:r>
              <a:rPr lang="pt-BR" dirty="0"/>
              <a:t>.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guard</a:t>
            </a:r>
            <a:r>
              <a:rPr lang="pt-BR" dirty="0"/>
              <a:t> </a:t>
            </a:r>
            <a:r>
              <a:rPr lang="pt-BR" dirty="0" err="1"/>
              <a:t>against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, it </a:t>
            </a:r>
            <a:r>
              <a:rPr lang="pt-BR" dirty="0" err="1"/>
              <a:t>maintains</a:t>
            </a:r>
            <a:r>
              <a:rPr lang="pt-BR" dirty="0"/>
              <a:t> a “</a:t>
            </a:r>
            <a:r>
              <a:rPr lang="pt-BR" dirty="0" err="1"/>
              <a:t>holdout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”—a </a:t>
            </a:r>
            <a:r>
              <a:rPr lang="pt-BR" dirty="0" err="1"/>
              <a:t>small</a:t>
            </a:r>
            <a:r>
              <a:rPr lang="pt-BR" dirty="0"/>
              <a:t> </a:t>
            </a:r>
            <a:r>
              <a:rPr lang="pt-BR" dirty="0" err="1"/>
              <a:t>proportion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users</a:t>
            </a:r>
            <a:r>
              <a:rPr lang="pt-BR" dirty="0"/>
              <a:t> </a:t>
            </a:r>
            <a:r>
              <a:rPr lang="pt-BR" dirty="0" err="1"/>
              <a:t>who</a:t>
            </a:r>
            <a:r>
              <a:rPr lang="pt-BR" dirty="0"/>
              <a:t> </a:t>
            </a:r>
            <a:r>
              <a:rPr lang="pt-BR" dirty="0" err="1"/>
              <a:t>don’t</a:t>
            </a:r>
            <a:r>
              <a:rPr lang="pt-BR" dirty="0"/>
              <a:t> </a:t>
            </a:r>
            <a:r>
              <a:rPr lang="pt-BR" dirty="0" err="1"/>
              <a:t>see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change</a:t>
            </a:r>
            <a:r>
              <a:rPr lang="pt-BR" dirty="0"/>
              <a:t> for </a:t>
            </a:r>
            <a:r>
              <a:rPr lang="pt-BR" dirty="0" err="1"/>
              <a:t>weeks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months</a:t>
            </a:r>
            <a:r>
              <a:rPr lang="pt-BR" dirty="0"/>
              <a:t> </a:t>
            </a:r>
            <a:r>
              <a:rPr lang="pt-BR" dirty="0" err="1"/>
              <a:t>after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rest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us.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3110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hlinkClick r:id="rId2"/>
              </a:rPr>
              <a:t>The Black Box </a:t>
            </a:r>
            <a:r>
              <a:rPr lang="pt-BR" dirty="0" err="1">
                <a:hlinkClick r:id="rId2"/>
              </a:rPr>
              <a:t>of</a:t>
            </a:r>
            <a:r>
              <a:rPr lang="pt-BR" dirty="0">
                <a:hlinkClick r:id="rId2"/>
              </a:rPr>
              <a:t> </a:t>
            </a:r>
            <a:r>
              <a:rPr lang="pt-BR" dirty="0" err="1">
                <a:hlinkClick r:id="rId2"/>
              </a:rPr>
              <a:t>Product</a:t>
            </a:r>
            <a:r>
              <a:rPr lang="pt-BR" dirty="0">
                <a:hlinkClick r:id="rId2"/>
              </a:rPr>
              <a:t> Management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24334"/>
            <a:ext cx="10058400" cy="4228493"/>
          </a:xfrm>
        </p:spPr>
        <p:txBody>
          <a:bodyPr>
            <a:normAutofit/>
          </a:bodyPr>
          <a:lstStyle/>
          <a:p>
            <a:r>
              <a:rPr lang="pt-BR" sz="2400" dirty="0"/>
              <a:t>Gestão de produto como o resultado de duas forças exponenciais: velocidade e escala.</a:t>
            </a:r>
          </a:p>
          <a:p>
            <a:r>
              <a:rPr lang="pt-BR" sz="2200" i="1" dirty="0"/>
              <a:t>“</a:t>
            </a:r>
            <a:r>
              <a:rPr lang="pt-BR" sz="2400" i="1" dirty="0" err="1"/>
              <a:t>Speed</a:t>
            </a:r>
            <a:r>
              <a:rPr lang="pt-BR" sz="2400" i="1" dirty="0"/>
              <a:t> </a:t>
            </a:r>
            <a:r>
              <a:rPr lang="pt-BR" sz="2400" i="1" dirty="0" err="1"/>
              <a:t>is</a:t>
            </a:r>
            <a:r>
              <a:rPr lang="pt-BR" sz="2400" i="1" dirty="0"/>
              <a:t> </a:t>
            </a:r>
            <a:r>
              <a:rPr lang="pt-BR" sz="2400" i="1" dirty="0" err="1"/>
              <a:t>an</a:t>
            </a:r>
            <a:r>
              <a:rPr lang="pt-BR" sz="2400" i="1" dirty="0"/>
              <a:t> </a:t>
            </a:r>
            <a:r>
              <a:rPr lang="pt-BR" sz="2400" i="1" dirty="0" err="1"/>
              <a:t>exponential</a:t>
            </a:r>
            <a:r>
              <a:rPr lang="pt-BR" sz="2400" i="1" dirty="0"/>
              <a:t> force </a:t>
            </a:r>
            <a:r>
              <a:rPr lang="pt-BR" sz="2400" i="1" dirty="0" err="1"/>
              <a:t>because</a:t>
            </a:r>
            <a:r>
              <a:rPr lang="pt-BR" sz="2400" i="1" dirty="0"/>
              <a:t> </a:t>
            </a:r>
            <a:r>
              <a:rPr lang="pt-BR" sz="2400" i="1" dirty="0" err="1"/>
              <a:t>with</a:t>
            </a:r>
            <a:r>
              <a:rPr lang="pt-BR" sz="2400" i="1" dirty="0"/>
              <a:t> </a:t>
            </a:r>
            <a:r>
              <a:rPr lang="pt-BR" sz="2400" i="1" dirty="0" err="1"/>
              <a:t>every</a:t>
            </a:r>
            <a:r>
              <a:rPr lang="pt-BR" sz="2400" i="1" dirty="0"/>
              <a:t> </a:t>
            </a:r>
            <a:r>
              <a:rPr lang="pt-BR" sz="2400" i="1" dirty="0" err="1"/>
              <a:t>period</a:t>
            </a:r>
            <a:r>
              <a:rPr lang="pt-BR" sz="2400" i="1" dirty="0"/>
              <a:t> </a:t>
            </a:r>
            <a:r>
              <a:rPr lang="pt-BR" sz="2400" i="1" dirty="0" err="1"/>
              <a:t>of</a:t>
            </a:r>
            <a:r>
              <a:rPr lang="pt-BR" sz="2400" i="1" dirty="0"/>
              <a:t> time, more </a:t>
            </a:r>
            <a:r>
              <a:rPr lang="pt-BR" sz="2400" i="1" dirty="0" err="1"/>
              <a:t>change</a:t>
            </a:r>
            <a:r>
              <a:rPr lang="pt-BR" sz="2400" i="1" dirty="0"/>
              <a:t> </a:t>
            </a:r>
            <a:r>
              <a:rPr lang="pt-BR" sz="2400" i="1" dirty="0" err="1"/>
              <a:t>is</a:t>
            </a:r>
            <a:r>
              <a:rPr lang="pt-BR" sz="2400" i="1" dirty="0"/>
              <a:t> </a:t>
            </a:r>
            <a:r>
              <a:rPr lang="pt-BR" sz="2400" i="1" dirty="0" err="1"/>
              <a:t>occurring</a:t>
            </a:r>
            <a:r>
              <a:rPr lang="pt-BR" sz="2400" i="1" dirty="0"/>
              <a:t> </a:t>
            </a:r>
            <a:r>
              <a:rPr lang="pt-BR" sz="2400" i="1" dirty="0" err="1"/>
              <a:t>than</a:t>
            </a:r>
            <a:r>
              <a:rPr lang="pt-BR" sz="2400" i="1" dirty="0"/>
              <a:t> in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last</a:t>
            </a:r>
            <a:r>
              <a:rPr lang="pt-BR" sz="2400" i="1" dirty="0"/>
              <a:t>. </a:t>
            </a:r>
            <a:r>
              <a:rPr lang="pt-BR" sz="2400" i="1" dirty="0" err="1"/>
              <a:t>Similarly</a:t>
            </a:r>
            <a:r>
              <a:rPr lang="pt-BR" sz="2400" i="1" dirty="0"/>
              <a:t> </a:t>
            </a:r>
            <a:r>
              <a:rPr lang="pt-BR" sz="2400" i="1" dirty="0" err="1"/>
              <a:t>with</a:t>
            </a:r>
            <a:r>
              <a:rPr lang="pt-BR" sz="2400" i="1" dirty="0"/>
              <a:t> </a:t>
            </a:r>
            <a:r>
              <a:rPr lang="pt-BR" sz="2400" i="1" dirty="0" err="1"/>
              <a:t>scale</a:t>
            </a:r>
            <a:r>
              <a:rPr lang="pt-BR" sz="2400" i="1" dirty="0"/>
              <a:t>; </a:t>
            </a:r>
            <a:r>
              <a:rPr lang="pt-BR" sz="2400" i="1" dirty="0" err="1"/>
              <a:t>every</a:t>
            </a:r>
            <a:r>
              <a:rPr lang="pt-BR" sz="2400" i="1" dirty="0"/>
              <a:t> extra </a:t>
            </a:r>
            <a:r>
              <a:rPr lang="pt-BR" sz="2400" i="1" dirty="0" err="1"/>
              <a:t>feature</a:t>
            </a:r>
            <a:r>
              <a:rPr lang="pt-BR" sz="2400" i="1" dirty="0"/>
              <a:t>, </a:t>
            </a:r>
            <a:r>
              <a:rPr lang="pt-BR" sz="2400" i="1" dirty="0" err="1"/>
              <a:t>employee</a:t>
            </a:r>
            <a:r>
              <a:rPr lang="pt-BR" sz="2400" i="1" dirty="0"/>
              <a:t>, </a:t>
            </a:r>
            <a:r>
              <a:rPr lang="pt-BR" sz="2400" i="1" dirty="0" err="1"/>
              <a:t>or</a:t>
            </a:r>
            <a:r>
              <a:rPr lang="pt-BR" sz="2400" i="1" dirty="0"/>
              <a:t> </a:t>
            </a:r>
            <a:r>
              <a:rPr lang="pt-BR" sz="2400" i="1" dirty="0" err="1"/>
              <a:t>user</a:t>
            </a:r>
            <a:r>
              <a:rPr lang="pt-BR" sz="2400" i="1" dirty="0"/>
              <a:t> </a:t>
            </a:r>
            <a:r>
              <a:rPr lang="pt-BR" sz="2400" i="1" dirty="0" err="1"/>
              <a:t>is</a:t>
            </a:r>
            <a:r>
              <a:rPr lang="pt-BR" sz="2400" i="1" dirty="0"/>
              <a:t> </a:t>
            </a:r>
            <a:r>
              <a:rPr lang="pt-BR" sz="2400" i="1" dirty="0" err="1"/>
              <a:t>adding</a:t>
            </a:r>
            <a:r>
              <a:rPr lang="pt-BR" sz="2400" i="1" dirty="0"/>
              <a:t> more </a:t>
            </a:r>
            <a:r>
              <a:rPr lang="pt-BR" sz="2400" i="1" dirty="0" err="1"/>
              <a:t>complexity</a:t>
            </a:r>
            <a:r>
              <a:rPr lang="pt-BR" sz="2400" i="1" dirty="0"/>
              <a:t> 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the</a:t>
            </a:r>
            <a:r>
              <a:rPr lang="pt-BR" sz="2400" i="1" dirty="0"/>
              <a:t> system </a:t>
            </a:r>
            <a:r>
              <a:rPr lang="pt-BR" sz="2400" i="1" dirty="0" err="1"/>
              <a:t>than</a:t>
            </a:r>
            <a:r>
              <a:rPr lang="pt-BR" sz="2400" i="1" dirty="0"/>
              <a:t>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last</a:t>
            </a:r>
            <a:r>
              <a:rPr lang="pt-BR" sz="2400" i="1" dirty="0"/>
              <a:t>.”</a:t>
            </a:r>
          </a:p>
          <a:p>
            <a:r>
              <a:rPr lang="pt-BR" sz="2400" dirty="0"/>
              <a:t>Velocidade: mercado de tecnologia diminuiu a barreira de entrada e, com a globalização, a competição aumenta a pressão por crescimento rápido (o quão rápido você entrega e o quão rápido você reage).</a:t>
            </a:r>
          </a:p>
          <a:p>
            <a:r>
              <a:rPr lang="pt-BR" sz="2400" dirty="0"/>
              <a:t>Escala: com o crescimento da empresa, cresce a complexidade. </a:t>
            </a:r>
            <a:r>
              <a:rPr lang="pt-BR" sz="2400" dirty="0" err="1"/>
              <a:t>Ex</a:t>
            </a:r>
            <a:r>
              <a:rPr lang="pt-BR" sz="2400" dirty="0"/>
              <a:t>: número de reuniões e falhas de comunicação possíveis com a adição de uma pessoa nova.</a:t>
            </a:r>
          </a:p>
        </p:txBody>
      </p:sp>
    </p:spTree>
    <p:extLst>
      <p:ext uri="{BB962C8B-B14F-4D97-AF65-F5344CB8AC3E}">
        <p14:creationId xmlns:p14="http://schemas.microsoft.com/office/powerpoint/2010/main" val="894578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E0842E24-59CC-8D4B-979F-015E1419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96063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ACAA910-A381-C548-8B83-765CF0E23BD6}"/>
              </a:ext>
            </a:extLst>
          </p:cNvPr>
          <p:cNvSpPr txBox="1">
            <a:spLocks/>
          </p:cNvSpPr>
          <p:nvPr/>
        </p:nvSpPr>
        <p:spPr>
          <a:xfrm>
            <a:off x="7823358" y="163773"/>
            <a:ext cx="4227616" cy="59890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pt-BR" sz="2400" dirty="0">
                <a:hlinkClick r:id="rId3"/>
              </a:rPr>
            </a:br>
            <a:r>
              <a:rPr lang="pt-BR" sz="2400" dirty="0">
                <a:hlinkClick r:id="rId3"/>
              </a:rPr>
              <a:t>Quora:</a:t>
            </a:r>
            <a:endParaRPr lang="pt-BR" sz="2400" dirty="0"/>
          </a:p>
          <a:p>
            <a:r>
              <a:rPr lang="pt-BR" sz="2400" i="1" dirty="0"/>
              <a:t>“</a:t>
            </a:r>
            <a:r>
              <a:rPr lang="en" i="1" dirty="0"/>
              <a:t>The nature of confronting this problem is non-obvious so I’ll try to explain: depending on exactly what your application does, once millions of people start using it daily, it will place highly unique stresses on your computer infrastructure. </a:t>
            </a:r>
          </a:p>
          <a:p>
            <a:r>
              <a:rPr lang="en" i="1" dirty="0"/>
              <a:t>(…)</a:t>
            </a:r>
          </a:p>
          <a:p>
            <a:r>
              <a:rPr lang="en" i="1" dirty="0"/>
              <a:t>Because the third-party providers are often very large companies (they must be, in order to operate at a scale where they can provide you with sufficiently competitive pricing to start off with them), there is absolutely no chance that you are their top priority.</a:t>
            </a:r>
            <a:r>
              <a:rPr lang="en" dirty="0"/>
              <a:t>”</a:t>
            </a:r>
          </a:p>
          <a:p>
            <a:endParaRPr lang="en" dirty="0"/>
          </a:p>
          <a:p>
            <a:r>
              <a:rPr lang="en" dirty="0"/>
              <a:t>ex-CEO do Reddit; Google Cloud etc.</a:t>
            </a:r>
          </a:p>
        </p:txBody>
      </p:sp>
    </p:spTree>
    <p:extLst>
      <p:ext uri="{BB962C8B-B14F-4D97-AF65-F5344CB8AC3E}">
        <p14:creationId xmlns:p14="http://schemas.microsoft.com/office/powerpoint/2010/main" val="3783964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B4C42-AFEC-9048-9ED4-01F994AE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Gestão operacional: medir e aprender.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9BDC72-72E0-FA4F-B7B7-7D0AD1160063}"/>
              </a:ext>
            </a:extLst>
          </p:cNvPr>
          <p:cNvSpPr txBox="1"/>
          <p:nvPr/>
        </p:nvSpPr>
        <p:spPr>
          <a:xfrm>
            <a:off x="1110928" y="1856095"/>
            <a:ext cx="1054425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-</a:t>
            </a:r>
            <a:r>
              <a:rPr lang="pt-BR" sz="2200" b="1" dirty="0"/>
              <a:t>Métricas ajudam a organizar a operação em um proxy mais simples </a:t>
            </a:r>
            <a:r>
              <a:rPr lang="pt-BR" sz="2200" dirty="0"/>
              <a:t>(separar sinal de ruído). É importante observar métricas e </a:t>
            </a:r>
            <a:r>
              <a:rPr lang="pt-BR" sz="2200" dirty="0" err="1"/>
              <a:t>contramétricas</a:t>
            </a:r>
            <a:r>
              <a:rPr lang="pt-BR" sz="2200" dirty="0"/>
              <a:t> (carros por semana </a:t>
            </a:r>
            <a:r>
              <a:rPr lang="pt-BR" sz="2200" dirty="0" err="1"/>
              <a:t>x</a:t>
            </a:r>
            <a:r>
              <a:rPr lang="pt-BR" sz="2200" dirty="0"/>
              <a:t> nota de qualidade). </a:t>
            </a:r>
            <a:r>
              <a:rPr lang="pt-BR" sz="2200" dirty="0" err="1"/>
              <a:t>Contramétrica</a:t>
            </a:r>
            <a:r>
              <a:rPr lang="pt-BR" sz="2200" dirty="0"/>
              <a:t> é uma boa resposta a vieses. </a:t>
            </a:r>
            <a:br>
              <a:rPr lang="pt-BR" sz="2200" dirty="0"/>
            </a:br>
            <a:r>
              <a:rPr lang="pt-BR" sz="2200" dirty="0"/>
              <a:t>Lei de Campbell: "Quanto mais qualquer indicador social quantitativo é utilizado para a tomada de decisão social, mais sujeito será a pressões de corrupção e mais apto será para distorcer e corromper os processos sociais que se pretende monitorar.”</a:t>
            </a:r>
          </a:p>
          <a:p>
            <a:r>
              <a:rPr lang="pt-BR" sz="2200" dirty="0"/>
              <a:t>Muita gente tem utilizado OKR ou North Star </a:t>
            </a:r>
            <a:r>
              <a:rPr lang="pt-BR" sz="2200" dirty="0" err="1"/>
              <a:t>Metric</a:t>
            </a:r>
            <a:r>
              <a:rPr lang="pt-BR" sz="2200" dirty="0"/>
              <a:t> (uma métrica que orienta a operação e é constantemente analisada). OKR de produto geralmente são 2 (um de </a:t>
            </a:r>
            <a:r>
              <a:rPr lang="pt-BR" sz="2200" dirty="0" err="1"/>
              <a:t>features</a:t>
            </a:r>
            <a:r>
              <a:rPr lang="pt-BR" sz="2200" dirty="0"/>
              <a:t> e um de negócio).</a:t>
            </a:r>
          </a:p>
          <a:p>
            <a:endParaRPr lang="pt-BR" dirty="0"/>
          </a:p>
          <a:p>
            <a:r>
              <a:rPr lang="pt-BR" sz="2200" b="1" dirty="0"/>
              <a:t>-Estimar tempo de desenvolvimento importa. </a:t>
            </a:r>
            <a:r>
              <a:rPr lang="pt-BR" sz="2200" dirty="0"/>
              <a:t>Vem com a experiência, mas é uma competência fundamental para definir métricas realistas. Nessa linha, times mais seniores auxiliam (o PM não sofre tanto com o dimensionamento).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37848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37C2DC0-7544-0F41-A2E3-5DB520A547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BF9922-C5B5-8244-9484-18F3635BAFC1}"/>
              </a:ext>
            </a:extLst>
          </p:cNvPr>
          <p:cNvSpPr txBox="1"/>
          <p:nvPr/>
        </p:nvSpPr>
        <p:spPr>
          <a:xfrm>
            <a:off x="586859" y="1333860"/>
            <a:ext cx="63979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Operação </a:t>
            </a:r>
          </a:p>
          <a:p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como</a:t>
            </a:r>
          </a:p>
          <a:p>
            <a:r>
              <a:rPr lang="pt-BR" sz="88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time.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D7D613-23A9-B843-AD32-11F2FBA4AA1E}"/>
              </a:ext>
            </a:extLst>
          </p:cNvPr>
          <p:cNvSpPr txBox="1"/>
          <p:nvPr/>
        </p:nvSpPr>
        <p:spPr>
          <a:xfrm>
            <a:off x="7953889" y="1497252"/>
            <a:ext cx="255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27817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B4C42-AFEC-9048-9ED4-01F994AE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Times de tecnologia e o </a:t>
            </a:r>
            <a:r>
              <a:rPr lang="pt-BR" b="1" dirty="0" err="1"/>
              <a:t>Scrum</a:t>
            </a:r>
            <a:endParaRPr lang="pt-BR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9BDC72-72E0-FA4F-B7B7-7D0AD1160063}"/>
              </a:ext>
            </a:extLst>
          </p:cNvPr>
          <p:cNvSpPr txBox="1"/>
          <p:nvPr/>
        </p:nvSpPr>
        <p:spPr>
          <a:xfrm>
            <a:off x="1228299" y="1910687"/>
            <a:ext cx="9927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-</a:t>
            </a:r>
            <a:r>
              <a:rPr lang="pt-BR" sz="2200" b="1" dirty="0" err="1"/>
              <a:t>Scrum</a:t>
            </a:r>
            <a:r>
              <a:rPr lang="pt-BR" sz="2200" b="1" dirty="0"/>
              <a:t> é um dos métodos ágeis mais utilizados em times de tecnologia. </a:t>
            </a:r>
            <a:r>
              <a:rPr lang="pt-BR" sz="2200" dirty="0"/>
              <a:t>Não se prenda a purismos, estude e absorva o que funcionar como boas práticas de gestão. No fim do dia, é uma série de </a:t>
            </a:r>
            <a:r>
              <a:rPr lang="pt-BR" sz="2200" b="1" dirty="0"/>
              <a:t>rotinas/rituais e artefatos</a:t>
            </a:r>
            <a:r>
              <a:rPr lang="pt-BR" sz="2200" dirty="0"/>
              <a:t> que auxiliam em um </a:t>
            </a:r>
            <a:r>
              <a:rPr lang="pt-BR" sz="2200" b="1" dirty="0"/>
              <a:t>fluxo mais responsivo</a:t>
            </a:r>
            <a:r>
              <a:rPr lang="pt-BR" sz="2200" dirty="0"/>
              <a:t> característico das incertezas de uma startup. É uma maneira de gerenciar o </a:t>
            </a:r>
            <a:r>
              <a:rPr lang="pt-BR" sz="2200" dirty="0" err="1"/>
              <a:t>scale</a:t>
            </a:r>
            <a:r>
              <a:rPr lang="pt-BR" sz="2200" dirty="0"/>
              <a:t> + </a:t>
            </a:r>
            <a:r>
              <a:rPr lang="pt-BR" sz="2200" dirty="0" err="1"/>
              <a:t>speed</a:t>
            </a:r>
            <a:r>
              <a:rPr lang="pt-BR" sz="2200" dirty="0"/>
              <a:t> de maneira mais organizada.</a:t>
            </a:r>
          </a:p>
          <a:p>
            <a:endParaRPr lang="pt-BR" sz="2200" dirty="0"/>
          </a:p>
          <a:p>
            <a:r>
              <a:rPr lang="pt-BR" sz="2200" b="1" dirty="0"/>
              <a:t>-Rotinas/rituais:</a:t>
            </a:r>
            <a:r>
              <a:rPr lang="pt-BR" sz="2200" dirty="0"/>
              <a:t> </a:t>
            </a:r>
            <a:r>
              <a:rPr lang="pt-BR" sz="2200" dirty="0" err="1"/>
              <a:t>daily</a:t>
            </a:r>
            <a:r>
              <a:rPr lang="pt-BR" sz="2200" dirty="0"/>
              <a:t> </a:t>
            </a:r>
            <a:r>
              <a:rPr lang="pt-BR" sz="2200" dirty="0" err="1"/>
              <a:t>standup</a:t>
            </a:r>
            <a:r>
              <a:rPr lang="pt-BR" sz="2200" dirty="0"/>
              <a:t>; </a:t>
            </a:r>
            <a:r>
              <a:rPr lang="pt-BR" sz="2200" dirty="0" err="1"/>
              <a:t>weekly</a:t>
            </a:r>
            <a:r>
              <a:rPr lang="pt-BR" sz="2200" dirty="0"/>
              <a:t>; </a:t>
            </a:r>
            <a:r>
              <a:rPr lang="pt-BR" sz="2200" dirty="0" err="1"/>
              <a:t>sprint</a:t>
            </a:r>
            <a:r>
              <a:rPr lang="pt-BR" sz="2200" dirty="0"/>
              <a:t> </a:t>
            </a:r>
            <a:r>
              <a:rPr lang="pt-BR" sz="2200" dirty="0" err="1"/>
              <a:t>planning</a:t>
            </a:r>
            <a:r>
              <a:rPr lang="pt-BR" sz="2200" dirty="0"/>
              <a:t>; </a:t>
            </a:r>
            <a:r>
              <a:rPr lang="pt-BR" sz="2200" dirty="0" err="1"/>
              <a:t>sprint</a:t>
            </a:r>
            <a:r>
              <a:rPr lang="pt-BR" sz="2200" dirty="0"/>
              <a:t> </a:t>
            </a:r>
            <a:r>
              <a:rPr lang="pt-BR" sz="2200" dirty="0" err="1"/>
              <a:t>review</a:t>
            </a:r>
            <a:r>
              <a:rPr lang="pt-BR" sz="2200" dirty="0"/>
              <a:t>; </a:t>
            </a:r>
            <a:r>
              <a:rPr lang="pt-BR" sz="2200" dirty="0" err="1"/>
              <a:t>retrô</a:t>
            </a:r>
            <a:r>
              <a:rPr lang="pt-BR" sz="2200" dirty="0"/>
              <a:t>; post mortem; </a:t>
            </a:r>
            <a:r>
              <a:rPr lang="pt-BR" sz="2200" dirty="0" err="1"/>
              <a:t>all</a:t>
            </a:r>
            <a:r>
              <a:rPr lang="pt-BR" sz="2200" dirty="0"/>
              <a:t> </a:t>
            </a:r>
            <a:r>
              <a:rPr lang="pt-BR" sz="2200" dirty="0" err="1"/>
              <a:t>hands</a:t>
            </a:r>
            <a:r>
              <a:rPr lang="pt-BR" sz="2200" dirty="0"/>
              <a:t>; 101s. Além de ajudar na comunicação das atividades, acabam sendo oportunidades para verbalizar coisas importantes (</a:t>
            </a:r>
            <a:r>
              <a:rPr lang="pt-BR" sz="2200" dirty="0" err="1"/>
              <a:t>retrôs</a:t>
            </a:r>
            <a:r>
              <a:rPr lang="pt-BR" sz="2200" dirty="0"/>
              <a:t> e post mortem trazem à tona erros não comunicados).</a:t>
            </a:r>
          </a:p>
          <a:p>
            <a:endParaRPr lang="pt-BR" sz="2200" b="1" dirty="0"/>
          </a:p>
          <a:p>
            <a:r>
              <a:rPr lang="pt-BR" sz="2200" b="1" dirty="0"/>
              <a:t>-Artefatos: </a:t>
            </a:r>
            <a:r>
              <a:rPr lang="pt-BR" sz="2200" dirty="0" err="1"/>
              <a:t>kanban</a:t>
            </a:r>
            <a:r>
              <a:rPr lang="pt-BR" sz="2200" dirty="0"/>
              <a:t> / </a:t>
            </a:r>
            <a:r>
              <a:rPr lang="pt-BR" sz="2200" dirty="0" err="1"/>
              <a:t>backlog</a:t>
            </a:r>
            <a:r>
              <a:rPr lang="pt-BR" sz="2200" dirty="0"/>
              <a:t>; épicos / </a:t>
            </a:r>
            <a:r>
              <a:rPr lang="pt-BR" sz="2200" dirty="0" err="1"/>
              <a:t>user</a:t>
            </a:r>
            <a:r>
              <a:rPr lang="pt-BR" sz="2200" dirty="0"/>
              <a:t> </a:t>
            </a:r>
            <a:r>
              <a:rPr lang="pt-BR" sz="2200" dirty="0" err="1"/>
              <a:t>stories</a:t>
            </a:r>
            <a:r>
              <a:rPr lang="pt-BR" sz="2200" dirty="0"/>
              <a:t> / </a:t>
            </a:r>
            <a:r>
              <a:rPr lang="pt-BR" sz="2200" dirty="0" err="1"/>
              <a:t>objectives</a:t>
            </a:r>
            <a:r>
              <a:rPr lang="pt-BR" sz="2200" dirty="0"/>
              <a:t>; briefing. 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154721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B52678-F9F7-764A-BA77-2229757E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b="1" dirty="0" err="1"/>
              <a:t>Justificativa</a:t>
            </a:r>
            <a:r>
              <a:rPr lang="en-US" b="1" dirty="0"/>
              <a:t>: </a:t>
            </a:r>
            <a:r>
              <a:rPr lang="en-US" b="1" dirty="0" err="1"/>
              <a:t>produto</a:t>
            </a:r>
            <a:r>
              <a:rPr lang="en-US" b="1" dirty="0"/>
              <a:t> e </a:t>
            </a:r>
            <a:r>
              <a:rPr lang="en-US" b="1" dirty="0" err="1"/>
              <a:t>operações</a:t>
            </a:r>
            <a:endParaRPr lang="en-US" b="1" dirty="0"/>
          </a:p>
        </p:txBody>
      </p:sp>
      <p:pic>
        <p:nvPicPr>
          <p:cNvPr id="5" name="Imagem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9BD2B58C-F3E5-704A-8080-AFEEDACD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" y="13648"/>
            <a:ext cx="6033320" cy="6317613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E7BFD66-4D4C-314B-8DF6-1F221AB3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6180" y="2255169"/>
            <a:ext cx="4975359" cy="4023360"/>
          </a:xfrm>
        </p:spPr>
        <p:txBody>
          <a:bodyPr>
            <a:normAutofit/>
          </a:bodyPr>
          <a:lstStyle/>
          <a:p>
            <a:r>
              <a:rPr lang="pt-BR" sz="2400" dirty="0"/>
              <a:t>-Produto como design e experiência do usuário se tornam uma das principais alavancas no contexto de startups;</a:t>
            </a:r>
          </a:p>
          <a:p>
            <a:r>
              <a:rPr lang="pt-BR" sz="2400" dirty="0"/>
              <a:t>-Um bom produto depende diretamente do time e da qualidade da operação;</a:t>
            </a:r>
          </a:p>
          <a:p>
            <a:r>
              <a:rPr lang="pt-BR" sz="2400" dirty="0"/>
              <a:t>-Time e operação dependem de cultura. </a:t>
            </a:r>
          </a:p>
          <a:p>
            <a:r>
              <a:rPr lang="pt-BR" sz="2400" dirty="0"/>
              <a:t>“</a:t>
            </a:r>
            <a:r>
              <a:rPr lang="en" sz="2400" dirty="0"/>
              <a:t>Culture eats strategy for breakfast” </a:t>
            </a:r>
            <a:br>
              <a:rPr lang="en" sz="2400" dirty="0"/>
            </a:br>
            <a:r>
              <a:rPr lang="en" sz="2400" dirty="0"/>
              <a:t>P. Drucker.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2913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C2DC10F-CD76-43DC-9E0B-CB291F740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C18170A-08B7-4230-A012-B24C20E39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2188B95-E375-4977-9E9C-E28CE956F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90F35747-2822-4D06-BE10-CD33AC6B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C2C4466-5B1B-4361-B9D9-39ED9A8A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CB4C42-AFEC-9048-9ED4-01F994AE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72" y="664739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Rotina</a:t>
            </a:r>
            <a:r>
              <a:rPr lang="en-US" b="1" dirty="0">
                <a:solidFill>
                  <a:srgbClr val="FFFFFF"/>
                </a:solidFill>
              </a:rPr>
              <a:t> de um Product Manager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9BDC72-72E0-FA4F-B7B7-7D0AD1160063}"/>
              </a:ext>
            </a:extLst>
          </p:cNvPr>
          <p:cNvSpPr txBox="1"/>
          <p:nvPr/>
        </p:nvSpPr>
        <p:spPr>
          <a:xfrm>
            <a:off x="625871" y="2384208"/>
            <a:ext cx="5977938" cy="365266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400" b="1" dirty="0" err="1">
                <a:solidFill>
                  <a:srgbClr val="FFFFFF"/>
                </a:solidFill>
              </a:rPr>
              <a:t>Definir</a:t>
            </a:r>
            <a:r>
              <a:rPr lang="en-US" sz="2400" b="1" dirty="0">
                <a:solidFill>
                  <a:srgbClr val="FFFFFF"/>
                </a:solidFill>
              </a:rPr>
              <a:t> um RoadMap </a:t>
            </a:r>
            <a:r>
              <a:rPr lang="en-US" sz="2400" dirty="0">
                <a:solidFill>
                  <a:srgbClr val="FFFFFF"/>
                </a:solidFill>
              </a:rPr>
              <a:t>de </a:t>
            </a:r>
            <a:r>
              <a:rPr lang="en-US" sz="2400" dirty="0" err="1">
                <a:solidFill>
                  <a:srgbClr val="FFFFFF"/>
                </a:solidFill>
              </a:rPr>
              <a:t>produto</a:t>
            </a:r>
            <a:r>
              <a:rPr lang="en-US" sz="2400" dirty="0">
                <a:solidFill>
                  <a:srgbClr val="FFFFFF"/>
                </a:solidFill>
              </a:rPr>
              <a:t> (</a:t>
            </a:r>
            <a:r>
              <a:rPr lang="en-US" sz="2400" dirty="0" err="1">
                <a:solidFill>
                  <a:srgbClr val="FFFFFF"/>
                </a:solidFill>
              </a:rPr>
              <a:t>entender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usuário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estratégia</a:t>
            </a:r>
            <a:r>
              <a:rPr lang="en-US" sz="2400" dirty="0">
                <a:solidFill>
                  <a:srgbClr val="FFFFFF"/>
                </a:solidFill>
              </a:rPr>
              <a:t> e </a:t>
            </a:r>
            <a:r>
              <a:rPr lang="en-US" sz="2400" dirty="0" err="1">
                <a:solidFill>
                  <a:srgbClr val="FFFFFF"/>
                </a:solidFill>
              </a:rPr>
              <a:t>definir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visão</a:t>
            </a:r>
            <a:r>
              <a:rPr lang="en-US" sz="2400" dirty="0">
                <a:solidFill>
                  <a:srgbClr val="FFFFFF"/>
                </a:solidFill>
              </a:rPr>
              <a:t>);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400" dirty="0" err="1">
                <a:solidFill>
                  <a:srgbClr val="FFFFFF"/>
                </a:solidFill>
              </a:rPr>
              <a:t>Transformar</a:t>
            </a:r>
            <a:r>
              <a:rPr lang="en-US" sz="2400" dirty="0">
                <a:solidFill>
                  <a:srgbClr val="FFFFFF"/>
                </a:solidFill>
              </a:rPr>
              <a:t> o Roadmap </a:t>
            </a:r>
            <a:r>
              <a:rPr lang="en-US" sz="2400" dirty="0" err="1">
                <a:solidFill>
                  <a:srgbClr val="FFFFFF"/>
                </a:solidFill>
              </a:rPr>
              <a:t>em</a:t>
            </a:r>
            <a:r>
              <a:rPr lang="en-US" sz="2400" dirty="0">
                <a:solidFill>
                  <a:srgbClr val="FFFFFF"/>
                </a:solidFill>
              </a:rPr>
              <a:t> um </a:t>
            </a:r>
            <a:r>
              <a:rPr lang="en-US" sz="2400" b="1" dirty="0" err="1">
                <a:solidFill>
                  <a:srgbClr val="FFFFFF"/>
                </a:solidFill>
              </a:rPr>
              <a:t>plano</a:t>
            </a:r>
            <a:r>
              <a:rPr lang="en-US" sz="2400" b="1" dirty="0">
                <a:solidFill>
                  <a:srgbClr val="FFFFFF"/>
                </a:solidFill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</a:rPr>
              <a:t>ação</a:t>
            </a:r>
            <a:r>
              <a:rPr lang="en-US" sz="2400" dirty="0">
                <a:solidFill>
                  <a:srgbClr val="FFFFFF"/>
                </a:solidFill>
              </a:rPr>
              <a:t> e </a:t>
            </a:r>
            <a:r>
              <a:rPr lang="en-US" sz="2400" dirty="0" err="1">
                <a:solidFill>
                  <a:srgbClr val="FFFFFF"/>
                </a:solidFill>
              </a:rPr>
              <a:t>implementação</a:t>
            </a:r>
            <a:r>
              <a:rPr lang="en-US" sz="2400" dirty="0">
                <a:solidFill>
                  <a:srgbClr val="FFFFFF"/>
                </a:solidFill>
              </a:rPr>
              <a:t> de features;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400" dirty="0" err="1">
                <a:solidFill>
                  <a:srgbClr val="FFFFFF"/>
                </a:solidFill>
              </a:rPr>
              <a:t>Gerenciar</a:t>
            </a:r>
            <a:r>
              <a:rPr lang="en-US" sz="2400" dirty="0">
                <a:solidFill>
                  <a:srgbClr val="FFFFFF"/>
                </a:solidFill>
              </a:rPr>
              <a:t> a </a:t>
            </a:r>
            <a:r>
              <a:rPr lang="en-US" sz="2400" dirty="0" err="1">
                <a:solidFill>
                  <a:srgbClr val="FFFFFF"/>
                </a:solidFill>
              </a:rPr>
              <a:t>implementação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observando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feedback/</a:t>
            </a:r>
            <a:r>
              <a:rPr lang="en-US" sz="2400" b="1" dirty="0" err="1">
                <a:solidFill>
                  <a:srgbClr val="FFFFFF"/>
                </a:solidFill>
              </a:rPr>
              <a:t>métricas</a:t>
            </a:r>
            <a:r>
              <a:rPr lang="en-US" sz="2400" dirty="0">
                <a:solidFill>
                  <a:srgbClr val="FFFFFF"/>
                </a:solidFill>
              </a:rPr>
              <a:t> p/ </a:t>
            </a:r>
            <a:r>
              <a:rPr lang="en-US" sz="2400" dirty="0" err="1">
                <a:solidFill>
                  <a:srgbClr val="FFFFFF"/>
                </a:solidFill>
              </a:rPr>
              <a:t>melhoria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contínua</a:t>
            </a:r>
            <a:r>
              <a:rPr lang="en-US" sz="2400" dirty="0">
                <a:solidFill>
                  <a:srgbClr val="FFFFFF"/>
                </a:solidFill>
              </a:rPr>
              <a:t>;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400" dirty="0" err="1">
                <a:solidFill>
                  <a:srgbClr val="FFFFFF"/>
                </a:solidFill>
              </a:rPr>
              <a:t>Definir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prioridades</a:t>
            </a:r>
            <a:r>
              <a:rPr lang="en-US" sz="2400" dirty="0">
                <a:solidFill>
                  <a:srgbClr val="FFFFFF"/>
                </a:solidFill>
              </a:rPr>
              <a:t> da sprint e </a:t>
            </a:r>
            <a:r>
              <a:rPr lang="en-US" sz="2400" dirty="0" err="1">
                <a:solidFill>
                  <a:srgbClr val="FFFFFF"/>
                </a:solidFill>
              </a:rPr>
              <a:t>comunicar</a:t>
            </a:r>
            <a:r>
              <a:rPr lang="en-US" sz="2400" dirty="0">
                <a:solidFill>
                  <a:srgbClr val="FFFFFF"/>
                </a:solidFill>
              </a:rPr>
              <a:t>;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400" dirty="0" err="1">
                <a:solidFill>
                  <a:srgbClr val="FFFFFF"/>
                </a:solidFill>
              </a:rPr>
              <a:t>Gerenciar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emocional</a:t>
            </a:r>
            <a:r>
              <a:rPr lang="en-US" sz="2400" dirty="0">
                <a:solidFill>
                  <a:srgbClr val="FFFFFF"/>
                </a:solidFill>
              </a:rPr>
              <a:t> da </a:t>
            </a:r>
            <a:r>
              <a:rPr lang="en-US" sz="2400" dirty="0" err="1">
                <a:solidFill>
                  <a:srgbClr val="FFFFFF"/>
                </a:solidFill>
              </a:rPr>
              <a:t>equipe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garantindo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produtividade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saúde</a:t>
            </a:r>
            <a:r>
              <a:rPr lang="en-US" sz="2400" dirty="0">
                <a:solidFill>
                  <a:srgbClr val="FFFFFF"/>
                </a:solidFill>
              </a:rPr>
              <a:t> mental e </a:t>
            </a:r>
            <a:r>
              <a:rPr lang="en-US" sz="2400" dirty="0" err="1">
                <a:solidFill>
                  <a:srgbClr val="FFFFFF"/>
                </a:solidFill>
              </a:rPr>
              <a:t>senso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propósito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todos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envolvidos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D745DAE-5A8A-44FA-937C-CD65CF7A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905F7B52-0BDF-2C46-B7B9-999076006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6687" y="49408"/>
            <a:ext cx="3584978" cy="32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67696AA1-B1DD-4C75-9AC1-69EE9F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E09D7924-B73D-D847-9941-BD65740EC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212" y="3560572"/>
            <a:ext cx="2975928" cy="32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2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06B48-E283-3947-AE84-59E5EB16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Four Startup </a:t>
            </a:r>
            <a:r>
              <a:rPr lang="pt-BR" dirty="0" err="1">
                <a:hlinkClick r:id="rId2"/>
              </a:rPr>
              <a:t>Engineering</a:t>
            </a:r>
            <a:r>
              <a:rPr lang="pt-BR" dirty="0">
                <a:hlinkClick r:id="rId2"/>
              </a:rPr>
              <a:t> </a:t>
            </a:r>
            <a:r>
              <a:rPr lang="pt-BR" dirty="0" err="1">
                <a:hlinkClick r:id="rId2"/>
              </a:rPr>
              <a:t>Killers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3D1169-2F4C-624D-8411-D0A6F0406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4941"/>
          </a:xfrm>
        </p:spPr>
        <p:txBody>
          <a:bodyPr>
            <a:normAutofit/>
          </a:bodyPr>
          <a:lstStyle/>
          <a:p>
            <a:r>
              <a:rPr lang="pt-BR" dirty="0"/>
              <a:t>“</a:t>
            </a:r>
            <a:r>
              <a:rPr lang="en" dirty="0"/>
              <a:t>In 2016, I gave technical advice to a first-time entrepreneur building a seed-funded food delivery marketplace. In my view, </a:t>
            </a:r>
            <a:r>
              <a:rPr lang="en" b="1" dirty="0"/>
              <a:t>every tech choice the company had made was wrong</a:t>
            </a:r>
            <a:r>
              <a:rPr lang="en" dirty="0"/>
              <a:t>. The CEO believed in “empowering the engineer.” They then let their first engineer choose the framework (Scala/Play) because it was what the engineer wanted to use, not because it made </a:t>
            </a:r>
            <a:r>
              <a:rPr lang="en" b="1" dirty="0"/>
              <a:t>sense for the company, their use case, or the recruiting pool</a:t>
            </a:r>
            <a:r>
              <a:rPr lang="en" dirty="0"/>
              <a:t>. Much of the early technical work had been </a:t>
            </a:r>
            <a:r>
              <a:rPr lang="en" b="1" dirty="0"/>
              <a:t>outsourced</a:t>
            </a:r>
            <a:r>
              <a:rPr lang="en" dirty="0"/>
              <a:t>. Their product roadmap was </a:t>
            </a:r>
            <a:r>
              <a:rPr lang="en" b="1" dirty="0"/>
              <a:t>widely optimistic</a:t>
            </a:r>
            <a:r>
              <a:rPr lang="en" dirty="0"/>
              <a:t> (web and mobile concurrently) despite the fact that most of the business was still unvalidated. It was a recipe for disaster.”</a:t>
            </a:r>
            <a:br>
              <a:rPr lang="en" dirty="0"/>
            </a:br>
            <a:endParaRPr lang="en" dirty="0"/>
          </a:p>
          <a:p>
            <a:pPr marL="201168" lvl="1" indent="0">
              <a:buNone/>
            </a:pPr>
            <a:r>
              <a:rPr lang="en" sz="2400" dirty="0"/>
              <a:t>1. Premature Scaling (build large scale when you’re small – “</a:t>
            </a:r>
            <a:r>
              <a:rPr lang="en" sz="2400" i="1" dirty="0"/>
              <a:t>technical debt</a:t>
            </a:r>
            <a:r>
              <a:rPr lang="en" sz="2400" dirty="0"/>
              <a:t>”)</a:t>
            </a:r>
          </a:p>
          <a:p>
            <a:pPr marL="201168" lvl="1" indent="0">
              <a:buNone/>
            </a:pPr>
            <a:r>
              <a:rPr lang="en" sz="2400" dirty="0"/>
              <a:t>2. Using Untested Technology (</a:t>
            </a:r>
            <a:r>
              <a:rPr lang="en" sz="2400" dirty="0" err="1"/>
              <a:t>escolha</a:t>
            </a:r>
            <a:r>
              <a:rPr lang="en" sz="2400" dirty="0"/>
              <a:t> do </a:t>
            </a:r>
            <a:r>
              <a:rPr lang="en" sz="2400" i="1" dirty="0"/>
              <a:t>stack </a:t>
            </a:r>
            <a:r>
              <a:rPr lang="en" sz="2400" dirty="0"/>
              <a:t>da </a:t>
            </a:r>
            <a:r>
              <a:rPr lang="en" sz="2400" dirty="0" err="1"/>
              <a:t>empresa</a:t>
            </a:r>
            <a:r>
              <a:rPr lang="en" sz="2400" dirty="0"/>
              <a:t>)</a:t>
            </a:r>
          </a:p>
          <a:p>
            <a:pPr marL="201168" lvl="1" indent="0">
              <a:buNone/>
            </a:pPr>
            <a:r>
              <a:rPr lang="en" sz="2400" dirty="0"/>
              <a:t>3. Hiring the wrong engineer (large company, elite comp sci, junior, dev shops)</a:t>
            </a:r>
          </a:p>
          <a:p>
            <a:pPr marL="201168" lvl="1" indent="0">
              <a:buNone/>
            </a:pPr>
            <a:r>
              <a:rPr lang="en" sz="2400" dirty="0"/>
              <a:t>4. Bad product management (</a:t>
            </a:r>
            <a:r>
              <a:rPr lang="en" sz="2400" dirty="0" err="1"/>
              <a:t>otimismo</a:t>
            </a:r>
            <a:r>
              <a:rPr lang="en" sz="2400" dirty="0"/>
              <a:t> </a:t>
            </a:r>
            <a:r>
              <a:rPr lang="en" sz="2400" dirty="0" err="1"/>
              <a:t>excessiv</a:t>
            </a:r>
            <a:r>
              <a:rPr lang="pt-BR" sz="2400" dirty="0"/>
              <a:t>o</a:t>
            </a:r>
            <a:r>
              <a:rPr lang="en" sz="2400" dirty="0"/>
              <a:t> e engineering advisors)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5438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pt-BR" sz="4400" b="1" dirty="0"/>
              <a:t>Time e cultura são chave.</a:t>
            </a:r>
          </a:p>
        </p:txBody>
      </p:sp>
      <p:pic>
        <p:nvPicPr>
          <p:cNvPr id="5" name="Imagem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A4E0A215-CBAB-8541-8880-1C217572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250255"/>
            <a:ext cx="6909801" cy="409405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22772" y="2285068"/>
            <a:ext cx="3690257" cy="3849883"/>
          </a:xfrm>
        </p:spPr>
        <p:txBody>
          <a:bodyPr>
            <a:normAutofit/>
          </a:bodyPr>
          <a:lstStyle/>
          <a:p>
            <a:r>
              <a:rPr lang="en-US" dirty="0" err="1"/>
              <a:t>Garantir</a:t>
            </a:r>
            <a:r>
              <a:rPr lang="en-US" dirty="0"/>
              <a:t> um time </a:t>
            </a:r>
            <a:r>
              <a:rPr lang="en-US" dirty="0" err="1"/>
              <a:t>alinhado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o que leva a um </a:t>
            </a:r>
            <a:r>
              <a:rPr lang="en-US" dirty="0" err="1"/>
              <a:t>bom</a:t>
            </a:r>
            <a:r>
              <a:rPr lang="en-US" dirty="0"/>
              <a:t> </a:t>
            </a:r>
            <a:r>
              <a:rPr lang="en-US" dirty="0" err="1"/>
              <a:t>desenvolvimento</a:t>
            </a:r>
            <a:r>
              <a:rPr lang="en-US" dirty="0"/>
              <a:t> de </a:t>
            </a:r>
            <a:r>
              <a:rPr lang="en-US" dirty="0" err="1"/>
              <a:t>produto</a:t>
            </a:r>
            <a:r>
              <a:rPr lang="en-US" dirty="0"/>
              <a:t>. A </a:t>
            </a:r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traz</a:t>
            </a:r>
            <a:r>
              <a:rPr lang="en-US" dirty="0"/>
              <a:t> </a:t>
            </a:r>
            <a:r>
              <a:rPr lang="en-US" dirty="0" err="1"/>
              <a:t>coesão</a:t>
            </a:r>
            <a:r>
              <a:rPr lang="en-US" dirty="0"/>
              <a:t> do </a:t>
            </a:r>
            <a:r>
              <a:rPr lang="en-US" dirty="0" err="1"/>
              <a:t>desenvolvimento</a:t>
            </a:r>
            <a:r>
              <a:rPr lang="en-US" dirty="0"/>
              <a:t> do </a:t>
            </a:r>
            <a:r>
              <a:rPr lang="en-US" dirty="0" err="1"/>
              <a:t>produto</a:t>
            </a:r>
            <a:r>
              <a:rPr lang="en-US" dirty="0"/>
              <a:t>, </a:t>
            </a:r>
            <a:r>
              <a:rPr lang="en-US" dirty="0" err="1"/>
              <a:t>além</a:t>
            </a:r>
            <a:r>
              <a:rPr lang="en-US" dirty="0"/>
              <a:t> de </a:t>
            </a:r>
            <a:r>
              <a:rPr lang="en-US" dirty="0" err="1"/>
              <a:t>motivação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relação</a:t>
            </a:r>
            <a:r>
              <a:rPr lang="en-US" dirty="0"/>
              <a:t>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prioridades</a:t>
            </a:r>
            <a:r>
              <a:rPr lang="en-US" dirty="0"/>
              <a:t> do </a:t>
            </a:r>
            <a:r>
              <a:rPr lang="en-US" dirty="0" err="1"/>
              <a:t>negócio</a:t>
            </a:r>
            <a:r>
              <a:rPr lang="en-US" dirty="0"/>
              <a:t>.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How spotify works?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How google works?</a:t>
            </a:r>
            <a:endParaRPr lang="en-US" dirty="0"/>
          </a:p>
          <a:p>
            <a:r>
              <a:rPr lang="pt-BR" dirty="0">
                <a:hlinkClick r:id="rId5"/>
              </a:rPr>
              <a:t>-Lies, Booze and Billions (Zenefits)</a:t>
            </a:r>
            <a:r>
              <a:rPr lang="en-US" dirty="0">
                <a:hlinkClick r:id="rId5"/>
              </a:rPr>
              <a:t>;</a:t>
            </a:r>
            <a:endParaRPr lang="pt-BR" dirty="0"/>
          </a:p>
          <a:p>
            <a:r>
              <a:rPr lang="pt-BR" dirty="0">
                <a:hlinkClick r:id="rId6"/>
              </a:rPr>
              <a:t>-My year in startup hell;</a:t>
            </a:r>
            <a:endParaRPr lang="pt-B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9112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Livros sobre gestão de produto e </a:t>
            </a:r>
            <a:r>
              <a:rPr lang="pt-BR" b="1" dirty="0" err="1"/>
              <a:t>ops</a:t>
            </a:r>
            <a:endParaRPr lang="pt-BR" b="1" dirty="0"/>
          </a:p>
        </p:txBody>
      </p:sp>
      <p:pic>
        <p:nvPicPr>
          <p:cNvPr id="7" name="Imagem 6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A5EDF3E8-ECD0-D443-9668-5B6CA579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84" y="285238"/>
            <a:ext cx="7450778" cy="577435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14076" y="2198913"/>
            <a:ext cx="4177231" cy="4135399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pt-BR" dirty="0"/>
            </a:br>
            <a:r>
              <a:rPr lang="en-US" b="1" dirty="0" err="1"/>
              <a:t>Livros</a:t>
            </a:r>
            <a:r>
              <a:rPr lang="en-US" b="1" dirty="0"/>
              <a:t> </a:t>
            </a:r>
            <a:r>
              <a:rPr lang="en-US" b="1" dirty="0" err="1"/>
              <a:t>sobre</a:t>
            </a:r>
            <a:r>
              <a:rPr lang="en-US" b="1" dirty="0"/>
              <a:t> </a:t>
            </a:r>
            <a:r>
              <a:rPr lang="en-US" b="1" dirty="0" err="1"/>
              <a:t>gestão</a:t>
            </a:r>
            <a:r>
              <a:rPr lang="en-US" b="1" dirty="0"/>
              <a:t> e </a:t>
            </a:r>
            <a:r>
              <a:rPr lang="en-US" b="1" dirty="0" err="1"/>
              <a:t>escala</a:t>
            </a:r>
            <a:r>
              <a:rPr lang="en-US" b="1" dirty="0"/>
              <a:t>:</a:t>
            </a:r>
          </a:p>
          <a:p>
            <a:r>
              <a:rPr lang="en-US" dirty="0"/>
              <a:t>-High Output Management (Grove)</a:t>
            </a:r>
          </a:p>
          <a:p>
            <a:r>
              <a:rPr lang="en-US" dirty="0"/>
              <a:t>-Hard Things about Hard Things;</a:t>
            </a:r>
          </a:p>
          <a:p>
            <a:r>
              <a:rPr lang="en-US" dirty="0"/>
              <a:t>-Only the paranoid survive (Grove);</a:t>
            </a:r>
          </a:p>
          <a:p>
            <a:r>
              <a:rPr lang="en-US" dirty="0"/>
              <a:t>-Scrum (Sutherland);</a:t>
            </a:r>
          </a:p>
          <a:p>
            <a:r>
              <a:rPr lang="en-US" dirty="0"/>
              <a:t>-</a:t>
            </a:r>
            <a:r>
              <a:rPr lang="en-US" dirty="0" err="1"/>
              <a:t>Criatividade</a:t>
            </a:r>
            <a:r>
              <a:rPr lang="en-US" dirty="0"/>
              <a:t> S/A (</a:t>
            </a:r>
            <a:r>
              <a:rPr lang="en-US" dirty="0" err="1"/>
              <a:t>Catmull</a:t>
            </a:r>
            <a:r>
              <a:rPr lang="en-US" dirty="0"/>
              <a:t>);</a:t>
            </a:r>
          </a:p>
          <a:p>
            <a:r>
              <a:rPr lang="en-US" dirty="0"/>
              <a:t>-Inspired (Marty </a:t>
            </a:r>
            <a:r>
              <a:rPr lang="en-US" dirty="0" err="1"/>
              <a:t>Cagan</a:t>
            </a:r>
            <a:r>
              <a:rPr lang="en-US" dirty="0"/>
              <a:t>);</a:t>
            </a:r>
          </a:p>
          <a:p>
            <a:r>
              <a:rPr lang="pt-BR" dirty="0"/>
              <a:t>-</a:t>
            </a:r>
            <a:r>
              <a:rPr lang="pt-BR" dirty="0" err="1"/>
              <a:t>Powerful</a:t>
            </a:r>
            <a:r>
              <a:rPr lang="pt-BR" dirty="0"/>
              <a:t> (Patty </a:t>
            </a:r>
            <a:r>
              <a:rPr lang="pt-BR" dirty="0" err="1"/>
              <a:t>McCord</a:t>
            </a:r>
            <a:r>
              <a:rPr lang="pt-BR" dirty="0"/>
              <a:t>).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8486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</a:t>
            </a:r>
            <a:r>
              <a:rPr lang="en-US" dirty="0" err="1"/>
              <a:t>utilizados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039815"/>
            <a:ext cx="10058400" cy="4154742"/>
          </a:xfrm>
        </p:spPr>
        <p:txBody>
          <a:bodyPr>
            <a:normAutofit/>
          </a:bodyPr>
          <a:lstStyle/>
          <a:p>
            <a:r>
              <a:rPr lang="pt-BR" dirty="0">
                <a:hlinkClick r:id="rId2"/>
              </a:rPr>
              <a:t>https://medium.com/nossa-coletividad/ux-n%C3%A3o-%C3%A9-um-t%C3%ADtulo-%C3%A9-um-estilo-de-vida-6a34b84e8ab8</a:t>
            </a:r>
            <a:endParaRPr lang="pt-BR" dirty="0"/>
          </a:p>
          <a:p>
            <a:r>
              <a:rPr lang="pt-BR" dirty="0">
                <a:hlinkClick r:id="rId3"/>
              </a:rPr>
              <a:t>https://brasil.uxdesign.cc/nosso-trabalho-é-desenhar-cada-vez-menos-interfaces-acee0d004681</a:t>
            </a:r>
            <a:endParaRPr lang="pt-BR" dirty="0"/>
          </a:p>
          <a:p>
            <a:r>
              <a:rPr lang="pt-BR" dirty="0">
                <a:hlinkClick r:id="rId4"/>
              </a:rPr>
              <a:t>http://www.slate.com/articles/technology/cover_story/2016/01/how_facebook_s_news_feed_algorithm_works.single.html?utm_content=buffer63d1b&amp;utm_medium=social&amp;utm_source=facebook.com&amp;utm_campaign=buffer</a:t>
            </a:r>
            <a:endParaRPr lang="pt-BR" dirty="0"/>
          </a:p>
          <a:p>
            <a:r>
              <a:rPr lang="pt-BR" dirty="0">
                <a:hlinkClick r:id="rId5"/>
              </a:rPr>
              <a:t>https://medium.com/the-black-box-of-product-management/the-black-box-of-product-management-3feb65db6ddb</a:t>
            </a:r>
            <a:endParaRPr lang="pt-BR" dirty="0"/>
          </a:p>
          <a:p>
            <a:endParaRPr lang="pt-BR" dirty="0"/>
          </a:p>
          <a:p>
            <a:r>
              <a:rPr lang="pt-BR" dirty="0"/>
              <a:t>Muito importante: </a:t>
            </a:r>
            <a:r>
              <a:rPr lang="pt-BR" dirty="0" err="1">
                <a:hlinkClick r:id="rId6"/>
              </a:rPr>
              <a:t>how</a:t>
            </a:r>
            <a:r>
              <a:rPr lang="pt-BR" dirty="0">
                <a:hlinkClick r:id="rId6"/>
              </a:rPr>
              <a:t> </a:t>
            </a:r>
            <a:r>
              <a:rPr lang="pt-BR" dirty="0" err="1">
                <a:hlinkClick r:id="rId6"/>
              </a:rPr>
              <a:t>to</a:t>
            </a:r>
            <a:r>
              <a:rPr lang="pt-BR" dirty="0">
                <a:hlinkClick r:id="rId6"/>
              </a:rPr>
              <a:t> build </a:t>
            </a:r>
            <a:r>
              <a:rPr lang="pt-BR" dirty="0" err="1">
                <a:hlinkClick r:id="rId6"/>
              </a:rPr>
              <a:t>products</a:t>
            </a:r>
            <a:r>
              <a:rPr lang="pt-BR" dirty="0">
                <a:hlinkClick r:id="rId6"/>
              </a:rPr>
              <a:t> </a:t>
            </a:r>
            <a:r>
              <a:rPr lang="pt-BR" dirty="0" err="1">
                <a:hlinkClick r:id="rId6"/>
              </a:rPr>
              <a:t>that</a:t>
            </a:r>
            <a:r>
              <a:rPr lang="pt-BR" dirty="0">
                <a:hlinkClick r:id="rId6"/>
              </a:rPr>
              <a:t> </a:t>
            </a:r>
            <a:r>
              <a:rPr lang="pt-BR" dirty="0" err="1">
                <a:hlinkClick r:id="rId6"/>
              </a:rPr>
              <a:t>users</a:t>
            </a:r>
            <a:r>
              <a:rPr lang="pt-BR" dirty="0">
                <a:hlinkClick r:id="rId6"/>
              </a:rPr>
              <a:t> </a:t>
            </a:r>
            <a:r>
              <a:rPr lang="pt-BR" dirty="0" err="1">
                <a:hlinkClick r:id="rId6"/>
              </a:rPr>
              <a:t>love</a:t>
            </a:r>
            <a:r>
              <a:rPr lang="pt-BR" dirty="0">
                <a:hlinkClick r:id="rId6"/>
              </a:rPr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56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1FB85-E938-5845-A067-B4B0DC21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latin typeface="Arial" pitchFamily="34" charset="0"/>
                <a:cs typeface="Arial" pitchFamily="34" charset="0"/>
              </a:rPr>
              <a:t>99 </a:t>
            </a:r>
            <a:r>
              <a:rPr lang="pt-BR" sz="5400" b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pt-BR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5400" b="1" dirty="0" err="1">
                <a:latin typeface="Arial" pitchFamily="34" charset="0"/>
                <a:cs typeface="Arial" pitchFamily="34" charset="0"/>
              </a:rPr>
              <a:t>Easy</a:t>
            </a:r>
            <a:endParaRPr lang="pt-BR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1DF48-E9D5-B543-B759-582C2F81C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367" y="2101755"/>
            <a:ext cx="9736313" cy="3849225"/>
          </a:xfrm>
        </p:spPr>
        <p:txBody>
          <a:bodyPr>
            <a:normAutofit/>
          </a:bodyPr>
          <a:lstStyle/>
          <a:p>
            <a:r>
              <a:rPr lang="pt-BR" sz="2800" dirty="0"/>
              <a:t>-</a:t>
            </a:r>
            <a:r>
              <a:rPr lang="pt-BR" sz="2800" dirty="0" err="1"/>
              <a:t>Monashees</a:t>
            </a:r>
            <a:r>
              <a:rPr lang="pt-BR" sz="2800" dirty="0"/>
              <a:t> </a:t>
            </a:r>
            <a:r>
              <a:rPr lang="pt-BR" sz="2800" dirty="0" err="1"/>
              <a:t>vs</a:t>
            </a:r>
            <a:r>
              <a:rPr lang="pt-BR" sz="2800" dirty="0"/>
              <a:t> </a:t>
            </a:r>
            <a:r>
              <a:rPr lang="pt-BR" sz="2800" dirty="0" err="1"/>
              <a:t>Rocket</a:t>
            </a:r>
            <a:r>
              <a:rPr lang="pt-BR" sz="2800" dirty="0"/>
              <a:t> Internet</a:t>
            </a:r>
          </a:p>
          <a:p>
            <a:r>
              <a:rPr lang="pt-BR" sz="2800" dirty="0"/>
              <a:t>-</a:t>
            </a:r>
            <a:r>
              <a:rPr lang="pt-BR" sz="2800" dirty="0" err="1"/>
              <a:t>Mindset</a:t>
            </a:r>
            <a:r>
              <a:rPr lang="pt-BR" sz="2800" dirty="0"/>
              <a:t> para cultura </a:t>
            </a:r>
            <a:r>
              <a:rPr lang="pt-BR" sz="2800" dirty="0" err="1"/>
              <a:t>vs</a:t>
            </a:r>
            <a:r>
              <a:rPr lang="pt-BR" sz="2800" dirty="0"/>
              <a:t> </a:t>
            </a:r>
            <a:r>
              <a:rPr lang="pt-BR" sz="2800" dirty="0" err="1"/>
              <a:t>Mindset</a:t>
            </a:r>
            <a:r>
              <a:rPr lang="pt-BR" sz="2800" dirty="0"/>
              <a:t> para velocidade</a:t>
            </a:r>
          </a:p>
          <a:p>
            <a:r>
              <a:rPr lang="pt-BR" sz="2800" dirty="0"/>
              <a:t>-Construção de times </a:t>
            </a:r>
            <a:r>
              <a:rPr lang="pt-BR" sz="2800" dirty="0" err="1"/>
              <a:t>vs</a:t>
            </a:r>
            <a:r>
              <a:rPr lang="pt-BR" sz="2800" dirty="0"/>
              <a:t> Alta rotatividade</a:t>
            </a:r>
          </a:p>
          <a:p>
            <a:r>
              <a:rPr lang="pt-BR" sz="2800" dirty="0"/>
              <a:t>-Algoritmo robusto </a:t>
            </a:r>
            <a:r>
              <a:rPr lang="pt-BR" sz="2800" dirty="0" err="1"/>
              <a:t>vs</a:t>
            </a:r>
            <a:r>
              <a:rPr lang="pt-BR" sz="2800" dirty="0"/>
              <a:t> Algoritmo </a:t>
            </a:r>
            <a:r>
              <a:rPr lang="pt-BR" sz="2800" dirty="0" err="1"/>
              <a:t>Fast</a:t>
            </a:r>
            <a:r>
              <a:rPr lang="pt-BR" sz="2800" dirty="0"/>
              <a:t> Draw</a:t>
            </a:r>
          </a:p>
          <a:p>
            <a:endParaRPr lang="pt-BR" sz="2800" dirty="0"/>
          </a:p>
          <a:p>
            <a:r>
              <a:rPr lang="pt-BR" sz="2800" dirty="0"/>
              <a:t>-Caso </a:t>
            </a:r>
            <a:r>
              <a:rPr lang="pt-BR" sz="2800" dirty="0" err="1"/>
              <a:t>Johnnie</a:t>
            </a:r>
            <a:r>
              <a:rPr lang="pt-BR" sz="2800" dirty="0"/>
              <a:t> Walker (2014). // Caso Ambev (2015).</a:t>
            </a:r>
          </a:p>
        </p:txBody>
      </p:sp>
    </p:spTree>
    <p:extLst>
      <p:ext uri="{BB962C8B-B14F-4D97-AF65-F5344CB8AC3E}">
        <p14:creationId xmlns:p14="http://schemas.microsoft.com/office/powerpoint/2010/main" val="134444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37C2DC0-7544-0F41-A2E3-5DB520A547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BF9922-C5B5-8244-9484-18F3635BAFC1}"/>
              </a:ext>
            </a:extLst>
          </p:cNvPr>
          <p:cNvSpPr txBox="1"/>
          <p:nvPr/>
        </p:nvSpPr>
        <p:spPr>
          <a:xfrm>
            <a:off x="313899" y="928047"/>
            <a:ext cx="729879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Produto </a:t>
            </a:r>
          </a:p>
          <a:p>
            <a:r>
              <a:rPr lang="pt-BR" sz="9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como </a:t>
            </a:r>
          </a:p>
          <a:p>
            <a:r>
              <a:rPr lang="pt-BR" sz="9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experiência.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557C0E-6412-1942-AF9B-A62E11BFD165}"/>
              </a:ext>
            </a:extLst>
          </p:cNvPr>
          <p:cNvSpPr txBox="1"/>
          <p:nvPr/>
        </p:nvSpPr>
        <p:spPr>
          <a:xfrm>
            <a:off x="7926591" y="1160059"/>
            <a:ext cx="3589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76035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" y="653300"/>
            <a:ext cx="5135531" cy="516070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786650" y="1055323"/>
            <a:ext cx="62145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/>
              <a:t>“A experiência do usuário é afetada por </a:t>
            </a:r>
            <a:r>
              <a:rPr lang="pt-BR" sz="1900" b="1" dirty="0"/>
              <a:t>toda a história</a:t>
            </a:r>
            <a:r>
              <a:rPr lang="pt-BR" sz="1900" dirty="0"/>
              <a:t>: marca, campanhas, literatura, websites, design da loja, embalagem, experiências ‘fora da caixa’, design do produto, design de interação, apoio ao cliente, comunidade do usuário, disposição/substituição. É absurdo pensar que uma pessoa só é capaz de projetar tudo isso. </a:t>
            </a:r>
            <a:r>
              <a:rPr lang="pt-BR" sz="1900" b="1" dirty="0"/>
              <a:t>UX é trabalho de todo mundo</a:t>
            </a:r>
            <a:r>
              <a:rPr lang="pt-BR" sz="1900" dirty="0"/>
              <a:t>, do redator aperfeiçoando suas manchetes para o site se comunicar com a audiência certa, ao desenvolvedor afinando seu código para o aplicativo responder mais rapidamente ao toque. Eu preferiria que considerássemos mais UX como valor e menos como uma disciplina.” Nielsen </a:t>
            </a:r>
            <a:r>
              <a:rPr lang="pt-BR" sz="1900" dirty="0" err="1"/>
              <a:t>Group</a:t>
            </a:r>
            <a:endParaRPr lang="pt-BR" sz="1900" dirty="0"/>
          </a:p>
          <a:p>
            <a:endParaRPr lang="pt-BR" sz="1900" dirty="0"/>
          </a:p>
          <a:p>
            <a:r>
              <a:rPr lang="pt-BR" sz="1900" dirty="0"/>
              <a:t>-</a:t>
            </a:r>
            <a:r>
              <a:rPr lang="pt-BR" sz="1900" dirty="0" err="1"/>
              <a:t>Experi</a:t>
            </a:r>
            <a:r>
              <a:rPr lang="en-US" sz="1900" dirty="0" err="1"/>
              <a:t>ência</a:t>
            </a:r>
            <a:r>
              <a:rPr lang="en-US" sz="1900" dirty="0"/>
              <a:t> do </a:t>
            </a:r>
            <a:r>
              <a:rPr lang="en-US" sz="1900" dirty="0" err="1"/>
              <a:t>Usuário</a:t>
            </a:r>
            <a:r>
              <a:rPr lang="en-US" sz="1900" dirty="0"/>
              <a:t> </a:t>
            </a:r>
            <a:r>
              <a:rPr lang="en-US" sz="1900" dirty="0" err="1"/>
              <a:t>vai</a:t>
            </a:r>
            <a:r>
              <a:rPr lang="en-US" sz="1900" dirty="0"/>
              <a:t> </a:t>
            </a:r>
            <a:r>
              <a:rPr lang="en-US" sz="1900" dirty="0" err="1"/>
              <a:t>muito</a:t>
            </a:r>
            <a:r>
              <a:rPr lang="en-US" sz="1900" dirty="0"/>
              <a:t> </a:t>
            </a:r>
            <a:r>
              <a:rPr lang="en-US" sz="1900" dirty="0" err="1"/>
              <a:t>além</a:t>
            </a:r>
            <a:r>
              <a:rPr lang="en-US" sz="1900" dirty="0"/>
              <a:t> do digital: </a:t>
            </a:r>
            <a:r>
              <a:rPr lang="en-US" sz="1900" dirty="0" err="1"/>
              <a:t>eventos</a:t>
            </a:r>
            <a:r>
              <a:rPr lang="en-US" sz="1900" dirty="0"/>
              <a:t>, </a:t>
            </a:r>
            <a:r>
              <a:rPr lang="en-US" sz="1900" dirty="0" err="1"/>
              <a:t>apresentações</a:t>
            </a:r>
            <a:r>
              <a:rPr lang="en-US" sz="1900" dirty="0"/>
              <a:t> de </a:t>
            </a:r>
            <a:r>
              <a:rPr lang="en-US" sz="1900" dirty="0" err="1"/>
              <a:t>consultoria</a:t>
            </a:r>
            <a:r>
              <a:rPr lang="en-US" sz="1900" dirty="0"/>
              <a:t>, </a:t>
            </a:r>
            <a:r>
              <a:rPr lang="en-US" sz="1900" dirty="0" err="1"/>
              <a:t>dinâmicas</a:t>
            </a:r>
            <a:r>
              <a:rPr lang="en-US" sz="1900" dirty="0"/>
              <a:t>, </a:t>
            </a:r>
            <a:r>
              <a:rPr lang="en-US" sz="1900" dirty="0" err="1"/>
              <a:t>abordagens</a:t>
            </a:r>
            <a:r>
              <a:rPr lang="en-US" sz="1900" dirty="0"/>
              <a:t> para </a:t>
            </a:r>
            <a:r>
              <a:rPr lang="en-US" sz="1900" dirty="0" err="1"/>
              <a:t>venda</a:t>
            </a:r>
            <a:r>
              <a:rPr lang="en-US" sz="1900" dirty="0"/>
              <a:t> de </a:t>
            </a:r>
            <a:r>
              <a:rPr lang="en-US" sz="1900" dirty="0" err="1"/>
              <a:t>produtos</a:t>
            </a:r>
            <a:r>
              <a:rPr lang="en-US" sz="1900" dirty="0"/>
              <a:t> </a:t>
            </a:r>
            <a:r>
              <a:rPr lang="en-US" sz="1900" dirty="0" err="1"/>
              <a:t>financeiros</a:t>
            </a:r>
            <a:r>
              <a:rPr lang="en-US" sz="1900" dirty="0"/>
              <a:t>, </a:t>
            </a:r>
            <a:r>
              <a:rPr lang="en-US" sz="1900" dirty="0" err="1"/>
              <a:t>imersão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Disney etc.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E118D16-7B36-7B4A-B950-272ADF02D21C}"/>
              </a:ext>
            </a:extLst>
          </p:cNvPr>
          <p:cNvSpPr txBox="1"/>
          <p:nvPr/>
        </p:nvSpPr>
        <p:spPr>
          <a:xfrm>
            <a:off x="5705342" y="261106"/>
            <a:ext cx="4668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Experiência do Usuário</a:t>
            </a:r>
          </a:p>
        </p:txBody>
      </p:sp>
    </p:spTree>
    <p:extLst>
      <p:ext uri="{BB962C8B-B14F-4D97-AF65-F5344CB8AC3E}">
        <p14:creationId xmlns:p14="http://schemas.microsoft.com/office/powerpoint/2010/main" val="202120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873" y="263234"/>
            <a:ext cx="5474001" cy="1450757"/>
          </a:xfrm>
        </p:spPr>
        <p:txBody>
          <a:bodyPr/>
          <a:lstStyle/>
          <a:p>
            <a:r>
              <a:rPr lang="pt-BR" dirty="0"/>
              <a:t>Temas relevantes em UX atualmente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842" y="1922527"/>
            <a:ext cx="5085062" cy="45085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-</a:t>
            </a:r>
            <a:r>
              <a:rPr lang="pt-BR" dirty="0" err="1"/>
              <a:t>DesignTech</a:t>
            </a:r>
            <a:r>
              <a:rPr lang="pt-BR" dirty="0"/>
              <a:t> </a:t>
            </a:r>
            <a:r>
              <a:rPr lang="pt-BR" dirty="0" err="1"/>
              <a:t>Companies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</a:t>
            </a:r>
            <a:r>
              <a:rPr lang="pt-BR" dirty="0" err="1"/>
              <a:t>Frictionless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-</a:t>
            </a:r>
            <a:r>
              <a:rPr lang="en-US" dirty="0"/>
              <a:t>”</a:t>
            </a:r>
            <a:r>
              <a:rPr lang="en-US" dirty="0" err="1"/>
              <a:t>Fim</a:t>
            </a:r>
            <a:r>
              <a:rPr lang="en-US" dirty="0"/>
              <a:t> dos apps” (app killers dos OS) e o </a:t>
            </a:r>
            <a:r>
              <a:rPr lang="en-US" dirty="0" err="1"/>
              <a:t>crescimento</a:t>
            </a:r>
            <a:r>
              <a:rPr lang="en-US" dirty="0"/>
              <a:t> do </a:t>
            </a:r>
            <a:r>
              <a:rPr lang="en-US" dirty="0" err="1"/>
              <a:t>conteúdo</a:t>
            </a:r>
            <a:r>
              <a:rPr lang="en-US" dirty="0"/>
              <a:t> e das </a:t>
            </a:r>
            <a:r>
              <a:rPr lang="en-US" dirty="0" err="1"/>
              <a:t>notificações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Experiências</a:t>
            </a:r>
            <a:r>
              <a:rPr lang="en-US" dirty="0"/>
              <a:t> </a:t>
            </a:r>
            <a:r>
              <a:rPr lang="en-US" dirty="0" err="1"/>
              <a:t>pró-ativas</a:t>
            </a:r>
            <a:r>
              <a:rPr lang="en-US" dirty="0"/>
              <a:t> e AI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Novas</a:t>
            </a:r>
            <a:r>
              <a:rPr lang="en-US" dirty="0"/>
              <a:t> interfaces (</a:t>
            </a:r>
            <a:r>
              <a:rPr lang="en-US" dirty="0" err="1"/>
              <a:t>relógios</a:t>
            </a:r>
            <a:r>
              <a:rPr lang="en-US" dirty="0"/>
              <a:t>, </a:t>
            </a:r>
            <a:r>
              <a:rPr lang="en-US" dirty="0" err="1"/>
              <a:t>dispositivos</a:t>
            </a:r>
            <a:r>
              <a:rPr lang="en-US" dirty="0"/>
              <a:t> de </a:t>
            </a:r>
            <a:r>
              <a:rPr lang="en-US" dirty="0" err="1"/>
              <a:t>voz</a:t>
            </a:r>
            <a:r>
              <a:rPr lang="en-US" dirty="0"/>
              <a:t>, features dos smartphones etc.)</a:t>
            </a:r>
          </a:p>
          <a:p>
            <a:pPr marL="0" indent="0">
              <a:buNone/>
            </a:pPr>
            <a:r>
              <a:rPr lang="en-US" dirty="0"/>
              <a:t>-Engineering as Marketing (bots, testes etc.)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b="1" dirty="0" err="1"/>
              <a:t>Algoritmos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Livros</a:t>
            </a:r>
            <a:r>
              <a:rPr lang="en-US" dirty="0"/>
              <a:t> : The Design of Everyday Things; </a:t>
            </a:r>
            <a:br>
              <a:rPr lang="en-US" dirty="0"/>
            </a:br>
            <a:r>
              <a:rPr lang="en-US" dirty="0"/>
              <a:t>Design para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designer.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0"/>
            <a:ext cx="6192762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787FDF8-DB8D-CA42-92E4-2550EA896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142" y="5104263"/>
            <a:ext cx="7277100" cy="17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9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2"/>
          <a:stretch/>
        </p:blipFill>
        <p:spPr>
          <a:xfrm>
            <a:off x="-1" y="154983"/>
            <a:ext cx="12221637" cy="67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64FF2-35AC-8048-9E93-AED677F9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Experiências relevantes</a:t>
            </a:r>
            <a:r>
              <a:rPr lang="pt-BR" dirty="0"/>
              <a:t> = recorrência e recomendação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927C9C-6C41-1D46-B914-3176C438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424" y="2101754"/>
            <a:ext cx="9777256" cy="4162568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O “</a:t>
            </a:r>
            <a:r>
              <a:rPr lang="pt-BR" sz="2400" i="1" dirty="0" err="1"/>
              <a:t>customer</a:t>
            </a:r>
            <a:r>
              <a:rPr lang="pt-BR" sz="2400" i="1" dirty="0"/>
              <a:t> </a:t>
            </a:r>
            <a:r>
              <a:rPr lang="pt-BR" sz="2400" i="1" dirty="0" err="1"/>
              <a:t>delight</a:t>
            </a:r>
            <a:r>
              <a:rPr lang="pt-BR" sz="2400" dirty="0"/>
              <a:t>” pode existir em produtos físicos ou digitais, se desdobrando em muitas possibilidades:</a:t>
            </a:r>
          </a:p>
          <a:p>
            <a:pPr marL="292608" lvl="1" indent="0">
              <a:buNone/>
            </a:pPr>
            <a:endParaRPr lang="pt-BR" sz="2400" dirty="0"/>
          </a:p>
          <a:p>
            <a:pPr marL="292608" lvl="1" indent="0">
              <a:buNone/>
            </a:pPr>
            <a:r>
              <a:rPr lang="pt-BR" sz="2400" dirty="0"/>
              <a:t>-Experiência dentro do produto: momentos específicos em que a experiência te encanta, como uma interferência proativa positiva do </a:t>
            </a:r>
            <a:r>
              <a:rPr lang="pt-BR" sz="2400" dirty="0" err="1"/>
              <a:t>google</a:t>
            </a:r>
            <a:r>
              <a:rPr lang="pt-BR" sz="2400" dirty="0"/>
              <a:t>; atalhos e processos inteligentes; </a:t>
            </a:r>
            <a:r>
              <a:rPr lang="pt-BR" sz="2400" dirty="0" err="1"/>
              <a:t>feeds</a:t>
            </a:r>
            <a:r>
              <a:rPr lang="pt-BR" sz="2400" dirty="0"/>
              <a:t> e algoritmos.</a:t>
            </a:r>
          </a:p>
          <a:p>
            <a:pPr marL="292608" lvl="1" indent="0">
              <a:buNone/>
            </a:pPr>
            <a:r>
              <a:rPr lang="pt-BR" sz="2400" dirty="0"/>
              <a:t>-Experiência de atendimento: </a:t>
            </a:r>
            <a:r>
              <a:rPr lang="pt-BR" sz="2400" dirty="0" err="1"/>
              <a:t>Nubank</a:t>
            </a:r>
            <a:r>
              <a:rPr lang="pt-BR" sz="2400" dirty="0"/>
              <a:t> e outros que colocam o cliente acima de tudo.</a:t>
            </a:r>
          </a:p>
          <a:p>
            <a:pPr marL="292608" lvl="1" indent="0">
              <a:buNone/>
            </a:pPr>
            <a:r>
              <a:rPr lang="pt-BR" sz="2400" dirty="0"/>
              <a:t>-Experiência de entrada ou pós-venda: estratégias de </a:t>
            </a:r>
            <a:r>
              <a:rPr lang="pt-BR" sz="2400" i="1" dirty="0" err="1"/>
              <a:t>onboarding</a:t>
            </a:r>
            <a:r>
              <a:rPr lang="pt-BR" sz="2400" dirty="0"/>
              <a:t> (</a:t>
            </a:r>
            <a:r>
              <a:rPr lang="pt-BR" sz="2400" dirty="0" err="1"/>
              <a:t>Notion</a:t>
            </a:r>
            <a:r>
              <a:rPr lang="pt-BR" sz="2400" dirty="0"/>
              <a:t>).</a:t>
            </a:r>
          </a:p>
          <a:p>
            <a:pPr marL="0" indent="0">
              <a:buNone/>
            </a:pPr>
            <a:br>
              <a:rPr lang="pt-BR" sz="2600" b="1" dirty="0"/>
            </a:br>
            <a:r>
              <a:rPr lang="pt-BR" sz="2600" b="1" dirty="0"/>
              <a:t>Caso </a:t>
            </a:r>
            <a:r>
              <a:rPr lang="pt-BR" sz="2600" b="1" dirty="0" err="1"/>
              <a:t>SuperHuman</a:t>
            </a:r>
            <a:r>
              <a:rPr lang="pt-BR" sz="2600" b="1" dirty="0"/>
              <a:t> de construção de produto.</a:t>
            </a:r>
          </a:p>
        </p:txBody>
      </p:sp>
    </p:spTree>
    <p:extLst>
      <p:ext uri="{BB962C8B-B14F-4D97-AF65-F5344CB8AC3E}">
        <p14:creationId xmlns:p14="http://schemas.microsoft.com/office/powerpoint/2010/main" val="137614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Who </a:t>
            </a:r>
            <a:r>
              <a:rPr lang="pt-BR" dirty="0" err="1"/>
              <a:t>controls</a:t>
            </a:r>
            <a:r>
              <a:rPr lang="pt-BR" dirty="0"/>
              <a:t>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feed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031709"/>
            <a:ext cx="10058400" cy="4508573"/>
          </a:xfrm>
        </p:spPr>
        <p:txBody>
          <a:bodyPr>
            <a:normAutofit/>
          </a:bodyPr>
          <a:lstStyle/>
          <a:p>
            <a:r>
              <a:rPr lang="pt-BR" b="1" dirty="0"/>
              <a:t>-Algoritmo: </a:t>
            </a:r>
            <a:r>
              <a:rPr lang="pt-BR" dirty="0"/>
              <a:t>série de instruções concretas para resolver um problema.</a:t>
            </a:r>
            <a:br>
              <a:rPr lang="pt-BR" dirty="0"/>
            </a:br>
            <a:br>
              <a:rPr lang="pt-BR" dirty="0"/>
            </a:br>
            <a:r>
              <a:rPr lang="pt-BR" b="1" dirty="0"/>
              <a:t>-</a:t>
            </a:r>
            <a:r>
              <a:rPr lang="pt-BR" b="1" dirty="0" err="1"/>
              <a:t>Prediction</a:t>
            </a:r>
            <a:r>
              <a:rPr lang="pt-BR" b="1" dirty="0"/>
              <a:t> </a:t>
            </a:r>
            <a:r>
              <a:rPr lang="pt-BR" b="1" dirty="0" err="1"/>
              <a:t>algorithms</a:t>
            </a:r>
            <a:r>
              <a:rPr lang="pt-BR" b="1" dirty="0"/>
              <a:t>: </a:t>
            </a:r>
            <a:r>
              <a:rPr lang="pt-BR" dirty="0"/>
              <a:t>Bulls </a:t>
            </a:r>
            <a:r>
              <a:rPr lang="pt-BR" dirty="0" err="1"/>
              <a:t>vs</a:t>
            </a:r>
            <a:r>
              <a:rPr lang="pt-BR" dirty="0"/>
              <a:t> GSW, quem ganha? Quais variáveis você usaria?</a:t>
            </a:r>
          </a:p>
          <a:p>
            <a:r>
              <a:rPr lang="pt-BR" b="1" dirty="0"/>
              <a:t>-Melhor predição, melhor UX. </a:t>
            </a:r>
            <a:r>
              <a:rPr lang="en-US" dirty="0"/>
              <a:t>Feed com posts que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gostaria</a:t>
            </a:r>
            <a:r>
              <a:rPr lang="en-US" dirty="0"/>
              <a:t> de </a:t>
            </a:r>
            <a:r>
              <a:rPr lang="en-US" dirty="0" err="1"/>
              <a:t>ver</a:t>
            </a:r>
            <a:r>
              <a:rPr lang="en-US" dirty="0"/>
              <a:t>; </a:t>
            </a:r>
            <a:r>
              <a:rPr lang="en-US" dirty="0" err="1"/>
              <a:t>plataforma</a:t>
            </a:r>
            <a:r>
              <a:rPr lang="en-US" dirty="0"/>
              <a:t> com as </a:t>
            </a:r>
            <a:r>
              <a:rPr lang="en-US" dirty="0" err="1"/>
              <a:t>notícias</a:t>
            </a:r>
            <a:r>
              <a:rPr lang="en-US" dirty="0"/>
              <a:t> </a:t>
            </a:r>
            <a:r>
              <a:rPr lang="en-US" dirty="0" err="1"/>
              <a:t>certas</a:t>
            </a:r>
            <a:r>
              <a:rPr lang="en-US" dirty="0"/>
              <a:t> para </a:t>
            </a:r>
            <a:r>
              <a:rPr lang="en-US" dirty="0" err="1"/>
              <a:t>você</a:t>
            </a:r>
            <a:r>
              <a:rPr lang="en-US" dirty="0"/>
              <a:t>; </a:t>
            </a:r>
            <a:r>
              <a:rPr lang="en-US" dirty="0" err="1"/>
              <a:t>indicação</a:t>
            </a:r>
            <a:r>
              <a:rPr lang="en-US" dirty="0"/>
              <a:t> </a:t>
            </a:r>
            <a:r>
              <a:rPr lang="en-US" dirty="0" err="1"/>
              <a:t>correta</a:t>
            </a:r>
            <a:r>
              <a:rPr lang="en-US" dirty="0"/>
              <a:t> do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 </a:t>
            </a:r>
            <a:r>
              <a:rPr lang="en-US" dirty="0" err="1"/>
              <a:t>financeiro</a:t>
            </a:r>
            <a:r>
              <a:rPr lang="en-US" dirty="0"/>
              <a:t>;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taxista</a:t>
            </a:r>
            <a:r>
              <a:rPr lang="en-US" dirty="0"/>
              <a:t> para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experiência</a:t>
            </a:r>
            <a:r>
              <a:rPr lang="en-US" dirty="0"/>
              <a:t>; </a:t>
            </a:r>
            <a:r>
              <a:rPr lang="en-US" dirty="0" err="1"/>
              <a:t>filme</a:t>
            </a:r>
            <a:r>
              <a:rPr lang="en-US" dirty="0"/>
              <a:t>/</a:t>
            </a:r>
            <a:r>
              <a:rPr lang="en-US" dirty="0" err="1"/>
              <a:t>série</a:t>
            </a:r>
            <a:r>
              <a:rPr lang="en-US" dirty="0"/>
              <a:t> que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se </a:t>
            </a:r>
            <a:r>
              <a:rPr lang="en-US" dirty="0" err="1"/>
              <a:t>viciar</a:t>
            </a:r>
            <a:r>
              <a:rPr lang="en-US" dirty="0"/>
              <a:t> etc.</a:t>
            </a:r>
            <a:endParaRPr lang="pt-BR" dirty="0"/>
          </a:p>
          <a:p>
            <a:r>
              <a:rPr lang="pt-BR" dirty="0"/>
              <a:t>Quais variáveis você usaria para um </a:t>
            </a:r>
            <a:r>
              <a:rPr lang="pt-BR" dirty="0" err="1"/>
              <a:t>feed</a:t>
            </a:r>
            <a:r>
              <a:rPr lang="pt-BR" dirty="0"/>
              <a:t> legal? O </a:t>
            </a:r>
            <a:r>
              <a:rPr lang="pt-BR" dirty="0" err="1"/>
              <a:t>Facebook</a:t>
            </a:r>
            <a:r>
              <a:rPr lang="pt-BR" dirty="0"/>
              <a:t> usa centenas.</a:t>
            </a:r>
          </a:p>
          <a:p>
            <a:r>
              <a:rPr lang="pt-BR" dirty="0"/>
              <a:t>Pontos cegos da predição: e as pessoas que clicam por desgosto? e se estivermos otimizando por </a:t>
            </a:r>
            <a:r>
              <a:rPr lang="pt-BR" dirty="0" err="1"/>
              <a:t>viralidade</a:t>
            </a:r>
            <a:r>
              <a:rPr lang="pt-BR" dirty="0"/>
              <a:t>, e não qualidade (enjoando uma pessoa com excesso de doces)? </a:t>
            </a:r>
          </a:p>
          <a:p>
            <a:r>
              <a:rPr lang="pt-BR" dirty="0"/>
              <a:t>Exemplos: “</a:t>
            </a:r>
            <a:r>
              <a:rPr lang="pt-BR" dirty="0" err="1"/>
              <a:t>Liking</a:t>
            </a:r>
            <a:r>
              <a:rPr lang="pt-BR" dirty="0"/>
              <a:t> a post </a:t>
            </a:r>
            <a:r>
              <a:rPr lang="pt-BR" dirty="0" err="1"/>
              <a:t>before</a:t>
            </a:r>
            <a:r>
              <a:rPr lang="pt-BR" dirty="0"/>
              <a:t> </a:t>
            </a:r>
            <a:r>
              <a:rPr lang="pt-BR" dirty="0" err="1"/>
              <a:t>you’ve</a:t>
            </a:r>
            <a:r>
              <a:rPr lang="pt-BR" dirty="0"/>
              <a:t> </a:t>
            </a:r>
            <a:r>
              <a:rPr lang="pt-BR" dirty="0" err="1"/>
              <a:t>read</a:t>
            </a:r>
            <a:r>
              <a:rPr lang="pt-BR" dirty="0"/>
              <a:t> it,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learned</a:t>
            </a:r>
            <a:r>
              <a:rPr lang="pt-BR" dirty="0"/>
              <a:t>, </a:t>
            </a:r>
            <a:r>
              <a:rPr lang="pt-BR" dirty="0" err="1"/>
              <a:t>corresponds</a:t>
            </a:r>
            <a:r>
              <a:rPr lang="pt-BR" dirty="0"/>
              <a:t> </a:t>
            </a:r>
            <a:r>
              <a:rPr lang="pt-BR" dirty="0" err="1"/>
              <a:t>much</a:t>
            </a:r>
            <a:r>
              <a:rPr lang="pt-BR" dirty="0"/>
              <a:t> more </a:t>
            </a:r>
            <a:r>
              <a:rPr lang="pt-BR" dirty="0" err="1"/>
              <a:t>weakly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actual</a:t>
            </a:r>
            <a:r>
              <a:rPr lang="pt-BR" dirty="0"/>
              <a:t> </a:t>
            </a:r>
            <a:r>
              <a:rPr lang="pt-BR" dirty="0" err="1"/>
              <a:t>sentiment</a:t>
            </a:r>
            <a:r>
              <a:rPr lang="pt-BR" dirty="0"/>
              <a:t> </a:t>
            </a:r>
            <a:r>
              <a:rPr lang="pt-BR" dirty="0" err="1"/>
              <a:t>than</a:t>
            </a:r>
            <a:r>
              <a:rPr lang="pt-BR" dirty="0"/>
              <a:t> </a:t>
            </a:r>
            <a:r>
              <a:rPr lang="pt-BR" dirty="0" err="1"/>
              <a:t>liking</a:t>
            </a:r>
            <a:r>
              <a:rPr lang="pt-BR" dirty="0"/>
              <a:t> it </a:t>
            </a:r>
            <a:r>
              <a:rPr lang="pt-BR" dirty="0" err="1"/>
              <a:t>afterward</a:t>
            </a:r>
            <a:r>
              <a:rPr lang="pt-BR" dirty="0"/>
              <a:t>.”; </a:t>
            </a:r>
            <a:r>
              <a:rPr lang="pt-BR" dirty="0" err="1"/>
              <a:t>Superhiders</a:t>
            </a:r>
            <a:r>
              <a:rPr lang="pt-BR" dirty="0"/>
              <a:t>. </a:t>
            </a:r>
            <a:r>
              <a:rPr lang="pt-BR" b="1" dirty="0"/>
              <a:t>Data Science!</a:t>
            </a:r>
          </a:p>
        </p:txBody>
      </p:sp>
    </p:spTree>
    <p:extLst>
      <p:ext uri="{BB962C8B-B14F-4D97-AF65-F5344CB8AC3E}">
        <p14:creationId xmlns:p14="http://schemas.microsoft.com/office/powerpoint/2010/main" val="7615124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1449</Words>
  <Application>Microsoft Macintosh PowerPoint</Application>
  <PresentationFormat>Widescreen</PresentationFormat>
  <Paragraphs>127</Paragraphs>
  <Slides>24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Retrospecto</vt:lpstr>
      <vt:lpstr>Produto e Operações</vt:lpstr>
      <vt:lpstr>Justificativa: produto e operações</vt:lpstr>
      <vt:lpstr>99 x Easy</vt:lpstr>
      <vt:lpstr>Apresentação do PowerPoint</vt:lpstr>
      <vt:lpstr>Apresentação do PowerPoint</vt:lpstr>
      <vt:lpstr>Temas relevantes em UX atualmente</vt:lpstr>
      <vt:lpstr>Apresentação do PowerPoint</vt:lpstr>
      <vt:lpstr>Experiências relevantes = recorrência e recomendação</vt:lpstr>
      <vt:lpstr>Who controls your facebook feed</vt:lpstr>
      <vt:lpstr>Apresentação do PowerPoint</vt:lpstr>
      <vt:lpstr>Inside Spotify's Plan To Take On Apple Music</vt:lpstr>
      <vt:lpstr>Apresentação do PowerPoint</vt:lpstr>
      <vt:lpstr>Apresentação do PowerPoint</vt:lpstr>
      <vt:lpstr>Who controls your facebook feed</vt:lpstr>
      <vt:lpstr>The Black Box of Product Management</vt:lpstr>
      <vt:lpstr>Apresentação do PowerPoint</vt:lpstr>
      <vt:lpstr>Gestão operacional: medir e aprender.</vt:lpstr>
      <vt:lpstr>Apresentação do PowerPoint</vt:lpstr>
      <vt:lpstr>Times de tecnologia e o Scrum</vt:lpstr>
      <vt:lpstr>Rotina de um Product Manager</vt:lpstr>
      <vt:lpstr>Four Startup Engineering Killers</vt:lpstr>
      <vt:lpstr>Time e cultura são chave.</vt:lpstr>
      <vt:lpstr>Livros sobre gestão de produto e ops</vt:lpstr>
      <vt:lpstr>Links utilizados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Produto e Operações</dc:title>
  <dc:creator>Artur Vilas Boas</dc:creator>
  <cp:lastModifiedBy>Artur Vilas Boas</cp:lastModifiedBy>
  <cp:revision>3</cp:revision>
  <dcterms:created xsi:type="dcterms:W3CDTF">2020-05-13T14:05:36Z</dcterms:created>
  <dcterms:modified xsi:type="dcterms:W3CDTF">2020-05-13T21:44:40Z</dcterms:modified>
</cp:coreProperties>
</file>