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6bb7b445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6bb7b445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bb7b445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bb7b445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b8b470e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b8b470e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6bb7b445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6bb7b445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6bb7b445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6bb7b445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6b8b470e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6b8b470e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b8b470e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b8b470e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6bb7b445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6bb7b44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6b8b470e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6b8b470e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6bb7b445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6bb7b445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6bb7b445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6bb7b445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6bb7b445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6bb7b445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Organização Internacional do Trabalho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000" y="2344000"/>
            <a:ext cx="3046999" cy="27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Número de Estados-membros que ratificaram as Convenções de Governança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350" y="116675"/>
            <a:ext cx="6819300" cy="42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50" y="3395400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As únicas Convenções que não foram ratificadas foram as de n.º 87, sobre a Liberdade Sindical e a Proteção do Direito Sindical, e a de n.º 129,  sobre a Inspeção do Trabalho na Agricultura.</a:t>
            </a:r>
            <a:endParaRPr/>
          </a:p>
        </p:txBody>
      </p:sp>
      <p:sp>
        <p:nvSpPr>
          <p:cNvPr id="135" name="Google Shape;135;p23"/>
          <p:cNvSpPr txBox="1"/>
          <p:nvPr>
            <p:ph type="title"/>
          </p:nvPr>
        </p:nvSpPr>
        <p:spPr>
          <a:xfrm>
            <a:off x="311750" y="831175"/>
            <a:ext cx="6820200" cy="221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10 das 12 Convenções foram ratificadas pelo Brasil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Mecanismos de Controle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Cada país membro é obrigado a apresentar periodicamente um relatório sobre as medidas adotadas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Apesar de não poder aplicar sanções diretas, a OIT possui um sistema de controle da aplicação das normas internacionais de </a:t>
            </a:r>
            <a:r>
              <a:rPr lang="pt-BR"/>
              <a:t>trabalho</a:t>
            </a:r>
            <a:r>
              <a:rPr lang="pt-BR"/>
              <a:t>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Comissão de Peritos para a Aplicação das Convenções e das Recomendações  (CEACR)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</a:pPr>
            <a:r>
              <a:rPr lang="pt-BR"/>
              <a:t>Comitê de Aplicação das Normas da Conferência  (CAS)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</a:pPr>
            <a:r>
              <a:rPr lang="pt-BR"/>
              <a:t>Reclamações e Queixas Entregues ao Conselho da Administração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Comitê de Liberdade Sindical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Contextualização Histórica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Século</a:t>
            </a:r>
            <a:r>
              <a:rPr lang="pt-BR"/>
              <a:t> XIX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 sz="1100"/>
              <a:t>Estados e as classes politicamente dominantes passam a preocupar-se com a “questão social” criada pela Revolução Industrial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 sz="1100"/>
              <a:t>Desenvolvimento e a afirmação dos movimentos sindicais e políticos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 sz="1100"/>
              <a:t>Segunda Revolução Industrial: novos modos das relações internacionais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 sz="1100"/>
              <a:t>Transnacionalização de questões sociais e movimento operário. Ex: Associação Internacional dos Trabalhadores (1ª Internacional)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Início do Século XX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Condições de trabalho degradantes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Sindicalismo revolucionário: projetos nacionais de proteção social dos trabalhadores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Primeira Guerra Mundial (1914-1918): reorganização da geopolítica mundial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Origem e Consolidação da OIT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25" y="1357975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Tratado de Versalhes (1919): Fundação da OIT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Promoção d</a:t>
            </a:r>
            <a:r>
              <a:rPr lang="pt-BR"/>
              <a:t>a paz universal, da justiça social e da melhoria das condições de trabalho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4832425" y="1357975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Declaração de Filadélfia (1944)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Carta de princípios e objetivos da Organização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Inclusão de temas mais amplos de política social e direitos humanos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1946: Torna-se a primeira agência especializada da ONU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Prêmio Nobel da Paz (1969)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50" y="2361275"/>
            <a:ext cx="3905054" cy="231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1013" y="3245275"/>
            <a:ext cx="2677875" cy="15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827925" y="466442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Primeira Conferência Internacional do Trabalho (1919)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Mandato 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187 Estados membros, incluindo Brasil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Valores e princípios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A pobreza, em qualquer lugar, é uma ameaça à prosperidade de todos;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O  trabalho não é uma mercadoria, mas uma importante via de inclusão social, autonomia, dignidade e distribuição dos frutos do crescimento econômico;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Todos os seres humanos têm o direito de perseguir o seu bem estar material em condições de liberdade e dignidade, segurança econômica e igualdade de oportunidades.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Estrutura tripartite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Governo, trabalhadores e empregadores participam como parceiros igualitários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Normas Internacionais de Trabalho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189 Convenções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205 Recomendações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BR"/>
              <a:t>3 Declarações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075" y="3221375"/>
            <a:ext cx="3002550" cy="19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Declaração dos Direitos e Princípios Fundamentais no Trabalho (1998)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644675" y="500925"/>
            <a:ext cx="4166400" cy="24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pt-BR"/>
              <a:t>Respeito à liberdade sindical e de associação e o reconhecimento efetivo do direito de negociação coletiva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pt-BR"/>
              <a:t>Eliminação de todas as formas de trabalho forçado ou obrigatório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pt-BR"/>
              <a:t>Efetiva abolição do trabalho infantil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pt-BR"/>
              <a:t>Eliminação da discriminação em matéria de emprego e ocupação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/>
          </a:p>
        </p:txBody>
      </p:sp>
      <p:sp>
        <p:nvSpPr>
          <p:cNvPr id="97" name="Google Shape;97;p17"/>
          <p:cNvSpPr/>
          <p:nvPr/>
        </p:nvSpPr>
        <p:spPr>
          <a:xfrm>
            <a:off x="4644675" y="3150125"/>
            <a:ext cx="4166400" cy="112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b="1" i="1" lang="pt-B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Todos os Estados-Membros têm a obrigação de respeitar os princípios fundamentais nela consagrados, quer tenham ou não ratificado as convenções da OIT correspondentes.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Convenções Fundamentais</a:t>
            </a:r>
            <a:endParaRPr/>
          </a:p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4802825" y="191350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29, sobre o Trabalho Forçado ou Obrigatório (1930)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87, sobre a Liberdade Sindical e a Proteção do Direito Sindical (1948)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98, sobre o Direito de Organização e Negociação Coletiva (1949)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100, sobre a Igualdade de Remuneração (1951)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105, sobre a Abolição do Trabalho Forçado (1957)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111, sobre a Discriminação no Emprego e Profissão (1958)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138, sobre a Idade Mínima de Admissão no Emprego (1973)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pt-BR"/>
              <a:t>Convenção n.º 182, sobre as Piores Formas de Trabalho das Crianças (1999)</a:t>
            </a:r>
            <a:endParaRPr/>
          </a:p>
        </p:txBody>
      </p:sp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Tratam de questões consideradas princípios e direitos fundamentais no trabalho, em consonância com a Declaração de 1998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Declaração sobre a Justiça Social para uma Globalização Equitativa (2008)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Re</a:t>
            </a:r>
            <a:r>
              <a:rPr lang="pt-BR"/>
              <a:t>afirmação dos valores e do papel da OIT para ajudar a alcançar o progresso e a justiça social no contexto da globalização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Promove o trabalho decente através de uma abordagem coordenada para atingir quatro objetivos estratégicos: 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i="1" lang="pt-BR"/>
              <a:t>O  respeito aos direitos no trabalho, especialmente os considerados fundamentais;</a:t>
            </a:r>
            <a:endParaRPr i="1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i="1" lang="pt-BR"/>
              <a:t>A promoção do emprego produtivo e de qualidade;</a:t>
            </a:r>
            <a:endParaRPr i="1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i="1" lang="pt-BR"/>
              <a:t>A ampliação da proteção social;</a:t>
            </a:r>
            <a:endParaRPr i="1"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AutoNum type="arabicPeriod"/>
            </a:pPr>
            <a:r>
              <a:rPr i="1" lang="pt-BR"/>
              <a:t>E o fortalecimento do diálogo social.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Convenções de Governança</a:t>
            </a:r>
            <a:endParaRPr/>
          </a:p>
        </p:txBody>
      </p:sp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Foram designadas</a:t>
            </a:r>
            <a:r>
              <a:rPr lang="pt-BR"/>
              <a:t> outras quatro convenções como instrumentos "prioritários", devido à sua importância para o funcionamento do sistema internacional de normas trabalhistas e em consonância com a Declaração de 2008</a:t>
            </a:r>
            <a:endParaRPr/>
          </a:p>
        </p:txBody>
      </p:sp>
      <p:sp>
        <p:nvSpPr>
          <p:cNvPr id="117" name="Google Shape;117;p20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81, sobre Inspeção do Trabalho (1947)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122, sobre Política de Emprego (1964)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n.º 129, sobre a Inspeção do Trabalho na Agricultura (1969)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Convenção </a:t>
            </a:r>
            <a:r>
              <a:rPr lang="pt-BR"/>
              <a:t>n.º </a:t>
            </a:r>
            <a:r>
              <a:rPr lang="pt-BR"/>
              <a:t>144, sobre as Consultas Tripartidas destinadas a Promover a Aplicação das Normas Internacionais do Trabalho (1976) </a:t>
            </a:r>
            <a:br>
              <a:rPr lang="pt-BR"/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Número de Estados-membros que ratificaram as Convenções Fundamentais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350" y="131000"/>
            <a:ext cx="6819300" cy="42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