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6"/>
  </p:notesMasterIdLst>
  <p:sldIdLst>
    <p:sldId id="256" r:id="rId2"/>
    <p:sldId id="257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262" r:id="rId14"/>
    <p:sldId id="259" r:id="rId15"/>
    <p:sldId id="260" r:id="rId16"/>
    <p:sldId id="263" r:id="rId17"/>
    <p:sldId id="305" r:id="rId18"/>
    <p:sldId id="261" r:id="rId19"/>
    <p:sldId id="264" r:id="rId20"/>
    <p:sldId id="266" r:id="rId21"/>
    <p:sldId id="267" r:id="rId22"/>
    <p:sldId id="268" r:id="rId23"/>
    <p:sldId id="302" r:id="rId24"/>
    <p:sldId id="30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7" d="100"/>
          <a:sy n="77" d="100"/>
        </p:scale>
        <p:origin x="-1176" y="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84BB6C-6196-448A-8B4F-CB11AAE16E9B}" type="datetimeFigureOut">
              <a:rPr lang="pt-BR" smtClean="0"/>
              <a:t>21/02/2018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7F89D-E167-41FD-8877-85F95BA99D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2604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B331-DC63-4BAB-B295-6DD6A3C9E31F}" type="datetime7">
              <a:rPr lang="pt-BR" smtClean="0"/>
              <a:t>fev-18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59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146BE-08A6-4C64-9B95-08E543D49A59}" type="datetime7">
              <a:rPr lang="pt-BR" smtClean="0"/>
              <a:t>fev-18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11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CF24-DCBD-43A6-8D38-DBB3DAA31AC7}" type="datetime7">
              <a:rPr lang="pt-BR" smtClean="0"/>
              <a:t>fev-18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04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9C4DB-3E73-41D7-A8A8-1C7C59E03640}" type="datetime7">
              <a:rPr lang="pt-BR" smtClean="0"/>
              <a:t>fev-18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93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9ABC-C31A-4A24-919C-9AE07C4CCBD2}" type="datetime7">
              <a:rPr lang="pt-BR" smtClean="0"/>
              <a:t>fev-18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51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F6000-FA2D-459C-8F46-2DCD842CE0EA}" type="datetime7">
              <a:rPr lang="pt-BR" smtClean="0"/>
              <a:t>fev-18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40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8ACE-83E2-421D-ADC6-97D1F5ECF7DC}" type="datetime7">
              <a:rPr lang="pt-BR" smtClean="0"/>
              <a:t>fev-18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1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0C3BE-AAA0-4A71-B953-CD87DDBE42A7}" type="datetime7">
              <a:rPr lang="pt-BR" smtClean="0"/>
              <a:t>fev-18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42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0ABF-B4A5-459B-BE7D-62B63EDFBEEE}" type="datetime7">
              <a:rPr lang="pt-BR" smtClean="0"/>
              <a:t>fev-18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4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C494-68C0-44A3-9210-94EADC6C868E}" type="datetime7">
              <a:rPr lang="pt-BR" smtClean="0"/>
              <a:t>fev-18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4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8496-447F-4AE9-956E-8A0ACD17C5D2}" type="datetime7">
              <a:rPr lang="pt-BR" smtClean="0"/>
              <a:t>fev-18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98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049EE-960B-453B-A366-A282939B9E95}" type="datetime7">
              <a:rPr lang="pt-BR" smtClean="0"/>
              <a:t>fev-18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A6C89-901D-404C-BF32-8B3B79AFCCA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5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9178"/>
            <a:ext cx="7772400" cy="2706129"/>
          </a:xfrm>
        </p:spPr>
        <p:txBody>
          <a:bodyPr>
            <a:noAutofit/>
          </a:bodyPr>
          <a:lstStyle/>
          <a:p>
            <a:r>
              <a:rPr lang="pt-BR" sz="3600" dirty="0"/>
              <a:t>Arquivologia e Ciência da Informação: </a:t>
            </a:r>
            <a:r>
              <a:rPr lang="pt-BR" sz="3600" dirty="0" smtClean="0"/>
              <a:t>fundamentos, </a:t>
            </a:r>
            <a:r>
              <a:rPr lang="pt-BR" sz="3600" dirty="0"/>
              <a:t>objeto de estudo e abordagens emergentes da Arquivologia </a:t>
            </a:r>
            <a:r>
              <a:rPr lang="pt-BR" sz="3600" dirty="0" smtClean="0"/>
              <a:t>contemporânea</a:t>
            </a:r>
            <a:br>
              <a:rPr lang="pt-BR" sz="3600" dirty="0" smtClean="0"/>
            </a:br>
            <a:r>
              <a:rPr lang="pt-BR" sz="3600" dirty="0" smtClean="0"/>
              <a:t>Aula 1</a:t>
            </a: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4485502"/>
            <a:ext cx="6314303" cy="1841157"/>
          </a:xfrm>
        </p:spPr>
        <p:txBody>
          <a:bodyPr>
            <a:normAutofit/>
          </a:bodyPr>
          <a:lstStyle/>
          <a:p>
            <a:r>
              <a:rPr lang="pt-BR" sz="1800" dirty="0" smtClean="0"/>
              <a:t>Elaborado por </a:t>
            </a:r>
            <a:r>
              <a:rPr lang="pt-BR" sz="1800" dirty="0" err="1" smtClean="0"/>
              <a:t>Charlley</a:t>
            </a:r>
            <a:r>
              <a:rPr lang="pt-BR" sz="1800" dirty="0" smtClean="0"/>
              <a:t> Luz para a disciplina CBD0164 – Introdução à Organização de Arquivos no Departamento de </a:t>
            </a:r>
            <a:r>
              <a:rPr lang="pt-BR" sz="1800" dirty="0" smtClean="0"/>
              <a:t>Informação e </a:t>
            </a:r>
            <a:r>
              <a:rPr lang="pt-BR" sz="1800" smtClean="0"/>
              <a:t>Cultura – CBD/ </a:t>
            </a:r>
            <a:r>
              <a:rPr lang="pt-BR" sz="1800" dirty="0" smtClean="0"/>
              <a:t>ECA/USP</a:t>
            </a:r>
          </a:p>
          <a:p>
            <a:endParaRPr lang="pt-BR" sz="1800" dirty="0" smtClean="0"/>
          </a:p>
          <a:p>
            <a:r>
              <a:rPr lang="pt-BR" sz="1800" dirty="0" smtClean="0"/>
              <a:t>Ministrada por: Cibele A. C. Marques dos Santos </a:t>
            </a:r>
          </a:p>
          <a:p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357288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2" y="443136"/>
            <a:ext cx="3991570" cy="2857500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859" y="446484"/>
            <a:ext cx="4205883" cy="2857500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400" y="3018234"/>
            <a:ext cx="2992561" cy="3500438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8711F-86D9-4AD6-8272-28AEB7B96990}" type="datetime7">
              <a:rPr lang="pt-BR" smtClean="0"/>
              <a:t>fev-18</a:t>
            </a:fld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7144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410765"/>
            <a:ext cx="6715125" cy="5483945"/>
          </a:xfrm>
          <a:prstGeom prst="rect">
            <a:avLst/>
          </a:prstGeom>
          <a:noFill/>
          <a:ln>
            <a:noFill/>
          </a:ln>
          <a:effectLst>
            <a:outerShdw blurRad="127000" dist="190499" dir="2339996" algn="ctr" rotWithShape="0">
              <a:srgbClr val="666666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F0B9B-6951-43AC-B45F-E24472AFE881}" type="datetime7">
              <a:rPr lang="pt-BR" smtClean="0"/>
              <a:t>fev-18</a:t>
            </a:fld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690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93" y="1283643"/>
            <a:ext cx="6884789" cy="3973711"/>
          </a:xfrm>
          <a:prstGeom prst="rect">
            <a:avLst/>
          </a:prstGeom>
          <a:noFill/>
          <a:ln>
            <a:noFill/>
          </a:ln>
          <a:effectLst>
            <a:outerShdw dist="25399" dir="2700000" algn="ctr" rotWithShape="0">
              <a:srgbClr val="CCCCCC">
                <a:alpha val="333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449" y="935385"/>
            <a:ext cx="5206008" cy="4652367"/>
          </a:xfrm>
          <a:prstGeom prst="rect">
            <a:avLst/>
          </a:prstGeom>
          <a:noFill/>
          <a:ln>
            <a:noFill/>
          </a:ln>
          <a:effectLst>
            <a:outerShdw dist="25399" dir="2700000" algn="ctr" rotWithShape="0">
              <a:srgbClr val="CCCCCC">
                <a:alpha val="333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939" y="1232297"/>
            <a:ext cx="4098727" cy="405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BC0C8-A311-427B-AD03-27EEA77D19C1}" type="datetime7">
              <a:rPr lang="pt-BR" smtClean="0"/>
              <a:t>fev-18</a:t>
            </a:fld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3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38" y="3076569"/>
            <a:ext cx="3845454" cy="2881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Conceitos</a:t>
            </a:r>
            <a:r>
              <a:rPr lang="en-US" b="1" dirty="0" smtClean="0"/>
              <a:t> </a:t>
            </a:r>
            <a:r>
              <a:rPr lang="en-US" b="1" dirty="0" err="1" smtClean="0"/>
              <a:t>Fundamentais</a:t>
            </a:r>
            <a:r>
              <a:rPr lang="en-US" b="1" dirty="0" smtClean="0"/>
              <a:t> de </a:t>
            </a:r>
            <a:r>
              <a:rPr lang="en-US" b="1" dirty="0" err="1" smtClean="0"/>
              <a:t>Arquivologia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err="1" smtClean="0"/>
              <a:t>Arquivologia</a:t>
            </a:r>
            <a:r>
              <a:rPr lang="en-US" b="1" dirty="0" smtClean="0"/>
              <a:t> </a:t>
            </a:r>
            <a:r>
              <a:rPr lang="en-US" b="1" dirty="0"/>
              <a:t>= </a:t>
            </a:r>
            <a:r>
              <a:rPr lang="en-US" b="1" dirty="0" err="1"/>
              <a:t>Arquivística</a:t>
            </a:r>
            <a:r>
              <a:rPr lang="en-US" b="1" dirty="0"/>
              <a:t> </a:t>
            </a:r>
            <a:endParaRPr lang="en-US" b="1" dirty="0" smtClean="0"/>
          </a:p>
          <a:p>
            <a:pPr marL="0" indent="0" algn="ctr">
              <a:buNone/>
            </a:pPr>
            <a:r>
              <a:rPr lang="en-US" b="1" dirty="0" err="1" smtClean="0"/>
              <a:t>Ciência</a:t>
            </a:r>
            <a:r>
              <a:rPr lang="en-US" b="1" dirty="0" smtClean="0"/>
              <a:t> </a:t>
            </a:r>
            <a:r>
              <a:rPr lang="en-US" dirty="0"/>
              <a:t>/ </a:t>
            </a:r>
            <a:r>
              <a:rPr lang="en-US" dirty="0" err="1"/>
              <a:t>Disciplina</a:t>
            </a:r>
            <a:r>
              <a:rPr lang="en-US" dirty="0"/>
              <a:t> / </a:t>
            </a:r>
            <a:r>
              <a:rPr lang="en-US" dirty="0" err="1"/>
              <a:t>Técnica</a:t>
            </a:r>
            <a:r>
              <a:rPr lang="en-US" dirty="0"/>
              <a:t> </a:t>
            </a:r>
            <a:endParaRPr lang="en-US" dirty="0" smtClean="0"/>
          </a:p>
          <a:p>
            <a:pPr marL="0" indent="0" algn="ctr">
              <a:buNone/>
            </a:pPr>
            <a:endParaRPr lang="en-US" dirty="0" smtClean="0">
              <a:effectLst/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60779" y="3076569"/>
            <a:ext cx="37329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Tem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objetivo</a:t>
            </a:r>
            <a:r>
              <a:rPr lang="en-US" sz="2400" dirty="0"/>
              <a:t> o </a:t>
            </a:r>
            <a:r>
              <a:rPr lang="en-US" sz="2400" dirty="0" err="1"/>
              <a:t>conhecimento</a:t>
            </a:r>
            <a:r>
              <a:rPr lang="en-US" sz="2400" dirty="0"/>
              <a:t> dos </a:t>
            </a:r>
            <a:r>
              <a:rPr lang="en-US" sz="2400" b="1" dirty="0" err="1"/>
              <a:t>arquivos</a:t>
            </a:r>
            <a:r>
              <a:rPr lang="en-US" sz="2400" b="1" dirty="0"/>
              <a:t> </a:t>
            </a:r>
            <a:r>
              <a:rPr lang="en-US" sz="2400" dirty="0"/>
              <a:t>e das </a:t>
            </a:r>
            <a:r>
              <a:rPr lang="en-US" sz="2400" dirty="0" err="1"/>
              <a:t>teorias</a:t>
            </a:r>
            <a:r>
              <a:rPr lang="en-US" sz="2400" dirty="0"/>
              <a:t>, </a:t>
            </a:r>
            <a:r>
              <a:rPr lang="en-US" sz="2400" dirty="0" err="1"/>
              <a:t>métodos</a:t>
            </a:r>
            <a:r>
              <a:rPr lang="en-US" sz="2400" dirty="0"/>
              <a:t> e </a:t>
            </a:r>
            <a:r>
              <a:rPr lang="en-US" sz="2400" dirty="0" err="1"/>
              <a:t>técnicas</a:t>
            </a:r>
            <a:r>
              <a:rPr lang="en-US" sz="2400" dirty="0"/>
              <a:t> a </a:t>
            </a:r>
            <a:r>
              <a:rPr lang="en-US" sz="2400" dirty="0" err="1"/>
              <a:t>serem</a:t>
            </a:r>
            <a:r>
              <a:rPr lang="en-US" sz="2400" dirty="0"/>
              <a:t> </a:t>
            </a:r>
            <a:r>
              <a:rPr lang="en-US" sz="2400" dirty="0" err="1"/>
              <a:t>observados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sua</a:t>
            </a:r>
            <a:r>
              <a:rPr lang="en-US" sz="2400" dirty="0"/>
              <a:t> </a:t>
            </a:r>
            <a:r>
              <a:rPr lang="en-US" sz="2400" dirty="0" err="1"/>
              <a:t>constituição</a:t>
            </a:r>
            <a:r>
              <a:rPr lang="en-US" sz="2400" dirty="0"/>
              <a:t>, </a:t>
            </a:r>
            <a:r>
              <a:rPr lang="en-US" sz="2400" dirty="0" err="1"/>
              <a:t>organização</a:t>
            </a:r>
            <a:r>
              <a:rPr lang="en-US" sz="2400" dirty="0"/>
              <a:t>, </a:t>
            </a:r>
            <a:r>
              <a:rPr lang="en-US" sz="2400" dirty="0" err="1"/>
              <a:t>desenvolvimento</a:t>
            </a:r>
            <a:r>
              <a:rPr lang="en-US" sz="2400" dirty="0"/>
              <a:t> e </a:t>
            </a:r>
            <a:r>
              <a:rPr lang="en-US" sz="2400" dirty="0" err="1"/>
              <a:t>utilização</a:t>
            </a:r>
            <a:r>
              <a:rPr lang="en-US" sz="2400" dirty="0"/>
              <a:t>. 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3624-92A2-44E9-90FD-188BCFEEDCE6}" type="datetime7">
              <a:rPr lang="pt-BR" smtClean="0"/>
              <a:t>fev-18</a:t>
            </a:fld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6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24072" y="274639"/>
            <a:ext cx="9168072" cy="1143000"/>
          </a:xfrm>
          <a:prstGeom prst="roundRect">
            <a:avLst/>
          </a:prstGeom>
          <a:solidFill>
            <a:srgbClr val="CCCC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46760" y="2595478"/>
            <a:ext cx="8488355" cy="2816371"/>
          </a:xfrm>
          <a:prstGeom prst="roundRect">
            <a:avLst/>
          </a:prstGeom>
          <a:solidFill>
            <a:srgbClr val="CCCC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Conceitos</a:t>
            </a:r>
            <a:r>
              <a:rPr lang="en-US" b="1" dirty="0" smtClean="0"/>
              <a:t> </a:t>
            </a:r>
            <a:r>
              <a:rPr lang="en-US" b="1" dirty="0" err="1" smtClean="0"/>
              <a:t>Fundamentais</a:t>
            </a:r>
            <a:r>
              <a:rPr lang="en-US" b="1" dirty="0" smtClean="0"/>
              <a:t> de </a:t>
            </a:r>
            <a:r>
              <a:rPr lang="en-US" b="1" dirty="0" err="1" smtClean="0"/>
              <a:t>Arquivologia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63608"/>
            <a:ext cx="8229600" cy="222398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b="1" dirty="0" err="1"/>
              <a:t>conjunto</a:t>
            </a:r>
            <a:r>
              <a:rPr lang="en-US" b="1" dirty="0"/>
              <a:t> </a:t>
            </a:r>
            <a:r>
              <a:rPr lang="en-US" dirty="0" smtClean="0"/>
              <a:t>de </a:t>
            </a:r>
            <a:r>
              <a:rPr lang="en-US" b="1" dirty="0" err="1"/>
              <a:t>documentos</a:t>
            </a:r>
            <a:r>
              <a:rPr lang="en-US" b="1" dirty="0"/>
              <a:t> </a:t>
            </a:r>
            <a:r>
              <a:rPr lang="en-US" dirty="0" err="1"/>
              <a:t>que</a:t>
            </a:r>
            <a:r>
              <a:rPr lang="en-US" dirty="0"/>
              <a:t>, </a:t>
            </a:r>
            <a:r>
              <a:rPr lang="en-US" dirty="0" err="1"/>
              <a:t>independente</a:t>
            </a:r>
            <a:r>
              <a:rPr lang="en-US" dirty="0"/>
              <a:t> da </a:t>
            </a:r>
            <a:r>
              <a:rPr lang="en-US" dirty="0" err="1"/>
              <a:t>natureza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do </a:t>
            </a:r>
            <a:r>
              <a:rPr lang="en-US" b="1" dirty="0" err="1"/>
              <a:t>suporte</a:t>
            </a:r>
            <a:r>
              <a:rPr lang="en-US" dirty="0"/>
              <a:t>, </a:t>
            </a:r>
            <a:r>
              <a:rPr lang="en-US" dirty="0" err="1"/>
              <a:t>são</a:t>
            </a:r>
            <a:r>
              <a:rPr lang="en-US" dirty="0"/>
              <a:t> </a:t>
            </a:r>
            <a:r>
              <a:rPr lang="en-US" dirty="0" err="1"/>
              <a:t>reunidos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b="1" dirty="0" err="1"/>
              <a:t>acumulação</a:t>
            </a:r>
            <a:r>
              <a:rPr lang="en-US" b="1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longo</a:t>
            </a:r>
            <a:r>
              <a:rPr lang="en-US" dirty="0"/>
              <a:t> das </a:t>
            </a:r>
            <a:r>
              <a:rPr lang="en-US" dirty="0" err="1"/>
              <a:t>atividades</a:t>
            </a:r>
            <a:r>
              <a:rPr lang="en-US" dirty="0"/>
              <a:t> de </a:t>
            </a:r>
            <a:r>
              <a:rPr lang="en-US" dirty="0" err="1"/>
              <a:t>pessoas</a:t>
            </a:r>
            <a:r>
              <a:rPr lang="en-US" dirty="0"/>
              <a:t> </a:t>
            </a:r>
            <a:r>
              <a:rPr lang="en-US" dirty="0" err="1"/>
              <a:t>físicas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jurídicas</a:t>
            </a:r>
            <a:r>
              <a:rPr lang="en-US" dirty="0"/>
              <a:t>, </a:t>
            </a:r>
            <a:r>
              <a:rPr lang="en-US" dirty="0" err="1"/>
              <a:t>públicas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privadas</a:t>
            </a:r>
            <a:r>
              <a:rPr lang="en-US" dirty="0"/>
              <a:t>” 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					DTA 06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9588" y="2902599"/>
            <a:ext cx="94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Arquivo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0779-A459-4546-A17B-4D000C8FC9D2}" type="datetime7">
              <a:rPr lang="pt-BR" smtClean="0"/>
              <a:t>fev-18</a:t>
            </a:fld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2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Conceitos</a:t>
            </a:r>
            <a:r>
              <a:rPr lang="en-US" b="1" dirty="0" smtClean="0"/>
              <a:t> </a:t>
            </a:r>
            <a:r>
              <a:rPr lang="en-US" b="1" dirty="0" err="1" smtClean="0"/>
              <a:t>Fundamentais</a:t>
            </a:r>
            <a:r>
              <a:rPr lang="en-US" b="1" dirty="0" smtClean="0"/>
              <a:t> de </a:t>
            </a:r>
            <a:r>
              <a:rPr lang="en-US" b="1" dirty="0" err="1" smtClean="0"/>
              <a:t>Arquivologia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“</a:t>
            </a:r>
            <a:r>
              <a:rPr lang="en-US" b="1" dirty="0" err="1" smtClean="0"/>
              <a:t>Arquivo</a:t>
            </a:r>
            <a:r>
              <a:rPr lang="en-US" b="1" dirty="0" smtClean="0"/>
              <a:t> </a:t>
            </a:r>
            <a:r>
              <a:rPr lang="en-US" b="1" dirty="0" err="1" smtClean="0"/>
              <a:t>são</a:t>
            </a:r>
            <a:r>
              <a:rPr lang="en-US" b="1" dirty="0" smtClean="0"/>
              <a:t> </a:t>
            </a:r>
            <a:r>
              <a:rPr lang="en-US" b="1" dirty="0" err="1" smtClean="0"/>
              <a:t>os</a:t>
            </a:r>
            <a:r>
              <a:rPr lang="en-US" b="1" dirty="0" smtClean="0"/>
              <a:t> </a:t>
            </a:r>
            <a:r>
              <a:rPr lang="en-US" b="1" dirty="0" err="1"/>
              <a:t>conjuntos</a:t>
            </a:r>
            <a:r>
              <a:rPr lang="en-US" b="1" dirty="0"/>
              <a:t> de </a:t>
            </a:r>
            <a:r>
              <a:rPr lang="en-US" b="1" dirty="0" err="1"/>
              <a:t>documentos</a:t>
            </a:r>
            <a:r>
              <a:rPr lang="en-US" b="1" dirty="0"/>
              <a:t> PRODUZIDOS e RECEBIDOS </a:t>
            </a:r>
            <a:r>
              <a:rPr lang="en-US" b="1" dirty="0" err="1"/>
              <a:t>por</a:t>
            </a:r>
            <a:r>
              <a:rPr lang="en-US" b="1" dirty="0"/>
              <a:t> </a:t>
            </a:r>
            <a:r>
              <a:rPr lang="en-US" b="1" dirty="0" err="1"/>
              <a:t>órgãos</a:t>
            </a:r>
            <a:r>
              <a:rPr lang="en-US" b="1" dirty="0"/>
              <a:t> </a:t>
            </a:r>
            <a:r>
              <a:rPr lang="en-US" b="1" dirty="0" err="1"/>
              <a:t>públicos</a:t>
            </a:r>
            <a:r>
              <a:rPr lang="en-US" b="1" dirty="0"/>
              <a:t>, </a:t>
            </a:r>
            <a:r>
              <a:rPr lang="en-US" b="1" dirty="0" err="1"/>
              <a:t>instituições</a:t>
            </a:r>
            <a:r>
              <a:rPr lang="en-US" b="1" dirty="0"/>
              <a:t> de </a:t>
            </a:r>
            <a:r>
              <a:rPr lang="en-US" b="1" dirty="0" err="1"/>
              <a:t>caráter</a:t>
            </a:r>
            <a:r>
              <a:rPr lang="en-US" b="1" dirty="0"/>
              <a:t> </a:t>
            </a:r>
            <a:r>
              <a:rPr lang="en-US" b="1" dirty="0" err="1"/>
              <a:t>público</a:t>
            </a:r>
            <a:r>
              <a:rPr lang="en-US" b="1" dirty="0"/>
              <a:t> e </a:t>
            </a:r>
            <a:r>
              <a:rPr lang="en-US" b="1" dirty="0" err="1"/>
              <a:t>entidades</a:t>
            </a:r>
            <a:r>
              <a:rPr lang="en-US" b="1" dirty="0"/>
              <a:t> </a:t>
            </a:r>
            <a:r>
              <a:rPr lang="en-US" b="1" dirty="0" err="1"/>
              <a:t>privadas</a:t>
            </a:r>
            <a:r>
              <a:rPr lang="en-US" b="1" dirty="0"/>
              <a:t>,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decorrência</a:t>
            </a:r>
            <a:r>
              <a:rPr lang="en-US" b="1" dirty="0"/>
              <a:t> do </a:t>
            </a:r>
            <a:r>
              <a:rPr lang="en-US" b="1" dirty="0" err="1"/>
              <a:t>exercício</a:t>
            </a:r>
            <a:r>
              <a:rPr lang="en-US" b="1" dirty="0"/>
              <a:t> de </a:t>
            </a:r>
            <a:r>
              <a:rPr lang="en-US" b="1" dirty="0" err="1"/>
              <a:t>atividades</a:t>
            </a:r>
            <a:r>
              <a:rPr lang="en-US" b="1" dirty="0"/>
              <a:t> </a:t>
            </a:r>
            <a:r>
              <a:rPr lang="en-US" b="1" dirty="0" err="1"/>
              <a:t>específicas</a:t>
            </a:r>
            <a:r>
              <a:rPr lang="en-US" b="1" dirty="0"/>
              <a:t>, </a:t>
            </a:r>
            <a:r>
              <a:rPr lang="en-US" b="1" dirty="0" err="1"/>
              <a:t>bem</a:t>
            </a:r>
            <a:r>
              <a:rPr lang="en-US" b="1" dirty="0"/>
              <a:t> </a:t>
            </a:r>
            <a:r>
              <a:rPr lang="en-US" b="1" dirty="0" err="1"/>
              <a:t>como</a:t>
            </a:r>
            <a:r>
              <a:rPr lang="en-US" b="1" dirty="0"/>
              <a:t> </a:t>
            </a:r>
            <a:r>
              <a:rPr lang="en-US" b="1" dirty="0" err="1"/>
              <a:t>por</a:t>
            </a:r>
            <a:r>
              <a:rPr lang="en-US" b="1" dirty="0"/>
              <a:t> </a:t>
            </a:r>
            <a:r>
              <a:rPr lang="en-US" b="1" dirty="0" err="1"/>
              <a:t>pessoa</a:t>
            </a:r>
            <a:r>
              <a:rPr lang="en-US" b="1" dirty="0"/>
              <a:t> </a:t>
            </a:r>
            <a:r>
              <a:rPr lang="en-US" b="1" dirty="0" err="1"/>
              <a:t>física</a:t>
            </a:r>
            <a:r>
              <a:rPr lang="en-US" b="1" dirty="0"/>
              <a:t>, </a:t>
            </a:r>
            <a:r>
              <a:rPr lang="en-US" b="1" dirty="0" err="1"/>
              <a:t>qualquer</a:t>
            </a:r>
            <a:r>
              <a:rPr lang="en-US" b="1" dirty="0"/>
              <a:t> </a:t>
            </a:r>
            <a:r>
              <a:rPr lang="en-US" b="1" dirty="0" err="1"/>
              <a:t>que</a:t>
            </a:r>
            <a:r>
              <a:rPr lang="en-US" b="1" dirty="0"/>
              <a:t> </a:t>
            </a:r>
            <a:r>
              <a:rPr lang="en-US" b="1" dirty="0" err="1"/>
              <a:t>seja</a:t>
            </a:r>
            <a:r>
              <a:rPr lang="en-US" b="1" dirty="0"/>
              <a:t> o </a:t>
            </a:r>
            <a:r>
              <a:rPr lang="en-US" b="1" dirty="0" err="1"/>
              <a:t>suporte</a:t>
            </a:r>
            <a:r>
              <a:rPr lang="en-US" b="1" dirty="0"/>
              <a:t> da </a:t>
            </a:r>
            <a:r>
              <a:rPr lang="en-US" b="1" dirty="0" err="1"/>
              <a:t>informação</a:t>
            </a:r>
            <a:r>
              <a:rPr lang="en-US" b="1" dirty="0"/>
              <a:t> </a:t>
            </a:r>
            <a:r>
              <a:rPr lang="en-US" b="1" dirty="0" err="1"/>
              <a:t>ou</a:t>
            </a:r>
            <a:r>
              <a:rPr lang="en-US" b="1" dirty="0"/>
              <a:t> a </a:t>
            </a:r>
            <a:r>
              <a:rPr lang="en-US" b="1" dirty="0" err="1" smtClean="0"/>
              <a:t>natureza</a:t>
            </a:r>
            <a:r>
              <a:rPr lang="en-US" b="1" dirty="0" smtClean="0"/>
              <a:t> </a:t>
            </a:r>
            <a:r>
              <a:rPr lang="en-US" b="1" dirty="0"/>
              <a:t>dos </a:t>
            </a:r>
            <a:r>
              <a:rPr lang="en-US" b="1" dirty="0" err="1"/>
              <a:t>documentos</a:t>
            </a:r>
            <a:r>
              <a:rPr lang="en-US" dirty="0"/>
              <a:t>”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b="1" dirty="0" smtClean="0"/>
              <a:t>(</a:t>
            </a:r>
            <a:r>
              <a:rPr lang="en-US" sz="2000" b="1" dirty="0"/>
              <a:t>Lei no 8.159, de 08-01-1991. Art. 2o) </a:t>
            </a:r>
            <a:endParaRPr lang="en-US" sz="2000" dirty="0" smtClean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11F0-7CE4-4CC2-86DE-1C0BD822115D}" type="datetime7">
              <a:rPr lang="pt-BR" smtClean="0"/>
              <a:t>fev-18</a:t>
            </a:fld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8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aixa para baixo 4"/>
          <p:cNvSpPr/>
          <p:nvPr/>
        </p:nvSpPr>
        <p:spPr>
          <a:xfrm>
            <a:off x="1258888" y="1665869"/>
            <a:ext cx="6553200" cy="1008063"/>
          </a:xfrm>
          <a:prstGeom prst="ribb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Cuidado: É um termo polissêmico</a:t>
            </a:r>
          </a:p>
        </p:txBody>
      </p:sp>
      <p:pic>
        <p:nvPicPr>
          <p:cNvPr id="1026" name="Picture 2" descr="http://www.els.com.br/pd/images/2200_modelos_contrato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2673932"/>
            <a:ext cx="2381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portalsaofrancisco.com.br/alfa/sao-paulo/imagens/arquivo-do-estado-de-sao-pau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864" y="5101157"/>
            <a:ext cx="2301875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www.tjse.jus.br/arquivojudiciario/images/rsgallery/original/Organizao%20de%20Malotes%20para%20enviar%20ao%20Protoco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272" y="5101157"/>
            <a:ext cx="2271713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3.bp.blogspot.com/_BcKnG_zCe_k/S2gYASWTffI/AAAAAAAAwhg/7IMUfK7VDrY/s400/archiv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735440"/>
            <a:ext cx="1759894" cy="185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3742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Arquivo</a:t>
            </a:r>
            <a:endParaRPr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00F1A-DBF4-4AC7-80EA-0E999EB4D45F}" type="datetime7">
              <a:rPr lang="pt-BR" smtClean="0"/>
              <a:t>fev-18</a:t>
            </a:fld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3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112005" y="2376318"/>
            <a:ext cx="884696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2000" b="1" dirty="0"/>
              <a:t>arquivo</a:t>
            </a:r>
          </a:p>
          <a:p>
            <a:r>
              <a:rPr lang="pt-BR" sz="2000" dirty="0"/>
              <a:t>1 Conjunto de documentos produzidos e acumulados por uma entidade coletiva, pública ou privada, pessoa ou família, no desempenho de suas atividades, independentemente da natureza do suporte</a:t>
            </a:r>
            <a:r>
              <a:rPr lang="pt-BR" sz="2000" dirty="0" smtClean="0"/>
              <a:t>..</a:t>
            </a:r>
          </a:p>
          <a:p>
            <a:endParaRPr lang="pt-BR" sz="2000" dirty="0"/>
          </a:p>
          <a:p>
            <a:r>
              <a:rPr lang="pt-BR" sz="2000" dirty="0"/>
              <a:t>2 Instituição ou serviço que tem por finalidade a custódia, o processamento técnico, a conservação e o </a:t>
            </a:r>
            <a:r>
              <a:rPr lang="pt-BR" sz="2000" dirty="0" smtClean="0"/>
              <a:t>acesso a </a:t>
            </a:r>
            <a:r>
              <a:rPr lang="pt-BR" sz="2000" dirty="0"/>
              <a:t>documentos.</a:t>
            </a:r>
          </a:p>
          <a:p>
            <a:endParaRPr lang="pt-BR" sz="2000" dirty="0"/>
          </a:p>
          <a:p>
            <a:r>
              <a:rPr lang="pt-BR" sz="2000" dirty="0"/>
              <a:t>3 Instalações onde funcionam </a:t>
            </a:r>
            <a:r>
              <a:rPr lang="pt-BR" sz="2000" dirty="0" smtClean="0"/>
              <a:t>arquivos.</a:t>
            </a:r>
            <a:endParaRPr lang="pt-BR" sz="2000" dirty="0"/>
          </a:p>
          <a:p>
            <a:endParaRPr lang="pt-BR" sz="2000" dirty="0"/>
          </a:p>
          <a:p>
            <a:r>
              <a:rPr lang="pt-BR" sz="2000" dirty="0"/>
              <a:t>4 Móvel destinado à guarda de documentos.</a:t>
            </a:r>
          </a:p>
        </p:txBody>
      </p:sp>
      <p:sp>
        <p:nvSpPr>
          <p:cNvPr id="5" name="Faixa para baixo 4"/>
          <p:cNvSpPr/>
          <p:nvPr/>
        </p:nvSpPr>
        <p:spPr>
          <a:xfrm>
            <a:off x="1258888" y="1196742"/>
            <a:ext cx="6553200" cy="1008063"/>
          </a:xfrm>
          <a:prstGeom prst="ribb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Cuidado: É um termo polissêmico</a:t>
            </a:r>
          </a:p>
        </p:txBody>
      </p:sp>
      <p:sp>
        <p:nvSpPr>
          <p:cNvPr id="6" name="Retângulo 5"/>
          <p:cNvSpPr/>
          <p:nvPr/>
        </p:nvSpPr>
        <p:spPr>
          <a:xfrm>
            <a:off x="630195" y="6407150"/>
            <a:ext cx="79948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>
                <a:latin typeface="+mn-lt"/>
                <a:ea typeface="+mn-ea"/>
                <a:cs typeface="+mn-cs"/>
              </a:rPr>
              <a:t>Fonte: DICIONÁRIO BRASILEIRO DE TERMINOLOGIA ARQUIVÍSTICA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3742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Arquivo</a:t>
            </a:r>
            <a:endParaRPr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A20B-7DC9-4C67-A701-47DF5051F30E}" type="datetime7">
              <a:rPr lang="pt-BR" smtClean="0"/>
              <a:t>fev-18</a:t>
            </a:fld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7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allAtOnce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762" y="1524383"/>
            <a:ext cx="4360698" cy="40877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dirty="0" err="1"/>
              <a:t>natureza</a:t>
            </a:r>
            <a:r>
              <a:rPr lang="en-US" dirty="0"/>
              <a:t> dos </a:t>
            </a:r>
            <a:r>
              <a:rPr lang="en-US" dirty="0" err="1"/>
              <a:t>arquivos</a:t>
            </a:r>
            <a:r>
              <a:rPr lang="en-US" dirty="0"/>
              <a:t> </a:t>
            </a:r>
            <a:r>
              <a:rPr lang="en-US" b="1" dirty="0"/>
              <a:t>é </a:t>
            </a:r>
            <a:r>
              <a:rPr lang="en-US" b="1" dirty="0" err="1" smtClean="0"/>
              <a:t>administrativa</a:t>
            </a:r>
            <a:r>
              <a:rPr lang="en-US" b="1" dirty="0"/>
              <a:t>, é </a:t>
            </a:r>
            <a:r>
              <a:rPr lang="en-US" b="1" dirty="0" err="1"/>
              <a:t>jurídica</a:t>
            </a:r>
            <a:r>
              <a:rPr lang="en-US" b="1" dirty="0"/>
              <a:t>, é </a:t>
            </a:r>
            <a:r>
              <a:rPr lang="en-US" b="1" dirty="0" err="1"/>
              <a:t>informacional</a:t>
            </a:r>
            <a:r>
              <a:rPr lang="en-US" b="1" dirty="0"/>
              <a:t>, é </a:t>
            </a:r>
            <a:r>
              <a:rPr lang="en-US" b="1" dirty="0" err="1"/>
              <a:t>probatória</a:t>
            </a:r>
            <a:r>
              <a:rPr lang="en-US" b="1" dirty="0"/>
              <a:t>, é </a:t>
            </a:r>
            <a:r>
              <a:rPr lang="en-US" b="1" dirty="0" err="1"/>
              <a:t>orgânica</a:t>
            </a:r>
            <a:r>
              <a:rPr lang="en-US" b="1" dirty="0"/>
              <a:t>, é serial, é </a:t>
            </a:r>
            <a:r>
              <a:rPr lang="en-US" b="1" dirty="0" err="1"/>
              <a:t>contínua</a:t>
            </a:r>
            <a:r>
              <a:rPr lang="en-US" b="1" dirty="0"/>
              <a:t>, </a:t>
            </a:r>
            <a:r>
              <a:rPr lang="en-US" b="1" dirty="0" smtClean="0"/>
              <a:t>é </a:t>
            </a:r>
            <a:r>
              <a:rPr lang="en-US" b="1" dirty="0" err="1"/>
              <a:t>cumulativa</a:t>
            </a:r>
            <a:r>
              <a:rPr lang="en-US" b="1" dirty="0"/>
              <a:t>. </a:t>
            </a:r>
            <a:endParaRPr lang="en-US" b="1" dirty="0" smtClean="0">
              <a:effectLst/>
            </a:endParaRPr>
          </a:p>
          <a:p>
            <a:pPr marL="0" indent="0">
              <a:buNone/>
            </a:pPr>
            <a:r>
              <a:rPr lang="en-US" dirty="0"/>
              <a:t>A soma de </a:t>
            </a:r>
            <a:r>
              <a:rPr lang="en-US" dirty="0" err="1"/>
              <a:t>todas</a:t>
            </a:r>
            <a:r>
              <a:rPr lang="en-US" dirty="0"/>
              <a:t> </a:t>
            </a:r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características</a:t>
            </a:r>
            <a:r>
              <a:rPr lang="en-US" dirty="0"/>
              <a:t> </a:t>
            </a:r>
            <a:r>
              <a:rPr lang="en-US" dirty="0" err="1"/>
              <a:t>faz</a:t>
            </a:r>
            <a:r>
              <a:rPr lang="en-US" dirty="0"/>
              <a:t> do </a:t>
            </a:r>
            <a:r>
              <a:rPr lang="en-US" dirty="0" err="1"/>
              <a:t>arquivo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instituição</a:t>
            </a:r>
            <a:r>
              <a:rPr lang="en-US" dirty="0"/>
              <a:t> </a:t>
            </a:r>
            <a:r>
              <a:rPr lang="en-US" dirty="0" err="1"/>
              <a:t>única</a:t>
            </a:r>
            <a:r>
              <a:rPr lang="en-US" dirty="0"/>
              <a:t> </a:t>
            </a:r>
            <a:r>
              <a:rPr lang="en-US" dirty="0" smtClean="0"/>
              <a:t>e </a:t>
            </a:r>
            <a:r>
              <a:rPr lang="en-US" dirty="0" err="1" smtClean="0"/>
              <a:t>inconfundível</a:t>
            </a:r>
            <a:r>
              <a:rPr lang="en-US" dirty="0"/>
              <a:t>” 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en-US" sz="2000" dirty="0"/>
              <a:t>(BELLOTTO, 2005) </a:t>
            </a:r>
            <a:endParaRPr lang="en-US" sz="2000" dirty="0" smtClean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/>
              <a:t>Conceitos</a:t>
            </a:r>
            <a:r>
              <a:rPr lang="en-US" b="1" dirty="0" smtClean="0"/>
              <a:t> </a:t>
            </a:r>
            <a:r>
              <a:rPr lang="en-US" b="1" dirty="0" err="1" smtClean="0"/>
              <a:t>Fundamentais</a:t>
            </a:r>
            <a:r>
              <a:rPr lang="en-US" b="1" dirty="0" smtClean="0"/>
              <a:t> de </a:t>
            </a:r>
            <a:r>
              <a:rPr lang="en-US" b="1" dirty="0" err="1" smtClean="0"/>
              <a:t>Arquivologia</a:t>
            </a:r>
            <a:r>
              <a:rPr lang="en-US" b="1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704" y="3388790"/>
            <a:ext cx="4132833" cy="3289735"/>
          </a:xfrm>
          <a:prstGeom prst="rect">
            <a:avLst/>
          </a:prstGeom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9253-5C06-4E83-9B37-801593D9F345}" type="datetime7">
              <a:rPr lang="pt-BR" smtClean="0"/>
              <a:t>fev-18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395" y="1516492"/>
            <a:ext cx="4426806" cy="483636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principal </a:t>
            </a:r>
            <a:r>
              <a:rPr lang="en-US" dirty="0" err="1"/>
              <a:t>finalidade</a:t>
            </a:r>
            <a:r>
              <a:rPr lang="en-US" dirty="0"/>
              <a:t> do </a:t>
            </a:r>
            <a:r>
              <a:rPr lang="en-US" dirty="0" err="1"/>
              <a:t>arquivo</a:t>
            </a:r>
            <a:r>
              <a:rPr lang="en-US" dirty="0"/>
              <a:t> é </a:t>
            </a:r>
            <a:r>
              <a:rPr lang="en-US" dirty="0" err="1"/>
              <a:t>servir</a:t>
            </a:r>
            <a:r>
              <a:rPr lang="en-US" dirty="0"/>
              <a:t> à </a:t>
            </a:r>
            <a:r>
              <a:rPr lang="en-US" dirty="0" smtClean="0"/>
              <a:t>ADMINISTRAÇÃO</a:t>
            </a:r>
            <a:r>
              <a:rPr lang="en-US" dirty="0"/>
              <a:t>, </a:t>
            </a:r>
            <a:r>
              <a:rPr lang="en-US" dirty="0" err="1"/>
              <a:t>constituindo</a:t>
            </a:r>
            <a:r>
              <a:rPr lang="en-US" dirty="0"/>
              <a:t>-se, com o </a:t>
            </a:r>
            <a:r>
              <a:rPr lang="en-US" dirty="0" err="1"/>
              <a:t>decorrer</a:t>
            </a:r>
            <a:r>
              <a:rPr lang="en-US" dirty="0"/>
              <a:t> do tempo, </a:t>
            </a:r>
            <a:r>
              <a:rPr lang="en-US" dirty="0" err="1"/>
              <a:t>em</a:t>
            </a:r>
            <a:r>
              <a:rPr lang="en-US" dirty="0"/>
              <a:t> base do </a:t>
            </a:r>
            <a:r>
              <a:rPr lang="en-US" dirty="0" err="1"/>
              <a:t>conhecimento</a:t>
            </a:r>
            <a:r>
              <a:rPr lang="en-US" dirty="0"/>
              <a:t> </a:t>
            </a:r>
            <a:r>
              <a:rPr lang="en-US" dirty="0" smtClean="0"/>
              <a:t>da </a:t>
            </a:r>
            <a:r>
              <a:rPr lang="en-US" dirty="0"/>
              <a:t>HISTÓRIA.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/>
              <a:t>Conceitos</a:t>
            </a:r>
            <a:r>
              <a:rPr lang="en-US" b="1" dirty="0" smtClean="0"/>
              <a:t> </a:t>
            </a:r>
            <a:r>
              <a:rPr lang="en-US" b="1" dirty="0" err="1" smtClean="0"/>
              <a:t>Fundamentais</a:t>
            </a:r>
            <a:r>
              <a:rPr lang="en-US" b="1" dirty="0" smtClean="0"/>
              <a:t> de </a:t>
            </a:r>
            <a:r>
              <a:rPr lang="en-US" b="1" dirty="0" err="1" smtClean="0"/>
              <a:t>Arquivologia</a:t>
            </a:r>
            <a:r>
              <a:rPr lang="en-US" b="1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763" y="1660582"/>
            <a:ext cx="3179697" cy="4210357"/>
          </a:xfrm>
          <a:prstGeom prst="rect">
            <a:avLst/>
          </a:prstGeom>
        </p:spPr>
      </p:pic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BB38-BE5B-4F16-B308-E33A7279F884}" type="datetime7">
              <a:rPr lang="pt-BR" smtClean="0"/>
              <a:t>fev-18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5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2224" y="1821092"/>
            <a:ext cx="7632453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 </a:t>
            </a:r>
            <a:r>
              <a:rPr lang="en-US" b="1" dirty="0" err="1"/>
              <a:t>escrita</a:t>
            </a:r>
            <a:r>
              <a:rPr lang="en-US" b="1" dirty="0"/>
              <a:t> é </a:t>
            </a:r>
            <a:r>
              <a:rPr lang="en-US" b="1" dirty="0" err="1"/>
              <a:t>filha</a:t>
            </a:r>
            <a:r>
              <a:rPr lang="en-US" b="1" dirty="0"/>
              <a:t> da </a:t>
            </a:r>
            <a:r>
              <a:rPr lang="en-US" b="1" dirty="0" err="1"/>
              <a:t>Arquivologia</a:t>
            </a:r>
            <a:r>
              <a:rPr lang="en-US" b="1" dirty="0"/>
              <a:t>, </a:t>
            </a:r>
            <a:r>
              <a:rPr lang="en-US" b="1" dirty="0" err="1"/>
              <a:t>assim</a:t>
            </a:r>
            <a:r>
              <a:rPr lang="en-US" b="1" dirty="0"/>
              <a:t> </a:t>
            </a:r>
            <a:r>
              <a:rPr lang="en-US" b="1" dirty="0" err="1"/>
              <a:t>como</a:t>
            </a:r>
            <a:r>
              <a:rPr lang="en-US" b="1" dirty="0"/>
              <a:t> </a:t>
            </a:r>
            <a:r>
              <a:rPr lang="en-US" b="1" i="1" dirty="0"/>
              <a:t>a </a:t>
            </a:r>
            <a:r>
              <a:rPr lang="en-US" b="1" dirty="0" err="1"/>
              <a:t>Arquivologia</a:t>
            </a:r>
            <a:r>
              <a:rPr lang="en-US" b="1" dirty="0"/>
              <a:t> é </a:t>
            </a:r>
            <a:r>
              <a:rPr lang="en-US" b="1" dirty="0" err="1"/>
              <a:t>filha</a:t>
            </a:r>
            <a:r>
              <a:rPr lang="en-US" b="1" dirty="0"/>
              <a:t> da </a:t>
            </a:r>
            <a:r>
              <a:rPr lang="en-US" b="1" dirty="0" err="1"/>
              <a:t>escrita</a:t>
            </a:r>
            <a:r>
              <a:rPr lang="en-US" b="1" dirty="0"/>
              <a:t>. 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en-US" b="1" dirty="0"/>
              <a:t>O </a:t>
            </a:r>
            <a:r>
              <a:rPr lang="en-US" b="1" dirty="0" err="1"/>
              <a:t>desenvolvimento</a:t>
            </a:r>
            <a:r>
              <a:rPr lang="en-US" b="1" dirty="0"/>
              <a:t> da </a:t>
            </a:r>
            <a:r>
              <a:rPr lang="en-US" b="1" dirty="0" err="1"/>
              <a:t>escrita</a:t>
            </a:r>
            <a:r>
              <a:rPr lang="en-US" b="1" dirty="0"/>
              <a:t> surge da </a:t>
            </a:r>
            <a:r>
              <a:rPr lang="en-US" b="1" dirty="0" err="1"/>
              <a:t>necessidade</a:t>
            </a:r>
            <a:r>
              <a:rPr lang="en-US" b="1" dirty="0"/>
              <a:t> de </a:t>
            </a:r>
            <a:r>
              <a:rPr lang="en-US" b="1" dirty="0" err="1"/>
              <a:t>registro</a:t>
            </a:r>
            <a:r>
              <a:rPr lang="en-US" b="1" dirty="0"/>
              <a:t> de </a:t>
            </a:r>
            <a:r>
              <a:rPr lang="en-US" b="1" dirty="0" err="1"/>
              <a:t>atividades</a:t>
            </a:r>
            <a:r>
              <a:rPr lang="en-US" b="1" dirty="0"/>
              <a:t> </a:t>
            </a:r>
            <a:r>
              <a:rPr lang="en-US" b="1" dirty="0" err="1"/>
              <a:t>administrativas</a:t>
            </a:r>
            <a:r>
              <a:rPr lang="en-US" b="1" dirty="0"/>
              <a:t>. </a:t>
            </a:r>
            <a:endParaRPr lang="en-US" dirty="0" smtClean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6277" y="1698255"/>
            <a:ext cx="4621376" cy="4303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839" y="1722011"/>
            <a:ext cx="6032500" cy="4279900"/>
          </a:xfrm>
          <a:prstGeom prst="rect">
            <a:avLst/>
          </a:prstGeom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C1632-3B34-458C-9668-598251A51566}" type="datetime7">
              <a:rPr lang="pt-BR" smtClean="0"/>
              <a:t>fev-18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2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638" y="2193847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en-US" b="1" dirty="0"/>
              <a:t>DOCUMENTO 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en-US" dirty="0" err="1"/>
              <a:t>Unidade</a:t>
            </a:r>
            <a:r>
              <a:rPr lang="en-US" dirty="0"/>
              <a:t> de </a:t>
            </a:r>
            <a:r>
              <a:rPr lang="en-US" dirty="0" err="1"/>
              <a:t>registro</a:t>
            </a:r>
            <a:r>
              <a:rPr lang="en-US" dirty="0"/>
              <a:t> de </a:t>
            </a:r>
            <a:r>
              <a:rPr lang="en-US" dirty="0" err="1"/>
              <a:t>informações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qualquer</a:t>
            </a:r>
            <a:r>
              <a:rPr lang="en-US" dirty="0"/>
              <a:t> </a:t>
            </a:r>
            <a:r>
              <a:rPr lang="en-US" dirty="0" err="1"/>
              <a:t>suporte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formato</a:t>
            </a:r>
            <a:r>
              <a:rPr lang="en-US" dirty="0"/>
              <a:t> - </a:t>
            </a:r>
            <a:r>
              <a:rPr lang="en-US" dirty="0" err="1"/>
              <a:t>suscetível</a:t>
            </a:r>
            <a:r>
              <a:rPr lang="en-US" dirty="0"/>
              <a:t> de </a:t>
            </a:r>
            <a:r>
              <a:rPr lang="en-US" dirty="0" err="1"/>
              <a:t>consulta</a:t>
            </a:r>
            <a:r>
              <a:rPr lang="en-US" dirty="0"/>
              <a:t>, </a:t>
            </a:r>
            <a:r>
              <a:rPr lang="en-US" dirty="0" err="1"/>
              <a:t>estudo</a:t>
            </a:r>
            <a:r>
              <a:rPr lang="en-US" dirty="0"/>
              <a:t>, </a:t>
            </a:r>
            <a:r>
              <a:rPr lang="en-US" dirty="0" err="1"/>
              <a:t>prova</a:t>
            </a:r>
            <a:r>
              <a:rPr lang="en-US" dirty="0"/>
              <a:t> e </a:t>
            </a:r>
            <a:r>
              <a:rPr lang="en-US" dirty="0" err="1"/>
              <a:t>pesquisa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en-US" b="1" dirty="0"/>
              <a:t>INFORMAÇÃO 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en-US" dirty="0" err="1"/>
              <a:t>Elemento</a:t>
            </a:r>
            <a:r>
              <a:rPr lang="en-US" dirty="0"/>
              <a:t> </a:t>
            </a:r>
            <a:r>
              <a:rPr lang="en-US" dirty="0" err="1"/>
              <a:t>referencial</a:t>
            </a:r>
            <a:r>
              <a:rPr lang="en-US" dirty="0"/>
              <a:t>, </a:t>
            </a:r>
            <a:r>
              <a:rPr lang="en-US" dirty="0" err="1"/>
              <a:t>noção</a:t>
            </a:r>
            <a:r>
              <a:rPr lang="en-US" dirty="0"/>
              <a:t>, </a:t>
            </a:r>
            <a:r>
              <a:rPr lang="en-US" dirty="0" err="1"/>
              <a:t>idéia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mensagem</a:t>
            </a:r>
            <a:r>
              <a:rPr lang="en-US" dirty="0"/>
              <a:t> </a:t>
            </a:r>
            <a:r>
              <a:rPr lang="en-US" dirty="0" err="1"/>
              <a:t>contidos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um </a:t>
            </a:r>
            <a:r>
              <a:rPr lang="en-US" dirty="0" err="1"/>
              <a:t>documento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en-US" b="1" dirty="0"/>
              <a:t>SUPORTE 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en-US" dirty="0"/>
              <a:t>Material no </a:t>
            </a:r>
            <a:r>
              <a:rPr lang="en-US" dirty="0" err="1"/>
              <a:t>qual</a:t>
            </a:r>
            <a:r>
              <a:rPr lang="en-US" dirty="0"/>
              <a:t> </a:t>
            </a:r>
            <a:r>
              <a:rPr lang="en-US" dirty="0" err="1"/>
              <a:t>são</a:t>
            </a:r>
            <a:r>
              <a:rPr lang="en-US" dirty="0"/>
              <a:t> </a:t>
            </a:r>
            <a:r>
              <a:rPr lang="en-US" dirty="0" err="1"/>
              <a:t>registradas</a:t>
            </a:r>
            <a:r>
              <a:rPr lang="en-US" dirty="0"/>
              <a:t> as </a:t>
            </a:r>
            <a:r>
              <a:rPr lang="en-US" dirty="0" err="1"/>
              <a:t>informações</a:t>
            </a:r>
            <a:r>
              <a:rPr lang="en-US" dirty="0"/>
              <a:t>. 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/>
              <a:t>Conceitos</a:t>
            </a:r>
            <a:r>
              <a:rPr lang="en-US" b="1" dirty="0" smtClean="0"/>
              <a:t> </a:t>
            </a:r>
            <a:r>
              <a:rPr lang="en-US" b="1" dirty="0" err="1" smtClean="0"/>
              <a:t>Fundamentais</a:t>
            </a:r>
            <a:r>
              <a:rPr lang="en-US" b="1" dirty="0" smtClean="0"/>
              <a:t> de </a:t>
            </a:r>
            <a:r>
              <a:rPr lang="en-US" b="1" dirty="0" err="1" smtClean="0"/>
              <a:t>Arquivologia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90144" y="1736975"/>
            <a:ext cx="731522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DOCUMENTO = SUPORTE + INFORMAÇÃO 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2901-09DF-43F0-94EA-F3D6BAB66DBE}" type="datetime7">
              <a:rPr lang="pt-BR" smtClean="0"/>
              <a:t>fev-18</a:t>
            </a:fld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SUPORTE </a:t>
            </a:r>
            <a:endParaRPr lang="en-US" b="1" dirty="0" smtClean="0"/>
          </a:p>
          <a:p>
            <a:pPr marL="0" indent="0">
              <a:buNone/>
            </a:pPr>
            <a:endParaRPr lang="en-US" dirty="0" smtClean="0">
              <a:effectLst/>
            </a:endParaRPr>
          </a:p>
          <a:p>
            <a:r>
              <a:rPr lang="en-US" dirty="0"/>
              <a:t>Material </a:t>
            </a:r>
            <a:r>
              <a:rPr lang="en-US" dirty="0" err="1"/>
              <a:t>sobre</a:t>
            </a:r>
            <a:r>
              <a:rPr lang="en-US" dirty="0"/>
              <a:t> o </a:t>
            </a:r>
            <a:r>
              <a:rPr lang="en-US" dirty="0" err="1"/>
              <a:t>qual</a:t>
            </a:r>
            <a:r>
              <a:rPr lang="en-US" dirty="0"/>
              <a:t> as </a:t>
            </a:r>
            <a:r>
              <a:rPr lang="en-US" dirty="0" err="1"/>
              <a:t>informações</a:t>
            </a:r>
            <a:r>
              <a:rPr lang="en-US" dirty="0"/>
              <a:t> </a:t>
            </a:r>
            <a:r>
              <a:rPr lang="en-US" dirty="0" err="1"/>
              <a:t>são</a:t>
            </a:r>
            <a:r>
              <a:rPr lang="en-US" dirty="0"/>
              <a:t> </a:t>
            </a:r>
            <a:r>
              <a:rPr lang="en-US" dirty="0" err="1"/>
              <a:t>registradas</a:t>
            </a:r>
            <a:r>
              <a:rPr lang="en-US" dirty="0"/>
              <a:t> </a:t>
            </a:r>
            <a:endParaRPr lang="en-US" dirty="0" smtClean="0">
              <a:effectLst/>
            </a:endParaRPr>
          </a:p>
          <a:p>
            <a:r>
              <a:rPr lang="en-US" dirty="0"/>
              <a:t>Ex: </a:t>
            </a:r>
            <a:r>
              <a:rPr lang="en-US" dirty="0" err="1"/>
              <a:t>Fita</a:t>
            </a:r>
            <a:r>
              <a:rPr lang="en-US" dirty="0"/>
              <a:t> </a:t>
            </a:r>
            <a:r>
              <a:rPr lang="en-US" dirty="0" err="1"/>
              <a:t>magnética</a:t>
            </a:r>
            <a:r>
              <a:rPr lang="en-US" dirty="0"/>
              <a:t>, </a:t>
            </a:r>
            <a:r>
              <a:rPr lang="en-US" dirty="0" err="1"/>
              <a:t>película</a:t>
            </a:r>
            <a:r>
              <a:rPr lang="en-US" dirty="0"/>
              <a:t> </a:t>
            </a:r>
            <a:r>
              <a:rPr lang="en-US" dirty="0" err="1"/>
              <a:t>filmográfica</a:t>
            </a:r>
            <a:r>
              <a:rPr lang="en-US" dirty="0"/>
              <a:t>, </a:t>
            </a:r>
            <a:r>
              <a:rPr lang="en-US" dirty="0" err="1"/>
              <a:t>papel</a:t>
            </a:r>
            <a:r>
              <a:rPr lang="en-US" dirty="0"/>
              <a:t>, </a:t>
            </a:r>
            <a:r>
              <a:rPr lang="en-US" dirty="0" err="1"/>
              <a:t>pergaminho</a:t>
            </a:r>
            <a:r>
              <a:rPr lang="en-US" dirty="0"/>
              <a:t>, </a:t>
            </a:r>
            <a:r>
              <a:rPr lang="en-US" dirty="0" err="1"/>
              <a:t>papiro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/>
              <a:t>Conceitos</a:t>
            </a:r>
            <a:r>
              <a:rPr lang="en-US" b="1" dirty="0" smtClean="0"/>
              <a:t> </a:t>
            </a:r>
            <a:r>
              <a:rPr lang="en-US" b="1" dirty="0" err="1" smtClean="0"/>
              <a:t>Fundamentais</a:t>
            </a:r>
            <a:r>
              <a:rPr lang="en-US" b="1" dirty="0" smtClean="0"/>
              <a:t> de </a:t>
            </a:r>
            <a:r>
              <a:rPr lang="en-US" b="1" dirty="0" err="1" smtClean="0"/>
              <a:t>Arquivologia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326FE-0492-4ADA-988E-4256C79A6D34}" type="datetime7">
              <a:rPr lang="pt-BR" smtClean="0"/>
              <a:t>fev-18</a:t>
            </a:fld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1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/>
              <a:t>Conceitos</a:t>
            </a:r>
            <a:r>
              <a:rPr lang="en-US" b="1" dirty="0" smtClean="0"/>
              <a:t> </a:t>
            </a:r>
            <a:r>
              <a:rPr lang="en-US" b="1" dirty="0" err="1" smtClean="0"/>
              <a:t>Fundamentais</a:t>
            </a:r>
            <a:r>
              <a:rPr lang="en-US" b="1" dirty="0" smtClean="0"/>
              <a:t> de </a:t>
            </a:r>
            <a:r>
              <a:rPr lang="en-US" b="1" dirty="0" err="1" smtClean="0"/>
              <a:t>Arquivologia</a:t>
            </a:r>
            <a:r>
              <a:rPr lang="en-US" b="1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802" y="3767590"/>
            <a:ext cx="4215662" cy="28132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0831" y="1413979"/>
            <a:ext cx="78743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DOCUMENTO de ARQUIVO</a:t>
            </a:r>
          </a:p>
          <a:p>
            <a:endParaRPr lang="en-US" sz="2800" dirty="0"/>
          </a:p>
          <a:p>
            <a:r>
              <a:rPr lang="en-US" sz="2800" dirty="0" err="1"/>
              <a:t>Informação</a:t>
            </a:r>
            <a:r>
              <a:rPr lang="en-US" sz="2800" dirty="0"/>
              <a:t> </a:t>
            </a:r>
            <a:r>
              <a:rPr lang="en-US" sz="2800" dirty="0" err="1"/>
              <a:t>registrada</a:t>
            </a:r>
            <a:r>
              <a:rPr lang="en-US" sz="2800" dirty="0"/>
              <a:t> </a:t>
            </a:r>
            <a:r>
              <a:rPr lang="en-US" sz="2800" dirty="0" err="1"/>
              <a:t>produzida</a:t>
            </a:r>
            <a:r>
              <a:rPr lang="en-US" sz="2800" dirty="0"/>
              <a:t> e </a:t>
            </a:r>
            <a:r>
              <a:rPr lang="en-US" sz="2800" dirty="0" err="1"/>
              <a:t>mantida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uma</a:t>
            </a:r>
            <a:r>
              <a:rPr lang="en-US" sz="2800" dirty="0"/>
              <a:t> </a:t>
            </a:r>
            <a:r>
              <a:rPr lang="en-US" sz="2800" dirty="0" err="1"/>
              <a:t>instituição</a:t>
            </a:r>
            <a:r>
              <a:rPr lang="en-US" sz="2800" dirty="0"/>
              <a:t> </a:t>
            </a:r>
            <a:r>
              <a:rPr lang="en-US" sz="2800" dirty="0" err="1"/>
              <a:t>ou</a:t>
            </a:r>
            <a:r>
              <a:rPr lang="en-US" sz="2800" dirty="0"/>
              <a:t> </a:t>
            </a:r>
            <a:r>
              <a:rPr lang="en-US" sz="2800" dirty="0" err="1"/>
              <a:t>pessoa</a:t>
            </a:r>
            <a:r>
              <a:rPr lang="en-US" sz="2800" dirty="0"/>
              <a:t> </a:t>
            </a:r>
            <a:r>
              <a:rPr lang="en-US" sz="2800" dirty="0" err="1"/>
              <a:t>ao</a:t>
            </a:r>
            <a:r>
              <a:rPr lang="en-US" sz="2800" dirty="0"/>
              <a:t> </a:t>
            </a:r>
            <a:r>
              <a:rPr lang="en-US" sz="2800" dirty="0" err="1"/>
              <a:t>longo</a:t>
            </a:r>
            <a:r>
              <a:rPr lang="en-US" sz="2800" dirty="0"/>
              <a:t> de </a:t>
            </a:r>
            <a:r>
              <a:rPr lang="en-US" sz="2800" dirty="0" err="1"/>
              <a:t>suas</a:t>
            </a:r>
            <a:r>
              <a:rPr lang="en-US" sz="2800" dirty="0"/>
              <a:t> </a:t>
            </a:r>
            <a:r>
              <a:rPr lang="en-US" sz="2800" dirty="0" err="1"/>
              <a:t>atividades</a:t>
            </a:r>
            <a:r>
              <a:rPr lang="en-US" sz="2800" dirty="0"/>
              <a:t> </a:t>
            </a:r>
            <a:r>
              <a:rPr lang="en-US" sz="2800" dirty="0" err="1"/>
              <a:t>administrativas</a:t>
            </a:r>
            <a:r>
              <a:rPr lang="en-US" sz="2800" dirty="0"/>
              <a:t>, com valor de </a:t>
            </a:r>
            <a:r>
              <a:rPr lang="en-US" sz="2800" dirty="0" err="1"/>
              <a:t>prova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643220" y="3532888"/>
            <a:ext cx="38985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São </a:t>
            </a:r>
            <a:r>
              <a:rPr lang="en-US" sz="2800" dirty="0" err="1"/>
              <a:t>fortemente</a:t>
            </a:r>
            <a:r>
              <a:rPr lang="en-US" sz="2800" dirty="0"/>
              <a:t> </a:t>
            </a:r>
            <a:r>
              <a:rPr lang="en-US" sz="2800" dirty="0" err="1"/>
              <a:t>ancorados</a:t>
            </a:r>
            <a:r>
              <a:rPr lang="en-US" sz="2800" dirty="0"/>
              <a:t> </a:t>
            </a:r>
            <a:r>
              <a:rPr lang="en-US" sz="2800" dirty="0" err="1"/>
              <a:t>nos</a:t>
            </a:r>
            <a:r>
              <a:rPr lang="en-US" sz="2800" dirty="0"/>
              <a:t> </a:t>
            </a:r>
            <a:r>
              <a:rPr lang="en-US" sz="2800" dirty="0" err="1"/>
              <a:t>princípios</a:t>
            </a:r>
            <a:r>
              <a:rPr lang="en-US" sz="2800" dirty="0"/>
              <a:t> da </a:t>
            </a:r>
            <a:r>
              <a:rPr lang="en-US" sz="2800" dirty="0" err="1"/>
              <a:t>proveniência</a:t>
            </a:r>
            <a:r>
              <a:rPr lang="en-US" sz="2800" dirty="0"/>
              <a:t>, da </a:t>
            </a:r>
            <a:r>
              <a:rPr lang="en-US" sz="2800" dirty="0" err="1"/>
              <a:t>organicidade</a:t>
            </a:r>
            <a:r>
              <a:rPr lang="en-US" sz="2800" dirty="0"/>
              <a:t>, </a:t>
            </a:r>
            <a:r>
              <a:rPr lang="en-US" sz="2800" dirty="0" err="1"/>
              <a:t>unicidade</a:t>
            </a:r>
            <a:r>
              <a:rPr lang="en-US" sz="2800" dirty="0"/>
              <a:t> e da </a:t>
            </a:r>
            <a:r>
              <a:rPr lang="en-US" sz="2800" dirty="0" err="1"/>
              <a:t>indivisibilidade</a:t>
            </a:r>
            <a:r>
              <a:rPr lang="en-US" sz="2800" dirty="0"/>
              <a:t>.</a:t>
            </a: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8379-8EB2-45D0-8D4B-1200FB478D70}" type="datetime7">
              <a:rPr lang="pt-BR" smtClean="0"/>
              <a:t>fev-18</a:t>
            </a:fld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4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77" y="1916113"/>
            <a:ext cx="6497311" cy="459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46825" y="256748"/>
            <a:ext cx="8785097" cy="1462769"/>
          </a:xfrm>
        </p:spPr>
        <p:txBody>
          <a:bodyPr/>
          <a:lstStyle/>
          <a:p>
            <a:pPr eaLnBrk="1" hangingPunct="1"/>
            <a:r>
              <a:rPr lang="pt-BR" dirty="0">
                <a:latin typeface="Calibri" charset="0"/>
              </a:rPr>
              <a:t>O caráter orgânico do Arquivo</a:t>
            </a: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4AF99-B91B-46B7-BC39-440A77F31A68}" type="datetime7">
              <a:rPr lang="pt-BR" smtClean="0"/>
              <a:t>fev-18</a:t>
            </a:fld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8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bela0001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9152" r="7651" b="16383"/>
          <a:stretch/>
        </p:blipFill>
        <p:spPr>
          <a:xfrm>
            <a:off x="341211" y="1697756"/>
            <a:ext cx="8587161" cy="488061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Instituições</a:t>
            </a:r>
            <a:r>
              <a:rPr lang="en-US" dirty="0" smtClean="0"/>
              <a:t> de </a:t>
            </a:r>
            <a:r>
              <a:rPr lang="en-US" dirty="0" err="1" smtClean="0"/>
              <a:t>memória</a:t>
            </a:r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CE05-A532-4C78-A60E-493AEB76C193}" type="datetime7">
              <a:rPr lang="pt-BR" smtClean="0"/>
              <a:t>fev-18</a:t>
            </a:fld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27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44" y="673075"/>
            <a:ext cx="5929313" cy="4491633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754" y="2397621"/>
            <a:ext cx="1866305" cy="1526977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942-B311-4ED0-B27D-F6A55A4A83C1}" type="datetime7">
              <a:rPr lang="pt-BR" smtClean="0"/>
              <a:t>fev-18</a:t>
            </a:fld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4694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18" y="408533"/>
            <a:ext cx="5107781" cy="4152305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50" y="1049238"/>
            <a:ext cx="5107781" cy="3857625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972" y="1850678"/>
            <a:ext cx="5107781" cy="3857625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AB674-393D-4A3D-BA97-412C9EE22EE9}" type="datetime7">
              <a:rPr lang="pt-BR" smtClean="0"/>
              <a:t>fev-18</a:t>
            </a:fld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7770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68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99" y="776883"/>
            <a:ext cx="7849195" cy="5295305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115" y="1128490"/>
            <a:ext cx="3464719" cy="4589859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AA37-BAAC-44BB-AE0C-D3D6F0256CB8}" type="datetime7">
              <a:rPr lang="pt-BR" smtClean="0"/>
              <a:t>fev-18</a:t>
            </a:fld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0342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60" y="785813"/>
            <a:ext cx="7018734" cy="5286375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441" y="1307083"/>
            <a:ext cx="3205758" cy="4250531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3" y="1437679"/>
            <a:ext cx="3955852" cy="3643313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529" y="1322710"/>
            <a:ext cx="5313164" cy="4000500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8151A-3ADC-4F97-B57F-35F8E000B30F}" type="datetime7">
              <a:rPr lang="pt-BR" smtClean="0"/>
              <a:t>fev-18</a:t>
            </a:fld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7315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66" y="1115095"/>
            <a:ext cx="6125766" cy="4616648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E9D60-B5C8-4AD7-A744-F2EA478CDD5F}" type="datetime7">
              <a:rPr lang="pt-BR" smtClean="0"/>
              <a:t>fev-18</a:t>
            </a:fld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7333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1" y="821531"/>
            <a:ext cx="6920508" cy="5214938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591" y="1372939"/>
            <a:ext cx="2937867" cy="3884414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5537B-925D-4EC2-964B-1363BBB713D9}" type="datetime7">
              <a:rPr lang="pt-BR" smtClean="0"/>
              <a:t>fev-18</a:t>
            </a:fld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0142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529" y="527968"/>
            <a:ext cx="4375547" cy="5804297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792510"/>
            <a:ext cx="6991945" cy="5268516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34" y="1119560"/>
            <a:ext cx="6125766" cy="4616648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246" y="1121793"/>
            <a:ext cx="3482578" cy="4616648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13" y="520154"/>
            <a:ext cx="4313039" cy="5715000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773" y="1763613"/>
            <a:ext cx="1714500" cy="4223742"/>
          </a:xfrm>
          <a:prstGeom prst="rect">
            <a:avLst/>
          </a:prstGeom>
          <a:noFill/>
          <a:ln>
            <a:noFill/>
          </a:ln>
          <a:effectLst>
            <a:outerShdw blurRad="127000" dist="139699" dir="5280011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F5151-D356-466E-AE64-F6BFBCDD7D6D}" type="datetime7">
              <a:rPr lang="pt-BR" smtClean="0"/>
              <a:t>fev-18</a:t>
            </a:fld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A6C89-901D-404C-BF32-8B3B79AFCC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7946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</TotalTime>
  <Words>608</Words>
  <Application>Microsoft Office PowerPoint</Application>
  <PresentationFormat>Apresentação na tela (4:3)</PresentationFormat>
  <Paragraphs>107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Office Theme</vt:lpstr>
      <vt:lpstr>Arquivologia e Ciência da Informação: fundamentos, objeto de estudo e abordagens emergentes da Arquivologia contemporânea Aula 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Conceitos Fundamentais de Arquivologia </vt:lpstr>
      <vt:lpstr>Conceitos Fundamentais de Arquivologia </vt:lpstr>
      <vt:lpstr>Conceitos Fundamentais de Arquivologia </vt:lpstr>
      <vt:lpstr>Arquivo</vt:lpstr>
      <vt:lpstr>Arquivo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caráter orgânico do Arquivo</vt:lpstr>
      <vt:lpstr>Instituições de memória</vt:lpstr>
    </vt:vector>
  </TitlesOfParts>
  <Company>Feed Consultoria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Noções de Arquivologia</dc:title>
  <dc:creator>Charlley Luz</dc:creator>
  <cp:lastModifiedBy>Cibele A. C. Marques dos Santos</cp:lastModifiedBy>
  <cp:revision>51</cp:revision>
  <dcterms:created xsi:type="dcterms:W3CDTF">2013-03-11T18:35:19Z</dcterms:created>
  <dcterms:modified xsi:type="dcterms:W3CDTF">2018-02-21T10:56:27Z</dcterms:modified>
</cp:coreProperties>
</file>