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18288000" cy="10287000"/>
  <p:embeddedFontLst>
    <p:embeddedFont>
      <p:font typeface="Architects Daught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e0CXqXvLL7MsarqcoUADF1oL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086D54-0063-4F19-A4DB-6C8654A5369E}">
  <a:tblStyle styleId="{92086D54-0063-4F19-A4DB-6C8654A5369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ebe8e8f0e_0_2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ebe8e8f0e_0_2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>
            <a:off x="0" y="0"/>
            <a:ext cx="18288000" cy="2574290"/>
          </a:xfrm>
          <a:custGeom>
            <a:rect b="b" l="l" r="r" t="t"/>
            <a:pathLst>
              <a:path extrusionOk="0" h="2574290" w="18288000">
                <a:moveTo>
                  <a:pt x="0" y="2574035"/>
                </a:moveTo>
                <a:lnTo>
                  <a:pt x="18288000" y="2574035"/>
                </a:lnTo>
                <a:lnTo>
                  <a:pt x="18288000" y="0"/>
                </a:lnTo>
                <a:lnTo>
                  <a:pt x="0" y="0"/>
                </a:lnTo>
                <a:lnTo>
                  <a:pt x="0" y="2574035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0"/>
          <p:cNvSpPr/>
          <p:nvPr/>
        </p:nvSpPr>
        <p:spPr>
          <a:xfrm>
            <a:off x="0" y="2678810"/>
            <a:ext cx="18288000" cy="6114415"/>
          </a:xfrm>
          <a:custGeom>
            <a:rect b="b" l="l" r="r" t="t"/>
            <a:pathLst>
              <a:path extrusionOk="0" h="6114415" w="18288000">
                <a:moveTo>
                  <a:pt x="0" y="6114395"/>
                </a:moveTo>
                <a:lnTo>
                  <a:pt x="18288000" y="6114395"/>
                </a:lnTo>
                <a:lnTo>
                  <a:pt x="18288000" y="0"/>
                </a:lnTo>
                <a:lnTo>
                  <a:pt x="0" y="0"/>
                </a:lnTo>
                <a:lnTo>
                  <a:pt x="0" y="6114395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0" y="2574035"/>
            <a:ext cx="18288000" cy="104775"/>
          </a:xfrm>
          <a:custGeom>
            <a:rect b="b" l="l" r="r" t="t"/>
            <a:pathLst>
              <a:path extrusionOk="0" h="104775" w="18288000">
                <a:moveTo>
                  <a:pt x="0" y="0"/>
                </a:moveTo>
                <a:lnTo>
                  <a:pt x="18288000" y="0"/>
                </a:lnTo>
                <a:lnTo>
                  <a:pt x="18288000" y="104774"/>
                </a:lnTo>
                <a:lnTo>
                  <a:pt x="0" y="104774"/>
                </a:lnTo>
                <a:lnTo>
                  <a:pt x="0" y="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7545669" y="1000917"/>
            <a:ext cx="3196661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1281399" y="3338808"/>
            <a:ext cx="15725201" cy="388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0" y="152"/>
            <a:ext cx="18288000" cy="8866505"/>
          </a:xfrm>
          <a:custGeom>
            <a:rect b="b" l="l" r="r" t="t"/>
            <a:pathLst>
              <a:path extrusionOk="0" h="8866505" w="18288000">
                <a:moveTo>
                  <a:pt x="0" y="8866083"/>
                </a:moveTo>
                <a:lnTo>
                  <a:pt x="18288000" y="8866083"/>
                </a:lnTo>
                <a:lnTo>
                  <a:pt x="18288000" y="0"/>
                </a:lnTo>
                <a:lnTo>
                  <a:pt x="0" y="0"/>
                </a:lnTo>
                <a:lnTo>
                  <a:pt x="0" y="8866083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8127522" y="3579388"/>
            <a:ext cx="7200899" cy="431477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142076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/>
          <p:nvPr>
            <p:ph type="title"/>
          </p:nvPr>
        </p:nvSpPr>
        <p:spPr>
          <a:xfrm>
            <a:off x="7545669" y="1000917"/>
            <a:ext cx="3196661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7545669" y="1000917"/>
            <a:ext cx="3196661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7545669" y="1000917"/>
            <a:ext cx="3196661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5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1281399" y="3338808"/>
            <a:ext cx="15725201" cy="3881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1" type="ftr"/>
          </p:nvPr>
        </p:nvSpPr>
        <p:spPr>
          <a:xfrm>
            <a:off x="15913613" y="9544408"/>
            <a:ext cx="135890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1016000" y="650500"/>
            <a:ext cx="93090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rPr>
              <a:t>UNIVERSIDADE DE SÃO PAULO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4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rPr>
              <a:t>FACULDADE DE FILOSOFIA, CIÊNCIAS E LETRAS DE RIBEIRÃO PRETO  CURSO DE PSICOLOGIA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rPr>
              <a:t>DISCIPLINA ESTÁGIO BÁSICO DE OBSERVAÇÃO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0" y="8793205"/>
            <a:ext cx="18288000" cy="1494155"/>
          </a:xfrm>
          <a:custGeom>
            <a:rect b="b" l="l" r="r" t="t"/>
            <a:pathLst>
              <a:path extrusionOk="0" h="1494154" w="18288000">
                <a:moveTo>
                  <a:pt x="0" y="0"/>
                </a:moveTo>
                <a:lnTo>
                  <a:pt x="18288000" y="0"/>
                </a:lnTo>
                <a:lnTo>
                  <a:pt x="18288000" y="1493794"/>
                </a:lnTo>
                <a:lnTo>
                  <a:pt x="0" y="1493794"/>
                </a:lnTo>
                <a:lnTo>
                  <a:pt x="0" y="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1016000" y="9369305"/>
            <a:ext cx="125940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rPr>
              <a:t>Ana Raquel Lucato Cianflone	Fabiana Maris Versuti	Laura Vilela e Souza	Patr</a:t>
            </a:r>
            <a:r>
              <a:rPr lang="pt-BR" sz="2100">
                <a:solidFill>
                  <a:srgbClr val="F7F6F0"/>
                </a:solidFill>
              </a:rPr>
              <a:t>í</a:t>
            </a:r>
            <a:r>
              <a:rPr b="0" i="0" lang="pt-BR" sz="2100" u="none" cap="none" strike="noStrike">
                <a:solidFill>
                  <a:srgbClr val="F7F6F0"/>
                </a:solidFill>
                <a:latin typeface="Arial"/>
                <a:ea typeface="Arial"/>
                <a:cs typeface="Arial"/>
                <a:sym typeface="Arial"/>
              </a:rPr>
              <a:t>cia Ferreira Monticelli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016000" y="5258749"/>
            <a:ext cx="4085100" cy="21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b="1" i="0" lang="pt-BR" sz="140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pt-BR" sz="14000">
                <a:solidFill>
                  <a:srgbClr val="7D6A73"/>
                </a:solidFill>
              </a:rPr>
              <a:t>3</a:t>
            </a:r>
            <a:endParaRPr b="0" i="0" sz="1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016000" y="7303566"/>
            <a:ext cx="872680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rgbClr val="7D6A73"/>
                </a:solidFill>
                <a:latin typeface="Arial"/>
                <a:ea typeface="Arial"/>
                <a:cs typeface="Arial"/>
                <a:sym typeface="Arial"/>
              </a:rPr>
              <a:t>PROGRAMA E CRONOGRAMA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975" y="3237225"/>
            <a:ext cx="2102800" cy="21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8200" y="2926001"/>
            <a:ext cx="2102799" cy="210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Carolina Magro de Santana Braga</a:t>
            </a:r>
            <a:endParaRPr/>
          </a:p>
        </p:txBody>
      </p:sp>
      <p:pic>
        <p:nvPicPr>
          <p:cNvPr id="57" name="Google Shape;5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9349" y="5154975"/>
            <a:ext cx="2438524" cy="22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5725" y="5154975"/>
            <a:ext cx="2271574" cy="227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82274" y="4295775"/>
            <a:ext cx="47053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0"/>
            <a:ext cx="18288000" cy="8866505"/>
          </a:xfrm>
          <a:custGeom>
            <a:rect b="b" l="l" r="r" t="t"/>
            <a:pathLst>
              <a:path extrusionOk="0" h="8866505" w="18288000">
                <a:moveTo>
                  <a:pt x="0" y="8866235"/>
                </a:moveTo>
                <a:lnTo>
                  <a:pt x="18288000" y="8866235"/>
                </a:lnTo>
                <a:lnTo>
                  <a:pt x="18288000" y="0"/>
                </a:lnTo>
                <a:lnTo>
                  <a:pt x="0" y="0"/>
                </a:lnTo>
                <a:lnTo>
                  <a:pt x="0" y="8866235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0"/>
                </a:move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lnTo>
                  <a:pt x="0" y="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type="title"/>
          </p:nvPr>
        </p:nvSpPr>
        <p:spPr>
          <a:xfrm>
            <a:off x="7966110" y="1000914"/>
            <a:ext cx="646049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Objetivos da disciplina</a:t>
            </a:r>
            <a:endParaRPr/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7355775" y="2881600"/>
            <a:ext cx="96507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Carga horária total:</a:t>
            </a: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90h (Estágio 60h)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b="1"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Objetivos (competências a serem desenvolvidas)</a:t>
            </a:r>
            <a:endParaRPr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Ao final da disciplina, o aluno deve estar apto a: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Definir métodos de observação;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Identificar e utilizar diferentes técnicas de observação;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Compreender a importância da observação para a atuação em Psicologia;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Utilizar métodos de registro de observação de forma adequada;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Refletir sobre o fenômeno ou contexto observado para pensar a atuação psicológica a partir dele;</a:t>
            </a:r>
            <a:endParaRPr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000"/>
              <a:buFont typeface="Architects Daughter"/>
              <a:buAutoNum type="alphaLcParenR"/>
            </a:pPr>
            <a:r>
              <a:rPr lang="pt-BR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Refletir sobre os aspectos éticos envolvidos nos processos de observação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978810" y="2021768"/>
            <a:ext cx="7867650" cy="114300"/>
          </a:xfrm>
          <a:custGeom>
            <a:rect b="b" l="l" r="r" t="t"/>
            <a:pathLst>
              <a:path extrusionOk="0" h="114300" w="7867650">
                <a:moveTo>
                  <a:pt x="786765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867650" y="0"/>
                </a:lnTo>
                <a:lnTo>
                  <a:pt x="7867650" y="11430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49343" y="4593396"/>
            <a:ext cx="6162659" cy="24574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849343" y="2734305"/>
            <a:ext cx="6162659" cy="12191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0" y="0"/>
            <a:ext cx="18288000" cy="8866505"/>
          </a:xfrm>
          <a:custGeom>
            <a:rect b="b" l="l" r="r" t="t"/>
            <a:pathLst>
              <a:path extrusionOk="0" h="8866505" w="18288000">
                <a:moveTo>
                  <a:pt x="0" y="8866235"/>
                </a:moveTo>
                <a:lnTo>
                  <a:pt x="18288000" y="8866235"/>
                </a:lnTo>
                <a:lnTo>
                  <a:pt x="18288000" y="0"/>
                </a:lnTo>
                <a:lnTo>
                  <a:pt x="0" y="0"/>
                </a:lnTo>
                <a:lnTo>
                  <a:pt x="0" y="8866235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0"/>
                </a:move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lnTo>
                  <a:pt x="0" y="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849343" y="4593396"/>
            <a:ext cx="6162659" cy="24574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49343" y="2734305"/>
            <a:ext cx="6162659" cy="12191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7966110" y="1000914"/>
            <a:ext cx="6820534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Conteúdo programático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8078503" y="3519797"/>
            <a:ext cx="87634" cy="876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8078503" y="3870337"/>
            <a:ext cx="87634" cy="876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8078503" y="4220877"/>
            <a:ext cx="87634" cy="8763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8078503" y="4571417"/>
            <a:ext cx="87634" cy="876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8078503" y="4921957"/>
            <a:ext cx="87634" cy="8763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8337380" y="3338808"/>
            <a:ext cx="80664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84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0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Tipos de observação.</a:t>
            </a:r>
            <a:endParaRPr i="0" sz="20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3334384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0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Definição de eventos comportamentais.  Técnicas de registro.</a:t>
            </a:r>
            <a:endParaRPr i="0" sz="20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0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Observação e sua importância na atuação do profissional psicólogo.  </a:t>
            </a:r>
            <a:endParaRPr i="0" sz="2000" u="none" cap="none" strike="noStrike">
              <a:solidFill>
                <a:srgbClr val="7D6A7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0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Aspectos éticos nos processos de observação.</a:t>
            </a:r>
            <a:endParaRPr i="0" sz="20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7978810" y="2021768"/>
            <a:ext cx="7867650" cy="114300"/>
          </a:xfrm>
          <a:custGeom>
            <a:rect b="b" l="l" r="r" t="t"/>
            <a:pathLst>
              <a:path extrusionOk="0" h="114300" w="7867650">
                <a:moveTo>
                  <a:pt x="786765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867650" y="0"/>
                </a:lnTo>
                <a:lnTo>
                  <a:pt x="7867650" y="11430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0" y="0"/>
            <a:ext cx="18288000" cy="8866505"/>
          </a:xfrm>
          <a:custGeom>
            <a:rect b="b" l="l" r="r" t="t"/>
            <a:pathLst>
              <a:path extrusionOk="0" h="8866505" w="18288000">
                <a:moveTo>
                  <a:pt x="0" y="8866388"/>
                </a:moveTo>
                <a:lnTo>
                  <a:pt x="18288000" y="8866388"/>
                </a:lnTo>
                <a:lnTo>
                  <a:pt x="18288000" y="0"/>
                </a:lnTo>
                <a:lnTo>
                  <a:pt x="0" y="0"/>
                </a:lnTo>
                <a:lnTo>
                  <a:pt x="0" y="8866388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0"/>
                </a:move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lnTo>
                  <a:pt x="0" y="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849343" y="4593396"/>
            <a:ext cx="6162659" cy="24574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49343" y="2734302"/>
            <a:ext cx="6162659" cy="12191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7966110" y="1000914"/>
            <a:ext cx="221869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Método</a:t>
            </a:r>
            <a:endParaRPr/>
          </a:p>
        </p:txBody>
      </p:sp>
      <p:sp>
        <p:nvSpPr>
          <p:cNvPr id="96" name="Google Shape;96;p4"/>
          <p:cNvSpPr txBox="1"/>
          <p:nvPr/>
        </p:nvSpPr>
        <p:spPr>
          <a:xfrm>
            <a:off x="7909875" y="2445725"/>
            <a:ext cx="8675700" cy="6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600"/>
              <a:buFont typeface="Architects Daughter"/>
              <a:buChar char="●"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Os alunos serão previamente separados em 4 grupos (A, B, C, e D) que correspondem a uma forma de observação em psicologia (observar para quantificar, para qualificar, para descrever).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600"/>
              <a:buFont typeface="Architects Daughter"/>
              <a:buChar char="●"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Após a primeira aula de apresentação da disciplina, os alunos passarão para o período de </a:t>
            </a:r>
            <a:r>
              <a:rPr b="1"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supervisão de estágio de observação</a:t>
            </a: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(10 aulas consecutivas), cada grupo em uma sala e com uma das docentes.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600"/>
              <a:buFont typeface="Architects Daughter"/>
              <a:buChar char="●"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Ao final da supervisão, segue-se o período de </a:t>
            </a:r>
            <a:r>
              <a:rPr b="1"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intercâmbio de experiências,</a:t>
            </a: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quando a turma se reúne novamente e, a cada aula (4 aulas consecutivas), um dos grupos atuará como apresentador; os outros, serão importantes ouvintes.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600"/>
              <a:buFont typeface="Architects Daughter"/>
              <a:buChar char="●"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 grupo compartilhará com a turma a sua </a:t>
            </a:r>
            <a:r>
              <a:rPr b="1"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experiência</a:t>
            </a: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abordando os seguintes aspectos: </a:t>
            </a:r>
            <a:r>
              <a:rPr b="1"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embasamento teórico, apresentação e detalhamento das atividades de observação, avaliação e apresentação dos resultados das observações</a:t>
            </a: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93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D6A73"/>
              </a:buClr>
              <a:buSzPts val="2600"/>
              <a:buFont typeface="Architects Daughter"/>
              <a:buChar char="●"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Os ouvintes farão uma leitura obrigatória prévia à aula e prepararão uma atividade reflexiva, com base em um roteiro entregue pelas docentes, sobre a apresentação.  </a:t>
            </a:r>
            <a:endParaRPr sz="1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7978810" y="2021768"/>
            <a:ext cx="7867650" cy="114300"/>
          </a:xfrm>
          <a:custGeom>
            <a:rect b="b" l="l" r="r" t="t"/>
            <a:pathLst>
              <a:path extrusionOk="0" h="114300" w="7867650">
                <a:moveTo>
                  <a:pt x="786765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867650" y="0"/>
                </a:lnTo>
                <a:lnTo>
                  <a:pt x="7867650" y="11430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0" y="0"/>
            <a:ext cx="18288000" cy="8866505"/>
          </a:xfrm>
          <a:custGeom>
            <a:rect b="b" l="l" r="r" t="t"/>
            <a:pathLst>
              <a:path extrusionOk="0" h="8866505" w="18288000">
                <a:moveTo>
                  <a:pt x="0" y="8866235"/>
                </a:moveTo>
                <a:lnTo>
                  <a:pt x="18288000" y="8866235"/>
                </a:lnTo>
                <a:lnTo>
                  <a:pt x="18288000" y="0"/>
                </a:lnTo>
                <a:lnTo>
                  <a:pt x="0" y="0"/>
                </a:lnTo>
                <a:lnTo>
                  <a:pt x="0" y="8866235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142076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849343" y="4593396"/>
            <a:ext cx="6162659" cy="24574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49343" y="2734305"/>
            <a:ext cx="6162659" cy="12191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>
            <p:ph type="title"/>
          </p:nvPr>
        </p:nvSpPr>
        <p:spPr>
          <a:xfrm>
            <a:off x="7545669" y="1000917"/>
            <a:ext cx="3196661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330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Avaliação</a:t>
            </a:r>
            <a:endParaRPr/>
          </a:p>
        </p:txBody>
      </p:sp>
      <p:sp>
        <p:nvSpPr>
          <p:cNvPr id="107" name="Google Shape;107;p5"/>
          <p:cNvSpPr txBox="1"/>
          <p:nvPr/>
        </p:nvSpPr>
        <p:spPr>
          <a:xfrm>
            <a:off x="7545675" y="2583324"/>
            <a:ext cx="9561900" cy="5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os alunos serão avaliados de três formas, com pesos diferentes: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AutoNum type="arabicParenBoth"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seu </a:t>
            </a:r>
            <a:r>
              <a:rPr b="1"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desempenho individual no período de supervisão de estágio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[peso 2]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AutoNum type="arabicParenBoth"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pelo </a:t>
            </a:r>
            <a:r>
              <a:rPr b="1"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 individual de estágio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(portfólio, relatório da observação, ou diário de campo) 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[peso 5]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AutoNum type="arabicParenBoth"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pelo exercício de reflexão (3 atividades reflexivas) sobre as apresentações dos outros grupos [peso 3]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 valor final da avaliação do aluno será a média aritmética das 3 notas multiplicadas pelos seus 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respectivos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pesos: </a:t>
            </a:r>
            <a:r>
              <a:rPr lang="pt-BR" sz="1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[(valor de 1*2)+(valor de 2*5)+(valor de 3*3)]/3. </a:t>
            </a:r>
            <a:endParaRPr sz="15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Equivalência entre Nota e Conceito: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A: 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10 a 8,5 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B: 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8,4 a 7,0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C: </a:t>
            </a: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6,9 a 5,0 conceito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R: abaixo de 5,0</a:t>
            </a:r>
            <a:endParaRPr sz="20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7978810" y="2021774"/>
            <a:ext cx="7867650" cy="114300"/>
          </a:xfrm>
          <a:custGeom>
            <a:rect b="b" l="l" r="r" t="t"/>
            <a:pathLst>
              <a:path extrusionOk="0" h="114300" w="7867650">
                <a:moveTo>
                  <a:pt x="786765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867650" y="0"/>
                </a:lnTo>
                <a:lnTo>
                  <a:pt x="7867650" y="114300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4220900" y="6669750"/>
            <a:ext cx="36507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highlight>
                  <a:srgbClr val="FFFF00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Norma de Recuperação</a:t>
            </a:r>
            <a:endParaRPr b="1" sz="1700">
              <a:solidFill>
                <a:schemeClr val="dk1"/>
              </a:solidFill>
              <a:highlight>
                <a:srgbClr val="FFFF00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highlight>
                  <a:srgbClr val="FFFF00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Dada a natureza da disciplina, que inclui a elaboração de um projeto de pesquisa em todas as suas etapas ao longo do semestre, não há possibilidade de recuperação.</a:t>
            </a:r>
            <a:endParaRPr sz="1900">
              <a:highlight>
                <a:srgbClr val="FFFF00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1016000" y="897856"/>
            <a:ext cx="5397500" cy="2392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rgbClr val="F7AB38"/>
                </a:solidFill>
              </a:rPr>
              <a:t>Propósitos de cada  rodada com cada  docente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8393240" y="1186825"/>
            <a:ext cx="87634" cy="876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8393240" y="1537365"/>
            <a:ext cx="87634" cy="876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8393240" y="1887905"/>
            <a:ext cx="87634" cy="87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8393240" y="2238445"/>
            <a:ext cx="87634" cy="876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8652132" y="1005825"/>
            <a:ext cx="75630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1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Observar para quantificar (Patrícia)  </a:t>
            </a:r>
            <a:endParaRPr i="0" sz="2100" u="none" cap="none" strike="noStrike">
              <a:solidFill>
                <a:srgbClr val="7D6A7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1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Observar para avaliar (Fabiana)  </a:t>
            </a:r>
            <a:endParaRPr i="0" sz="2100" u="none" cap="none" strike="noStrike">
              <a:solidFill>
                <a:srgbClr val="7D6A7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pt-BR" sz="2100" u="none" cap="none" strike="noStrike">
                <a:solidFill>
                  <a:srgbClr val="7D6A7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Observar para intervir (Ana Raquel)  Observar para se autoavaliar (Laura)</a:t>
            </a:r>
            <a:endParaRPr i="0" sz="21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0" y="0"/>
            <a:ext cx="18288000" cy="3256279"/>
          </a:xfrm>
          <a:custGeom>
            <a:rect b="b" l="l" r="r" t="t"/>
            <a:pathLst>
              <a:path extrusionOk="0" h="3256279" w="18288000">
                <a:moveTo>
                  <a:pt x="0" y="3255812"/>
                </a:moveTo>
                <a:lnTo>
                  <a:pt x="18288000" y="3255812"/>
                </a:lnTo>
                <a:lnTo>
                  <a:pt x="18288000" y="0"/>
                </a:lnTo>
                <a:lnTo>
                  <a:pt x="0" y="0"/>
                </a:lnTo>
                <a:lnTo>
                  <a:pt x="0" y="3255812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0" y="3370112"/>
            <a:ext cx="18288000" cy="133350"/>
          </a:xfrm>
          <a:custGeom>
            <a:rect b="b" l="l" r="r" t="t"/>
            <a:pathLst>
              <a:path extrusionOk="0" h="133350" w="18288000">
                <a:moveTo>
                  <a:pt x="0" y="133350"/>
                </a:moveTo>
                <a:lnTo>
                  <a:pt x="18288000" y="133350"/>
                </a:lnTo>
                <a:lnTo>
                  <a:pt x="18288000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0" y="3617762"/>
            <a:ext cx="5483860" cy="457200"/>
          </a:xfrm>
          <a:custGeom>
            <a:rect b="b" l="l" r="r" t="t"/>
            <a:pathLst>
              <a:path extrusionOk="0" h="457200" w="5483860">
                <a:moveTo>
                  <a:pt x="0" y="457200"/>
                </a:moveTo>
                <a:lnTo>
                  <a:pt x="5483260" y="457200"/>
                </a:lnTo>
                <a:lnTo>
                  <a:pt x="548326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5597560" y="3617762"/>
            <a:ext cx="3848100" cy="457200"/>
          </a:xfrm>
          <a:custGeom>
            <a:rect b="b" l="l" r="r" t="t"/>
            <a:pathLst>
              <a:path extrusionOk="0" h="457200" w="3848100">
                <a:moveTo>
                  <a:pt x="0" y="457200"/>
                </a:moveTo>
                <a:lnTo>
                  <a:pt x="3847642" y="457200"/>
                </a:lnTo>
                <a:lnTo>
                  <a:pt x="384764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9559503" y="3617762"/>
            <a:ext cx="3848100" cy="457200"/>
          </a:xfrm>
          <a:custGeom>
            <a:rect b="b" l="l" r="r" t="t"/>
            <a:pathLst>
              <a:path extrusionOk="0" h="457200" w="3848100">
                <a:moveTo>
                  <a:pt x="0" y="457200"/>
                </a:moveTo>
                <a:lnTo>
                  <a:pt x="3847642" y="457200"/>
                </a:lnTo>
                <a:lnTo>
                  <a:pt x="384764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0" y="3617272"/>
            <a:ext cx="18288000" cy="5248909"/>
          </a:xfrm>
          <a:custGeom>
            <a:rect b="b" l="l" r="r" t="t"/>
            <a:pathLst>
              <a:path extrusionOk="0" h="5248909" w="18288000">
                <a:moveTo>
                  <a:pt x="18288000" y="0"/>
                </a:moveTo>
                <a:lnTo>
                  <a:pt x="13521436" y="0"/>
                </a:lnTo>
                <a:lnTo>
                  <a:pt x="13521436" y="457200"/>
                </a:lnTo>
                <a:lnTo>
                  <a:pt x="0" y="457200"/>
                </a:lnTo>
                <a:lnTo>
                  <a:pt x="0" y="5248465"/>
                </a:lnTo>
                <a:lnTo>
                  <a:pt x="18288000" y="5248465"/>
                </a:lnTo>
                <a:lnTo>
                  <a:pt x="18288000" y="457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F6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0" y="8866235"/>
            <a:ext cx="18288000" cy="1421130"/>
          </a:xfrm>
          <a:custGeom>
            <a:rect b="b" l="l" r="r" t="t"/>
            <a:pathLst>
              <a:path extrusionOk="0" h="1421129" w="18288000">
                <a:moveTo>
                  <a:pt x="0" y="1420764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1420764"/>
                </a:lnTo>
                <a:lnTo>
                  <a:pt x="0" y="1420764"/>
                </a:lnTo>
                <a:close/>
              </a:path>
            </a:pathLst>
          </a:custGeom>
          <a:solidFill>
            <a:srgbClr val="F7AB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>
            <p:ph type="title"/>
          </p:nvPr>
        </p:nvSpPr>
        <p:spPr>
          <a:xfrm>
            <a:off x="1031441" y="1000914"/>
            <a:ext cx="356489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Cronograma</a:t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0" y="3255812"/>
            <a:ext cx="18288000" cy="114300"/>
          </a:xfrm>
          <a:custGeom>
            <a:rect b="b" l="l" r="r" t="t"/>
            <a:pathLst>
              <a:path extrusionOk="0"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7D6A7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578770" y="4307305"/>
            <a:ext cx="3252600" cy="27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15 DE M</a:t>
            </a:r>
            <a:r>
              <a:rPr lang="pt-BR" sz="2800">
                <a:solidFill>
                  <a:schemeClr val="accent6"/>
                </a:solidFill>
              </a:rPr>
              <a:t>ARÇO</a:t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Construção do contexto  conversacional e apresentação do  programa e cronograma da  disciplina</a:t>
            </a:r>
            <a:endParaRPr b="0" i="0" sz="1600" u="none" cap="none" strike="noStrike">
              <a:solidFill>
                <a:srgbClr val="7D6A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D6A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D6A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3978750" y="4307300"/>
            <a:ext cx="38481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6"/>
                </a:solidFill>
              </a:rPr>
              <a:t>22/</a:t>
            </a:r>
            <a:r>
              <a:rPr lang="pt-BR" sz="2800">
                <a:solidFill>
                  <a:schemeClr val="accent6"/>
                </a:solidFill>
              </a:rPr>
              <a:t>MARÇO a 31/MAIO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pt-BR" sz="1600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PERÍODO</a:t>
            </a:r>
            <a:r>
              <a:rPr b="1" lang="pt-BR" sz="1600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 DE SUPERVISÃO DE ESTÁGIO DE OBSERVAÇÃO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4235900" y="5832900"/>
            <a:ext cx="37191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>
                <a:solidFill>
                  <a:srgbClr val="7D6A73"/>
                </a:solidFill>
              </a:rPr>
              <a:t>Dia </a:t>
            </a:r>
            <a:r>
              <a:rPr lang="pt-BR" sz="2300">
                <a:solidFill>
                  <a:srgbClr val="7D6A73"/>
                </a:solidFill>
              </a:rPr>
              <a:t>31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pt-BR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Divulgação dos Textos de Leitura Obrigatória das 4 Apresentações das Experiências de Observação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8198300" y="4307300"/>
            <a:ext cx="41043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6"/>
                </a:solidFill>
              </a:rPr>
              <a:t>07</a:t>
            </a:r>
            <a:r>
              <a:rPr lang="pt-BR" sz="2800">
                <a:solidFill>
                  <a:schemeClr val="accent6"/>
                </a:solidFill>
              </a:rPr>
              <a:t>/JUNHO a 28/JUNHO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pt-BR" sz="1600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PERÍODO DE SUPERVISÃO DE ESTÁGIO DE OBSERVAÇÃO</a:t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8731700" y="5832900"/>
            <a:ext cx="5358600" cy="3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>
                <a:solidFill>
                  <a:srgbClr val="7D6A73"/>
                </a:solidFill>
              </a:rPr>
              <a:t>Dia 07, grupo A </a:t>
            </a:r>
            <a:endParaRPr sz="2300">
              <a:solidFill>
                <a:srgbClr val="7D6A73"/>
              </a:solidFill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Observar para quantificar (Patrícia)</a:t>
            </a:r>
            <a:r>
              <a:rPr lang="pt-BR" sz="2000">
                <a:solidFill>
                  <a:srgbClr val="7D6A73"/>
                </a:solidFill>
              </a:rPr>
              <a:t> </a:t>
            </a:r>
            <a:r>
              <a:rPr lang="pt-BR" u="sng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Cantina Bl 4 Sala 1</a:t>
            </a:r>
            <a:endParaRPr sz="2000">
              <a:solidFill>
                <a:srgbClr val="7D6A73"/>
              </a:solidFill>
            </a:endParaRPr>
          </a:p>
          <a:p>
            <a:pPr indent="0" lvl="0" marL="152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300">
                <a:solidFill>
                  <a:srgbClr val="7D6A73"/>
                </a:solidFill>
              </a:rPr>
              <a:t>Dia 14, grupo B</a:t>
            </a:r>
            <a:endParaRPr sz="2300">
              <a:solidFill>
                <a:srgbClr val="7D6A73"/>
              </a:solidFill>
            </a:endParaRPr>
          </a:p>
          <a:p>
            <a:pPr indent="0" lvl="0" marL="152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Observar para avaliar (Fabiana)</a:t>
            </a:r>
            <a:r>
              <a:rPr lang="pt-BR" sz="2000">
                <a:solidFill>
                  <a:srgbClr val="7D6A73"/>
                </a:solidFill>
              </a:rPr>
              <a:t> </a:t>
            </a:r>
            <a:r>
              <a:rPr lang="pt-BR" u="sng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Sala de Reuniões DP</a:t>
            </a:r>
            <a:endParaRPr sz="2300">
              <a:solidFill>
                <a:srgbClr val="7D6A73"/>
              </a:solidFill>
            </a:endParaRPr>
          </a:p>
          <a:p>
            <a:pPr indent="0" lvl="0" marL="152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300">
                <a:solidFill>
                  <a:srgbClr val="7D6A73"/>
                </a:solidFill>
              </a:rPr>
              <a:t>Dia 21, grupo C</a:t>
            </a:r>
            <a:endParaRPr sz="2300">
              <a:solidFill>
                <a:srgbClr val="7D6A73"/>
              </a:solidFill>
            </a:endParaRPr>
          </a:p>
          <a:p>
            <a:pPr indent="0" lvl="0" marL="152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pt-BR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Observar para intervir (Ana Raquel) </a:t>
            </a:r>
            <a:r>
              <a:rPr lang="pt-BR" u="sng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Cantina Bl 4 Sala 2</a:t>
            </a:r>
            <a:endParaRPr b="1">
              <a:solidFill>
                <a:srgbClr val="7D6A7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52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300">
                <a:solidFill>
                  <a:srgbClr val="7D6A73"/>
                </a:solidFill>
              </a:rPr>
              <a:t>Dia 28, grupo D</a:t>
            </a:r>
            <a:r>
              <a:rPr lang="pt-BR" sz="2000">
                <a:solidFill>
                  <a:srgbClr val="7D6A73"/>
                </a:solidFill>
              </a:rPr>
              <a:t> </a:t>
            </a:r>
            <a:endParaRPr sz="2000">
              <a:solidFill>
                <a:srgbClr val="7D6A73"/>
              </a:solidFill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BR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Observar para se autoavaliar (Laura) </a:t>
            </a:r>
            <a:r>
              <a:rPr lang="pt-BR" u="sng">
                <a:solidFill>
                  <a:srgbClr val="7D6A73"/>
                </a:solidFill>
                <a:latin typeface="Trebuchet MS"/>
                <a:ea typeface="Trebuchet MS"/>
                <a:cs typeface="Trebuchet MS"/>
                <a:sym typeface="Trebuchet MS"/>
              </a:rPr>
              <a:t>CD Sala 102</a:t>
            </a:r>
            <a:endParaRPr sz="2300" u="sng">
              <a:solidFill>
                <a:srgbClr val="7D6A73"/>
              </a:solidFill>
            </a:endParaRPr>
          </a:p>
          <a:p>
            <a:pPr indent="0" lvl="0" marL="152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300">
              <a:solidFill>
                <a:srgbClr val="7D6A73"/>
              </a:solidFill>
            </a:endParaRPr>
          </a:p>
          <a:p>
            <a:pPr indent="0" lvl="0" marL="0" marR="5080" rtl="0" algn="l">
              <a:lnSpc>
                <a:spcPct val="113799"/>
              </a:lnSpc>
              <a:spcBef>
                <a:spcPts val="17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4287725" y="5276300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Leitura prévia obrigatória. Entrega posterior de atividade reflexiva sobre a apresentação da semana anterior.</a:t>
            </a:r>
            <a:endParaRPr sz="2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aphicFrame>
        <p:nvGraphicFramePr>
          <p:cNvPr id="139" name="Google Shape;139;p7"/>
          <p:cNvGraphicFramePr/>
          <p:nvPr/>
        </p:nvGraphicFramePr>
        <p:xfrm>
          <a:off x="578775" y="64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{92086D54-0063-4F19-A4DB-6C8654A5369E}</a:tableStyleId>
              </a:tblPr>
              <a:tblGrid>
                <a:gridCol w="2028825"/>
              </a:tblGrid>
              <a:tr h="17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Sala 102 do Centro Didático - Bloco 16</a:t>
                      </a:r>
                      <a:endParaRPr sz="13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1debe8e8f0e_0_22"/>
          <p:cNvPicPr preferRelativeResize="0"/>
          <p:nvPr/>
        </p:nvPicPr>
        <p:blipFill rotWithShape="1">
          <a:blip r:embed="rId3">
            <a:alphaModFix/>
          </a:blip>
          <a:srcRect b="29797" l="15046" r="2418" t="26535"/>
          <a:stretch/>
        </p:blipFill>
        <p:spPr>
          <a:xfrm>
            <a:off x="1536675" y="600050"/>
            <a:ext cx="14645899" cy="435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debe8e8f0e_0_22"/>
          <p:cNvPicPr preferRelativeResize="0"/>
          <p:nvPr/>
        </p:nvPicPr>
        <p:blipFill rotWithShape="1">
          <a:blip r:embed="rId4">
            <a:alphaModFix/>
          </a:blip>
          <a:srcRect b="29491" l="56258" r="2374" t="33846"/>
          <a:stretch/>
        </p:blipFill>
        <p:spPr>
          <a:xfrm>
            <a:off x="1536675" y="3378825"/>
            <a:ext cx="7472626" cy="39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debe8e8f0e_0_22"/>
          <p:cNvPicPr preferRelativeResize="0"/>
          <p:nvPr/>
        </p:nvPicPr>
        <p:blipFill rotWithShape="1">
          <a:blip r:embed="rId5">
            <a:alphaModFix/>
          </a:blip>
          <a:srcRect b="30143" l="56303" r="2574" t="35362"/>
          <a:stretch/>
        </p:blipFill>
        <p:spPr>
          <a:xfrm>
            <a:off x="6013375" y="5411175"/>
            <a:ext cx="7388875" cy="37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debe8e8f0e_0_22"/>
          <p:cNvPicPr preferRelativeResize="0"/>
          <p:nvPr/>
        </p:nvPicPr>
        <p:blipFill rotWithShape="1">
          <a:blip r:embed="rId6">
            <a:alphaModFix/>
          </a:blip>
          <a:srcRect b="30182" l="56573" r="2821" t="35259"/>
          <a:stretch/>
        </p:blipFill>
        <p:spPr>
          <a:xfrm>
            <a:off x="10870675" y="4260500"/>
            <a:ext cx="7388875" cy="378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2021-04-10T22:40:51Z</dcterms:created>
  <dc:creator>rayssa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LastSaved">
    <vt:filetime>2021-04-10T00:00:00Z</vt:filetime>
  </property>
</Properties>
</file>