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9" r:id="rId4"/>
    <p:sldId id="310" r:id="rId5"/>
    <p:sldId id="311" r:id="rId6"/>
    <p:sldId id="312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1" r:id="rId49"/>
    <p:sldId id="309" r:id="rId50"/>
    <p:sldId id="308" r:id="rId51"/>
    <p:sldId id="307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1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04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1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8838008" y="5783564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sz="1350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569214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244" y="1143000"/>
            <a:ext cx="5040630" cy="3730752"/>
          </a:xfrm>
        </p:spPr>
        <p:txBody>
          <a:bodyPr anchor="t">
            <a:normAutofit/>
          </a:bodyPr>
          <a:lstStyle>
            <a:lvl1pPr algn="l">
              <a:defRPr sz="5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5010912"/>
            <a:ext cx="504063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4768" y="6007609"/>
            <a:ext cx="2357732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244" y="6007609"/>
            <a:ext cx="50406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6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89" y="2414016"/>
            <a:ext cx="8000212" cy="3099816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14" y="1389888"/>
            <a:ext cx="8003286" cy="822960"/>
          </a:xfrm>
        </p:spPr>
        <p:txBody>
          <a:bodyPr anchor="ctr">
            <a:normAutofit/>
          </a:bodyPr>
          <a:lstStyle>
            <a:lvl1pPr marL="0" indent="0">
              <a:buNone/>
              <a:defRPr sz="15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4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486" y="758952"/>
            <a:ext cx="4684014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8486" y="3273552"/>
            <a:ext cx="4684013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5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486" y="758952"/>
            <a:ext cx="4684014" cy="548640"/>
          </a:xfrm>
        </p:spPr>
        <p:txBody>
          <a:bodyPr anchor="b"/>
          <a:lstStyle>
            <a:lvl1pPr marL="0" indent="0">
              <a:buNone/>
              <a:defRPr sz="165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2743" y="1377198"/>
            <a:ext cx="4679756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8486" y="3319548"/>
            <a:ext cx="4684013" cy="548640"/>
          </a:xfrm>
        </p:spPr>
        <p:txBody>
          <a:bodyPr anchor="b"/>
          <a:lstStyle>
            <a:lvl1pPr marL="0" indent="0">
              <a:buNone/>
              <a:defRPr sz="165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8485" y="3932372"/>
            <a:ext cx="468401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7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58952"/>
            <a:ext cx="4684014" cy="475488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215" y="3815080"/>
            <a:ext cx="2873502" cy="169875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758953"/>
            <a:ext cx="2873502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9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22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58952"/>
            <a:ext cx="4684014" cy="47548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214" y="3794760"/>
            <a:ext cx="2873502" cy="1719072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758952"/>
            <a:ext cx="2873502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56656" y="758952"/>
            <a:ext cx="2215844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9214" y="758952"/>
            <a:ext cx="5555690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81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50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35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4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45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7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ED6C-F90E-401E-8253-F9A38637BE8C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A0D8-7BD2-40A0-AF72-6BD7A4BC7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8838008" y="5778801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758952"/>
            <a:ext cx="2873502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486" y="758952"/>
            <a:ext cx="4684014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2714" y="6007609"/>
            <a:ext cx="2859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pc="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14" y="6007609"/>
            <a:ext cx="2873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spc="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962" y="6007609"/>
            <a:ext cx="30861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675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i="1" kern="1200" spc="75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37160" indent="0" algn="l" defTabSz="6858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None/>
        <a:defRPr sz="13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37160" indent="-137160" algn="l" defTabSz="6858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" indent="0" algn="l" defTabSz="6858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None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" indent="-137160" algn="l" defTabSz="6858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cap="small" dirty="0"/>
              <a:t>A historia da </a:t>
            </a:r>
            <a:r>
              <a:rPr lang="pt-BR" b="1" cap="small"/>
              <a:t>União Europeia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4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Sendo assim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Na Europa existiam as precondições para um processo de regionalismo: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Problemas comuns (demanda)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Interesses comuns  (demanda)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Liderança (oferta)           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Contatos e estrutura</a:t>
            </a:r>
          </a:p>
          <a:p>
            <a:pPr marL="0" indent="0">
              <a:buNone/>
            </a:pPr>
            <a:r>
              <a:rPr lang="pt-BR" dirty="0"/>
              <a:t>MAS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Visões bem diferentes sobre o que isso significa na prática: experiências diferentes, geografia, diferenças na interpretação dos interesses comuns e dos termos cruciais, como a soberania. </a:t>
            </a:r>
          </a:p>
          <a:p>
            <a:r>
              <a:rPr lang="pt-BR" dirty="0"/>
              <a:t>Resultado: processos paralelos de integração e cooperação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93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Comunidade Europeia de Carvão e  Aço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Plano Schuman</a:t>
            </a:r>
          </a:p>
          <a:p>
            <a:r>
              <a:rPr lang="pt-BR" dirty="0"/>
              <a:t>Por que carvão e aço?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Materiais muito utilizados durante a reconstrução pós-guerra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França e a Alemanha tiveram regiões com carvão e aço que estavam no centro dos conflitos entre os dois países</a:t>
            </a:r>
          </a:p>
        </p:txBody>
      </p:sp>
    </p:spTree>
    <p:extLst>
      <p:ext uri="{BB962C8B-B14F-4D97-AF65-F5344CB8AC3E}">
        <p14:creationId xmlns:p14="http://schemas.microsoft.com/office/powerpoint/2010/main" val="356257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estrutura da CECA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Autoridade Alta (Supranacional)</a:t>
            </a:r>
          </a:p>
          <a:p>
            <a:pPr>
              <a:buFontTx/>
              <a:buChar char="-"/>
            </a:pPr>
            <a:r>
              <a:rPr lang="pt-BR" dirty="0"/>
              <a:t>Conselho de Ministros (Intergovernamental)</a:t>
            </a:r>
          </a:p>
          <a:p>
            <a:pPr>
              <a:buFontTx/>
              <a:buChar char="-"/>
            </a:pPr>
            <a:r>
              <a:rPr lang="pt-BR" dirty="0"/>
              <a:t>Assembleia Comum (Supranacional)</a:t>
            </a:r>
          </a:p>
          <a:p>
            <a:pPr>
              <a:buFontTx/>
              <a:buChar char="-"/>
            </a:pPr>
            <a:r>
              <a:rPr lang="pt-BR" dirty="0"/>
              <a:t>Tribunal de Justiça (Supranacional)</a:t>
            </a:r>
          </a:p>
        </p:txBody>
      </p:sp>
    </p:spTree>
    <p:extLst>
      <p:ext uri="{BB962C8B-B14F-4D97-AF65-F5344CB8AC3E}">
        <p14:creationId xmlns:p14="http://schemas.microsoft.com/office/powerpoint/2010/main" val="177164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poderes da Autoridade Alta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Proibição de subsídios estatais</a:t>
            </a:r>
          </a:p>
          <a:p>
            <a:r>
              <a:rPr lang="pt-BR" dirty="0"/>
              <a:t>Controle de acordos e contratos entre empresas e outras organizações </a:t>
            </a:r>
          </a:p>
          <a:p>
            <a:r>
              <a:rPr lang="pt-BR" dirty="0"/>
              <a:t>Ações judiciais contra as práticas anti-competitivas</a:t>
            </a:r>
          </a:p>
          <a:p>
            <a:r>
              <a:rPr lang="pt-BR" dirty="0"/>
              <a:t>Controle dos preços do carvão e do aço</a:t>
            </a:r>
          </a:p>
        </p:txBody>
      </p:sp>
    </p:spTree>
    <p:extLst>
      <p:ext uri="{BB962C8B-B14F-4D97-AF65-F5344CB8AC3E}">
        <p14:creationId xmlns:p14="http://schemas.microsoft.com/office/powerpoint/2010/main" val="390660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“Spillover”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Jean Monnet, Memoirs, 1958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If...the victors and the vanquished agreed to exercise joint sovereignty over part of their joint resources...then a solid link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forged</a:t>
            </a:r>
            <a:r>
              <a:rPr lang="pt-BR" dirty="0"/>
              <a:t> </a:t>
            </a:r>
            <a:r>
              <a:rPr lang="pt-BR" dirty="0" err="1"/>
              <a:t>between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way</a:t>
            </a:r>
            <a:r>
              <a:rPr lang="pt-BR" dirty="0"/>
              <a:t>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wide</a:t>
            </a:r>
            <a:r>
              <a:rPr lang="pt-BR" dirty="0"/>
              <a:t> open for </a:t>
            </a: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collective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a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example</a:t>
            </a:r>
            <a:r>
              <a:rPr lang="pt-BR" dirty="0"/>
              <a:t>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given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European</a:t>
            </a:r>
            <a:r>
              <a:rPr lang="pt-BR" dirty="0"/>
              <a:t> </a:t>
            </a:r>
            <a:r>
              <a:rPr lang="pt-BR" dirty="0" err="1"/>
              <a:t>nations</a:t>
            </a:r>
            <a:r>
              <a:rPr lang="pt-BR" dirty="0"/>
              <a:t>.</a:t>
            </a:r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A Comunidade de Defesa Européia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A restruturação das forças armadas alemães</a:t>
            </a:r>
          </a:p>
          <a:p>
            <a:pPr>
              <a:buFont typeface="Wingdings" pitchFamily="2" charset="2"/>
              <a:buChar char="Ø"/>
            </a:pPr>
            <a:r>
              <a:rPr lang="pt-BR" sz="2800"/>
              <a:t>O país não poderia ter mais de 12,500 soldados na comunidade ou mais de um terço do total</a:t>
            </a:r>
          </a:p>
          <a:p>
            <a:pPr>
              <a:buFont typeface="Wingdings" pitchFamily="2" charset="2"/>
              <a:buChar char="Ø"/>
            </a:pPr>
            <a:r>
              <a:rPr lang="pt-BR" sz="2800"/>
              <a:t>Nenhum dos comandantes poderia ser alemães</a:t>
            </a:r>
          </a:p>
          <a:p>
            <a:pPr>
              <a:buFont typeface="Wingdings" pitchFamily="2" charset="2"/>
              <a:buChar char="Ø"/>
            </a:pPr>
            <a:r>
              <a:rPr lang="pt-BR" sz="2800"/>
              <a:t>As forças armadas do país seriam completamente controladas pelos comandantes europeus</a:t>
            </a:r>
          </a:p>
          <a:p>
            <a:pPr>
              <a:buFont typeface="Wingdings" pitchFamily="2" charset="2"/>
              <a:buChar char="Ø"/>
            </a:pPr>
            <a:r>
              <a:rPr lang="pt-BR" sz="2800"/>
              <a:t>O país não poderia ter um ministro de defesa</a:t>
            </a:r>
          </a:p>
        </p:txBody>
      </p:sp>
    </p:spTree>
    <p:extLst>
      <p:ext uri="{BB962C8B-B14F-4D97-AF65-F5344CB8AC3E}">
        <p14:creationId xmlns:p14="http://schemas.microsoft.com/office/powerpoint/2010/main" val="209046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fracasso da Comunidade de Defesa Europeia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Rejeição do plano pela Assembleia Nacional da França </a:t>
            </a:r>
          </a:p>
          <a:p>
            <a:r>
              <a:rPr lang="pt-BR" dirty="0"/>
              <a:t>A sensibilidade em relação às políticas altas </a:t>
            </a:r>
          </a:p>
          <a:p>
            <a:r>
              <a:rPr lang="pt-BR" dirty="0"/>
              <a:t>A distinção entre as políticas altas e as políticas baixas</a:t>
            </a:r>
          </a:p>
          <a:p>
            <a:r>
              <a:rPr lang="pt-BR" dirty="0"/>
              <a:t>‘</a:t>
            </a:r>
            <a:r>
              <a:rPr lang="pt-BR" dirty="0" err="1"/>
              <a:t>Spillover</a:t>
            </a:r>
            <a:r>
              <a:rPr lang="pt-BR" dirty="0"/>
              <a:t>’ e ‘</a:t>
            </a:r>
            <a:r>
              <a:rPr lang="pt-BR" dirty="0" err="1"/>
              <a:t>spillback</a:t>
            </a:r>
            <a:r>
              <a:rPr lang="pt-BR" dirty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20218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Tratados de Roma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Objetivo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Criar “uma união mais próxima entre os povos Europeus”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MAS, mais uma vez, através de um processo de integração neo-funcional. </a:t>
            </a:r>
          </a:p>
          <a:p>
            <a:pPr>
              <a:buFontTx/>
              <a:buChar char="-"/>
            </a:pPr>
            <a:r>
              <a:rPr lang="pt-BR" dirty="0"/>
              <a:t>Duas Comunidades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Comunidade Econômica Europeia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Comunidade para a exploração da tecnologia nuclear na Europa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93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Comunidade Econômica Europeia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 mercado comum </a:t>
            </a:r>
          </a:p>
          <a:p>
            <a:r>
              <a:rPr lang="pt-BR" dirty="0"/>
              <a:t>Tarifa externa comum</a:t>
            </a:r>
          </a:p>
          <a:p>
            <a:r>
              <a:rPr lang="pt-BR" dirty="0"/>
              <a:t>Política agrícola comum</a:t>
            </a:r>
          </a:p>
          <a:p>
            <a:r>
              <a:rPr lang="pt-BR" dirty="0"/>
              <a:t>A alternativa britânica: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Uma área de livre comércio europeia: EFTA</a:t>
            </a:r>
          </a:p>
          <a:p>
            <a:r>
              <a:rPr lang="pt-BR" dirty="0"/>
              <a:t>As diferenças entre um área de livre comércio, um mercado comum e um mercado único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055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Perspectivas teóricas sobre o início da integração europeia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 contexto intelectual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Funcionalismo (Mitrany)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Federalismo (Spinelli)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Federalismo-funcional (Monnet)</a:t>
            </a:r>
          </a:p>
          <a:p>
            <a:r>
              <a:rPr lang="pt-BR" dirty="0"/>
              <a:t>Teorias de integração europeia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Neo-funcionalismo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Intergovernamentalismo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Intergovernamentalismo liberal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Governança supranacional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Governança </a:t>
            </a:r>
            <a:r>
              <a:rPr lang="pt-BR" dirty="0" err="1"/>
              <a:t>multi-nível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08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Quais foram os fatores mais importantes por trás da criação da Comunidade Europeia de Carvão e Aço?</a:t>
            </a:r>
          </a:p>
          <a:p>
            <a:r>
              <a:rPr lang="pt-BR" dirty="0"/>
              <a:t>A motivação desse projeto foi mais político ou mais econômico?</a:t>
            </a:r>
          </a:p>
          <a:p>
            <a:r>
              <a:rPr lang="pt-BR" dirty="0"/>
              <a:t>Quais foram os princípios mais importantes da CECA?</a:t>
            </a:r>
          </a:p>
        </p:txBody>
      </p:sp>
    </p:spTree>
    <p:extLst>
      <p:ext uri="{BB962C8B-B14F-4D97-AF65-F5344CB8AC3E}">
        <p14:creationId xmlns:p14="http://schemas.microsoft.com/office/powerpoint/2010/main" val="301702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Neo-funcionalismo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neo-funcionalismo</a:t>
            </a:r>
            <a:r>
              <a:rPr lang="pt-BR" dirty="0"/>
              <a:t> combina os objetivos federalistas com os métodos funcionais </a:t>
            </a:r>
          </a:p>
          <a:p>
            <a:r>
              <a:rPr lang="pt-BR" dirty="0"/>
              <a:t>Mesmo assim, existiam várias divergências entre </a:t>
            </a:r>
            <a:r>
              <a:rPr lang="pt-BR" dirty="0" err="1"/>
              <a:t>neo-funcionalistas</a:t>
            </a:r>
            <a:r>
              <a:rPr lang="pt-BR" dirty="0"/>
              <a:t> </a:t>
            </a:r>
          </a:p>
          <a:p>
            <a:pPr>
              <a:buFont typeface="Wingdings"/>
              <a:buChar char="Ø"/>
            </a:pPr>
            <a:r>
              <a:rPr lang="pt-BR" dirty="0"/>
              <a:t>Sobre um possível ponto final do processo de integração </a:t>
            </a:r>
          </a:p>
          <a:p>
            <a:pPr>
              <a:buFont typeface="Wingdings"/>
              <a:buChar char="Ø"/>
            </a:pPr>
            <a:r>
              <a:rPr lang="pt-BR" dirty="0"/>
              <a:t>Sobre a transferência de lealdades </a:t>
            </a:r>
          </a:p>
          <a:p>
            <a:pPr>
              <a:buFont typeface="Wingdings"/>
              <a:buChar char="Ø"/>
            </a:pPr>
            <a:r>
              <a:rPr lang="pt-BR" dirty="0"/>
              <a:t>A integração como processo ou produto?</a:t>
            </a:r>
          </a:p>
        </p:txBody>
      </p:sp>
    </p:spTree>
    <p:extLst>
      <p:ext uri="{BB962C8B-B14F-4D97-AF65-F5344CB8AC3E}">
        <p14:creationId xmlns:p14="http://schemas.microsoft.com/office/powerpoint/2010/main" val="122520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pontos principais da teoria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Integração é um processo, principalmente liderado pelas elites políticas </a:t>
            </a:r>
          </a:p>
          <a:p>
            <a:r>
              <a:rPr lang="pt-BR" dirty="0"/>
              <a:t>A teoria era considerada uma ‘teoria grande’, ou seja, uma aplicável ao longo do tempo e através do espaço</a:t>
            </a:r>
          </a:p>
          <a:p>
            <a:r>
              <a:rPr lang="pt-BR" dirty="0"/>
              <a:t>A integração é um processo com múltiplos atores que podem mudar, pois, o processo é dinâmico</a:t>
            </a:r>
          </a:p>
          <a:p>
            <a:r>
              <a:rPr lang="pt-BR" dirty="0"/>
              <a:t>Crescimento econômico contínuo  </a:t>
            </a:r>
          </a:p>
        </p:txBody>
      </p:sp>
    </p:spTree>
    <p:extLst>
      <p:ext uri="{BB962C8B-B14F-4D97-AF65-F5344CB8AC3E}">
        <p14:creationId xmlns:p14="http://schemas.microsoft.com/office/powerpoint/2010/main" val="167846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principais pré-suposições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Estados racionais, determinando os interesses próprios </a:t>
            </a:r>
          </a:p>
          <a:p>
            <a:r>
              <a:rPr lang="pt-BR" dirty="0"/>
              <a:t>As instituições estabelecidas durante o processo assumem uma vida própria </a:t>
            </a:r>
          </a:p>
          <a:p>
            <a:r>
              <a:rPr lang="pt-BR" dirty="0"/>
              <a:t>O processo de integração será principalmente incremental, muitas vezes em resposta às consequências não-intencionais das decisões anteriores </a:t>
            </a:r>
          </a:p>
          <a:p>
            <a:r>
              <a:rPr lang="pt-BR" dirty="0"/>
              <a:t>O processo não é suma zero (‘zero-sum game’)</a:t>
            </a:r>
          </a:p>
          <a:p>
            <a:r>
              <a:rPr lang="pt-BR" dirty="0"/>
              <a:t>Processo de integração continuo por causa das </a:t>
            </a:r>
            <a:r>
              <a:rPr lang="pt-BR"/>
              <a:t>crescentes interdependências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23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problemas dos anos 60 e 70: de Gaulle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Para de Gaulle, a integração europeia era um instrumento para avançar interesses franceses específicos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Política Agrícola Comum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normalização das relações políticas com a Alemanha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Consolidar a França como líder na Europa Ocidental: um 3º bloco estratégico mundial?</a:t>
            </a:r>
          </a:p>
          <a:p>
            <a:pPr marL="0" indent="0">
              <a:buNone/>
            </a:pPr>
            <a:r>
              <a:rPr lang="pt-BR" dirty="0"/>
              <a:t>(o plano </a:t>
            </a:r>
            <a:r>
              <a:rPr lang="pt-BR" dirty="0" err="1"/>
              <a:t>Fouchet</a:t>
            </a:r>
            <a:r>
              <a:rPr lang="pt-BR" dirty="0"/>
              <a:t>)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26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principais desafios da Comunidade Europeia durante os anos 60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Consolidação do mercado comum </a:t>
            </a:r>
          </a:p>
          <a:p>
            <a:r>
              <a:rPr lang="pt-BR" dirty="0"/>
              <a:t>Melhorar a eficiência dos processos políticos e decisórios da Comunidade Europeia </a:t>
            </a:r>
          </a:p>
          <a:p>
            <a:r>
              <a:rPr lang="pt-BR" dirty="0"/>
              <a:t>Financiar a Política Agrícola Comum </a:t>
            </a:r>
          </a:p>
          <a:p>
            <a:pPr marL="0" indent="0">
              <a:buNone/>
            </a:pPr>
            <a:r>
              <a:rPr lang="pt-BR" dirty="0"/>
              <a:t>Visões diferentes:</a:t>
            </a:r>
          </a:p>
          <a:p>
            <a:pPr marL="0" indent="0">
              <a:buNone/>
            </a:pPr>
            <a:r>
              <a:rPr lang="pt-BR" dirty="0" err="1"/>
              <a:t>Hallstein</a:t>
            </a:r>
            <a:r>
              <a:rPr lang="pt-BR" dirty="0"/>
              <a:t> (Presidente da Comissão Europeia)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Tomada de decisões através de um sistema de maioria qualificada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Orçamento independente para financiar a PAC</a:t>
            </a:r>
          </a:p>
          <a:p>
            <a:pPr marL="0" indent="0">
              <a:buNone/>
            </a:pPr>
            <a:r>
              <a:rPr lang="pt-BR" dirty="0"/>
              <a:t>De Gaulle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Comunidade Europeia como uma organização intergovernamental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43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Qualified Majority Voting (QMV)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 sistema em que os países são dados um certo número de votos no Conselho de Ministros e uma proposta só é aprovada se um número especificado de votos foram à favor da medida.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Um tipo desse sistema era previsto no Tratado de Roma mas rejeitado por de Gaulle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16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crise da cadeira vazia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Julho de 1965: de Gaulle tira todos os representantes da França das instituições da Comunidade Europeia e, assim, impossibilita as negociações sobre o novo orçamento da Comunidade </a:t>
            </a:r>
          </a:p>
          <a:p>
            <a:r>
              <a:rPr lang="pt-BR" dirty="0"/>
              <a:t>A crise só foi resolvida com o Compromisso de Luxemburgo em Janeiro de 1966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65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Compromisso de Luxemburgo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Os estados-membros tentariam um acordo unânime em todas as questões de ‘interesse nacional’.</a:t>
            </a:r>
          </a:p>
          <a:p>
            <a:r>
              <a:rPr lang="pt-BR" dirty="0"/>
              <a:t>Caso não fosse possível um acordo, as instituições da comunidade poderiam continuar trabalhando normalmente</a:t>
            </a:r>
          </a:p>
          <a:p>
            <a:r>
              <a:rPr lang="pt-BR" dirty="0"/>
              <a:t>Essencialmente, a Comunidade Europeia como um mecanismo para a cooperação entre os seus estados membros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fim do processo de ‘</a:t>
            </a:r>
            <a:r>
              <a:rPr lang="pt-BR" dirty="0" err="1"/>
              <a:t>spillover</a:t>
            </a:r>
            <a:r>
              <a:rPr lang="pt-BR" dirty="0"/>
              <a:t>’ e do </a:t>
            </a:r>
            <a:r>
              <a:rPr lang="pt-BR" dirty="0" err="1"/>
              <a:t>neo-funcionalismo</a:t>
            </a:r>
            <a:r>
              <a:rPr lang="pt-BR" dirty="0"/>
              <a:t>?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609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Depois de Gaulle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1969: Relançamento da Comunidade Europeia em Haia. </a:t>
            </a:r>
          </a:p>
          <a:p>
            <a:r>
              <a:rPr lang="pt-BR" dirty="0"/>
              <a:t>Três questões importantes: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Resolver a questão de um orçamento independente para a Comunidade.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lançamento de uma moeda comum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ampliação dos estados-membros</a:t>
            </a:r>
          </a:p>
          <a:p>
            <a:pPr marL="0" indent="0">
              <a:buNone/>
            </a:pPr>
            <a:r>
              <a:rPr lang="pt-BR" dirty="0" err="1"/>
              <a:t>Completion</a:t>
            </a:r>
            <a:r>
              <a:rPr lang="pt-BR" dirty="0"/>
              <a:t>, </a:t>
            </a:r>
            <a:r>
              <a:rPr lang="pt-BR" dirty="0" err="1"/>
              <a:t>deepening</a:t>
            </a:r>
            <a:r>
              <a:rPr lang="pt-BR" dirty="0"/>
              <a:t>, </a:t>
            </a:r>
            <a:r>
              <a:rPr lang="pt-BR" dirty="0" err="1"/>
              <a:t>enlargement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585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aconteceu?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800" dirty="0"/>
              <a:t>Em 1970 a Comunidade criou um sistema financeiro independente dos estados-membros</a:t>
            </a:r>
          </a:p>
          <a:p>
            <a:r>
              <a:rPr lang="pt-BR" sz="2800" dirty="0"/>
              <a:t>Em 1970, a Comunidade lançou a cooperação política na área das políticas externas</a:t>
            </a:r>
          </a:p>
          <a:p>
            <a:r>
              <a:rPr lang="pt-BR" sz="2800" dirty="0"/>
              <a:t>Operacionalização completa da PAC em 1972</a:t>
            </a:r>
          </a:p>
          <a:p>
            <a:r>
              <a:rPr lang="pt-BR" sz="2800" dirty="0"/>
              <a:t>Pós-1975, o estabelecimento dos fundos estruturais expandiu o papel da organização na redistribuição de dinheiro entre os estados membros para regiões mais fracas. </a:t>
            </a:r>
          </a:p>
          <a:p>
            <a:r>
              <a:rPr lang="pt-BR" sz="2800" dirty="0"/>
              <a:t>Em 1973, o Reinado Unido, a Irlanda e a Dinamarca se associaram à Comunidade </a:t>
            </a:r>
          </a:p>
          <a:p>
            <a:r>
              <a:rPr lang="pt-BR" sz="2800" dirty="0"/>
              <a:t>Em 1974, o Conselho Europeu foi estabelecido</a:t>
            </a:r>
          </a:p>
          <a:p>
            <a:r>
              <a:rPr lang="pt-BR" sz="2800" dirty="0"/>
              <a:t>Em 1979, as primeiras eleições diretas para o parlamento europeu aconteceram</a:t>
            </a:r>
          </a:p>
        </p:txBody>
      </p:sp>
    </p:spTree>
    <p:extLst>
      <p:ext uri="{BB962C8B-B14F-4D97-AF65-F5344CB8AC3E}">
        <p14:creationId xmlns:p14="http://schemas.microsoft.com/office/powerpoint/2010/main" val="18382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DFC5-0ED4-E7A7-95FB-666ADE12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Europa 1914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EB84FF-9B1C-09AC-4139-D5025DF27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1268730"/>
            <a:ext cx="5053819" cy="39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4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outro lado...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Nenhuma perspectiva para uma união política</a:t>
            </a:r>
          </a:p>
          <a:p>
            <a:r>
              <a:rPr lang="pt-BR" dirty="0"/>
              <a:t>Plano para uma moeda única afundou com a crise econômica de 1973 (choque de petróleo)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Estabelecimento de um sistema monetário europeu em 1979: o mecanismo das taxas de câmbio (ERM) foi, mesmo assim, uma etapa importante na integração monetária </a:t>
            </a:r>
          </a:p>
          <a:p>
            <a:r>
              <a:rPr lang="pt-BR" dirty="0"/>
              <a:t>Desemprego e inflação alta nos estados membros</a:t>
            </a:r>
          </a:p>
          <a:p>
            <a:r>
              <a:rPr lang="pt-BR" dirty="0"/>
              <a:t>Problemas internos: institucionais (tensões entre a Comissão, o Conselho Europeu e o parlamento) e políticos (CAP)</a:t>
            </a:r>
          </a:p>
        </p:txBody>
      </p:sp>
    </p:spTree>
    <p:extLst>
      <p:ext uri="{BB962C8B-B14F-4D97-AF65-F5344CB8AC3E}">
        <p14:creationId xmlns:p14="http://schemas.microsoft.com/office/powerpoint/2010/main" val="277907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anos 60 e 70: outra perspectiva teórica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que nós aprendemos durante essas duas décadas?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processo de integração não acontece automaticamente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Embora existam pressões para que o processo de integração seja estendido, quem, em última instância, controle esse processo são os estados membros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Em outras palavras, a Comunidade Europeia é uma organização intergovernamental  </a:t>
            </a:r>
          </a:p>
        </p:txBody>
      </p:sp>
    </p:spTree>
    <p:extLst>
      <p:ext uri="{BB962C8B-B14F-4D97-AF65-F5344CB8AC3E}">
        <p14:creationId xmlns:p14="http://schemas.microsoft.com/office/powerpoint/2010/main" val="2558407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Intergovernamentalismo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Teoria baseada nos conceitos realistas e </a:t>
            </a:r>
            <a:r>
              <a:rPr lang="pt-BR" dirty="0" err="1"/>
              <a:t>neo-realistas</a:t>
            </a:r>
            <a:r>
              <a:rPr lang="pt-BR" dirty="0"/>
              <a:t> </a:t>
            </a:r>
          </a:p>
          <a:p>
            <a:r>
              <a:rPr lang="pt-BR" dirty="0"/>
              <a:t>Pontos básicos da teoria: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Organizações internacionais servem como fóruns para negociações entre estados soberanos, defendendo os seus próprios interesses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Organizações internacionais são associações voluntárias com poderes limitados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Organizações internacionais sofrem com problemas de ‘</a:t>
            </a:r>
            <a:r>
              <a:rPr lang="pt-BR" dirty="0" err="1"/>
              <a:t>enforcement</a:t>
            </a:r>
            <a:r>
              <a:rPr lang="pt-BR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1970375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Intergovernamentalismo e o processo de integração (cooperação) europeia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Qualquer processo de cooperação tem custos e benefícios e estados vão participar caso haja mais benefícios</a:t>
            </a:r>
          </a:p>
          <a:p>
            <a:r>
              <a:rPr lang="pt-BR" sz="2400" dirty="0"/>
              <a:t>Cooperação é um processo pragmático em áreas onde soluções comuns têm benefícios para os participantes </a:t>
            </a:r>
          </a:p>
          <a:p>
            <a:r>
              <a:rPr lang="pt-BR" sz="2400" dirty="0"/>
              <a:t>Sendo assim, cooperação não é um processo continuo</a:t>
            </a:r>
          </a:p>
          <a:p>
            <a:r>
              <a:rPr lang="pt-BR" sz="2400" dirty="0"/>
              <a:t>Dentro da União Europeia, a soberania dos estados membros é juntado  ou delegado para instituições mas não transferido </a:t>
            </a:r>
          </a:p>
          <a:p>
            <a:r>
              <a:rPr lang="pt-BR" sz="2400" dirty="0"/>
              <a:t>Assim, as instituições da União Europeia são agentes dos estados membros </a:t>
            </a:r>
          </a:p>
          <a:p>
            <a:r>
              <a:rPr lang="pt-BR" sz="2400" dirty="0"/>
              <a:t>As instituições mais importantes são as intergovernamentais</a:t>
            </a:r>
          </a:p>
          <a:p>
            <a:pPr>
              <a:buFont typeface="Wingdings" pitchFamily="2" charset="2"/>
              <a:buChar char="Ø"/>
            </a:pPr>
            <a:r>
              <a:rPr lang="pt-BR" sz="2400"/>
              <a:t>Aplica  esses pontos aos anos 60 e 70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59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início dos anos 80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2ª ampliação da Comunidade em 1981 e 1986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Grécia, Espanha e Portugal com implicações políticas significativas: países pobres com pouca indústria</a:t>
            </a:r>
          </a:p>
          <a:p>
            <a:r>
              <a:rPr lang="pt-BR" dirty="0"/>
              <a:t>As batalhas orçamentais com o Reino Unido (1984)</a:t>
            </a:r>
          </a:p>
          <a:p>
            <a:r>
              <a:rPr lang="pt-BR" dirty="0"/>
              <a:t>‘Relançamento’ da Comunidade Europeia: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Novos lideres: Delors, Kohl, </a:t>
            </a:r>
            <a:r>
              <a:rPr lang="pt-BR" dirty="0" err="1"/>
              <a:t>Mitterand</a:t>
            </a:r>
            <a:r>
              <a:rPr lang="pt-BR" dirty="0"/>
              <a:t>, Thatcher</a:t>
            </a:r>
          </a:p>
          <a:p>
            <a:r>
              <a:rPr lang="pt-BR" dirty="0"/>
              <a:t>Novos planos: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plano para a criação de um mercado único </a:t>
            </a:r>
          </a:p>
        </p:txBody>
      </p:sp>
    </p:spTree>
    <p:extLst>
      <p:ext uri="{BB962C8B-B14F-4D97-AF65-F5344CB8AC3E}">
        <p14:creationId xmlns:p14="http://schemas.microsoft.com/office/powerpoint/2010/main" val="410924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Mercado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Conselho Europeu de 1985 pediu que a Comissão desenvolvesse um plano para completar o mercado único europeu até o final de 1992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Comissário britânico, </a:t>
            </a:r>
            <a:r>
              <a:rPr lang="pt-BR" dirty="0" err="1"/>
              <a:t>Lord</a:t>
            </a:r>
            <a:r>
              <a:rPr lang="pt-BR" dirty="0"/>
              <a:t> </a:t>
            </a:r>
            <a:r>
              <a:rPr lang="pt-BR" dirty="0" err="1"/>
              <a:t>Cockfield</a:t>
            </a:r>
            <a:r>
              <a:rPr lang="pt-BR" dirty="0"/>
              <a:t>, escreveu o programa com 300 medidas para derrubar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Barreiras físicas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Barreiras técnicas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Barreiras fiscais </a:t>
            </a:r>
          </a:p>
          <a:p>
            <a:r>
              <a:rPr lang="pt-BR" dirty="0"/>
              <a:t>Objetivo: assegurar a circulação livre de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pessoas, produtos, serviços e capital </a:t>
            </a:r>
          </a:p>
          <a:p>
            <a:r>
              <a:rPr lang="pt-BR" dirty="0"/>
              <a:t>O elemento original do programa: um cronograma detalhado para cada medida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39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Ato Único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Mudanças chaves: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Introdução do sistema “</a:t>
            </a:r>
            <a:r>
              <a:rPr lang="pt-BR" dirty="0" err="1"/>
              <a:t>Qualified</a:t>
            </a:r>
            <a:r>
              <a:rPr lang="pt-BR" dirty="0"/>
              <a:t> </a:t>
            </a:r>
            <a:r>
              <a:rPr lang="pt-BR" dirty="0" err="1"/>
              <a:t>Majority</a:t>
            </a:r>
            <a:r>
              <a:rPr lang="pt-BR" dirty="0"/>
              <a:t> </a:t>
            </a:r>
            <a:r>
              <a:rPr lang="pt-BR" dirty="0" err="1"/>
              <a:t>Voting</a:t>
            </a:r>
            <a:r>
              <a:rPr lang="pt-BR" dirty="0"/>
              <a:t>” (QMV) no Conselho de Ministros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Parlamento Europeu recebeu poderes legislativos compartilhados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Ampliação dos fundos estruturais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Referências à criação de uma moeda comum</a:t>
            </a:r>
          </a:p>
          <a:p>
            <a:pPr marL="0" indent="0">
              <a:buNone/>
            </a:pPr>
            <a:r>
              <a:rPr lang="pt-BR" dirty="0"/>
              <a:t>Um exemplo clássico de um processo de ‘</a:t>
            </a:r>
            <a:r>
              <a:rPr lang="pt-BR" dirty="0" err="1"/>
              <a:t>spillover</a:t>
            </a:r>
            <a:r>
              <a:rPr lang="pt-BR" dirty="0"/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Para Delors, o lançamento do mercado único foi uma maneira de relançar a integração política </a:t>
            </a:r>
          </a:p>
        </p:txBody>
      </p:sp>
    </p:spTree>
    <p:extLst>
      <p:ext uri="{BB962C8B-B14F-4D97-AF65-F5344CB8AC3E}">
        <p14:creationId xmlns:p14="http://schemas.microsoft.com/office/powerpoint/2010/main" val="2802089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Finalizar o mercado único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Três enfoques diferentes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Reconhecimento mútuo de produtos e serviços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Níveis básicos nas áreas da saúde e da segurança no trabalho através leis nacionais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Especificações europeias </a:t>
            </a:r>
          </a:p>
        </p:txBody>
      </p:sp>
    </p:spTree>
    <p:extLst>
      <p:ext uri="{BB962C8B-B14F-4D97-AF65-F5344CB8AC3E}">
        <p14:creationId xmlns:p14="http://schemas.microsoft.com/office/powerpoint/2010/main" val="970796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próximo </a:t>
            </a:r>
            <a:r>
              <a:rPr lang="pt-BR" dirty="0" err="1"/>
              <a:t>spillover</a:t>
            </a:r>
            <a:r>
              <a:rPr lang="pt-BR" dirty="0"/>
              <a:t>: a união econômica e monetária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Para Delors, a criação de uma moeda única seria o próximo e lógico passo da integração europeia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‘um mercado, uma moeda’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Câmbio uma das principais barreiras comerciais restantes</a:t>
            </a:r>
          </a:p>
          <a:p>
            <a:r>
              <a:rPr lang="pt-BR" dirty="0"/>
              <a:t>1988: Comitê dos presidentes dos Bancos Centrais Europeus declarou uma moeda única tecnicamente possível (Relatório Delors)</a:t>
            </a:r>
          </a:p>
          <a:p>
            <a:r>
              <a:rPr lang="pt-BR" dirty="0"/>
              <a:t>MAS, politicamente, uma área muito sensível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Política alta, fortemente ligada à soberania do estado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Perda da própria moeda uma perda de um símbolo nacional. 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163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Maastricht e as circunstâncias políticas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Maastricht (a criação da União Europeia) um resultado de vários fatores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Ativismo da Comissão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‘</a:t>
            </a:r>
            <a:r>
              <a:rPr lang="pt-BR" dirty="0" err="1"/>
              <a:t>Spillover</a:t>
            </a:r>
            <a:r>
              <a:rPr lang="pt-BR" dirty="0"/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Circunstâncias políticas: o fim da Guerra Fria </a:t>
            </a:r>
          </a:p>
          <a:p>
            <a:r>
              <a:rPr lang="pt-BR" dirty="0"/>
              <a:t>Fim da Guerra Fria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 que fazer com os </a:t>
            </a:r>
            <a:r>
              <a:rPr lang="pt-BR" dirty="0" err="1"/>
              <a:t>ex</a:t>
            </a:r>
            <a:r>
              <a:rPr lang="pt-BR" dirty="0"/>
              <a:t> - países Comunistas?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 que fazer com uma Alemanha reunificada?</a:t>
            </a:r>
          </a:p>
          <a:p>
            <a:r>
              <a:rPr lang="pt-BR" dirty="0"/>
              <a:t>Maastricht como oportunidade para responder ao fim da Guerra Fria e reafirmar o lugar da Alemanha dentro da União Europeia </a:t>
            </a:r>
          </a:p>
        </p:txBody>
      </p:sp>
    </p:spTree>
    <p:extLst>
      <p:ext uri="{BB962C8B-B14F-4D97-AF65-F5344CB8AC3E}">
        <p14:creationId xmlns:p14="http://schemas.microsoft.com/office/powerpoint/2010/main" val="180212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7485CBC-E20F-9B6F-9735-C97C78F17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1" r="1" b="20516"/>
          <a:stretch/>
        </p:blipFill>
        <p:spPr>
          <a:xfrm>
            <a:off x="2498695" y="857257"/>
            <a:ext cx="6645305" cy="5143493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F5715-4DAB-C724-4064-D5CF3886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1703858"/>
            <a:ext cx="2585466" cy="250671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/>
              <a:t>Europa 1940</a:t>
            </a:r>
          </a:p>
        </p:txBody>
      </p:sp>
    </p:spTree>
    <p:extLst>
      <p:ext uri="{BB962C8B-B14F-4D97-AF65-F5344CB8AC3E}">
        <p14:creationId xmlns:p14="http://schemas.microsoft.com/office/powerpoint/2010/main" val="2965897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tratado de Maastricht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Duas conferências intergovernamentais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Uma sobre a criação de uma união monetária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Outra sobre a criação de uma união política </a:t>
            </a:r>
          </a:p>
          <a:p>
            <a:r>
              <a:rPr lang="pt-BR" dirty="0"/>
              <a:t>Resultado: Uma União Europeia de três pilares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As Comunidades Europeias (supranacional)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política externa e de segurança comum (intergovernamental)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Política de Justiça e de assuntos internos (intergovernamental)</a:t>
            </a:r>
          </a:p>
          <a:p>
            <a:r>
              <a:rPr lang="pt-BR" dirty="0"/>
              <a:t>As negociações sobre a união monetária foram menos complicadas do que as sobre a união política</a:t>
            </a:r>
          </a:p>
        </p:txBody>
      </p:sp>
    </p:spTree>
    <p:extLst>
      <p:ext uri="{BB962C8B-B14F-4D97-AF65-F5344CB8AC3E}">
        <p14:creationId xmlns:p14="http://schemas.microsoft.com/office/powerpoint/2010/main" val="3859085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Novidades e assuntos não-resolvidos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emergência de ‘</a:t>
            </a:r>
            <a:r>
              <a:rPr lang="pt-BR" dirty="0" err="1"/>
              <a:t>opt-outs</a:t>
            </a:r>
            <a:r>
              <a:rPr lang="pt-BR" dirty="0"/>
              <a:t>’: Certos países não participam em certas áreas políticas </a:t>
            </a:r>
          </a:p>
          <a:p>
            <a:r>
              <a:rPr lang="pt-BR" dirty="0"/>
              <a:t>A expansão do envolvimento da União Europeia em várias áreas políticas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Fundos estruturais para criar um mercado único mais equilibrado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Políticos sociais (o capítulo social do Tratado de Maastricht</a:t>
            </a:r>
          </a:p>
          <a:p>
            <a:r>
              <a:rPr lang="pt-BR" dirty="0"/>
              <a:t>As questões não – resolvidas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extensão da união política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Os detalhes da moeda única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possibilidade/a probabilidade de uma expansão geográfica da </a:t>
            </a:r>
            <a:r>
              <a:rPr lang="pt-BR"/>
              <a:t>União Europeia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58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Ampliações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1995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Áustria, Finlândia, Suécia </a:t>
            </a:r>
          </a:p>
          <a:p>
            <a:r>
              <a:rPr lang="pt-BR" dirty="0"/>
              <a:t>2004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Estónia, Eslováquia, Eslovénia, Hungria, Letônia, Lituânia, Polônia, República Checa, Chipre, Malta</a:t>
            </a:r>
          </a:p>
          <a:p>
            <a:r>
              <a:rPr lang="pt-BR" dirty="0"/>
              <a:t>2007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Bulgária, Romênia</a:t>
            </a:r>
          </a:p>
          <a:p>
            <a:r>
              <a:rPr lang="pt-BR" dirty="0"/>
              <a:t>2014</a:t>
            </a:r>
          </a:p>
          <a:p>
            <a:pPr>
              <a:buFont typeface="Wingdings"/>
              <a:buChar char="Ø"/>
            </a:pPr>
            <a:r>
              <a:rPr lang="pt-BR" dirty="0"/>
              <a:t>Croácia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548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constituição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Ideia de ‘codificar’ as atividades da União Europeia </a:t>
            </a:r>
          </a:p>
          <a:p>
            <a:r>
              <a:rPr lang="pt-BR" dirty="0"/>
              <a:t>Consolidar os tratados da União Europeia em um só documento </a:t>
            </a:r>
          </a:p>
          <a:p>
            <a:r>
              <a:rPr lang="pt-BR" dirty="0"/>
              <a:t>‘Simplificar’ a União Europeia para o cidadão comum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Problemas com o termo ‘constituição’?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Problemas de legitimidade da União Europeia?</a:t>
            </a:r>
          </a:p>
          <a:p>
            <a:r>
              <a:rPr lang="pt-BR" dirty="0"/>
              <a:t>Tratados de Amsterdã e de Nice</a:t>
            </a:r>
          </a:p>
        </p:txBody>
      </p:sp>
    </p:spTree>
    <p:extLst>
      <p:ext uri="{BB962C8B-B14F-4D97-AF65-F5344CB8AC3E}">
        <p14:creationId xmlns:p14="http://schemas.microsoft.com/office/powerpoint/2010/main" val="1683152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Tratado de Lisboa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Entrou em vigor em 2009, 10 anos depois do inicio das negociações </a:t>
            </a:r>
          </a:p>
          <a:p>
            <a:r>
              <a:rPr lang="pt-BR" dirty="0"/>
              <a:t>Principais mudanças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Mais poderes para o parlamento europeu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Fortalecimento dos parlamentos nacionais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Extensão de ‘QMV’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Criação de um Presidente do Conselho Europeu e de um ‘ministro de relações externas’ que lidera um serviço diplomático europeu (‘</a:t>
            </a:r>
            <a:r>
              <a:rPr lang="pt-BR" dirty="0" err="1"/>
              <a:t>External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Service’)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Criação de uma personalidade jurídica unificada para a União Europeia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897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crise econômica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É importante fazer a distinção entre o funcionamento da União Europeia e da crise econômica particular</a:t>
            </a:r>
          </a:p>
          <a:p>
            <a:r>
              <a:rPr lang="pt-BR" dirty="0"/>
              <a:t>Também é importante destacar as diferenças entre os casos: a Irlanda não é a Grécia que não é o Chipre etc. </a:t>
            </a:r>
          </a:p>
          <a:p>
            <a:r>
              <a:rPr lang="pt-BR" dirty="0"/>
              <a:t>Todavia, crise está tendo um impacto político e social muito forte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legitimidade do projeto europeu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As consequências sociais das medidas administradas </a:t>
            </a:r>
          </a:p>
        </p:txBody>
      </p:sp>
    </p:spTree>
    <p:extLst>
      <p:ext uri="{BB962C8B-B14F-4D97-AF65-F5344CB8AC3E}">
        <p14:creationId xmlns:p14="http://schemas.microsoft.com/office/powerpoint/2010/main" val="4158119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Causas e consequências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falta de uma união política para acompanhar a união monetária </a:t>
            </a:r>
          </a:p>
          <a:p>
            <a:r>
              <a:rPr lang="pt-BR" dirty="0"/>
              <a:t>Divisões entre ‘norte’ e ‘sul’</a:t>
            </a:r>
          </a:p>
          <a:p>
            <a:r>
              <a:rPr lang="pt-BR" dirty="0"/>
              <a:t>Causas particulares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Grécia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Irlanda/Espanha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Chipre</a:t>
            </a:r>
          </a:p>
          <a:p>
            <a:r>
              <a:rPr lang="pt-BR" dirty="0"/>
              <a:t>Consequências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fim da moeda única?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O fim da União Europeia?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Uma Europa de várias velocidades?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890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BREXIT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saída do Reino Unido da União Europeia após o referendum de 2016, seguindo as regras estipuladas em artigo 50 do Tratado de Lisboa </a:t>
            </a:r>
            <a:endParaRPr lang="pt-BR" dirty="0" smtClean="0"/>
          </a:p>
          <a:p>
            <a:r>
              <a:rPr lang="pt-BR" dirty="0" smtClean="0"/>
              <a:t>Explicações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‘</a:t>
            </a:r>
            <a:r>
              <a:rPr lang="en-US" dirty="0"/>
              <a:t>Stick two fingers up to the elite</a:t>
            </a:r>
            <a:r>
              <a:rPr lang="en-US" dirty="0" smtClean="0"/>
              <a:t>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‘</a:t>
            </a:r>
            <a:r>
              <a:rPr lang="en-US" dirty="0"/>
              <a:t>The </a:t>
            </a:r>
            <a:r>
              <a:rPr lang="en-US" dirty="0" err="1"/>
              <a:t>revenche</a:t>
            </a:r>
            <a:r>
              <a:rPr lang="en-US" dirty="0"/>
              <a:t> of the losers of </a:t>
            </a:r>
            <a:r>
              <a:rPr lang="en-US" dirty="0" smtClean="0"/>
              <a:t>globalization’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Imigração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56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COVID-19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União Europeia como ‘ator prático’?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Distribuição de vacinas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de resgate econômico </a:t>
            </a:r>
          </a:p>
          <a:p>
            <a:r>
              <a:rPr lang="pt-BR" dirty="0" smtClean="0"/>
              <a:t>Porém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Briga sobre a condicionalidade dos fundos de resgate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Nacionalismo de vacinas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2397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Ucrânia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</a:t>
            </a:r>
            <a:r>
              <a:rPr lang="pt-BR" dirty="0"/>
              <a:t>é o objetivo da União Europeia em relação à guerra?</a:t>
            </a:r>
          </a:p>
          <a:p>
            <a:r>
              <a:rPr lang="pt-BR" dirty="0" smtClean="0"/>
              <a:t>O </a:t>
            </a:r>
            <a:r>
              <a:rPr lang="pt-BR" dirty="0"/>
              <a:t>que, especificamente, tem que ser feito para alcançar esse objetivo ao curto prazo?</a:t>
            </a:r>
          </a:p>
          <a:p>
            <a:r>
              <a:rPr lang="pt-BR" dirty="0" smtClean="0"/>
              <a:t>O </a:t>
            </a:r>
            <a:r>
              <a:rPr lang="pt-BR" dirty="0"/>
              <a:t>que isso significa na prática para a EU e os seus estados membros? </a:t>
            </a:r>
          </a:p>
          <a:p>
            <a:r>
              <a:rPr lang="pt-BR" dirty="0" smtClean="0"/>
              <a:t>O </a:t>
            </a:r>
            <a:r>
              <a:rPr lang="pt-BR" dirty="0"/>
              <a:t>que tem que ser feito agora para alcançar esses objetivos? Quem vai coordenar e pagar?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16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840F-2FE4-2B6B-4DEB-1E350989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1703858"/>
            <a:ext cx="2585466" cy="250671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>
                <a:solidFill>
                  <a:schemeClr val="bg1"/>
                </a:solidFill>
              </a:rPr>
              <a:t>Europa 1949</a:t>
            </a:r>
          </a:p>
        </p:txBody>
      </p:sp>
      <p:pic>
        <p:nvPicPr>
          <p:cNvPr id="2050" name="Picture 2" descr="1949 in 5 maps | Abagond">
            <a:extLst>
              <a:ext uri="{FF2B5EF4-FFF2-40B4-BE49-F238E27FC236}">
                <a16:creationId xmlns:a16="http://schemas.microsoft.com/office/drawing/2014/main" id="{A79CFC7C-B738-F037-D0EF-71F9840192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376" y="2048113"/>
            <a:ext cx="4230299" cy="28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8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59B3D-F6B5-4E46-983B-339D860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CB8FE0-3B95-4746-8636-FDDFE130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União Europeia como ‘ator normal’?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 resposta a </a:t>
            </a:r>
            <a:r>
              <a:rPr lang="pt-BR" dirty="0" smtClean="0"/>
              <a:t>COVID-19</a:t>
            </a:r>
          </a:p>
          <a:p>
            <a:r>
              <a:rPr lang="pt-BR" dirty="0" smtClean="0"/>
              <a:t>O renascimento da UE como ‘projeto de paz’</a:t>
            </a:r>
            <a:endParaRPr lang="pt-BR" dirty="0"/>
          </a:p>
          <a:p>
            <a:r>
              <a:rPr lang="pt-BR" smtClean="0"/>
              <a:t>Uma </a:t>
            </a:r>
            <a:r>
              <a:rPr lang="pt-BR" dirty="0"/>
              <a:t>estratégia de ‘core </a:t>
            </a:r>
            <a:r>
              <a:rPr lang="pt-BR" dirty="0" err="1"/>
              <a:t>activities</a:t>
            </a:r>
            <a:r>
              <a:rPr lang="pt-BR" dirty="0"/>
              <a:t>’?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Do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do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?</a:t>
            </a:r>
          </a:p>
          <a:p>
            <a:r>
              <a:rPr lang="pt-BR" dirty="0"/>
              <a:t>Euro - ceticismo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/>
              <a:t>Can’t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, </a:t>
            </a:r>
            <a:r>
              <a:rPr lang="pt-BR" dirty="0" err="1"/>
              <a:t>can’t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 </a:t>
            </a:r>
            <a:r>
              <a:rPr lang="pt-BR" dirty="0" err="1"/>
              <a:t>without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04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Europa após a segunda guerra mundial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Três tipos de problemas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Econômicos</a:t>
            </a:r>
          </a:p>
          <a:p>
            <a:pPr marL="0" indent="0">
              <a:buNone/>
            </a:pPr>
            <a:r>
              <a:rPr lang="pt-BR" dirty="0"/>
              <a:t>Pós - guerra, economias destruídas, interesses e necessidades comuns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de Segurança</a:t>
            </a:r>
          </a:p>
          <a:p>
            <a:pPr marL="0" indent="0">
              <a:buNone/>
            </a:pPr>
            <a:r>
              <a:rPr lang="pt-BR" dirty="0"/>
              <a:t>A Guerra Fria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Políticos  </a:t>
            </a:r>
          </a:p>
          <a:p>
            <a:pPr marL="0" indent="0">
              <a:buNone/>
              <a:defRPr/>
            </a:pPr>
            <a:r>
              <a:rPr lang="pt-BR" dirty="0"/>
              <a:t>Comunismo, o problema alemão, influência das superpotências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8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Idéias fundamentais do Plano Marshall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forte esforço de produção </a:t>
            </a:r>
          </a:p>
          <a:p>
            <a:r>
              <a:rPr lang="pt-BR" dirty="0"/>
              <a:t>expansão do comércio exterior </a:t>
            </a:r>
          </a:p>
          <a:p>
            <a:r>
              <a:rPr lang="pt-BR" dirty="0"/>
              <a:t>criação e manutenção de estabilidade financeira interna;</a:t>
            </a:r>
          </a:p>
          <a:p>
            <a:r>
              <a:rPr lang="pt-BR" dirty="0"/>
              <a:t>e o </a:t>
            </a:r>
            <a:r>
              <a:rPr lang="pt-BR" b="1" dirty="0"/>
              <a:t>desenvolvimento de cooperação econômica europeia</a:t>
            </a:r>
          </a:p>
        </p:txBody>
      </p:sp>
    </p:spTree>
    <p:extLst>
      <p:ext uri="{BB962C8B-B14F-4D97-AF65-F5344CB8AC3E}">
        <p14:creationId xmlns:p14="http://schemas.microsoft.com/office/powerpoint/2010/main" val="370742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Opções: os termos importantes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Regionalismo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criação pacífica de uma estrutura coerente, onde antigamente existiam unidades separadas. Estas unidades participam desta estrutura voluntariamente e esta participação pode envolver a perda de parte da própria soberania</a:t>
            </a:r>
          </a:p>
          <a:p>
            <a:pPr>
              <a:defRPr/>
            </a:pPr>
            <a:r>
              <a:rPr lang="pt-BR" sz="2400" dirty="0"/>
              <a:t>Cooperação </a:t>
            </a:r>
          </a:p>
          <a:p>
            <a:pPr>
              <a:buFont typeface="Wingdings"/>
              <a:buChar char="Ø"/>
              <a:defRPr/>
            </a:pPr>
            <a:r>
              <a:rPr lang="pt-BR" sz="2400" dirty="0"/>
              <a:t>Estruturas para a cooperação entre estados que não se sujeitem às decisões que não sejam unânimes. </a:t>
            </a:r>
          </a:p>
          <a:p>
            <a:pPr>
              <a:defRPr/>
            </a:pPr>
            <a:r>
              <a:rPr lang="pt-BR" sz="2400" dirty="0"/>
              <a:t>Integração: </a:t>
            </a:r>
          </a:p>
          <a:p>
            <a:pPr>
              <a:buFont typeface="Wingdings"/>
              <a:buChar char="Ø"/>
              <a:defRPr/>
            </a:pPr>
            <a:r>
              <a:rPr lang="pt-BR" sz="2400" dirty="0"/>
              <a:t>A criação de instituições comuns que têm a capacidade de criar leis obrigatórias aos estados-membros </a:t>
            </a:r>
            <a:endParaRPr lang="de-DE" sz="2400" dirty="0"/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9376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termos importantes (II)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Intergovernamental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Estruturas para a cooperação entre estados que não se sujeitam à decisões que não sejam unânimes. </a:t>
            </a:r>
          </a:p>
          <a:p>
            <a:r>
              <a:rPr lang="pt-BR" dirty="0"/>
              <a:t>Supranacional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A criação de instituições comuns que têm a capacidade de criar leis que se aplicam  a todos estados-membros.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810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BE9A87"/>
      </a:accent1>
      <a:accent2>
        <a:srgbClr val="BA7F83"/>
      </a:accent2>
      <a:accent3>
        <a:srgbClr val="C594AC"/>
      </a:accent3>
      <a:accent4>
        <a:srgbClr val="BA7FB5"/>
      </a:accent4>
      <a:accent5>
        <a:srgbClr val="B796C6"/>
      </a:accent5>
      <a:accent6>
        <a:srgbClr val="8E7FBA"/>
      </a:accent6>
      <a:hlink>
        <a:srgbClr val="5B879D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2549</Words>
  <Application>Microsoft Office PowerPoint</Application>
  <PresentationFormat>Apresentação na tela (4:3)</PresentationFormat>
  <Paragraphs>319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Arial</vt:lpstr>
      <vt:lpstr>Avenir Next LT Pro</vt:lpstr>
      <vt:lpstr>Calibri</vt:lpstr>
      <vt:lpstr>Sitka Banner</vt:lpstr>
      <vt:lpstr>Wingdings</vt:lpstr>
      <vt:lpstr>Tema do Office</vt:lpstr>
      <vt:lpstr>HeadlinesVTI</vt:lpstr>
      <vt:lpstr>A historia da União Europeia </vt:lpstr>
      <vt:lpstr>Perguntas</vt:lpstr>
      <vt:lpstr>Europa 1914</vt:lpstr>
      <vt:lpstr>Europa 1940</vt:lpstr>
      <vt:lpstr>Europa 1949</vt:lpstr>
      <vt:lpstr>Europa após a segunda guerra mundial </vt:lpstr>
      <vt:lpstr>Idéias fundamentais do Plano Marshall</vt:lpstr>
      <vt:lpstr>Opções: os termos importantes</vt:lpstr>
      <vt:lpstr>Os termos importantes (II)</vt:lpstr>
      <vt:lpstr>Sendo assim</vt:lpstr>
      <vt:lpstr>Comunidade Europeia de Carvão e  Aço</vt:lpstr>
      <vt:lpstr>A estrutura da CECA</vt:lpstr>
      <vt:lpstr>Os poderes da Autoridade Alta</vt:lpstr>
      <vt:lpstr>“Spillover”</vt:lpstr>
      <vt:lpstr>A Comunidade de Defesa Européia</vt:lpstr>
      <vt:lpstr>O fracasso da Comunidade de Defesa Europeia </vt:lpstr>
      <vt:lpstr>Os Tratados de Roma</vt:lpstr>
      <vt:lpstr>Comunidade Econômica Europeia</vt:lpstr>
      <vt:lpstr>Perspectivas teóricas sobre o início da integração europeia </vt:lpstr>
      <vt:lpstr>Neo-funcionalismo</vt:lpstr>
      <vt:lpstr>Os pontos principais da teoria</vt:lpstr>
      <vt:lpstr>As principais pré-suposições </vt:lpstr>
      <vt:lpstr>Os problemas dos anos 60 e 70: de Gaulle</vt:lpstr>
      <vt:lpstr>Os principais desafios da Comunidade Europeia durante os anos 60</vt:lpstr>
      <vt:lpstr>Qualified Majority Voting (QMV)</vt:lpstr>
      <vt:lpstr>A crise da cadeira vazia </vt:lpstr>
      <vt:lpstr>Compromisso de Luxemburgo</vt:lpstr>
      <vt:lpstr>Depois de Gaulle</vt:lpstr>
      <vt:lpstr>Que aconteceu?</vt:lpstr>
      <vt:lpstr>Por outro lado...</vt:lpstr>
      <vt:lpstr>Os anos 60 e 70: outra perspectiva teórica </vt:lpstr>
      <vt:lpstr>Intergovernamentalismo </vt:lpstr>
      <vt:lpstr>Intergovernamentalismo e o processo de integração (cooperação) europeia </vt:lpstr>
      <vt:lpstr>O início dos anos 80</vt:lpstr>
      <vt:lpstr>O Mercado Único</vt:lpstr>
      <vt:lpstr>O Ato Único</vt:lpstr>
      <vt:lpstr>Finalizar o mercado único</vt:lpstr>
      <vt:lpstr>O próximo spillover: a união econômica e monetária </vt:lpstr>
      <vt:lpstr>Maastricht e as circunstâncias políticas </vt:lpstr>
      <vt:lpstr>O tratado de Maastricht </vt:lpstr>
      <vt:lpstr>Novidades e assuntos não-resolvidos </vt:lpstr>
      <vt:lpstr>Ampliações </vt:lpstr>
      <vt:lpstr>A constituição </vt:lpstr>
      <vt:lpstr>O Tratado de Lisboa</vt:lpstr>
      <vt:lpstr>A crise econômica </vt:lpstr>
      <vt:lpstr>Causas e consequências</vt:lpstr>
      <vt:lpstr>BREXIT </vt:lpstr>
      <vt:lpstr>COVID-19</vt:lpstr>
      <vt:lpstr>Ucrânia </vt:lpstr>
      <vt:lpstr>Cenários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cenário Europeu pós 2ª Guerra mundial</dc:title>
  <dc:creator>Kai Lehmann</dc:creator>
  <cp:lastModifiedBy>User</cp:lastModifiedBy>
  <cp:revision>34</cp:revision>
  <dcterms:created xsi:type="dcterms:W3CDTF">2013-02-15T15:28:46Z</dcterms:created>
  <dcterms:modified xsi:type="dcterms:W3CDTF">2022-08-22T11:06:10Z</dcterms:modified>
</cp:coreProperties>
</file>