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70"/>
  </p:notesMasterIdLst>
  <p:sldIdLst>
    <p:sldId id="279" r:id="rId2"/>
    <p:sldId id="367" r:id="rId3"/>
    <p:sldId id="380" r:id="rId4"/>
    <p:sldId id="301" r:id="rId5"/>
    <p:sldId id="320" r:id="rId6"/>
    <p:sldId id="321" r:id="rId7"/>
    <p:sldId id="317" r:id="rId8"/>
    <p:sldId id="318" r:id="rId9"/>
    <p:sldId id="319" r:id="rId10"/>
    <p:sldId id="295" r:id="rId11"/>
    <p:sldId id="304" r:id="rId12"/>
    <p:sldId id="305" r:id="rId13"/>
    <p:sldId id="307" r:id="rId14"/>
    <p:sldId id="309" r:id="rId15"/>
    <p:sldId id="310" r:id="rId16"/>
    <p:sldId id="258" r:id="rId17"/>
    <p:sldId id="324" r:id="rId18"/>
    <p:sldId id="325" r:id="rId19"/>
    <p:sldId id="326" r:id="rId20"/>
    <p:sldId id="327" r:id="rId21"/>
    <p:sldId id="372" r:id="rId22"/>
    <p:sldId id="371" r:id="rId23"/>
    <p:sldId id="373" r:id="rId24"/>
    <p:sldId id="374" r:id="rId25"/>
    <p:sldId id="375" r:id="rId26"/>
    <p:sldId id="376" r:id="rId27"/>
    <p:sldId id="328" r:id="rId28"/>
    <p:sldId id="377" r:id="rId29"/>
    <p:sldId id="378" r:id="rId30"/>
    <p:sldId id="368" r:id="rId31"/>
    <p:sldId id="369" r:id="rId32"/>
    <p:sldId id="370" r:id="rId33"/>
    <p:sldId id="329" r:id="rId34"/>
    <p:sldId id="330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338" r:id="rId43"/>
    <p:sldId id="339" r:id="rId44"/>
    <p:sldId id="340" r:id="rId45"/>
    <p:sldId id="341" r:id="rId46"/>
    <p:sldId id="342" r:id="rId47"/>
    <p:sldId id="343" r:id="rId48"/>
    <p:sldId id="344" r:id="rId49"/>
    <p:sldId id="345" r:id="rId50"/>
    <p:sldId id="346" r:id="rId51"/>
    <p:sldId id="347" r:id="rId52"/>
    <p:sldId id="379" r:id="rId53"/>
    <p:sldId id="349" r:id="rId54"/>
    <p:sldId id="350" r:id="rId55"/>
    <p:sldId id="351" r:id="rId56"/>
    <p:sldId id="352" r:id="rId57"/>
    <p:sldId id="353" r:id="rId58"/>
    <p:sldId id="354" r:id="rId59"/>
    <p:sldId id="358" r:id="rId60"/>
    <p:sldId id="359" r:id="rId61"/>
    <p:sldId id="360" r:id="rId62"/>
    <p:sldId id="361" r:id="rId63"/>
    <p:sldId id="362" r:id="rId64"/>
    <p:sldId id="363" r:id="rId65"/>
    <p:sldId id="364" r:id="rId66"/>
    <p:sldId id="365" r:id="rId67"/>
    <p:sldId id="296" r:id="rId68"/>
    <p:sldId id="366" r:id="rId6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0066"/>
    <a:srgbClr val="006600"/>
    <a:srgbClr val="FF6600"/>
    <a:srgbClr val="0033CC"/>
    <a:srgbClr val="33CC33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31" autoAdjust="0"/>
    <p:restoredTop sz="94660"/>
  </p:normalViewPr>
  <p:slideViewPr>
    <p:cSldViewPr showGuides="1">
      <p:cViewPr varScale="1">
        <p:scale>
          <a:sx n="63" d="100"/>
          <a:sy n="63" d="100"/>
        </p:scale>
        <p:origin x="-132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373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4244D993-7752-4CFF-B52C-0270ADC7B33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938356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1EF5F52-AA73-422B-8F26-6E0C5C5E999D}" type="slidenum">
              <a:rPr lang="pt-BR" smtClean="0"/>
              <a:pPr eaLnBrk="1" hangingPunct="1"/>
              <a:t>1</a:t>
            </a:fld>
            <a:endParaRPr lang="pt-BR" smtClean="0"/>
          </a:p>
        </p:txBody>
      </p:sp>
      <p:sp>
        <p:nvSpPr>
          <p:cNvPr id="747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39F57F6-32F5-4D4D-B44B-F964616C1845}" type="slidenum">
              <a:rPr lang="pt-BR" altLang="pt-BR" smtClean="0"/>
              <a:pPr eaLnBrk="1" hangingPunct="1"/>
              <a:t>37</a:t>
            </a:fld>
            <a:endParaRPr lang="pt-BR" altLang="pt-BR" smtClean="0"/>
          </a:p>
        </p:txBody>
      </p:sp>
      <p:sp>
        <p:nvSpPr>
          <p:cNvPr id="8397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smtClean="0">
                <a:latin typeface="Arial" pitchFamily="34" charset="0"/>
                <a:cs typeface="Arial" pitchFamily="34" charset="0"/>
              </a:rPr>
              <a:t>Fonte</a:t>
            </a:r>
          </a:p>
        </p:txBody>
      </p:sp>
      <p:sp>
        <p:nvSpPr>
          <p:cNvPr id="84996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1223FBC-EE29-40B5-A828-17DF7188B9C2}" type="slidenum">
              <a:rPr lang="pt-BR" smtClean="0"/>
              <a:pPr eaLnBrk="1" hangingPunct="1"/>
              <a:t>40</a:t>
            </a:fld>
            <a:endParaRPr lang="pt-BR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9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6020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3190E707-7206-4009-8C17-37488FD32461}" type="slidenum">
              <a:rPr lang="pt-BR" smtClean="0"/>
              <a:pPr eaLnBrk="1" hangingPunct="1"/>
              <a:t>43</a:t>
            </a:fld>
            <a:endParaRPr lang="pt-BR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1C47AC9-EF22-4880-9A01-098E9AC19737}" type="slidenum">
              <a:rPr lang="pt-BR" altLang="pt-BR" smtClean="0"/>
              <a:pPr eaLnBrk="1" hangingPunct="1"/>
              <a:t>46</a:t>
            </a:fld>
            <a:endParaRPr lang="pt-BR" altLang="pt-BR" smtClean="0"/>
          </a:p>
        </p:txBody>
      </p:sp>
      <p:sp>
        <p:nvSpPr>
          <p:cNvPr id="8704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47C94DD5-43E8-4B50-98E0-10042706F74B}" type="slidenum">
              <a:rPr lang="pt-BR" altLang="pt-BR" smtClean="0"/>
              <a:pPr eaLnBrk="1" hangingPunct="1"/>
              <a:t>47</a:t>
            </a:fld>
            <a:endParaRPr lang="pt-BR" altLang="pt-BR" smtClean="0"/>
          </a:p>
        </p:txBody>
      </p:sp>
      <p:sp>
        <p:nvSpPr>
          <p:cNvPr id="880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E30E776-A7A5-4B44-B39F-D855D1C10D1E}" type="slidenum">
              <a:rPr lang="pt-BR" altLang="pt-BR" smtClean="0"/>
              <a:pPr eaLnBrk="1" hangingPunct="1"/>
              <a:t>48</a:t>
            </a:fld>
            <a:endParaRPr lang="pt-BR" altLang="pt-BR" smtClean="0"/>
          </a:p>
        </p:txBody>
      </p:sp>
      <p:sp>
        <p:nvSpPr>
          <p:cNvPr id="8909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E1355FC-D220-4BEA-BEE8-7E922DEC556B}" type="slidenum">
              <a:rPr lang="pt-BR" altLang="pt-BR" smtClean="0"/>
              <a:pPr eaLnBrk="1" hangingPunct="1"/>
              <a:t>49</a:t>
            </a:fld>
            <a:endParaRPr lang="pt-BR" altLang="pt-BR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A9D7364-03A3-48FE-AF74-2A5B8BC47768}" type="slidenum">
              <a:rPr lang="pt-BR" altLang="pt-BR" smtClean="0"/>
              <a:pPr eaLnBrk="1" hangingPunct="1"/>
              <a:t>50</a:t>
            </a:fld>
            <a:endParaRPr lang="pt-BR" altLang="pt-BR" smtClean="0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CD8DEBA5-8CAD-4973-8A56-D1CDEDDBBCFC}" type="slidenum">
              <a:rPr lang="pt-BR" altLang="pt-BR" smtClean="0"/>
              <a:pPr eaLnBrk="1" hangingPunct="1"/>
              <a:t>51</a:t>
            </a:fld>
            <a:endParaRPr lang="pt-BR" altLang="pt-BR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22CB161-8A05-4BF5-B0D6-601D8854D98B}" type="slidenum">
              <a:rPr lang="pt-BR" altLang="pt-BR" smtClean="0"/>
              <a:pPr eaLnBrk="1" hangingPunct="1"/>
              <a:t>53</a:t>
            </a:fld>
            <a:endParaRPr lang="pt-BR" altLang="pt-BR" smtClean="0"/>
          </a:p>
        </p:txBody>
      </p:sp>
      <p:sp>
        <p:nvSpPr>
          <p:cNvPr id="9318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900ED49-832F-45FC-B19A-95206FDCE7A7}" type="slidenum">
              <a:rPr lang="pt-BR" altLang="pt-BR" smtClean="0"/>
              <a:pPr eaLnBrk="1" hangingPunct="1"/>
              <a:t>2</a:t>
            </a:fld>
            <a:endParaRPr lang="pt-BR" altLang="pt-BR" smtClean="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smtClean="0">
                <a:latin typeface="Arial" pitchFamily="34" charset="0"/>
                <a:cs typeface="Arial" pitchFamily="34" charset="0"/>
              </a:rPr>
              <a:t>Bom  dia/boa tarde!</a:t>
            </a:r>
          </a:p>
          <a:p>
            <a:pPr eaLnBrk="1" hangingPunct="1"/>
            <a:r>
              <a:rPr lang="pt-BR" altLang="pt-BR" smtClean="0">
                <a:latin typeface="Arial" pitchFamily="34" charset="0"/>
                <a:cs typeface="Arial" pitchFamily="34" charset="0"/>
              </a:rPr>
              <a:t>Agradecer aos organizadores</a:t>
            </a:r>
          </a:p>
          <a:p>
            <a:pPr eaLnBrk="1" hangingPunct="1"/>
            <a:r>
              <a:rPr lang="pt-BR" altLang="pt-BR" smtClean="0">
                <a:latin typeface="Arial" pitchFamily="34" charset="0"/>
                <a:cs typeface="Arial" pitchFamily="34" charset="0"/>
              </a:rPr>
              <a:t>Apresentação Dani-Ana ou Pazu como representantes da SGA</a:t>
            </a:r>
          </a:p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t-BR" altLang="pt-BR" smtClean="0">
                <a:latin typeface="Arial" pitchFamily="34" charset="0"/>
                <a:cs typeface="Arial" pitchFamily="34" charset="0"/>
              </a:rPr>
              <a:t>Objetivo da apresentação pode ser mais ou menos assim:  objetivo da nossa participação nessa reunião/evento é o de apresentar a SGA, um pouco das atividades que estamos realizando de modo a fazer essa instância/órgão da USP mais próxima do cotidiano de vocês. Em principio, quando fala-se de “Ambiental” , muitas vezes a primeira idéia que vem à mente são árvores, preservação ou, no máximo, lixeiras coloridas para reciclagem. Entretanto, nós gostaríamos de exemplificar de que maneira todos nós aqui estamos envolvidos na missão da SGA.</a:t>
            </a:r>
          </a:p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pt-BR" altLang="pt-BR" smtClean="0">
                <a:latin typeface="Arial" pitchFamily="34" charset="0"/>
                <a:cs typeface="Arial" pitchFamily="34" charset="0"/>
              </a:rPr>
              <a:t>É transversal, ligada às atividades da Universidade.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CD17CDF-78E6-4B34-803B-605A84618601}" type="slidenum">
              <a:rPr lang="pt-BR" altLang="pt-BR" smtClean="0"/>
              <a:pPr eaLnBrk="1" hangingPunct="1"/>
              <a:t>54</a:t>
            </a:fld>
            <a:endParaRPr lang="pt-BR" altLang="pt-BR" smtClean="0"/>
          </a:p>
        </p:txBody>
      </p:sp>
      <p:sp>
        <p:nvSpPr>
          <p:cNvPr id="9421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0E4CE82D-805A-464B-9EAC-41FBAE599473}" type="slidenum">
              <a:rPr lang="pt-BR" altLang="pt-BR" smtClean="0"/>
              <a:pPr eaLnBrk="1" hangingPunct="1"/>
              <a:t>55</a:t>
            </a:fld>
            <a:endParaRPr lang="pt-BR" altLang="pt-BR" smtClean="0"/>
          </a:p>
        </p:txBody>
      </p:sp>
      <p:sp>
        <p:nvSpPr>
          <p:cNvPr id="9523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EB80358-86E3-48A7-A387-BAFF8E2BD1D8}" type="slidenum">
              <a:rPr lang="pt-BR" altLang="pt-BR" smtClean="0"/>
              <a:pPr eaLnBrk="1" hangingPunct="1"/>
              <a:t>56</a:t>
            </a:fld>
            <a:endParaRPr lang="pt-BR" altLang="pt-BR" smtClean="0"/>
          </a:p>
        </p:txBody>
      </p:sp>
      <p:sp>
        <p:nvSpPr>
          <p:cNvPr id="9625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4FE111C-3ABE-4829-A214-3F7F749C8CA6}" type="slidenum">
              <a:rPr lang="pt-BR" altLang="pt-BR" smtClean="0"/>
              <a:pPr eaLnBrk="1" hangingPunct="1"/>
              <a:t>57</a:t>
            </a:fld>
            <a:endParaRPr lang="pt-BR" altLang="pt-BR" smtClean="0"/>
          </a:p>
        </p:txBody>
      </p:sp>
      <p:sp>
        <p:nvSpPr>
          <p:cNvPr id="9728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2AA86A25-202E-4935-B77C-CF5852C3B557}" type="slidenum">
              <a:rPr lang="pt-BR" altLang="pt-BR" smtClean="0"/>
              <a:pPr eaLnBrk="1" hangingPunct="1"/>
              <a:t>58</a:t>
            </a:fld>
            <a:endParaRPr lang="pt-BR" altLang="pt-BR" smtClean="0"/>
          </a:p>
        </p:txBody>
      </p:sp>
      <p:sp>
        <p:nvSpPr>
          <p:cNvPr id="9830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A95D8A88-1B6C-453E-AC5A-3C013EFCE304}" type="slidenum">
              <a:rPr lang="pt-BR" smtClean="0"/>
              <a:pPr eaLnBrk="1" hangingPunct="1"/>
              <a:t>60</a:t>
            </a:fld>
            <a:endParaRPr lang="pt-BR" smtClean="0"/>
          </a:p>
        </p:txBody>
      </p:sp>
      <p:sp>
        <p:nvSpPr>
          <p:cNvPr id="9933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914083B8-DCBB-49BD-BB27-75660FBB5445}" type="slidenum">
              <a:rPr lang="pt-BR" smtClean="0"/>
              <a:pPr eaLnBrk="1" hangingPunct="1"/>
              <a:t>61</a:t>
            </a:fld>
            <a:endParaRPr lang="pt-BR" smtClean="0"/>
          </a:p>
        </p:txBody>
      </p:sp>
      <p:sp>
        <p:nvSpPr>
          <p:cNvPr id="10035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2C3A5A0-453B-45E3-ADD4-A70825A45253}" type="slidenum">
              <a:rPr lang="pt-BR" smtClean="0"/>
              <a:pPr eaLnBrk="1" hangingPunct="1"/>
              <a:t>62</a:t>
            </a:fld>
            <a:endParaRPr lang="pt-BR" smtClean="0"/>
          </a:p>
        </p:txBody>
      </p:sp>
      <p:sp>
        <p:nvSpPr>
          <p:cNvPr id="10137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28CEA8A-E66F-42B2-AC99-B7528A65FB70}" type="slidenum">
              <a:rPr lang="pt-BR" smtClean="0"/>
              <a:pPr eaLnBrk="1" hangingPunct="1"/>
              <a:t>63</a:t>
            </a:fld>
            <a:endParaRPr lang="pt-BR" smtClean="0"/>
          </a:p>
        </p:txBody>
      </p:sp>
      <p:sp>
        <p:nvSpPr>
          <p:cNvPr id="1024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DA8701B-F074-4B3C-A987-275D85F36ED3}" type="slidenum">
              <a:rPr lang="pt-BR" smtClean="0"/>
              <a:pPr eaLnBrk="1" hangingPunct="1"/>
              <a:t>64</a:t>
            </a:fld>
            <a:endParaRPr lang="pt-BR" smtClean="0"/>
          </a:p>
        </p:txBody>
      </p:sp>
      <p:sp>
        <p:nvSpPr>
          <p:cNvPr id="1034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71B840E0-0082-4640-A601-DA799958803D}" type="slidenum">
              <a:rPr lang="pt-BR" smtClean="0"/>
              <a:pPr eaLnBrk="1" hangingPunct="1"/>
              <a:t>7</a:t>
            </a:fld>
            <a:endParaRPr lang="pt-BR" smtClean="0"/>
          </a:p>
        </p:txBody>
      </p:sp>
      <p:sp>
        <p:nvSpPr>
          <p:cNvPr id="76803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E3453D4-7394-4018-A67F-12191FF3FC63}" type="slidenum">
              <a:rPr lang="pt-BR" smtClean="0"/>
              <a:pPr eaLnBrk="1" hangingPunct="1"/>
              <a:t>65</a:t>
            </a:fld>
            <a:endParaRPr lang="pt-BR" smtClean="0"/>
          </a:p>
        </p:txBody>
      </p:sp>
      <p:sp>
        <p:nvSpPr>
          <p:cNvPr id="1044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B775C14-18BE-4DBA-A445-74806C4641A5}" type="slidenum">
              <a:rPr lang="pt-BR" smtClean="0"/>
              <a:pPr eaLnBrk="1" hangingPunct="1"/>
              <a:t>66</a:t>
            </a:fld>
            <a:endParaRPr lang="pt-BR" smtClean="0"/>
          </a:p>
        </p:txBody>
      </p:sp>
      <p:sp>
        <p:nvSpPr>
          <p:cNvPr id="1054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B71D691E-AFD5-4023-B5AB-EFAF07E7963D}" type="slidenum">
              <a:rPr lang="pt-BR" smtClean="0"/>
              <a:pPr eaLnBrk="1" hangingPunct="1"/>
              <a:t>67</a:t>
            </a:fld>
            <a:endParaRPr lang="pt-BR" smtClean="0"/>
          </a:p>
        </p:txBody>
      </p:sp>
      <p:sp>
        <p:nvSpPr>
          <p:cNvPr id="106499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7523" name="Espaço Reservado para Anotaçõ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524" name="Espaço Reservado para Número de Slid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65ED14ED-10C7-4B13-9536-1B4882C8B1A0}" type="slidenum">
              <a:rPr lang="pt-BR" altLang="pt-BR" smtClean="0"/>
              <a:pPr eaLnBrk="1" hangingPunct="1"/>
              <a:t>68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A50E02A-4A6F-4934-84A4-10338C35EB6E}" type="slidenum">
              <a:rPr lang="pt-BR" smtClean="0"/>
              <a:pPr eaLnBrk="1" hangingPunct="1"/>
              <a:t>8</a:t>
            </a:fld>
            <a:endParaRPr lang="pt-BR" smtClean="0"/>
          </a:p>
        </p:txBody>
      </p:sp>
      <p:sp>
        <p:nvSpPr>
          <p:cNvPr id="7782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D4B4031C-61B2-4B66-A5EE-B850BD433870}" type="slidenum">
              <a:rPr lang="pt-BR" smtClean="0"/>
              <a:pPr eaLnBrk="1" hangingPunct="1"/>
              <a:t>10</a:t>
            </a:fld>
            <a:endParaRPr lang="pt-BR" smtClean="0"/>
          </a:p>
        </p:txBody>
      </p:sp>
      <p:sp>
        <p:nvSpPr>
          <p:cNvPr id="788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528F7ED3-1A29-45AD-B9B0-46E5B484D711}" type="slidenum">
              <a:rPr lang="pt-BR" smtClean="0"/>
              <a:pPr eaLnBrk="1" hangingPunct="1"/>
              <a:t>16</a:t>
            </a:fld>
            <a:endParaRPr lang="pt-BR" smtClean="0"/>
          </a:p>
        </p:txBody>
      </p:sp>
      <p:sp>
        <p:nvSpPr>
          <p:cNvPr id="79875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87365BC3-7845-41EA-A466-66AE726A40CB}" type="slidenum">
              <a:rPr lang="pt-BR" altLang="pt-BR" smtClean="0"/>
              <a:pPr eaLnBrk="1" hangingPunct="1"/>
              <a:t>17</a:t>
            </a:fld>
            <a:endParaRPr lang="pt-BR" altLang="pt-BR" smtClean="0"/>
          </a:p>
        </p:txBody>
      </p:sp>
      <p:sp>
        <p:nvSpPr>
          <p:cNvPr id="80899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1319213" y="877888"/>
            <a:ext cx="4219575" cy="3165475"/>
          </a:xfrm>
          <a:solidFill>
            <a:srgbClr val="FFFFFF"/>
          </a:solidFill>
          <a:ln/>
        </p:spPr>
      </p:sp>
      <p:sp>
        <p:nvSpPr>
          <p:cNvPr id="80900" name="Rectangle 3"/>
          <p:cNvSpPr>
            <a:spLocks noChangeArrowheads="1"/>
          </p:cNvSpPr>
          <p:nvPr>
            <p:ph type="body" idx="1"/>
          </p:nvPr>
        </p:nvSpPr>
        <p:spPr>
          <a:xfrm>
            <a:off x="1062038" y="4349750"/>
            <a:ext cx="4740275" cy="35147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solidFill>
            <a:srgbClr val="FFFFFF"/>
          </a:solidFill>
          <a:ln/>
        </p:spPr>
      </p:sp>
      <p:sp>
        <p:nvSpPr>
          <p:cNvPr id="81923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fld id="{1771353D-DE2F-4EAA-886A-DF14B7C17551}" type="slidenum">
              <a:rPr lang="pt-BR" altLang="pt-BR" smtClean="0">
                <a:latin typeface="Calibri" pitchFamily="34" charset="0"/>
              </a:rPr>
              <a:pPr eaLnBrk="1" hangingPunct="1"/>
              <a:t>36</a:t>
            </a:fld>
            <a:endParaRPr lang="pt-BR" altLang="pt-BR" smtClean="0">
              <a:latin typeface="Calibri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altLang="pt-BR" smtClean="0">
                <a:latin typeface="Arial" pitchFamily="34" charset="0"/>
                <a:cs typeface="Arial" pitchFamily="34" charset="0"/>
              </a:rPr>
              <a:t>Indice</a:t>
            </a:r>
          </a:p>
          <a:p>
            <a:pPr>
              <a:spcBef>
                <a:spcPct val="0"/>
              </a:spcBef>
            </a:pPr>
            <a:endParaRPr lang="pt-BR" altLang="pt-BR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EC0A61-9941-4734-856E-36781913B133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78A0E-BD00-4959-8CA2-237CE3106DD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1089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4C777-809B-4A96-8006-0873E1CC7234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DA134-A3D2-4FEA-9B16-B26BB109BC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43891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1FEAD-1192-45F7-B93C-9BBC1BE6A848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C311E-899F-4EE5-9978-70DF0E7FBDA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8205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914400" y="762000"/>
            <a:ext cx="8001000" cy="5334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68974F-F9B5-48B4-8EAD-A74671D4939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3866759"/>
      </p:ext>
    </p:extLst>
  </p:cSld>
  <p:clrMapOvr>
    <a:masterClrMapping/>
  </p:clrMapOvr>
  <p:transition spd="med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 anchor="t"/>
          <a:lstStyle>
            <a:lvl1pPr>
              <a:defRPr/>
            </a:lvl1pPr>
          </a:lstStyle>
          <a:p>
            <a:pPr>
              <a:defRPr/>
            </a:pPr>
            <a:fld id="{80C43691-A490-4F8B-9626-846E1D1724BA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37636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CBF57-E627-4F77-981A-8C5FC39B58B3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68C95-4B87-4EFC-A457-F41DE5F26F4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174910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3E541-BFBC-423D-B18C-30C1D7DEB302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DDE633-5259-443F-99DC-8582150F9C8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751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54EC5-BD22-4086-92A1-07C9439B2F3E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499FB-AEA1-4C6C-A10A-E151DE6C0E1F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05548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68492F-EB26-4738-A01F-C03F26285200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13F7F8-F0CA-4BE6-BDC4-2B804747B5B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76338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DFB25-1375-414D-A4B7-77F610793D07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D21D0A-53FE-4571-9CB1-3E912AEDA38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1738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01660-4097-4B21-BD44-ACC1B29618E3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96653-BBFA-4310-A97F-7CA62A70116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89215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B7E6F9-37AC-4346-BA77-B5AE2D20B5AC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F8AC5-540F-4061-8298-81B8650BCCD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6036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 smtClean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CF14D-8C52-4915-A484-01E859B3981F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FC2E76-20BA-4C57-8198-26293E1D5CA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088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0000">
              <a:schemeClr val="accent3">
                <a:lumMod val="20000"/>
                <a:lumOff val="80000"/>
              </a:schemeClr>
            </a:gs>
            <a:gs pos="100000">
              <a:schemeClr val="bg2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9225B3-E740-4F58-89C0-56FF7BEA7987}" type="datetimeFigureOut">
              <a:rPr lang="pt-BR"/>
              <a:pPr>
                <a:defRPr/>
              </a:pPr>
              <a:t>31/03/2016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EFC936-26EB-44F5-B471-283EBC7E9DC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5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hyperlink" Target="http://www.google.com.br/imgres?imgurl=http://1.bp.blogspot.com/_90_P8goiQhY/S9dbqaMCRSI/AAAAAAAABSA/ZVusZv7_q5M/s1600/Copos%2520descartaveis.jpg&amp;imgrefurl=http://guiadolar.blogspot.com/2010/04/copo-descartavel.html&amp;usg=__rl77tOMjM0OsRw7PFuREloKzvlE=&amp;h=350&amp;w=350&amp;sz=12&amp;hl=pt-br&amp;start=5&amp;zoom=1&amp;um=1&amp;itbs=1&amp;tbnid=bNWKZNrdX61iwM:&amp;tbnh=120&amp;tbnw=120&amp;prev=/images?q=copo+descartavel&amp;um=1&amp;hl=pt-br&amp;sa=N&amp;rlz=1R2ADFA_pt-BRBR355&amp;tbs=isch: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116.jpeg"/><Relationship Id="rId2" Type="http://schemas.openxmlformats.org/officeDocument/2006/relationships/hyperlink" Target="http://www.esalq.usp.br/lab_residuos/Images/instalacao/images/lqr94_JPG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eg"/><Relationship Id="rId5" Type="http://schemas.openxmlformats.org/officeDocument/2006/relationships/hyperlink" Target="http://www.esalq.usp.br/lab_residuos/Images/instalacao/images/lqrnov_JPG.jpg" TargetMode="External"/><Relationship Id="rId4" Type="http://schemas.openxmlformats.org/officeDocument/2006/relationships/image" Target="../media/image11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hyperlink" Target="http://www.sga.uspbr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undo inicial 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5"/>
          <p:cNvSpPr>
            <a:spLocks noChangeArrowheads="1"/>
          </p:cNvSpPr>
          <p:nvPr/>
        </p:nvSpPr>
        <p:spPr bwMode="auto">
          <a:xfrm>
            <a:off x="714375" y="2000250"/>
            <a:ext cx="80994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r"/>
            <a:r>
              <a:rPr lang="pt-BR" sz="5400" b="1">
                <a:latin typeface="Bradley Hand ITC" pitchFamily="66" charset="0"/>
              </a:rPr>
              <a:t>EDUCAÇÃO AMBIENTAL: conceitos e práticas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356100" y="333375"/>
            <a:ext cx="4538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pt-BR" sz="2400" b="1">
                <a:solidFill>
                  <a:srgbClr val="008000"/>
                </a:solidFill>
              </a:rPr>
              <a:t>EDUCAÇÃO AMBIENTAL (EA)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447675" y="12890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pt-BR"/>
          </a:p>
        </p:txBody>
      </p:sp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642938" y="2286000"/>
            <a:ext cx="7993062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just" eaLnBrk="1" hangingPunct="1">
              <a:spcBef>
                <a:spcPct val="30000"/>
              </a:spcBef>
            </a:pPr>
            <a:r>
              <a:rPr lang="pt-BR" b="1"/>
              <a:t>Atividade: concordo, discordo, muito pelo contrário. (Sudan et al, 2006)</a:t>
            </a:r>
          </a:p>
          <a:p>
            <a:pPr algn="just" eaLnBrk="1" hangingPunct="1">
              <a:spcBef>
                <a:spcPct val="30000"/>
              </a:spcBef>
            </a:pPr>
            <a:endParaRPr lang="pt-BR" b="1"/>
          </a:p>
          <a:p>
            <a:pPr algn="just" eaLnBrk="1" hangingPunct="1">
              <a:spcBef>
                <a:spcPct val="30000"/>
              </a:spcBef>
            </a:pPr>
            <a:r>
              <a:rPr lang="pt-BR"/>
              <a:t>	CONCORDAMOS</a:t>
            </a:r>
          </a:p>
          <a:p>
            <a:pPr algn="just" eaLnBrk="1" hangingPunct="1">
              <a:spcBef>
                <a:spcPct val="30000"/>
              </a:spcBef>
            </a:pPr>
            <a:r>
              <a:rPr lang="pt-BR"/>
              <a:t>	DISCORDAMOS</a:t>
            </a:r>
          </a:p>
          <a:p>
            <a:pPr algn="just" eaLnBrk="1" hangingPunct="1">
              <a:spcBef>
                <a:spcPct val="30000"/>
              </a:spcBef>
            </a:pPr>
            <a:r>
              <a:rPr lang="pt-BR"/>
              <a:t>	TEMOS DÚVIDAS</a:t>
            </a:r>
          </a:p>
          <a:p>
            <a:pPr algn="just" eaLnBrk="1" hangingPunct="1">
              <a:spcBef>
                <a:spcPct val="30000"/>
              </a:spcBef>
            </a:pPr>
            <a:r>
              <a:rPr lang="pt-BR"/>
              <a:t> Debate aberto – há consenso?</a:t>
            </a:r>
          </a:p>
          <a:p>
            <a:pPr algn="just" eaLnBrk="1" hangingPunct="1">
              <a:spcBef>
                <a:spcPct val="30000"/>
              </a:spcBef>
            </a:pPr>
            <a:endParaRPr lang="pt-BR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755650" y="1101725"/>
            <a:ext cx="3455988" cy="415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400" b="1">
                <a:cs typeface="Times New Roman" pitchFamily="18" charset="0"/>
              </a:rPr>
              <a:t>Frase 1</a:t>
            </a:r>
          </a:p>
          <a:p>
            <a:endParaRPr lang="pt-BR" sz="2400"/>
          </a:p>
          <a:p>
            <a:r>
              <a:rPr lang="pt-BR" sz="2400"/>
              <a:t>A sustentabilidade será possível quando houver a incorporação de valores éticos de respeito à vida e a redução das desigualdades sociais e políticas.</a:t>
            </a:r>
          </a:p>
          <a:p>
            <a:endParaRPr lang="pt-BR" sz="2400"/>
          </a:p>
        </p:txBody>
      </p:sp>
      <p:pic>
        <p:nvPicPr>
          <p:cNvPr id="1433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60575"/>
            <a:ext cx="424815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2124075" y="908050"/>
            <a:ext cx="465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400"/>
              <a:t>CONCORDO, DISCORDO, MUITO PELO CONTRÁRIO.</a:t>
            </a:r>
          </a:p>
        </p:txBody>
      </p:sp>
      <p:sp>
        <p:nvSpPr>
          <p:cNvPr id="14341" name="Text Box 2"/>
          <p:cNvSpPr txBox="1">
            <a:spLocks noChangeArrowheads="1"/>
          </p:cNvSpPr>
          <p:nvPr/>
        </p:nvSpPr>
        <p:spPr bwMode="auto">
          <a:xfrm>
            <a:off x="4356100" y="333375"/>
            <a:ext cx="4538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pt-BR" sz="2400" b="1">
                <a:solidFill>
                  <a:srgbClr val="008000"/>
                </a:solidFill>
              </a:rPr>
              <a:t>EDUCAÇÃO AMBIENTAL (EA)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5003800" y="1630363"/>
            <a:ext cx="31686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400" b="1">
                <a:cs typeface="Times New Roman" pitchFamily="18" charset="0"/>
              </a:rPr>
              <a:t>Frase 2</a:t>
            </a:r>
          </a:p>
          <a:p>
            <a:endParaRPr lang="pt-BR" sz="2400" b="1">
              <a:cs typeface="Times New Roman" pitchFamily="18" charset="0"/>
            </a:endParaRPr>
          </a:p>
          <a:p>
            <a:r>
              <a:rPr lang="pt-BR" sz="2400"/>
              <a:t>As pessoas só se conscientizam se “doer no bolso”. </a:t>
            </a:r>
          </a:p>
          <a:p>
            <a:endParaRPr lang="pt-BR" sz="2400" b="1">
              <a:cs typeface="Times New Roman" pitchFamily="18" charset="0"/>
            </a:endParaRPr>
          </a:p>
          <a:p>
            <a:endParaRPr lang="pt-BR" sz="2400"/>
          </a:p>
          <a:p>
            <a:endParaRPr lang="pt-BR" sz="2400"/>
          </a:p>
        </p:txBody>
      </p:sp>
      <p:pic>
        <p:nvPicPr>
          <p:cNvPr id="1536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571625"/>
            <a:ext cx="4473575" cy="4014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6"/>
          <p:cNvSpPr>
            <a:spLocks noChangeArrowheads="1"/>
          </p:cNvSpPr>
          <p:nvPr/>
        </p:nvSpPr>
        <p:spPr bwMode="auto">
          <a:xfrm>
            <a:off x="2124075" y="908050"/>
            <a:ext cx="465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400"/>
              <a:t>CONCORDO, DISCORDO, MUITO PELO CONTRÁRIO.</a:t>
            </a:r>
          </a:p>
        </p:txBody>
      </p:sp>
      <p:sp>
        <p:nvSpPr>
          <p:cNvPr id="15365" name="Text Box 2"/>
          <p:cNvSpPr txBox="1">
            <a:spLocks noChangeArrowheads="1"/>
          </p:cNvSpPr>
          <p:nvPr/>
        </p:nvSpPr>
        <p:spPr bwMode="auto">
          <a:xfrm>
            <a:off x="4356100" y="333375"/>
            <a:ext cx="4538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pt-BR" sz="2400" b="1">
                <a:solidFill>
                  <a:srgbClr val="008000"/>
                </a:solidFill>
              </a:rPr>
              <a:t>EDUCAÇÃO AMBIENTAL (EA)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"/>
          <p:cNvSpPr>
            <a:spLocks noChangeArrowheads="1"/>
          </p:cNvSpPr>
          <p:nvPr/>
        </p:nvSpPr>
        <p:spPr bwMode="auto">
          <a:xfrm>
            <a:off x="900113" y="2000250"/>
            <a:ext cx="352742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400" b="1">
                <a:cs typeface="Times New Roman" pitchFamily="18" charset="0"/>
              </a:rPr>
              <a:t>Frase 3</a:t>
            </a:r>
          </a:p>
          <a:p>
            <a:endParaRPr lang="pt-BR" sz="2400" b="1">
              <a:cs typeface="Times New Roman" pitchFamily="18" charset="0"/>
            </a:endParaRPr>
          </a:p>
          <a:p>
            <a:r>
              <a:rPr lang="pt-BR" sz="2400"/>
              <a:t>A educação ambiental só funciona com crianças bem pequenas. </a:t>
            </a:r>
          </a:p>
          <a:p>
            <a:endParaRPr lang="pt-BR" sz="2400"/>
          </a:p>
        </p:txBody>
      </p:sp>
      <p:pic>
        <p:nvPicPr>
          <p:cNvPr id="1638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484313"/>
            <a:ext cx="3810000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6"/>
          <p:cNvSpPr>
            <a:spLocks noChangeArrowheads="1"/>
          </p:cNvSpPr>
          <p:nvPr/>
        </p:nvSpPr>
        <p:spPr bwMode="auto">
          <a:xfrm>
            <a:off x="2124075" y="908050"/>
            <a:ext cx="465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400"/>
              <a:t>CONCORDO, DISCORDO, MUITO PELO CONTRÁRIO.</a:t>
            </a:r>
          </a:p>
        </p:txBody>
      </p:sp>
      <p:sp>
        <p:nvSpPr>
          <p:cNvPr id="16389" name="Text Box 2"/>
          <p:cNvSpPr txBox="1">
            <a:spLocks noChangeArrowheads="1"/>
          </p:cNvSpPr>
          <p:nvPr/>
        </p:nvSpPr>
        <p:spPr bwMode="auto">
          <a:xfrm>
            <a:off x="4356100" y="333375"/>
            <a:ext cx="4538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pt-BR" sz="2400" b="1">
                <a:solidFill>
                  <a:srgbClr val="008000"/>
                </a:solidFill>
              </a:rPr>
              <a:t>EDUCAÇÃO AMBIENTAL (EA)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ChangeArrowheads="1"/>
          </p:cNvSpPr>
          <p:nvPr/>
        </p:nvSpPr>
        <p:spPr bwMode="auto">
          <a:xfrm>
            <a:off x="4929188" y="1446213"/>
            <a:ext cx="4035425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400" b="1">
                <a:cs typeface="Times New Roman" pitchFamily="18" charset="0"/>
              </a:rPr>
              <a:t>Frase 4</a:t>
            </a:r>
          </a:p>
          <a:p>
            <a:endParaRPr lang="pt-BR" sz="2400" b="1">
              <a:cs typeface="Times New Roman" pitchFamily="18" charset="0"/>
            </a:endParaRPr>
          </a:p>
          <a:p>
            <a:r>
              <a:rPr lang="pt-BR" sz="2400"/>
              <a:t>Os educadores/professores transmitem os conteúdos ambientais, as pessoas/estudantes é que não aprendem e nem mudam de atitudes. </a:t>
            </a:r>
          </a:p>
        </p:txBody>
      </p:sp>
      <p:pic>
        <p:nvPicPr>
          <p:cNvPr id="17411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795463"/>
            <a:ext cx="4608512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Rectangle 6"/>
          <p:cNvSpPr>
            <a:spLocks noChangeArrowheads="1"/>
          </p:cNvSpPr>
          <p:nvPr/>
        </p:nvSpPr>
        <p:spPr bwMode="auto">
          <a:xfrm>
            <a:off x="2124075" y="908050"/>
            <a:ext cx="465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400"/>
              <a:t>CONCORDO, DISCORDO, MUITO PELO CONTRÁRIO.</a:t>
            </a:r>
          </a:p>
        </p:txBody>
      </p:sp>
      <p:sp>
        <p:nvSpPr>
          <p:cNvPr id="17413" name="Text Box 2"/>
          <p:cNvSpPr txBox="1">
            <a:spLocks noChangeArrowheads="1"/>
          </p:cNvSpPr>
          <p:nvPr/>
        </p:nvSpPr>
        <p:spPr bwMode="auto">
          <a:xfrm>
            <a:off x="4356100" y="333375"/>
            <a:ext cx="4538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pt-BR" sz="2400" b="1">
                <a:solidFill>
                  <a:srgbClr val="008000"/>
                </a:solidFill>
              </a:rPr>
              <a:t>EDUCAÇÃO AMBIENTAL (EA)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"/>
          <p:cNvSpPr>
            <a:spLocks noChangeArrowheads="1"/>
          </p:cNvSpPr>
          <p:nvPr/>
        </p:nvSpPr>
        <p:spPr bwMode="auto">
          <a:xfrm>
            <a:off x="285750" y="1685925"/>
            <a:ext cx="35655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sz="2400" b="1">
                <a:cs typeface="Times New Roman" pitchFamily="18" charset="0"/>
              </a:rPr>
              <a:t>Frase 5</a:t>
            </a:r>
          </a:p>
          <a:p>
            <a:endParaRPr lang="pt-BR" sz="2400" b="1">
              <a:cs typeface="Times New Roman" pitchFamily="18" charset="0"/>
            </a:endParaRPr>
          </a:p>
          <a:p>
            <a:r>
              <a:rPr lang="pt-BR" sz="2400"/>
              <a:t>Precisamos de mais leis e normas para forçar as pessoas a serem mais ecológicas. </a:t>
            </a:r>
          </a:p>
          <a:p>
            <a:endParaRPr lang="pt-BR" sz="2400"/>
          </a:p>
        </p:txBody>
      </p:sp>
      <p:pic>
        <p:nvPicPr>
          <p:cNvPr id="1843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1412875"/>
            <a:ext cx="5364162" cy="402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Rectangle 7"/>
          <p:cNvSpPr>
            <a:spLocks noChangeArrowheads="1"/>
          </p:cNvSpPr>
          <p:nvPr/>
        </p:nvSpPr>
        <p:spPr bwMode="auto">
          <a:xfrm>
            <a:off x="2124075" y="908050"/>
            <a:ext cx="46577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pt-BR" sz="1400"/>
              <a:t>CONCORDO, DISCORDO, MUITO PELO CONTRÁRIO.</a:t>
            </a:r>
          </a:p>
        </p:txBody>
      </p:sp>
      <p:sp>
        <p:nvSpPr>
          <p:cNvPr id="18437" name="Text Box 2"/>
          <p:cNvSpPr txBox="1">
            <a:spLocks noChangeArrowheads="1"/>
          </p:cNvSpPr>
          <p:nvPr/>
        </p:nvSpPr>
        <p:spPr bwMode="auto">
          <a:xfrm>
            <a:off x="4356100" y="333375"/>
            <a:ext cx="4538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pt-BR" sz="2400" b="1">
                <a:solidFill>
                  <a:srgbClr val="008000"/>
                </a:solidFill>
              </a:rPr>
              <a:t>EDUCAÇÃO AMBIENTAL (EA)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/>
        </p:nvSpPr>
        <p:spPr bwMode="auto">
          <a:xfrm>
            <a:off x="447675" y="1216025"/>
            <a:ext cx="83724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b="1"/>
              <a:t>ATITUDE</a:t>
            </a:r>
          </a:p>
          <a:p>
            <a:pPr eaLnBrk="1" hangingPunct="1"/>
            <a:endParaRPr lang="pt-BR" b="1"/>
          </a:p>
          <a:p>
            <a:pPr eaLnBrk="1" hangingPunct="1"/>
            <a:r>
              <a:rPr lang="pt-BR"/>
              <a:t>Soma das inclinações, sentimentos, preconceitos, idéias preconcebidas, medos, ameaças e convicções sobre um determinado assunto (THURSTONE, 1929).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Atitudes orientam as decisões e os posicionamentos dos sujeitos no mundo (Carvalho, 2004)</a:t>
            </a:r>
          </a:p>
          <a:p>
            <a:pPr eaLnBrk="1" hangingPunct="1"/>
            <a:endParaRPr lang="pt-BR"/>
          </a:p>
          <a:p>
            <a:pPr eaLnBrk="1" hangingPunct="1"/>
            <a:endParaRPr lang="pt-BR" b="1">
              <a:solidFill>
                <a:schemeClr val="accent2"/>
              </a:solidFill>
            </a:endParaRPr>
          </a:p>
          <a:p>
            <a:pPr eaLnBrk="1" hangingPunct="1"/>
            <a:r>
              <a:rPr lang="pt-BR" b="1">
                <a:solidFill>
                  <a:schemeClr val="accent2"/>
                </a:solidFill>
              </a:rPr>
              <a:t>COMPORTAMENTO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Ações observáveis, efetivamente realizadas e podem estar ou não de acordo com as atitudes do sujeito. (Carvalho, 2004)</a:t>
            </a:r>
          </a:p>
          <a:p>
            <a:pPr eaLnBrk="1" hangingPunct="1"/>
            <a:endParaRPr lang="pt-BR"/>
          </a:p>
          <a:p>
            <a:pPr eaLnBrk="1" hangingPunct="1"/>
            <a:r>
              <a:rPr lang="pt-BR"/>
              <a:t>Exemplo: separação de recicláveis no local de estudo/trabalho ou uso de descartáveis. </a:t>
            </a:r>
          </a:p>
          <a:p>
            <a:pPr eaLnBrk="1" hangingPunct="1"/>
            <a:endParaRPr lang="pt-BR">
              <a:solidFill>
                <a:srgbClr val="000066"/>
              </a:solidFill>
            </a:endParaRP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214313" y="260350"/>
            <a:ext cx="8837612" cy="457200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2400" b="1" dirty="0">
                <a:latin typeface="Arial" charset="0"/>
                <a:cs typeface="Arial" charset="0"/>
              </a:rPr>
              <a:t>ATITUDES x </a:t>
            </a:r>
            <a:r>
              <a:rPr lang="pt-BR" sz="2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COMPORTAMENTOS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2" name="Rectangle 8"/>
          <p:cNvSpPr>
            <a:spLocks noChangeArrowheads="1"/>
          </p:cNvSpPr>
          <p:nvPr/>
        </p:nvSpPr>
        <p:spPr bwMode="auto">
          <a:xfrm>
            <a:off x="1116013" y="260350"/>
            <a:ext cx="7812087" cy="64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cs typeface="Arial" charset="0"/>
              </a:rPr>
              <a:t>Campus “Luiz de Queiroz”</a:t>
            </a:r>
          </a:p>
        </p:txBody>
      </p:sp>
      <p:sp>
        <p:nvSpPr>
          <p:cNvPr id="20483" name="Text Box 9"/>
          <p:cNvSpPr txBox="1">
            <a:spLocks noChangeArrowheads="1"/>
          </p:cNvSpPr>
          <p:nvPr/>
        </p:nvSpPr>
        <p:spPr bwMode="auto">
          <a:xfrm>
            <a:off x="250825" y="6165850"/>
            <a:ext cx="37036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1400" b="1" i="1"/>
              <a:t>Foto aérea do Campus “Luiz de Queiroz”</a:t>
            </a:r>
            <a:r>
              <a:rPr lang="pt-BR" altLang="pt-BR"/>
              <a:t> </a:t>
            </a:r>
          </a:p>
        </p:txBody>
      </p:sp>
      <p:pic>
        <p:nvPicPr>
          <p:cNvPr id="20484" name="Picture 11" descr="CIAG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025" y="11872913"/>
            <a:ext cx="9334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12" descr="CIAG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5925" y="12088813"/>
            <a:ext cx="9334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3"/>
          <p:cNvSpPr txBox="1">
            <a:spLocks noChangeArrowheads="1"/>
          </p:cNvSpPr>
          <p:nvPr/>
        </p:nvSpPr>
        <p:spPr bwMode="auto">
          <a:xfrm>
            <a:off x="7164388" y="5734050"/>
            <a:ext cx="1295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pt-BR" altLang="pt-BR"/>
          </a:p>
        </p:txBody>
      </p:sp>
      <p:pic>
        <p:nvPicPr>
          <p:cNvPr id="20487" name="Picture 14" descr="CIAGR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825" y="12304713"/>
            <a:ext cx="933450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50" y="981075"/>
            <a:ext cx="68262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8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5589588"/>
            <a:ext cx="12954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0490" name="Picture 16" descr="http://www.cena.usp.br/img/logo_cen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3860800"/>
            <a:ext cx="714375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2" descr="pusplogoextens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063" y="2708275"/>
            <a:ext cx="1150937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Imagem 11" descr="Cobertura Florestal Final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69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SC008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08050"/>
            <a:ext cx="3816350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5" descr="ginástica3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81075"/>
            <a:ext cx="4214813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Rectangle 7"/>
          <p:cNvSpPr>
            <a:spLocks noChangeArrowheads="1"/>
          </p:cNvSpPr>
          <p:nvPr/>
        </p:nvSpPr>
        <p:spPr bwMode="auto">
          <a:xfrm>
            <a:off x="2268538" y="908050"/>
            <a:ext cx="6551612" cy="5113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altLang="pt-BR" sz="1200">
              <a:solidFill>
                <a:schemeClr val="tx2"/>
              </a:solidFill>
              <a:cs typeface="Times New Roman" pitchFamily="18" charset="0"/>
            </a:endParaRPr>
          </a:p>
        </p:txBody>
      </p:sp>
      <p:sp>
        <p:nvSpPr>
          <p:cNvPr id="21509" name="Text Box 10"/>
          <p:cNvSpPr txBox="1">
            <a:spLocks noChangeArrowheads="1"/>
          </p:cNvSpPr>
          <p:nvPr/>
        </p:nvSpPr>
        <p:spPr bwMode="auto">
          <a:xfrm>
            <a:off x="1981200" y="260350"/>
            <a:ext cx="69897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pt-BR" altLang="pt-BR" sz="2400" b="1"/>
              <a:t>O  ambiente do campus</a:t>
            </a:r>
            <a:endParaRPr lang="en-US" altLang="pt-BR" sz="2400" b="1">
              <a:latin typeface="Times New Roman" pitchFamily="18" charset="0"/>
            </a:endParaRPr>
          </a:p>
        </p:txBody>
      </p:sp>
      <p:pic>
        <p:nvPicPr>
          <p:cNvPr id="21510" name="Picture 5" descr="C:\Users\Tim Tinha e Tchoca\Desktop\DSC055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943350"/>
            <a:ext cx="3816350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6" descr="Dia_003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4005263"/>
            <a:ext cx="4259262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cclq.usp.br/gcaa/images/ban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1463" y="4913313"/>
            <a:ext cx="5062537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AutoShape 4" descr="data:image/jpeg;base64,/9j/4AAQSkZJRgABAQAAAQABAAD/2wCEAAkGBhMSERUUExQWFRQVGBgXGBcXGBQYFxQVFxQVFhQUFxcYHCcfGBkmGRQVHy8gIycpLCwsFx4xNjAqNSYrLCkBCQoKDgwOGg8PGiokHyQsLC00LSosLCwsLCwsLCwpLCwsLCwtLCwsLCwsKSwsLCwsLCwsLCwsLCwsLCwsLCwsLP/AABEIAMgA/QMBIgACEQEDEQH/xAAcAAACAgMBAQAAAAAAAAAAAAAEBQMGAAIHAQj/xABHEAABAgQEBAQDBAYHBgcAAAABAhEAAwQhBRIxQQYiUWETMnGBB0KRUqGxwRQVI3LR8GKSk6PS0+EzQ1SCsvEWFzRTg6LC/8QAGgEAAgMBAQAAAAAAAAAAAAAAAwQBAgUABv/EADARAAICAQMCAwcDBQEAAAAAAAABAgMRBBIhMVETQWEFFCJxgaHwFZHRMjNSscHx/9oADAMBAAIRAxEAPwDiWcw8xDh3KUiTNRN/Zy1LJMuXkWtAWZYzL52Chcd+hhE0akxUvuY/wzhiZMmJTMWiWlQUxC5KyVJlqWEBImDmOXLci9tbRpVcMT0rUlPhqSlRSFeLIGYBRAUwmG1u4HWEUS0tRkUFAJU2y0hSS4a6TY6xOERufcZ/qCcFJC8iUlaUFQXKU2YgZmSu4vrp3EHYvwmZah4E+VPQQSVhUuWEnxZiAllrcnKhKj0KiLs5UKxlR+SSPSTJG4P2e2vr1gerrDMLqCA32EIR9yQI7CO3PuFzKCZJmywvLcgjKtC9xugloA8QxtTLAWknQEE/WIo7CO3Pub+IYwTDGkTU9MpWgjsEb33H2G8P+IkEveGyOFJQsoEnrmMR4LiATLCVWUm0Mv1uFEAaxtU16fYm0siFll2XyByeEZJUxBb94wyHAdO1wr+sYNpZjnSGaVFQaGlp6f8AFfsKy1Fv+TKdU8ISg+UK/rGIBw1JA5gp/wB4xd00A3gKqpkiKT09ai5KK/YvDUzbxuZUhw3JNwFN+8YHGH0qXzBVv6Rhni2IJlgpEVGdOK1dSY8rVvlJyl+xsb8IlxFMoFpYPe5MEYbQyyxmOx6Fo1/8PzcuZvaJaKgURrGnCuSnmUPsLys44kHT6KjSNCT++YXLppavIgj1UTBcyiAialZxbSDuCk8NJfJAlY0s5f7gknBH+U/Uxk3ADslvcmLPImCHmHUKVh2hxaKpoXlq7F5lDpOH0HzP9YDxTD5cssH+sW3iuV4KSpNiI57V1qphcmFtVGqmOxR57jFNllnxZ4ITMMZ4hjSMjLwhzc+5v4hjzxDGsZHYR259zcTDGeIY8Bj14jB259whcvtEZp+8O5mGKAiH9WLgamizgxaiifeJ04Ko6KETrp1J1GkRfpJewaJ3N9GRjHU0VgM0bffEJwua7ZFH0EG/p8wbwVTYxMT0MV3T9C2IeolnUExHmQoeoiCLYOJSoMtAMSispVhlIA9ojxZLrEt4cX0kU6H+CAFFtd4NOC0y/KrL7wTQ8PeGTlW4MHo1MIzW7j5grNPNx45FmIpIUlt4a0dMwBjXEMOVlsHMaJrihLKDQ3XdWrm85QvOqezlFhkVeU7QQrGkiKLUYkp+WJaFMyYblo0Frdz2xQm9PjllqncUp0hJW8TWPX1gbEaRKE63hDNMLanU2J7GGqph1RvU1ZWbxYeFsIGYLX7doXYNhOZQJi2U1IRyohbRODt58gt+VDgZ1cpOVkwlkYUrN6mLXQYTy3uY1qKbLoI9DKKnhsyVPHCE0/AnGkbUPDrDSHcqcGvBcmekCO2xznBXfLGCq4lhuUhrQ4wyoCEQDxBWCKtX8S5EsNYFO2FbzIJGErFgzj3GM5CAddfSKXEtVUmYoqVqYhjBvtds3I1qobI7TIyMjICFMjIyPY448j0CMaH+EYGVozHeB2WKCyzhqpalMyg0EIzDoYTKQ13iRE0JAZVzCTj2NFS7htbSqPSAxQX5gImCla+I5iROJAWKXMcnJdDnGL6i6ZhoeA5tAQbGLKa6VpZ4TVgSVu7dIJCyWeQU64roLFU6gbmNhL7wfUrA1EQOgwZSyAcCAEiCZFctOijAs22kDGaYthSK8ostPxAoea8eTq1M0tpFa8cxgnkbxTwV1QTxpYwyxJw99ILkSyi+8I6LHVI7w0lY0hfmtHKdtTzE7ZVYuSPEJK5iu0eU+FpGt4IFUT5biPTNa7QOdk5vLCwqhHoEoGXyxNJxEoL7wBKrQe0eKmQFJp5DZWC10PFhBAIt1i2EomJBDFxHJvFJFhDLAsfXKXlJOU/cY2dDrpQlsseV/oytXpIzW6Cw/wDY9xiq8NdtIWpxok6wZjFL4ozQrlYV2PvGnqNUqZfFJIz6dPKxcIFxatKgYqFYskxfzgIVrGv/AIaljYPGFqPaEJyyjVp0U49TnnhK6H6R54Z6GOm/q6WA2URD+hI+yPpCnvi7Dfuj7nN8h6GMyx0ZVFL+yIjqMLl/ZET72uxHur7nPWjIuScHlubRBN4eQTaCLURBvTyEOFURmTAIvE2YmSEp7RpgOCplOqEuP1RVNtoLQnOfj2bV0QFrHAml3N1WjcTZfUvC/NGrxo7C28bZUpuFF4jGJqFtYXZjHjxHhrzJ8TsNlT2Gaz9IHOIPZQ9IBeMeOUEQ5sLQskup2ibxpbbwB4hj1K4lxOUgt0940Mt9DETmNFKjkjmzFRrmjCY8i4M2ePQuNAYlkyFLLJDmIJCqaty7wyGMBmIiSj4Te6iTewA3F27+0O6fhpIQT4aWYuS+9td/Z9LbwtOUBqEJ4EEshVwC3oWESmWvZKiOwNoshw4oZISs2YJSkBKerX/IaxsqnYjMFBi7atpdxpdgPWBOXoGVfqV6VPyxjhSrFodKpAotnSX/AHCx9fm0iCZhCVGzJLfKLvoxRoB3ERuRPhs9C1s2fSJZeKKT5g8CS5LWU7/j9ImVPSkNA5tyfxcl4pJccDimrUqDm0STFjUQto5DhzB6KU7QtKKTCoHnTTEAmwwXQd77RtLwIq1MTwup2RQVXjyfNiyy+F0nUxFXcJJCSUkuI5WROKTNqGVDGhOZUI685ZjHYxZsAp3GaD24jHInKbWQvFKgSpJ6tHNqiuUVExaeN602SNIpcG0VeI7n5icnybR5GRkPlTHj148jyOOPXj0GPHjYCOJPIxoyPQh4448jIkFMrpGqpZGoMRk7BpGRNJo1rDpQpQ6hJI+oHeDsHwGZPmIQA2ZQS59/4fh1jm8HJZA6GjM2YlCdSdeg3MdN4c4NYOlBZi5ZyW1JJ0FjYdOsXXhL4Q0sgJmTSVLAuHDEg2L9+mnraL4ulQJZCWSljo2h1hC67dwhmGIfM47UVqEqyhGhZVrDVhbs34wZTVCVkPqe4yu7XI1FxexhHiUxH6SsIIbMoC7aaXOphrIXlA8QsCLgkp1IS/mchm06jYwOKGpJG0+qdQZaR6ZWIYP5Q50BbN03hSukWMzpQW1Ygk6gG576OdoalF3QCHb5QEqezkNYvuX++AsVrSgfLm8pzs6H02tcs/cX1EEB5K7MQsEaAAODmSHPp1/KI/FWQAbkbFva/wD3j39eLSSDcjqdRcuC/lcOzFmudokViSXIAVLUQbABlXZwHAP3RfadvPJXjFXLLUtL6M9xZwQGI7MdoyowqZZTZR0NiPb+TDCixCcCAmWVdSA245WTmtEldNU2aaUy0ht0gA3LczE76P6bRDi/IjevNiwVC0iGkqtUhIKwxPlTcFmfMeg07l4XKxOUrmTfL857bBx23HtBuGYNJqluatMvc5rm72S9s3cklySXJeKShFcsv4jNFYm6g5hrSY0ltdI3rPh2AeWacuyi1/w/DrEGJ8EFCQJbFTEkkqcnYAAOYC1CXmWU8eQ0lY0OsTfr1BBDiOa4uJ8oMQpIdgS9yNWLN+MIf1lN+0fvi0dJu5yUlqFF9BljRzVasuhIi7UaxJkAnpFR4ZwwzDnVeD+I8TZGQR1y3yVa8hKUstsQcQ4r4qz0EKI2Ijxo04RUVhFG8hmKYTNpphlTkKlrTqlQ22I2IOxFjAcfTGLYHT4jToTPQ9uVYstB6pVtppodxHEeNfh/Pw9bq/aSFFkTQLPslY+RXbQ7E3YFOojZx5jF1DrZVY8j1oyGRYwCCZaLRDLTBWW0Vky8UDrRGoURExESSqTNeIz3OaN6OvI1hwhaFp0vb29t9ork6XlMTU1SUmKuOeUWjLyZ0zDOHpK0AqAU41N/xjxElFBOC0cqDZQ+XXU93b+IitYTxMqWANRDDGMSNRIUB5mBG+hB/KGtTfXZQoYwwdFUo2OTeUdKXxNyBWflN3Bt7Qun8XKmyZiJaxozk5UhyrckbWii0eHT10cpAdJ5iXs4zFvuIhZidVNp1BKHZKgcxS4BIG5sS4PpGCqG3iLNpSgoZkiw0PDM1TLStBvsrMPQke8NlTFIITNYt08rsA5GxZxtpFeouIqjN/s0FQDmYgeG6TcZvlUDsGeH0yuWtAzhKVahmHSw1L+34xbdNPkq4qSyLMTxVgea+ZjYBrEONkjrp5txqoxPGyoC4CtFOPNvd7FJuQNLwTi1IpRzJS99DvbmF2fUX9IrNRLKSxdJGqTsW0/N4bhhic8oIqJ+dKb+V+tg+3sYHXU6ByoABr9A1htb1iGUSkvdjb07iMEli6QD2Zwfb/sYMkkBbbGEnEiGuTsNiL2OdnHsYybiQFwkeIbFWaYom17ux+p9IWTHPlSQroOYKL7A8ybesbcwTzZkkhxzM4NvLFsFc5Cxipdipn2Tlyh9QRYfS3rt7T4gULcFB9CoDa5A1iNGGgyytj/H0v0d4ymw0HncBPQvqQ4Aa/3jTWKfCy3xIvXD/GiklKVqKkksxTyBmJY2UNRtHQJdOFjMhLPrmYpUTYMoAv6RxuVhpSsFOYp3UN7B3Cn0fX8Y6pw3iwTIZR+oudGDAX+sJXRS5QeLbXIYqmlqSfHpQs6OkJWMvoSCNOm8VvEOB8PnnJJaUvV3UG6g5nB1/DSLXTDx3SQU2srMkHW7AuX7MIWTkJlzVDPNASPOpZYDW32RY2feAKTj0ZbamIpvDH6IkS0ErJHmYDMdgE7DuT9I53jlLMKy6SNyo7C1zske31aOsHEULWEpW76nmYDqVZrn1gmuwmSQElQYgbBV9QroSDe/TqItVYoS3PqyjpT6HA5sprX9evttEUdcxr4fycgXKKlqIsCASXOwvd9TFLrPh/VJPkA9S3symMaEL4S8wMqpI7Fg9e0tA3aHijLnIMuakLQsMpKg6VDoRFQwCc6QN4tlFIUogJD99h7xh79rPQauuPVnFviV8Of0FXjSHVTLO91SVHRKjuk7K9jdiaKmX98fXS+GZc5BROGdKmcKAy2UFDlIINwNXjfC+CKCmAEmmlJI+bIlS31crUCo/WNbT3znDLX/AA8/YoZ+FnzYPhriKQomkm8hIICXNgSSnZabWKSX2gCXgFQogeDMS5Z1pKEg2sVLYDUancR9XT65MtWVTCzuen5bwSUhQ0cHY3EDjqXJteaO6Yyj5t4V+Hc9VQoVUkyxLAITMFlqJZILHmSLktrYaGFh4SrZk2YmRRz8oWpIHhr5QFMASQw21P4R9Tqkg6gW+6IFpZQF/Y6Wtv3OnaIlZZCW6WMHOUXHCR894R8Da+cXm+FKTe5mBRcFiP2YUNe8JeLfhzPolMoO13TcEdQY+lJ2LyZCskyaAouoAklTO50Dtf6DtEOO4KmrksCGbMkgAuSHBNnYvtrDWn1Ck8TXHnjqvUFOMksr/wBPkhKsp377Xi48B03jzC4GSWHUTnckggJDFtidNj7MuNfh4uWSrKyh00UOoLXEM+BcHRJpBMIAM05VZVElIT5SpXy6lwABp7F1kfChlPKfRroy+mnvl8hrKp0pllRsm2lgLWHTQHpAVUtJlqdSVoI5k6EAlnZViLubltX1gXGsIFQtAK5glJIUUiwUrZ9W7EAveCzQhIGVJGXQnMSzt2c/6xlppLJppNsT1lBkByvy7BgAdBygB9NXMD0VQoqGYMkj5QA4dnLG49QC/wBSVW0hSnKskJcsWNrWTp5SCA+gywHJoEoL2yG5KfKLectpo27X6wRJYJcm+pYpOD5wySlJI+YMF62LC57Qhx3CVoJM1AKSPQj7LKDWd9Ouhi14TLZJBJKTpoe4+78D1EQ4qMycjvqzW72/lj31FIzwyrWTmtXRjZLA99+tvpYajQaQIgMS4LgD7tCbad+3rFmnyX5TqH037EH8rwFPogzuxBOwb2fdttdCIajZkDOrHJ5hsmUtITMCwonUkqSXOnbtBNfhUssMpIDltOmxUHPo2v0zD8OKiAkkg7AsdNQnp2N/SLAEJyMpZbUAjo1r7feIrKxxZygmUSYVJ/2ZFrBLpKhbodf53iCmlTCopUlQBsWSWexY2sNDpF9Xh0lSdQrZnTY6PoWtAczDVHlSBYEOEg2VqCQLfQ7n1vG5dgcq2Vnx5ucGRLWSjQsshKdGyqJYXNo6DwdMnJGaYOZRu7JfV2BAuOgftC+jlLlpZbJJF1BjYC4IDul326dXh2ilTPQClKwpIJyvyLGyg7gj912OvWKWSTXQ6MWh7JqFIcoSmZe5ult2tcN1ML62tKxdCmOvh8wSfsnc/T6QsRhfi8yVAKfmdKbdUnltBEunQXyLCCLeUbfZzME9wAnaFWgvQHlUC/NKWlIfVKgkpGpChlN4aonmacoUlgACokkG1wDygn07WhDOUrMU+GhUvRczKrU/KRLJuHe+rxZcFMunlJKVJyG7EqC1Ftg3tdorJE5DZNEZTEqStJYeW79rfy8AVNfkWoBCm25U/wD6Jf1gydiBXzkqSnUAgBRDsHa5+sDzUZubMbv1t9L/AFivzOAeCaRU4sHCARmUNn2HeOpS0IQkZGYDbtv6xVuA6MSJC5IusTFlzqQTyH+plHsYa0iVpUsq8uhHzOd2+n1hKduJNJfXtgJrJu6bzwl5dx+g2jeF9JMVkD6sIKStxGhRq4yWMeRluOGa11GmYlldi4sQ3Qx7LOW20bgx4q0Wmk5eJHhnZeMGi5rb2gGvmkFJBDE8wbXpf2jevnug9W0jmPEXF7FhnCUKBUZaiFbpVYEZmd20LbawpZXZZmMXwO6fTSsTkvIu2PYMmcHIdQKS5JSVAEEOpLEeo/hDSinJlyUurKlIHnN0p2Cio67OTFV4F4p/SkFE2YhamzoYjP4ZJDKTYghht83Zy6pcLlmYoqQkpYBiAdCdfrCMt9ctrZ0lmO2T6DPPImoExfhmWA4WpmAdndWzxvKkSpqVJSElIJBAyt6jL1EJ+K5SUykHmCEKD5SyEoIupbaJAGrFveCOGaaXKzhCSGN+5e5YWBfVgIchantrs5A7EouaMr+EZRA8MBKxcHXvobO8UTiao/Q1pE9whR2YW1JuWJBvl3DiL5V8VS5NSJc1aEZgkIchJKy7glRZroZu+ptHMvi9i8qqqpUmWoL8BCycpBBmqI5GB8wEvTW8NxhCUk45Xp6Bqp2Lh+YmreIZZQChAy2BSXDm3Ok6oOoa7tAeCVATUZC+VRzJzaKQsX93t7NASUZ5a0ADMoAByBzOkhvfKPQ+sE09SJqjPIyCWhinUJZLnL/zqCvU+rM4xFhpNZ4LVS1YAKGbK4tqlmb1AteIlqBOVQJPW7P/AANxfSFs6pCUlbscxD6spL6g6gpSPUlOrR5VVDAEEbJDMQhfR3LJOUMdnG2gdpKZtidAynBf7Xpso931PcPsSOujc5Vh3s5s5A8p+W97HuzxOMUHIokg9Trqx1uWe41ZR1s0niZipOe9gbOktlAuTb/QdsxIplZSBV0eRLIG5JsSFAAfRQs+jM9mgSpxJBJTMJBDcy7lBJtmNnHc2OXq7SfrAJIEx76Lc21ymxbZvYj0R4niCQApjcNe2rkkFmNgLX7vdiqOWBlLCCJs9QmeVJa6FJyl0gtmBJJP3dwIY4f5gbFy7Bs2hsRYEbZgRf7qhQrJmAoNgQrIx0bmUE6FgLt6jdrbSSkkDMykOTpdJAZR6kPlu79WtFpxxwVhPI9m18s8qiUE2uSDZ3IcEKu++3WDqSlSUApmKIDslyU9CdNf5Z4Rz6WxUlRKTqklTsDYZtwXGo+sHYFIAHKtSMz8qtFNcuFHzD1B7jSAvoWCCCS4R4a3YqQTqW1CixBsd/ujefJUsHPlKwCApKFG2+bLoepf2tDZKJYYKJubEJUz7lyWGnX1eCPEEtswmFBPnKQm3aZofqdoFksJ8Lw0oVmWCghjmQQE2tzBQPa56w4ExU9SfCSBbzTMwUAzkpKUgn6t2iRU8zAMgSJZ0z9Q24SIXVU1Q/Zy5agXciUxe+uVYBJ9zFepBJjc4yJbBGhFkoJLl3U5LC+5O/tAc3FZyGAQFAh7iccr7OlLfSFlbNW4lftQpZN5qVAqNrA2sBtf03hhUSfARLC5juC3Jn0Z2JQrrENLHJZHRKVWTMAwEyxU10lmePUSQDlzKUNXvd7xP4ME06SISnX4nGSsp+ZuldgG+giWSnrG6RHixBIUqL3CjZKIwmA/0tjeJP0kNDPirBGxkWJSQpJ+0BY/lHGuO6QJX4idF2V0zCOrYhXM8ck+Ilf+zmC2qVD1LP8AnEVyzYsGxoc1xbfQ2+F1P4VaJiCkpmy5gmJe6Skg5h75B/zR0zG8RMqUuYEvlSSzs7dzpHF/h3iCqfPOVqoZUvsHBV9SE/SLjifHWZDb+wGm5Og9YW1Vbld3wD27pb8dRlwRx0alXgVC05w7KAd21Gt/W7/jYuJ8VRSUU6bLmkLIIQwRearll2IaylA36GOHVkwU4WqQEZkHOlaDmSlzmUADZ2JGlnI7hjhPE0zEJ0pC0ulBM0pD5UKQjlUX1Tm0c6q3YEuVaPxLFsXDf1AXuEMt8cZ9BLjyiqZ+1UtU0pSVLWoqKls6nJ2ckNswgOWhSb5XSzW9LH2f8IP4gQTUqeG3D+HvKUTcE/hG1DTqd3hdBGV8o1+IVqbiKglK3uSsc12CfCULk35l79BEtTi48IhDc6gL62CLlv3f/t2EQ8TSmmMLC7Ds7n7zFfW4illChLa/ImN7kslpw6vM5GUm4Kjc3tmmp9yU6/0Ikp8TTkN20I6Z05XB1seX+s0ValrVILpLFwR6guIyRVNZ2S4JH3N9CYE6UEVzLDU4sFnlDD8GUpjfV0g6b26wSMSZAUwyeUgO4Vccqi6h12NxteKgmcQfqP597xIitUAQDY3bZ/T+WaJ8JFXa2WCpqjMACbpcsCSHdg49wLdXED4hKWpMvJfVY/olyFp0ZuUHpvuY0wu1zo5PoSDf2KR9IsGDEMZaiFAcyVEX+YFwD29/pFH8PQt/V1K1LwdeUTJaiCCltXSX5gSPKytOoLxYcInEpIUSFNzJblIY8yRbQs+ViNrFomrKFSWmytbW2UdQOotcelnvC+XluqUXSo+RXyL1A1DWzAKBvp6c5b0Tjay0YdVBBSlRfMGBtzDQu7DNp0Jb1JKCCpQCDvot2UoaJzMQFM/Q203iqy1qJZQKQLKNyAsXJUkg5QRuAxGzh4dfrJLZFlIW2UskLSWuAXGm/S2xuF5RDJ5HqCcwlqSUuHcEFJ6lKiTmIfrbpCurqjIWEPLAu2dKtNikywyt7k67wurqk0yCshSZa90uQF3A3YjykEG12Atmrc/GSuY5ZUvMM2XMm5tmB1SphqNW7GLRrb+RSU0i/wBLjKkTEhaXSoWUDLFnY2dinSzuH9Yf1ExRDIYkDNlWSVC2wIGv09YouDIBKVuSq48wcocJJKRyuC1tCCH0Jh9h4yIWgq5sxZJ5hlcXCVWy3DjVL7iATikwiPVTs+X9IyypgL9UnW3OSliNtfrYXiUIXMTnLMkMUuAdyHUOYhxcNtYWhnIoyubkzrbsk3Ad0MzAdgT3ir41TITPmAT1yyFMU59gAxPM+pOrREUmycn0EERsiNiI8CYTFckgVGkyZGExDNMS2RFA85TwHNqCj0gmdMhViNRymKD1MMvADjGLAB3jlPF+MJU4U5HiDS5IAJg3GccUtakg6ForNNXlVWnIX8PU9SbFvTT6xo6PTudiQzqrI0UvAzkzApIykEMGA6M+kEmgmFJIlzCG2RMI+oEWzAZqJUuWlKQnIGBYBXcuBqdT1i3U684Eba9ipcyn9jz8/bMuij9zkmE8EVlVMVLUhVPLIGZa0qHKSHCQfOphpbuRHSpfDcijk5JCWDAEkupTPcn3JsBrFgkyWhbjy+Qw9ptNXVL4TN1Grsv68Lscbx4PUqhxg9aESCNwTCatmPUL9Y0rSyLWeMj3h16lzXdm14KlQosT47VeJNfpDnDOFxPkA7m8V4puY6FwPMIlAEQ/o2rrm5rOTP1DdcFtOb43hCpC8pHT8AW++Fsdc4v4eE5ClJF45NOllKiDqCRFdVR4UuOjL0XeJH1NIkpyMwfT/QxHGQqMByq4CwG5djYgkmz9i0F4NiDTNcrggN8qgAoEP+7l9DCaJJRY/f8AS8VcUSmy6UuJqLhRAOTNY/0pRH/W43DPC/8ATBLWFiyJwOYWZWVSgFN1CgQR0IO9kSqolzu5PYA2+n+kFiafDS5050BnDhRCwbsHYFmgWzATdkfKWkhaFFwFJAb7LJy5VNYkE8r9OxOtCsqAD/ZAL3dFwS2tuXuGhMrEdQCSlSfDUOoT/s1eoDfTu0Ty6/LLzbuxF7jKpJe/89oo4l1IM4k4lUtAQmydFByzjVh2Lh92uLiK7Spv06+nSIpi8yt7nq8WrCeGlqSkkMtVwCwdLKF30LgD1MXbjXEpFObG1GTJyKS7gpUsaEEBl92yl/R+geyTKYTlg2UUgsliFoL/ACmWxbs7EktqxX0eGhwcqg+UFhzBSSb3PmYO346B7Ow9kJJASAGBBAIawKHbRvLs+wEZ85ZHMYAKGrmIUynQki4T+0z90pABGzhgdL7xVqrFBMnTChwApuYBJJDuSA9+5vB2OTqqVLUBzynL5UqStNrlQIYN1SSC8UaVU63+pI+4GDV15TZRzwz7AIjwCPXjDGYKkS1QJNVE85UBT1RVh64glXPLRUeJcXyS1RZapUc/48qciD9fpeLVrdLBrVYhHJzvG8WyuhJ51eY/ZfYd4H4SLT3hRMU5JOpvFn+H1F4k89mj1GihiyKXc89rLnOLkzoCJJIGURaMHmEAPGlLhbAWiZUgjSPRvD4POtj6TMcQqx5HKY0kVhGsB4xiIKTeF1Da8l4pt4OVV8lqiZ6wNXmzQdWTgqatXeFtfMjyVjza36nrVxUkLSi/qY69wnhqRLT6flHIUKdaR1IjrnDdYyBG57Mj/UzB1z4SHtVSDIQekcU4x4cMqYpSRy+Y+6mDR2GpxAtFK4oPiJUCOn3afjGlfUrINPqKaabhI5RHkHzsOUylNof4wCRGA1jqbSeTIlp52VT9lC7/ADJI/OIYyKkm6TBU0lKSk7Kf0LMf59IDAg6SkKUgFg7JJ0AuwV9GJPrESLIjkSCpJI2/PSN56wVXsC34Bz+MWThTh8Vk9aEzPCSCVA5XCthqbG+h9+sNKz4cys+RNQpRdmypJJ6DKe6fx7QvK+MZYYZVtrgolNRrWoZASxDkAkJuzlhYR1HCBlHha8zhZBAUUB1C+gJUr+BhpVzhhtJLkSnzLISAXJUokJd+mYjp7PDCZQSZfhBObOsHlAGV7uopBc6quDv0tCd129ZxwHrr2m2G0SkKJUo5SAoE3IsPP1AYB7WYu4eGVYlKk5VlLp+ZJDFJ2INin6NtuYE/VpWUIBYpsdwRu4UCxvZmOt9YkxymEiUVrLLQLAlgQQ+t2L9vppCsZbgklgofH1J4EhkoJQS3iIKgOyVh37ByR6RzUF+g/OLJRcN1WITFLDZSpybFt2ZMW3D/AIZSAllpnzVbkDIB2ALP9TGgroUrbJ5foA8Odjykd5WY8Jj0mNFRlAEQzjAkxUEz1QBNXFWNVoArl2jkHxMrTZPU/wCsdZrVRxr4oIInI6EE/hDWkWbEOXPbUyjqi5/DBYE5XtFMVFo+H6VGcW7R6XSf3onntT/bZ32kUCkRKZAhTQKUAIZonPGvOLT4MNMBxGUAHEUfiGpUAdY6JOp80VHiGjSAp4rb8dTSYxppbbFk5yxN4V4lNaGip4D+8V/E52ZVo8rBZfJ6a1raZhTqnIA6x1zCKNQRHPOCKDNUh9hHbaekAlx6P2fhVt+p57Wy+LBXKpBCYreOTLNFix+dlFoo+NT1mwFnHveHLpqEGApjlhkrDgZZDaj8tYqWL4SylZdQfrF3w3D52UgpYpsQbF/sh9/ug6TwbMmOVII7t+HUdxGPqNVp5xS3JYNKqq6Mv6WU6o+F1UmnE55anSFZArmAItqGJcgWO4io+Ap2YuCzMXB6N1ju+E8PT0LUKiambTqAAQoEqflZy2zHS73eJpPCVOmYtaphmKWwuAtQHyudTZg56CMH35R68/I1/d0/Q4ElJCgCN9IbpwpSiMiVKPRIJJHVhHZ5nA1LPmpUuUDlsFLCk5iDfOEhjporvaLBQYTLlJKZKkJV9lEuUnlGxOV1f67xEvaEdvTkr7vz1OS4dwzWy5alIlrQkgEeQKdmU6VKChoNoLwilqKCemqq0nwyMqQVDMVEEhISCXdlByRubx1mZV8rLUSO+Ud9k+kVbijhyZUqk+CuWgIMzMpYUtlKCU5gm4KgEqAdmJhKOq3Sw8YY0q2o4KbU1iq7EZCVJVL5syEkWUgPMBTsxyMH6AxYsdxBUvEKVALFZWCWFsqWUGHdRHt2jKDhFOH+LVzJqp05KVELVYAWKixJdRAa537xW6KdOrsTTPDGXT5c3MBlTNzZvXKVKf8AdPpDEJQlzHol9ysk0W41hRVZVDmmBRSQSGWlRysN7H+Xiepww1hyzSTLl6EliHFwSxzJvof4NXOOaZeeRUSy6JKx4ikqbw84TckXZRs/YdYteA4pKmuUkHqCbpUkspw/U69xArOIbo9To8vkOkU2RISiw2Ye8FS1qlu+9+3tAGIYlkzFKXIDjlLfk59wNbiI5NZVkOMiDZ0lKTt0IUQffpCW1yDTy+jDT8X8K/4r+6qP8uPD8XsK/wCK/uqn/LjIyNv3Ovu/z6CG0HnfFnCzpUj+yqP8uF834n4cdKj+7n/4IyMiPcq+7/PoFhNx6AM74j0B/wB//dzv8Ec84/xyTUrQZK82V3soat9oCPYyCV6aFctyyWnbKccMqBEXD4fYtT06lGevI5tyrVb/AJUmPIyH6rXXLchKyiNkdrydPR8SMMA/9QP7Of8A5cbD4l4Z/wASP7Of/lx5GQf32z0Ff06ru/t/B7P+KOHNaof/AOOf/giicWcey5oKZKsz7sofiBHsZEPVzcXHjkvDQ1wluy/z6FKXXPv+MQS1pdyfxjIyEsDjgmWThLGJEmcVTF5Qw+VZ/wCkGOmSviPhuUA1I/s5/wDlx5GQ3VqZ1Q2xwKWaKuyW5t/n0Ftdxnhq9Kge8uf/AJcK6PHcN8ULXUWSXAEudcjQnkjIyOv1VlsHBvGe3X/pNOirqluWX8x/TfEDDU/78A9fCnE9h5LRKfiPh7nLUgP8xlT1HvbIAPv79IyMjFegrfm/t/BpeLI1lfE2gQeWeFP8y0Tww20lkn1AG0FU3xSoQ+aqS7lmlVDAHo8uMjI79Pq7v8+hDsbJF/F+gJKf0gkMC5lTMpPTyv8AcPWIqf4j4UeZVQUksSPDnsC1/LL/ADaMjI79Pr7v8+hCm10J5vxPwtnFQMwH/tVH+CBpfxVw0+eau3SWu46Oxb3EZGRH6dV3f2/glWNLAux/4hYdOkTJImKJWhQSoomEJJFiQw36D0hRh/FmHSKZcmSoAzEkKmKTNzqWx5ykS2F1EgZtLRkZBFoq0tuXj5neKwHBuMqdMmpROUD47oYBbhAQRY5bghWUOxGX0gDgbiiXQ1yVKmBckpKVLyzA2bKbjK5PKHYMQ8ZGQZUR59SjbZf8R+J9CuYP24Um4P7ObkA2Z5YU7dR7xr/5m0ISlqi+/wCymFz1vLjIyAvRVvzf59C6saW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22532" name="AutoShape 6" descr="data:image/jpeg;base64,/9j/4AAQSkZJRgABAQAAAQABAAD/2wCEAAkGBhQSERUUEhQWFRQVFxcXFhcVFxgaFRQXFRgXFRYXFhYaGyYeGBwlGhUXHy8gIycqLCwsFR4xNTAqNSYrLCkBCQoKDgwOGg8PGikkHCQpKSwsKSwsLC4sLCwsLCwsLCksLCwsKSwsLCwpLCwsLCwsLCksLCwsLCwsLCwvLCwsKf/AABEIAJwAwAMBIgACEQEDEQH/xAAbAAACAgMBAAAAAAAAAAAAAAAEBQMGAQIHAP/EAD4QAAECBQIEBAQEBAQGAwAAAAECEQADEiExBEEFIlFhBjJxgRNCkaFSsdHwFMHh8QcjcoJTYpKis/IVM0P/xAAaAQACAwEBAAAAAAAAAAAAAAACAwABBAUG/8QAKBEAAgICAQMEAQUBAAAAAAAAAAECEQMhEgQxQQUTIlFhFHGBofAy/9oADAMBAAIRAxEAPwDl6NaBEyOLiEjEloYaXhJVGeSS7jE7Dv8A5fvB+g4iHvAI8O2gSfoVS8QzDP25KSBkuSotK9SIGnT4RydcWvEgnEiPQT9TcoUc72KZLqtWIAmTAY21AiCVKJMcXL1EpvZpjBI0IjUog0aeMjTRkcxgCJbRMmU8GHRxmXp4G7LA1SIBnyWh8qTCzWIhsSmKyI8gRKpMaNDLIM9Dp3aHmn00L+DpDXh+hAaOv0mFShyM2SW6IJZCTBiNaIW6oQsnTVDBjXD1GfTukrQt4lMsk7WBswp1U94RTtYvrESdUesTL608iriSPTV5DdQh4VamQxhkifaBtSoRxs+Xm7NcI8R3pOHCrEWTQcPHSBZEnniw6KVGTqI1ka/I6D+KI1aENCrX8OBBi0GTC/WyrG0Louzn+r0bGN5COsNNbpn7e0ASkBSqXZVrWwd+8MWlsXx5MmRpQY1OivDHUaMy0VnDgd7gl+4sb/pAE7iQCbG8M+PHYPCVmv8ADsWiX+HG8Lk6taj5mcdP28SomF2qBTYP646tGZxQ5Yw+gYcRt8GA1pUKTY1HDOCAzkKdt8du8SJmGxB29RbMWo0R4/okmS4UayTDlM0KAPXcP+X7zAeq0isi+cfaHRj9i3FoRTJcDKgzVggsQR6wEsfrE8lDfhs9oco1O3Z/pmKrImNDOXrGCSGJvb7D6g/aNeLqXBcRUoWxrr545Wa6RjfvCmYt4I1j10hyQlKfokP9P5QKof36mAcnPZOwMZZUYkHDoO0mlgtcsARlk2mPjFUKpWgJPaJF8HcQ44fLDXiXWMlJMel6HoIZMHu5DFmyuMuMRjpw64sejl4hLJkMYdSuUOohI+5944HXRcM8k/s2YncEHFWwBPvCfi01SQXZPZ3UPzv2Z4n1XFjSaAUpFyokJDdycDufviKdxPiiSXQkzDsokolEjLPzTPyjJdjUgXiPFA5GWd7qf7MAYRytQK6uYMXBSbjf3jGq1KlHmLf8uGv0j2mAIJLWaxBcjdiOX6wzwV5G0zjq1SzKdwb82WAuz/kMtuYWJUTcMevX99owR3swtnHp0jKdg5/Tp9IGwiRCDkB/3dtzB+lluWOfp/qzk9RBHDOHmYrlIBuQkqBvsmom/UEsXMWzTeG1Luoc4RewClMWIL2e7CrLOwMWouXYu6ESeHMm7ByLDZ35hfDi7dXjSbw8pJGRf2t062NvXpHR+GeAnloMyYQQXYJBttU/lNy4HW7xIP8ADoAj/PJ2LoGwZJDHI/XrDfYn9Cf1EE6s5amUUuGP9Ba3UxApTC7k/v6+0dJ4z4CVLAMrnQGrA/8AsLPcADc9L4Aw8UHiMgIZK3BSLvamrmoANwLqLe8C1KDpjIyjNXEB1EgTEUlrgMXug7b/ALeK9rNPRSN2v3Ln+TQ2+OQo5OcdNsxhTFqg4tm5HuYL8gtCeUiD5Eks9hcDPWDPhS0+X7l/6QTL0iSUBNyb9mGX+oh2LHz7CZfHuaTJTlRuSolyen9W+jRoNLD+Vw0R6Zw9njuy9NnDHyoxLMpSFctDRBqpkFTi0K9RNvHmJu5HUWkTonNeA+K8SdLP2jE+eyYSzZhUbx0v1co4vbRl9tOVs6urU0vuegz/AEgeZxIJuvnXdkJNk2+Y4FruTbtCvVcTpFgX2A/mdveEKpq5ymBKmLBKQ6bl3P4v5noIz9dkWbM5rsNwLjFIca3iSpwqUQRhCXdAI/4ctnmqcNUbDPeAdRoll1rUErYBgXmK3uXf6MA0WDg/hsgPOWSopYpSqktsFTLkDslheNOLqTJDMyfwoYKc45hcg/Uxz7+jQU2ctjS1wb9/36x4ub49M+5jYpqJUAaidoI0ksqVS4Jy23oAIY2ClZorTqS1Vqg49Dg/be8MOF8LK1Au4PYuW6WZsdM94ZSfDYYZZnLJIO9Tm4P9t4s/hThIFQIIDchFqhjD0lwbhtiesByvSHca2zSUJUhLkVqZ+RiRsCovyB+trHJEa6DxalawmelEtLm6ylIzsS/cOG7w14j4LkzAoEK5VcwTMUnLsVIFm27W6xT+LeCylapMjTLvStGpMxRQkJSa5RHlLrIzffEL96OOXCTrV/j/AH8F0pL7OtaLxCg2SXRZlPhx1c27uWMNZWvSd44XwHTTkSBNlKLgFXw33QopmIKRdwQLdFpjoPDOJfFkpmFNDpdV3Y2seu8aYdZOLpicvQwaUosvB1CRuIrXjfg0nUSSogfEA5VJYqYbHqB0itcS8ay5T0Eqo8zNYjYvYHsLxXZ/+J9ctctlkEMCSHN7OHYe3XbMPfVLImqEro3jalYk4nolSiQqprlmN7M7izFm9oVJVbd2tfAHV+0WyfM+PKrRQ4AJRTy2+VTu7VHuIp09Rd/1f1d72hPKxrVGApRVtZmYi8WzgWhNNSrk47DoPeKnJSK/NTfIZhFy4LxAlZlqZVKQoKSGcYYjrHb9IWP3U5/x+5h6py46GyZcQ6ogJMEOwhJxjX7CPR9f1EcOGTfdmDp4OUhRrZ1zCKbqOaC9VPeFwluqPAQVyO3J6JNdM5YXwTrlczDaBo0T/wCmLj2LCXnLpBpSDzHr+sXPgfDUS08iQ5F1HMU3gIqmR0bRoAR+b/pvGST5Ohsewq4tq5ibUhSe9x6sReK5qFKmFzLLJ/Amkfp2h/xKeHsA+XOfVzj0hUdYsAk2u7uKvQDv0hQ1Auo0rAFJAckN0y5ezCGvhzQmYSEubOQyuZuop9894SacFa8m5L2cD1Lhy8dH8LcPUJYulBI2Kiq/Yu13x0+kd9g7rZF/CMkJVLCDcMgBL4vcufWCdGlKVBJFYBNQb/MTljyqOA9wOlzDrRy2LlFQ6kNgWLMT7CAOL6CqkpRQQrmTyAKIxsTS1w+7ZvEUaVk5W+I4lpJUFIW0wE3A5CGwoOb4+v0G4jwuYoH4f+WpVnSxHR0VJt6E+kFcGFKCVB7BgKSbA4AZtu+0Yn6xRLioID2dNxh2SHTe17nsHh0sWPJFOaM6lKM9eCrafgJ0tRUpRMxkpQ7FJskrYYJSGKiHNIPozmcPUmUpLBN3cDbfHcQfwLTSZqDOlFKk1lLgkkmWSk5LgO5Z93vaDNTKdNk9R3GAH6jP5mDWG1Ybz7o5zqtJLmzhpmCZNwSKKlFLK5GwSQoFTqsGs5JhX4MC0NqlpUZQEuUZaRLplpcirlFaubJc2AcxadTpkiYoTAQCQEn5UtgKcFrHPp1hglwkEKAAAv8ADuPRg4btGKeHI3UZUv8AflGhzjptf7+yg6Pw9M09lMUsU8wIWN0ukOXu35i0VDXhRmXLEYOCW7tc3N+0dX4jqk0KQCasVJcv1BOHO4/S/NuPaFIU4JJzzPf9vGnsxMtoSS5ClYAJ6PD7wxqPhzgkqSSoUsHJS2xLN7B4T6Ysdgd+n5W9oOkpJ1KVjNiO5SMe8dHpZe3KORd00YsitOLLzq5gCYpfGdTzRY+I6t0A9vz6xT9aqpUdD1fOsklFdhHTQ4qwdJeIp6qbwQlDCANYq8cJaZt8EClOX6xiPR4CGFF08P8AC+YKCgKrAKKfyF4vUrh7JZS2LXFQB/tHN+EodbggDflLl9gcfWLvJ13wpVy7dKSxPp22eLw+3tyQO/Ao45qvhqKQWL7JTzMfxGzQj87FSrdMVHolrwz4kTqC6GYC5UpnVvkN94V6Vaknp3ALlrWe53vi8Z5miA00elUQmnl62Dv0xnGHzfpHQODaYS01K3aou9xZjsPu1/SKLwnWHcO9ncBy+ApRAAf8JfrFt0mhXMSDMLuWTLAKQzZL3pF9hvnEZ92PdUPpfEZZwp3s7OCRsAHLO129AYA1fGwmclCCFLNigBa5jq6IQKCdzUoAO0FCSJctKEhyPN8NnSk2AST5c5LkkOw2Qcc1M7RrT/DppJRMU58qKioMS3NZnJyVG5ezbfkSl9F702mAu3MQHLMHLWBdi3Y/aBxpzLmOXAKSDuA5v1sz3PX1hFwfxJMKKafiTAqmtRdINytan5rJu4SBcAM0NOKeIqPiI+GpXw6RV8sxRqChU1qSB1NldAS73IVfahCxZeVJXZ7hel+D8UJKqVzFTC9JDzFFSkppASz7nYuYIkzCkuWUBVUUsGu/lBvYgOCxbvCLT8aV8AzlJmIUmimWlJmKmFaAl0LsA5qBqxSOrQznLqIUaFsDSpAcB7lBIFSPIHfqNw0XGae0wp43F/JUBTZi1LUvUKSKyyUocikB90uMsbl3S3Qa8RmlMsUpdZxkgWzTkX6YeHum4c4ckACwZtrh+/qOvWE3iDTF3r52uQwQQcdgSTZ7/wA5OL42XCcXLiiopmTJj/EDMTdIF/pZv7xH4o4QFIC0VPTzAPfcKbfv1iycP01qyBc3znymxuCWuN4WeI10lkgMQwANnLtT0Llm/YzLSse+9HNNODd27Pg+kNOHILpUTi7vf6QLPkkFR7lgc9/SJ9Cogszn73jd080mZcsdBXFNSAkj3HvFeTMcw21unKoUztNSYmfJzmBjg1EIUi0KNV5odpXaEutPOYTF7GvsQRlIjEMNDpnvDAG6LD4dIAqCeazbk9z0D9vrHuN8XUDTzhyLYCj0zYds+kTeFpaVIIRZdyok2Ttc7PEWv0kqatiosmxYg1EZ5iwA3J/vA+EFEn4agfCNZSXJAliY5U1707u1gdrxFxDSBCUK5QFuQBzAgXB5jWrfmIAtbEY4bJlpJCKCASAUtzb86lBinazj1zDTWShUUKHNkOBld6u9Kd2psmzMYppNBXRt4bQkLdIN1BIWLzFUtUlL2S+5sAGck2joGjpAISX3q3782VFt7Zy0UH+MCVBCl3cIuCVKclwpb0pQPMSpRKmuwh7wfXKWebllhTZqM0gplhIUHBuzgWDhnzA1Qd2Xrh6UtSLAuWYu/VRJy1stbMVD/EXhqlOq5FJJZiw5lEEAh9g7bnLtDvh/Erir8XQusOQGe7OCGxmFniXUCeg0+UkC+VAkixuxU2R0tF5KcKAhFrJfgRcI4mmRpFCcpImzXoSwKwk+7qCRuQq4HQRnTf4nayWCkIlTqiySoLrUTZiEFlE47xS+OagImuCGYUpBBYXIqyzfhJJLvjJfh/j8uXOlzJjhnJuDuQwA8ue3W+6vkmmhtQkmpKw3inCNbrZxmzlJl1KAUlzLRLAUENSbBrvcmxN9r34enIkzkaWn4aJ0tCpXMSuVqUpNQvzS3Ym5IU+WU0LJviPlU3w0ILCWqYrmUlghbEJsrmuLBlKIuliDrvEEiXr0LQnnkLFVNhMEs0pYj/kNJBFiAMAETl5BcW1xLvxCXO0iCtKkBBGSTaZlPnO7q7Ze8VdPGVajVKcslSKVM5BTYlKd2qVZWbAYtFx4rr5Oq0MxaSVIZKi3mTSpKr9LEOehfEUXhOkBnApelAUElPQAlxc7Ke+aLReaoSUIPQzpUp4pZJr5LX9d/wBxyqYBLCai6QQsquR0Ja7E/SmKp4knPhQdJJf5S93B6H9Ida+afMksUqZ7F7DPZ7lxv3tWNXMJCsOLED7hj0fHftC27IhI6i4YlKVGnsDm49omWg1AG/Q7/WNeHzClfX5SCbg9xsWx+xDnVaXCrUjDlm9iGEPjaVoRIhl6flvCTiibtDhesZMVrX6x1QlJthN0iOapkwsJeCZ+pcNAoEaYoWSyJNRh5pJLCB+H6MmHMvTFoOMZSdoVOQJwVRSlQCiKvl29T3MA6xKvK4ucWsMvf8zEvD1Fc0pFhu2Ww3a5bvEnHdEEqDZa/r0MIHrtQz4XxGhIKAVkOPiLUBLCrWQCCpRcjbuAIJl64oqWqmouSwv+EKUs9CbNYO4CSxiraedMYmzAeZZ5mTcJlvceicxZUz0FPLzPypISBMmqyCQXpsWbJYNSBd115BNtFNAlqBmAqSa1qMwOkqZhLlfNMBSCXsLEjlcnyeNoChQ5pSwUoeXLhD+V6uZQ5iVqbcwi/ik0hKwkmopQCR8NNRKiVKuq1LkjNheFknTrKQUh6iQH+YJBdWXyq39IHfchdtL4hUR8QKUlPMQSz0gspTuybukBtjlmK/iXiVgmlRQlKbBy4qIAdnNIQAARdn3hNq1KlyWKiFVsU4DhLWAGUnl9aukItROJJe1V2bbItAcbD5GVzq1GpVIJJ3YOxskb2H0F7RONOOUoJ8zAmxJBBCgMAXAybgwJpFgLSVBwCCzO7XZvtBMycxQcua2/CHZmfcJBz2g2voGyWZr1KHNMLpJW7/MHIbdyokxpoZz1lRBdJzcubuDsXGR17wAtZOcmNkTGBB3H0Nr47ROOi+RZdN4kWEBCAxe6nU6gQQApL0qSMgEFikReOFTDIlSan5k1quASSEqDnpQr6jaOX8McqalwbbsN6rdMx0DVal6A6eeVSoFRYFRAQq24UVA9lQnjT0N5trYTxDzEjyrZwBghTH7v/wBZzeFCUH4yrgFKhdwwB+Yjph7N13EMU60U0rJSVVJKSAoVIJCnU97Pth4B1IFRIYLQAlQNyprpZfzOCW6wzglsXz8AM3SX52qCujKTl0kjIe4P0O0TcTmvKcOD9i3YxF8X4k1ktSAADuR0x+fT6SakhKFVOQIjKZUdTxFRs8BKVBWplIclL+8BqEFGvADNYkkIdQiOCNKLxbKZaNCAwhgZgaEul1IAiadrhsXjpYM0Ixsyyi2xDw3WlC3ABOQDgk2D9c47w8m6da01TFOo3Uwt9dgB7XhRwPRKVNTYtnv2b9YterZ227XBJsw6n6m2I5ckbExBMlgJYr5bEgDnO1n9SA7AXO8TabiQCxQCCkUoDisi9ZrZkhqnIDl7NmJtbJUgEDzHlSPXzEjc4v8AnAMnhwQQqaSpR+VNy2w/1HYDFusVFlsO16DPSmi+UsQQQkZUTgBRPsABmBpfEGUpTuoGklmYBkhKAzDp2CR7mypy5UlUwgAqJZDWQTUK2N1EAFunL7pJWnV8IzPlKi/qAWH8z7dYt7KGMlQUoqWgVlMyhyKfiOySqoGpgFEi5JbvCrWrBKimql2ST+BPKH6eWLFwogSHVL5kgi92QaT5XsXqu3/6GNOIoSKUlAolpJIsKlhDVKLP51hkm7A9YIhU6SL/AL6xtKkKWQEhybADeGWo4UtJWD5kipQNiXZNnz5oZ/wVBQEAPSwKbpVycyn3JWvozJDRLKKuoRiJWTSp3qcUhrEXdzttE/DtNUoEpKkuHAyQSx/v6RZAvgeqCFOzq5WuQGfmsPMSCR7RYJE4pLTU1JoHKFO5VUoKch7GY3uYU6EMk8oApllrB0qqJU7/AIgljt2iNEyY4NQZJCQxA8ybE73Af1Bhb2wk6HE3WqaSUJNV5gc2UalJW42dLuOptGwAK1j0KDlNK3VSbXu6fpiPacgApPymqX2BAqQS9tvtGNAgrmUjsbnBDlmPqbfpF2UTLXeqm9363OCe3XvAmuWonlquLiGqZZ5nDfrA40RqBJ2hc7CQoRwl83gDiPDWFouHwwBCbioDGFqTst0VACCpAhyvwutFJUA63tflKbkFSgEk/wCknB6R5fCFAeX/ALk/rGmV0JbFi5kekLvEOtSUqKTYjuP5GMaRV4BrRdFi8FyvMfmOB2EWKZw6oiZNYIFhSaZdsscrOcMO8U3w5rF1UAsk9P1i86oAqQCAX3Oc057CHxppkegOZpksFVAElkg5SkZUU5QMDvC3VJSlqXs3M1g5cquzmxbqQNoLWpys4ch27k/k1oXSC6wCBfP+0EiFvvoJIm10pIJSVByKUkvTLQ1qjdtz7v0hd/EJEtEt3CCtTjeqlgB/tyYm00wlUxZJdio98lj2sPpGdPo0rmzHe0lcy34kgEfnFXb0Tt3AtNkquLhgTYkElyPwJZydzDaXqxMSXUAhCVBTgBRKvKEg4JWSz4MIpy2D7lQHoKSWHZz9hGVTDQ+9a/elKabdiSfeInRGMdUlS5su9IUoS1KOGdL3u7FQNr3BzBSJX+aEy1UsakrTsELpKgPox3a4vC6RMqloB+WckC5/AV9cuAH6ARIdSqWhChciSCHuxK0Et7l4JIoSo0dSyA4ADklncW7ZVD7TaNLS6U0qAllTbvUCpnceU+tQxaEumLzVPf8A9nhnw7UKSqaQbplqUHvcMAfufrFMgRISES1mwJJYi7BLLDDbmH0IjGpQkzkuBSyWD5FRYbXAUQX6RqhAMgLwSprYFSbt9BAYVyp9F/8AkA/ID6RXgsnnT1JdLDJB22pUzB2wSIaeHZSnCiQSAztkDIJHSF4kBSQo5qIf0UIsHB9OLbVZAwbG7dbZio7Zb0iXVllE/iyxcHvAhmKPoIb66WEptgjG14riFXis64sqGwxU60KNdNg2YqF2oELxrYUtIOlcRUpyaeYlSmSkBSjlShgnOcOWZzGk7Wm7qQN3KRkNikEg2f26wCuwtCnVTz1jTKaehCDpmuIdpksuXagXPW6G9j1gdKVTFVKzZywAt2AAiKQN4wrVqGLQpu9DaP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pic>
        <p:nvPicPr>
          <p:cNvPr id="22533" name="Picture 8" descr="http://farm7.staticflickr.com/6130/6040659634_cda525838e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42875"/>
            <a:ext cx="433863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4" name="CaixaDeTexto 5"/>
          <p:cNvSpPr txBox="1">
            <a:spLocks noChangeArrowheads="1"/>
          </p:cNvSpPr>
          <p:nvPr/>
        </p:nvSpPr>
        <p:spPr bwMode="auto">
          <a:xfrm>
            <a:off x="4071938" y="4429125"/>
            <a:ext cx="33845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t-BR" altLang="pt-BR" b="1"/>
              <a:t>Fauna  </a:t>
            </a:r>
          </a:p>
        </p:txBody>
      </p:sp>
      <p:pic>
        <p:nvPicPr>
          <p:cNvPr id="7" name="Imagem 6" descr="livro_fmc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3" y="214313"/>
            <a:ext cx="3668712" cy="400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6" name="Picture 10" descr="2009092214444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9063"/>
            <a:ext cx="3954463" cy="14366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encrypted-tbn0.gstatic.com/images?q=tbn:ANd9GcRZ-AC_hi3XSgng9iZAW8E9KMfliJos7i50rTBAxlB0reWpfuK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38" y="3071813"/>
            <a:ext cx="2427287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http://planeta-terra.info/images/imagens/planeta-terr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57188"/>
            <a:ext cx="2311400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Resultado de imagem para brasi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500063"/>
            <a:ext cx="18907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1214438"/>
            <a:ext cx="17145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Imagem 11" descr="Cobertura Florestal Fina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2357438"/>
            <a:ext cx="3286125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6" descr="Resultado de imagem para esalqueanos imagens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4857750"/>
            <a:ext cx="24955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https://encrypted-tbn3.gstatic.com/images?q=tbn:ANd9GcQfVTqviBg8POr6gKE-EjCy-VcKbaF6j7qsx3CI5HzEXf2OfzMU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857750"/>
            <a:ext cx="2790825" cy="185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ixaDeTexto 8"/>
          <p:cNvSpPr txBox="1"/>
          <p:nvPr/>
        </p:nvSpPr>
        <p:spPr>
          <a:xfrm>
            <a:off x="2786063" y="142875"/>
            <a:ext cx="6143625" cy="369888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>
            <a:spAutoFit/>
          </a:bodyPr>
          <a:lstStyle/>
          <a:p>
            <a:pPr algn="r">
              <a:defRPr/>
            </a:pPr>
            <a:r>
              <a:rPr lang="pt-BR" b="1" dirty="0">
                <a:solidFill>
                  <a:schemeClr val="bg1"/>
                </a:solidFill>
                <a:latin typeface="Arial" charset="0"/>
                <a:cs typeface="Arial" charset="0"/>
              </a:rPr>
              <a:t> GLOBAL E LOCAL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AutoShape 4" descr="data:image/jpeg;base64,/9j/4AAQSkZJRgABAQAAAQABAAD/2wCEAAkGBhMSERUUExQWFRQVGBgXGBcXGBQYFxQVFxQVFhQUFxcYHCcfGBkmGRQVHy8gIycpLCwsFx4xNjAqNSYrLCkBCQoKDgwOGg8PGiokHyQsLC00LSosLCwsLCwsLCwpLCwsLCwtLCwsLCwsKSwsLCwsLCwsLCwsLCwsLCwsLCwsLP/AABEIAMgA/QMBIgACEQEDEQH/xAAcAAACAgMBAQAAAAAAAAAAAAAEBQMGAAIHAQj/xABHEAABAgQEBAQDBAYHBgcAAAABAhEAAwQhBRIxQQYiUWETMnGBB0KRUqGxwRQVI3LR8GKSk6PS0+EzQ1SCsvEWFzRTg6LC/8QAGgEAAgMBAQAAAAAAAAAAAAAAAwQBAgUABv/EADARAAICAQMCAwcDBQEAAAAAAAABAgMRBBIhMVETQWEFFCJxgaHwFZHRMjNSscHx/9oADAMBAAIRAxEAPwDiWcw8xDh3KUiTNRN/Zy1LJMuXkWtAWZYzL52Chcd+hhE0akxUvuY/wzhiZMmJTMWiWlQUxC5KyVJlqWEBImDmOXLci9tbRpVcMT0rUlPhqSlRSFeLIGYBRAUwmG1u4HWEUS0tRkUFAJU2y0hSS4a6TY6xOERufcZ/qCcFJC8iUlaUFQXKU2YgZmSu4vrp3EHYvwmZah4E+VPQQSVhUuWEnxZiAllrcnKhKj0KiLs5UKxlR+SSPSTJG4P2e2vr1gerrDMLqCA32EIR9yQI7CO3PuFzKCZJmywvLcgjKtC9xugloA8QxtTLAWknQEE/WIo7CO3Pub+IYwTDGkTU9MpWgjsEb33H2G8P+IkEveGyOFJQsoEnrmMR4LiATLCVWUm0Mv1uFEAaxtU16fYm0siFll2XyByeEZJUxBb94wyHAdO1wr+sYNpZjnSGaVFQaGlp6f8AFfsKy1Fv+TKdU8ISg+UK/rGIBw1JA5gp/wB4xd00A3gKqpkiKT09ai5KK/YvDUzbxuZUhw3JNwFN+8YHGH0qXzBVv6Rhni2IJlgpEVGdOK1dSY8rVvlJyl+xsb8IlxFMoFpYPe5MEYbQyyxmOx6Fo1/8PzcuZvaJaKgURrGnCuSnmUPsLys44kHT6KjSNCT++YXLppavIgj1UTBcyiAialZxbSDuCk8NJfJAlY0s5f7gknBH+U/Uxk3ADslvcmLPImCHmHUKVh2hxaKpoXlq7F5lDpOH0HzP9YDxTD5cssH+sW3iuV4KSpNiI57V1qphcmFtVGqmOxR57jFNllnxZ4ITMMZ4hjSMjLwhzc+5v4hjzxDGsZHYR259zcTDGeIY8Bj14jB259whcvtEZp+8O5mGKAiH9WLgamizgxaiifeJ04Ko6KETrp1J1GkRfpJewaJ3N9GRjHU0VgM0bffEJwua7ZFH0EG/p8wbwVTYxMT0MV3T9C2IeolnUExHmQoeoiCLYOJSoMtAMSispVhlIA9ojxZLrEt4cX0kU6H+CAFFtd4NOC0y/KrL7wTQ8PeGTlW4MHo1MIzW7j5grNPNx45FmIpIUlt4a0dMwBjXEMOVlsHMaJrihLKDQ3XdWrm85QvOqezlFhkVeU7QQrGkiKLUYkp+WJaFMyYblo0Frdz2xQm9PjllqncUp0hJW8TWPX1gbEaRKE63hDNMLanU2J7GGqph1RvU1ZWbxYeFsIGYLX7doXYNhOZQJi2U1IRyohbRODt58gt+VDgZ1cpOVkwlkYUrN6mLXQYTy3uY1qKbLoI9DKKnhsyVPHCE0/AnGkbUPDrDSHcqcGvBcmekCO2xznBXfLGCq4lhuUhrQ4wyoCEQDxBWCKtX8S5EsNYFO2FbzIJGErFgzj3GM5CAddfSKXEtVUmYoqVqYhjBvtds3I1qobI7TIyMjICFMjIyPY448j0CMaH+EYGVozHeB2WKCyzhqpalMyg0EIzDoYTKQ13iRE0JAZVzCTj2NFS7htbSqPSAxQX5gImCla+I5iROJAWKXMcnJdDnGL6i6ZhoeA5tAQbGLKa6VpZ4TVgSVu7dIJCyWeQU64roLFU6gbmNhL7wfUrA1EQOgwZSyAcCAEiCZFctOijAs22kDGaYthSK8ostPxAoea8eTq1M0tpFa8cxgnkbxTwV1QTxpYwyxJw99ILkSyi+8I6LHVI7w0lY0hfmtHKdtTzE7ZVYuSPEJK5iu0eU+FpGt4IFUT5biPTNa7QOdk5vLCwqhHoEoGXyxNJxEoL7wBKrQe0eKmQFJp5DZWC10PFhBAIt1i2EomJBDFxHJvFJFhDLAsfXKXlJOU/cY2dDrpQlsseV/oytXpIzW6Cw/wDY9xiq8NdtIWpxok6wZjFL4ozQrlYV2PvGnqNUqZfFJIz6dPKxcIFxatKgYqFYskxfzgIVrGv/AIaljYPGFqPaEJyyjVp0U49TnnhK6H6R54Z6GOm/q6WA2URD+hI+yPpCnvi7Dfuj7nN8h6GMyx0ZVFL+yIjqMLl/ZET72uxHur7nPWjIuScHlubRBN4eQTaCLURBvTyEOFURmTAIvE2YmSEp7RpgOCplOqEuP1RVNtoLQnOfj2bV0QFrHAml3N1WjcTZfUvC/NGrxo7C28bZUpuFF4jGJqFtYXZjHjxHhrzJ8TsNlT2Gaz9IHOIPZQ9IBeMeOUEQ5sLQskup2ibxpbbwB4hj1K4lxOUgt0940Mt9DETmNFKjkjmzFRrmjCY8i4M2ePQuNAYlkyFLLJDmIJCqaty7wyGMBmIiSj4Te6iTewA3F27+0O6fhpIQT4aWYuS+9td/Z9LbwtOUBqEJ4EEshVwC3oWESmWvZKiOwNoshw4oZISs2YJSkBKerX/IaxsqnYjMFBi7atpdxpdgPWBOXoGVfqV6VPyxjhSrFodKpAotnSX/AHCx9fm0iCZhCVGzJLfKLvoxRoB3ERuRPhs9C1s2fSJZeKKT5g8CS5LWU7/j9ImVPSkNA5tyfxcl4pJccDimrUqDm0STFjUQto5DhzB6KU7QtKKTCoHnTTEAmwwXQd77RtLwIq1MTwup2RQVXjyfNiyy+F0nUxFXcJJCSUkuI5WROKTNqGVDGhOZUI685ZjHYxZsAp3GaD24jHInKbWQvFKgSpJ6tHNqiuUVExaeN602SNIpcG0VeI7n5icnybR5GRkPlTHj148jyOOPXj0GPHjYCOJPIxoyPQh4448jIkFMrpGqpZGoMRk7BpGRNJo1rDpQpQ6hJI+oHeDsHwGZPmIQA2ZQS59/4fh1jm8HJZA6GjM2YlCdSdeg3MdN4c4NYOlBZi5ZyW1JJ0FjYdOsXXhL4Q0sgJmTSVLAuHDEg2L9+mnraL4ulQJZCWSljo2h1hC67dwhmGIfM47UVqEqyhGhZVrDVhbs34wZTVCVkPqe4yu7XI1FxexhHiUxH6SsIIbMoC7aaXOphrIXlA8QsCLgkp1IS/mchm06jYwOKGpJG0+qdQZaR6ZWIYP5Q50BbN03hSukWMzpQW1Ygk6gG576OdoalF3QCHb5QEqezkNYvuX++AsVrSgfLm8pzs6H02tcs/cX1EEB5K7MQsEaAAODmSHPp1/KI/FWQAbkbFva/wD3j39eLSSDcjqdRcuC/lcOzFmudokViSXIAVLUQbABlXZwHAP3RfadvPJXjFXLLUtL6M9xZwQGI7MdoyowqZZTZR0NiPb+TDCixCcCAmWVdSA245WTmtEldNU2aaUy0ht0gA3LczE76P6bRDi/IjevNiwVC0iGkqtUhIKwxPlTcFmfMeg07l4XKxOUrmTfL857bBx23HtBuGYNJqluatMvc5rm72S9s3cklySXJeKShFcsv4jNFYm6g5hrSY0ltdI3rPh2AeWacuyi1/w/DrEGJ8EFCQJbFTEkkqcnYAAOYC1CXmWU8eQ0lY0OsTfr1BBDiOa4uJ8oMQpIdgS9yNWLN+MIf1lN+0fvi0dJu5yUlqFF9BljRzVasuhIi7UaxJkAnpFR4ZwwzDnVeD+I8TZGQR1y3yVa8hKUstsQcQ4r4qz0EKI2Ijxo04RUVhFG8hmKYTNpphlTkKlrTqlQ22I2IOxFjAcfTGLYHT4jToTPQ9uVYstB6pVtppodxHEeNfh/Pw9bq/aSFFkTQLPslY+RXbQ7E3YFOojZx5jF1DrZVY8j1oyGRYwCCZaLRDLTBWW0Vky8UDrRGoURExESSqTNeIz3OaN6OvI1hwhaFp0vb29t9ork6XlMTU1SUmKuOeUWjLyZ0zDOHpK0AqAU41N/xjxElFBOC0cqDZQ+XXU93b+IitYTxMqWANRDDGMSNRIUB5mBG+hB/KGtTfXZQoYwwdFUo2OTeUdKXxNyBWflN3Bt7Qun8XKmyZiJaxozk5UhyrckbWii0eHT10cpAdJ5iXs4zFvuIhZidVNp1BKHZKgcxS4BIG5sS4PpGCqG3iLNpSgoZkiw0PDM1TLStBvsrMPQke8NlTFIITNYt08rsA5GxZxtpFeouIqjN/s0FQDmYgeG6TcZvlUDsGeH0yuWtAzhKVahmHSw1L+34xbdNPkq4qSyLMTxVgea+ZjYBrEONkjrp5txqoxPGyoC4CtFOPNvd7FJuQNLwTi1IpRzJS99DvbmF2fUX9IrNRLKSxdJGqTsW0/N4bhhic8oIqJ+dKb+V+tg+3sYHXU6ByoABr9A1htb1iGUSkvdjb07iMEli6QD2Zwfb/sYMkkBbbGEnEiGuTsNiL2OdnHsYybiQFwkeIbFWaYom17ux+p9IWTHPlSQroOYKL7A8ybesbcwTzZkkhxzM4NvLFsFc5Cxipdipn2Tlyh9QRYfS3rt7T4gULcFB9CoDa5A1iNGGgyytj/H0v0d4ymw0HncBPQvqQ4Aa/3jTWKfCy3xIvXD/GiklKVqKkksxTyBmJY2UNRtHQJdOFjMhLPrmYpUTYMoAv6RxuVhpSsFOYp3UN7B3Cn0fX8Y6pw3iwTIZR+oudGDAX+sJXRS5QeLbXIYqmlqSfHpQs6OkJWMvoSCNOm8VvEOB8PnnJJaUvV3UG6g5nB1/DSLXTDx3SQU2srMkHW7AuX7MIWTkJlzVDPNASPOpZYDW32RY2feAKTj0ZbamIpvDH6IkS0ErJHmYDMdgE7DuT9I53jlLMKy6SNyo7C1zske31aOsHEULWEpW76nmYDqVZrn1gmuwmSQElQYgbBV9QroSDe/TqItVYoS3PqyjpT6HA5sprX9evttEUdcxr4fycgXKKlqIsCASXOwvd9TFLrPh/VJPkA9S3symMaEL4S8wMqpI7Fg9e0tA3aHijLnIMuakLQsMpKg6VDoRFQwCc6QN4tlFIUogJD99h7xh79rPQauuPVnFviV8Of0FXjSHVTLO91SVHRKjuk7K9jdiaKmX98fXS+GZc5BROGdKmcKAy2UFDlIINwNXjfC+CKCmAEmmlJI+bIlS31crUCo/WNbT3znDLX/AA8/YoZ+FnzYPhriKQomkm8hIICXNgSSnZabWKSX2gCXgFQogeDMS5Z1pKEg2sVLYDUancR9XT65MtWVTCzuen5bwSUhQ0cHY3EDjqXJteaO6Yyj5t4V+Hc9VQoVUkyxLAITMFlqJZILHmSLktrYaGFh4SrZk2YmRRz8oWpIHhr5QFMASQw21P4R9Tqkg6gW+6IFpZQF/Y6Wtv3OnaIlZZCW6WMHOUXHCR894R8Da+cXm+FKTe5mBRcFiP2YUNe8JeLfhzPolMoO13TcEdQY+lJ2LyZCskyaAouoAklTO50Dtf6DtEOO4KmrksCGbMkgAuSHBNnYvtrDWn1Ck8TXHnjqvUFOMksr/wBPkhKsp377Xi48B03jzC4GSWHUTnckggJDFtidNj7MuNfh4uWSrKyh00UOoLXEM+BcHRJpBMIAM05VZVElIT5SpXy6lwABp7F1kfChlPKfRroy+mnvl8hrKp0pllRsm2lgLWHTQHpAVUtJlqdSVoI5k6EAlnZViLubltX1gXGsIFQtAK5glJIUUiwUrZ9W7EAveCzQhIGVJGXQnMSzt2c/6xlppLJppNsT1lBkByvy7BgAdBygB9NXMD0VQoqGYMkj5QA4dnLG49QC/wBSVW0hSnKskJcsWNrWTp5SCA+gywHJoEoL2yG5KfKLectpo27X6wRJYJcm+pYpOD5wySlJI+YMF62LC57Qhx3CVoJM1AKSPQj7LKDWd9Ouhi14TLZJBJKTpoe4+78D1EQ4qMycjvqzW72/lj31FIzwyrWTmtXRjZLA99+tvpYajQaQIgMS4LgD7tCbad+3rFmnyX5TqH037EH8rwFPogzuxBOwb2fdttdCIajZkDOrHJ5hsmUtITMCwonUkqSXOnbtBNfhUssMpIDltOmxUHPo2v0zD8OKiAkkg7AsdNQnp2N/SLAEJyMpZbUAjo1r7feIrKxxZygmUSYVJ/2ZFrBLpKhbodf53iCmlTCopUlQBsWSWexY2sNDpF9Xh0lSdQrZnTY6PoWtAczDVHlSBYEOEg2VqCQLfQ7n1vG5dgcq2Vnx5ucGRLWSjQsshKdGyqJYXNo6DwdMnJGaYOZRu7JfV2BAuOgftC+jlLlpZbJJF1BjYC4IDul326dXh2ilTPQClKwpIJyvyLGyg7gj912OvWKWSTXQ6MWh7JqFIcoSmZe5ult2tcN1ML62tKxdCmOvh8wSfsnc/T6QsRhfi8yVAKfmdKbdUnltBEunQXyLCCLeUbfZzME9wAnaFWgvQHlUC/NKWlIfVKgkpGpChlN4aonmacoUlgACokkG1wDygn07WhDOUrMU+GhUvRczKrU/KRLJuHe+rxZcFMunlJKVJyG7EqC1Ftg3tdorJE5DZNEZTEqStJYeW79rfy8AVNfkWoBCm25U/wD6Jf1gydiBXzkqSnUAgBRDsHa5+sDzUZubMbv1t9L/AFivzOAeCaRU4sHCARmUNn2HeOpS0IQkZGYDbtv6xVuA6MSJC5IusTFlzqQTyH+plHsYa0iVpUsq8uhHzOd2+n1hKduJNJfXtgJrJu6bzwl5dx+g2jeF9JMVkD6sIKStxGhRq4yWMeRluOGa11GmYlldi4sQ3Qx7LOW20bgx4q0Wmk5eJHhnZeMGi5rb2gGvmkFJBDE8wbXpf2jevnug9W0jmPEXF7FhnCUKBUZaiFbpVYEZmd20LbawpZXZZmMXwO6fTSsTkvIu2PYMmcHIdQKS5JSVAEEOpLEeo/hDSinJlyUurKlIHnN0p2Cio67OTFV4F4p/SkFE2YhamzoYjP4ZJDKTYghht83Zy6pcLlmYoqQkpYBiAdCdfrCMt9ctrZ0lmO2T6DPPImoExfhmWA4WpmAdndWzxvKkSpqVJSElIJBAyt6jL1EJ+K5SUykHmCEKD5SyEoIupbaJAGrFveCOGaaXKzhCSGN+5e5YWBfVgIchantrs5A7EouaMr+EZRA8MBKxcHXvobO8UTiao/Q1pE9whR2YW1JuWJBvl3DiL5V8VS5NSJc1aEZgkIchJKy7glRZroZu+ptHMvi9i8qqqpUmWoL8BCycpBBmqI5GB8wEvTW8NxhCUk45Xp6Bqp2Lh+YmreIZZQChAy2BSXDm3Ok6oOoa7tAeCVATUZC+VRzJzaKQsX93t7NASUZ5a0ADMoAByBzOkhvfKPQ+sE09SJqjPIyCWhinUJZLnL/zqCvU+rM4xFhpNZ4LVS1YAKGbK4tqlmb1AteIlqBOVQJPW7P/AANxfSFs6pCUlbscxD6spL6g6gpSPUlOrR5VVDAEEbJDMQhfR3LJOUMdnG2gdpKZtidAynBf7Xpso931PcPsSOujc5Vh3s5s5A8p+W97HuzxOMUHIokg9Trqx1uWe41ZR1s0niZipOe9gbOktlAuTb/QdsxIplZSBV0eRLIG5JsSFAAfRQs+jM9mgSpxJBJTMJBDcy7lBJtmNnHc2OXq7SfrAJIEx76Lc21ymxbZvYj0R4niCQApjcNe2rkkFmNgLX7vdiqOWBlLCCJs9QmeVJa6FJyl0gtmBJJP3dwIY4f5gbFy7Bs2hsRYEbZgRf7qhQrJmAoNgQrIx0bmUE6FgLt6jdrbSSkkDMykOTpdJAZR6kPlu79WtFpxxwVhPI9m18s8qiUE2uSDZ3IcEKu++3WDqSlSUApmKIDslyU9CdNf5Z4Rz6WxUlRKTqklTsDYZtwXGo+sHYFIAHKtSMz8qtFNcuFHzD1B7jSAvoWCCCS4R4a3YqQTqW1CixBsd/ujefJUsHPlKwCApKFG2+bLoepf2tDZKJYYKJubEJUz7lyWGnX1eCPEEtswmFBPnKQm3aZofqdoFksJ8Lw0oVmWCghjmQQE2tzBQPa56w4ExU9SfCSBbzTMwUAzkpKUgn6t2iRU8zAMgSJZ0z9Q24SIXVU1Q/Zy5agXciUxe+uVYBJ9zFepBJjc4yJbBGhFkoJLl3U5LC+5O/tAc3FZyGAQFAh7iccr7OlLfSFlbNW4lftQpZN5qVAqNrA2sBtf03hhUSfARLC5juC3Jn0Z2JQrrENLHJZHRKVWTMAwEyxU10lmePUSQDlzKUNXvd7xP4ME06SISnX4nGSsp+ZuldgG+giWSnrG6RHixBIUqL3CjZKIwmA/0tjeJP0kNDPirBGxkWJSQpJ+0BY/lHGuO6QJX4idF2V0zCOrYhXM8ck+Ilf+zmC2qVD1LP8AnEVyzYsGxoc1xbfQ2+F1P4VaJiCkpmy5gmJe6Skg5h75B/zR0zG8RMqUuYEvlSSzs7dzpHF/h3iCqfPOVqoZUvsHBV9SE/SLjifHWZDb+wGm5Og9YW1Vbld3wD27pb8dRlwRx0alXgVC05w7KAd21Gt/W7/jYuJ8VRSUU6bLmkLIIQwRearll2IaylA36GOHVkwU4WqQEZkHOlaDmSlzmUADZ2JGlnI7hjhPE0zEJ0pC0ulBM0pD5UKQjlUX1Tm0c6q3YEuVaPxLFsXDf1AXuEMt8cZ9BLjyiqZ+1UtU0pSVLWoqKls6nJ2ckNswgOWhSb5XSzW9LH2f8IP4gQTUqeG3D+HvKUTcE/hG1DTqd3hdBGV8o1+IVqbiKglK3uSsc12CfCULk35l79BEtTi48IhDc6gL62CLlv3f/t2EQ8TSmmMLC7Ds7n7zFfW4illChLa/ImN7kslpw6vM5GUm4Kjc3tmmp9yU6/0Ikp8TTkN20I6Z05XB1seX+s0ValrVILpLFwR6guIyRVNZ2S4JH3N9CYE6UEVzLDU4sFnlDD8GUpjfV0g6b26wSMSZAUwyeUgO4Vccqi6h12NxteKgmcQfqP597xIitUAQDY3bZ/T+WaJ8JFXa2WCpqjMACbpcsCSHdg49wLdXED4hKWpMvJfVY/olyFp0ZuUHpvuY0wu1zo5PoSDf2KR9IsGDEMZaiFAcyVEX+YFwD29/pFH8PQt/V1K1LwdeUTJaiCCltXSX5gSPKytOoLxYcInEpIUSFNzJblIY8yRbQs+ViNrFomrKFSWmytbW2UdQOotcelnvC+XluqUXSo+RXyL1A1DWzAKBvp6c5b0Tjay0YdVBBSlRfMGBtzDQu7DNp0Jb1JKCCpQCDvot2UoaJzMQFM/Q203iqy1qJZQKQLKNyAsXJUkg5QRuAxGzh4dfrJLZFlIW2UskLSWuAXGm/S2xuF5RDJ5HqCcwlqSUuHcEFJ6lKiTmIfrbpCurqjIWEPLAu2dKtNikywyt7k67wurqk0yCshSZa90uQF3A3YjykEG12Atmrc/GSuY5ZUvMM2XMm5tmB1SphqNW7GLRrb+RSU0i/wBLjKkTEhaXSoWUDLFnY2dinSzuH9Yf1ExRDIYkDNlWSVC2wIGv09YouDIBKVuSq48wcocJJKRyuC1tCCH0Jh9h4yIWgq5sxZJ5hlcXCVWy3DjVL7iATikwiPVTs+X9IyypgL9UnW3OSliNtfrYXiUIXMTnLMkMUuAdyHUOYhxcNtYWhnIoyubkzrbsk3Ad0MzAdgT3ir41TITPmAT1yyFMU59gAxPM+pOrREUmycn0EERsiNiI8CYTFckgVGkyZGExDNMS2RFA85TwHNqCj0gmdMhViNRymKD1MMvADjGLAB3jlPF+MJU4U5HiDS5IAJg3GccUtakg6ForNNXlVWnIX8PU9SbFvTT6xo6PTudiQzqrI0UvAzkzApIykEMGA6M+kEmgmFJIlzCG2RMI+oEWzAZqJUuWlKQnIGBYBXcuBqdT1i3U684Eba9ipcyn9jz8/bMuij9zkmE8EVlVMVLUhVPLIGZa0qHKSHCQfOphpbuRHSpfDcijk5JCWDAEkupTPcn3JsBrFgkyWhbjy+Qw9ptNXVL4TN1Grsv68Lscbx4PUqhxg9aESCNwTCatmPUL9Y0rSyLWeMj3h16lzXdm14KlQosT47VeJNfpDnDOFxPkA7m8V4puY6FwPMIlAEQ/o2rrm5rOTP1DdcFtOb43hCpC8pHT8AW++Fsdc4v4eE5ClJF45NOllKiDqCRFdVR4UuOjL0XeJH1NIkpyMwfT/QxHGQqMByq4CwG5djYgkmz9i0F4NiDTNcrggN8qgAoEP+7l9DCaJJRY/f8AS8VcUSmy6UuJqLhRAOTNY/0pRH/W43DPC/8ATBLWFiyJwOYWZWVSgFN1CgQR0IO9kSqolzu5PYA2+n+kFiafDS5050BnDhRCwbsHYFmgWzATdkfKWkhaFFwFJAb7LJy5VNYkE8r9OxOtCsqAD/ZAL3dFwS2tuXuGhMrEdQCSlSfDUOoT/s1eoDfTu0Ty6/LLzbuxF7jKpJe/89oo4l1IM4k4lUtAQmydFByzjVh2Lh92uLiK7Spv06+nSIpi8yt7nq8WrCeGlqSkkMtVwCwdLKF30LgD1MXbjXEpFObG1GTJyKS7gpUsaEEBl92yl/R+geyTKYTlg2UUgsliFoL/ACmWxbs7EktqxX0eGhwcqg+UFhzBSSb3PmYO346B7Ow9kJJASAGBBAIawKHbRvLs+wEZ85ZHMYAKGrmIUynQki4T+0z90pABGzhgdL7xVqrFBMnTChwApuYBJJDuSA9+5vB2OTqqVLUBzynL5UqStNrlQIYN1SSC8UaVU63+pI+4GDV15TZRzwz7AIjwCPXjDGYKkS1QJNVE85UBT1RVh64glXPLRUeJcXyS1RZapUc/48qciD9fpeLVrdLBrVYhHJzvG8WyuhJ51eY/ZfYd4H4SLT3hRMU5JOpvFn+H1F4k89mj1GihiyKXc89rLnOLkzoCJJIGURaMHmEAPGlLhbAWiZUgjSPRvD4POtj6TMcQqx5HKY0kVhGsB4xiIKTeF1Da8l4pt4OVV8lqiZ6wNXmzQdWTgqatXeFtfMjyVjza36nrVxUkLSi/qY69wnhqRLT6flHIUKdaR1IjrnDdYyBG57Mj/UzB1z4SHtVSDIQekcU4x4cMqYpSRy+Y+6mDR2GpxAtFK4oPiJUCOn3afjGlfUrINPqKaabhI5RHkHzsOUylNof4wCRGA1jqbSeTIlp52VT9lC7/ADJI/OIYyKkm6TBU0lKSk7Kf0LMf59IDAg6SkKUgFg7JJ0AuwV9GJPrESLIjkSCpJI2/PSN56wVXsC34Bz+MWThTh8Vk9aEzPCSCVA5XCthqbG+h9+sNKz4cys+RNQpRdmypJJ6DKe6fx7QvK+MZYYZVtrgolNRrWoZASxDkAkJuzlhYR1HCBlHha8zhZBAUUB1C+gJUr+BhpVzhhtJLkSnzLISAXJUokJd+mYjp7PDCZQSZfhBObOsHlAGV7uopBc6quDv0tCd129ZxwHrr2m2G0SkKJUo5SAoE3IsPP1AYB7WYu4eGVYlKk5VlLp+ZJDFJ2INin6NtuYE/VpWUIBYpsdwRu4UCxvZmOt9YkxymEiUVrLLQLAlgQQ+t2L9vppCsZbgklgofH1J4EhkoJQS3iIKgOyVh37ByR6RzUF+g/OLJRcN1WITFLDZSpybFt2ZMW3D/AIZSAllpnzVbkDIB2ALP9TGgroUrbJ5foA8Odjykd5WY8Jj0mNFRlAEQzjAkxUEz1QBNXFWNVoArl2jkHxMrTZPU/wCsdZrVRxr4oIInI6EE/hDWkWbEOXPbUyjqi5/DBYE5XtFMVFo+H6VGcW7R6XSf3onntT/bZ32kUCkRKZAhTQKUAIZonPGvOLT4MNMBxGUAHEUfiGpUAdY6JOp80VHiGjSAp4rb8dTSYxppbbFk5yxN4V4lNaGip4D+8V/E52ZVo8rBZfJ6a1raZhTqnIA6x1zCKNQRHPOCKDNUh9hHbaekAlx6P2fhVt+p57Wy+LBXKpBCYreOTLNFix+dlFoo+NT1mwFnHveHLpqEGApjlhkrDgZZDaj8tYqWL4SylZdQfrF3w3D52UgpYpsQbF/sh9/ug6TwbMmOVII7t+HUdxGPqNVp5xS3JYNKqq6Mv6WU6o+F1UmnE55anSFZArmAItqGJcgWO4io+Ap2YuCzMXB6N1ju+E8PT0LUKiambTqAAQoEqflZy2zHS73eJpPCVOmYtaphmKWwuAtQHyudTZg56CMH35R68/I1/d0/Q4ElJCgCN9IbpwpSiMiVKPRIJJHVhHZ5nA1LPmpUuUDlsFLCk5iDfOEhjporvaLBQYTLlJKZKkJV9lEuUnlGxOV1f67xEvaEdvTkr7vz1OS4dwzWy5alIlrQkgEeQKdmU6VKChoNoLwilqKCemqq0nwyMqQVDMVEEhISCXdlByRubx1mZV8rLUSO+Ud9k+kVbijhyZUqk+CuWgIMzMpYUtlKCU5gm4KgEqAdmJhKOq3Sw8YY0q2o4KbU1iq7EZCVJVL5syEkWUgPMBTsxyMH6AxYsdxBUvEKVALFZWCWFsqWUGHdRHt2jKDhFOH+LVzJqp05KVELVYAWKixJdRAa537xW6KdOrsTTPDGXT5c3MBlTNzZvXKVKf8AdPpDEJQlzHol9ysk0W41hRVZVDmmBRSQSGWlRysN7H+Xiepww1hyzSTLl6EliHFwSxzJvof4NXOOaZeeRUSy6JKx4ikqbw84TckXZRs/YdYteA4pKmuUkHqCbpUkspw/U69xArOIbo9To8vkOkU2RISiw2Ye8FS1qlu+9+3tAGIYlkzFKXIDjlLfk59wNbiI5NZVkOMiDZ0lKTt0IUQffpCW1yDTy+jDT8X8K/4r+6qP8uPD8XsK/wCK/uqn/LjIyNv3Ovu/z6CG0HnfFnCzpUj+yqP8uF834n4cdKj+7n/4IyMiPcq+7/PoFhNx6AM74j0B/wB//dzv8Ec84/xyTUrQZK82V3soat9oCPYyCV6aFctyyWnbKccMqBEXD4fYtT06lGevI5tyrVb/AJUmPIyH6rXXLchKyiNkdrydPR8SMMA/9QP7Of8A5cbD4l4Z/wASP7Of/lx5GQf32z0Ff06ru/t/B7P+KOHNaof/AOOf/giicWcey5oKZKsz7sofiBHsZEPVzcXHjkvDQ1wluy/z6FKXXPv+MQS1pdyfxjIyEsDjgmWThLGJEmcVTF5Qw+VZ/wCkGOmSviPhuUA1I/s5/wDlx5GQ3VqZ1Q2xwKWaKuyW5t/n0Ftdxnhq9Kge8uf/AJcK6PHcN8ULXUWSXAEudcjQnkjIyOv1VlsHBvGe3X/pNOirqluWX8x/TfEDDU/78A9fCnE9h5LRKfiPh7nLUgP8xlT1HvbIAPv79IyMjFegrfm/t/BpeLI1lfE2gQeWeFP8y0Tww20lkn1AG0FU3xSoQ+aqS7lmlVDAHo8uMjI79Pq7v8+hDsbJF/F+gJKf0gkMC5lTMpPTyv8AcPWIqf4j4UeZVQUksSPDnsC1/LL/ADaMjI79Pr7v8+hCm10J5vxPwtnFQMwH/tVH+CBpfxVw0+eau3SWu46Oxb3EZGRH6dV3f2/glWNLAux/4hYdOkTJImKJWhQSoomEJJFiQw36D0hRh/FmHSKZcmSoAzEkKmKTNzqWx5ykS2F1EgZtLRkZBFoq0tuXj5neKwHBuMqdMmpROUD47oYBbhAQRY5bghWUOxGX0gDgbiiXQ1yVKmBckpKVLyzA2bKbjK5PKHYMQ8ZGQZUR59SjbZf8R+J9CuYP24Um4P7ObkA2Z5YU7dR7xr/5m0ISlqi+/wCymFz1vLjIyAvRVvzf59C6saW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23555" name="AutoShape 6" descr="data:image/jpeg;base64,/9j/4AAQSkZJRgABAQAAAQABAAD/2wCEAAkGBhQSERUUEhQWFRQVFxcXFhcVFxgaFRQXFRgXFRYXFhYaGyYeGBwlGhUXHy8gIycqLCwsFR4xNTAqNSYrLCkBCQoKDgwOGg8PGikkHCQpKSwsKSwsLC4sLCwsLCwsLCksLCwsKSwsLCwpLCwsLCwsLCksLCwsLCwsLCwvLCwsKf/AABEIAJwAwAMBIgACEQEDEQH/xAAbAAACAgMBAAAAAAAAAAAAAAAEBQMGAQIHAP/EAD4QAAECBQIEBAQEBAQGAwAAAAECEQADEiExBEEFIlFhBjJxgRNCkaFSsdHwFMHh8QcjcoJTYpKis/IVM0P/xAAaAQACAwEBAAAAAAAAAAAAAAACAwABBAUG/8QAKBEAAgICAQMEAQUBAAAAAAAAAAECEQMhEgQxQQUTIlFhFHGBofAy/9oADAMBAAIRAxEAPwDl6NaBEyOLiEjEloYaXhJVGeSS7jE7Dv8A5fvB+g4iHvAI8O2gSfoVS8QzDP25KSBkuSotK9SIGnT4RydcWvEgnEiPQT9TcoUc72KZLqtWIAmTAY21AiCVKJMcXL1EpvZpjBI0IjUog0aeMjTRkcxgCJbRMmU8GHRxmXp4G7LA1SIBnyWh8qTCzWIhsSmKyI8gRKpMaNDLIM9Dp3aHmn00L+DpDXh+hAaOv0mFShyM2SW6IJZCTBiNaIW6oQsnTVDBjXD1GfTukrQt4lMsk7WBswp1U94RTtYvrESdUesTL608iriSPTV5DdQh4VamQxhkifaBtSoRxs+Xm7NcI8R3pOHCrEWTQcPHSBZEnniw6KVGTqI1ka/I6D+KI1aENCrX8OBBi0GTC/WyrG0Louzn+r0bGN5COsNNbpn7e0ASkBSqXZVrWwd+8MWlsXx5MmRpQY1OivDHUaMy0VnDgd7gl+4sb/pAE7iQCbG8M+PHYPCVmv8ADsWiX+HG8Lk6taj5mcdP28SomF2qBTYP646tGZxQ5Yw+gYcRt8GA1pUKTY1HDOCAzkKdt8du8SJmGxB29RbMWo0R4/okmS4UayTDlM0KAPXcP+X7zAeq0isi+cfaHRj9i3FoRTJcDKgzVggsQR6wEsfrE8lDfhs9oco1O3Z/pmKrImNDOXrGCSGJvb7D6g/aNeLqXBcRUoWxrr545Wa6RjfvCmYt4I1j10hyQlKfokP9P5QKof36mAcnPZOwMZZUYkHDoO0mlgtcsARlk2mPjFUKpWgJPaJF8HcQ44fLDXiXWMlJMel6HoIZMHu5DFmyuMuMRjpw64sejl4hLJkMYdSuUOohI+5944HXRcM8k/s2YncEHFWwBPvCfi01SQXZPZ3UPzv2Z4n1XFjSaAUpFyokJDdycDufviKdxPiiSXQkzDsokolEjLPzTPyjJdjUgXiPFA5GWd7qf7MAYRytQK6uYMXBSbjf3jGq1KlHmLf8uGv0j2mAIJLWaxBcjdiOX6wzwV5G0zjq1SzKdwb82WAuz/kMtuYWJUTcMevX99owR3swtnHp0jKdg5/Tp9IGwiRCDkB/3dtzB+lluWOfp/qzk9RBHDOHmYrlIBuQkqBvsmom/UEsXMWzTeG1Luoc4RewClMWIL2e7CrLOwMWouXYu6ESeHMm7ByLDZ35hfDi7dXjSbw8pJGRf2t062NvXpHR+GeAnloMyYQQXYJBttU/lNy4HW7xIP8ADoAj/PJ2LoGwZJDHI/XrDfYn9Cf1EE6s5amUUuGP9Ba3UxApTC7k/v6+0dJ4z4CVLAMrnQGrA/8AsLPcADc9L4Aw8UHiMgIZK3BSLvamrmoANwLqLe8C1KDpjIyjNXEB1EgTEUlrgMXug7b/ALeK9rNPRSN2v3Ln+TQ2+OQo5OcdNsxhTFqg4tm5HuYL8gtCeUiD5Eks9hcDPWDPhS0+X7l/6QTL0iSUBNyb9mGX+oh2LHz7CZfHuaTJTlRuSolyen9W+jRoNLD+Vw0R6Zw9njuy9NnDHyoxLMpSFctDRBqpkFTi0K9RNvHmJu5HUWkTonNeA+K8SdLP2jE+eyYSzZhUbx0v1co4vbRl9tOVs6urU0vuegz/AEgeZxIJuvnXdkJNk2+Y4FruTbtCvVcTpFgX2A/mdveEKpq5ymBKmLBKQ6bl3P4v5noIz9dkWbM5rsNwLjFIca3iSpwqUQRhCXdAI/4ctnmqcNUbDPeAdRoll1rUErYBgXmK3uXf6MA0WDg/hsgPOWSopYpSqktsFTLkDslheNOLqTJDMyfwoYKc45hcg/Uxz7+jQU2ctjS1wb9/36x4ub49M+5jYpqJUAaidoI0ksqVS4Jy23oAIY2ClZorTqS1Vqg49Dg/be8MOF8LK1Au4PYuW6WZsdM94ZSfDYYZZnLJIO9Tm4P9t4s/hThIFQIIDchFqhjD0lwbhtiesByvSHca2zSUJUhLkVqZ+RiRsCovyB+trHJEa6DxalawmelEtLm6ylIzsS/cOG7w14j4LkzAoEK5VcwTMUnLsVIFm27W6xT+LeCylapMjTLvStGpMxRQkJSa5RHlLrIzffEL96OOXCTrV/j/AH8F0pL7OtaLxCg2SXRZlPhx1c27uWMNZWvSd44XwHTTkSBNlKLgFXw33QopmIKRdwQLdFpjoPDOJfFkpmFNDpdV3Y2seu8aYdZOLpicvQwaUosvB1CRuIrXjfg0nUSSogfEA5VJYqYbHqB0itcS8ay5T0Eqo8zNYjYvYHsLxXZ/+J9ctctlkEMCSHN7OHYe3XbMPfVLImqEro3jalYk4nolSiQqprlmN7M7izFm9oVJVbd2tfAHV+0WyfM+PKrRQ4AJRTy2+VTu7VHuIp09Rd/1f1d72hPKxrVGApRVtZmYi8WzgWhNNSrk47DoPeKnJSK/NTfIZhFy4LxAlZlqZVKQoKSGcYYjrHb9IWP3U5/x+5h6py46GyZcQ6ogJMEOwhJxjX7CPR9f1EcOGTfdmDp4OUhRrZ1zCKbqOaC9VPeFwluqPAQVyO3J6JNdM5YXwTrlczDaBo0T/wCmLj2LCXnLpBpSDzHr+sXPgfDUS08iQ5F1HMU3gIqmR0bRoAR+b/pvGST5Ohsewq4tq5ibUhSe9x6sReK5qFKmFzLLJ/Amkfp2h/xKeHsA+XOfVzj0hUdYsAk2u7uKvQDv0hQ1Auo0rAFJAckN0y5ezCGvhzQmYSEubOQyuZuop9894SacFa8m5L2cD1Lhy8dH8LcPUJYulBI2Kiq/Yu13x0+kd9g7rZF/CMkJVLCDcMgBL4vcufWCdGlKVBJFYBNQb/MTljyqOA9wOlzDrRy2LlFQ6kNgWLMT7CAOL6CqkpRQQrmTyAKIxsTS1w+7ZvEUaVk5W+I4lpJUFIW0wE3A5CGwoOb4+v0G4jwuYoH4f+WpVnSxHR0VJt6E+kFcGFKCVB7BgKSbA4AZtu+0Yn6xRLioID2dNxh2SHTe17nsHh0sWPJFOaM6lKM9eCrafgJ0tRUpRMxkpQ7FJskrYYJSGKiHNIPozmcPUmUpLBN3cDbfHcQfwLTSZqDOlFKk1lLgkkmWSk5LgO5Z93vaDNTKdNk9R3GAH6jP5mDWG1Ybz7o5zqtJLmzhpmCZNwSKKlFLK5GwSQoFTqsGs5JhX4MC0NqlpUZQEuUZaRLplpcirlFaubJc2AcxadTpkiYoTAQCQEn5UtgKcFrHPp1hglwkEKAAAv8ADuPRg4btGKeHI3UZUv8AflGhzjptf7+yg6Pw9M09lMUsU8wIWN0ukOXu35i0VDXhRmXLEYOCW7tc3N+0dX4jqk0KQCasVJcv1BOHO4/S/NuPaFIU4JJzzPf9vGnsxMtoSS5ClYAJ6PD7wxqPhzgkqSSoUsHJS2xLN7B4T6Ysdgd+n5W9oOkpJ1KVjNiO5SMe8dHpZe3KORd00YsitOLLzq5gCYpfGdTzRY+I6t0A9vz6xT9aqpUdD1fOsklFdhHTQ4qwdJeIp6qbwQlDCANYq8cJaZt8EClOX6xiPR4CGFF08P8AC+YKCgKrAKKfyF4vUrh7JZS2LXFQB/tHN+EodbggDflLl9gcfWLvJ13wpVy7dKSxPp22eLw+3tyQO/Ao45qvhqKQWL7JTzMfxGzQj87FSrdMVHolrwz4kTqC6GYC5UpnVvkN94V6Vaknp3ALlrWe53vi8Z5miA00elUQmnl62Dv0xnGHzfpHQODaYS01K3aou9xZjsPu1/SKLwnWHcO9ncBy+ApRAAf8JfrFt0mhXMSDMLuWTLAKQzZL3pF9hvnEZ92PdUPpfEZZwp3s7OCRsAHLO129AYA1fGwmclCCFLNigBa5jq6IQKCdzUoAO0FCSJctKEhyPN8NnSk2AST5c5LkkOw2Qcc1M7RrT/DppJRMU58qKioMS3NZnJyVG5ezbfkSl9F702mAu3MQHLMHLWBdi3Y/aBxpzLmOXAKSDuA5v1sz3PX1hFwfxJMKKafiTAqmtRdINytan5rJu4SBcAM0NOKeIqPiI+GpXw6RV8sxRqChU1qSB1NldAS73IVfahCxZeVJXZ7hel+D8UJKqVzFTC9JDzFFSkppASz7nYuYIkzCkuWUBVUUsGu/lBvYgOCxbvCLT8aV8AzlJmIUmimWlJmKmFaAl0LsA5qBqxSOrQznLqIUaFsDSpAcB7lBIFSPIHfqNw0XGae0wp43F/JUBTZi1LUvUKSKyyUocikB90uMsbl3S3Qa8RmlMsUpdZxkgWzTkX6YeHum4c4ckACwZtrh+/qOvWE3iDTF3r52uQwQQcdgSTZ7/wA5OL42XCcXLiiopmTJj/EDMTdIF/pZv7xH4o4QFIC0VPTzAPfcKbfv1iycP01qyBc3znymxuCWuN4WeI10lkgMQwANnLtT0Llm/YzLSse+9HNNODd27Pg+kNOHILpUTi7vf6QLPkkFR7lgc9/SJ9Cogszn73jd080mZcsdBXFNSAkj3HvFeTMcw21unKoUztNSYmfJzmBjg1EIUi0KNV5odpXaEutPOYTF7GvsQRlIjEMNDpnvDAG6LD4dIAqCeazbk9z0D9vrHuN8XUDTzhyLYCj0zYds+kTeFpaVIIRZdyok2Ttc7PEWv0kqatiosmxYg1EZ5iwA3J/vA+EFEn4agfCNZSXJAliY5U1707u1gdrxFxDSBCUK5QFuQBzAgXB5jWrfmIAtbEY4bJlpJCKCASAUtzb86lBinazj1zDTWShUUKHNkOBld6u9Kd2psmzMYppNBXRt4bQkLdIN1BIWLzFUtUlL2S+5sAGck2joGjpAISX3q3782VFt7Zy0UH+MCVBCl3cIuCVKclwpb0pQPMSpRKmuwh7wfXKWebllhTZqM0gplhIUHBuzgWDhnzA1Qd2Xrh6UtSLAuWYu/VRJy1stbMVD/EXhqlOq5FJJZiw5lEEAh9g7bnLtDvh/Erir8XQusOQGe7OCGxmFniXUCeg0+UkC+VAkixuxU2R0tF5KcKAhFrJfgRcI4mmRpFCcpImzXoSwKwk+7qCRuQq4HQRnTf4nayWCkIlTqiySoLrUTZiEFlE47xS+OagImuCGYUpBBYXIqyzfhJJLvjJfh/j8uXOlzJjhnJuDuQwA8ue3W+6vkmmhtQkmpKw3inCNbrZxmzlJl1KAUlzLRLAUENSbBrvcmxN9r34enIkzkaWn4aJ0tCpXMSuVqUpNQvzS3Ym5IU+WU0LJviPlU3w0ILCWqYrmUlghbEJsrmuLBlKIuliDrvEEiXr0LQnnkLFVNhMEs0pYj/kNJBFiAMAETl5BcW1xLvxCXO0iCtKkBBGSTaZlPnO7q7Ze8VdPGVajVKcslSKVM5BTYlKd2qVZWbAYtFx4rr5Oq0MxaSVIZKi3mTSpKr9LEOehfEUXhOkBnApelAUElPQAlxc7Ke+aLReaoSUIPQzpUp4pZJr5LX9d/wBxyqYBLCai6QQsquR0Ja7E/SmKp4knPhQdJJf5S93B6H9Ida+afMksUqZ7F7DPZ7lxv3tWNXMJCsOLED7hj0fHftC27IhI6i4YlKVGnsDm49omWg1AG/Q7/WNeHzClfX5SCbg9xsWx+xDnVaXCrUjDlm9iGEPjaVoRIhl6flvCTiibtDhesZMVrX6x1QlJthN0iOapkwsJeCZ+pcNAoEaYoWSyJNRh5pJLCB+H6MmHMvTFoOMZSdoVOQJwVRSlQCiKvl29T3MA6xKvK4ucWsMvf8zEvD1Fc0pFhu2Ww3a5bvEnHdEEqDZa/r0MIHrtQz4XxGhIKAVkOPiLUBLCrWQCCpRcjbuAIJl64oqWqmouSwv+EKUs9CbNYO4CSxiraedMYmzAeZZ5mTcJlvceicxZUz0FPLzPypISBMmqyCQXpsWbJYNSBd115BNtFNAlqBmAqSa1qMwOkqZhLlfNMBSCXsLEjlcnyeNoChQ5pSwUoeXLhD+V6uZQ5iVqbcwi/ik0hKwkmopQCR8NNRKiVKuq1LkjNheFknTrKQUh6iQH+YJBdWXyq39IHfchdtL4hUR8QKUlPMQSz0gspTuybukBtjlmK/iXiVgmlRQlKbBy4qIAdnNIQAARdn3hNq1KlyWKiFVsU4DhLWAGUnl9aukItROJJe1V2bbItAcbD5GVzq1GpVIJJ3YOxskb2H0F7RONOOUoJ8zAmxJBBCgMAXAybgwJpFgLSVBwCCzO7XZvtBMycxQcua2/CHZmfcJBz2g2voGyWZr1KHNMLpJW7/MHIbdyokxpoZz1lRBdJzcubuDsXGR17wAtZOcmNkTGBB3H0Nr47ROOi+RZdN4kWEBCAxe6nU6gQQApL0qSMgEFikReOFTDIlSan5k1quASSEqDnpQr6jaOX8McqalwbbsN6rdMx0DVal6A6eeVSoFRYFRAQq24UVA9lQnjT0N5trYTxDzEjyrZwBghTH7v/wBZzeFCUH4yrgFKhdwwB+Yjph7N13EMU60U0rJSVVJKSAoVIJCnU97Pth4B1IFRIYLQAlQNyprpZfzOCW6wzglsXz8AM3SX52qCujKTl0kjIe4P0O0TcTmvKcOD9i3YxF8X4k1ktSAADuR0x+fT6SakhKFVOQIjKZUdTxFRs8BKVBWplIclL+8BqEFGvADNYkkIdQiOCNKLxbKZaNCAwhgZgaEul1IAiadrhsXjpYM0Ixsyyi2xDw3WlC3ABOQDgk2D9c47w8m6da01TFOo3Uwt9dgB7XhRwPRKVNTYtnv2b9YterZ227XBJsw6n6m2I5ckbExBMlgJYr5bEgDnO1n9SA7AXO8TabiQCxQCCkUoDisi9ZrZkhqnIDl7NmJtbJUgEDzHlSPXzEjc4v8AnAMnhwQQqaSpR+VNy2w/1HYDFusVFlsO16DPSmi+UsQQQkZUTgBRPsABmBpfEGUpTuoGklmYBkhKAzDp2CR7mypy5UlUwgAqJZDWQTUK2N1EAFunL7pJWnV8IzPlKi/qAWH8z7dYt7KGMlQUoqWgVlMyhyKfiOySqoGpgFEi5JbvCrWrBKimql2ST+BPKH6eWLFwogSHVL5kgi92QaT5XsXqu3/6GNOIoSKUlAolpJIsKlhDVKLP51hkm7A9YIhU6SL/AL6xtKkKWQEhybADeGWo4UtJWD5kipQNiXZNnz5oZ/wVBQEAPSwKbpVycyn3JWvozJDRLKKuoRiJWTSp3qcUhrEXdzttE/DtNUoEpKkuHAyQSx/v6RZAvgeqCFOzq5WuQGfmsPMSCR7RYJE4pLTU1JoHKFO5VUoKch7GY3uYU6EMk8oApllrB0qqJU7/AIgljt2iNEyY4NQZJCQxA8ybE73Af1Bhb2wk6HE3WqaSUJNV5gc2UalJW42dLuOptGwAK1j0KDlNK3VSbXu6fpiPacgApPymqX2BAqQS9tvtGNAgrmUjsbnBDlmPqbfpF2UTLXeqm9363OCe3XvAmuWonlquLiGqZZ5nDfrA40RqBJ2hc7CQoRwl83gDiPDWFouHwwBCbioDGFqTst0VACCpAhyvwutFJUA63tflKbkFSgEk/wCknB6R5fCFAeX/ALk/rGmV0JbFi5kekLvEOtSUqKTYjuP5GMaRV4BrRdFi8FyvMfmOB2EWKZw6oiZNYIFhSaZdsscrOcMO8U3w5rF1UAsk9P1i86oAqQCAX3Oc057CHxppkegOZpksFVAElkg5SkZUU5QMDvC3VJSlqXs3M1g5cquzmxbqQNoLWpys4ch27k/k1oXSC6wCBfP+0EiFvvoJIm10pIJSVByKUkvTLQ1qjdtz7v0hd/EJEtEt3CCtTjeqlgB/tyYm00wlUxZJdio98lj2sPpGdPo0rmzHe0lcy34kgEfnFXb0Tt3AtNkquLhgTYkElyPwJZydzDaXqxMSXUAhCVBTgBRKvKEg4JWSz4MIpy2D7lQHoKSWHZz9hGVTDQ+9a/elKabdiSfeInRGMdUlS5su9IUoS1KOGdL3u7FQNr3BzBSJX+aEy1UsakrTsELpKgPox3a4vC6RMqloB+WckC5/AV9cuAH6ARIdSqWhChciSCHuxK0Et7l4JIoSo0dSyA4ADklncW7ZVD7TaNLS6U0qAllTbvUCpnceU+tQxaEumLzVPf8A9nhnw7UKSqaQbplqUHvcMAfufrFMgRISES1mwJJYi7BLLDDbmH0IjGpQkzkuBSyWD5FRYbXAUQX6RqhAMgLwSprYFSbt9BAYVyp9F/8AkA/ID6RXgsnnT1JdLDJB22pUzB2wSIaeHZSnCiQSAztkDIJHSF4kBSQo5qIf0UIsHB9OLbVZAwbG7dbZio7Zb0iXVllE/iyxcHvAhmKPoIb66WEptgjG14riFXis64sqGwxU60KNdNg2YqF2oELxrYUtIOlcRUpyaeYlSmSkBSjlShgnOcOWZzGk7Wm7qQN3KRkNikEg2f26wCuwtCnVTz1jTKaehCDpmuIdpksuXagXPW6G9j1gdKVTFVKzZywAt2AAiKQN4wrVqGLQpu9DaP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pic>
        <p:nvPicPr>
          <p:cNvPr id="23556" name="Picture 2" descr="http://www.ciflorestas.com.br/arquivos/c_1_1_184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606550"/>
            <a:ext cx="5610225" cy="417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4" descr="http://t3.gstatic.com/images?q=tbn:ANd9GcTUfFWi_PX7HCEw6RvWGE9YZ-K-FfXiUPKnsMPTiXlTaaSevcb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063" y="4643438"/>
            <a:ext cx="2836862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CaixaDeTexto 5"/>
          <p:cNvSpPr txBox="1">
            <a:spLocks noChangeArrowheads="1"/>
          </p:cNvSpPr>
          <p:nvPr/>
        </p:nvSpPr>
        <p:spPr bwMode="auto">
          <a:xfrm>
            <a:off x="3786188" y="692150"/>
            <a:ext cx="4457700" cy="369888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altLang="pt-BR" b="1" dirty="0">
                <a:solidFill>
                  <a:schemeClr val="bg1"/>
                </a:solidFill>
                <a:latin typeface="Arial" charset="0"/>
                <a:cs typeface="Arial" charset="0"/>
              </a:rPr>
              <a:t>Uso da Água</a:t>
            </a:r>
          </a:p>
        </p:txBody>
      </p:sp>
      <p:pic>
        <p:nvPicPr>
          <p:cNvPr id="23559" name="Picture 5" descr="gepura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4643438"/>
            <a:ext cx="2286000" cy="1968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Espaço Reservado para Conteúdo 3" descr="Uso APP Final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1788" y="0"/>
            <a:ext cx="8812212" cy="7275513"/>
          </a:xfrm>
        </p:spPr>
      </p:pic>
    </p:spTree>
  </p:cSld>
  <p:clrMapOvr>
    <a:masterClrMapping/>
  </p:clrMapOvr>
  <p:transition spd="med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4 Grupo"/>
          <p:cNvGrpSpPr>
            <a:grpSpLocks/>
          </p:cNvGrpSpPr>
          <p:nvPr/>
        </p:nvGrpSpPr>
        <p:grpSpPr bwMode="auto">
          <a:xfrm>
            <a:off x="5072063" y="115888"/>
            <a:ext cx="3389312" cy="1143000"/>
            <a:chOff x="0" y="5734"/>
            <a:chExt cx="7048528" cy="1430105"/>
          </a:xfrm>
        </p:grpSpPr>
        <p:sp>
          <p:nvSpPr>
            <p:cNvPr id="12" name="8 Rectángulo redondeado"/>
            <p:cNvSpPr/>
            <p:nvPr/>
          </p:nvSpPr>
          <p:spPr>
            <a:xfrm>
              <a:off x="0" y="5734"/>
              <a:ext cx="7048528" cy="143010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9 Rectángulo"/>
            <p:cNvSpPr/>
            <p:nvPr/>
          </p:nvSpPr>
          <p:spPr>
            <a:xfrm>
              <a:off x="69329" y="75252"/>
              <a:ext cx="6909870" cy="12910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3600" b="1" dirty="0"/>
                <a:t>ÁGUA  E ESGOTO</a:t>
              </a: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0" y="-26988"/>
            <a:ext cx="468313" cy="701675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NNNNNNNNNNNNNNNNNNNNNNNNN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282700" y="1728788"/>
            <a:ext cx="7129463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n-lt"/>
                <a:cs typeface="Arial" charset="0"/>
              </a:rPr>
              <a:t>Monitoramento de corpos d’água e nascentes – GEPURA;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n-lt"/>
                <a:cs typeface="Arial" charset="0"/>
              </a:rPr>
              <a:t>PURA -  ações de infraestrutura para economia de água;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n-lt"/>
                <a:cs typeface="Arial" charset="0"/>
              </a:rPr>
              <a:t>Projetos sobre tratamento de  água e esgoto;</a:t>
            </a:r>
          </a:p>
          <a:p>
            <a:pPr>
              <a:defRPr/>
            </a:pP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charset="0"/>
            </a:endParaRPr>
          </a:p>
          <a:p>
            <a:pPr>
              <a:defRPr/>
            </a:pPr>
            <a:r>
              <a:rPr lang="pt-BR" b="1" u="sng" dirty="0">
                <a:solidFill>
                  <a:srgbClr val="FF0000"/>
                </a:solidFill>
                <a:latin typeface="+mn-lt"/>
                <a:cs typeface="Arial" charset="0"/>
              </a:rPr>
              <a:t>DESAFIOS:</a:t>
            </a:r>
          </a:p>
          <a:p>
            <a:pPr>
              <a:defRPr/>
            </a:pPr>
            <a:r>
              <a:rPr lang="pt-BR" dirty="0">
                <a:latin typeface="+mn-lt"/>
                <a:cs typeface="Arial" charset="0"/>
              </a:rPr>
              <a:t>Implantar: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n-lt"/>
                <a:cs typeface="Arial" charset="0"/>
              </a:rPr>
              <a:t>Projeto de </a:t>
            </a:r>
            <a:r>
              <a:rPr lang="pt-BR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sistema de captação e tratamento da água (Captação, tratamento, distribuição da água tratada, irrigação e rede, prevenção de incêndio );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+mn-lt"/>
                <a:cs typeface="Arial" charset="0"/>
              </a:rPr>
              <a:t>Projeto do novo </a:t>
            </a:r>
            <a:r>
              <a:rPr lang="pt-BR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sistema de esgoto (novas redes, estação elevatória, estações de tratamento)</a:t>
            </a:r>
          </a:p>
          <a:p>
            <a:pPr>
              <a:defRPr/>
            </a:pPr>
            <a:endParaRPr lang="pt-BR" dirty="0">
              <a:latin typeface="+mn-lt"/>
              <a:cs typeface="Arial" charset="0"/>
            </a:endParaRPr>
          </a:p>
        </p:txBody>
      </p:sp>
      <p:pic>
        <p:nvPicPr>
          <p:cNvPr id="25605" name="Picture 101" descr="logo10an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5389563"/>
            <a:ext cx="1514475" cy="113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5" descr="gepura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5059363"/>
            <a:ext cx="2089150" cy="1798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7" name="Picture 2" descr="Gota_Ag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5575" y="5124450"/>
            <a:ext cx="112395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4" descr="http://t3.gstatic.com/images?q=tbn:ANd9GcTUfFWi_PX7HCEw6RvWGE9YZ-K-FfXiUPKnsMPTiXlTaaSevcb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1300" y="5294313"/>
            <a:ext cx="1624013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m 1" descr="Papel timbr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6"/>
          <a:stretch>
            <a:fillRect/>
          </a:stretch>
        </p:blipFill>
        <p:spPr bwMode="auto">
          <a:xfrm>
            <a:off x="0" y="0"/>
            <a:ext cx="14573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usp-logo-80anos-300x1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0"/>
            <a:ext cx="1400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Retângulo 6"/>
          <p:cNvSpPr>
            <a:spLocks noChangeArrowheads="1"/>
          </p:cNvSpPr>
          <p:nvPr/>
        </p:nvSpPr>
        <p:spPr bwMode="auto">
          <a:xfrm>
            <a:off x="3132138" y="836613"/>
            <a:ext cx="5651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>
              <a:lnSpc>
                <a:spcPct val="50000"/>
              </a:lnSpc>
              <a:spcBef>
                <a:spcPct val="50000"/>
              </a:spcBef>
            </a:pPr>
            <a:r>
              <a:rPr lang="pt-BR" altLang="pt-BR" sz="2400">
                <a:solidFill>
                  <a:srgbClr val="008ED2"/>
                </a:solidFill>
                <a:latin typeface="Verdana" pitchFamily="34" charset="0"/>
              </a:rPr>
              <a:t>De onde vem a água do Campus? </a:t>
            </a:r>
          </a:p>
        </p:txBody>
      </p:sp>
      <p:pic>
        <p:nvPicPr>
          <p:cNvPr id="266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341438"/>
            <a:ext cx="4249737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41438"/>
            <a:ext cx="429736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tângulo 7"/>
          <p:cNvSpPr>
            <a:spLocks noChangeArrowheads="1"/>
          </p:cNvSpPr>
          <p:nvPr/>
        </p:nvSpPr>
        <p:spPr bwMode="auto">
          <a:xfrm>
            <a:off x="250825" y="5157788"/>
            <a:ext cx="44656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1200"/>
              <a:t>Captação na época chuvosa Q= 75 mil litros por segundo</a:t>
            </a:r>
          </a:p>
        </p:txBody>
      </p:sp>
      <p:sp>
        <p:nvSpPr>
          <p:cNvPr id="26632" name="Retângulo 8"/>
          <p:cNvSpPr>
            <a:spLocks noChangeArrowheads="1"/>
          </p:cNvSpPr>
          <p:nvPr/>
        </p:nvSpPr>
        <p:spPr bwMode="auto">
          <a:xfrm>
            <a:off x="4572000" y="5157788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sz="1200"/>
              <a:t>Situação atual Q= 0,50 mil litros por segundo</a:t>
            </a:r>
          </a:p>
        </p:txBody>
      </p:sp>
      <p:pic>
        <p:nvPicPr>
          <p:cNvPr id="26633" name="Picture 5" descr="L:\Criações Design Gráfico\Identidade Visual\cabeçalho_0.bm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L:\Criações Design Gráfico\Identidade Visual\cabeçalho_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Imagem 1" descr="Papel timbr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6"/>
          <a:stretch>
            <a:fillRect/>
          </a:stretch>
        </p:blipFill>
        <p:spPr bwMode="auto">
          <a:xfrm>
            <a:off x="0" y="0"/>
            <a:ext cx="14573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 descr="usp-logo-80anos-300x1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0"/>
            <a:ext cx="1400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Retângulo 4"/>
          <p:cNvSpPr>
            <a:spLocks noChangeArrowheads="1"/>
          </p:cNvSpPr>
          <p:nvPr/>
        </p:nvSpPr>
        <p:spPr bwMode="auto">
          <a:xfrm>
            <a:off x="2124075" y="836613"/>
            <a:ext cx="5680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lnSpc>
                <a:spcPct val="50000"/>
              </a:lnSpc>
              <a:spcBef>
                <a:spcPct val="50000"/>
              </a:spcBef>
            </a:pPr>
            <a:r>
              <a:rPr lang="pt-BR" altLang="pt-BR" sz="2000">
                <a:solidFill>
                  <a:srgbClr val="008ED2"/>
                </a:solidFill>
                <a:latin typeface="Verdana" pitchFamily="34" charset="0"/>
              </a:rPr>
              <a:t>Saiu na Mídia - Situação do Rio Piracicaba </a:t>
            </a:r>
          </a:p>
        </p:txBody>
      </p:sp>
      <p:pic>
        <p:nvPicPr>
          <p:cNvPr id="27654" name="Imagem 1" descr="Rio Piracicaba nesta segunda-feira (13) (Foto: Fernanda Zanetti/G1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565400"/>
            <a:ext cx="4224338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Imagem 2" descr="Salto do Rio Piracicaba nesta segunda (13) (Foto: Fernanda Zanetti/G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2565400"/>
            <a:ext cx="4048125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79388" y="1260475"/>
            <a:ext cx="8713787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pt-BR" sz="1050" dirty="0">
                <a:latin typeface="inherit"/>
                <a:ea typeface="Times New Roman" pitchFamily="18" charset="0"/>
                <a:cs typeface="Arial" charset="0"/>
              </a:rPr>
              <a:t>13/10/2014 15h08 - Atualizado em 13/10/2014 15h23</a:t>
            </a:r>
            <a:endParaRPr lang="pt-BR" sz="105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pt-BR" b="1" dirty="0">
                <a:solidFill>
                  <a:srgbClr val="333333"/>
                </a:solidFill>
                <a:latin typeface="inherit"/>
                <a:ea typeface="Times New Roman" pitchFamily="18" charset="0"/>
                <a:cs typeface="Arial" charset="0"/>
              </a:rPr>
              <a:t>Com vazão 92% abaixo da média, Rio Piracicaba bate novo recorde de baixa</a:t>
            </a:r>
            <a:endParaRPr lang="pt-BR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pt-BR" sz="1300" dirty="0">
                <a:latin typeface="inherit"/>
                <a:ea typeface="Times New Roman" pitchFamily="18" charset="0"/>
                <a:cs typeface="Arial" charset="0"/>
              </a:rPr>
              <a:t>Volume de água nesta segunda estava na casa dos 5 mil litros por segundo.</a:t>
            </a:r>
            <a:br>
              <a:rPr lang="pt-BR" sz="1300" dirty="0">
                <a:latin typeface="inherit"/>
                <a:ea typeface="Times New Roman" pitchFamily="18" charset="0"/>
                <a:cs typeface="Arial" charset="0"/>
              </a:rPr>
            </a:br>
            <a:r>
              <a:rPr lang="pt-BR" sz="1300" dirty="0">
                <a:latin typeface="inherit"/>
                <a:ea typeface="Times New Roman" pitchFamily="18" charset="0"/>
                <a:cs typeface="Arial" charset="0"/>
              </a:rPr>
              <a:t>Cidade não tem previsão de chuvas para esta semana; temperaturas sobem.</a:t>
            </a:r>
            <a:endParaRPr lang="pt-BR" sz="9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pt-BR" sz="800" dirty="0">
              <a:solidFill>
                <a:srgbClr val="666666"/>
              </a:solidFill>
              <a:latin typeface="inherit"/>
              <a:ea typeface="Times New Roman" pitchFamily="18" charset="0"/>
              <a:cs typeface="Arial" charset="0"/>
            </a:endParaRPr>
          </a:p>
          <a:p>
            <a:pPr>
              <a:defRPr/>
            </a:pPr>
            <a:r>
              <a:rPr lang="pt-BR" sz="800" dirty="0">
                <a:solidFill>
                  <a:srgbClr val="666666"/>
                </a:solidFill>
                <a:latin typeface="inherit"/>
                <a:ea typeface="Times New Roman" pitchFamily="18" charset="0"/>
                <a:cs typeface="Arial" charset="0"/>
              </a:rPr>
              <a:t>Fonte:  G1 Piracicaba e Região</a:t>
            </a:r>
            <a:endParaRPr lang="pt-BR" sz="9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pt-BR" dirty="0">
              <a:latin typeface="Arial" charset="0"/>
              <a:cs typeface="Arial" charset="0"/>
            </a:endParaRPr>
          </a:p>
        </p:txBody>
      </p:sp>
      <p:sp>
        <p:nvSpPr>
          <p:cNvPr id="27657" name="Rectangle 8"/>
          <p:cNvSpPr>
            <a:spLocks noChangeArrowheads="1"/>
          </p:cNvSpPr>
          <p:nvPr/>
        </p:nvSpPr>
        <p:spPr bwMode="auto">
          <a:xfrm>
            <a:off x="4643438" y="5597525"/>
            <a:ext cx="410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altLang="pt-BR" sz="900">
                <a:solidFill>
                  <a:srgbClr val="000000"/>
                </a:solidFill>
                <a:latin typeface="inherit"/>
                <a:cs typeface="Times New Roman" pitchFamily="18" charset="0"/>
              </a:rPr>
              <a:t>Salto do Rio Piracicaba nesta segunda (13) com pior índice de 30 anos (Foto: Fernanda Zanetti/G1)</a:t>
            </a:r>
            <a:endParaRPr lang="pt-BR" altLang="pt-BR">
              <a:cs typeface="Times New Roman" pitchFamily="18" charset="0"/>
            </a:endParaRPr>
          </a:p>
        </p:txBody>
      </p:sp>
      <p:sp>
        <p:nvSpPr>
          <p:cNvPr id="27658" name="Retângulo 13"/>
          <p:cNvSpPr>
            <a:spLocks noChangeArrowheads="1"/>
          </p:cNvSpPr>
          <p:nvPr/>
        </p:nvSpPr>
        <p:spPr bwMode="auto">
          <a:xfrm>
            <a:off x="323850" y="5589588"/>
            <a:ext cx="4248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900">
                <a:latin typeface="inherit"/>
              </a:rPr>
              <a:t>Rio Piracicaba nesta segunda com vazão de 5,4 mil litros d'água por segundo (Foto: Fernanda Zanetti/G1)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5" descr="L:\Criações Design Gráfico\Identidade Visual\cabeçalho_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Imagem 1" descr="Papel timbr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6"/>
          <a:stretch>
            <a:fillRect/>
          </a:stretch>
        </p:blipFill>
        <p:spPr bwMode="auto">
          <a:xfrm>
            <a:off x="0" y="0"/>
            <a:ext cx="14573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usp-logo-80anos-300x1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0"/>
            <a:ext cx="1400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tângulo 4"/>
          <p:cNvSpPr>
            <a:spLocks noChangeArrowheads="1"/>
          </p:cNvSpPr>
          <p:nvPr/>
        </p:nvSpPr>
        <p:spPr bwMode="auto">
          <a:xfrm>
            <a:off x="2124075" y="836613"/>
            <a:ext cx="5680075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457200" indent="-457200">
              <a:lnSpc>
                <a:spcPct val="50000"/>
              </a:lnSpc>
              <a:spcBef>
                <a:spcPct val="50000"/>
              </a:spcBef>
            </a:pPr>
            <a:r>
              <a:rPr lang="pt-BR" altLang="pt-BR" sz="2000">
                <a:solidFill>
                  <a:srgbClr val="008ED2"/>
                </a:solidFill>
                <a:latin typeface="Verdana" pitchFamily="34" charset="0"/>
              </a:rPr>
              <a:t>Saiu na Mídia - Situação do Rio Piracicaba </a:t>
            </a:r>
          </a:p>
        </p:txBody>
      </p:sp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250825" y="871538"/>
            <a:ext cx="8893175" cy="165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pt-BR" sz="1050" dirty="0">
              <a:latin typeface="inherit" charset="0"/>
              <a:ea typeface="Times New Roman" pitchFamily="18" charset="0"/>
              <a:cs typeface="Arial" charset="0"/>
            </a:endParaRPr>
          </a:p>
          <a:p>
            <a:pPr>
              <a:defRPr/>
            </a:pPr>
            <a:endParaRPr lang="pt-BR" sz="1050" dirty="0">
              <a:latin typeface="inherit" charset="0"/>
              <a:ea typeface="Times New Roman" pitchFamily="18" charset="0"/>
              <a:cs typeface="Arial" charset="0"/>
            </a:endParaRPr>
          </a:p>
          <a:p>
            <a:pPr>
              <a:defRPr/>
            </a:pPr>
            <a:r>
              <a:rPr lang="pt-BR" sz="1050" dirty="0">
                <a:latin typeface="inherit" charset="0"/>
                <a:ea typeface="Times New Roman" pitchFamily="18" charset="0"/>
                <a:cs typeface="Arial" charset="0"/>
              </a:rPr>
              <a:t>18/08/2014 13h26 - Atualizado em 18/08/2014 16h10</a:t>
            </a:r>
            <a:endParaRPr lang="pt-BR" sz="105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pt-BR" b="1" dirty="0">
                <a:solidFill>
                  <a:srgbClr val="333333"/>
                </a:solidFill>
                <a:latin typeface="inherit" charset="0"/>
                <a:ea typeface="Times New Roman" pitchFamily="18" charset="0"/>
                <a:cs typeface="Arial" charset="0"/>
              </a:rPr>
              <a:t>Índice de poluição do Rio Piracicaba é 529% maior que o aceitável, diz USP</a:t>
            </a:r>
            <a:endParaRPr lang="pt-BR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pt-BR" sz="1300" dirty="0">
                <a:latin typeface="inherit" charset="0"/>
                <a:ea typeface="Times New Roman" pitchFamily="18" charset="0"/>
                <a:cs typeface="Arial" charset="0"/>
              </a:rPr>
              <a:t>Pesquisador do Cena realizou medição na manhã desta segunda-feira (18).</a:t>
            </a:r>
            <a:br>
              <a:rPr lang="pt-BR" sz="1300" dirty="0">
                <a:latin typeface="inherit" charset="0"/>
                <a:ea typeface="Times New Roman" pitchFamily="18" charset="0"/>
                <a:cs typeface="Arial" charset="0"/>
              </a:rPr>
            </a:br>
            <a:r>
              <a:rPr lang="pt-BR" sz="1300" dirty="0">
                <a:latin typeface="inherit" charset="0"/>
                <a:ea typeface="Times New Roman" pitchFamily="18" charset="0"/>
                <a:cs typeface="Arial" charset="0"/>
              </a:rPr>
              <a:t>Quantidade de oxigênio na água também está abaixo do ideal, diz análise.</a:t>
            </a:r>
            <a:endParaRPr lang="pt-BR" sz="13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pt-BR" sz="800" dirty="0">
                <a:latin typeface="inherit" charset="0"/>
                <a:ea typeface="Times New Roman" pitchFamily="18" charset="0"/>
                <a:cs typeface="Arial" charset="0"/>
              </a:rPr>
              <a:t>Fonte: G1 Piracicaba e Região</a:t>
            </a:r>
            <a:endParaRPr lang="pt-BR" sz="9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pt-BR" dirty="0">
              <a:latin typeface="Arial" charset="0"/>
              <a:cs typeface="Arial" charset="0"/>
            </a:endParaRPr>
          </a:p>
        </p:txBody>
      </p:sp>
      <p:pic>
        <p:nvPicPr>
          <p:cNvPr id="28679" name="Imagem 1" descr="Professor Plínio Barbosa de Camargo analisa água do Rio Piracicaba (Foto: Edijan Del Santo/EPTV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205038"/>
            <a:ext cx="4176712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0" name="Rectangle 3"/>
          <p:cNvSpPr>
            <a:spLocks noChangeArrowheads="1"/>
          </p:cNvSpPr>
          <p:nvPr/>
        </p:nvSpPr>
        <p:spPr bwMode="auto">
          <a:xfrm>
            <a:off x="0" y="5519738"/>
            <a:ext cx="46434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altLang="pt-BR" sz="900">
                <a:solidFill>
                  <a:srgbClr val="000000"/>
                </a:solidFill>
                <a:latin typeface="inherit"/>
                <a:cs typeface="Times New Roman" pitchFamily="18" charset="0"/>
              </a:rPr>
              <a:t>Professor Plínio Barbosa de Camargo analisa água do Rio Piracicaba (Foto: Edijan Del Santo/EPTV)</a:t>
            </a:r>
            <a:endParaRPr lang="pt-BR" altLang="pt-BR">
              <a:cs typeface="Times New Roman" pitchFamily="18" charset="0"/>
            </a:endParaRPr>
          </a:p>
        </p:txBody>
      </p:sp>
      <p:sp>
        <p:nvSpPr>
          <p:cNvPr id="28681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altLang="pt-BR">
              <a:latin typeface="Calibri" pitchFamily="34" charset="0"/>
            </a:endParaRPr>
          </a:p>
        </p:txBody>
      </p:sp>
      <p:pic>
        <p:nvPicPr>
          <p:cNvPr id="28682" name="Imagem 3" descr="Rio Piracicaba volta a registrar mortandade de peixes no trecho urbano de Piracicaba (Foto: Mateus Medeiros/Arquivo pessoal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205038"/>
            <a:ext cx="3913187" cy="331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3" name="Rectangle 6"/>
          <p:cNvSpPr>
            <a:spLocks noChangeArrowheads="1"/>
          </p:cNvSpPr>
          <p:nvPr/>
        </p:nvSpPr>
        <p:spPr bwMode="auto">
          <a:xfrm>
            <a:off x="4643438" y="5511800"/>
            <a:ext cx="90725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pt-BR" altLang="pt-BR" sz="900">
                <a:solidFill>
                  <a:srgbClr val="000000"/>
                </a:solidFill>
                <a:latin typeface="inherit"/>
                <a:cs typeface="Times New Roman" pitchFamily="18" charset="0"/>
              </a:rPr>
              <a:t>Rio Piracicaba registrou mortandade de peixes na</a:t>
            </a:r>
            <a:br>
              <a:rPr lang="pt-BR" altLang="pt-BR" sz="900">
                <a:solidFill>
                  <a:srgbClr val="000000"/>
                </a:solidFill>
                <a:latin typeface="inherit"/>
                <a:cs typeface="Times New Roman" pitchFamily="18" charset="0"/>
              </a:rPr>
            </a:br>
            <a:r>
              <a:rPr lang="pt-BR" altLang="pt-BR" sz="900">
                <a:solidFill>
                  <a:srgbClr val="000000"/>
                </a:solidFill>
                <a:latin typeface="inherit"/>
                <a:cs typeface="Times New Roman" pitchFamily="18" charset="0"/>
              </a:rPr>
              <a:t>quarta (Foto: Mateus Medeiros/Arquivo pessoal)</a:t>
            </a:r>
            <a:endParaRPr lang="pt-BR" altLang="pt-BR"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L:\Criações Design Gráfico\Identidade Visual\cabeçalho_0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76925"/>
            <a:ext cx="91440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Imagem 1" descr="Papel timbrad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6"/>
          <a:stretch>
            <a:fillRect/>
          </a:stretch>
        </p:blipFill>
        <p:spPr bwMode="auto">
          <a:xfrm>
            <a:off x="0" y="0"/>
            <a:ext cx="14573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usp-logo-80anos-300x12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0"/>
            <a:ext cx="14001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tângulo 4"/>
          <p:cNvSpPr>
            <a:spLocks noChangeArrowheads="1"/>
          </p:cNvSpPr>
          <p:nvPr/>
        </p:nvSpPr>
        <p:spPr bwMode="auto">
          <a:xfrm>
            <a:off x="250825" y="908050"/>
            <a:ext cx="92884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altLang="pt-BR" sz="2800">
                <a:solidFill>
                  <a:srgbClr val="008ED2"/>
                </a:solidFill>
                <a:latin typeface="Verdana" pitchFamily="34" charset="0"/>
              </a:rPr>
              <a:t>Maiores consumidores no âmbito da PUSP-LQ </a:t>
            </a:r>
            <a:endParaRPr lang="pt-BR" altLang="pt-BR" sz="2800">
              <a:latin typeface="Calibri" pitchFamily="34" charset="0"/>
            </a:endParaRPr>
          </a:p>
        </p:txBody>
      </p:sp>
      <p:sp>
        <p:nvSpPr>
          <p:cNvPr id="13318" name="Text Box 9"/>
          <p:cNvSpPr txBox="1">
            <a:spLocks noChangeArrowheads="1"/>
          </p:cNvSpPr>
          <p:nvPr/>
        </p:nvSpPr>
        <p:spPr bwMode="auto">
          <a:xfrm>
            <a:off x="323850" y="1773238"/>
            <a:ext cx="8820150" cy="347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33CC"/>
              </a:buClr>
              <a:buFont typeface="Wingdings" pitchFamily="2" charset="2"/>
              <a:buChar char="S"/>
              <a:defRPr/>
            </a:pPr>
            <a:r>
              <a:rPr lang="pt-BR" sz="2000" dirty="0">
                <a:latin typeface="Verdana" pitchFamily="34" charset="0"/>
                <a:cs typeface="Arial" charset="0"/>
              </a:rPr>
              <a:t>Restaurante Universitário – 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623 m³/mês – água tratada</a:t>
            </a:r>
          </a:p>
          <a:p>
            <a:pPr>
              <a:buClr>
                <a:srgbClr val="0033CC"/>
              </a:buClr>
              <a:buFont typeface="Wingdings" pitchFamily="2" charset="2"/>
              <a:buNone/>
              <a:defRPr/>
            </a:pPr>
            <a:endParaRPr lang="pt-BR" sz="2000" dirty="0">
              <a:latin typeface="Verdana" pitchFamily="34" charset="0"/>
              <a:cs typeface="Arial" charset="0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S"/>
              <a:defRPr/>
            </a:pPr>
            <a:r>
              <a:rPr lang="pt-BR" sz="2000" dirty="0">
                <a:latin typeface="Verdana" pitchFamily="34" charset="0"/>
                <a:cs typeface="Arial" charset="0"/>
              </a:rPr>
              <a:t>Casa do Estudante – CEU – 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860 m³/mês – água tratada</a:t>
            </a:r>
          </a:p>
          <a:p>
            <a:pPr>
              <a:buClr>
                <a:srgbClr val="0033CC"/>
              </a:buClr>
              <a:buFont typeface="Wingdings" pitchFamily="2" charset="2"/>
              <a:buNone/>
              <a:defRPr/>
            </a:pPr>
            <a:endParaRPr lang="pt-BR" sz="2000" dirty="0">
              <a:latin typeface="Verdana" pitchFamily="34" charset="0"/>
              <a:cs typeface="Arial" charset="0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S"/>
              <a:defRPr/>
            </a:pPr>
            <a:r>
              <a:rPr lang="pt-BR" sz="2000" dirty="0">
                <a:latin typeface="Verdana" pitchFamily="34" charset="0"/>
                <a:cs typeface="Arial" charset="0"/>
              </a:rPr>
              <a:t>Restaurante dos Docentes – 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90 m³/mês – água tratada</a:t>
            </a:r>
          </a:p>
          <a:p>
            <a:pPr>
              <a:buClr>
                <a:srgbClr val="0033CC"/>
              </a:buClr>
              <a:buFont typeface="Wingdings" pitchFamily="2" charset="2"/>
              <a:buNone/>
              <a:defRPr/>
            </a:pPr>
            <a:endParaRPr lang="pt-BR" sz="2000" dirty="0">
              <a:latin typeface="Verdana" pitchFamily="34" charset="0"/>
              <a:cs typeface="Arial" charset="0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S"/>
              <a:defRPr/>
            </a:pPr>
            <a:r>
              <a:rPr lang="pt-BR" sz="2000" dirty="0">
                <a:latin typeface="Verdana" pitchFamily="34" charset="0"/>
                <a:cs typeface="Arial" charset="0"/>
              </a:rPr>
              <a:t>Centro de Convivência Infantil </a:t>
            </a:r>
            <a:r>
              <a:rPr lang="pt-BR" sz="2000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– 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70 m³/mês – água tratada</a:t>
            </a:r>
          </a:p>
          <a:p>
            <a:pPr>
              <a:buClr>
                <a:srgbClr val="0033CC"/>
              </a:buClr>
              <a:buFont typeface="Wingdings" pitchFamily="2" charset="2"/>
              <a:buNone/>
              <a:defRPr/>
            </a:pPr>
            <a:endParaRPr lang="pt-BR" sz="2000" dirty="0">
              <a:latin typeface="Verdana" pitchFamily="34" charset="0"/>
              <a:cs typeface="Arial" charset="0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S"/>
              <a:defRPr/>
            </a:pPr>
            <a:r>
              <a:rPr lang="pt-BR" sz="2000" dirty="0">
                <a:latin typeface="Verdana" pitchFamily="34" charset="0"/>
                <a:cs typeface="Arial" charset="0"/>
              </a:rPr>
              <a:t>Seção de Transportes/Oficina - </a:t>
            </a:r>
            <a:r>
              <a:rPr lang="pt-BR" sz="2000" b="1" dirty="0">
                <a:solidFill>
                  <a:schemeClr val="accent5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30 m³/mês – água tratada</a:t>
            </a:r>
          </a:p>
          <a:p>
            <a:pPr>
              <a:buClr>
                <a:srgbClr val="0033CC"/>
              </a:buClr>
              <a:buFont typeface="Wingdings" pitchFamily="2" charset="2"/>
              <a:buNone/>
              <a:defRPr/>
            </a:pPr>
            <a:endParaRPr lang="pt-BR" sz="2000" dirty="0">
              <a:latin typeface="Verdana" pitchFamily="34" charset="0"/>
              <a:cs typeface="Arial" charset="0"/>
            </a:endParaRPr>
          </a:p>
          <a:p>
            <a:pPr>
              <a:buClr>
                <a:srgbClr val="0033CC"/>
              </a:buClr>
              <a:buFont typeface="Wingdings" pitchFamily="2" charset="2"/>
              <a:buChar char="S"/>
              <a:defRPr/>
            </a:pPr>
            <a:r>
              <a:rPr lang="pt-BR" sz="2000" dirty="0">
                <a:latin typeface="Verdana" pitchFamily="34" charset="0"/>
                <a:cs typeface="Arial" charset="0"/>
              </a:rPr>
              <a:t>Seção de Parques e Jardins – </a:t>
            </a:r>
            <a:r>
              <a:rPr lang="pt-BR" sz="2000" b="1" dirty="0">
                <a:solidFill>
                  <a:srgbClr val="C00000"/>
                </a:solidFill>
                <a:latin typeface="Verdana" pitchFamily="34" charset="0"/>
                <a:cs typeface="Arial" charset="0"/>
              </a:rPr>
              <a:t>640 mil litros/mês – água bruta</a:t>
            </a:r>
          </a:p>
        </p:txBody>
      </p:sp>
      <p:sp>
        <p:nvSpPr>
          <p:cNvPr id="29703" name="Retângulo 7"/>
          <p:cNvSpPr>
            <a:spLocks noChangeArrowheads="1"/>
          </p:cNvSpPr>
          <p:nvPr/>
        </p:nvSpPr>
        <p:spPr bwMode="auto">
          <a:xfrm>
            <a:off x="395288" y="5373688"/>
            <a:ext cx="51482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S"/>
            </a:pPr>
            <a:r>
              <a:rPr lang="pt-BR" altLang="pt-BR" sz="1200">
                <a:latin typeface="Verdana" pitchFamily="34" charset="0"/>
              </a:rPr>
              <a:t>Informação fornecida por  Luiz Fernando Gomes</a:t>
            </a:r>
          </a:p>
          <a:p>
            <a:r>
              <a:rPr lang="pt-BR" altLang="pt-BR" sz="1200">
                <a:latin typeface="Verdana" pitchFamily="34" charset="0"/>
              </a:rPr>
              <a:t>Chefe da Seção de Captação e Tratamento de Água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3" descr="Cartaz com Resultados e Articulador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571625"/>
            <a:ext cx="5702300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AutoShape 4" descr="data:image/jpeg;base64,/9j/4AAQSkZJRgABAQAAAQABAAD/2wCEAAkGBhMSERUUExQWFRQVGBgXGBcXGBQYFxQVFxQVFhQUFxcYHCcfGBkmGRQVHy8gIycpLCwsFx4xNjAqNSYrLCkBCQoKDgwOGg8PGiokHyQsLC00LSosLCwsLCwsLCwpLCwsLCwtLCwsLCwsKSwsLCwsLCwsLCwsLCwsLCwsLCwsLP/AABEIAMgA/QMBIgACEQEDEQH/xAAcAAACAgMBAQAAAAAAAAAAAAAEBQMGAAIHAQj/xABHEAABAgQEBAQDBAYHBgcAAAABAhEAAwQhBRIxQQYiUWETMnGBB0KRUqGxwRQVI3LR8GKSk6PS0+EzQ1SCsvEWFzRTg6LC/8QAGgEAAgMBAQAAAAAAAAAAAAAAAwQBAgUABv/EADARAAICAQMCAwcDBQEAAAAAAAABAgMRBBIhMVETQWEFFCJxgaHwFZHRMjNSscHx/9oADAMBAAIRAxEAPwDiWcw8xDh3KUiTNRN/Zy1LJMuXkWtAWZYzL52Chcd+hhE0akxUvuY/wzhiZMmJTMWiWlQUxC5KyVJlqWEBImDmOXLci9tbRpVcMT0rUlPhqSlRSFeLIGYBRAUwmG1u4HWEUS0tRkUFAJU2y0hSS4a6TY6xOERufcZ/qCcFJC8iUlaUFQXKU2YgZmSu4vrp3EHYvwmZah4E+VPQQSVhUuWEnxZiAllrcnKhKj0KiLs5UKxlR+SSPSTJG4P2e2vr1gerrDMLqCA32EIR9yQI7CO3PuFzKCZJmywvLcgjKtC9xugloA8QxtTLAWknQEE/WIo7CO3Pub+IYwTDGkTU9MpWgjsEb33H2G8P+IkEveGyOFJQsoEnrmMR4LiATLCVWUm0Mv1uFEAaxtU16fYm0siFll2XyByeEZJUxBb94wyHAdO1wr+sYNpZjnSGaVFQaGlp6f8AFfsKy1Fv+TKdU8ISg+UK/rGIBw1JA5gp/wB4xd00A3gKqpkiKT09ai5KK/YvDUzbxuZUhw3JNwFN+8YHGH0qXzBVv6Rhni2IJlgpEVGdOK1dSY8rVvlJyl+xsb8IlxFMoFpYPe5MEYbQyyxmOx6Fo1/8PzcuZvaJaKgURrGnCuSnmUPsLys44kHT6KjSNCT++YXLppavIgj1UTBcyiAialZxbSDuCk8NJfJAlY0s5f7gknBH+U/Uxk3ADslvcmLPImCHmHUKVh2hxaKpoXlq7F5lDpOH0HzP9YDxTD5cssH+sW3iuV4KSpNiI57V1qphcmFtVGqmOxR57jFNllnxZ4ITMMZ4hjSMjLwhzc+5v4hjzxDGsZHYR259zcTDGeIY8Bj14jB259whcvtEZp+8O5mGKAiH9WLgamizgxaiifeJ04Ko6KETrp1J1GkRfpJewaJ3N9GRjHU0VgM0bffEJwua7ZFH0EG/p8wbwVTYxMT0MV3T9C2IeolnUExHmQoeoiCLYOJSoMtAMSispVhlIA9ojxZLrEt4cX0kU6H+CAFFtd4NOC0y/KrL7wTQ8PeGTlW4MHo1MIzW7j5grNPNx45FmIpIUlt4a0dMwBjXEMOVlsHMaJrihLKDQ3XdWrm85QvOqezlFhkVeU7QQrGkiKLUYkp+WJaFMyYblo0Frdz2xQm9PjllqncUp0hJW8TWPX1gbEaRKE63hDNMLanU2J7GGqph1RvU1ZWbxYeFsIGYLX7doXYNhOZQJi2U1IRyohbRODt58gt+VDgZ1cpOVkwlkYUrN6mLXQYTy3uY1qKbLoI9DKKnhsyVPHCE0/AnGkbUPDrDSHcqcGvBcmekCO2xznBXfLGCq4lhuUhrQ4wyoCEQDxBWCKtX8S5EsNYFO2FbzIJGErFgzj3GM5CAddfSKXEtVUmYoqVqYhjBvtds3I1qobI7TIyMjICFMjIyPY448j0CMaH+EYGVozHeB2WKCyzhqpalMyg0EIzDoYTKQ13iRE0JAZVzCTj2NFS7htbSqPSAxQX5gImCla+I5iROJAWKXMcnJdDnGL6i6ZhoeA5tAQbGLKa6VpZ4TVgSVu7dIJCyWeQU64roLFU6gbmNhL7wfUrA1EQOgwZSyAcCAEiCZFctOijAs22kDGaYthSK8ostPxAoea8eTq1M0tpFa8cxgnkbxTwV1QTxpYwyxJw99ILkSyi+8I6LHVI7w0lY0hfmtHKdtTzE7ZVYuSPEJK5iu0eU+FpGt4IFUT5biPTNa7QOdk5vLCwqhHoEoGXyxNJxEoL7wBKrQe0eKmQFJp5DZWC10PFhBAIt1i2EomJBDFxHJvFJFhDLAsfXKXlJOU/cY2dDrpQlsseV/oytXpIzW6Cw/wDY9xiq8NdtIWpxok6wZjFL4ozQrlYV2PvGnqNUqZfFJIz6dPKxcIFxatKgYqFYskxfzgIVrGv/AIaljYPGFqPaEJyyjVp0U49TnnhK6H6R54Z6GOm/q6WA2URD+hI+yPpCnvi7Dfuj7nN8h6GMyx0ZVFL+yIjqMLl/ZET72uxHur7nPWjIuScHlubRBN4eQTaCLURBvTyEOFURmTAIvE2YmSEp7RpgOCplOqEuP1RVNtoLQnOfj2bV0QFrHAml3N1WjcTZfUvC/NGrxo7C28bZUpuFF4jGJqFtYXZjHjxHhrzJ8TsNlT2Gaz9IHOIPZQ9IBeMeOUEQ5sLQskup2ibxpbbwB4hj1K4lxOUgt0940Mt9DETmNFKjkjmzFRrmjCY8i4M2ePQuNAYlkyFLLJDmIJCqaty7wyGMBmIiSj4Te6iTewA3F27+0O6fhpIQT4aWYuS+9td/Z9LbwtOUBqEJ4EEshVwC3oWESmWvZKiOwNoshw4oZISs2YJSkBKerX/IaxsqnYjMFBi7atpdxpdgPWBOXoGVfqV6VPyxjhSrFodKpAotnSX/AHCx9fm0iCZhCVGzJLfKLvoxRoB3ERuRPhs9C1s2fSJZeKKT5g8CS5LWU7/j9ImVPSkNA5tyfxcl4pJccDimrUqDm0STFjUQto5DhzB6KU7QtKKTCoHnTTEAmwwXQd77RtLwIq1MTwup2RQVXjyfNiyy+F0nUxFXcJJCSUkuI5WROKTNqGVDGhOZUI685ZjHYxZsAp3GaD24jHInKbWQvFKgSpJ6tHNqiuUVExaeN602SNIpcG0VeI7n5icnybR5GRkPlTHj148jyOOPXj0GPHjYCOJPIxoyPQh4448jIkFMrpGqpZGoMRk7BpGRNJo1rDpQpQ6hJI+oHeDsHwGZPmIQA2ZQS59/4fh1jm8HJZA6GjM2YlCdSdeg3MdN4c4NYOlBZi5ZyW1JJ0FjYdOsXXhL4Q0sgJmTSVLAuHDEg2L9+mnraL4ulQJZCWSljo2h1hC67dwhmGIfM47UVqEqyhGhZVrDVhbs34wZTVCVkPqe4yu7XI1FxexhHiUxH6SsIIbMoC7aaXOphrIXlA8QsCLgkp1IS/mchm06jYwOKGpJG0+qdQZaR6ZWIYP5Q50BbN03hSukWMzpQW1Ygk6gG576OdoalF3QCHb5QEqezkNYvuX++AsVrSgfLm8pzs6H02tcs/cX1EEB5K7MQsEaAAODmSHPp1/KI/FWQAbkbFva/wD3j39eLSSDcjqdRcuC/lcOzFmudokViSXIAVLUQbABlXZwHAP3RfadvPJXjFXLLUtL6M9xZwQGI7MdoyowqZZTZR0NiPb+TDCixCcCAmWVdSA245WTmtEldNU2aaUy0ht0gA3LczE76P6bRDi/IjevNiwVC0iGkqtUhIKwxPlTcFmfMeg07l4XKxOUrmTfL857bBx23HtBuGYNJqluatMvc5rm72S9s3cklySXJeKShFcsv4jNFYm6g5hrSY0ltdI3rPh2AeWacuyi1/w/DrEGJ8EFCQJbFTEkkqcnYAAOYC1CXmWU8eQ0lY0OsTfr1BBDiOa4uJ8oMQpIdgS9yNWLN+MIf1lN+0fvi0dJu5yUlqFF9BljRzVasuhIi7UaxJkAnpFR4ZwwzDnVeD+I8TZGQR1y3yVa8hKUstsQcQ4r4qz0EKI2Ijxo04RUVhFG8hmKYTNpphlTkKlrTqlQ22I2IOxFjAcfTGLYHT4jToTPQ9uVYstB6pVtppodxHEeNfh/Pw9bq/aSFFkTQLPslY+RXbQ7E3YFOojZx5jF1DrZVY8j1oyGRYwCCZaLRDLTBWW0Vky8UDrRGoURExESSqTNeIz3OaN6OvI1hwhaFp0vb29t9ork6XlMTU1SUmKuOeUWjLyZ0zDOHpK0AqAU41N/xjxElFBOC0cqDZQ+XXU93b+IitYTxMqWANRDDGMSNRIUB5mBG+hB/KGtTfXZQoYwwdFUo2OTeUdKXxNyBWflN3Bt7Qun8XKmyZiJaxozk5UhyrckbWii0eHT10cpAdJ5iXs4zFvuIhZidVNp1BKHZKgcxS4BIG5sS4PpGCqG3iLNpSgoZkiw0PDM1TLStBvsrMPQke8NlTFIITNYt08rsA5GxZxtpFeouIqjN/s0FQDmYgeG6TcZvlUDsGeH0yuWtAzhKVahmHSw1L+34xbdNPkq4qSyLMTxVgea+ZjYBrEONkjrp5txqoxPGyoC4CtFOPNvd7FJuQNLwTi1IpRzJS99DvbmF2fUX9IrNRLKSxdJGqTsW0/N4bhhic8oIqJ+dKb+V+tg+3sYHXU6ByoABr9A1htb1iGUSkvdjb07iMEli6QD2Zwfb/sYMkkBbbGEnEiGuTsNiL2OdnHsYybiQFwkeIbFWaYom17ux+p9IWTHPlSQroOYKL7A8ybesbcwTzZkkhxzM4NvLFsFc5Cxipdipn2Tlyh9QRYfS3rt7T4gULcFB9CoDa5A1iNGGgyytj/H0v0d4ymw0HncBPQvqQ4Aa/3jTWKfCy3xIvXD/GiklKVqKkksxTyBmJY2UNRtHQJdOFjMhLPrmYpUTYMoAv6RxuVhpSsFOYp3UN7B3Cn0fX8Y6pw3iwTIZR+oudGDAX+sJXRS5QeLbXIYqmlqSfHpQs6OkJWMvoSCNOm8VvEOB8PnnJJaUvV3UG6g5nB1/DSLXTDx3SQU2srMkHW7AuX7MIWTkJlzVDPNASPOpZYDW32RY2feAKTj0ZbamIpvDH6IkS0ErJHmYDMdgE7DuT9I53jlLMKy6SNyo7C1zske31aOsHEULWEpW76nmYDqVZrn1gmuwmSQElQYgbBV9QroSDe/TqItVYoS3PqyjpT6HA5sprX9evttEUdcxr4fycgXKKlqIsCASXOwvd9TFLrPh/VJPkA9S3symMaEL4S8wMqpI7Fg9e0tA3aHijLnIMuakLQsMpKg6VDoRFQwCc6QN4tlFIUogJD99h7xh79rPQauuPVnFviV8Of0FXjSHVTLO91SVHRKjuk7K9jdiaKmX98fXS+GZc5BROGdKmcKAy2UFDlIINwNXjfC+CKCmAEmmlJI+bIlS31crUCo/WNbT3znDLX/AA8/YoZ+FnzYPhriKQomkm8hIICXNgSSnZabWKSX2gCXgFQogeDMS5Z1pKEg2sVLYDUancR9XT65MtWVTCzuen5bwSUhQ0cHY3EDjqXJteaO6Yyj5t4V+Hc9VQoVUkyxLAITMFlqJZILHmSLktrYaGFh4SrZk2YmRRz8oWpIHhr5QFMASQw21P4R9Tqkg6gW+6IFpZQF/Y6Wtv3OnaIlZZCW6WMHOUXHCR894R8Da+cXm+FKTe5mBRcFiP2YUNe8JeLfhzPolMoO13TcEdQY+lJ2LyZCskyaAouoAklTO50Dtf6DtEOO4KmrksCGbMkgAuSHBNnYvtrDWn1Ck8TXHnjqvUFOMksr/wBPkhKsp377Xi48B03jzC4GSWHUTnckggJDFtidNj7MuNfh4uWSrKyh00UOoLXEM+BcHRJpBMIAM05VZVElIT5SpXy6lwABp7F1kfChlPKfRroy+mnvl8hrKp0pllRsm2lgLWHTQHpAVUtJlqdSVoI5k6EAlnZViLubltX1gXGsIFQtAK5glJIUUiwUrZ9W7EAveCzQhIGVJGXQnMSzt2c/6xlppLJppNsT1lBkByvy7BgAdBygB9NXMD0VQoqGYMkj5QA4dnLG49QC/wBSVW0hSnKskJcsWNrWTp5SCA+gywHJoEoL2yG5KfKLectpo27X6wRJYJcm+pYpOD5wySlJI+YMF62LC57Qhx3CVoJM1AKSPQj7LKDWd9Ouhi14TLZJBJKTpoe4+78D1EQ4qMycjvqzW72/lj31FIzwyrWTmtXRjZLA99+tvpYajQaQIgMS4LgD7tCbad+3rFmnyX5TqH037EH8rwFPogzuxBOwb2fdttdCIajZkDOrHJ5hsmUtITMCwonUkqSXOnbtBNfhUssMpIDltOmxUHPo2v0zD8OKiAkkg7AsdNQnp2N/SLAEJyMpZbUAjo1r7feIrKxxZygmUSYVJ/2ZFrBLpKhbodf53iCmlTCopUlQBsWSWexY2sNDpF9Xh0lSdQrZnTY6PoWtAczDVHlSBYEOEg2VqCQLfQ7n1vG5dgcq2Vnx5ucGRLWSjQsshKdGyqJYXNo6DwdMnJGaYOZRu7JfV2BAuOgftC+jlLlpZbJJF1BjYC4IDul326dXh2ilTPQClKwpIJyvyLGyg7gj912OvWKWSTXQ6MWh7JqFIcoSmZe5ult2tcN1ML62tKxdCmOvh8wSfsnc/T6QsRhfi8yVAKfmdKbdUnltBEunQXyLCCLeUbfZzME9wAnaFWgvQHlUC/NKWlIfVKgkpGpChlN4aonmacoUlgACokkG1wDygn07WhDOUrMU+GhUvRczKrU/KRLJuHe+rxZcFMunlJKVJyG7EqC1Ftg3tdorJE5DZNEZTEqStJYeW79rfy8AVNfkWoBCm25U/wD6Jf1gydiBXzkqSnUAgBRDsHa5+sDzUZubMbv1t9L/AFivzOAeCaRU4sHCARmUNn2HeOpS0IQkZGYDbtv6xVuA6MSJC5IusTFlzqQTyH+plHsYa0iVpUsq8uhHzOd2+n1hKduJNJfXtgJrJu6bzwl5dx+g2jeF9JMVkD6sIKStxGhRq4yWMeRluOGa11GmYlldi4sQ3Qx7LOW20bgx4q0Wmk5eJHhnZeMGi5rb2gGvmkFJBDE8wbXpf2jevnug9W0jmPEXF7FhnCUKBUZaiFbpVYEZmd20LbawpZXZZmMXwO6fTSsTkvIu2PYMmcHIdQKS5JSVAEEOpLEeo/hDSinJlyUurKlIHnN0p2Cio67OTFV4F4p/SkFE2YhamzoYjP4ZJDKTYghht83Zy6pcLlmYoqQkpYBiAdCdfrCMt9ctrZ0lmO2T6DPPImoExfhmWA4WpmAdndWzxvKkSpqVJSElIJBAyt6jL1EJ+K5SUykHmCEKD5SyEoIupbaJAGrFveCOGaaXKzhCSGN+5e5YWBfVgIchantrs5A7EouaMr+EZRA8MBKxcHXvobO8UTiao/Q1pE9whR2YW1JuWJBvl3DiL5V8VS5NSJc1aEZgkIchJKy7glRZroZu+ptHMvi9i8qqqpUmWoL8BCycpBBmqI5GB8wEvTW8NxhCUk45Xp6Bqp2Lh+YmreIZZQChAy2BSXDm3Ok6oOoa7tAeCVATUZC+VRzJzaKQsX93t7NASUZ5a0ADMoAByBzOkhvfKPQ+sE09SJqjPIyCWhinUJZLnL/zqCvU+rM4xFhpNZ4LVS1YAKGbK4tqlmb1AteIlqBOVQJPW7P/AANxfSFs6pCUlbscxD6spL6g6gpSPUlOrR5VVDAEEbJDMQhfR3LJOUMdnG2gdpKZtidAynBf7Xpso931PcPsSOujc5Vh3s5s5A8p+W97HuzxOMUHIokg9Trqx1uWe41ZR1s0niZipOe9gbOktlAuTb/QdsxIplZSBV0eRLIG5JsSFAAfRQs+jM9mgSpxJBJTMJBDcy7lBJtmNnHc2OXq7SfrAJIEx76Lc21ymxbZvYj0R4niCQApjcNe2rkkFmNgLX7vdiqOWBlLCCJs9QmeVJa6FJyl0gtmBJJP3dwIY4f5gbFy7Bs2hsRYEbZgRf7qhQrJmAoNgQrIx0bmUE6FgLt6jdrbSSkkDMykOTpdJAZR6kPlu79WtFpxxwVhPI9m18s8qiUE2uSDZ3IcEKu++3WDqSlSUApmKIDslyU9CdNf5Z4Rz6WxUlRKTqklTsDYZtwXGo+sHYFIAHKtSMz8qtFNcuFHzD1B7jSAvoWCCCS4R4a3YqQTqW1CixBsd/ujefJUsHPlKwCApKFG2+bLoepf2tDZKJYYKJubEJUz7lyWGnX1eCPEEtswmFBPnKQm3aZofqdoFksJ8Lw0oVmWCghjmQQE2tzBQPa56w4ExU9SfCSBbzTMwUAzkpKUgn6t2iRU8zAMgSJZ0z9Q24SIXVU1Q/Zy5agXciUxe+uVYBJ9zFepBJjc4yJbBGhFkoJLl3U5LC+5O/tAc3FZyGAQFAh7iccr7OlLfSFlbNW4lftQpZN5qVAqNrA2sBtf03hhUSfARLC5juC3Jn0Z2JQrrENLHJZHRKVWTMAwEyxU10lmePUSQDlzKUNXvd7xP4ME06SISnX4nGSsp+ZuldgG+giWSnrG6RHixBIUqL3CjZKIwmA/0tjeJP0kNDPirBGxkWJSQpJ+0BY/lHGuO6QJX4idF2V0zCOrYhXM8ck+Ilf+zmC2qVD1LP8AnEVyzYsGxoc1xbfQ2+F1P4VaJiCkpmy5gmJe6Skg5h75B/zR0zG8RMqUuYEvlSSzs7dzpHF/h3iCqfPOVqoZUvsHBV9SE/SLjifHWZDb+wGm5Og9YW1Vbld3wD27pb8dRlwRx0alXgVC05w7KAd21Gt/W7/jYuJ8VRSUU6bLmkLIIQwRearll2IaylA36GOHVkwU4WqQEZkHOlaDmSlzmUADZ2JGlnI7hjhPE0zEJ0pC0ulBM0pD5UKQjlUX1Tm0c6q3YEuVaPxLFsXDf1AXuEMt8cZ9BLjyiqZ+1UtU0pSVLWoqKls6nJ2ckNswgOWhSb5XSzW9LH2f8IP4gQTUqeG3D+HvKUTcE/hG1DTqd3hdBGV8o1+IVqbiKglK3uSsc12CfCULk35l79BEtTi48IhDc6gL62CLlv3f/t2EQ8TSmmMLC7Ds7n7zFfW4illChLa/ImN7kslpw6vM5GUm4Kjc3tmmp9yU6/0Ikp8TTkN20I6Z05XB1seX+s0ValrVILpLFwR6guIyRVNZ2S4JH3N9CYE6UEVzLDU4sFnlDD8GUpjfV0g6b26wSMSZAUwyeUgO4Vccqi6h12NxteKgmcQfqP597xIitUAQDY3bZ/T+WaJ8JFXa2WCpqjMACbpcsCSHdg49wLdXED4hKWpMvJfVY/olyFp0ZuUHpvuY0wu1zo5PoSDf2KR9IsGDEMZaiFAcyVEX+YFwD29/pFH8PQt/V1K1LwdeUTJaiCCltXSX5gSPKytOoLxYcInEpIUSFNzJblIY8yRbQs+ViNrFomrKFSWmytbW2UdQOotcelnvC+XluqUXSo+RXyL1A1DWzAKBvp6c5b0Tjay0YdVBBSlRfMGBtzDQu7DNp0Jb1JKCCpQCDvot2UoaJzMQFM/Q203iqy1qJZQKQLKNyAsXJUkg5QRuAxGzh4dfrJLZFlIW2UskLSWuAXGm/S2xuF5RDJ5HqCcwlqSUuHcEFJ6lKiTmIfrbpCurqjIWEPLAu2dKtNikywyt7k67wurqk0yCshSZa90uQF3A3YjykEG12Atmrc/GSuY5ZUvMM2XMm5tmB1SphqNW7GLRrb+RSU0i/wBLjKkTEhaXSoWUDLFnY2dinSzuH9Yf1ExRDIYkDNlWSVC2wIGv09YouDIBKVuSq48wcocJJKRyuC1tCCH0Jh9h4yIWgq5sxZJ5hlcXCVWy3DjVL7iATikwiPVTs+X9IyypgL9UnW3OSliNtfrYXiUIXMTnLMkMUuAdyHUOYhxcNtYWhnIoyubkzrbsk3Ad0MzAdgT3ir41TITPmAT1yyFMU59gAxPM+pOrREUmycn0EERsiNiI8CYTFckgVGkyZGExDNMS2RFA85TwHNqCj0gmdMhViNRymKD1MMvADjGLAB3jlPF+MJU4U5HiDS5IAJg3GccUtakg6ForNNXlVWnIX8PU9SbFvTT6xo6PTudiQzqrI0UvAzkzApIykEMGA6M+kEmgmFJIlzCG2RMI+oEWzAZqJUuWlKQnIGBYBXcuBqdT1i3U684Eba9ipcyn9jz8/bMuij9zkmE8EVlVMVLUhVPLIGZa0qHKSHCQfOphpbuRHSpfDcijk5JCWDAEkupTPcn3JsBrFgkyWhbjy+Qw9ptNXVL4TN1Grsv68Lscbx4PUqhxg9aESCNwTCatmPUL9Y0rSyLWeMj3h16lzXdm14KlQosT47VeJNfpDnDOFxPkA7m8V4puY6FwPMIlAEQ/o2rrm5rOTP1DdcFtOb43hCpC8pHT8AW++Fsdc4v4eE5ClJF45NOllKiDqCRFdVR4UuOjL0XeJH1NIkpyMwfT/QxHGQqMByq4CwG5djYgkmz9i0F4NiDTNcrggN8qgAoEP+7l9DCaJJRY/f8AS8VcUSmy6UuJqLhRAOTNY/0pRH/W43DPC/8ATBLWFiyJwOYWZWVSgFN1CgQR0IO9kSqolzu5PYA2+n+kFiafDS5050BnDhRCwbsHYFmgWzATdkfKWkhaFFwFJAb7LJy5VNYkE8r9OxOtCsqAD/ZAL3dFwS2tuXuGhMrEdQCSlSfDUOoT/s1eoDfTu0Ty6/LLzbuxF7jKpJe/89oo4l1IM4k4lUtAQmydFByzjVh2Lh92uLiK7Spv06+nSIpi8yt7nq8WrCeGlqSkkMtVwCwdLKF30LgD1MXbjXEpFObG1GTJyKS7gpUsaEEBl92yl/R+geyTKYTlg2UUgsliFoL/ACmWxbs7EktqxX0eGhwcqg+UFhzBSSb3PmYO346B7Ow9kJJASAGBBAIawKHbRvLs+wEZ85ZHMYAKGrmIUynQki4T+0z90pABGzhgdL7xVqrFBMnTChwApuYBJJDuSA9+5vB2OTqqVLUBzynL5UqStNrlQIYN1SSC8UaVU63+pI+4GDV15TZRzwz7AIjwCPXjDGYKkS1QJNVE85UBT1RVh64glXPLRUeJcXyS1RZapUc/48qciD9fpeLVrdLBrVYhHJzvG8WyuhJ51eY/ZfYd4H4SLT3hRMU5JOpvFn+H1F4k89mj1GihiyKXc89rLnOLkzoCJJIGURaMHmEAPGlLhbAWiZUgjSPRvD4POtj6TMcQqx5HKY0kVhGsB4xiIKTeF1Da8l4pt4OVV8lqiZ6wNXmzQdWTgqatXeFtfMjyVjza36nrVxUkLSi/qY69wnhqRLT6flHIUKdaR1IjrnDdYyBG57Mj/UzB1z4SHtVSDIQekcU4x4cMqYpSRy+Y+6mDR2GpxAtFK4oPiJUCOn3afjGlfUrINPqKaabhI5RHkHzsOUylNof4wCRGA1jqbSeTIlp52VT9lC7/ADJI/OIYyKkm6TBU0lKSk7Kf0LMf59IDAg6SkKUgFg7JJ0AuwV9GJPrESLIjkSCpJI2/PSN56wVXsC34Bz+MWThTh8Vk9aEzPCSCVA5XCthqbG+h9+sNKz4cys+RNQpRdmypJJ6DKe6fx7QvK+MZYYZVtrgolNRrWoZASxDkAkJuzlhYR1HCBlHha8zhZBAUUB1C+gJUr+BhpVzhhtJLkSnzLISAXJUokJd+mYjp7PDCZQSZfhBObOsHlAGV7uopBc6quDv0tCd129ZxwHrr2m2G0SkKJUo5SAoE3IsPP1AYB7WYu4eGVYlKk5VlLp+ZJDFJ2INin6NtuYE/VpWUIBYpsdwRu4UCxvZmOt9YkxymEiUVrLLQLAlgQQ+t2L9vppCsZbgklgofH1J4EhkoJQS3iIKgOyVh37ByR6RzUF+g/OLJRcN1WITFLDZSpybFt2ZMW3D/AIZSAllpnzVbkDIB2ALP9TGgroUrbJ5foA8Odjykd5WY8Jj0mNFRlAEQzjAkxUEz1QBNXFWNVoArl2jkHxMrTZPU/wCsdZrVRxr4oIInI6EE/hDWkWbEOXPbUyjqi5/DBYE5XtFMVFo+H6VGcW7R6XSf3onntT/bZ32kUCkRKZAhTQKUAIZonPGvOLT4MNMBxGUAHEUfiGpUAdY6JOp80VHiGjSAp4rb8dTSYxppbbFk5yxN4V4lNaGip4D+8V/E52ZVo8rBZfJ6a1raZhTqnIA6x1zCKNQRHPOCKDNUh9hHbaekAlx6P2fhVt+p57Wy+LBXKpBCYreOTLNFix+dlFoo+NT1mwFnHveHLpqEGApjlhkrDgZZDaj8tYqWL4SylZdQfrF3w3D52UgpYpsQbF/sh9/ug6TwbMmOVII7t+HUdxGPqNVp5xS3JYNKqq6Mv6WU6o+F1UmnE55anSFZArmAItqGJcgWO4io+Ap2YuCzMXB6N1ju+E8PT0LUKiambTqAAQoEqflZy2zHS73eJpPCVOmYtaphmKWwuAtQHyudTZg56CMH35R68/I1/d0/Q4ElJCgCN9IbpwpSiMiVKPRIJJHVhHZ5nA1LPmpUuUDlsFLCk5iDfOEhjporvaLBQYTLlJKZKkJV9lEuUnlGxOV1f67xEvaEdvTkr7vz1OS4dwzWy5alIlrQkgEeQKdmU6VKChoNoLwilqKCemqq0nwyMqQVDMVEEhISCXdlByRubx1mZV8rLUSO+Ud9k+kVbijhyZUqk+CuWgIMzMpYUtlKCU5gm4KgEqAdmJhKOq3Sw8YY0q2o4KbU1iq7EZCVJVL5syEkWUgPMBTsxyMH6AxYsdxBUvEKVALFZWCWFsqWUGHdRHt2jKDhFOH+LVzJqp05KVELVYAWKixJdRAa537xW6KdOrsTTPDGXT5c3MBlTNzZvXKVKf8AdPpDEJQlzHol9ysk0W41hRVZVDmmBRSQSGWlRysN7H+Xiepww1hyzSTLl6EliHFwSxzJvof4NXOOaZeeRUSy6JKx4ikqbw84TckXZRs/YdYteA4pKmuUkHqCbpUkspw/U69xArOIbo9To8vkOkU2RISiw2Ye8FS1qlu+9+3tAGIYlkzFKXIDjlLfk59wNbiI5NZVkOMiDZ0lKTt0IUQffpCW1yDTy+jDT8X8K/4r+6qP8uPD8XsK/wCK/uqn/LjIyNv3Ovu/z6CG0HnfFnCzpUj+yqP8uF834n4cdKj+7n/4IyMiPcq+7/PoFhNx6AM74j0B/wB//dzv8Ec84/xyTUrQZK82V3soat9oCPYyCV6aFctyyWnbKccMqBEXD4fYtT06lGevI5tyrVb/AJUmPIyH6rXXLchKyiNkdrydPR8SMMA/9QP7Of8A5cbD4l4Z/wASP7Of/lx5GQf32z0Ff06ru/t/B7P+KOHNaof/AOOf/giicWcey5oKZKsz7sofiBHsZEPVzcXHjkvDQ1wluy/z6FKXXPv+MQS1pdyfxjIyEsDjgmWThLGJEmcVTF5Qw+VZ/wCkGOmSviPhuUA1I/s5/wDlx5GQ3VqZ1Q2xwKWaKuyW5t/n0Ftdxnhq9Kge8uf/AJcK6PHcN8ULXUWSXAEudcjQnkjIyOv1VlsHBvGe3X/pNOirqluWX8x/TfEDDU/78A9fCnE9h5LRKfiPh7nLUgP8xlT1HvbIAPv79IyMjFegrfm/t/BpeLI1lfE2gQeWeFP8y0Tww20lkn1AG0FU3xSoQ+aqS7lmlVDAHo8uMjI79Pq7v8+hDsbJF/F+gJKf0gkMC5lTMpPTyv8AcPWIqf4j4UeZVQUksSPDnsC1/LL/ADaMjI79Pr7v8+hCm10J5vxPwtnFQMwH/tVH+CBpfxVw0+eau3SWu46Oxb3EZGRH6dV3f2/glWNLAux/4hYdOkTJImKJWhQSoomEJJFiQw36D0hRh/FmHSKZcmSoAzEkKmKTNzqWx5ykS2F1EgZtLRkZBFoq0tuXj5neKwHBuMqdMmpROUD47oYBbhAQRY5bghWUOxGX0gDgbiiXQ1yVKmBckpKVLyzA2bKbjK5PKHYMQ8ZGQZUR59SjbZf8R+J9CuYP24Um4P7ObkA2Z5YU7dR7xr/5m0ISlqi+/wCymFz1vLjIyAvRVvzf59C6saWD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0724" name="AutoShape 6" descr="data:image/jpeg;base64,/9j/4AAQSkZJRgABAQAAAQABAAD/2wCEAAkGBhQSERUUEhQWFRQVFxcXFhcVFxgaFRQXFRgXFRYXFhYaGyYeGBwlGhUXHy8gIycqLCwsFR4xNTAqNSYrLCkBCQoKDgwOGg8PGikkHCQpKSwsKSwsLC4sLCwsLCwsLCksLCwsKSwsLCwpLCwsLCwsLCksLCwsLCwsLCwvLCwsKf/AABEIAJwAwAMBIgACEQEDEQH/xAAbAAACAgMBAAAAAAAAAAAAAAAEBQMGAQIHAP/EAD4QAAECBQIEBAQEBAQGAwAAAAECEQADEiExBEEFIlFhBjJxgRNCkaFSsdHwFMHh8QcjcoJTYpKis/IVM0P/xAAaAQACAwEBAAAAAAAAAAAAAAACAwABBAUG/8QAKBEAAgICAQMEAQUBAAAAAAAAAAECEQMhEgQxQQUTIlFhFHGBofAy/9oADAMBAAIRAxEAPwDl6NaBEyOLiEjEloYaXhJVGeSS7jE7Dv8A5fvB+g4iHvAI8O2gSfoVS8QzDP25KSBkuSotK9SIGnT4RydcWvEgnEiPQT9TcoUc72KZLqtWIAmTAY21AiCVKJMcXL1EpvZpjBI0IjUog0aeMjTRkcxgCJbRMmU8GHRxmXp4G7LA1SIBnyWh8qTCzWIhsSmKyI8gRKpMaNDLIM9Dp3aHmn00L+DpDXh+hAaOv0mFShyM2SW6IJZCTBiNaIW6oQsnTVDBjXD1GfTukrQt4lMsk7WBswp1U94RTtYvrESdUesTL608iriSPTV5DdQh4VamQxhkifaBtSoRxs+Xm7NcI8R3pOHCrEWTQcPHSBZEnniw6KVGTqI1ka/I6D+KI1aENCrX8OBBi0GTC/WyrG0Louzn+r0bGN5COsNNbpn7e0ASkBSqXZVrWwd+8MWlsXx5MmRpQY1OivDHUaMy0VnDgd7gl+4sb/pAE7iQCbG8M+PHYPCVmv8ADsWiX+HG8Lk6taj5mcdP28SomF2qBTYP646tGZxQ5Yw+gYcRt8GA1pUKTY1HDOCAzkKdt8du8SJmGxB29RbMWo0R4/okmS4UayTDlM0KAPXcP+X7zAeq0isi+cfaHRj9i3FoRTJcDKgzVggsQR6wEsfrE8lDfhs9oco1O3Z/pmKrImNDOXrGCSGJvb7D6g/aNeLqXBcRUoWxrr545Wa6RjfvCmYt4I1j10hyQlKfokP9P5QKof36mAcnPZOwMZZUYkHDoO0mlgtcsARlk2mPjFUKpWgJPaJF8HcQ44fLDXiXWMlJMel6HoIZMHu5DFmyuMuMRjpw64sejl4hLJkMYdSuUOohI+5944HXRcM8k/s2YncEHFWwBPvCfi01SQXZPZ3UPzv2Z4n1XFjSaAUpFyokJDdycDufviKdxPiiSXQkzDsokolEjLPzTPyjJdjUgXiPFA5GWd7qf7MAYRytQK6uYMXBSbjf3jGq1KlHmLf8uGv0j2mAIJLWaxBcjdiOX6wzwV5G0zjq1SzKdwb82WAuz/kMtuYWJUTcMevX99owR3swtnHp0jKdg5/Tp9IGwiRCDkB/3dtzB+lluWOfp/qzk9RBHDOHmYrlIBuQkqBvsmom/UEsXMWzTeG1Luoc4RewClMWIL2e7CrLOwMWouXYu6ESeHMm7ByLDZ35hfDi7dXjSbw8pJGRf2t062NvXpHR+GeAnloMyYQQXYJBttU/lNy4HW7xIP8ADoAj/PJ2LoGwZJDHI/XrDfYn9Cf1EE6s5amUUuGP9Ba3UxApTC7k/v6+0dJ4z4CVLAMrnQGrA/8AsLPcADc9L4Aw8UHiMgIZK3BSLvamrmoANwLqLe8C1KDpjIyjNXEB1EgTEUlrgMXug7b/ALeK9rNPRSN2v3Ln+TQ2+OQo5OcdNsxhTFqg4tm5HuYL8gtCeUiD5Eks9hcDPWDPhS0+X7l/6QTL0iSUBNyb9mGX+oh2LHz7CZfHuaTJTlRuSolyen9W+jRoNLD+Vw0R6Zw9njuy9NnDHyoxLMpSFctDRBqpkFTi0K9RNvHmJu5HUWkTonNeA+K8SdLP2jE+eyYSzZhUbx0v1co4vbRl9tOVs6urU0vuegz/AEgeZxIJuvnXdkJNk2+Y4FruTbtCvVcTpFgX2A/mdveEKpq5ymBKmLBKQ6bl3P4v5noIz9dkWbM5rsNwLjFIca3iSpwqUQRhCXdAI/4ctnmqcNUbDPeAdRoll1rUErYBgXmK3uXf6MA0WDg/hsgPOWSopYpSqktsFTLkDslheNOLqTJDMyfwoYKc45hcg/Uxz7+jQU2ctjS1wb9/36x4ub49M+5jYpqJUAaidoI0ksqVS4Jy23oAIY2ClZorTqS1Vqg49Dg/be8MOF8LK1Au4PYuW6WZsdM94ZSfDYYZZnLJIO9Tm4P9t4s/hThIFQIIDchFqhjD0lwbhtiesByvSHca2zSUJUhLkVqZ+RiRsCovyB+trHJEa6DxalawmelEtLm6ylIzsS/cOG7w14j4LkzAoEK5VcwTMUnLsVIFm27W6xT+LeCylapMjTLvStGpMxRQkJSa5RHlLrIzffEL96OOXCTrV/j/AH8F0pL7OtaLxCg2SXRZlPhx1c27uWMNZWvSd44XwHTTkSBNlKLgFXw33QopmIKRdwQLdFpjoPDOJfFkpmFNDpdV3Y2seu8aYdZOLpicvQwaUosvB1CRuIrXjfg0nUSSogfEA5VJYqYbHqB0itcS8ay5T0Eqo8zNYjYvYHsLxXZ/+J9ctctlkEMCSHN7OHYe3XbMPfVLImqEro3jalYk4nolSiQqprlmN7M7izFm9oVJVbd2tfAHV+0WyfM+PKrRQ4AJRTy2+VTu7VHuIp09Rd/1f1d72hPKxrVGApRVtZmYi8WzgWhNNSrk47DoPeKnJSK/NTfIZhFy4LxAlZlqZVKQoKSGcYYjrHb9IWP3U5/x+5h6py46GyZcQ6ogJMEOwhJxjX7CPR9f1EcOGTfdmDp4OUhRrZ1zCKbqOaC9VPeFwluqPAQVyO3J6JNdM5YXwTrlczDaBo0T/wCmLj2LCXnLpBpSDzHr+sXPgfDUS08iQ5F1HMU3gIqmR0bRoAR+b/pvGST5Ohsewq4tq5ibUhSe9x6sReK5qFKmFzLLJ/Amkfp2h/xKeHsA+XOfVzj0hUdYsAk2u7uKvQDv0hQ1Auo0rAFJAckN0y5ezCGvhzQmYSEubOQyuZuop9894SacFa8m5L2cD1Lhy8dH8LcPUJYulBI2Kiq/Yu13x0+kd9g7rZF/CMkJVLCDcMgBL4vcufWCdGlKVBJFYBNQb/MTljyqOA9wOlzDrRy2LlFQ6kNgWLMT7CAOL6CqkpRQQrmTyAKIxsTS1w+7ZvEUaVk5W+I4lpJUFIW0wE3A5CGwoOb4+v0G4jwuYoH4f+WpVnSxHR0VJt6E+kFcGFKCVB7BgKSbA4AZtu+0Yn6xRLioID2dNxh2SHTe17nsHh0sWPJFOaM6lKM9eCrafgJ0tRUpRMxkpQ7FJskrYYJSGKiHNIPozmcPUmUpLBN3cDbfHcQfwLTSZqDOlFKk1lLgkkmWSk5LgO5Z93vaDNTKdNk9R3GAH6jP5mDWG1Ybz7o5zqtJLmzhpmCZNwSKKlFLK5GwSQoFTqsGs5JhX4MC0NqlpUZQEuUZaRLplpcirlFaubJc2AcxadTpkiYoTAQCQEn5UtgKcFrHPp1hglwkEKAAAv8ADuPRg4btGKeHI3UZUv8AflGhzjptf7+yg6Pw9M09lMUsU8wIWN0ukOXu35i0VDXhRmXLEYOCW7tc3N+0dX4jqk0KQCasVJcv1BOHO4/S/NuPaFIU4JJzzPf9vGnsxMtoSS5ClYAJ6PD7wxqPhzgkqSSoUsHJS2xLN7B4T6Ysdgd+n5W9oOkpJ1KVjNiO5SMe8dHpZe3KORd00YsitOLLzq5gCYpfGdTzRY+I6t0A9vz6xT9aqpUdD1fOsklFdhHTQ4qwdJeIp6qbwQlDCANYq8cJaZt8EClOX6xiPR4CGFF08P8AC+YKCgKrAKKfyF4vUrh7JZS2LXFQB/tHN+EodbggDflLl9gcfWLvJ13wpVy7dKSxPp22eLw+3tyQO/Ao45qvhqKQWL7JTzMfxGzQj87FSrdMVHolrwz4kTqC6GYC5UpnVvkN94V6Vaknp3ALlrWe53vi8Z5miA00elUQmnl62Dv0xnGHzfpHQODaYS01K3aou9xZjsPu1/SKLwnWHcO9ncBy+ApRAAf8JfrFt0mhXMSDMLuWTLAKQzZL3pF9hvnEZ92PdUPpfEZZwp3s7OCRsAHLO129AYA1fGwmclCCFLNigBa5jq6IQKCdzUoAO0FCSJctKEhyPN8NnSk2AST5c5LkkOw2Qcc1M7RrT/DppJRMU58qKioMS3NZnJyVG5ezbfkSl9F702mAu3MQHLMHLWBdi3Y/aBxpzLmOXAKSDuA5v1sz3PX1hFwfxJMKKafiTAqmtRdINytan5rJu4SBcAM0NOKeIqPiI+GpXw6RV8sxRqChU1qSB1NldAS73IVfahCxZeVJXZ7hel+D8UJKqVzFTC9JDzFFSkppASz7nYuYIkzCkuWUBVUUsGu/lBvYgOCxbvCLT8aV8AzlJmIUmimWlJmKmFaAl0LsA5qBqxSOrQznLqIUaFsDSpAcB7lBIFSPIHfqNw0XGae0wp43F/JUBTZi1LUvUKSKyyUocikB90uMsbl3S3Qa8RmlMsUpdZxkgWzTkX6YeHum4c4ckACwZtrh+/qOvWE3iDTF3r52uQwQQcdgSTZ7/wA5OL42XCcXLiiopmTJj/EDMTdIF/pZv7xH4o4QFIC0VPTzAPfcKbfv1iycP01qyBc3znymxuCWuN4WeI10lkgMQwANnLtT0Llm/YzLSse+9HNNODd27Pg+kNOHILpUTi7vf6QLPkkFR7lgc9/SJ9Cogszn73jd080mZcsdBXFNSAkj3HvFeTMcw21unKoUztNSYmfJzmBjg1EIUi0KNV5odpXaEutPOYTF7GvsQRlIjEMNDpnvDAG6LD4dIAqCeazbk9z0D9vrHuN8XUDTzhyLYCj0zYds+kTeFpaVIIRZdyok2Ttc7PEWv0kqatiosmxYg1EZ5iwA3J/vA+EFEn4agfCNZSXJAliY5U1707u1gdrxFxDSBCUK5QFuQBzAgXB5jWrfmIAtbEY4bJlpJCKCASAUtzb86lBinazj1zDTWShUUKHNkOBld6u9Kd2psmzMYppNBXRt4bQkLdIN1BIWLzFUtUlL2S+5sAGck2joGjpAISX3q3782VFt7Zy0UH+MCVBCl3cIuCVKclwpb0pQPMSpRKmuwh7wfXKWebllhTZqM0gplhIUHBuzgWDhnzA1Qd2Xrh6UtSLAuWYu/VRJy1stbMVD/EXhqlOq5FJJZiw5lEEAh9g7bnLtDvh/Erir8XQusOQGe7OCGxmFniXUCeg0+UkC+VAkixuxU2R0tF5KcKAhFrJfgRcI4mmRpFCcpImzXoSwKwk+7qCRuQq4HQRnTf4nayWCkIlTqiySoLrUTZiEFlE47xS+OagImuCGYUpBBYXIqyzfhJJLvjJfh/j8uXOlzJjhnJuDuQwA8ue3W+6vkmmhtQkmpKw3inCNbrZxmzlJl1KAUlzLRLAUENSbBrvcmxN9r34enIkzkaWn4aJ0tCpXMSuVqUpNQvzS3Ym5IU+WU0LJviPlU3w0ILCWqYrmUlghbEJsrmuLBlKIuliDrvEEiXr0LQnnkLFVNhMEs0pYj/kNJBFiAMAETl5BcW1xLvxCXO0iCtKkBBGSTaZlPnO7q7Ze8VdPGVajVKcslSKVM5BTYlKd2qVZWbAYtFx4rr5Oq0MxaSVIZKi3mTSpKr9LEOehfEUXhOkBnApelAUElPQAlxc7Ke+aLReaoSUIPQzpUp4pZJr5LX9d/wBxyqYBLCai6QQsquR0Ja7E/SmKp4knPhQdJJf5S93B6H9Ida+afMksUqZ7F7DPZ7lxv3tWNXMJCsOLED7hj0fHftC27IhI6i4YlKVGnsDm49omWg1AG/Q7/WNeHzClfX5SCbg9xsWx+xDnVaXCrUjDlm9iGEPjaVoRIhl6flvCTiibtDhesZMVrX6x1QlJthN0iOapkwsJeCZ+pcNAoEaYoWSyJNRh5pJLCB+H6MmHMvTFoOMZSdoVOQJwVRSlQCiKvl29T3MA6xKvK4ucWsMvf8zEvD1Fc0pFhu2Ww3a5bvEnHdEEqDZa/r0MIHrtQz4XxGhIKAVkOPiLUBLCrWQCCpRcjbuAIJl64oqWqmouSwv+EKUs9CbNYO4CSxiraedMYmzAeZZ5mTcJlvceicxZUz0FPLzPypISBMmqyCQXpsWbJYNSBd115BNtFNAlqBmAqSa1qMwOkqZhLlfNMBSCXsLEjlcnyeNoChQ5pSwUoeXLhD+V6uZQ5iVqbcwi/ik0hKwkmopQCR8NNRKiVKuq1LkjNheFknTrKQUh6iQH+YJBdWXyq39IHfchdtL4hUR8QKUlPMQSz0gspTuybukBtjlmK/iXiVgmlRQlKbBy4qIAdnNIQAARdn3hNq1KlyWKiFVsU4DhLWAGUnl9aukItROJJe1V2bbItAcbD5GVzq1GpVIJJ3YOxskb2H0F7RONOOUoJ8zAmxJBBCgMAXAybgwJpFgLSVBwCCzO7XZvtBMycxQcua2/CHZmfcJBz2g2voGyWZr1KHNMLpJW7/MHIbdyokxpoZz1lRBdJzcubuDsXGR17wAtZOcmNkTGBB3H0Nr47ROOi+RZdN4kWEBCAxe6nU6gQQApL0qSMgEFikReOFTDIlSan5k1quASSEqDnpQr6jaOX8McqalwbbsN6rdMx0DVal6A6eeVSoFRYFRAQq24UVA9lQnjT0N5trYTxDzEjyrZwBghTH7v/wBZzeFCUH4yrgFKhdwwB+Yjph7N13EMU60U0rJSVVJKSAoVIJCnU97Pth4B1IFRIYLQAlQNyprpZfzOCW6wzglsXz8AM3SX52qCujKTl0kjIe4P0O0TcTmvKcOD9i3YxF8X4k1ktSAADuR0x+fT6SakhKFVOQIjKZUdTxFRs8BKVBWplIclL+8BqEFGvADNYkkIdQiOCNKLxbKZaNCAwhgZgaEul1IAiadrhsXjpYM0Ixsyyi2xDw3WlC3ABOQDgk2D9c47w8m6da01TFOo3Uwt9dgB7XhRwPRKVNTYtnv2b9YterZ227XBJsw6n6m2I5ckbExBMlgJYr5bEgDnO1n9SA7AXO8TabiQCxQCCkUoDisi9ZrZkhqnIDl7NmJtbJUgEDzHlSPXzEjc4v8AnAMnhwQQqaSpR+VNy2w/1HYDFusVFlsO16DPSmi+UsQQQkZUTgBRPsABmBpfEGUpTuoGklmYBkhKAzDp2CR7mypy5UlUwgAqJZDWQTUK2N1EAFunL7pJWnV8IzPlKi/qAWH8z7dYt7KGMlQUoqWgVlMyhyKfiOySqoGpgFEi5JbvCrWrBKimql2ST+BPKH6eWLFwogSHVL5kgi92QaT5XsXqu3/6GNOIoSKUlAolpJIsKlhDVKLP51hkm7A9YIhU6SL/AL6xtKkKWQEhybADeGWo4UtJWD5kipQNiXZNnz5oZ/wVBQEAPSwKbpVycyn3JWvozJDRLKKuoRiJWTSp3qcUhrEXdzttE/DtNUoEpKkuHAyQSx/v6RZAvgeqCFOzq5WuQGfmsPMSCR7RYJE4pLTU1JoHKFO5VUoKch7GY3uYU6EMk8oApllrB0qqJU7/AIgljt2iNEyY4NQZJCQxA8ybE73Af1Bhb2wk6HE3WqaSUJNV5gc2UalJW42dLuOptGwAK1j0KDlNK3VSbXu6fpiPacgApPymqX2BAqQS9tvtGNAgrmUjsbnBDlmPqbfpF2UTLXeqm9363OCe3XvAmuWonlquLiGqZZ5nDfrA40RqBJ2hc7CQoRwl83gDiPDWFouHwwBCbioDGFqTst0VACCpAhyvwutFJUA63tflKbkFSgEk/wCknB6R5fCFAeX/ALk/rGmV0JbFi5kekLvEOtSUqKTYjuP5GMaRV4BrRdFi8FyvMfmOB2EWKZw6oiZNYIFhSaZdsscrOcMO8U3w5rF1UAsk9P1i86oAqQCAX3Oc057CHxppkegOZpksFVAElkg5SkZUU5QMDvC3VJSlqXs3M1g5cquzmxbqQNoLWpys4ch27k/k1oXSC6wCBfP+0EiFvvoJIm10pIJSVByKUkvTLQ1qjdtz7v0hd/EJEtEt3CCtTjeqlgB/tyYm00wlUxZJdio98lj2sPpGdPo0rmzHe0lcy34kgEfnFXb0Tt3AtNkquLhgTYkElyPwJZydzDaXqxMSXUAhCVBTgBRKvKEg4JWSz4MIpy2D7lQHoKSWHZz9hGVTDQ+9a/elKabdiSfeInRGMdUlS5su9IUoS1KOGdL3u7FQNr3BzBSJX+aEy1UsakrTsELpKgPox3a4vC6RMqloB+WckC5/AV9cuAH6ARIdSqWhChciSCHuxK0Et7l4JIoSo0dSyA4ADklncW7ZVD7TaNLS6U0qAllTbvUCpnceU+tQxaEumLzVPf8A9nhnw7UKSqaQbplqUHvcMAfufrFMgRISES1mwJJYi7BLLDDbmH0IjGpQkzkuBSyWD5FRYbXAUQX6RqhAMgLwSprYFSbt9BAYVyp9F/8AkA/ID6RXgsnnT1JdLDJB22pUzB2wSIaeHZSnCiQSAztkDIJHSF4kBSQo5qIf0UIsHB9OLbVZAwbG7dbZio7Zb0iXVllE/iyxcHvAhmKPoIb66WEptgjG14riFXis64sqGwxU60KNdNg2YqF2oELxrYUtIOlcRUpyaeYlSmSkBSjlShgnOcOWZzGk7Wm7qQN3KRkNikEg2f26wCuwtCnVTz1jTKaehCDpmuIdpksuXagXPW6G9j1gdKVTFVKzZywAt2AAiKQN4wrVqGLQpu9DaP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/>
          </a:p>
        </p:txBody>
      </p:sp>
      <p:sp>
        <p:nvSpPr>
          <p:cNvPr id="37893" name="CaixaDeTexto 5"/>
          <p:cNvSpPr txBox="1">
            <a:spLocks noChangeArrowheads="1"/>
          </p:cNvSpPr>
          <p:nvPr/>
        </p:nvSpPr>
        <p:spPr bwMode="auto">
          <a:xfrm>
            <a:off x="3857625" y="571500"/>
            <a:ext cx="4386263" cy="646113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pt-BR" altLang="pt-BR" b="1" dirty="0">
                <a:solidFill>
                  <a:schemeClr val="bg1"/>
                </a:solidFill>
                <a:latin typeface="Arial" charset="0"/>
                <a:cs typeface="Arial" charset="0"/>
              </a:rPr>
              <a:t>PROCESSOS DE EDUCAÇÃO AMBIENTAL</a:t>
            </a:r>
          </a:p>
        </p:txBody>
      </p:sp>
      <p:pic>
        <p:nvPicPr>
          <p:cNvPr id="30726" name="Picture 2" descr="Reunião com todos Subgrup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1050925"/>
            <a:ext cx="3348037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altLang="pt-BR"/>
          </a:p>
        </p:txBody>
      </p:sp>
      <p:pic>
        <p:nvPicPr>
          <p:cNvPr id="30728" name="Picture 5" descr="Mesa Redon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786188"/>
            <a:ext cx="3419475" cy="260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4 Grupo"/>
          <p:cNvGrpSpPr>
            <a:grpSpLocks/>
          </p:cNvGrpSpPr>
          <p:nvPr/>
        </p:nvGrpSpPr>
        <p:grpSpPr bwMode="auto">
          <a:xfrm>
            <a:off x="4211638" y="188913"/>
            <a:ext cx="3859212" cy="1143000"/>
            <a:chOff x="-827784" y="5734"/>
            <a:chExt cx="8024101" cy="1430105"/>
          </a:xfrm>
        </p:grpSpPr>
        <p:sp>
          <p:nvSpPr>
            <p:cNvPr id="12" name="8 Rectángulo redondeado"/>
            <p:cNvSpPr/>
            <p:nvPr/>
          </p:nvSpPr>
          <p:spPr>
            <a:xfrm>
              <a:off x="-141230" y="5734"/>
              <a:ext cx="7047082" cy="143010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9 Rectángulo"/>
            <p:cNvSpPr/>
            <p:nvPr/>
          </p:nvSpPr>
          <p:spPr>
            <a:xfrm>
              <a:off x="-827784" y="75252"/>
              <a:ext cx="8024101" cy="12910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500" b="1" dirty="0"/>
                <a:t>AMBIENTALIZAÇÃO</a:t>
              </a: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0" y="-26988"/>
            <a:ext cx="468313" cy="701675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NNNNNNNNNNNNNNNNNNNNNNNNN</a:t>
            </a:r>
          </a:p>
        </p:txBody>
      </p:sp>
      <p:sp>
        <p:nvSpPr>
          <p:cNvPr id="7" name="Retângulo 6"/>
          <p:cNvSpPr/>
          <p:nvPr/>
        </p:nvSpPr>
        <p:spPr>
          <a:xfrm>
            <a:off x="857250" y="1285875"/>
            <a:ext cx="7488238" cy="34163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Tx/>
              <a:buChar char="-"/>
              <a:defRPr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PUEA - 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Programa Universitário de Educação Ambiental - 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ambientalização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do ensino da graduação, </a:t>
            </a:r>
            <a:r>
              <a:rPr lang="pt-BR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 pesquisa, ensino, extensão e gestão 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 campus “Luiz de Queiroz”;</a:t>
            </a:r>
          </a:p>
          <a:p>
            <a:pPr marL="1200150" lvl="2" indent="-285750">
              <a:defRPr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Ensino 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200150" lvl="2" indent="-285750">
              <a:buFont typeface="Arial" pitchFamily="34" charset="0"/>
              <a:buChar char="•"/>
              <a:defRPr/>
            </a:pP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Ambientalização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curricular com disciplinas/docentes do 1º. Ano da graduação;  </a:t>
            </a:r>
          </a:p>
          <a:p>
            <a:pPr marL="1200150" lvl="2" indent="-285750">
              <a:buFont typeface="Arial" pitchFamily="34" charset="0"/>
              <a:buChar char="•"/>
              <a:defRPr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Prêmio Pró ensino de </a:t>
            </a:r>
            <a:r>
              <a:rPr lang="pt-BR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ambientalização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curricular;</a:t>
            </a:r>
          </a:p>
          <a:p>
            <a:pPr marL="1200150" lvl="2" indent="-285750">
              <a:defRPr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Extensão</a:t>
            </a:r>
          </a:p>
          <a:p>
            <a:pPr marL="1200150" lvl="2" indent="-285750">
              <a:buFont typeface="Arial" pitchFamily="34" charset="0"/>
              <a:buChar char="•"/>
              <a:defRPr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Formação continuada dos grupos de extensão.</a:t>
            </a:r>
          </a:p>
          <a:p>
            <a:pPr marL="285750" indent="-285750">
              <a:buFontTx/>
              <a:buChar char="-"/>
              <a:defRPr/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pt-BR" dirty="0">
              <a:latin typeface="Arial" charset="0"/>
              <a:cs typeface="Arial" charset="0"/>
            </a:endParaRPr>
          </a:p>
        </p:txBody>
      </p:sp>
      <p:pic>
        <p:nvPicPr>
          <p:cNvPr id="31749" name="Imagem 8" descr="DSC0169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4000500"/>
            <a:ext cx="340836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Imagem 7" descr="2015_02_25_ESALQ_PUEA_Encontro_PUEA_001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4000500"/>
            <a:ext cx="3929063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0" name="4 Grupo"/>
          <p:cNvGrpSpPr>
            <a:grpSpLocks/>
          </p:cNvGrpSpPr>
          <p:nvPr/>
        </p:nvGrpSpPr>
        <p:grpSpPr bwMode="auto">
          <a:xfrm>
            <a:off x="4211638" y="188913"/>
            <a:ext cx="3859212" cy="1143000"/>
            <a:chOff x="-827784" y="5734"/>
            <a:chExt cx="8024101" cy="1430105"/>
          </a:xfrm>
        </p:grpSpPr>
        <p:sp>
          <p:nvSpPr>
            <p:cNvPr id="12" name="8 Rectángulo redondeado"/>
            <p:cNvSpPr/>
            <p:nvPr/>
          </p:nvSpPr>
          <p:spPr>
            <a:xfrm>
              <a:off x="-141230" y="5734"/>
              <a:ext cx="7047082" cy="143010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9 Rectángulo"/>
            <p:cNvSpPr/>
            <p:nvPr/>
          </p:nvSpPr>
          <p:spPr>
            <a:xfrm>
              <a:off x="-827784" y="75252"/>
              <a:ext cx="8024101" cy="12910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2500" b="1" dirty="0"/>
                <a:t>AMBIENTALIZAÇÃO</a:t>
              </a: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0" y="-26988"/>
            <a:ext cx="468313" cy="701675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NNNNNNNNNNNNNNNNNNNNNNNNN</a:t>
            </a:r>
          </a:p>
        </p:txBody>
      </p:sp>
      <p:sp>
        <p:nvSpPr>
          <p:cNvPr id="7" name="Retângulo 6"/>
          <p:cNvSpPr/>
          <p:nvPr/>
        </p:nvSpPr>
        <p:spPr>
          <a:xfrm>
            <a:off x="1187450" y="1412875"/>
            <a:ext cx="7488238" cy="20320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defRPr/>
            </a:pP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Gestão:</a:t>
            </a: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defRPr/>
            </a:pP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Em andamento o processo de </a:t>
            </a:r>
            <a:r>
              <a:rPr lang="pt-B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Formação socioambiental dos servidores do campus</a:t>
            </a:r>
            <a:r>
              <a:rPr lang="pt-B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(Coordenado pela SGA que envolverá cerca de mil servidores do campus).</a:t>
            </a:r>
          </a:p>
          <a:p>
            <a:pPr marL="285750" indent="-285750">
              <a:buFontTx/>
              <a:buChar char="-"/>
              <a:defRPr/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defRPr/>
            </a:pPr>
            <a:endParaRPr lang="pt-B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  <a:defRPr/>
            </a:pPr>
            <a:endParaRPr lang="pt-BR" dirty="0">
              <a:latin typeface="Arial" charset="0"/>
              <a:cs typeface="Arial" charset="0"/>
            </a:endParaRPr>
          </a:p>
        </p:txBody>
      </p:sp>
      <p:pic>
        <p:nvPicPr>
          <p:cNvPr id="3277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3214688"/>
            <a:ext cx="3357563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Imagem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3216275"/>
            <a:ext cx="3228975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i="1" dirty="0" smtClean="0">
                <a:solidFill>
                  <a:schemeClr val="bg1"/>
                </a:solidFill>
              </a:rPr>
              <a:t>Qual é o nosso papel?</a:t>
            </a:r>
            <a:endParaRPr lang="pt-BR" i="1" dirty="0">
              <a:solidFill>
                <a:schemeClr val="bg1"/>
              </a:solidFill>
            </a:endParaRPr>
          </a:p>
        </p:txBody>
      </p:sp>
      <p:sp>
        <p:nvSpPr>
          <p:cNvPr id="6147" name="Espaço Reservado para Conteúdo 2"/>
          <p:cNvSpPr>
            <a:spLocks noGrp="1"/>
          </p:cNvSpPr>
          <p:nvPr>
            <p:ph idx="1"/>
          </p:nvPr>
        </p:nvSpPr>
        <p:spPr>
          <a:xfrm>
            <a:off x="857250" y="2000250"/>
            <a:ext cx="7543800" cy="4022725"/>
          </a:xfrm>
        </p:spPr>
        <p:txBody>
          <a:bodyPr/>
          <a:lstStyle/>
          <a:p>
            <a:pPr eaLnBrk="1" hangingPunct="1"/>
            <a:r>
              <a:rPr lang="pt-BR" altLang="pt-BR" smtClean="0"/>
              <a:t>Envolvimento;</a:t>
            </a:r>
          </a:p>
          <a:p>
            <a:pPr eaLnBrk="1" hangingPunct="1"/>
            <a:r>
              <a:rPr lang="pt-BR" altLang="pt-BR" smtClean="0"/>
              <a:t>Participação;</a:t>
            </a:r>
          </a:p>
          <a:p>
            <a:pPr eaLnBrk="1" hangingPunct="1"/>
            <a:r>
              <a:rPr lang="pt-BR" altLang="pt-BR" smtClean="0"/>
              <a:t>Compromisso;</a:t>
            </a:r>
          </a:p>
          <a:p>
            <a:pPr eaLnBrk="1" hangingPunct="1"/>
            <a:r>
              <a:rPr lang="pt-BR" altLang="pt-BR" smtClean="0"/>
              <a:t>Cuidado;</a:t>
            </a:r>
          </a:p>
          <a:p>
            <a:pPr eaLnBrk="1" hangingPunct="1"/>
            <a:r>
              <a:rPr lang="pt-BR" altLang="pt-BR" smtClean="0"/>
              <a:t>Pertencimento;</a:t>
            </a:r>
          </a:p>
          <a:p>
            <a:pPr eaLnBrk="1" hangingPunct="1"/>
            <a:r>
              <a:rPr lang="pt-BR" altLang="pt-BR" smtClean="0"/>
              <a:t>...</a:t>
            </a:r>
          </a:p>
          <a:p>
            <a:pPr eaLnBrk="1" hangingPunct="1"/>
            <a:endParaRPr lang="pt-BR" altLang="pt-BR" smtClean="0"/>
          </a:p>
        </p:txBody>
      </p:sp>
      <p:pic>
        <p:nvPicPr>
          <p:cNvPr id="6148" name="Picture 2" descr="https://encrypted-tbn0.gstatic.com/images?q=tbn:ANd9GcRZ-AC_hi3XSgng9iZAW8E9KMfliJos7i50rTBAxlB0reWpfuK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3286125"/>
            <a:ext cx="3165475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aixaDeTexto 1"/>
          <p:cNvSpPr txBox="1">
            <a:spLocks noChangeArrowheads="1"/>
          </p:cNvSpPr>
          <p:nvPr/>
        </p:nvSpPr>
        <p:spPr bwMode="auto">
          <a:xfrm>
            <a:off x="539750" y="908050"/>
            <a:ext cx="727392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pt-BR" altLang="pt-BR" sz="2400" b="1">
              <a:latin typeface="Calibri" pitchFamily="34" charset="0"/>
            </a:endParaRPr>
          </a:p>
          <a:p>
            <a:pPr eaLnBrk="1" hangingPunct="1"/>
            <a:endParaRPr lang="pt-BR" altLang="pt-BR" sz="2400" b="1">
              <a:latin typeface="Calibri" pitchFamily="34" charset="0"/>
            </a:endParaRPr>
          </a:p>
          <a:p>
            <a:pPr eaLnBrk="1" hangingPunct="1"/>
            <a:endParaRPr lang="pt-BR" altLang="pt-BR" sz="2400" b="1">
              <a:latin typeface="Calibri" pitchFamily="34" charset="0"/>
            </a:endParaRPr>
          </a:p>
          <a:p>
            <a:pPr eaLnBrk="1" hangingPunct="1"/>
            <a:endParaRPr lang="pt-BR" altLang="pt-BR" sz="2800" b="1">
              <a:latin typeface="Calibri" pitchFamily="34" charset="0"/>
            </a:endParaRPr>
          </a:p>
          <a:p>
            <a:pPr eaLnBrk="1" hangingPunct="1"/>
            <a:endParaRPr lang="pt-BR" altLang="pt-BR" sz="2800" b="1">
              <a:latin typeface="Calibri" pitchFamily="34" charset="0"/>
            </a:endParaRPr>
          </a:p>
          <a:p>
            <a:pPr eaLnBrk="1" hangingPunct="1"/>
            <a:endParaRPr lang="pt-BR" altLang="pt-BR" sz="2000">
              <a:latin typeface="Calibri" pitchFamily="34" charset="0"/>
            </a:endParaRPr>
          </a:p>
          <a:p>
            <a:pPr eaLnBrk="1" hangingPunct="1"/>
            <a:endParaRPr lang="pt-BR" altLang="pt-BR">
              <a:latin typeface="Calibri" pitchFamily="34" charset="0"/>
            </a:endParaRPr>
          </a:p>
          <a:p>
            <a:pPr eaLnBrk="1" hangingPunct="1"/>
            <a:endParaRPr lang="pt-BR" altLang="pt-BR">
              <a:latin typeface="Calibri" pitchFamily="34" charset="0"/>
            </a:endParaRPr>
          </a:p>
        </p:txBody>
      </p:sp>
      <p:pic>
        <p:nvPicPr>
          <p:cNvPr id="33795" name="Picture 2" descr="Aperfeiçoamento bolsistas (15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214563"/>
            <a:ext cx="4000500" cy="300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3"/>
          <p:cNvGrpSpPr/>
          <p:nvPr/>
        </p:nvGrpSpPr>
        <p:grpSpPr>
          <a:xfrm>
            <a:off x="1000100" y="1000108"/>
            <a:ext cx="7029424" cy="981358"/>
            <a:chOff x="566251" y="1025034"/>
            <a:chExt cx="2165011" cy="801423"/>
          </a:xfrm>
          <a:scene3d>
            <a:camera prst="orthographicFront"/>
            <a:lightRig rig="flat" dir="t"/>
          </a:scene3d>
        </p:grpSpPr>
        <p:sp>
          <p:nvSpPr>
            <p:cNvPr id="5" name="Retângulo de cantos arredondados 4"/>
            <p:cNvSpPr/>
            <p:nvPr/>
          </p:nvSpPr>
          <p:spPr>
            <a:xfrm>
              <a:off x="566251" y="1025034"/>
              <a:ext cx="2165011" cy="801423"/>
            </a:xfrm>
            <a:prstGeom prst="roundRect">
              <a:avLst>
                <a:gd name="adj" fmla="val 10000"/>
              </a:avLst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etângulo 5"/>
            <p:cNvSpPr/>
            <p:nvPr/>
          </p:nvSpPr>
          <p:spPr>
            <a:xfrm>
              <a:off x="589724" y="1048507"/>
              <a:ext cx="2118065" cy="754477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700" tIns="12700" rIns="12700" bIns="12700" spcCol="1270" anchor="ctr"/>
            <a:lstStyle/>
            <a:p>
              <a:pPr algn="ctr" defTabSz="889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pt-BR" sz="2000" b="1" dirty="0"/>
                <a:t>EDUCAÇÃO AMBIENTAL</a:t>
              </a:r>
            </a:p>
          </p:txBody>
        </p:sp>
      </p:grpSp>
      <p:pic>
        <p:nvPicPr>
          <p:cNvPr id="33797" name="Picture 6" descr="http://efaz.com.br/wp-content/uploads/2010/05/2%C2%BA-ano-na-hor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3857625"/>
            <a:ext cx="37147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8" descr="http://www.cenedcursos.com.br/wp-content/uploads/2008/08/educa%C3%A7%C3%A3o-ambiental-nas-escola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050" y="4643438"/>
            <a:ext cx="3011488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ctr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eaLnBrk="1" hangingPunct="1"/>
            <a:endParaRPr lang="pt-BR" altLang="pt-BR" smtClean="0">
              <a:ea typeface="MS PGothic" pitchFamily="34" charset="-128"/>
            </a:endParaRPr>
          </a:p>
        </p:txBody>
      </p:sp>
      <p:pic>
        <p:nvPicPr>
          <p:cNvPr id="34819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4716463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Imagem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3497263"/>
            <a:ext cx="4716462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Imagem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688" y="-69850"/>
            <a:ext cx="4716462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CaixaDeTexto 7"/>
          <p:cNvSpPr txBox="1">
            <a:spLocks noChangeArrowheads="1"/>
          </p:cNvSpPr>
          <p:nvPr/>
        </p:nvSpPr>
        <p:spPr bwMode="auto">
          <a:xfrm>
            <a:off x="500063" y="142875"/>
            <a:ext cx="7929562" cy="3698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/>
              <a:t>Formação PAP2  - realizado no campus de Pirassununga</a:t>
            </a:r>
          </a:p>
        </p:txBody>
      </p:sp>
      <p:grpSp>
        <p:nvGrpSpPr>
          <p:cNvPr id="34823" name="Grupo 46"/>
          <p:cNvGrpSpPr>
            <a:grpSpLocks/>
          </p:cNvGrpSpPr>
          <p:nvPr/>
        </p:nvGrpSpPr>
        <p:grpSpPr bwMode="auto">
          <a:xfrm>
            <a:off x="179388" y="2924175"/>
            <a:ext cx="4305300" cy="4149725"/>
            <a:chOff x="243527" y="-145192"/>
            <a:chExt cx="8366149" cy="7030928"/>
          </a:xfrm>
        </p:grpSpPr>
        <p:sp>
          <p:nvSpPr>
            <p:cNvPr id="10" name="Elipse 9"/>
            <p:cNvSpPr/>
            <p:nvPr/>
          </p:nvSpPr>
          <p:spPr>
            <a:xfrm>
              <a:off x="2881791" y="1357298"/>
              <a:ext cx="1584176" cy="1223937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u="sng" dirty="0">
                  <a:solidFill>
                    <a:srgbClr val="002060"/>
                  </a:solidFill>
                </a:rPr>
                <a:t>PAP 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900" b="1" dirty="0">
                  <a:solidFill>
                    <a:srgbClr val="002060"/>
                  </a:solidFill>
                </a:rPr>
                <a:t>Pirassununga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dirty="0">
                  <a:solidFill>
                    <a:srgbClr val="002060"/>
                  </a:solidFill>
                </a:rPr>
                <a:t>5 pessoas</a:t>
              </a:r>
            </a:p>
          </p:txBody>
        </p:sp>
        <p:sp>
          <p:nvSpPr>
            <p:cNvPr id="11" name="Elipse 10"/>
            <p:cNvSpPr/>
            <p:nvPr/>
          </p:nvSpPr>
          <p:spPr>
            <a:xfrm>
              <a:off x="4810617" y="1500174"/>
              <a:ext cx="1347788" cy="1236662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u="sng" dirty="0">
                  <a:solidFill>
                    <a:srgbClr val="002060"/>
                  </a:solidFill>
                </a:rPr>
                <a:t>PAP 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dirty="0">
                  <a:solidFill>
                    <a:srgbClr val="002060"/>
                  </a:solidFill>
                </a:rPr>
                <a:t>Lorena</a:t>
              </a:r>
              <a:endParaRPr lang="pt-BR" sz="1050" b="1" dirty="0">
                <a:solidFill>
                  <a:srgbClr val="002060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dirty="0">
                  <a:solidFill>
                    <a:srgbClr val="002060"/>
                  </a:solidFill>
                </a:rPr>
                <a:t>3 pessoas</a:t>
              </a:r>
            </a:p>
          </p:txBody>
        </p:sp>
        <p:sp>
          <p:nvSpPr>
            <p:cNvPr id="12" name="Elipse 11"/>
            <p:cNvSpPr/>
            <p:nvPr/>
          </p:nvSpPr>
          <p:spPr>
            <a:xfrm>
              <a:off x="5667873" y="2560640"/>
              <a:ext cx="1412875" cy="1296988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u="sng" dirty="0">
                  <a:solidFill>
                    <a:srgbClr val="002060"/>
                  </a:solidFill>
                </a:rPr>
                <a:t>PAP 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srgbClr val="002060"/>
                  </a:solidFill>
                </a:rPr>
                <a:t>SP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dirty="0">
                  <a:solidFill>
                    <a:srgbClr val="002060"/>
                  </a:solidFill>
                </a:rPr>
                <a:t>60 pessoas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050" dirty="0">
                <a:solidFill>
                  <a:schemeClr val="bg1"/>
                </a:solidFill>
              </a:endParaRPr>
            </a:p>
          </p:txBody>
        </p:sp>
        <p:sp>
          <p:nvSpPr>
            <p:cNvPr id="13" name="Elipse 12"/>
            <p:cNvSpPr/>
            <p:nvPr/>
          </p:nvSpPr>
          <p:spPr>
            <a:xfrm>
              <a:off x="5239245" y="3967175"/>
              <a:ext cx="1439862" cy="131921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u="sng" dirty="0">
                  <a:solidFill>
                    <a:srgbClr val="002060"/>
                  </a:solidFill>
                </a:rPr>
                <a:t>PAP </a:t>
              </a:r>
              <a:r>
                <a:rPr lang="pt-BR" sz="1600" b="1" u="sng" dirty="0">
                  <a:solidFill>
                    <a:srgbClr val="002060"/>
                  </a:solidFill>
                </a:rPr>
                <a:t>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 err="1">
                  <a:solidFill>
                    <a:srgbClr val="002060"/>
                  </a:solidFill>
                </a:rPr>
                <a:t>R.P.</a:t>
              </a:r>
              <a:endParaRPr lang="pt-BR" b="1" dirty="0">
                <a:solidFill>
                  <a:srgbClr val="002060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dirty="0">
                  <a:solidFill>
                    <a:srgbClr val="002060"/>
                  </a:solidFill>
                </a:rPr>
                <a:t>25 pessoas</a:t>
              </a:r>
            </a:p>
          </p:txBody>
        </p:sp>
        <p:sp>
          <p:nvSpPr>
            <p:cNvPr id="14" name="Elipse 13"/>
            <p:cNvSpPr/>
            <p:nvPr/>
          </p:nvSpPr>
          <p:spPr>
            <a:xfrm>
              <a:off x="3807319" y="4572008"/>
              <a:ext cx="1360488" cy="124777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u="sng" dirty="0">
                  <a:solidFill>
                    <a:srgbClr val="002060"/>
                  </a:solidFill>
                </a:rPr>
                <a:t>PAP 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600" b="1" dirty="0">
                  <a:solidFill>
                    <a:srgbClr val="002060"/>
                  </a:solidFill>
                </a:rPr>
                <a:t>Bauru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dirty="0">
                  <a:solidFill>
                    <a:srgbClr val="002060"/>
                  </a:solidFill>
                </a:rPr>
                <a:t>8 pessoas</a:t>
              </a:r>
            </a:p>
          </p:txBody>
        </p:sp>
        <p:sp>
          <p:nvSpPr>
            <p:cNvPr id="15" name="Elipse 14"/>
            <p:cNvSpPr/>
            <p:nvPr/>
          </p:nvSpPr>
          <p:spPr>
            <a:xfrm>
              <a:off x="2554329" y="3995745"/>
              <a:ext cx="1288741" cy="1152525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u="sng" dirty="0">
                  <a:solidFill>
                    <a:srgbClr val="000066"/>
                  </a:solidFill>
                  <a:latin typeface="+mj-lt"/>
                </a:rPr>
                <a:t>PAP 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b="1" dirty="0">
                  <a:solidFill>
                    <a:srgbClr val="000066"/>
                  </a:solidFill>
                  <a:latin typeface="+mj-lt"/>
                </a:rPr>
                <a:t>São Carlos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dirty="0">
                  <a:solidFill>
                    <a:srgbClr val="000066"/>
                  </a:solidFill>
                  <a:latin typeface="+mj-lt"/>
                </a:rPr>
                <a:t>20 pessoas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dirty="0">
                  <a:solidFill>
                    <a:srgbClr val="000066"/>
                  </a:solidFill>
                  <a:latin typeface="+mj-lt"/>
                </a:rPr>
                <a:t>1</a:t>
              </a:r>
            </a:p>
          </p:txBody>
        </p:sp>
        <p:sp>
          <p:nvSpPr>
            <p:cNvPr id="16" name="Elipse 15"/>
            <p:cNvSpPr/>
            <p:nvPr/>
          </p:nvSpPr>
          <p:spPr>
            <a:xfrm>
              <a:off x="2105507" y="2620966"/>
              <a:ext cx="1406253" cy="1236663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400" b="1" u="sng" dirty="0">
                  <a:solidFill>
                    <a:srgbClr val="002060"/>
                  </a:solidFill>
                </a:rPr>
                <a:t>PAP 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100" b="1" dirty="0">
                  <a:solidFill>
                    <a:srgbClr val="002060"/>
                  </a:solidFill>
                </a:rPr>
                <a:t>Piracicaba</a:t>
              </a:r>
              <a:endParaRPr lang="pt-BR" sz="900" b="1" dirty="0">
                <a:solidFill>
                  <a:srgbClr val="002060"/>
                </a:solidFill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dirty="0">
                  <a:solidFill>
                    <a:srgbClr val="002060"/>
                  </a:solidFill>
                </a:rPr>
                <a:t>18 pessoas</a:t>
              </a:r>
            </a:p>
          </p:txBody>
        </p:sp>
        <p:sp>
          <p:nvSpPr>
            <p:cNvPr id="17" name="Elipse 16"/>
            <p:cNvSpPr/>
            <p:nvPr/>
          </p:nvSpPr>
          <p:spPr>
            <a:xfrm>
              <a:off x="3810485" y="2786058"/>
              <a:ext cx="1441450" cy="1382712"/>
            </a:xfrm>
            <a:prstGeom prst="ellipse">
              <a:avLst/>
            </a:prstGeom>
            <a:solidFill>
              <a:srgbClr val="FFCC00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00" b="1" u="sng" dirty="0">
                  <a:solidFill>
                    <a:srgbClr val="333300"/>
                  </a:solidFill>
                </a:rPr>
                <a:t>PAP 1</a:t>
              </a:r>
            </a:p>
          </p:txBody>
        </p:sp>
        <p:sp>
          <p:nvSpPr>
            <p:cNvPr id="18" name="Arco 17"/>
            <p:cNvSpPr/>
            <p:nvPr/>
          </p:nvSpPr>
          <p:spPr>
            <a:xfrm rot="19872776">
              <a:off x="4244594" y="1605817"/>
              <a:ext cx="737283" cy="669739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19" name="Arco 18"/>
            <p:cNvSpPr/>
            <p:nvPr/>
          </p:nvSpPr>
          <p:spPr>
            <a:xfrm>
              <a:off x="5820960" y="2254038"/>
              <a:ext cx="737281" cy="672430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0" name="Arco 19"/>
            <p:cNvSpPr/>
            <p:nvPr/>
          </p:nvSpPr>
          <p:spPr>
            <a:xfrm rot="3894342">
              <a:off x="6066553" y="3625958"/>
              <a:ext cx="739672" cy="669416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1" name="Arco 20"/>
            <p:cNvSpPr/>
            <p:nvPr/>
          </p:nvSpPr>
          <p:spPr>
            <a:xfrm rot="7061993">
              <a:off x="4914158" y="4773124"/>
              <a:ext cx="736983" cy="669416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2" name="Arco 21"/>
            <p:cNvSpPr/>
            <p:nvPr/>
          </p:nvSpPr>
          <p:spPr>
            <a:xfrm rot="10169866">
              <a:off x="3356153" y="4715133"/>
              <a:ext cx="737283" cy="669739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3" name="Arco 22"/>
            <p:cNvSpPr/>
            <p:nvPr/>
          </p:nvSpPr>
          <p:spPr>
            <a:xfrm rot="16200000">
              <a:off x="2598772" y="2238062"/>
              <a:ext cx="734294" cy="669414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4" name="Arco 23"/>
            <p:cNvSpPr/>
            <p:nvPr/>
          </p:nvSpPr>
          <p:spPr>
            <a:xfrm rot="13263949">
              <a:off x="2436864" y="3687660"/>
              <a:ext cx="740367" cy="667051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5" name="Arco 24"/>
            <p:cNvSpPr/>
            <p:nvPr/>
          </p:nvSpPr>
          <p:spPr>
            <a:xfrm>
              <a:off x="3806543" y="2469216"/>
              <a:ext cx="734197" cy="672430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6" name="Arco 25"/>
            <p:cNvSpPr/>
            <p:nvPr/>
          </p:nvSpPr>
          <p:spPr>
            <a:xfrm>
              <a:off x="3084685" y="2996401"/>
              <a:ext cx="737283" cy="672430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7" name="Arco 26"/>
            <p:cNvSpPr/>
            <p:nvPr/>
          </p:nvSpPr>
          <p:spPr>
            <a:xfrm rot="16721298">
              <a:off x="3410090" y="3687822"/>
              <a:ext cx="734293" cy="669416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8" name="Arco 27"/>
            <p:cNvSpPr/>
            <p:nvPr/>
          </p:nvSpPr>
          <p:spPr>
            <a:xfrm rot="15213722">
              <a:off x="4059454" y="4165050"/>
              <a:ext cx="734293" cy="672500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29" name="Arco 28"/>
            <p:cNvSpPr/>
            <p:nvPr/>
          </p:nvSpPr>
          <p:spPr>
            <a:xfrm rot="11344076">
              <a:off x="4883161" y="3792558"/>
              <a:ext cx="734197" cy="675121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0" name="Arco 29"/>
            <p:cNvSpPr/>
            <p:nvPr/>
          </p:nvSpPr>
          <p:spPr>
            <a:xfrm rot="7601541">
              <a:off x="5076114" y="3009815"/>
              <a:ext cx="736983" cy="672500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sp>
          <p:nvSpPr>
            <p:cNvPr id="31" name="Arco 30"/>
            <p:cNvSpPr/>
            <p:nvPr/>
          </p:nvSpPr>
          <p:spPr>
            <a:xfrm rot="6244555">
              <a:off x="4823155" y="2380421"/>
              <a:ext cx="736983" cy="672500"/>
            </a:xfrm>
            <a:prstGeom prst="arc">
              <a:avLst>
                <a:gd name="adj1" fmla="val 15510328"/>
                <a:gd name="adj2" fmla="val 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grpSp>
          <p:nvGrpSpPr>
            <p:cNvPr id="34862" name="Grupo 83"/>
            <p:cNvGrpSpPr>
              <a:grpSpLocks/>
            </p:cNvGrpSpPr>
            <p:nvPr/>
          </p:nvGrpSpPr>
          <p:grpSpPr bwMode="auto">
            <a:xfrm>
              <a:off x="1502020" y="63752"/>
              <a:ext cx="2407551" cy="1708375"/>
              <a:chOff x="1692031" y="63752"/>
              <a:chExt cx="2407551" cy="1708375"/>
            </a:xfrm>
          </p:grpSpPr>
          <p:sp>
            <p:nvSpPr>
              <p:cNvPr id="130" name="Elipse 129"/>
              <p:cNvSpPr/>
              <p:nvPr/>
            </p:nvSpPr>
            <p:spPr>
              <a:xfrm rot="3798462">
                <a:off x="2567741" y="767098"/>
                <a:ext cx="720725" cy="72072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36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rgbClr val="003300"/>
                    </a:solidFill>
                  </a:rPr>
                  <a:t>PAP3</a:t>
                </a:r>
              </a:p>
            </p:txBody>
          </p:sp>
          <p:sp>
            <p:nvSpPr>
              <p:cNvPr id="131" name="Elipse 130"/>
              <p:cNvSpPr/>
              <p:nvPr/>
            </p:nvSpPr>
            <p:spPr>
              <a:xfrm rot="2638320">
                <a:off x="2819571" y="129592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32" name="Elipse 131"/>
              <p:cNvSpPr/>
              <p:nvPr/>
            </p:nvSpPr>
            <p:spPr>
              <a:xfrm rot="2638320">
                <a:off x="2199426" y="169853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33" name="Elipse 132"/>
              <p:cNvSpPr/>
              <p:nvPr/>
            </p:nvSpPr>
            <p:spPr>
              <a:xfrm rot="2638320">
                <a:off x="1783018" y="679020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 cmpd="sng">
                <a:noFill/>
              </a:ln>
              <a:effectLst/>
              <a:scene3d>
                <a:camera prst="orthographicFront">
                  <a:rot lat="0" lon="0" rev="27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34" name="Elipse 133"/>
              <p:cNvSpPr/>
              <p:nvPr/>
            </p:nvSpPr>
            <p:spPr>
              <a:xfrm rot="2638320">
                <a:off x="1853169" y="1394302"/>
                <a:ext cx="361950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27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35" name="Arco 134"/>
              <p:cNvSpPr/>
              <p:nvPr/>
            </p:nvSpPr>
            <p:spPr>
              <a:xfrm rot="19360298">
                <a:off x="2265948" y="64606"/>
                <a:ext cx="743451" cy="650912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36" name="Arco 135"/>
              <p:cNvSpPr/>
              <p:nvPr/>
            </p:nvSpPr>
            <p:spPr>
              <a:xfrm rot="16200000">
                <a:off x="1857945" y="308029"/>
                <a:ext cx="745052" cy="650907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37" name="Arco 136"/>
              <p:cNvSpPr/>
              <p:nvPr/>
            </p:nvSpPr>
            <p:spPr>
              <a:xfrm rot="13254265">
                <a:off x="1692163" y="850004"/>
                <a:ext cx="740367" cy="650912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38" name="Arco 137"/>
              <p:cNvSpPr/>
              <p:nvPr/>
            </p:nvSpPr>
            <p:spPr>
              <a:xfrm rot="6701632">
                <a:off x="1977861" y="977768"/>
                <a:ext cx="739672" cy="650907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39" name="Arco 138"/>
              <p:cNvSpPr/>
              <p:nvPr/>
            </p:nvSpPr>
            <p:spPr>
              <a:xfrm rot="3432976">
                <a:off x="2574979" y="209854"/>
                <a:ext cx="742363" cy="650907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40" name="Arco 139"/>
              <p:cNvSpPr/>
              <p:nvPr/>
            </p:nvSpPr>
            <p:spPr>
              <a:xfrm rot="21395064">
                <a:off x="2250522" y="457305"/>
                <a:ext cx="734197" cy="667051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41" name="Arco 140"/>
              <p:cNvSpPr/>
              <p:nvPr/>
            </p:nvSpPr>
            <p:spPr>
              <a:xfrm rot="10545656">
                <a:off x="2130214" y="594482"/>
                <a:ext cx="737281" cy="669740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42" name="Arco 141"/>
              <p:cNvSpPr/>
              <p:nvPr/>
            </p:nvSpPr>
            <p:spPr>
              <a:xfrm>
                <a:off x="2213504" y="220610"/>
                <a:ext cx="1884852" cy="1546590"/>
              </a:xfrm>
              <a:prstGeom prst="arc">
                <a:avLst>
                  <a:gd name="adj1" fmla="val 16200000"/>
                  <a:gd name="adj2" fmla="val 1376953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43" name="Arco 142"/>
              <p:cNvSpPr/>
              <p:nvPr/>
            </p:nvSpPr>
            <p:spPr>
              <a:xfrm rot="10800000">
                <a:off x="2731761" y="1129735"/>
                <a:ext cx="687925" cy="618636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34863" name="Grupo 84"/>
            <p:cNvGrpSpPr>
              <a:grpSpLocks/>
            </p:cNvGrpSpPr>
            <p:nvPr/>
          </p:nvGrpSpPr>
          <p:grpSpPr bwMode="auto">
            <a:xfrm rot="-2570848">
              <a:off x="243527" y="2221847"/>
              <a:ext cx="2407551" cy="1708375"/>
              <a:chOff x="1692031" y="63752"/>
              <a:chExt cx="2407551" cy="1708375"/>
            </a:xfrm>
          </p:grpSpPr>
          <p:sp>
            <p:nvSpPr>
              <p:cNvPr id="116" name="Elipse 115"/>
              <p:cNvSpPr/>
              <p:nvPr/>
            </p:nvSpPr>
            <p:spPr>
              <a:xfrm rot="3798462">
                <a:off x="2567741" y="767098"/>
                <a:ext cx="720725" cy="72072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12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rgbClr val="003300"/>
                    </a:solidFill>
                  </a:rPr>
                  <a:t>PAP3</a:t>
                </a:r>
              </a:p>
            </p:txBody>
          </p:sp>
          <p:sp>
            <p:nvSpPr>
              <p:cNvPr id="117" name="Elipse 116"/>
              <p:cNvSpPr/>
              <p:nvPr/>
            </p:nvSpPr>
            <p:spPr>
              <a:xfrm rot="2638320">
                <a:off x="2819571" y="129592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18" name="Elipse 117"/>
              <p:cNvSpPr/>
              <p:nvPr/>
            </p:nvSpPr>
            <p:spPr>
              <a:xfrm rot="2638320">
                <a:off x="2199426" y="169853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19" name="Elipse 118"/>
              <p:cNvSpPr/>
              <p:nvPr/>
            </p:nvSpPr>
            <p:spPr>
              <a:xfrm rot="2638320">
                <a:off x="1783018" y="679020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 cmpd="sng"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20" name="Elipse 119"/>
              <p:cNvSpPr/>
              <p:nvPr/>
            </p:nvSpPr>
            <p:spPr>
              <a:xfrm rot="2638320">
                <a:off x="1853169" y="1394302"/>
                <a:ext cx="361950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21" name="Arco 120"/>
              <p:cNvSpPr/>
              <p:nvPr/>
            </p:nvSpPr>
            <p:spPr>
              <a:xfrm rot="19360298">
                <a:off x="2277404" y="25757"/>
                <a:ext cx="731113" cy="648222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22" name="Arco 121"/>
              <p:cNvSpPr/>
              <p:nvPr/>
            </p:nvSpPr>
            <p:spPr>
              <a:xfrm rot="16200000">
                <a:off x="1861878" y="263385"/>
                <a:ext cx="742363" cy="650905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23" name="Arco 122"/>
              <p:cNvSpPr/>
              <p:nvPr/>
            </p:nvSpPr>
            <p:spPr>
              <a:xfrm rot="13254265">
                <a:off x="1693665" y="805989"/>
                <a:ext cx="743451" cy="648224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24" name="Arco 123"/>
              <p:cNvSpPr/>
              <p:nvPr/>
            </p:nvSpPr>
            <p:spPr>
              <a:xfrm rot="6701632">
                <a:off x="1974089" y="974929"/>
                <a:ext cx="745053" cy="647821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25" name="Arco 124"/>
              <p:cNvSpPr/>
              <p:nvPr/>
            </p:nvSpPr>
            <p:spPr>
              <a:xfrm rot="3432976">
                <a:off x="2572997" y="153711"/>
                <a:ext cx="742363" cy="644737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26" name="Arco 125"/>
              <p:cNvSpPr/>
              <p:nvPr/>
            </p:nvSpPr>
            <p:spPr>
              <a:xfrm rot="21395064">
                <a:off x="2256978" y="399340"/>
                <a:ext cx="731113" cy="675119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27" name="Arco 126"/>
              <p:cNvSpPr/>
              <p:nvPr/>
            </p:nvSpPr>
            <p:spPr>
              <a:xfrm rot="10545656">
                <a:off x="2115144" y="552442"/>
                <a:ext cx="731111" cy="675121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28" name="Arco 127"/>
              <p:cNvSpPr/>
              <p:nvPr/>
            </p:nvSpPr>
            <p:spPr>
              <a:xfrm>
                <a:off x="2207704" y="170099"/>
                <a:ext cx="1875596" cy="1546590"/>
              </a:xfrm>
              <a:prstGeom prst="arc">
                <a:avLst>
                  <a:gd name="adj1" fmla="val 16200000"/>
                  <a:gd name="adj2" fmla="val 1376953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29" name="Arco 128"/>
              <p:cNvSpPr/>
              <p:nvPr/>
            </p:nvSpPr>
            <p:spPr>
              <a:xfrm rot="10800000">
                <a:off x="2722722" y="1090130"/>
                <a:ext cx="681756" cy="615945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34864" name="Grupo 85"/>
            <p:cNvGrpSpPr>
              <a:grpSpLocks/>
            </p:cNvGrpSpPr>
            <p:nvPr/>
          </p:nvGrpSpPr>
          <p:grpSpPr bwMode="auto">
            <a:xfrm rot="-6130767">
              <a:off x="1208804" y="4700005"/>
              <a:ext cx="2407551" cy="1708375"/>
              <a:chOff x="1692031" y="63752"/>
              <a:chExt cx="2407551" cy="1708375"/>
            </a:xfrm>
          </p:grpSpPr>
          <p:sp>
            <p:nvSpPr>
              <p:cNvPr id="102" name="Elipse 101"/>
              <p:cNvSpPr/>
              <p:nvPr/>
            </p:nvSpPr>
            <p:spPr>
              <a:xfrm rot="3798462">
                <a:off x="2567741" y="767098"/>
                <a:ext cx="720725" cy="72072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192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rgbClr val="003300"/>
                    </a:solidFill>
                  </a:rPr>
                  <a:t>PAP3</a:t>
                </a:r>
              </a:p>
            </p:txBody>
          </p:sp>
          <p:sp>
            <p:nvSpPr>
              <p:cNvPr id="103" name="Elipse 102"/>
              <p:cNvSpPr/>
              <p:nvPr/>
            </p:nvSpPr>
            <p:spPr>
              <a:xfrm rot="2638320">
                <a:off x="2819571" y="129592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180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04" name="Elipse 103"/>
              <p:cNvSpPr/>
              <p:nvPr/>
            </p:nvSpPr>
            <p:spPr>
              <a:xfrm rot="2638320">
                <a:off x="2199426" y="169853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180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05" name="Elipse 104"/>
              <p:cNvSpPr/>
              <p:nvPr/>
            </p:nvSpPr>
            <p:spPr>
              <a:xfrm rot="2638320">
                <a:off x="1783018" y="679020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 cmpd="sng">
                <a:noFill/>
              </a:ln>
              <a:effectLst/>
              <a:scene3d>
                <a:camera prst="orthographicFront">
                  <a:rot lat="0" lon="0" rev="180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06" name="Elipse 105"/>
              <p:cNvSpPr/>
              <p:nvPr/>
            </p:nvSpPr>
            <p:spPr>
              <a:xfrm rot="2638320">
                <a:off x="1853169" y="1394302"/>
                <a:ext cx="361950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180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107" name="Arco 106"/>
              <p:cNvSpPr/>
              <p:nvPr/>
            </p:nvSpPr>
            <p:spPr>
              <a:xfrm rot="19360298">
                <a:off x="2292152" y="32819"/>
                <a:ext cx="742363" cy="657075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08" name="Arco 107"/>
              <p:cNvSpPr/>
              <p:nvPr/>
            </p:nvSpPr>
            <p:spPr>
              <a:xfrm rot="16200000">
                <a:off x="1870727" y="295791"/>
                <a:ext cx="752707" cy="650912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09" name="Arco 108"/>
              <p:cNvSpPr/>
              <p:nvPr/>
            </p:nvSpPr>
            <p:spPr>
              <a:xfrm rot="13254265">
                <a:off x="1723847" y="837667"/>
                <a:ext cx="745053" cy="657075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10" name="Arco 109"/>
              <p:cNvSpPr/>
              <p:nvPr/>
            </p:nvSpPr>
            <p:spPr>
              <a:xfrm rot="6701632">
                <a:off x="1966905" y="956562"/>
                <a:ext cx="758876" cy="672430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11" name="Arco 110"/>
              <p:cNvSpPr/>
              <p:nvPr/>
            </p:nvSpPr>
            <p:spPr>
              <a:xfrm rot="3432976">
                <a:off x="2583077" y="175903"/>
                <a:ext cx="743451" cy="650912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12" name="Arco 111"/>
              <p:cNvSpPr/>
              <p:nvPr/>
            </p:nvSpPr>
            <p:spPr>
              <a:xfrm rot="21395064">
                <a:off x="2269503" y="444880"/>
                <a:ext cx="736983" cy="672500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13" name="Arco 112"/>
              <p:cNvSpPr/>
              <p:nvPr/>
            </p:nvSpPr>
            <p:spPr>
              <a:xfrm rot="10545656">
                <a:off x="2150782" y="561067"/>
                <a:ext cx="739672" cy="678670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14" name="Arco 113"/>
              <p:cNvSpPr/>
              <p:nvPr/>
            </p:nvSpPr>
            <p:spPr>
              <a:xfrm>
                <a:off x="2243987" y="196684"/>
                <a:ext cx="1888183" cy="1551685"/>
              </a:xfrm>
              <a:prstGeom prst="arc">
                <a:avLst>
                  <a:gd name="adj1" fmla="val 16200000"/>
                  <a:gd name="adj2" fmla="val 1376953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15" name="Arco 114"/>
              <p:cNvSpPr/>
              <p:nvPr/>
            </p:nvSpPr>
            <p:spPr>
              <a:xfrm rot="10800000">
                <a:off x="2761306" y="1115463"/>
                <a:ext cx="688568" cy="620059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34865" name="Grupo 86"/>
            <p:cNvGrpSpPr>
              <a:grpSpLocks/>
            </p:cNvGrpSpPr>
            <p:nvPr/>
          </p:nvGrpSpPr>
          <p:grpSpPr bwMode="auto">
            <a:xfrm rot="-9376131">
              <a:off x="3815912" y="5179978"/>
              <a:ext cx="2362477" cy="1617811"/>
              <a:chOff x="1752229" y="549410"/>
              <a:chExt cx="2362477" cy="1617811"/>
            </a:xfrm>
          </p:grpSpPr>
          <p:sp>
            <p:nvSpPr>
              <p:cNvPr id="89" name="Elipse 88"/>
              <p:cNvSpPr/>
              <p:nvPr/>
            </p:nvSpPr>
            <p:spPr>
              <a:xfrm rot="3798462">
                <a:off x="2618161" y="805593"/>
                <a:ext cx="720725" cy="72072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159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rgbClr val="003300"/>
                    </a:solidFill>
                  </a:rPr>
                  <a:t>PAP3</a:t>
                </a:r>
              </a:p>
            </p:txBody>
          </p:sp>
          <p:sp>
            <p:nvSpPr>
              <p:cNvPr id="90" name="Elipse 89"/>
              <p:cNvSpPr/>
              <p:nvPr/>
            </p:nvSpPr>
            <p:spPr>
              <a:xfrm rot="2638320">
                <a:off x="3306565" y="549410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150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91" name="Elipse 90"/>
              <p:cNvSpPr/>
              <p:nvPr/>
            </p:nvSpPr>
            <p:spPr>
              <a:xfrm rot="2638320">
                <a:off x="2318545" y="669125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150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92" name="Elipse 91"/>
              <p:cNvSpPr/>
              <p:nvPr/>
            </p:nvSpPr>
            <p:spPr>
              <a:xfrm rot="2638320">
                <a:off x="1820170" y="966879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 cmpd="sng">
                <a:noFill/>
              </a:ln>
              <a:effectLst/>
              <a:scene3d>
                <a:camera prst="orthographicFront">
                  <a:rot lat="0" lon="0" rev="150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93" name="Elipse 92"/>
              <p:cNvSpPr/>
              <p:nvPr/>
            </p:nvSpPr>
            <p:spPr>
              <a:xfrm rot="2638320">
                <a:off x="1853169" y="1394302"/>
                <a:ext cx="361950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150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94" name="Arco 93"/>
              <p:cNvSpPr/>
              <p:nvPr/>
            </p:nvSpPr>
            <p:spPr>
              <a:xfrm rot="19360298">
                <a:off x="2626329" y="511775"/>
                <a:ext cx="749623" cy="645533"/>
              </a:xfrm>
              <a:prstGeom prst="arc">
                <a:avLst>
                  <a:gd name="adj1" fmla="val 14286450"/>
                  <a:gd name="adj2" fmla="val 892951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5" name="Arco 94"/>
              <p:cNvSpPr/>
              <p:nvPr/>
            </p:nvSpPr>
            <p:spPr>
              <a:xfrm rot="16200000">
                <a:off x="2042013" y="789765"/>
                <a:ext cx="736984" cy="653991"/>
              </a:xfrm>
              <a:prstGeom prst="arc">
                <a:avLst>
                  <a:gd name="adj1" fmla="val 17729387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6" name="Arco 95"/>
              <p:cNvSpPr/>
              <p:nvPr/>
            </p:nvSpPr>
            <p:spPr>
              <a:xfrm rot="14578144">
                <a:off x="1739386" y="1087776"/>
                <a:ext cx="753122" cy="653991"/>
              </a:xfrm>
              <a:prstGeom prst="arc">
                <a:avLst>
                  <a:gd name="adj1" fmla="val 15088296"/>
                  <a:gd name="adj2" fmla="val 20374892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7" name="Arco 96"/>
              <p:cNvSpPr/>
              <p:nvPr/>
            </p:nvSpPr>
            <p:spPr>
              <a:xfrm rot="6701632">
                <a:off x="1997876" y="960860"/>
                <a:ext cx="745054" cy="653991"/>
              </a:xfrm>
              <a:prstGeom prst="arc">
                <a:avLst>
                  <a:gd name="adj1" fmla="val 15510328"/>
                  <a:gd name="adj2" fmla="val 337607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8" name="Arco 97"/>
              <p:cNvSpPr/>
              <p:nvPr/>
            </p:nvSpPr>
            <p:spPr>
              <a:xfrm rot="3432976">
                <a:off x="2836280" y="656319"/>
                <a:ext cx="734293" cy="650907"/>
              </a:xfrm>
              <a:prstGeom prst="arc">
                <a:avLst>
                  <a:gd name="adj1" fmla="val 17526709"/>
                  <a:gd name="adj2" fmla="val 562181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99" name="Arco 98"/>
              <p:cNvSpPr/>
              <p:nvPr/>
            </p:nvSpPr>
            <p:spPr>
              <a:xfrm rot="10874243">
                <a:off x="2172202" y="682269"/>
                <a:ext cx="743453" cy="669740"/>
              </a:xfrm>
              <a:prstGeom prst="arc">
                <a:avLst>
                  <a:gd name="adj1" fmla="val 14336324"/>
                  <a:gd name="adj2" fmla="val 2006190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00" name="Arco 99"/>
              <p:cNvSpPr/>
              <p:nvPr/>
            </p:nvSpPr>
            <p:spPr>
              <a:xfrm rot="19896984">
                <a:off x="2262195" y="595514"/>
                <a:ext cx="1887937" cy="1551970"/>
              </a:xfrm>
              <a:prstGeom prst="arc">
                <a:avLst>
                  <a:gd name="adj1" fmla="val 19808358"/>
                  <a:gd name="adj2" fmla="val 1376953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101" name="Arco 100"/>
              <p:cNvSpPr/>
              <p:nvPr/>
            </p:nvSpPr>
            <p:spPr>
              <a:xfrm rot="10800000">
                <a:off x="2761959" y="1082422"/>
                <a:ext cx="697179" cy="613256"/>
              </a:xfrm>
              <a:prstGeom prst="arc">
                <a:avLst>
                  <a:gd name="adj1" fmla="val 1624243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34866" name="Grupo 87"/>
            <p:cNvGrpSpPr>
              <a:grpSpLocks/>
            </p:cNvGrpSpPr>
            <p:nvPr/>
          </p:nvGrpSpPr>
          <p:grpSpPr bwMode="auto">
            <a:xfrm rot="9490807">
              <a:off x="6016947" y="4424494"/>
              <a:ext cx="2407551" cy="1708375"/>
              <a:chOff x="1692031" y="63752"/>
              <a:chExt cx="2407551" cy="1708375"/>
            </a:xfrm>
          </p:grpSpPr>
          <p:sp>
            <p:nvSpPr>
              <p:cNvPr id="75" name="Elipse 74"/>
              <p:cNvSpPr/>
              <p:nvPr/>
            </p:nvSpPr>
            <p:spPr>
              <a:xfrm rot="3798462">
                <a:off x="2567741" y="767098"/>
                <a:ext cx="720725" cy="72072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132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rgbClr val="003300"/>
                    </a:solidFill>
                  </a:rPr>
                  <a:t>PAP3</a:t>
                </a:r>
              </a:p>
            </p:txBody>
          </p:sp>
          <p:sp>
            <p:nvSpPr>
              <p:cNvPr id="76" name="Elipse 75"/>
              <p:cNvSpPr/>
              <p:nvPr/>
            </p:nvSpPr>
            <p:spPr>
              <a:xfrm rot="2638320">
                <a:off x="2819571" y="129592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123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77" name="Elipse 76"/>
              <p:cNvSpPr/>
              <p:nvPr/>
            </p:nvSpPr>
            <p:spPr>
              <a:xfrm rot="2638320">
                <a:off x="2199426" y="169853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123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78" name="Elipse 77"/>
              <p:cNvSpPr/>
              <p:nvPr/>
            </p:nvSpPr>
            <p:spPr>
              <a:xfrm rot="2638320">
                <a:off x="1783018" y="679020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 cmpd="sng">
                <a:noFill/>
              </a:ln>
              <a:effectLst/>
              <a:scene3d>
                <a:camera prst="orthographicFront">
                  <a:rot lat="0" lon="0" rev="12299999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79" name="Elipse 78"/>
              <p:cNvSpPr/>
              <p:nvPr/>
            </p:nvSpPr>
            <p:spPr>
              <a:xfrm rot="2638320">
                <a:off x="1853169" y="1394302"/>
                <a:ext cx="361950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12299999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80" name="Arco 79"/>
              <p:cNvSpPr/>
              <p:nvPr/>
            </p:nvSpPr>
            <p:spPr>
              <a:xfrm rot="19360298">
                <a:off x="2329840" y="113584"/>
                <a:ext cx="737281" cy="648224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1" name="Arco 80"/>
              <p:cNvSpPr/>
              <p:nvPr/>
            </p:nvSpPr>
            <p:spPr>
              <a:xfrm rot="16200000">
                <a:off x="1877620" y="333926"/>
                <a:ext cx="745053" cy="647821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2" name="Arco 81"/>
              <p:cNvSpPr/>
              <p:nvPr/>
            </p:nvSpPr>
            <p:spPr>
              <a:xfrm rot="13254265">
                <a:off x="1764485" y="885411"/>
                <a:ext cx="728028" cy="653601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3" name="Arco 82"/>
              <p:cNvSpPr/>
              <p:nvPr/>
            </p:nvSpPr>
            <p:spPr>
              <a:xfrm rot="6701632">
                <a:off x="2023247" y="1012494"/>
                <a:ext cx="747742" cy="647821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4" name="Arco 83"/>
              <p:cNvSpPr/>
              <p:nvPr/>
            </p:nvSpPr>
            <p:spPr>
              <a:xfrm rot="3432976">
                <a:off x="2623778" y="262755"/>
                <a:ext cx="745053" cy="644735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5" name="Arco 84"/>
              <p:cNvSpPr/>
              <p:nvPr/>
            </p:nvSpPr>
            <p:spPr>
              <a:xfrm rot="21395064">
                <a:off x="2308937" y="501894"/>
                <a:ext cx="724944" cy="669740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6" name="Arco 85"/>
              <p:cNvSpPr/>
              <p:nvPr/>
            </p:nvSpPr>
            <p:spPr>
              <a:xfrm rot="10545656">
                <a:off x="2162135" y="619228"/>
                <a:ext cx="728028" cy="669740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7" name="Arco 86"/>
              <p:cNvSpPr/>
              <p:nvPr/>
            </p:nvSpPr>
            <p:spPr>
              <a:xfrm>
                <a:off x="2244233" y="247724"/>
                <a:ext cx="1875596" cy="1551970"/>
              </a:xfrm>
              <a:prstGeom prst="arc">
                <a:avLst>
                  <a:gd name="adj1" fmla="val 16200000"/>
                  <a:gd name="adj2" fmla="val 1376953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88" name="Arco 87"/>
              <p:cNvSpPr/>
              <p:nvPr/>
            </p:nvSpPr>
            <p:spPr>
              <a:xfrm rot="10800000">
                <a:off x="2760387" y="1175032"/>
                <a:ext cx="684839" cy="621326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34867" name="Grupo 88"/>
            <p:cNvGrpSpPr>
              <a:grpSpLocks/>
            </p:cNvGrpSpPr>
            <p:nvPr/>
          </p:nvGrpSpPr>
          <p:grpSpPr bwMode="auto">
            <a:xfrm rot="7264908">
              <a:off x="6551713" y="2142764"/>
              <a:ext cx="2407551" cy="1708375"/>
              <a:chOff x="1692031" y="63752"/>
              <a:chExt cx="2407551" cy="1708375"/>
            </a:xfrm>
          </p:grpSpPr>
          <p:sp>
            <p:nvSpPr>
              <p:cNvPr id="61" name="Elipse 60"/>
              <p:cNvSpPr/>
              <p:nvPr/>
            </p:nvSpPr>
            <p:spPr>
              <a:xfrm rot="3798462">
                <a:off x="2567741" y="767098"/>
                <a:ext cx="720725" cy="72072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11099999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rgbClr val="003300"/>
                    </a:solidFill>
                  </a:rPr>
                  <a:t>PAP3</a:t>
                </a:r>
              </a:p>
            </p:txBody>
          </p:sp>
          <p:sp>
            <p:nvSpPr>
              <p:cNvPr id="62" name="Elipse 61"/>
              <p:cNvSpPr/>
              <p:nvPr/>
            </p:nvSpPr>
            <p:spPr>
              <a:xfrm rot="2638320">
                <a:off x="2819571" y="129592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102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63" name="Elipse 62"/>
              <p:cNvSpPr/>
              <p:nvPr/>
            </p:nvSpPr>
            <p:spPr>
              <a:xfrm rot="2638320">
                <a:off x="2199426" y="169853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99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64" name="Elipse 63"/>
              <p:cNvSpPr/>
              <p:nvPr/>
            </p:nvSpPr>
            <p:spPr>
              <a:xfrm rot="2638320">
                <a:off x="1783018" y="679020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 cmpd="sng">
                <a:noFill/>
              </a:ln>
              <a:effectLst/>
              <a:scene3d>
                <a:camera prst="orthographicFront">
                  <a:rot lat="0" lon="0" rev="99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65" name="Elipse 64"/>
              <p:cNvSpPr/>
              <p:nvPr/>
            </p:nvSpPr>
            <p:spPr>
              <a:xfrm rot="2638320">
                <a:off x="1853169" y="1394302"/>
                <a:ext cx="361950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99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66" name="Arco 65"/>
              <p:cNvSpPr/>
              <p:nvPr/>
            </p:nvSpPr>
            <p:spPr>
              <a:xfrm rot="19360298">
                <a:off x="2269172" y="58334"/>
                <a:ext cx="742363" cy="653991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7" name="Arco 66"/>
              <p:cNvSpPr/>
              <p:nvPr/>
            </p:nvSpPr>
            <p:spPr>
              <a:xfrm rot="16200000">
                <a:off x="1868062" y="349417"/>
                <a:ext cx="743451" cy="650912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8" name="Arco 67"/>
              <p:cNvSpPr/>
              <p:nvPr/>
            </p:nvSpPr>
            <p:spPr>
              <a:xfrm rot="13254265">
                <a:off x="1688740" y="876429"/>
                <a:ext cx="742363" cy="663247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9" name="Arco 68"/>
              <p:cNvSpPr/>
              <p:nvPr/>
            </p:nvSpPr>
            <p:spPr>
              <a:xfrm rot="6701632">
                <a:off x="1971218" y="984825"/>
                <a:ext cx="746537" cy="650912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0" name="Arco 69"/>
              <p:cNvSpPr/>
              <p:nvPr/>
            </p:nvSpPr>
            <p:spPr>
              <a:xfrm rot="3432976">
                <a:off x="2576840" y="245613"/>
                <a:ext cx="761960" cy="650912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1" name="Arco 70"/>
              <p:cNvSpPr/>
              <p:nvPr/>
            </p:nvSpPr>
            <p:spPr>
              <a:xfrm rot="21395064">
                <a:off x="2249882" y="502789"/>
                <a:ext cx="739674" cy="672500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2" name="Arco 71"/>
              <p:cNvSpPr/>
              <p:nvPr/>
            </p:nvSpPr>
            <p:spPr>
              <a:xfrm rot="10545656">
                <a:off x="2136793" y="607636"/>
                <a:ext cx="736983" cy="678670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3" name="Arco 72"/>
              <p:cNvSpPr/>
              <p:nvPr/>
            </p:nvSpPr>
            <p:spPr>
              <a:xfrm>
                <a:off x="2211227" y="220336"/>
                <a:ext cx="1888183" cy="1548601"/>
              </a:xfrm>
              <a:prstGeom prst="arc">
                <a:avLst>
                  <a:gd name="adj1" fmla="val 16200000"/>
                  <a:gd name="adj2" fmla="val 1376953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74" name="Arco 73"/>
              <p:cNvSpPr/>
              <p:nvPr/>
            </p:nvSpPr>
            <p:spPr>
              <a:xfrm rot="10800000">
                <a:off x="2733770" y="1162659"/>
                <a:ext cx="691257" cy="647821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grpSp>
          <p:nvGrpSpPr>
            <p:cNvPr id="34868" name="Grupo 89"/>
            <p:cNvGrpSpPr>
              <a:grpSpLocks/>
            </p:cNvGrpSpPr>
            <p:nvPr/>
          </p:nvGrpSpPr>
          <p:grpSpPr bwMode="auto">
            <a:xfrm rot="3950111">
              <a:off x="4979405" y="141876"/>
              <a:ext cx="2282512" cy="1708375"/>
              <a:chOff x="1817070" y="63752"/>
              <a:chExt cx="2282512" cy="1708375"/>
            </a:xfrm>
          </p:grpSpPr>
          <p:sp>
            <p:nvSpPr>
              <p:cNvPr id="47" name="Elipse 46"/>
              <p:cNvSpPr/>
              <p:nvPr/>
            </p:nvSpPr>
            <p:spPr>
              <a:xfrm rot="3798462">
                <a:off x="2567741" y="767098"/>
                <a:ext cx="720725" cy="720725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  <a:effectLst/>
              <a:scene3d>
                <a:camera prst="orthographicFront">
                  <a:rot lat="0" lon="0" rev="75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rgbClr val="003300"/>
                    </a:solidFill>
                  </a:rPr>
                  <a:t>PAP3</a:t>
                </a:r>
              </a:p>
            </p:txBody>
          </p:sp>
          <p:sp>
            <p:nvSpPr>
              <p:cNvPr id="48" name="Elipse 47"/>
              <p:cNvSpPr/>
              <p:nvPr/>
            </p:nvSpPr>
            <p:spPr>
              <a:xfrm rot="2638320">
                <a:off x="2819571" y="129592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66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49" name="Elipse 48"/>
              <p:cNvSpPr/>
              <p:nvPr/>
            </p:nvSpPr>
            <p:spPr>
              <a:xfrm rot="2638320">
                <a:off x="2236975" y="264610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66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50" name="Elipse 49"/>
              <p:cNvSpPr/>
              <p:nvPr/>
            </p:nvSpPr>
            <p:spPr>
              <a:xfrm rot="2638320">
                <a:off x="1940426" y="749645"/>
                <a:ext cx="363538" cy="377825"/>
              </a:xfrm>
              <a:prstGeom prst="ellipse">
                <a:avLst/>
              </a:prstGeom>
              <a:solidFill>
                <a:srgbClr val="6666FF"/>
              </a:solidFill>
              <a:ln cmpd="sng">
                <a:noFill/>
              </a:ln>
              <a:effectLst/>
              <a:scene3d>
                <a:camera prst="orthographicFront">
                  <a:rot lat="0" lon="0" rev="66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51" name="Elipse 50"/>
              <p:cNvSpPr/>
              <p:nvPr/>
            </p:nvSpPr>
            <p:spPr>
              <a:xfrm rot="18903313">
                <a:off x="1853169" y="1394302"/>
                <a:ext cx="361950" cy="377825"/>
              </a:xfrm>
              <a:prstGeom prst="ellipse">
                <a:avLst/>
              </a:prstGeom>
              <a:solidFill>
                <a:srgbClr val="6666FF"/>
              </a:solidFill>
              <a:ln>
                <a:noFill/>
              </a:ln>
              <a:effectLst/>
              <a:scene3d>
                <a:camera prst="orthographicFront">
                  <a:rot lat="0" lon="0" rev="120000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600" b="1" dirty="0">
                    <a:solidFill>
                      <a:srgbClr val="000099"/>
                    </a:solidFill>
                  </a:rPr>
                  <a:t>4</a:t>
                </a:r>
              </a:p>
            </p:txBody>
          </p:sp>
          <p:sp>
            <p:nvSpPr>
              <p:cNvPr id="52" name="Arco 51"/>
              <p:cNvSpPr/>
              <p:nvPr/>
            </p:nvSpPr>
            <p:spPr>
              <a:xfrm rot="19360298">
                <a:off x="2233051" y="92800"/>
                <a:ext cx="747742" cy="653991"/>
              </a:xfrm>
              <a:prstGeom prst="arc">
                <a:avLst>
                  <a:gd name="adj1" fmla="val 14072225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3" name="Arco 52"/>
              <p:cNvSpPr/>
              <p:nvPr/>
            </p:nvSpPr>
            <p:spPr>
              <a:xfrm rot="16200000">
                <a:off x="1931224" y="500224"/>
                <a:ext cx="752707" cy="653603"/>
              </a:xfrm>
              <a:prstGeom prst="arc">
                <a:avLst>
                  <a:gd name="adj1" fmla="val 16166870"/>
                  <a:gd name="adj2" fmla="val 20599421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4" name="Arco 53"/>
              <p:cNvSpPr/>
              <p:nvPr/>
            </p:nvSpPr>
            <p:spPr>
              <a:xfrm rot="13254265">
                <a:off x="1776325" y="926876"/>
                <a:ext cx="734293" cy="669416"/>
              </a:xfrm>
              <a:prstGeom prst="arc">
                <a:avLst>
                  <a:gd name="adj1" fmla="val 16797795"/>
                  <a:gd name="adj2" fmla="val 357114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5" name="Arco 54"/>
              <p:cNvSpPr/>
              <p:nvPr/>
            </p:nvSpPr>
            <p:spPr>
              <a:xfrm rot="6701632">
                <a:off x="1931187" y="1023180"/>
                <a:ext cx="768132" cy="653603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6" name="Arco 55"/>
              <p:cNvSpPr/>
              <p:nvPr/>
            </p:nvSpPr>
            <p:spPr>
              <a:xfrm rot="3432976">
                <a:off x="2531691" y="244328"/>
                <a:ext cx="746537" cy="650912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7" name="Arco 56"/>
              <p:cNvSpPr/>
              <p:nvPr/>
            </p:nvSpPr>
            <p:spPr>
              <a:xfrm rot="21395064">
                <a:off x="2215703" y="493951"/>
                <a:ext cx="734293" cy="675584"/>
              </a:xfrm>
              <a:prstGeom prst="arc">
                <a:avLst>
                  <a:gd name="adj1" fmla="val 16187722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8" name="Arco 57"/>
              <p:cNvSpPr/>
              <p:nvPr/>
            </p:nvSpPr>
            <p:spPr>
              <a:xfrm rot="10545656">
                <a:off x="2108832" y="623070"/>
                <a:ext cx="739674" cy="678670"/>
              </a:xfrm>
              <a:prstGeom prst="arc">
                <a:avLst>
                  <a:gd name="adj1" fmla="val 15510328"/>
                  <a:gd name="adj2" fmla="val 20256909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59" name="Arco 58"/>
              <p:cNvSpPr/>
              <p:nvPr/>
            </p:nvSpPr>
            <p:spPr>
              <a:xfrm>
                <a:off x="2183494" y="269583"/>
                <a:ext cx="1890874" cy="1557855"/>
              </a:xfrm>
              <a:prstGeom prst="arc">
                <a:avLst>
                  <a:gd name="adj1" fmla="val 16200000"/>
                  <a:gd name="adj2" fmla="val 1376953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  <p:sp>
            <p:nvSpPr>
              <p:cNvPr id="60" name="Arco 59"/>
              <p:cNvSpPr/>
              <p:nvPr/>
            </p:nvSpPr>
            <p:spPr>
              <a:xfrm rot="10800000">
                <a:off x="2717620" y="1122710"/>
                <a:ext cx="685879" cy="623142"/>
              </a:xfrm>
              <a:prstGeom prst="arc">
                <a:avLst>
                  <a:gd name="adj1" fmla="val 15510328"/>
                  <a:gd name="adj2" fmla="val 0"/>
                </a:avLst>
              </a:prstGeom>
              <a:ln w="57150">
                <a:solidFill>
                  <a:srgbClr val="4A7EBB">
                    <a:alpha val="50196"/>
                  </a:srgbClr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pt-BR"/>
              </a:p>
            </p:txBody>
          </p:sp>
        </p:grpSp>
        <p:sp>
          <p:nvSpPr>
            <p:cNvPr id="39" name="Arco 38"/>
            <p:cNvSpPr/>
            <p:nvPr/>
          </p:nvSpPr>
          <p:spPr>
            <a:xfrm rot="3663106">
              <a:off x="4682794" y="6182537"/>
              <a:ext cx="736983" cy="669414"/>
            </a:xfrm>
            <a:prstGeom prst="arc">
              <a:avLst>
                <a:gd name="adj1" fmla="val 14336324"/>
                <a:gd name="adj2" fmla="val 18620600"/>
              </a:avLst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cxnSp>
          <p:nvCxnSpPr>
            <p:cNvPr id="40" name="Conector em curva 39"/>
            <p:cNvCxnSpPr/>
            <p:nvPr/>
          </p:nvCxnSpPr>
          <p:spPr>
            <a:xfrm rot="10800000">
              <a:off x="3809629" y="605241"/>
              <a:ext cx="1527006" cy="602497"/>
            </a:xfrm>
            <a:prstGeom prst="curvedConnector3">
              <a:avLst/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ector em curva 40"/>
            <p:cNvCxnSpPr/>
            <p:nvPr/>
          </p:nvCxnSpPr>
          <p:spPr>
            <a:xfrm rot="10800000" flipV="1">
              <a:off x="2079020" y="1726853"/>
              <a:ext cx="623142" cy="379251"/>
            </a:xfrm>
            <a:prstGeom prst="curvedConnector3">
              <a:avLst/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em curva 41"/>
            <p:cNvCxnSpPr/>
            <p:nvPr/>
          </p:nvCxnSpPr>
          <p:spPr>
            <a:xfrm rot="16200000" flipH="1">
              <a:off x="1718324" y="3908822"/>
              <a:ext cx="675119" cy="200517"/>
            </a:xfrm>
            <a:prstGeom prst="curvedConnector3">
              <a:avLst/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ector em curva 42"/>
            <p:cNvCxnSpPr/>
            <p:nvPr/>
          </p:nvCxnSpPr>
          <p:spPr>
            <a:xfrm rot="16200000" flipV="1">
              <a:off x="6617998" y="2071317"/>
              <a:ext cx="645533" cy="333165"/>
            </a:xfrm>
            <a:prstGeom prst="curvedConnector3">
              <a:avLst/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ector em curva 43"/>
            <p:cNvCxnSpPr/>
            <p:nvPr/>
          </p:nvCxnSpPr>
          <p:spPr>
            <a:xfrm rot="5400000" flipH="1" flipV="1">
              <a:off x="6875438" y="4146080"/>
              <a:ext cx="454564" cy="317740"/>
            </a:xfrm>
            <a:prstGeom prst="curvedConnector3">
              <a:avLst/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ector em curva 44"/>
            <p:cNvCxnSpPr/>
            <p:nvPr/>
          </p:nvCxnSpPr>
          <p:spPr>
            <a:xfrm rot="10800000">
              <a:off x="5241005" y="5756054"/>
              <a:ext cx="931629" cy="121038"/>
            </a:xfrm>
            <a:prstGeom prst="curvedConnector3">
              <a:avLst/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ector em curva 45"/>
            <p:cNvCxnSpPr/>
            <p:nvPr/>
          </p:nvCxnSpPr>
          <p:spPr>
            <a:xfrm rot="10800000">
              <a:off x="3167977" y="5756054"/>
              <a:ext cx="653991" cy="247454"/>
            </a:xfrm>
            <a:prstGeom prst="curvedConnector3">
              <a:avLst/>
            </a:prstGeom>
            <a:ln w="57150">
              <a:solidFill>
                <a:srgbClr val="4A7EBB">
                  <a:alpha val="50196"/>
                </a:srgb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00063" y="500063"/>
            <a:ext cx="8229600" cy="642937"/>
          </a:xfrm>
          <a:solidFill>
            <a:schemeClr val="accent3">
              <a:lumMod val="75000"/>
            </a:schemeClr>
          </a:solidFill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400" b="1" dirty="0" smtClean="0"/>
              <a:t/>
            </a:r>
            <a:br>
              <a:rPr lang="pt-BR" sz="2400" b="1" dirty="0" smtClean="0"/>
            </a:br>
            <a:r>
              <a:rPr lang="pt-B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ea typeface="+mn-ea"/>
                <a:cs typeface="Arial" charset="0"/>
              </a:rPr>
              <a:t>Vivências em Educação Ambiental</a:t>
            </a:r>
            <a:endParaRPr lang="pt-B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  <a:ea typeface="+mn-ea"/>
              <a:cs typeface="Arial" charset="0"/>
            </a:endParaRPr>
          </a:p>
        </p:txBody>
      </p:sp>
      <p:sp>
        <p:nvSpPr>
          <p:cNvPr id="35843" name="Espaço Reservado para Conteúdo 2"/>
          <p:cNvSpPr>
            <a:spLocks noGrp="1"/>
          </p:cNvSpPr>
          <p:nvPr>
            <p:ph idx="1"/>
          </p:nvPr>
        </p:nvSpPr>
        <p:spPr>
          <a:xfrm>
            <a:off x="0" y="1357313"/>
            <a:ext cx="8229600" cy="1662112"/>
          </a:xfrm>
        </p:spPr>
        <p:txBody>
          <a:bodyPr/>
          <a:lstStyle/>
          <a:p>
            <a:pPr eaLnBrk="1" hangingPunct="1"/>
            <a:r>
              <a:rPr lang="pt-BR" altLang="pt-BR" sz="2400" smtClean="0"/>
              <a:t> Formação continuada de alunos, professores e educadores de escolas do ensino fundamental e médio</a:t>
            </a:r>
          </a:p>
        </p:txBody>
      </p:sp>
      <p:pic>
        <p:nvPicPr>
          <p:cNvPr id="35844" name="Imagem 4" descr="DSC0062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4643438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Imagem 6" descr="1461268_479577698825827_1559538889_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4750"/>
            <a:ext cx="3714750" cy="278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Imagem 7" descr="1424431_479577695492494_723453864_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88" y="2428875"/>
            <a:ext cx="3643312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4 Grupo"/>
          <p:cNvGrpSpPr>
            <a:grpSpLocks/>
          </p:cNvGrpSpPr>
          <p:nvPr/>
        </p:nvGrpSpPr>
        <p:grpSpPr bwMode="auto">
          <a:xfrm>
            <a:off x="1606550" y="71438"/>
            <a:ext cx="5537200" cy="1143000"/>
            <a:chOff x="0" y="5734"/>
            <a:chExt cx="7048528" cy="1430105"/>
          </a:xfrm>
        </p:grpSpPr>
        <p:sp>
          <p:nvSpPr>
            <p:cNvPr id="12" name="8 Rectángulo redondeado"/>
            <p:cNvSpPr/>
            <p:nvPr/>
          </p:nvSpPr>
          <p:spPr>
            <a:xfrm>
              <a:off x="0" y="5734"/>
              <a:ext cx="7048528" cy="143010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9 Rectángulo"/>
            <p:cNvSpPr/>
            <p:nvPr/>
          </p:nvSpPr>
          <p:spPr>
            <a:xfrm>
              <a:off x="68707" y="75252"/>
              <a:ext cx="6911114" cy="129106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3600" b="1" dirty="0"/>
                <a:t>MOBILIDADE</a:t>
              </a: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0" y="-26988"/>
            <a:ext cx="468313" cy="701675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NNNNNNNNNNNNNNNNNNNNNNNNN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68313" y="1143000"/>
            <a:ext cx="6746875" cy="3292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16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AÇÕES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latin typeface="Arial" charset="0"/>
                <a:cs typeface="Arial" charset="0"/>
              </a:rPr>
              <a:t>Comissão de Mobilidade Sustentável  -  ligada ao Conselho Gestor </a:t>
            </a:r>
          </a:p>
          <a:p>
            <a:pPr marL="285750" indent="-285750">
              <a:defRPr/>
            </a:pPr>
            <a:r>
              <a:rPr lang="pt-BR" sz="1600" dirty="0">
                <a:latin typeface="Arial" charset="0"/>
                <a:cs typeface="Arial" charset="0"/>
              </a:rPr>
              <a:t>do Campus 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latin typeface="Arial" charset="0"/>
                <a:cs typeface="Arial" charset="0"/>
              </a:rPr>
              <a:t>Projetos: traçado de ciclovia e </a:t>
            </a:r>
            <a:r>
              <a:rPr lang="pt-BR" sz="1600" dirty="0" err="1">
                <a:latin typeface="Arial" charset="0"/>
                <a:cs typeface="Arial" charset="0"/>
              </a:rPr>
              <a:t>ciclofaixa</a:t>
            </a:r>
            <a:r>
              <a:rPr lang="pt-BR" sz="1600" dirty="0">
                <a:latin typeface="Arial" charset="0"/>
                <a:cs typeface="Arial" charset="0"/>
              </a:rPr>
              <a:t> para o campus “Luiz de Queiroz”; bolsões de estacionamento;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latin typeface="Arial" charset="0"/>
                <a:cs typeface="Arial" charset="0"/>
              </a:rPr>
              <a:t>Reforma dos </a:t>
            </a:r>
            <a:r>
              <a:rPr lang="pt-BR" sz="1600" dirty="0" err="1">
                <a:latin typeface="Arial" charset="0"/>
                <a:cs typeface="Arial" charset="0"/>
              </a:rPr>
              <a:t>paraciclos</a:t>
            </a:r>
            <a:r>
              <a:rPr lang="pt-BR" sz="1600" dirty="0">
                <a:latin typeface="Arial" charset="0"/>
                <a:cs typeface="Arial" charset="0"/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dirty="0" err="1">
                <a:latin typeface="Arial" charset="0"/>
                <a:cs typeface="Arial" charset="0"/>
              </a:rPr>
              <a:t>Ciclofaixa</a:t>
            </a:r>
            <a:r>
              <a:rPr lang="pt-BR" sz="1600" dirty="0">
                <a:latin typeface="Arial" charset="0"/>
                <a:cs typeface="Arial" charset="0"/>
              </a:rPr>
              <a:t>;</a:t>
            </a:r>
            <a:endParaRPr lang="pt-BR" sz="1600" dirty="0">
              <a:latin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latin typeface="Arial" charset="0"/>
                <a:cs typeface="Arial" charset="0"/>
              </a:rPr>
              <a:t>Uso compartilhado de bicicletas  reformadas – Pedal (experimental)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latin typeface="Arial" charset="0"/>
                <a:cs typeface="Arial" charset="0"/>
              </a:rPr>
              <a:t>Em estudo projeto </a:t>
            </a:r>
            <a:r>
              <a:rPr lang="pt-BR" sz="1600" dirty="0" err="1">
                <a:latin typeface="Arial" charset="0"/>
                <a:cs typeface="Arial" charset="0"/>
              </a:rPr>
              <a:t>Pedalusp</a:t>
            </a:r>
            <a:r>
              <a:rPr lang="pt-BR" sz="1600" dirty="0">
                <a:latin typeface="Arial" charset="0"/>
                <a:cs typeface="Arial" charset="0"/>
              </a:rPr>
              <a:t> para o campus “Luiz de Queiroz” e ações com o Plano de Mobilidade do Município de Piracicaba.</a:t>
            </a:r>
          </a:p>
          <a:p>
            <a:pPr>
              <a:defRPr/>
            </a:pPr>
            <a:r>
              <a:rPr lang="pt-BR" sz="1600" b="1" u="sng" dirty="0">
                <a:solidFill>
                  <a:srgbClr val="FF0000"/>
                </a:solidFill>
                <a:latin typeface="Arial" charset="0"/>
                <a:cs typeface="Arial" charset="0"/>
              </a:rPr>
              <a:t>DESAFIOS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latin typeface="Arial" charset="0"/>
                <a:cs typeface="Arial" charset="0"/>
              </a:rPr>
              <a:t>Reduzir conflitos pedestres e motorizados;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sz="1600" dirty="0">
                <a:latin typeface="Arial" charset="0"/>
                <a:cs typeface="Arial" charset="0"/>
              </a:rPr>
              <a:t>Reduzir uso de  veículos motorizados no campus.</a:t>
            </a:r>
          </a:p>
        </p:txBody>
      </p:sp>
      <p:pic>
        <p:nvPicPr>
          <p:cNvPr id="36869" name="Picture 7" descr="bike luiz de queiroz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79425"/>
            <a:ext cx="1597025" cy="2449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0" name="Picture 1" descr="DSC0060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16"/>
          <a:stretch>
            <a:fillRect/>
          </a:stretch>
        </p:blipFill>
        <p:spPr bwMode="auto">
          <a:xfrm>
            <a:off x="1171575" y="4500563"/>
            <a:ext cx="3409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Picture 3" descr="DSC0058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57" b="5321"/>
          <a:stretch>
            <a:fillRect/>
          </a:stretch>
        </p:blipFill>
        <p:spPr bwMode="auto">
          <a:xfrm>
            <a:off x="4932363" y="4500563"/>
            <a:ext cx="3289300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4 Grupo"/>
          <p:cNvGrpSpPr>
            <a:grpSpLocks/>
          </p:cNvGrpSpPr>
          <p:nvPr/>
        </p:nvGrpSpPr>
        <p:grpSpPr bwMode="auto">
          <a:xfrm>
            <a:off x="3924300" y="115888"/>
            <a:ext cx="6119813" cy="1147762"/>
            <a:chOff x="-4902637" y="5734"/>
            <a:chExt cx="9508153" cy="1430105"/>
          </a:xfrm>
        </p:grpSpPr>
        <p:sp>
          <p:nvSpPr>
            <p:cNvPr id="12" name="8 Rectángulo redondeado"/>
            <p:cNvSpPr/>
            <p:nvPr/>
          </p:nvSpPr>
          <p:spPr>
            <a:xfrm>
              <a:off x="-3861796" y="5734"/>
              <a:ext cx="7046639" cy="1430105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9 Rectángulo"/>
            <p:cNvSpPr/>
            <p:nvPr/>
          </p:nvSpPr>
          <p:spPr>
            <a:xfrm>
              <a:off x="-4902637" y="74964"/>
              <a:ext cx="9508153" cy="12916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37160" tIns="137160" rIns="137160" bIns="137160" spcCol="1270" anchor="ctr"/>
            <a:lstStyle/>
            <a:p>
              <a:pPr algn="ctr" defTabSz="1600200" fontAlgn="auto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s-ES" sz="3600" b="1" dirty="0" err="1"/>
                <a:t>Diversidade</a:t>
              </a:r>
              <a:r>
                <a:rPr lang="es-ES" sz="3600" b="1" dirty="0"/>
                <a:t> RESÍDUOS</a:t>
              </a:r>
            </a:p>
          </p:txBody>
        </p:sp>
      </p:grpSp>
      <p:sp>
        <p:nvSpPr>
          <p:cNvPr id="11" name="CaixaDeTexto 10"/>
          <p:cNvSpPr txBox="1"/>
          <p:nvPr/>
        </p:nvSpPr>
        <p:spPr>
          <a:xfrm>
            <a:off x="0" y="-26988"/>
            <a:ext cx="468313" cy="701675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pt-BR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NNNNNNNNNNNNNNNNNNNNNNNNN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554163"/>
            <a:ext cx="1692275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5272088"/>
            <a:ext cx="1787525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3450" y="5272088"/>
            <a:ext cx="10922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5" name="Imagem 3" descr="DSC0352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428750"/>
            <a:ext cx="20002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513" y="1450975"/>
            <a:ext cx="1690687" cy="133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4" descr="C:\Users\Ronnie\Documents\Gestão Ambiental\USP Recicla\Rotinas\2012\Fotos Pesagem 1 - 1° Sem 2012\DSC0002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5349875"/>
            <a:ext cx="1857375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8" name="Picture 111" descr="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5214938"/>
            <a:ext cx="1500187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9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9" b="57124"/>
          <a:stretch>
            <a:fillRect/>
          </a:stretch>
        </p:blipFill>
        <p:spPr bwMode="auto">
          <a:xfrm>
            <a:off x="2744788" y="3138488"/>
            <a:ext cx="5654675" cy="178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900" name="Imagem 17" descr="DSC07807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1" t="29411" r="24998" b="17645"/>
          <a:stretch>
            <a:fillRect/>
          </a:stretch>
        </p:blipFill>
        <p:spPr bwMode="auto">
          <a:xfrm>
            <a:off x="2928938" y="1450975"/>
            <a:ext cx="2071687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901" name="Retângulo 4"/>
          <p:cNvSpPr>
            <a:spLocks noChangeArrowheads="1"/>
          </p:cNvSpPr>
          <p:nvPr/>
        </p:nvSpPr>
        <p:spPr bwMode="auto">
          <a:xfrm>
            <a:off x="661988" y="3508375"/>
            <a:ext cx="1428750" cy="1046163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pt-BR" altLang="pt-BR" b="1">
                <a:solidFill>
                  <a:schemeClr val="bg1"/>
                </a:solidFill>
              </a:rPr>
              <a:t>CEDIR </a:t>
            </a:r>
            <a:r>
              <a:rPr lang="pt-BR" altLang="pt-BR" sz="1100" b="1">
                <a:solidFill>
                  <a:schemeClr val="bg1"/>
                </a:solidFill>
              </a:rPr>
              <a:t>-Centro de Descarte e Reuso de Resíduos de Informática</a:t>
            </a:r>
            <a:endParaRPr lang="pt-BR" altLang="pt-BR" sz="11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571500" y="1714500"/>
            <a:ext cx="8229600" cy="14700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91440" anchor="ctr"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pt-BR" altLang="pt-BR" sz="5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itchFamily="18" charset="0"/>
                <a:cs typeface="Arial" charset="0"/>
              </a:rPr>
              <a:t>2 Décadas de USP Recicla</a:t>
            </a:r>
          </a:p>
        </p:txBody>
      </p:sp>
      <p:pic>
        <p:nvPicPr>
          <p:cNvPr id="38915" name="Picture 5" descr="C:\Usp Recicla\USP Recicla\Programa geral\comunicação\Logo\logo0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0" y="3087688"/>
            <a:ext cx="4953000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Imagem 6" descr="usp80an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0"/>
            <a:ext cx="1712913" cy="72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38" name="Group 17"/>
          <p:cNvGrpSpPr>
            <a:grpSpLocks/>
          </p:cNvGrpSpPr>
          <p:nvPr/>
        </p:nvGrpSpPr>
        <p:grpSpPr bwMode="auto">
          <a:xfrm>
            <a:off x="1116013" y="1865313"/>
            <a:ext cx="6553200" cy="4849812"/>
            <a:chOff x="1632" y="1632"/>
            <a:chExt cx="4128" cy="3055"/>
          </a:xfrm>
        </p:grpSpPr>
        <p:pic>
          <p:nvPicPr>
            <p:cNvPr id="39941" name="Picture 11" descr="logo0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8" y="2304"/>
              <a:ext cx="3816" cy="23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942" name="Rectangle 12"/>
            <p:cNvSpPr>
              <a:spLocks noChangeArrowheads="1"/>
            </p:cNvSpPr>
            <p:nvPr/>
          </p:nvSpPr>
          <p:spPr bwMode="auto">
            <a:xfrm>
              <a:off x="1632" y="1632"/>
              <a:ext cx="4128" cy="240"/>
            </a:xfrm>
            <a:prstGeom prst="rect">
              <a:avLst/>
            </a:prstGeom>
            <a:solidFill>
              <a:srgbClr val="FF91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pt-BR" altLang="pt-BR">
                <a:latin typeface="Calibri" pitchFamily="34" charset="0"/>
              </a:endParaRPr>
            </a:p>
          </p:txBody>
        </p:sp>
      </p:grpSp>
      <p:sp>
        <p:nvSpPr>
          <p:cNvPr id="3075" name="Text Box 23"/>
          <p:cNvSpPr txBox="1">
            <a:spLocks noChangeArrowheads="1"/>
          </p:cNvSpPr>
          <p:nvPr/>
        </p:nvSpPr>
        <p:spPr bwMode="auto">
          <a:xfrm>
            <a:off x="723900" y="1574800"/>
            <a:ext cx="7991475" cy="156845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pt-BR" sz="2400" b="1" i="1" dirty="0"/>
              <a:t>Contribuir para a construção de sociedades sustentáveis, através de ações voltadas à minimização de resíduos, conservação do meio ambiente, melhoria da qualidade de vida e formação de pessoas  comprometidas com esta missão.</a:t>
            </a:r>
          </a:p>
        </p:txBody>
      </p:sp>
      <p:pic>
        <p:nvPicPr>
          <p:cNvPr id="39940" name="Imagem 6" descr="usp80an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26988"/>
            <a:ext cx="1712913" cy="7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aracol setas"/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228600" y="0"/>
            <a:ext cx="89154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15000" b="1">
                <a:solidFill>
                  <a:srgbClr val="FFFF99"/>
                </a:solidFill>
                <a:latin typeface="Times New Roman" pitchFamily="18" charset="0"/>
              </a:rPr>
              <a:t>	</a:t>
            </a:r>
            <a:r>
              <a:rPr lang="pt-BR" altLang="pt-BR" sz="14000" b="1">
                <a:solidFill>
                  <a:srgbClr val="FF6600"/>
                </a:solidFill>
                <a:latin typeface="Trebuchet MS" pitchFamily="34" charset="0"/>
              </a:rPr>
              <a:t>R...</a:t>
            </a:r>
            <a:br>
              <a:rPr lang="pt-BR" altLang="pt-BR" sz="14000" b="1">
                <a:solidFill>
                  <a:srgbClr val="FF6600"/>
                </a:solidFill>
                <a:latin typeface="Trebuchet MS" pitchFamily="34" charset="0"/>
              </a:rPr>
            </a:br>
            <a:r>
              <a:rPr lang="pt-BR" altLang="pt-BR" sz="14000" b="1">
                <a:solidFill>
                  <a:srgbClr val="FF6600"/>
                </a:solidFill>
                <a:latin typeface="Trebuchet MS" pitchFamily="34" charset="0"/>
              </a:rPr>
              <a:t>   		 R...</a:t>
            </a:r>
            <a:br>
              <a:rPr lang="pt-BR" altLang="pt-BR" sz="14000" b="1">
                <a:solidFill>
                  <a:srgbClr val="FF6600"/>
                </a:solidFill>
                <a:latin typeface="Trebuchet MS" pitchFamily="34" charset="0"/>
              </a:rPr>
            </a:br>
            <a:r>
              <a:rPr lang="pt-BR" altLang="pt-BR" sz="14000" b="1">
                <a:solidFill>
                  <a:srgbClr val="FF6600"/>
                </a:solidFill>
                <a:latin typeface="Trebuchet MS" pitchFamily="34" charset="0"/>
              </a:rPr>
              <a:t>       	  R!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Imagem 6" descr="estre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17788"/>
            <a:ext cx="6858000" cy="411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Imagem 5" descr="est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7813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Imagem 7" descr="estre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1857375"/>
            <a:ext cx="4687887" cy="281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2" descr="http://reciclagembrasil.org/wp-content/uploads/2010/05/aterro_sanitario-2_189e7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42938"/>
            <a:ext cx="2771775" cy="272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260725"/>
            <a:ext cx="353536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8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138" y="1787525"/>
            <a:ext cx="9366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Picture 10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075" y="1643063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4" name="Picture 8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2300" y="1860550"/>
            <a:ext cx="792163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Picture 8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0" y="2076450"/>
            <a:ext cx="6477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Picture 8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1860550"/>
            <a:ext cx="576262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7" name="Picture 8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3" y="1860550"/>
            <a:ext cx="5048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8" name="Picture 8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1643063"/>
            <a:ext cx="43338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9" name="Picture 8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1427163"/>
            <a:ext cx="358775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0" name="Picture 8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5" y="1211263"/>
            <a:ext cx="28733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1" name="Picture 8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0225" y="1068388"/>
            <a:ext cx="2159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2" name="Picture 8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4688" y="995363"/>
            <a:ext cx="134937" cy="13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23" name="CaixaDeTexto 20"/>
          <p:cNvSpPr txBox="1">
            <a:spLocks noChangeArrowheads="1"/>
          </p:cNvSpPr>
          <p:nvPr/>
        </p:nvSpPr>
        <p:spPr bwMode="auto">
          <a:xfrm>
            <a:off x="4211638" y="4076700"/>
            <a:ext cx="1081087" cy="369888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b="1"/>
              <a:t>R$2.00</a:t>
            </a:r>
          </a:p>
        </p:txBody>
      </p:sp>
      <p:sp>
        <p:nvSpPr>
          <p:cNvPr id="43024" name="CaixaDeTexto 21"/>
          <p:cNvSpPr txBox="1">
            <a:spLocks noChangeArrowheads="1"/>
          </p:cNvSpPr>
          <p:nvPr/>
        </p:nvSpPr>
        <p:spPr bwMode="auto">
          <a:xfrm>
            <a:off x="5329238" y="4946650"/>
            <a:ext cx="3851275" cy="15700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Tx/>
              <a:buChar char="-"/>
            </a:pPr>
            <a:r>
              <a:rPr lang="pt-BR" altLang="pt-BR" sz="2400"/>
              <a:t>Redução de impactos ambientais;</a:t>
            </a:r>
          </a:p>
          <a:p>
            <a:pPr eaLnBrk="1" hangingPunct="1">
              <a:buFontTx/>
              <a:buChar char="-"/>
            </a:pPr>
            <a:r>
              <a:rPr lang="pt-BR" altLang="pt-BR" sz="2400"/>
              <a:t> Aumento vida aterro;</a:t>
            </a:r>
          </a:p>
          <a:p>
            <a:pPr eaLnBrk="1" hangingPunct="1">
              <a:buFontTx/>
              <a:buChar char="-"/>
            </a:pPr>
            <a:r>
              <a:rPr lang="pt-BR" altLang="pt-BR" sz="2400"/>
              <a:t>Co- responsabilização etc</a:t>
            </a:r>
          </a:p>
        </p:txBody>
      </p:sp>
      <p:pic>
        <p:nvPicPr>
          <p:cNvPr id="43025" name="Picture 3" descr="Cópia de Rucas 00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892175"/>
            <a:ext cx="2809875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6" name="Picture 7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27" name="Picture 6" descr="http://t2.gstatic.com/images?q=tbn:bNWKZNrdX61iwM:http://1.bp.blogspot.com/_90_P8goiQhY/S9dbqaMCRSI/AAAAAAAABSA/ZVusZv7_q5M/s1600/Copos%252520descartaveis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363" y="714375"/>
            <a:ext cx="164782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>
            <a:spLocks noChangeArrowheads="1"/>
          </p:cNvSpPr>
          <p:nvPr/>
        </p:nvSpPr>
        <p:spPr bwMode="auto">
          <a:xfrm>
            <a:off x="250825" y="3860800"/>
            <a:ext cx="7777163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2000" b="1"/>
              <a:t>O QUE BUSCAMOS?  QUE TIPO DE SOCIEDADE QUEREMOS?</a:t>
            </a:r>
          </a:p>
        </p:txBody>
      </p: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7019925" y="333375"/>
            <a:ext cx="1960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pt-BR" sz="2400" b="1">
                <a:solidFill>
                  <a:schemeClr val="bg1"/>
                </a:solidFill>
              </a:rPr>
              <a:t>CONTEXTO </a:t>
            </a:r>
          </a:p>
        </p:txBody>
      </p:sp>
      <p:sp>
        <p:nvSpPr>
          <p:cNvPr id="7173" name="Line 8"/>
          <p:cNvSpPr>
            <a:spLocks noChangeShapeType="1"/>
          </p:cNvSpPr>
          <p:nvPr/>
        </p:nvSpPr>
        <p:spPr bwMode="auto">
          <a:xfrm>
            <a:off x="2195513" y="908050"/>
            <a:ext cx="6948487" cy="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7174" name="CaixaDeTexto 5"/>
          <p:cNvSpPr txBox="1">
            <a:spLocks noChangeArrowheads="1"/>
          </p:cNvSpPr>
          <p:nvPr/>
        </p:nvSpPr>
        <p:spPr bwMode="auto">
          <a:xfrm>
            <a:off x="571500" y="1500188"/>
            <a:ext cx="76438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3200" b="1"/>
              <a:t>POR QUE EDUCAÇÃO AMBIENTAL?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FOTOCOP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2500313"/>
            <a:ext cx="3286125" cy="432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0" y="857250"/>
            <a:ext cx="9144000" cy="280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ENTRETANTO...</a:t>
            </a:r>
          </a:p>
          <a:p>
            <a:pPr marL="285750" indent="-285750">
              <a:defRPr/>
            </a:pPr>
            <a:r>
              <a:rPr lang="pt-BR" dirty="0">
                <a:latin typeface="Arial" charset="0"/>
                <a:cs typeface="Arial" charset="0"/>
              </a:rPr>
              <a:t>para produzir um copo descartável de 50ml: </a:t>
            </a:r>
          </a:p>
          <a:p>
            <a:pPr marL="285750" indent="-285750">
              <a:defRPr/>
            </a:pPr>
            <a:endParaRPr lang="pt-BR" dirty="0">
              <a:latin typeface="Arial" charset="0"/>
              <a:cs typeface="Arial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charset="0"/>
                <a:cs typeface="Arial" charset="0"/>
              </a:rPr>
              <a:t> aproximadamente 8 gramas de </a:t>
            </a:r>
            <a:r>
              <a:rPr lang="pt-BR" b="1" dirty="0">
                <a:latin typeface="Arial" charset="0"/>
                <a:cs typeface="Arial" charset="0"/>
              </a:rPr>
              <a:t>poliestireno (PS)</a:t>
            </a:r>
            <a:r>
              <a:rPr lang="pt-BR" dirty="0">
                <a:latin typeface="Arial" charset="0"/>
                <a:cs typeface="Arial" charset="0"/>
              </a:rPr>
              <a:t> ou </a:t>
            </a:r>
            <a:r>
              <a:rPr lang="pt-BR" b="1" dirty="0">
                <a:latin typeface="Arial" charset="0"/>
                <a:cs typeface="Arial" charset="0"/>
              </a:rPr>
              <a:t>polipropileno (PP)</a:t>
            </a:r>
            <a:r>
              <a:rPr lang="pt-BR" dirty="0">
                <a:latin typeface="Arial" charset="0"/>
                <a:cs typeface="Arial" charset="0"/>
              </a:rPr>
              <a:t> 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charset="0"/>
                <a:cs typeface="Arial" charset="0"/>
              </a:rPr>
              <a:t>consumo de energia elétrica, cerca de 6,0 Wh por copo.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latin typeface="Arial" charset="0"/>
                <a:cs typeface="Arial" charset="0"/>
              </a:rPr>
              <a:t> 3 litros e perda de 500 ml  de água por copo.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pt-BR" dirty="0">
              <a:latin typeface="Arial" charset="0"/>
              <a:cs typeface="Arial" charset="0"/>
            </a:endParaRPr>
          </a:p>
          <a:p>
            <a:pPr>
              <a:defRPr/>
            </a:pPr>
            <a:endParaRPr lang="pt-BR" dirty="0">
              <a:latin typeface="Arial" charset="0"/>
              <a:cs typeface="Arial" charset="0"/>
            </a:endParaRPr>
          </a:p>
          <a:p>
            <a:pPr>
              <a:defRPr/>
            </a:pPr>
            <a:endParaRPr lang="pt-BR" dirty="0">
              <a:latin typeface="Arial" charset="0"/>
              <a:cs typeface="Arial" charset="0"/>
            </a:endParaRPr>
          </a:p>
        </p:txBody>
      </p:sp>
      <p:pic>
        <p:nvPicPr>
          <p:cNvPr id="44036" name="Picture 6" descr="http://www.otempo.com.br/polopoly_fs/1.994439.1423959998!image/image.jpg_gen/derivatives/main-single-vertical-img-article-fit_300/ima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38" y="2928938"/>
            <a:ext cx="2789237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tângulo 4"/>
          <p:cNvSpPr>
            <a:spLocks noChangeArrowheads="1"/>
          </p:cNvSpPr>
          <p:nvPr/>
        </p:nvSpPr>
        <p:spPr bwMode="auto">
          <a:xfrm>
            <a:off x="0" y="2928938"/>
            <a:ext cx="250031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pt-BR" sz="1600"/>
              <a:t>Fonte: </a:t>
            </a:r>
            <a:r>
              <a:rPr lang="pt-BR" sz="1600" b="1"/>
              <a:t>Bruno F. Gianelli, </a:t>
            </a:r>
            <a:r>
              <a:rPr lang="pt-BR" sz="1600"/>
              <a:t>Instituto Federal de Educação, Ciência e Tecnologia de São Paulo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p Recicla\USP Recicla\campus RP\educação continuada\bolsistas e estagiários\projetos\refa\Fotos Refazer\240920092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2133600"/>
            <a:ext cx="3671888" cy="275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CaixaDeTexto 3"/>
          <p:cNvSpPr txBox="1">
            <a:spLocks noChangeArrowheads="1"/>
          </p:cNvSpPr>
          <p:nvPr/>
        </p:nvSpPr>
        <p:spPr bwMode="auto">
          <a:xfrm>
            <a:off x="900113" y="598488"/>
            <a:ext cx="8064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sz="2400" b="1"/>
              <a:t>Projeto de minimização de  resíduos orgânicos e desperdício nos refeitórios universitários</a:t>
            </a:r>
          </a:p>
        </p:txBody>
      </p:sp>
      <p:pic>
        <p:nvPicPr>
          <p:cNvPr id="45060" name="Picture 2" descr="DSC04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2160588"/>
            <a:ext cx="3600450" cy="269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CaixaDeTexto 1"/>
          <p:cNvSpPr txBox="1">
            <a:spLocks noChangeArrowheads="1"/>
          </p:cNvSpPr>
          <p:nvPr/>
        </p:nvSpPr>
        <p:spPr bwMode="auto">
          <a:xfrm>
            <a:off x="1258888" y="5607050"/>
            <a:ext cx="6985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i="1"/>
              <a:t>“Alimente a vida, não o desperdício” – Campus de Piracicaba</a:t>
            </a:r>
          </a:p>
          <a:p>
            <a:pPr eaLnBrk="1" hangingPunct="1"/>
            <a:r>
              <a:rPr lang="pt-BR" altLang="pt-BR" i="1"/>
              <a:t>“Desperdício, não engula essa ideia” -  Campus de São Carlos</a:t>
            </a:r>
          </a:p>
        </p:txBody>
      </p:sp>
      <p:pic>
        <p:nvPicPr>
          <p:cNvPr id="45062" name="Imagem 6" descr="usp80ano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-26988"/>
            <a:ext cx="1712913" cy="720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8" descr="C:\Users\Flavia\Desktop\Imagem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" y="0"/>
            <a:ext cx="8470900" cy="675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1"/>
          <p:cNvSpPr>
            <a:spLocks noChangeArrowheads="1"/>
          </p:cNvSpPr>
          <p:nvPr/>
        </p:nvSpPr>
        <p:spPr bwMode="auto">
          <a:xfrm>
            <a:off x="819150" y="773113"/>
            <a:ext cx="75057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pt-BR" altLang="pt-BR" sz="3200" b="1">
                <a:latin typeface="Calibri" pitchFamily="34" charset="0"/>
                <a:cs typeface="Times New Roman" pitchFamily="18" charset="0"/>
              </a:rPr>
              <a:t>COMPOSTAGEM DE RES</a:t>
            </a:r>
            <a:r>
              <a:rPr lang="pt-BR" altLang="pt-BR" sz="3200" b="1">
                <a:cs typeface="Times New Roman" pitchFamily="18" charset="0"/>
              </a:rPr>
              <a:t>Í</a:t>
            </a:r>
            <a:r>
              <a:rPr lang="pt-BR" altLang="pt-BR" sz="3200" b="1">
                <a:latin typeface="Calibri" pitchFamily="34" charset="0"/>
                <a:cs typeface="Times New Roman" pitchFamily="18" charset="0"/>
              </a:rPr>
              <a:t>DUOS ORGÂNICOS</a:t>
            </a:r>
            <a:endParaRPr lang="pt-BR" altLang="pt-BR" sz="4400">
              <a:cs typeface="Times New Roman" pitchFamily="18" charset="0"/>
            </a:endParaRPr>
          </a:p>
        </p:txBody>
      </p:sp>
      <p:pic>
        <p:nvPicPr>
          <p:cNvPr id="47107" name="Picture 3" descr="07042008089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4071938"/>
            <a:ext cx="3286125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8" name="Picture 2" descr="DSC0102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71938"/>
            <a:ext cx="3252788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ctangle 4"/>
          <p:cNvSpPr>
            <a:spLocks noChangeArrowheads="1"/>
          </p:cNvSpPr>
          <p:nvPr/>
        </p:nvSpPr>
        <p:spPr bwMode="auto">
          <a:xfrm>
            <a:off x="0" y="90805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pt-BR" altLang="pt-BR"/>
          </a:p>
        </p:txBody>
      </p:sp>
      <p:sp>
        <p:nvSpPr>
          <p:cNvPr id="47110" name="Rectangle 5"/>
          <p:cNvSpPr>
            <a:spLocks noChangeArrowheads="1"/>
          </p:cNvSpPr>
          <p:nvPr/>
        </p:nvSpPr>
        <p:spPr bwMode="auto">
          <a:xfrm flipV="1">
            <a:off x="269875" y="2362200"/>
            <a:ext cx="8304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altLang="pt-BR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 </a:t>
            </a:r>
            <a:endParaRPr lang="pt-BR" altLang="pt-BR">
              <a:cs typeface="Times New Roman" pitchFamily="18" charset="0"/>
            </a:endParaRPr>
          </a:p>
        </p:txBody>
      </p:sp>
      <p:pic>
        <p:nvPicPr>
          <p:cNvPr id="47111" name="Picture 8" descr="C:\Usp Recicla\USP Recicla\campus RP\comunicação\fotos\3 R`s\Reciclagem\compostagem\imagens compostagem\10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12913"/>
            <a:ext cx="3157538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2" name="Espaço Reservado para Conteúdo 5" descr="Grupo IV Agosto 2013 00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571625"/>
            <a:ext cx="3209925" cy="240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8" name="Text Box 4"/>
          <p:cNvSpPr txBox="1">
            <a:spLocks noChangeArrowheads="1"/>
          </p:cNvSpPr>
          <p:nvPr/>
        </p:nvSpPr>
        <p:spPr bwMode="auto">
          <a:xfrm>
            <a:off x="1785938" y="739775"/>
            <a:ext cx="6146800" cy="831850"/>
          </a:xfrm>
          <a:prstGeom prst="rect">
            <a:avLst/>
          </a:prstGeom>
          <a:noFill/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8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rebuchet MS" pitchFamily="34" charset="0"/>
              </a:rPr>
              <a:t>COLETA SELETIVA</a:t>
            </a:r>
          </a:p>
        </p:txBody>
      </p:sp>
      <p:pic>
        <p:nvPicPr>
          <p:cNvPr id="48131" name="Picture 5" descr="caracol seta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0746">
            <a:off x="614363" y="2081213"/>
            <a:ext cx="3827462" cy="258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5472113" y="1857375"/>
            <a:ext cx="36718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altLang="pt-BR" sz="3200" b="1" dirty="0">
                <a:solidFill>
                  <a:srgbClr val="FF99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ucida Sans Unicode" pitchFamily="34" charset="0"/>
                <a:cs typeface="Arial" charset="0"/>
              </a:rPr>
              <a:t>DE RECICLÁVEIS DOMÉSTICOS</a:t>
            </a:r>
          </a:p>
        </p:txBody>
      </p:sp>
      <p:pic>
        <p:nvPicPr>
          <p:cNvPr id="48133" name="Picture 4" descr="DSC0412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75025" y="2268538"/>
            <a:ext cx="2393950" cy="3189287"/>
          </a:xfrm>
        </p:spPr>
      </p:pic>
      <p:pic>
        <p:nvPicPr>
          <p:cNvPr id="48134" name="Picture 5" descr="DSC041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5054600"/>
            <a:ext cx="2500312" cy="187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9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48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Gráfico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88" y="1500188"/>
            <a:ext cx="728662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3"/>
          <p:cNvSpPr>
            <a:spLocks noChangeArrowheads="1"/>
          </p:cNvSpPr>
          <p:nvPr/>
        </p:nvSpPr>
        <p:spPr bwMode="auto">
          <a:xfrm>
            <a:off x="2071688" y="5857875"/>
            <a:ext cx="5214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just"/>
            <a:r>
              <a:rPr lang="pt-BR" sz="1600">
                <a:solidFill>
                  <a:srgbClr val="000000"/>
                </a:solidFill>
                <a:cs typeface="Times New Roman" pitchFamily="18" charset="0"/>
              </a:rPr>
              <a:t>Figura 1 -  Pesagem de materiais recicláveis -  junho 2015 (pesagem de 1 semana de geração)</a:t>
            </a:r>
            <a:endParaRPr lang="pt-BR" sz="1600"/>
          </a:p>
        </p:txBody>
      </p:sp>
      <p:sp>
        <p:nvSpPr>
          <p:cNvPr id="49156" name="CaixaDeTexto 3"/>
          <p:cNvSpPr txBox="1">
            <a:spLocks noChangeArrowheads="1"/>
          </p:cNvSpPr>
          <p:nvPr/>
        </p:nvSpPr>
        <p:spPr bwMode="auto">
          <a:xfrm>
            <a:off x="1500188" y="857250"/>
            <a:ext cx="6715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pt-BR" b="1"/>
              <a:t>Diagnóstico 2015</a:t>
            </a:r>
          </a:p>
        </p:txBody>
      </p:sp>
    </p:spTree>
  </p:cSld>
  <p:clrMapOvr>
    <a:masterClrMapping/>
  </p:clrMapOvr>
  <p:transition spd="med">
    <p:randomBar dir="vert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3657600" y="3124200"/>
            <a:ext cx="1635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endParaRPr lang="pt-BR" altLang="pt-BR" sz="2400">
              <a:latin typeface="Lucida Sans Unicode" pitchFamily="34" charset="0"/>
            </a:endParaRPr>
          </a:p>
        </p:txBody>
      </p:sp>
      <p:pic>
        <p:nvPicPr>
          <p:cNvPr id="5017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aminhao e motorista futuro limp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24050" cy="16240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0" y="0"/>
          <a:ext cx="9144000" cy="5805488"/>
        </p:xfrm>
        <a:graphic>
          <a:graphicData uri="http://schemas.openxmlformats.org/drawingml/2006/table">
            <a:tbl>
              <a:tblPr/>
              <a:tblGrid>
                <a:gridCol w="1672019"/>
                <a:gridCol w="1672019"/>
                <a:gridCol w="1672019"/>
                <a:gridCol w="1672019"/>
                <a:gridCol w="1273510"/>
                <a:gridCol w="1182412"/>
              </a:tblGrid>
              <a:tr h="284804"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sng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SEGUNDA-FEIRA</a:t>
                      </a:r>
                    </a:p>
                  </a:txBody>
                  <a:tcPr marL="2316" marR="2316" marT="23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sng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TERÇA-FEIRA</a:t>
                      </a:r>
                    </a:p>
                  </a:txBody>
                  <a:tcPr marL="2316" marR="2316" marT="23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sng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QUARTA-FEIRA</a:t>
                      </a:r>
                    </a:p>
                  </a:txBody>
                  <a:tcPr marL="2316" marR="2316" marT="23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sng" strike="noStrike">
                          <a:solidFill>
                            <a:schemeClr val="tx1"/>
                          </a:solidFill>
                          <a:latin typeface="Calibri"/>
                        </a:rPr>
                        <a:t>QUINTA-FEIRA</a:t>
                      </a:r>
                    </a:p>
                  </a:txBody>
                  <a:tcPr marL="2316" marR="2316" marT="23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sng" strike="noStrike">
                          <a:solidFill>
                            <a:schemeClr val="tx1"/>
                          </a:solidFill>
                          <a:latin typeface="Calibri"/>
                        </a:rPr>
                        <a:t>SEXTA-FEIRA</a:t>
                      </a:r>
                    </a:p>
                  </a:txBody>
                  <a:tcPr marL="2316" marR="2316" marT="23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pt-BR" sz="1100" b="1" i="0" u="sng" strike="noStrike">
                          <a:solidFill>
                            <a:schemeClr val="tx1"/>
                          </a:solidFill>
                          <a:latin typeface="Calibri"/>
                        </a:rPr>
                        <a:t>SÁBADO</a:t>
                      </a:r>
                    </a:p>
                  </a:txBody>
                  <a:tcPr marL="2316" marR="2316" marT="231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99CC"/>
                    </a:solidFill>
                  </a:tcPr>
                </a:tc>
              </a:tr>
              <a:tr h="126669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NOVA PIRACICABA/CENTRO/TERRA DO ENGENHO/CHACARA NAZARETH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SÃO DIMAS/MORATO/JARAGUÁ/JD. PLANALTO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VL. MONTEIRO/STA CECÍLIA/JD BRASÍLIA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INDEPENDÊNCIA/MONTE ALEGRE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BAIRRO ALTO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SANTA ROSA/TANQUINHO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142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NOVA PIRACICABA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CLUBE DE CAMPO/ CIDADE JARDIM/SÃO JUDAS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JD. MONUMENTO/NHÔ QUIM/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VL REZENDE/AREIÃO/JD. PRIMAVERA/ VILA FÁTIMA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BAIRRO ALTO/DOIS CORREGOS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SANTA ROSA / GUAMIUM</a:t>
                      </a:r>
                    </a:p>
                  </a:txBody>
                  <a:tcPr marL="2316" marR="2316" marT="231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01421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NOVA AMÉRICA/JD. ELITE/JARDIM CALIFÓRNIA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JUPIÁ/ONDAS/ONDINHAS/INDUSTRIAL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JD. CAXAMBÚ/PIRACICAMIRIM/MORUMBI/JARDIM ABAETE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CASTELINHO/GLÉBAS CALIFORNIA/PAULISTA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PAULICÉIA/HIGIENOPOLIS/BAIRRO VERDE/BARTIRIA/CONCEIÇAO/TUPI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ALGODOAL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1127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ÁGUA BRANCA/POMPÉIA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SANTA TEREZINHA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CAMPESTRE/MONTE LÍBANO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BALBO/VALE DO SOL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CECAP/VILA CRISTINA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MÁRIO DEDINI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111278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ÁGUA BRANCA/POMPÉIA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VILA SÔNIA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SANTA RITA/S.F.TAQUARAL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>
                          <a:solidFill>
                            <a:schemeClr val="tx1"/>
                          </a:solidFill>
                          <a:latin typeface="Calibri"/>
                        </a:rPr>
                        <a:t>ARTEMIS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ITAPUÃ/NOVO HORIZONTE/SÃO JORGE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100" b="0" i="0" u="none" strike="noStrike" dirty="0">
                          <a:solidFill>
                            <a:schemeClr val="tx1"/>
                          </a:solidFill>
                          <a:latin typeface="Calibri"/>
                        </a:rPr>
                        <a:t>SANTA OLÍMPIA/SANTANA/VILA BELÉM</a:t>
                      </a:r>
                    </a:p>
                  </a:txBody>
                  <a:tcPr marL="2316" marR="2316" marT="231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</a:tbl>
          </a:graphicData>
        </a:graphic>
      </p:graphicFrame>
      <p:sp>
        <p:nvSpPr>
          <p:cNvPr id="51254" name="CaixaDeTexto 4"/>
          <p:cNvSpPr txBox="1">
            <a:spLocks noChangeArrowheads="1"/>
          </p:cNvSpPr>
          <p:nvPr/>
        </p:nvSpPr>
        <p:spPr bwMode="auto">
          <a:xfrm>
            <a:off x="785813" y="6000750"/>
            <a:ext cx="79295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altLang="pt-BR" b="1"/>
              <a:t>Coleta seletiva municipal – bairros atendidos</a:t>
            </a:r>
          </a:p>
          <a:p>
            <a:pPr eaLnBrk="1" hangingPunct="1"/>
            <a:r>
              <a:rPr lang="pt-BR" altLang="pt-BR" b="1"/>
              <a:t>www.sedema.piracicaba.sp.gov.br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SC0435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714375"/>
            <a:ext cx="4286250" cy="3216275"/>
          </a:xfrm>
          <a:noFill/>
        </p:spPr>
      </p:pic>
      <p:pic>
        <p:nvPicPr>
          <p:cNvPr id="52227" name="Picture 4" descr="DSC0649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57813" y="4214813"/>
            <a:ext cx="2914650" cy="2185987"/>
          </a:xfrm>
          <a:noFill/>
        </p:spPr>
      </p:pic>
      <p:pic>
        <p:nvPicPr>
          <p:cNvPr id="52228" name="Picture 3" descr="H:\BackupAgosto2008\USP Recicla Geral\Fotos USP Recicla\Visita ao aterro abril2007\0046 VISITA AO RECICLADOR SOLID%C1R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2571750"/>
            <a:ext cx="4476750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576263"/>
          </a:xfrm>
          <a:solidFill>
            <a:schemeClr val="accent3">
              <a:lumMod val="75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b="1" dirty="0" smtClean="0"/>
              <a:t>Cooperativa do Reciclador Solidário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 idx="4294967295"/>
          </p:nvPr>
        </p:nvSpPr>
        <p:spPr>
          <a:xfrm>
            <a:off x="0" y="357188"/>
            <a:ext cx="9144000" cy="984250"/>
          </a:xfrm>
          <a:solidFill>
            <a:schemeClr val="accent3">
              <a:lumMod val="7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b="1" dirty="0" smtClean="0">
                <a:solidFill>
                  <a:schemeClr val="bg1"/>
                </a:solidFill>
              </a:rPr>
              <a:t>Gerenciamento de óleo usado</a:t>
            </a:r>
          </a:p>
        </p:txBody>
      </p:sp>
      <p:pic>
        <p:nvPicPr>
          <p:cNvPr id="53251" name="Picture 3" descr="Aproveitamento máximo de alimentos 076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214563"/>
            <a:ext cx="2571750" cy="3429000"/>
          </a:xfrm>
        </p:spPr>
      </p:pic>
      <p:pic>
        <p:nvPicPr>
          <p:cNvPr id="5325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2143125"/>
            <a:ext cx="4475163" cy="355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accent3">
              <a:lumMod val="75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BREVE HISTÓRIA DA EDUCAÇÃO AMBIENTAL GLOBAL</a:t>
            </a:r>
            <a:br>
              <a:rPr lang="pt-BR" sz="2800" b="1" dirty="0" smtClean="0"/>
            </a:br>
            <a:endParaRPr lang="pt-BR" sz="2800" dirty="0"/>
          </a:p>
        </p:txBody>
      </p:sp>
      <p:sp>
        <p:nvSpPr>
          <p:cNvPr id="8195" name="Espaço Reservado para Conteúdo 2"/>
          <p:cNvSpPr>
            <a:spLocks noGrp="1"/>
          </p:cNvSpPr>
          <p:nvPr>
            <p:ph idx="1"/>
          </p:nvPr>
        </p:nvSpPr>
        <p:spPr>
          <a:xfrm>
            <a:off x="214313" y="857250"/>
            <a:ext cx="8929687" cy="4784725"/>
          </a:xfrm>
        </p:spPr>
        <p:txBody>
          <a:bodyPr/>
          <a:lstStyle/>
          <a:p>
            <a:pPr algn="just" eaLnBrk="1" hangingPunct="1">
              <a:spcBef>
                <a:spcPct val="30000"/>
              </a:spcBef>
            </a:pPr>
            <a:r>
              <a:rPr lang="pt-BR" sz="2000" smtClean="0"/>
              <a:t>Segunda metade do século XIX;</a:t>
            </a:r>
          </a:p>
          <a:p>
            <a:pPr algn="just" eaLnBrk="1" hangingPunct="1">
              <a:spcBef>
                <a:spcPct val="30000"/>
              </a:spcBef>
            </a:pPr>
            <a:r>
              <a:rPr lang="pt-BR" sz="2000" b="1" smtClean="0"/>
              <a:t>1864</a:t>
            </a:r>
            <a:r>
              <a:rPr lang="pt-BR" sz="2000" smtClean="0"/>
              <a:t>, ocorre o lançamento do livro “O Homem e a Natureza”, ou “Geografia Física Modificada pela Ação do Homem”;</a:t>
            </a:r>
          </a:p>
          <a:p>
            <a:pPr algn="just" eaLnBrk="1" hangingPunct="1">
              <a:spcBef>
                <a:spcPct val="30000"/>
              </a:spcBef>
            </a:pPr>
            <a:r>
              <a:rPr lang="pt-BR" sz="2000" b="1" smtClean="0"/>
              <a:t>1869 -  termo ecologia</a:t>
            </a:r>
          </a:p>
          <a:p>
            <a:pPr algn="just" eaLnBrk="1" hangingPunct="1">
              <a:spcBef>
                <a:spcPct val="30000"/>
              </a:spcBef>
            </a:pPr>
            <a:r>
              <a:rPr lang="pt-BR" sz="2000" b="1" smtClean="0"/>
              <a:t>1872</a:t>
            </a:r>
            <a:r>
              <a:rPr lang="pt-BR" sz="2000" smtClean="0"/>
              <a:t> - a criação do primeiro parque nacional: “Yellowstone”;</a:t>
            </a:r>
          </a:p>
          <a:p>
            <a:pPr algn="just" eaLnBrk="1" hangingPunct="1">
              <a:spcBef>
                <a:spcPct val="30000"/>
              </a:spcBef>
            </a:pPr>
            <a:r>
              <a:rPr lang="pt-BR" sz="2000" b="1" smtClean="0"/>
              <a:t>1965 </a:t>
            </a:r>
            <a:r>
              <a:rPr lang="pt-BR" sz="2000" smtClean="0"/>
              <a:t>utilizou-se a expressão “Educação Ambiental” (Environmental Education)</a:t>
            </a:r>
          </a:p>
          <a:p>
            <a:pPr algn="just" eaLnBrk="1" hangingPunct="1">
              <a:spcBef>
                <a:spcPct val="30000"/>
              </a:spcBef>
            </a:pPr>
            <a:r>
              <a:rPr lang="pt-BR" sz="2000" b="1" smtClean="0"/>
              <a:t>1968 - </a:t>
            </a:r>
            <a:r>
              <a:rPr lang="pt-BR" sz="2000" smtClean="0"/>
              <a:t>UNESCO entendeu que não se deve limitar a educação ambiental a uma disciplina específica no currículo escolar</a:t>
            </a:r>
            <a:endParaRPr lang="pt-BR" sz="2000" b="1" smtClean="0"/>
          </a:p>
          <a:p>
            <a:pPr eaLnBrk="1" hangingPunct="1"/>
            <a:r>
              <a:rPr lang="pt-BR" sz="2000" b="1" smtClean="0"/>
              <a:t>1972 - Conferência de Estocolmo </a:t>
            </a:r>
            <a:br>
              <a:rPr lang="pt-BR" sz="2000" b="1" smtClean="0"/>
            </a:br>
            <a:r>
              <a:rPr lang="pt-BR" sz="2000" smtClean="0"/>
              <a:t>Inserção da temática de Educação Ambiental na agenda internacional</a:t>
            </a:r>
          </a:p>
          <a:p>
            <a:pPr eaLnBrk="1" hangingPunct="1"/>
            <a:r>
              <a:rPr lang="pt-BR" sz="2000" b="1" smtClean="0"/>
              <a:t>1975 - Programa Internacional de Educação Ambiental – Belgrado (Iugoslávia) </a:t>
            </a:r>
            <a:r>
              <a:rPr lang="pt-BR" sz="2000" smtClean="0"/>
              <a:t>Princípios e orientação para o futuro</a:t>
            </a:r>
          </a:p>
          <a:p>
            <a:pPr eaLnBrk="1" hangingPunct="1"/>
            <a:r>
              <a:rPr lang="pt-BR" sz="2000" b="1" smtClean="0"/>
              <a:t>1977 – Conferência Intergovernamental sobre Educação Ambiental </a:t>
            </a:r>
            <a:r>
              <a:rPr lang="pt-BR" sz="2000" smtClean="0"/>
              <a:t>Parceria Unesco e Pnuma (Programa de Meio Ambiente da ONU): Deste encontro firmado pelo Brasil saíram definições, princípios e estratégias para EA.</a:t>
            </a:r>
          </a:p>
          <a:p>
            <a:pPr eaLnBrk="1" hangingPunct="1"/>
            <a:endParaRPr lang="pt-BR" sz="2400" smtClean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 idx="4294967295"/>
          </p:nvPr>
        </p:nvSpPr>
        <p:spPr>
          <a:xfrm>
            <a:off x="857250" y="357188"/>
            <a:ext cx="7808913" cy="1143000"/>
          </a:xfrm>
          <a:solidFill>
            <a:schemeClr val="accent3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b="1" dirty="0" smtClean="0">
                <a:solidFill>
                  <a:schemeClr val="bg1"/>
                </a:solidFill>
              </a:rPr>
              <a:t>Gerenciamento de Lâmpadas fluorescentes</a:t>
            </a:r>
          </a:p>
        </p:txBody>
      </p:sp>
      <p:pic>
        <p:nvPicPr>
          <p:cNvPr id="542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/>
          <a:stretch>
            <a:fillRect/>
          </a:stretch>
        </p:blipFill>
        <p:spPr bwMode="auto">
          <a:xfrm>
            <a:off x="1857375" y="2357438"/>
            <a:ext cx="5643563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557213"/>
            <a:ext cx="7543800" cy="585787"/>
          </a:xfrm>
          <a:solidFill>
            <a:schemeClr val="accent3">
              <a:lumMod val="75000"/>
            </a:schemeClr>
          </a:solidFill>
        </p:spPr>
        <p:txBody>
          <a:bodyPr anchor="t"/>
          <a:lstStyle/>
          <a:p>
            <a:pPr eaLnBrk="1" hangingPunct="1">
              <a:defRPr/>
            </a:pPr>
            <a:r>
              <a:rPr lang="pt-BR" altLang="pt-BR" sz="3200" b="1" dirty="0" smtClean="0"/>
              <a:t>Gerenciamento de Pilhas e baterias</a:t>
            </a:r>
          </a:p>
        </p:txBody>
      </p:sp>
      <p:pic>
        <p:nvPicPr>
          <p:cNvPr id="552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06"/>
          <a:stretch>
            <a:fillRect/>
          </a:stretch>
        </p:blipFill>
        <p:spPr bwMode="auto">
          <a:xfrm>
            <a:off x="285750" y="1857375"/>
            <a:ext cx="5310188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5" t="4819" r="4951"/>
          <a:stretch>
            <a:fillRect/>
          </a:stretch>
        </p:blipFill>
        <p:spPr bwMode="auto">
          <a:xfrm>
            <a:off x="5214938" y="3606800"/>
            <a:ext cx="3143250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9"/>
          <p:cNvSpPr>
            <a:spLocks noChangeArrowheads="1"/>
          </p:cNvSpPr>
          <p:nvPr/>
        </p:nvSpPr>
        <p:spPr bwMode="auto">
          <a:xfrm>
            <a:off x="0" y="6426200"/>
            <a:ext cx="9144000" cy="431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56323" name="Text Box 3"/>
          <p:cNvSpPr txBox="1">
            <a:spLocks noChangeArrowheads="1"/>
          </p:cNvSpPr>
          <p:nvPr/>
        </p:nvSpPr>
        <p:spPr bwMode="auto">
          <a:xfrm>
            <a:off x="177800" y="776288"/>
            <a:ext cx="2944813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800" b="1" i="1">
                <a:latin typeface="Calibri" pitchFamily="34" charset="0"/>
              </a:rPr>
              <a:t>Campus</a:t>
            </a:r>
            <a:r>
              <a:rPr lang="pt-BR" sz="2800" b="1">
                <a:latin typeface="Calibri" pitchFamily="34" charset="0"/>
              </a:rPr>
              <a:t> Piracicaba</a:t>
            </a:r>
          </a:p>
        </p:txBody>
      </p:sp>
      <p:sp>
        <p:nvSpPr>
          <p:cNvPr id="56324" name="Text Box 6"/>
          <p:cNvSpPr txBox="1">
            <a:spLocks noChangeArrowheads="1"/>
          </p:cNvSpPr>
          <p:nvPr/>
        </p:nvSpPr>
        <p:spPr bwMode="auto">
          <a:xfrm>
            <a:off x="63500" y="1317625"/>
            <a:ext cx="3887788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400" b="1">
                <a:solidFill>
                  <a:srgbClr val="DDDDDD"/>
                </a:solidFill>
                <a:latin typeface="Calibri" pitchFamily="34" charset="0"/>
              </a:rPr>
              <a:t>2007 – implantação do PGRQ</a:t>
            </a:r>
            <a:endParaRPr lang="pt-BR" sz="2400" b="1">
              <a:solidFill>
                <a:srgbClr val="FFFF00"/>
              </a:solidFill>
              <a:latin typeface="Calibri" pitchFamily="34" charset="0"/>
            </a:endParaRPr>
          </a:p>
        </p:txBody>
      </p:sp>
      <p:sp>
        <p:nvSpPr>
          <p:cNvPr id="56325" name="Text Box 12"/>
          <p:cNvSpPr txBox="1">
            <a:spLocks noChangeArrowheads="1"/>
          </p:cNvSpPr>
          <p:nvPr/>
        </p:nvSpPr>
        <p:spPr bwMode="auto">
          <a:xfrm>
            <a:off x="6572250" y="793750"/>
            <a:ext cx="1552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>
                <a:latin typeface="Calibri" pitchFamily="34" charset="0"/>
              </a:rPr>
              <a:t>Arthur R. Silva</a:t>
            </a:r>
          </a:p>
        </p:txBody>
      </p:sp>
      <p:grpSp>
        <p:nvGrpSpPr>
          <p:cNvPr id="56326" name="Group 27"/>
          <p:cNvGrpSpPr>
            <a:grpSpLocks/>
          </p:cNvGrpSpPr>
          <p:nvPr/>
        </p:nvGrpSpPr>
        <p:grpSpPr bwMode="auto">
          <a:xfrm>
            <a:off x="0" y="71438"/>
            <a:ext cx="5295900" cy="6616700"/>
            <a:chOff x="0" y="45"/>
            <a:chExt cx="3336" cy="4168"/>
          </a:xfrm>
        </p:grpSpPr>
        <p:pic>
          <p:nvPicPr>
            <p:cNvPr id="56335" name="Picture 15" descr="lqr94_JPG">
              <a:hlinkClick r:id="rId2"/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56"/>
              <a:ext cx="1866" cy="1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6" name="Text Box 20"/>
            <p:cNvSpPr txBox="1">
              <a:spLocks noChangeArrowheads="1"/>
            </p:cNvSpPr>
            <p:nvPr/>
          </p:nvSpPr>
          <p:spPr bwMode="auto">
            <a:xfrm>
              <a:off x="36" y="2610"/>
              <a:ext cx="43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sz="2400" b="1">
                  <a:latin typeface="Calibri" pitchFamily="34" charset="0"/>
                </a:rPr>
                <a:t>LRQ</a:t>
              </a:r>
            </a:p>
          </p:txBody>
        </p:sp>
        <p:pic>
          <p:nvPicPr>
            <p:cNvPr id="56337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45"/>
              <a:ext cx="1434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30" y="2835"/>
              <a:ext cx="3306" cy="13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lnSpc>
                  <a:spcPct val="125000"/>
                </a:lnSpc>
                <a:defRPr/>
              </a:pPr>
              <a:r>
                <a:rPr lang="pt-BR" sz="2000" dirty="0">
                  <a:latin typeface="Calibri" pitchFamily="34" charset="0"/>
                  <a:cs typeface="Arial" charset="0"/>
                </a:rPr>
                <a:t>Funcionários: 2 / Estagiários: 2</a:t>
              </a:r>
            </a:p>
            <a:p>
              <a:pPr>
                <a:lnSpc>
                  <a:spcPct val="125000"/>
                </a:lnSpc>
                <a:defRPr/>
              </a:pPr>
              <a:r>
                <a:rPr lang="pt-BR" sz="2000" dirty="0">
                  <a:latin typeface="Calibri" pitchFamily="34" charset="0"/>
                  <a:cs typeface="Arial" charset="0"/>
                </a:rPr>
                <a:t>Atendimento:</a:t>
              </a:r>
              <a:r>
                <a:rPr lang="pt-BR" dirty="0">
                  <a:latin typeface="Calibri" pitchFamily="34" charset="0"/>
                  <a:cs typeface="Arial" charset="0"/>
                </a:rPr>
                <a:t> </a:t>
              </a:r>
              <a:r>
                <a:rPr lang="pt-BR" sz="2400" b="1" dirty="0">
                  <a:solidFill>
                    <a:srgbClr val="FF0000"/>
                  </a:solidFill>
                  <a:latin typeface="Calibri" pitchFamily="34" charset="0"/>
                  <a:cs typeface="Arial" charset="0"/>
                </a:rPr>
                <a:t>115</a:t>
              </a:r>
              <a:r>
                <a:rPr lang="pt-BR" dirty="0">
                  <a:latin typeface="Calibri" pitchFamily="34" charset="0"/>
                  <a:cs typeface="Arial" charset="0"/>
                </a:rPr>
                <a:t> </a:t>
              </a:r>
              <a:r>
                <a:rPr lang="pt-BR" sz="2000" dirty="0">
                  <a:latin typeface="Calibri" pitchFamily="34" charset="0"/>
                  <a:cs typeface="Arial" charset="0"/>
                </a:rPr>
                <a:t>laboratórios</a:t>
              </a:r>
            </a:p>
            <a:p>
              <a:pPr>
                <a:lnSpc>
                  <a:spcPct val="125000"/>
                </a:lnSpc>
                <a:defRPr/>
              </a:pPr>
              <a:r>
                <a:rPr lang="pt-BR" sz="2000" dirty="0">
                  <a:latin typeface="Calibri" pitchFamily="34" charset="0"/>
                  <a:cs typeface="Arial" charset="0"/>
                </a:rPr>
                <a:t>Gerenciamento:</a:t>
              </a:r>
              <a:r>
                <a:rPr lang="pt-BR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alibri" pitchFamily="34" charset="0"/>
                  <a:cs typeface="Arial" charset="0"/>
                </a:rPr>
                <a:t> </a:t>
              </a:r>
              <a:r>
                <a:rPr lang="pt-BR" sz="2400" b="1" dirty="0">
                  <a:latin typeface="Calibri" pitchFamily="34" charset="0"/>
                  <a:cs typeface="Arial" charset="0"/>
                </a:rPr>
                <a:t>13</a:t>
              </a:r>
              <a:r>
                <a:rPr lang="pt-BR" b="1" dirty="0">
                  <a:latin typeface="Calibri" pitchFamily="34" charset="0"/>
                  <a:cs typeface="Arial" charset="0"/>
                </a:rPr>
                <a:t> </a:t>
              </a:r>
              <a:r>
                <a:rPr lang="pt-BR" sz="2000" dirty="0">
                  <a:latin typeface="Calibri" pitchFamily="34" charset="0"/>
                  <a:cs typeface="Arial" charset="0"/>
                </a:rPr>
                <a:t>ton / ano – </a:t>
              </a:r>
              <a:r>
                <a:rPr lang="pt-BR" sz="2400" b="1" dirty="0">
                  <a:solidFill>
                    <a:srgbClr val="FF0000"/>
                  </a:solidFill>
                  <a:latin typeface="Calibri" pitchFamily="34" charset="0"/>
                  <a:cs typeface="Arial" charset="0"/>
                </a:rPr>
                <a:t>119</a:t>
              </a:r>
              <a:r>
                <a:rPr lang="pt-BR" sz="2000" dirty="0">
                  <a:latin typeface="Calibri" pitchFamily="34" charset="0"/>
                  <a:cs typeface="Arial" charset="0"/>
                </a:rPr>
                <a:t> ton*</a:t>
              </a:r>
            </a:p>
            <a:p>
              <a:pPr>
                <a:lnSpc>
                  <a:spcPct val="125000"/>
                </a:lnSpc>
                <a:defRPr/>
              </a:pPr>
              <a:r>
                <a:rPr lang="pt-BR" sz="2000" dirty="0">
                  <a:latin typeface="Calibri" pitchFamily="34" charset="0"/>
                  <a:cs typeface="Arial" charset="0"/>
                </a:rPr>
                <a:t>Tratamento: </a:t>
              </a:r>
              <a:r>
                <a:rPr lang="pt-BR" sz="2400" b="1" dirty="0">
                  <a:latin typeface="Calibri" pitchFamily="34" charset="0"/>
                  <a:cs typeface="Arial" charset="0"/>
                </a:rPr>
                <a:t>3</a:t>
              </a:r>
              <a:r>
                <a:rPr lang="pt-BR" sz="2000" dirty="0">
                  <a:latin typeface="Calibri" pitchFamily="34" charset="0"/>
                  <a:cs typeface="Arial" charset="0"/>
                </a:rPr>
                <a:t> ton / ano – </a:t>
              </a:r>
              <a:r>
                <a:rPr lang="pt-BR" sz="2400" b="1" dirty="0">
                  <a:solidFill>
                    <a:srgbClr val="FF0000"/>
                  </a:solidFill>
                  <a:latin typeface="Calibri" pitchFamily="34" charset="0"/>
                  <a:cs typeface="Arial" charset="0"/>
                </a:rPr>
                <a:t>28</a:t>
              </a:r>
              <a:r>
                <a:rPr lang="pt-BR" sz="2000" dirty="0">
                  <a:latin typeface="Calibri" pitchFamily="34" charset="0"/>
                  <a:cs typeface="Arial" charset="0"/>
                </a:rPr>
                <a:t> ton</a:t>
              </a:r>
            </a:p>
            <a:p>
              <a:pPr>
                <a:lnSpc>
                  <a:spcPct val="125000"/>
                </a:lnSpc>
                <a:defRPr/>
              </a:pPr>
              <a:r>
                <a:rPr lang="pt-BR" dirty="0">
                  <a:latin typeface="Calibri" pitchFamily="34" charset="0"/>
                  <a:cs typeface="Arial" charset="0"/>
                </a:rPr>
                <a:t>* inclui agrotóxicos e embalagens contaminadas</a:t>
              </a:r>
            </a:p>
          </p:txBody>
        </p:sp>
      </p:grpSp>
      <p:grpSp>
        <p:nvGrpSpPr>
          <p:cNvPr id="56327" name="Group 22"/>
          <p:cNvGrpSpPr>
            <a:grpSpLocks/>
          </p:cNvGrpSpPr>
          <p:nvPr/>
        </p:nvGrpSpPr>
        <p:grpSpPr bwMode="auto">
          <a:xfrm>
            <a:off x="6000750" y="1357313"/>
            <a:ext cx="3054350" cy="2695575"/>
            <a:chOff x="3206" y="2363"/>
            <a:chExt cx="2702" cy="2076"/>
          </a:xfrm>
        </p:grpSpPr>
        <p:pic>
          <p:nvPicPr>
            <p:cNvPr id="56333" name="Picture 17" descr="lqrnov_JPG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6" y="2363"/>
              <a:ext cx="2402" cy="18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34" name="Text Box 21"/>
            <p:cNvSpPr txBox="1">
              <a:spLocks noChangeArrowheads="1"/>
            </p:cNvSpPr>
            <p:nvPr/>
          </p:nvSpPr>
          <p:spPr bwMode="auto">
            <a:xfrm>
              <a:off x="3231" y="4178"/>
              <a:ext cx="2677" cy="2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sz="1600" b="1">
                  <a:latin typeface="Calibri" pitchFamily="34" charset="0"/>
                </a:rPr>
                <a:t>Entreposto de Resíduos Químicos</a:t>
              </a:r>
            </a:p>
          </p:txBody>
        </p:sp>
      </p:grpSp>
      <p:grpSp>
        <p:nvGrpSpPr>
          <p:cNvPr id="56328" name="Group 26"/>
          <p:cNvGrpSpPr>
            <a:grpSpLocks/>
          </p:cNvGrpSpPr>
          <p:nvPr/>
        </p:nvGrpSpPr>
        <p:grpSpPr bwMode="auto">
          <a:xfrm>
            <a:off x="4929188" y="4349750"/>
            <a:ext cx="4165600" cy="2262188"/>
            <a:chOff x="3136" y="2855"/>
            <a:chExt cx="2624" cy="1425"/>
          </a:xfrm>
        </p:grpSpPr>
        <p:sp>
          <p:nvSpPr>
            <p:cNvPr id="56331" name="Text Box 18"/>
            <p:cNvSpPr txBox="1">
              <a:spLocks noChangeArrowheads="1"/>
            </p:cNvSpPr>
            <p:nvPr/>
          </p:nvSpPr>
          <p:spPr bwMode="auto">
            <a:xfrm>
              <a:off x="3136" y="3182"/>
              <a:ext cx="2624" cy="1098"/>
            </a:xfrm>
            <a:prstGeom prst="rect">
              <a:avLst/>
            </a:prstGeom>
            <a:solidFill>
              <a:srgbClr val="7777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pt-BR" b="1">
                  <a:solidFill>
                    <a:schemeClr val="bg1"/>
                  </a:solidFill>
                  <a:latin typeface="Calibri" pitchFamily="34" charset="0"/>
                </a:rPr>
                <a:t> Recuperação e Tratamento de Resíduos</a:t>
              </a:r>
            </a:p>
            <a:p>
              <a:pPr eaLnBrk="1" hangingPunct="1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pt-BR" b="1">
                  <a:solidFill>
                    <a:schemeClr val="bg1"/>
                  </a:solidFill>
                  <a:latin typeface="Calibri" pitchFamily="34" charset="0"/>
                </a:rPr>
                <a:t> Ensaios de Tratabilidade</a:t>
              </a:r>
            </a:p>
            <a:p>
              <a:pPr eaLnBrk="1" hangingPunct="1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pt-BR" b="1">
                  <a:solidFill>
                    <a:schemeClr val="bg1"/>
                  </a:solidFill>
                  <a:latin typeface="Calibri" pitchFamily="34" charset="0"/>
                </a:rPr>
                <a:t> Classificação de Resíduos</a:t>
              </a:r>
            </a:p>
            <a:p>
              <a:pPr eaLnBrk="1" hangingPunct="1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pt-BR" b="1">
                  <a:solidFill>
                    <a:schemeClr val="bg1"/>
                  </a:solidFill>
                  <a:latin typeface="Calibri" pitchFamily="34" charset="0"/>
                </a:rPr>
                <a:t> Atendimento a Emergências</a:t>
              </a:r>
              <a:endParaRPr lang="pt-BR" b="1">
                <a:solidFill>
                  <a:srgbClr val="FFFF00"/>
                </a:solidFill>
                <a:latin typeface="Calibri" pitchFamily="34" charset="0"/>
              </a:endParaRPr>
            </a:p>
          </p:txBody>
        </p:sp>
        <p:sp>
          <p:nvSpPr>
            <p:cNvPr id="56332" name="Text Box 25"/>
            <p:cNvSpPr txBox="1">
              <a:spLocks noChangeArrowheads="1"/>
            </p:cNvSpPr>
            <p:nvPr/>
          </p:nvSpPr>
          <p:spPr bwMode="auto">
            <a:xfrm>
              <a:off x="4126" y="2855"/>
              <a:ext cx="885" cy="275"/>
            </a:xfrm>
            <a:prstGeom prst="rect">
              <a:avLst/>
            </a:prstGeom>
            <a:solidFill>
              <a:srgbClr val="292929"/>
            </a:solidFill>
            <a:ln w="9525" algn="ctr">
              <a:solidFill>
                <a:srgbClr val="292929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pt-BR" sz="2200" b="1">
                  <a:solidFill>
                    <a:schemeClr val="bg1"/>
                  </a:solidFill>
                  <a:latin typeface="Calibri" pitchFamily="34" charset="0"/>
                </a:rPr>
                <a:t>SERVIÇOS:</a:t>
              </a:r>
            </a:p>
          </p:txBody>
        </p:sp>
      </p:grpSp>
      <p:pic>
        <p:nvPicPr>
          <p:cNvPr id="56329" name="Picture 2" descr="C:\Users\Bilinha\Pictures\fotos_evandro\LRQ_04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000250"/>
            <a:ext cx="2952750" cy="2214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3643313" y="0"/>
            <a:ext cx="5157787" cy="12144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Resíduos Químicos Laboratoriais</a:t>
            </a:r>
            <a:endParaRPr lang="pt-BR" sz="40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pt-BR" altLang="pt-BR" sz="3200" b="1" smtClean="0">
                <a:solidFill>
                  <a:schemeClr val="bg1"/>
                </a:solidFill>
              </a:rPr>
              <a:t/>
            </a:r>
            <a:br>
              <a:rPr lang="pt-BR" altLang="pt-BR" sz="3200" b="1" smtClean="0">
                <a:solidFill>
                  <a:schemeClr val="bg1"/>
                </a:solidFill>
              </a:rPr>
            </a:br>
            <a:endParaRPr lang="pt-BR" altLang="pt-BR" sz="3200" b="1" smtClean="0">
              <a:solidFill>
                <a:schemeClr val="bg1"/>
              </a:solidFill>
            </a:endParaRPr>
          </a:p>
        </p:txBody>
      </p:sp>
      <p:pic>
        <p:nvPicPr>
          <p:cNvPr id="57347" name="Picture 4" descr="http://www.ecodesenvolvimento.org.br/noticias/setores-vao-ajudar-a-estruturar-regra-para-o/im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714500"/>
            <a:ext cx="7816850" cy="478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71500" y="357188"/>
            <a:ext cx="8229600" cy="64293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r>
              <a:rPr lang="pt-BR" sz="4000" b="1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Eletroeletrônicos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71500"/>
            <a:ext cx="8229600" cy="1428750"/>
          </a:xfrm>
          <a:solidFill>
            <a:schemeClr val="accent3">
              <a:lumMod val="75000"/>
            </a:schemeClr>
          </a:solidFill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3200" b="1" dirty="0" smtClean="0"/>
              <a:t/>
            </a:r>
            <a:br>
              <a:rPr lang="pt-BR" altLang="pt-BR" sz="3200" b="1" dirty="0" smtClean="0"/>
            </a:br>
            <a:r>
              <a:rPr lang="pt-BR" altLang="pt-BR" sz="3200" b="1" dirty="0" smtClean="0">
                <a:solidFill>
                  <a:schemeClr val="bg1"/>
                </a:solidFill>
              </a:rPr>
              <a:t>Cata cacareco: </a:t>
            </a:r>
            <a:br>
              <a:rPr lang="pt-BR" altLang="pt-BR" sz="3200" b="1" dirty="0" smtClean="0">
                <a:solidFill>
                  <a:schemeClr val="bg1"/>
                </a:solidFill>
              </a:rPr>
            </a:br>
            <a:r>
              <a:rPr lang="pt-BR" altLang="pt-BR" sz="3200" b="1" dirty="0" smtClean="0">
                <a:solidFill>
                  <a:schemeClr val="bg1"/>
                </a:solidFill>
              </a:rPr>
              <a:t>volumosos -  ligar 156</a:t>
            </a:r>
          </a:p>
        </p:txBody>
      </p:sp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33600"/>
            <a:ext cx="8909050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accent3">
              <a:lumMod val="75000"/>
            </a:schemeClr>
          </a:solidFill>
        </p:spPr>
        <p:txBody>
          <a:bodyPr anchor="t"/>
          <a:lstStyle/>
          <a:p>
            <a:pPr eaLnBrk="1" hangingPunct="1">
              <a:defRPr/>
            </a:pPr>
            <a:r>
              <a:rPr lang="pt-BR" altLang="pt-BR" sz="3200" b="1" dirty="0" smtClean="0">
                <a:solidFill>
                  <a:schemeClr val="bg1"/>
                </a:solidFill>
              </a:rPr>
              <a:t/>
            </a:r>
            <a:br>
              <a:rPr lang="pt-BR" altLang="pt-BR" sz="3200" b="1" dirty="0" smtClean="0">
                <a:solidFill>
                  <a:schemeClr val="bg1"/>
                </a:solidFill>
              </a:rPr>
            </a:br>
            <a:r>
              <a:rPr lang="pt-BR" altLang="pt-BR" sz="3200" b="1" dirty="0" smtClean="0">
                <a:solidFill>
                  <a:schemeClr val="bg1"/>
                </a:solidFill>
              </a:rPr>
              <a:t>Resíduos de Saúde e Remédio vencidos</a:t>
            </a:r>
          </a:p>
        </p:txBody>
      </p:sp>
      <p:pic>
        <p:nvPicPr>
          <p:cNvPr id="59395" name="Picture 2" descr="http://robertocarlospt.files.wordpress.com/2010/07/remedi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579563"/>
            <a:ext cx="575945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6" descr="ColetaLixo-Saud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292600"/>
            <a:ext cx="3209925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85775" y="714375"/>
            <a:ext cx="8229600" cy="1143000"/>
          </a:xfrm>
          <a:solidFill>
            <a:schemeClr val="accent3">
              <a:lumMod val="75000"/>
            </a:scheme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Resíduos Fitossanitários</a:t>
            </a:r>
          </a:p>
        </p:txBody>
      </p:sp>
      <p:pic>
        <p:nvPicPr>
          <p:cNvPr id="60419" name="Picture 6" descr="100_197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9363" y="2322513"/>
            <a:ext cx="4105275" cy="3081337"/>
          </a:xfrm>
          <a:noFill/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57188"/>
            <a:ext cx="8229600" cy="1014412"/>
          </a:xfrm>
          <a:solidFill>
            <a:schemeClr val="accent3">
              <a:lumMod val="75000"/>
            </a:scheme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Construção e Demolição</a:t>
            </a:r>
          </a:p>
        </p:txBody>
      </p:sp>
      <p:pic>
        <p:nvPicPr>
          <p:cNvPr id="61443" name="Imagem 3" descr="DSC035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1500188"/>
            <a:ext cx="6929438" cy="519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Imagem 3" descr="DSC0352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6107113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7" name="Imagem 3" descr="DSC0007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063" y="4500563"/>
            <a:ext cx="31432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500063" y="357188"/>
            <a:ext cx="8229600" cy="1014412"/>
          </a:xfrm>
          <a:solidFill>
            <a:schemeClr val="accent3">
              <a:lumMod val="75000"/>
            </a:schemeClr>
          </a:solidFill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altLang="pt-BR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Construção e Demolição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84213" y="2276475"/>
            <a:ext cx="7920037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sz="5000" b="1">
                <a:latin typeface="Comic Sans MS" pitchFamily="66" charset="0"/>
              </a:rPr>
              <a:t>PARA UMA MENOR GERAÇÃO DE LIXO...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0" y="714375"/>
            <a:ext cx="9144000" cy="45259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sz="1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600" b="1" dirty="0" smtClean="0"/>
              <a:t>1973 – Inicio do processo de institucionalização da Educação Ambiental</a:t>
            </a:r>
            <a:r>
              <a:rPr lang="pt-BR" sz="1600" dirty="0" smtClean="0"/>
              <a:t/>
            </a:r>
            <a:br>
              <a:rPr lang="pt-BR" sz="1600" dirty="0" smtClean="0"/>
            </a:br>
            <a:r>
              <a:rPr lang="pt-BR" sz="1600" dirty="0" smtClean="0"/>
              <a:t> Criação da SEMA (Secretaria Especial do Meio Ambiente)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pt-BR" sz="1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600" b="1" dirty="0" smtClean="0"/>
              <a:t>1981 – - Lei federal n.º 6.938/81 PNMA (Política Nacional de Meio Ambiente)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1600" dirty="0" smtClean="0"/>
              <a:t>	“Art. 2º. </a:t>
            </a:r>
            <a:r>
              <a:rPr lang="pt-BR" sz="1600" b="1" i="1" dirty="0" smtClean="0"/>
              <a:t>X – educação ambiental a todos os níveis do ensino, inclusive a educação da comunidade, objetivando capacitá-la para participação ativa na defesa do meio ambiente”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pt-BR" sz="1600" b="1" i="1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600" b="1" dirty="0" smtClean="0"/>
              <a:t>1988 – Constituição Federal</a:t>
            </a:r>
            <a:r>
              <a:rPr lang="pt-BR" sz="1600" dirty="0" smtClean="0"/>
              <a:t/>
            </a:r>
            <a:br>
              <a:rPr lang="pt-BR" sz="1600" dirty="0" smtClean="0"/>
            </a:br>
            <a:r>
              <a:rPr lang="pt-BR" sz="1600" dirty="0" smtClean="0"/>
              <a:t> Estabeleceu, no inciso VI do artigo 225, a necessidade de </a:t>
            </a:r>
            <a:r>
              <a:rPr lang="pt-BR" sz="1600" b="1" dirty="0" smtClean="0"/>
              <a:t>“promover a Educação Ambiental em todos os níveis de ensino e a conscientização pública para a preservação do meio ambiente</a:t>
            </a:r>
            <a:r>
              <a:rPr lang="pt-BR" sz="1600" dirty="0" smtClean="0"/>
              <a:t>”.</a:t>
            </a:r>
          </a:p>
          <a:p>
            <a:pPr eaLnBrk="1" hangingPunct="1">
              <a:buFont typeface="Arial" charset="0"/>
              <a:buNone/>
              <a:defRPr/>
            </a:pPr>
            <a:endParaRPr lang="pt-BR" sz="1600" dirty="0" smtClean="0"/>
          </a:p>
          <a:p>
            <a:pPr eaLnBrk="1" hangingPunct="1">
              <a:buFont typeface="Arial" charset="0"/>
              <a:buChar char="•"/>
              <a:defRPr/>
            </a:pPr>
            <a:r>
              <a:rPr lang="pt-BR" sz="1600" b="1" dirty="0" smtClean="0"/>
              <a:t>1991 – Criadas no Poder Executivo</a:t>
            </a:r>
            <a:r>
              <a:rPr lang="pt-BR" sz="1600" dirty="0" smtClean="0"/>
              <a:t/>
            </a:r>
            <a:br>
              <a:rPr lang="pt-BR" sz="1600" dirty="0" smtClean="0"/>
            </a:br>
            <a:r>
              <a:rPr lang="pt-BR" sz="1600" dirty="0" smtClean="0"/>
              <a:t> Grupo de Trabalho de Educação Ambiental do MEC e Divisão de Educação Ambiental do Instituto Brasileiro de Meio Ambiente e dos Recursos Naturais Renováveis (</a:t>
            </a:r>
            <a:r>
              <a:rPr lang="pt-BR" sz="1600" dirty="0" err="1" smtClean="0"/>
              <a:t>Ibama</a:t>
            </a:r>
            <a:r>
              <a:rPr lang="pt-BR" sz="1600" dirty="0" smtClean="0"/>
              <a:t>)</a:t>
            </a:r>
          </a:p>
          <a:p>
            <a:pPr eaLnBrk="1" hangingPunct="1">
              <a:buFont typeface="Arial" charset="0"/>
              <a:buNone/>
              <a:defRPr/>
            </a:pPr>
            <a:endParaRPr lang="pt-BR" sz="1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600" b="1" dirty="0" smtClean="0"/>
              <a:t>1992 – Rio 92</a:t>
            </a:r>
            <a:r>
              <a:rPr lang="pt-BR" sz="1600" dirty="0" smtClean="0"/>
              <a:t> Tratado de Educação Ambiental para Sociedades Sustentáveis e Responsabilidade Global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pt-BR" sz="16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pt-BR" sz="1600" b="1" dirty="0" smtClean="0"/>
              <a:t>2005-2014 - Década da Educação para o Desenvolvimento Sustentável</a:t>
            </a:r>
            <a:r>
              <a:rPr lang="pt-BR" sz="1600" dirty="0" smtClean="0"/>
              <a:t> 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1600" dirty="0" smtClean="0"/>
              <a:t>A Educação Ambiental surge no Brasil muito antes da sua institucionalização no governo federal: </a:t>
            </a:r>
            <a:r>
              <a:rPr lang="pt-BR" sz="1600" dirty="0" err="1" smtClean="0"/>
              <a:t>ambientalismo</a:t>
            </a:r>
            <a:r>
              <a:rPr lang="pt-BR" sz="1600" dirty="0" smtClean="0"/>
              <a:t> unido às lutas pelas liberdades democráticas) </a:t>
            </a:r>
          </a:p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pt-BR" sz="1600" dirty="0" smtClean="0"/>
              <a:t/>
            </a:r>
            <a:br>
              <a:rPr lang="pt-BR" sz="1600" dirty="0" smtClean="0"/>
            </a:br>
            <a:endParaRPr lang="pt-BR" sz="1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sz="16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pt-BR" sz="1600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42938"/>
          </a:xfrm>
          <a:solidFill>
            <a:schemeClr val="accent3">
              <a:lumMod val="75000"/>
            </a:schemeClr>
          </a:solidFill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pt-BR" sz="2800" b="1" dirty="0" smtClean="0"/>
              <a:t/>
            </a:r>
            <a:br>
              <a:rPr lang="pt-BR" sz="2800" b="1" dirty="0" smtClean="0"/>
            </a:br>
            <a:r>
              <a:rPr lang="pt-BR" sz="2800" b="1" dirty="0" smtClean="0"/>
              <a:t>BREVE HISTÓRIA DA EDUCAÇÃO AMBIENTAL GLOBAL</a:t>
            </a:r>
            <a:br>
              <a:rPr lang="pt-BR" sz="2800" b="1" dirty="0" smtClean="0"/>
            </a:br>
            <a:endParaRPr lang="pt-BR" sz="2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3"/>
          <p:cNvSpPr txBox="1">
            <a:spLocks noChangeArrowheads="1"/>
          </p:cNvSpPr>
          <p:nvPr/>
        </p:nvSpPr>
        <p:spPr bwMode="auto">
          <a:xfrm>
            <a:off x="428625" y="1146175"/>
            <a:ext cx="547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 b="1">
                <a:latin typeface="Comic Sans MS" pitchFamily="66" charset="0"/>
              </a:rPr>
              <a:t>MAIS CULTURA...</a:t>
            </a: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3452813" y="6257925"/>
            <a:ext cx="5470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>
                <a:latin typeface="Comic Sans MS" pitchFamily="66" charset="0"/>
              </a:rPr>
              <a:t>... MENOS SÍMBOLOS DE STATUS</a:t>
            </a:r>
          </a:p>
        </p:txBody>
      </p:sp>
      <p:pic>
        <p:nvPicPr>
          <p:cNvPr id="64516" name="Picture 8" descr="curur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25" y="1649413"/>
            <a:ext cx="6840538" cy="454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édic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985963"/>
            <a:ext cx="7273925" cy="403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ext Box 3"/>
          <p:cNvSpPr txBox="1">
            <a:spLocks noChangeArrowheads="1"/>
          </p:cNvSpPr>
          <p:nvPr/>
        </p:nvSpPr>
        <p:spPr bwMode="auto">
          <a:xfrm>
            <a:off x="1143000" y="1387475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>
                <a:latin typeface="Comic Sans MS" pitchFamily="66" charset="0"/>
              </a:rPr>
              <a:t>MAIS TEMPO PARA AS CRIANÇAS...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2743200" y="6186488"/>
            <a:ext cx="5010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400">
                <a:latin typeface="Comic Sans MS" pitchFamily="66" charset="0"/>
              </a:rPr>
              <a:t>... MENOS DINHEIRO TROCADO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rianca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1744663"/>
            <a:ext cx="6553200" cy="4454525"/>
          </a:xfrm>
          <a:noFill/>
        </p:spPr>
      </p:pic>
      <p:sp>
        <p:nvSpPr>
          <p:cNvPr id="66563" name="Text Box 3"/>
          <p:cNvSpPr txBox="1">
            <a:spLocks noChangeArrowheads="1"/>
          </p:cNvSpPr>
          <p:nvPr/>
        </p:nvSpPr>
        <p:spPr bwMode="auto">
          <a:xfrm>
            <a:off x="4787900" y="1285875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>
                <a:latin typeface="Comic Sans MS" pitchFamily="66" charset="0"/>
              </a:rPr>
              <a:t>MAIS ANIMAÇÃO...</a:t>
            </a:r>
          </a:p>
        </p:txBody>
      </p:sp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2700338" y="6400800"/>
            <a:ext cx="60642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400">
                <a:latin typeface="Comic Sans MS" pitchFamily="66" charset="0"/>
              </a:rPr>
              <a:t>... MENOS TECNOLOGIA DE DIVERSÃO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4143375" y="1643063"/>
            <a:ext cx="59436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800">
                <a:latin typeface="Comic Sans MS" pitchFamily="66" charset="0"/>
              </a:rPr>
              <a:t>MAIS CARINHO...</a:t>
            </a:r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1571625" y="6053138"/>
            <a:ext cx="386238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800">
                <a:latin typeface="Comic Sans MS" pitchFamily="66" charset="0"/>
              </a:rPr>
              <a:t>... MENOS PRESENTE</a:t>
            </a:r>
          </a:p>
        </p:txBody>
      </p:sp>
      <p:pic>
        <p:nvPicPr>
          <p:cNvPr id="67588" name="Picture 4" descr="ma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2151063"/>
            <a:ext cx="5064125" cy="375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/>
        </p:nvSpPr>
        <p:spPr bwMode="auto">
          <a:xfrm>
            <a:off x="1643063" y="1285875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>
                <a:latin typeface="Comic Sans MS" pitchFamily="66" charset="0"/>
              </a:rPr>
              <a:t>MAIS ESPORTE...</a:t>
            </a:r>
          </a:p>
        </p:txBody>
      </p:sp>
      <p:pic>
        <p:nvPicPr>
          <p:cNvPr id="68611" name="Picture 3" descr="f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785938"/>
            <a:ext cx="6624638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Text Box 4"/>
          <p:cNvSpPr txBox="1">
            <a:spLocks noChangeArrowheads="1"/>
          </p:cNvSpPr>
          <p:nvPr/>
        </p:nvSpPr>
        <p:spPr bwMode="auto">
          <a:xfrm>
            <a:off x="3132138" y="6329363"/>
            <a:ext cx="52927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400">
                <a:latin typeface="Comic Sans MS" pitchFamily="66" charset="0"/>
              </a:rPr>
              <a:t>... MENOS MATERIAL ESPORTIVO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4206875" y="1287463"/>
            <a:ext cx="449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>
                <a:latin typeface="Comic Sans MS" pitchFamily="66" charset="0"/>
              </a:rPr>
              <a:t>MAIS QUALIDADE...</a:t>
            </a:r>
          </a:p>
        </p:txBody>
      </p:sp>
      <p:sp>
        <p:nvSpPr>
          <p:cNvPr id="69635" name="Text Box 3"/>
          <p:cNvSpPr txBox="1">
            <a:spLocks noChangeArrowheads="1"/>
          </p:cNvSpPr>
          <p:nvPr/>
        </p:nvSpPr>
        <p:spPr bwMode="auto">
          <a:xfrm>
            <a:off x="3554413" y="6400800"/>
            <a:ext cx="44291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>
                <a:latin typeface="Comic Sans MS" pitchFamily="66" charset="0"/>
              </a:rPr>
              <a:t>... MENOS QUANTIDADE</a:t>
            </a:r>
          </a:p>
        </p:txBody>
      </p:sp>
      <p:pic>
        <p:nvPicPr>
          <p:cNvPr id="69636" name="Picture 4" descr="indioma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9"/>
          <a:stretch>
            <a:fillRect/>
          </a:stretch>
        </p:blipFill>
        <p:spPr bwMode="auto">
          <a:xfrm>
            <a:off x="1285875" y="1806575"/>
            <a:ext cx="6553200" cy="444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1373188" y="1500188"/>
            <a:ext cx="3024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pt-BR" sz="2400">
                <a:latin typeface="Comic Sans MS" pitchFamily="66" charset="0"/>
              </a:rPr>
              <a:t>MAIS CHARME...</a:t>
            </a:r>
          </a:p>
        </p:txBody>
      </p:sp>
      <p:sp>
        <p:nvSpPr>
          <p:cNvPr id="70659" name="Text Box 3"/>
          <p:cNvSpPr txBox="1">
            <a:spLocks noChangeArrowheads="1"/>
          </p:cNvSpPr>
          <p:nvPr/>
        </p:nvSpPr>
        <p:spPr bwMode="auto">
          <a:xfrm>
            <a:off x="4495800" y="6227763"/>
            <a:ext cx="3790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2400">
                <a:latin typeface="Comic Sans MS" pitchFamily="66" charset="0"/>
              </a:rPr>
              <a:t>... MENOS MAQUIAGEM</a:t>
            </a:r>
          </a:p>
        </p:txBody>
      </p:sp>
      <p:pic>
        <p:nvPicPr>
          <p:cNvPr id="70660" name="Picture 4" descr="maquiag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8" y="2076450"/>
            <a:ext cx="3200400" cy="395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95288" y="1125538"/>
            <a:ext cx="8207375" cy="492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lnSpc>
                <a:spcPct val="160000"/>
              </a:lnSpc>
            </a:pPr>
            <a:r>
              <a:rPr lang="pt-BR" sz="4000" b="1">
                <a:latin typeface="Chiller" pitchFamily="82" charset="0"/>
              </a:rPr>
              <a:t>SE A EDUCAÇÃO SOZINHA NÃO TRANSFORMA A SOCIEDADE, SEM ELA TAMPOUCO A SOCIEDADE MUDA... </a:t>
            </a:r>
          </a:p>
          <a:p>
            <a:pPr algn="r">
              <a:lnSpc>
                <a:spcPct val="160000"/>
              </a:lnSpc>
            </a:pPr>
            <a:r>
              <a:rPr lang="pt-BR" sz="4000" b="1">
                <a:latin typeface="Chiller" pitchFamily="82" charset="0"/>
              </a:rPr>
              <a:t>P  A  U  L  O     F  R E I  R  E </a:t>
            </a:r>
          </a:p>
          <a:p>
            <a:pPr algn="r">
              <a:lnSpc>
                <a:spcPct val="160000"/>
              </a:lnSpc>
            </a:pPr>
            <a:endParaRPr lang="pt-BR" sz="4000" b="1">
              <a:latin typeface="Chiller" pitchFamily="82" charset="0"/>
            </a:endParaRPr>
          </a:p>
        </p:txBody>
      </p:sp>
      <p:sp>
        <p:nvSpPr>
          <p:cNvPr id="71683" name="Rectangle 5"/>
          <p:cNvSpPr>
            <a:spLocks noChangeArrowheads="1"/>
          </p:cNvSpPr>
          <p:nvPr/>
        </p:nvSpPr>
        <p:spPr bwMode="auto">
          <a:xfrm>
            <a:off x="1979613" y="765175"/>
            <a:ext cx="7164387" cy="2873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Imagem 1" descr="(3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85888"/>
            <a:ext cx="4103688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643438" y="1500188"/>
            <a:ext cx="40005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Arial" charset="0"/>
              </a:rPr>
              <a:t>MUITO OBRIGADA!</a:t>
            </a:r>
          </a:p>
        </p:txBody>
      </p:sp>
      <p:sp>
        <p:nvSpPr>
          <p:cNvPr id="4" name="Retângulo 3"/>
          <p:cNvSpPr/>
          <p:nvPr/>
        </p:nvSpPr>
        <p:spPr>
          <a:xfrm>
            <a:off x="4429125" y="5572125"/>
            <a:ext cx="4502150" cy="10779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SGA</a:t>
            </a:r>
          </a:p>
          <a:p>
            <a:pPr algn="ctr">
              <a:defRPr/>
            </a:pPr>
            <a:r>
              <a:rPr lang="pt-B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adley Hand ITC" pitchFamily="66" charset="0"/>
                <a:cs typeface="Arial" charset="0"/>
                <a:hlinkClick r:id="rId4"/>
              </a:rPr>
              <a:t>www.sga.uspbr</a:t>
            </a:r>
            <a:endParaRPr lang="pt-B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adley Hand ITC" pitchFamily="66" charset="0"/>
              <a:cs typeface="Arial" charset="0"/>
            </a:endParaRPr>
          </a:p>
        </p:txBody>
      </p:sp>
      <p:pic>
        <p:nvPicPr>
          <p:cNvPr id="72709" name="Picture 4" descr="http://files.agapornisbh.com.br/200000123-d62bad820c/CURTA-FACEBOOK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2928938"/>
            <a:ext cx="2808288" cy="210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4572000" y="4929198"/>
            <a:ext cx="3960440" cy="5847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pt-BR" sz="3200" dirty="0"/>
              <a:t>recicla.esalq@usp.br</a:t>
            </a:r>
          </a:p>
        </p:txBody>
      </p:sp>
      <p:pic>
        <p:nvPicPr>
          <p:cNvPr id="72713" name="Picture 2" descr="https://usprecicla.files.wordpress.com/2010/12/logo01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4786313"/>
            <a:ext cx="3036887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4" name="CaixaDeTexto 7"/>
          <p:cNvSpPr txBox="1">
            <a:spLocks noChangeArrowheads="1"/>
          </p:cNvSpPr>
          <p:nvPr/>
        </p:nvSpPr>
        <p:spPr bwMode="auto">
          <a:xfrm>
            <a:off x="5072063" y="3305175"/>
            <a:ext cx="2736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pt-BR" sz="1600" b="1">
                <a:solidFill>
                  <a:schemeClr val="tx2"/>
                </a:solidFill>
              </a:rPr>
              <a:t>USP Recicla Piracicaba</a:t>
            </a:r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3"/>
          <p:cNvSpPr>
            <a:spLocks noChangeShapeType="1"/>
          </p:cNvSpPr>
          <p:nvPr/>
        </p:nvSpPr>
        <p:spPr bwMode="auto">
          <a:xfrm>
            <a:off x="1981200" y="1219200"/>
            <a:ext cx="6911975" cy="0"/>
          </a:xfrm>
          <a:prstGeom prst="line">
            <a:avLst/>
          </a:prstGeom>
          <a:noFill/>
          <a:ln w="28575">
            <a:solidFill>
              <a:srgbClr val="FF99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/>
          </a:p>
        </p:txBody>
      </p:sp>
      <p:sp>
        <p:nvSpPr>
          <p:cNvPr id="10243" name="Text Box 4"/>
          <p:cNvSpPr txBox="1">
            <a:spLocks noChangeArrowheads="1"/>
          </p:cNvSpPr>
          <p:nvPr/>
        </p:nvSpPr>
        <p:spPr bwMode="auto">
          <a:xfrm>
            <a:off x="838200" y="3581400"/>
            <a:ext cx="311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/>
              <a:t>  </a:t>
            </a:r>
            <a:endParaRPr lang="pt-BR"/>
          </a:p>
        </p:txBody>
      </p:sp>
      <p:pic>
        <p:nvPicPr>
          <p:cNvPr id="54279" name="Picture 7" descr="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0"/>
            <a:ext cx="1843087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 descr="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1528763"/>
            <a:ext cx="3116262" cy="283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1" name="Picture 9" descr="0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3886200"/>
            <a:ext cx="2586037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7" name="Rectangle 5"/>
          <p:cNvSpPr>
            <a:spLocks noChangeArrowheads="1"/>
          </p:cNvSpPr>
          <p:nvPr/>
        </p:nvSpPr>
        <p:spPr bwMode="auto">
          <a:xfrm>
            <a:off x="34925" y="1600200"/>
            <a:ext cx="4751388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</a:pPr>
            <a:r>
              <a:rPr lang="pt-BR" sz="2800" b="1"/>
              <a:t>		</a:t>
            </a:r>
            <a:r>
              <a:rPr lang="pt-BR" sz="2800" b="1">
                <a:solidFill>
                  <a:schemeClr val="accent2"/>
                </a:solidFill>
              </a:rPr>
              <a:t>CONSUMIR</a:t>
            </a:r>
          </a:p>
          <a:p>
            <a:pPr marL="342900" indent="-342900">
              <a:lnSpc>
                <a:spcPct val="90000"/>
              </a:lnSpc>
            </a:pPr>
            <a:r>
              <a:rPr lang="pt-BR" sz="2800" b="1"/>
              <a:t>	Usufruir, gastar, devorar, corroer</a:t>
            </a:r>
          </a:p>
          <a:p>
            <a:pPr marL="342900" indent="-342900">
              <a:lnSpc>
                <a:spcPct val="90000"/>
              </a:lnSpc>
            </a:pPr>
            <a:endParaRPr lang="pt-BR" sz="2800" b="1"/>
          </a:p>
          <a:p>
            <a:pPr marL="342900" indent="-342900">
              <a:lnSpc>
                <a:spcPct val="90000"/>
              </a:lnSpc>
            </a:pPr>
            <a:endParaRPr lang="pt-BR" sz="2800" b="1"/>
          </a:p>
          <a:p>
            <a:pPr marL="342900" indent="-342900"/>
            <a:r>
              <a:rPr lang="pt-BR" sz="2800" b="1"/>
              <a:t>		</a:t>
            </a:r>
            <a:r>
              <a:rPr lang="pt-BR" sz="2800" b="1">
                <a:solidFill>
                  <a:schemeClr val="accent2"/>
                </a:solidFill>
              </a:rPr>
              <a:t>CONSUMISMO</a:t>
            </a:r>
          </a:p>
          <a:p>
            <a:pPr marL="342900" indent="-342900"/>
            <a:r>
              <a:rPr lang="pt-BR" sz="2800" b="1"/>
              <a:t>	Situação caracterizada pelo consumo ilimitado de bens duráveis, sobretudo artigos supérfluos</a:t>
            </a:r>
          </a:p>
          <a:p>
            <a:pPr marL="342900" indent="-342900" algn="ctr">
              <a:lnSpc>
                <a:spcPct val="90000"/>
              </a:lnSpc>
            </a:pPr>
            <a:endParaRPr lang="es-ES" sz="2400" b="1"/>
          </a:p>
        </p:txBody>
      </p:sp>
    </p:spTree>
  </p:cSld>
  <p:clrMapOvr>
    <a:masterClrMapping/>
  </p:clrMapOvr>
  <p:transition spd="med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2674938" cy="448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 descr="figura mundo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75" y="2133600"/>
            <a:ext cx="3560763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figuramundo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659188"/>
            <a:ext cx="3071812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avela premiad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4800"/>
            <a:ext cx="9212263" cy="740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randomBar dir="vert"/>
  </p:transition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1829</TotalTime>
  <Words>1559</Words>
  <Application>Microsoft Office PowerPoint</Application>
  <PresentationFormat>Apresentação na tela (4:3)</PresentationFormat>
  <Paragraphs>391</Paragraphs>
  <Slides>68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82" baseType="lpstr">
      <vt:lpstr>Arial</vt:lpstr>
      <vt:lpstr>Calibri</vt:lpstr>
      <vt:lpstr>Bradley Hand ITC</vt:lpstr>
      <vt:lpstr>Times New Roman</vt:lpstr>
      <vt:lpstr>Verdana</vt:lpstr>
      <vt:lpstr>inherit</vt:lpstr>
      <vt:lpstr>Wingdings</vt:lpstr>
      <vt:lpstr>MS PGothic</vt:lpstr>
      <vt:lpstr>Baskerville Old Face</vt:lpstr>
      <vt:lpstr>Trebuchet MS</vt:lpstr>
      <vt:lpstr>Lucida Sans Unicode</vt:lpstr>
      <vt:lpstr>Comic Sans MS</vt:lpstr>
      <vt:lpstr>Chiller</vt:lpstr>
      <vt:lpstr>Tema do Office</vt:lpstr>
      <vt:lpstr>Apresentação do PowerPoint</vt:lpstr>
      <vt:lpstr>Apresentação do PowerPoint</vt:lpstr>
      <vt:lpstr>Qual é o nosso papel?</vt:lpstr>
      <vt:lpstr>Apresentação do PowerPoint</vt:lpstr>
      <vt:lpstr> BREVE HISTÓRIA DA EDUCAÇÃO AMBIENTAL GLOBAL </vt:lpstr>
      <vt:lpstr> BREVE HISTÓRIA DA EDUCAÇÃO AMBIENTAL GLOBAL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Vivências em Educação Ambiental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Cooperativa do Reciclador Solidário</vt:lpstr>
      <vt:lpstr>Gerenciamento de óleo usado</vt:lpstr>
      <vt:lpstr>Gerenciamento de Lâmpadas fluorescentes</vt:lpstr>
      <vt:lpstr>Gerenciamento de Pilhas e baterias</vt:lpstr>
      <vt:lpstr>Apresentação do PowerPoint</vt:lpstr>
      <vt:lpstr> </vt:lpstr>
      <vt:lpstr> Cata cacareco:  volumosos -  ligar 156</vt:lpstr>
      <vt:lpstr> Resíduos de Saúde e Remédio vencidos</vt:lpstr>
      <vt:lpstr>Resíduos Fitossanitários</vt:lpstr>
      <vt:lpstr>Construção e Demolição</vt:lpstr>
      <vt:lpstr>Construção e Demolição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Patricia Leme</dc:creator>
  <cp:lastModifiedBy>Roberto</cp:lastModifiedBy>
  <cp:revision>198</cp:revision>
  <dcterms:created xsi:type="dcterms:W3CDTF">2008-03-30T15:38:15Z</dcterms:created>
  <dcterms:modified xsi:type="dcterms:W3CDTF">2016-03-31T20:15:00Z</dcterms:modified>
</cp:coreProperties>
</file>