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6.jpg" ContentType="image/jpg"/>
  <Override PartName="/ppt/media/image27.jpg" ContentType="image/jpg"/>
  <Override PartName="/ppt/media/image28.jpg" ContentType="image/jpg"/>
  <Override PartName="/ppt/media/image29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470" r:id="rId2"/>
    <p:sldId id="465" r:id="rId3"/>
    <p:sldId id="483" r:id="rId4"/>
    <p:sldId id="490" r:id="rId5"/>
    <p:sldId id="491" r:id="rId6"/>
    <p:sldId id="398" r:id="rId7"/>
    <p:sldId id="399" r:id="rId8"/>
    <p:sldId id="400" r:id="rId9"/>
    <p:sldId id="401" r:id="rId10"/>
    <p:sldId id="402" r:id="rId11"/>
    <p:sldId id="484" r:id="rId12"/>
    <p:sldId id="478" r:id="rId13"/>
    <p:sldId id="479" r:id="rId14"/>
    <p:sldId id="411" r:id="rId15"/>
    <p:sldId id="485" r:id="rId16"/>
    <p:sldId id="486" r:id="rId17"/>
    <p:sldId id="394" r:id="rId18"/>
    <p:sldId id="386" r:id="rId19"/>
    <p:sldId id="383" r:id="rId20"/>
    <p:sldId id="384" r:id="rId21"/>
    <p:sldId id="487" r:id="rId22"/>
    <p:sldId id="480" r:id="rId23"/>
    <p:sldId id="433" r:id="rId24"/>
    <p:sldId id="421" r:id="rId25"/>
    <p:sldId id="422" r:id="rId26"/>
    <p:sldId id="423" r:id="rId27"/>
    <p:sldId id="488" r:id="rId28"/>
    <p:sldId id="489" r:id="rId29"/>
    <p:sldId id="460" r:id="rId30"/>
    <p:sldId id="461" r:id="rId31"/>
    <p:sldId id="458" r:id="rId32"/>
    <p:sldId id="427" r:id="rId33"/>
    <p:sldId id="430" r:id="rId34"/>
    <p:sldId id="481" r:id="rId35"/>
    <p:sldId id="482" r:id="rId36"/>
    <p:sldId id="469" r:id="rId37"/>
    <p:sldId id="376" r:id="rId38"/>
    <p:sldId id="468" r:id="rId3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618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1C39A-9579-480C-9131-FEDDE24BB648}" type="datetimeFigureOut">
              <a:rPr lang="pt-BR" smtClean="0"/>
              <a:t>30/08/2021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F3AB8-03DB-49AE-A55F-74BC9EFDA7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555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F3AB8-03DB-49AE-A55F-74BC9EFDA7B0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1812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CC088-E888-4E56-BB82-71A31B53629F}" type="datetime1">
              <a:rPr lang="en-US" smtClean="0"/>
              <a:t>8/30/2021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A08A7-2995-4C31-B488-9B29FD58C0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3708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53C8-F3C4-4681-B96B-E7AC1F5C0868}" type="datetime1">
              <a:rPr lang="en-US" smtClean="0"/>
              <a:t>8/30/2021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A08A7-2995-4C31-B488-9B29FD58C0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367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57FB6-F8E2-48FB-AA83-EF555853970D}" type="datetime1">
              <a:rPr lang="en-US" smtClean="0"/>
              <a:t>8/30/2021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A08A7-2995-4C31-B488-9B29FD58C0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915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D6A2-BAC6-46C9-8381-CD3C0D9B077C}" type="datetime1">
              <a:rPr lang="en-US" smtClean="0"/>
              <a:t>8/30/2021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A08A7-2995-4C31-B488-9B29FD58C0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5887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99B83-8C68-4C8B-8FEF-95A51FF30535}" type="datetime1">
              <a:rPr lang="en-US" smtClean="0"/>
              <a:t>8/30/2021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A08A7-2995-4C31-B488-9B29FD58C0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811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DD534-3C0E-4969-9C0E-23B0B7572EBF}" type="datetime1">
              <a:rPr lang="en-US" smtClean="0"/>
              <a:t>8/30/2021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A08A7-2995-4C31-B488-9B29FD58C0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4057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C6FA-C6B2-4245-BA2F-357E19068B09}" type="datetime1">
              <a:rPr lang="en-US" smtClean="0"/>
              <a:t>8/30/2021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A08A7-2995-4C31-B488-9B29FD58C0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963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E027-58F4-437F-AE9C-8C1EE77AB130}" type="datetime1">
              <a:rPr lang="en-US" smtClean="0"/>
              <a:t>8/30/2021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A08A7-2995-4C31-B488-9B29FD58C0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2177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07C8C-837B-424C-92F5-ED840E979FCA}" type="datetime1">
              <a:rPr lang="en-US" smtClean="0"/>
              <a:t>8/30/2021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A08A7-2995-4C31-B488-9B29FD58C0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0842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6625-E992-46DB-BD7B-CEB39A133E39}" type="datetime1">
              <a:rPr lang="en-US" smtClean="0"/>
              <a:t>8/30/2021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A08A7-2995-4C31-B488-9B29FD58C0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2270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8098-1B66-4FFA-8BBC-0873D97123B1}" type="datetime1">
              <a:rPr lang="en-US" smtClean="0"/>
              <a:t>8/30/2021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A08A7-2995-4C31-B488-9B29FD58C0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2765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09581-C31B-496D-B712-6A9715464E62}" type="datetime1">
              <a:rPr lang="en-US" smtClean="0"/>
              <a:t>8/30/2021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A08A7-2995-4C31-B488-9B29FD58C0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3951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lidamarnunes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4.t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qTR-DyDz9tE&amp;list=PLJF_-yh7uQ_GQsBm1LP-Q79DyrSYn1iUJ&amp;index=56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elidamarnunes@gmail.com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252608" y="662323"/>
            <a:ext cx="11694694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Disciplina</a:t>
            </a:r>
            <a:r>
              <a:rPr lang="pt-BR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: </a:t>
            </a: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ACH5527 - </a:t>
            </a:r>
            <a:r>
              <a:rPr lang="pt-BR" altLang="en-US" sz="26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Biorremediação</a:t>
            </a:r>
            <a:endParaRPr lang="pt-BR" altLang="en-US" sz="26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16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Aula: 03</a:t>
            </a: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4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INTRODUÇÃO À METODOLOGIAS DE BIORREMEDIAÇÃO &amp; TÉCNICAS DE CONTROLE AMBIENTAL </a:t>
            </a:r>
            <a:endParaRPr lang="pt-BR" altLang="en-US" sz="3600" b="1" i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 smtClean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Profa. Dra. </a:t>
            </a:r>
            <a:r>
              <a:rPr lang="pt-BR" altLang="en-US" sz="26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Elidamar</a:t>
            </a: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Nunes de Carvalho Lima </a:t>
            </a: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email</a:t>
            </a:r>
            <a:r>
              <a:rPr lang="pt-BR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: </a:t>
            </a:r>
            <a:r>
              <a:rPr lang="pt-BR" altLang="en-US" sz="2600" dirty="0" smtClean="0">
                <a:solidFill>
                  <a:srgbClr val="7030A0"/>
                </a:solidFill>
                <a:cs typeface="Times New Roman" panose="02020603050405020304" pitchFamily="18" charset="0"/>
                <a:hlinkClick r:id="rId3"/>
              </a:rPr>
              <a:t>elidamarnunes@usp.br</a:t>
            </a:r>
            <a:endParaRPr lang="pt-BR" altLang="en-US" sz="26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São Paulo, </a:t>
            </a: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30 </a:t>
            </a:r>
            <a:r>
              <a:rPr lang="pt-BR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de </a:t>
            </a: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Agosto de 2021</a:t>
            </a:r>
            <a:endParaRPr lang="pt-BR" altLang="en-US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</a:pPr>
            <a:endParaRPr lang="pt-BR" altLang="en-US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122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7562" y="1274848"/>
            <a:ext cx="11845834" cy="2440809"/>
          </a:xfrm>
        </p:spPr>
        <p:txBody>
          <a:bodyPr>
            <a:noAutofit/>
          </a:bodyPr>
          <a:lstStyle/>
          <a:p>
            <a:pPr algn="just"/>
            <a:r>
              <a:rPr lang="pt-BR" altLang="pt-BR" sz="2400" b="1" i="1" dirty="0" smtClean="0">
                <a:solidFill>
                  <a:srgbClr val="0070C0"/>
                </a:solidFill>
              </a:rPr>
              <a:t>LANDFARMING </a:t>
            </a:r>
          </a:p>
          <a:p>
            <a:pPr algn="just"/>
            <a:r>
              <a:rPr lang="pt-BR" sz="2400" dirty="0" smtClean="0"/>
              <a:t>Traduzida </a:t>
            </a:r>
            <a:r>
              <a:rPr lang="pt-BR" sz="2400" dirty="0"/>
              <a:t>do inglês: </a:t>
            </a:r>
            <a:r>
              <a:rPr lang="pt-BR" sz="2400" dirty="0" smtClean="0"/>
              <a:t>(lavoura </a:t>
            </a:r>
            <a:r>
              <a:rPr lang="pt-BR" sz="2400" dirty="0"/>
              <a:t>da terra) consiste em misturar </a:t>
            </a:r>
            <a:r>
              <a:rPr lang="pt-BR" sz="2400" dirty="0" smtClean="0"/>
              <a:t>material </a:t>
            </a:r>
            <a:r>
              <a:rPr lang="pt-BR" sz="2400" dirty="0"/>
              <a:t>contaminado </a:t>
            </a:r>
            <a:r>
              <a:rPr lang="pt-BR" sz="2400" dirty="0" smtClean="0"/>
              <a:t>com </a:t>
            </a:r>
            <a:r>
              <a:rPr lang="pt-BR" sz="2400" dirty="0"/>
              <a:t>os primeiros 30 cm de solo não </a:t>
            </a:r>
            <a:r>
              <a:rPr lang="pt-BR" sz="2400" dirty="0" smtClean="0"/>
              <a:t>contaminado. Nesses </a:t>
            </a:r>
            <a:r>
              <a:rPr lang="pt-BR" sz="2400" dirty="0"/>
              <a:t>primeiros centímetros de solo, a degradação das substâncias poluentes é favorecida graças à sua aeração e mistura. </a:t>
            </a:r>
            <a:r>
              <a:rPr lang="pt-BR" sz="2400" dirty="0" smtClean="0"/>
              <a:t>Uso de máquinas </a:t>
            </a:r>
            <a:r>
              <a:rPr lang="pt-BR" sz="2400" dirty="0"/>
              <a:t>agrícolas, </a:t>
            </a:r>
            <a:r>
              <a:rPr lang="pt-BR" sz="2400" dirty="0" smtClean="0"/>
              <a:t>tratores </a:t>
            </a:r>
            <a:r>
              <a:rPr lang="pt-BR" sz="2400" dirty="0"/>
              <a:t>de </a:t>
            </a:r>
            <a:r>
              <a:rPr lang="pt-BR" sz="2400" dirty="0" smtClean="0"/>
              <a:t>arado</a:t>
            </a:r>
            <a:r>
              <a:rPr lang="pt-BR" sz="2400" dirty="0"/>
              <a:t>.</a:t>
            </a:r>
            <a:endParaRPr lang="pt-BR" sz="2400" dirty="0" smtClean="0"/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endParaRPr lang="pt-BR" sz="2400" dirty="0"/>
          </a:p>
        </p:txBody>
      </p:sp>
      <p:pic>
        <p:nvPicPr>
          <p:cNvPr id="24582" name="Picture 6" descr="https://www.researchgate.net/profile/Lucian-Pavel/publication/287574661/figure/fig2/AS:322450471571457@1453889591475/Landfarming-FRTR-2000_W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371" y="3292928"/>
            <a:ext cx="609600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605306" cy="60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A08A7-2995-4C31-B488-9B29FD58C060}" type="slidenum">
              <a:rPr lang="pt-BR" smtClean="0"/>
              <a:t>10</a:t>
            </a:fld>
            <a:endParaRPr lang="pt-BR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897038" y="93764"/>
            <a:ext cx="9784099" cy="7381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4000" b="1" dirty="0" smtClean="0">
                <a:solidFill>
                  <a:srgbClr val="FF0000"/>
                </a:solidFill>
                <a:latin typeface="+mn-lt"/>
              </a:rPr>
              <a:t>3. METODOLOGIAS DE BIORREMEDIAÇÃO</a:t>
            </a:r>
            <a:endParaRPr lang="pt-BR" altLang="pt-B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391391" y="649931"/>
            <a:ext cx="61759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2800" b="1" i="1" dirty="0" smtClean="0">
                <a:solidFill>
                  <a:srgbClr val="0070C0"/>
                </a:solidFill>
              </a:rPr>
              <a:t>Técnicas de Controle de Contaminantes</a:t>
            </a:r>
            <a:endParaRPr lang="pt-BR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057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15910" y="1278322"/>
            <a:ext cx="4649353" cy="495520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BR" altLang="pt-BR" sz="2300" b="1" i="1" dirty="0" smtClean="0">
                <a:solidFill>
                  <a:srgbClr val="0070C0"/>
                </a:solidFill>
                <a:latin typeface="+mn-lt"/>
              </a:rPr>
              <a:t>• FITORREMEDIAÇÃO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2300" dirty="0" smtClean="0">
                <a:latin typeface="+mn-lt"/>
              </a:rPr>
              <a:t> - Uso de plantas/microrganismos para remover/limitar/diminuir a toxicidade poluentes. 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BR" sz="2300" dirty="0" smtClean="0">
              <a:latin typeface="+mn-lt"/>
            </a:endParaRP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pt-BR" sz="2300" dirty="0" smtClean="0">
                <a:latin typeface="+mn-lt"/>
              </a:rPr>
              <a:t>Processos </a:t>
            </a:r>
            <a:r>
              <a:rPr lang="pt-BR" sz="2300" dirty="0">
                <a:latin typeface="+mn-lt"/>
              </a:rPr>
              <a:t>dependem das interações entre plantas e </a:t>
            </a:r>
            <a:r>
              <a:rPr lang="pt-BR" sz="2300" dirty="0" smtClean="0">
                <a:latin typeface="+mn-lt"/>
              </a:rPr>
              <a:t>microrganismos, </a:t>
            </a:r>
            <a:r>
              <a:rPr lang="pt-BR" sz="2300" dirty="0">
                <a:latin typeface="+mn-lt"/>
              </a:rPr>
              <a:t>que vivem muito perto de suas raízes, </a:t>
            </a:r>
            <a:r>
              <a:rPr lang="pt-BR" sz="2300" i="1" dirty="0" smtClean="0">
                <a:latin typeface="+mn-lt"/>
              </a:rPr>
              <a:t>rizosfera</a:t>
            </a:r>
            <a:r>
              <a:rPr lang="pt-BR" sz="2300" dirty="0" smtClean="0">
                <a:latin typeface="+mn-lt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BR" sz="2300" dirty="0" smtClean="0">
              <a:latin typeface="+mn-lt"/>
            </a:endParaRP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pt-BR" sz="2300" dirty="0" smtClean="0">
                <a:latin typeface="+mn-lt"/>
              </a:rPr>
              <a:t>Acumulam </a:t>
            </a:r>
            <a:r>
              <a:rPr lang="pt-BR" sz="2300" dirty="0">
                <a:latin typeface="+mn-lt"/>
              </a:rPr>
              <a:t>em seus tecidos os metais do meio e depois são colhidas e incineradas sob condições controladas</a:t>
            </a:r>
            <a:r>
              <a:rPr lang="pt-BR" sz="2300" dirty="0" smtClean="0">
                <a:latin typeface="+mn-lt"/>
              </a:rPr>
              <a:t>.</a:t>
            </a:r>
            <a:endParaRPr lang="pt-BR" sz="2300" dirty="0"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11</a:t>
            </a:fld>
            <a:endParaRPr lang="pt-BR"/>
          </a:p>
        </p:txBody>
      </p:sp>
      <p:pic>
        <p:nvPicPr>
          <p:cNvPr id="25602" name="Picture 2" descr="Processes used in phytoremediation of heavy metals. Figure designed not...  |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525" y="1424755"/>
            <a:ext cx="6892149" cy="466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897038" y="93764"/>
            <a:ext cx="9784099" cy="7381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4000" b="1" dirty="0" smtClean="0">
                <a:solidFill>
                  <a:srgbClr val="FF0000"/>
                </a:solidFill>
                <a:latin typeface="+mn-lt"/>
              </a:rPr>
              <a:t>3. METODOLOGIAS DE BIORREMEDIAÇÃO</a:t>
            </a:r>
            <a:endParaRPr lang="pt-BR" altLang="pt-B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391391" y="649931"/>
            <a:ext cx="61759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2800" b="1" i="1" dirty="0" smtClean="0">
                <a:solidFill>
                  <a:srgbClr val="0070C0"/>
                </a:solidFill>
              </a:rPr>
              <a:t>Técnicas de Controle de Contaminantes</a:t>
            </a:r>
            <a:endParaRPr lang="pt-BR" sz="2800" b="1" i="1" dirty="0">
              <a:solidFill>
                <a:srgbClr val="0070C0"/>
              </a:solidFill>
            </a:endParaRPr>
          </a:p>
        </p:txBody>
      </p:sp>
      <p:pic>
        <p:nvPicPr>
          <p:cNvPr id="15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605306" cy="60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71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6976" y="1"/>
            <a:ext cx="11239448" cy="936978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4. ASPECTOS À CONSIDERAR NA BIORREMEDIAÇÃO</a:t>
            </a:r>
            <a:endParaRPr lang="pt-BR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5473" y="1141095"/>
            <a:ext cx="11900951" cy="521525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b="1" dirty="0" smtClean="0">
                <a:solidFill>
                  <a:schemeClr val="accent5">
                    <a:lumMod val="75000"/>
                  </a:schemeClr>
                </a:solidFill>
              </a:rPr>
              <a:t>Capacidades </a:t>
            </a:r>
            <a:r>
              <a:rPr lang="pt-BR" sz="2400" b="1" dirty="0">
                <a:solidFill>
                  <a:schemeClr val="accent5">
                    <a:lumMod val="75000"/>
                  </a:schemeClr>
                </a:solidFill>
              </a:rPr>
              <a:t>metabólicas microbianas existentes na </a:t>
            </a:r>
            <a:r>
              <a:rPr lang="pt-BR" sz="2400" b="1" dirty="0" smtClean="0">
                <a:solidFill>
                  <a:schemeClr val="accent5">
                    <a:lumMod val="75000"/>
                  </a:schemeClr>
                </a:solidFill>
              </a:rPr>
              <a:t>natureza: </a:t>
            </a:r>
            <a:r>
              <a:rPr lang="pt-BR" sz="2400" dirty="0" smtClean="0"/>
              <a:t>apenas </a:t>
            </a:r>
            <a:r>
              <a:rPr lang="pt-BR" sz="2400" dirty="0">
                <a:solidFill>
                  <a:schemeClr val="accent5">
                    <a:lumMod val="75000"/>
                  </a:schemeClr>
                </a:solidFill>
              </a:rPr>
              <a:t>1% dos microrganismos existentes na natureza foram isolados</a:t>
            </a:r>
            <a:r>
              <a:rPr lang="pt-BR" sz="2400" dirty="0"/>
              <a:t>, uma limitação da </a:t>
            </a:r>
            <a:r>
              <a:rPr lang="pt-BR" sz="2400" dirty="0" err="1"/>
              <a:t>biorremediação</a:t>
            </a:r>
            <a:r>
              <a:rPr lang="pt-BR" sz="2400" dirty="0"/>
              <a:t> é precisamente </a:t>
            </a:r>
            <a:r>
              <a:rPr lang="pt-BR" sz="2400" dirty="0" smtClean="0"/>
              <a:t>identificar </a:t>
            </a:r>
            <a:r>
              <a:rPr lang="pt-BR" sz="2400" dirty="0"/>
              <a:t>microrganismos capazes de </a:t>
            </a:r>
            <a:r>
              <a:rPr lang="pt-BR" sz="2400" dirty="0" err="1"/>
              <a:t>biodegradar</a:t>
            </a:r>
            <a:r>
              <a:rPr lang="pt-BR" sz="2400" dirty="0"/>
              <a:t> uma substância contaminante </a:t>
            </a:r>
            <a:r>
              <a:rPr lang="pt-BR" sz="2400" dirty="0" smtClean="0"/>
              <a:t>específica;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b="1" dirty="0" smtClean="0">
                <a:solidFill>
                  <a:schemeClr val="accent5">
                    <a:lumMod val="75000"/>
                  </a:schemeClr>
                </a:solidFill>
              </a:rPr>
              <a:t>Ignorância </a:t>
            </a:r>
            <a:r>
              <a:rPr lang="pt-BR" sz="2400" b="1" dirty="0">
                <a:solidFill>
                  <a:schemeClr val="accent5">
                    <a:lumMod val="75000"/>
                  </a:schemeClr>
                </a:solidFill>
              </a:rPr>
              <a:t>do sistema </a:t>
            </a:r>
            <a:r>
              <a:rPr lang="pt-BR" sz="2400" b="1" dirty="0" smtClean="0">
                <a:solidFill>
                  <a:schemeClr val="accent5">
                    <a:lumMod val="75000"/>
                  </a:schemeClr>
                </a:solidFill>
              </a:rPr>
              <a:t>aplicado: </a:t>
            </a:r>
            <a:r>
              <a:rPr lang="pt-BR" sz="2400" dirty="0" smtClean="0"/>
              <a:t>a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err="1" smtClean="0"/>
              <a:t>biorremediação</a:t>
            </a:r>
            <a:r>
              <a:rPr lang="pt-BR" sz="2400" dirty="0" smtClean="0"/>
              <a:t> </a:t>
            </a:r>
            <a:r>
              <a:rPr lang="pt-BR" sz="2400" dirty="0"/>
              <a:t>trabalha com um </a:t>
            </a:r>
            <a:r>
              <a:rPr lang="pt-BR" sz="2400" dirty="0">
                <a:solidFill>
                  <a:schemeClr val="accent5">
                    <a:lumMod val="75000"/>
                  </a:schemeClr>
                </a:solidFill>
              </a:rPr>
              <a:t>sistema </a:t>
            </a:r>
            <a:endParaRPr lang="pt-BR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</a:rPr>
              <a:t>complexo </a:t>
            </a:r>
            <a:r>
              <a:rPr lang="pt-BR" sz="2400" dirty="0">
                <a:solidFill>
                  <a:schemeClr val="accent5">
                    <a:lumMod val="75000"/>
                  </a:schemeClr>
                </a:solidFill>
              </a:rPr>
              <a:t>de dois ou mais </a:t>
            </a:r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</a:rPr>
              <a:t>organismos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</a:rPr>
              <a:t>vivos</a:t>
            </a:r>
            <a:r>
              <a:rPr lang="pt-BR" sz="2400" dirty="0"/>
              <a:t>, </a:t>
            </a:r>
            <a:r>
              <a:rPr lang="pt-BR" sz="2400" dirty="0" smtClean="0"/>
              <a:t>geralmente pouco conhecido;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t-BR" sz="2400" dirty="0" smtClean="0"/>
              <a:t>É </a:t>
            </a:r>
            <a:r>
              <a:rPr lang="pt-BR" sz="2400" dirty="0"/>
              <a:t>necessário estudar previamente em laboratório </a:t>
            </a:r>
            <a:endParaRPr lang="pt-BR" sz="24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/>
              <a:t>os </a:t>
            </a:r>
            <a:r>
              <a:rPr lang="pt-BR" sz="2400" dirty="0"/>
              <a:t>organismos de </a:t>
            </a:r>
            <a:r>
              <a:rPr lang="pt-BR" sz="2400" dirty="0" err="1"/>
              <a:t>biorremediação</a:t>
            </a:r>
            <a:r>
              <a:rPr lang="pt-BR" sz="2400" dirty="0"/>
              <a:t> e suas </a:t>
            </a:r>
            <a:r>
              <a:rPr lang="pt-BR" sz="2400" dirty="0" smtClean="0"/>
              <a:t>interações.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12</a:t>
            </a:fld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545" y="2923504"/>
            <a:ext cx="5275879" cy="3097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605306" cy="60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405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3200" y="857288"/>
            <a:ext cx="11632485" cy="435133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b="1" dirty="0" smtClean="0">
                <a:solidFill>
                  <a:schemeClr val="accent5">
                    <a:lumMod val="75000"/>
                  </a:schemeClr>
                </a:solidFill>
              </a:rPr>
              <a:t>Testes-piloto em pequena escala: </a:t>
            </a:r>
            <a:r>
              <a:rPr lang="pt-BR" sz="2400" dirty="0" smtClean="0"/>
              <a:t>(em campo) devem ser realizados antes da aplicação em massa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Esses processos devem ser monitorados </a:t>
            </a:r>
            <a:r>
              <a:rPr lang="pt-BR" sz="2400" i="1" dirty="0" smtClean="0"/>
              <a:t>in situ</a:t>
            </a:r>
            <a:r>
              <a:rPr lang="pt-BR" sz="2400" dirty="0" smtClean="0"/>
              <a:t> = </a:t>
            </a:r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</a:rPr>
              <a:t>garantir que o saneamento ambiental ocorra corretamente.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b="1" dirty="0" smtClean="0">
                <a:solidFill>
                  <a:schemeClr val="accent5">
                    <a:lumMod val="75000"/>
                  </a:schemeClr>
                </a:solidFill>
              </a:rPr>
              <a:t>Extrapolação dos resultados obtidos em laboratório: </a:t>
            </a:r>
            <a:r>
              <a:rPr lang="pt-BR" sz="2400" dirty="0" smtClean="0"/>
              <a:t>devido complexidade dos sistemas biológicos, resultados obtidos em pequena escala no laboratório </a:t>
            </a:r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</a:rPr>
              <a:t>nem sempre podem ser extrapolados </a:t>
            </a:r>
            <a:r>
              <a:rPr lang="pt-BR" sz="2400" dirty="0" smtClean="0"/>
              <a:t>para </a:t>
            </a:r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</a:rPr>
              <a:t>processos de campo.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b="1" dirty="0" err="1" smtClean="0">
                <a:solidFill>
                  <a:schemeClr val="accent5">
                    <a:lumMod val="75000"/>
                  </a:schemeClr>
                </a:solidFill>
              </a:rPr>
              <a:t>Fitorremediação</a:t>
            </a:r>
            <a:r>
              <a:rPr lang="pt-BR" sz="2400" b="1" dirty="0" smtClean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pt-BR" sz="2400" dirty="0"/>
              <a:t>a falta de conhecimento profundo </a:t>
            </a:r>
            <a:endParaRPr lang="pt-BR" sz="24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/>
              <a:t>das </a:t>
            </a:r>
            <a:r>
              <a:rPr lang="pt-BR" sz="2400" dirty="0">
                <a:solidFill>
                  <a:schemeClr val="accent5">
                    <a:lumMod val="75000"/>
                  </a:schemeClr>
                </a:solidFill>
              </a:rPr>
              <a:t>interações entre os organismos envolvidos </a:t>
            </a:r>
            <a:r>
              <a:rPr lang="pt-BR" sz="2400" dirty="0"/>
              <a:t>(plantas</a:t>
            </a:r>
            <a:r>
              <a:rPr lang="pt-BR" sz="2400" dirty="0" smtClean="0"/>
              <a:t>,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/>
              <a:t> </a:t>
            </a:r>
            <a:r>
              <a:rPr lang="pt-BR" sz="2400" dirty="0"/>
              <a:t>bactérias e fungos).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b="1" dirty="0">
                <a:solidFill>
                  <a:schemeClr val="accent5">
                    <a:lumMod val="75000"/>
                  </a:schemeClr>
                </a:solidFill>
              </a:rPr>
              <a:t>Outros </a:t>
            </a:r>
            <a:r>
              <a:rPr lang="pt-BR" sz="2400" b="1" dirty="0" smtClean="0">
                <a:solidFill>
                  <a:schemeClr val="accent5">
                    <a:lumMod val="75000"/>
                  </a:schemeClr>
                </a:solidFill>
              </a:rPr>
              <a:t>fatores: </a:t>
            </a:r>
            <a:r>
              <a:rPr lang="pt-BR" sz="2400" dirty="0"/>
              <a:t>são as condições ambientais que </a:t>
            </a:r>
            <a:endParaRPr lang="pt-BR" sz="24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/>
              <a:t>atendam </a:t>
            </a:r>
            <a:r>
              <a:rPr lang="pt-BR" sz="2400" dirty="0"/>
              <a:t>às </a:t>
            </a:r>
            <a:r>
              <a:rPr lang="pt-BR" sz="2400" dirty="0">
                <a:solidFill>
                  <a:schemeClr val="accent5">
                    <a:lumMod val="75000"/>
                  </a:schemeClr>
                </a:solidFill>
              </a:rPr>
              <a:t>necessidades de todas as agências aplicadas.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13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535" y="3320005"/>
            <a:ext cx="4387888" cy="2919939"/>
          </a:xfrm>
          <a:prstGeom prst="rect">
            <a:avLst/>
          </a:prstGeom>
        </p:spPr>
      </p:pic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605306" cy="60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734096" y="1"/>
            <a:ext cx="11252327" cy="936978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4. ASPECTOS À CONSIDERAR NA BIORREMEDIAÇÃO</a:t>
            </a:r>
            <a:endParaRPr lang="pt-BR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878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1972" y="1522348"/>
            <a:ext cx="4584879" cy="1828960"/>
          </a:xfrm>
        </p:spPr>
        <p:txBody>
          <a:bodyPr>
            <a:noAutofit/>
          </a:bodyPr>
          <a:lstStyle/>
          <a:p>
            <a:r>
              <a:rPr lang="pt-BR" sz="2400" dirty="0" smtClean="0"/>
              <a:t>Cada </a:t>
            </a:r>
            <a:r>
              <a:rPr lang="pt-BR" sz="2400" dirty="0"/>
              <a:t>processo </a:t>
            </a:r>
            <a:r>
              <a:rPr lang="pt-BR" sz="2400" dirty="0" smtClean="0"/>
              <a:t>= projeto </a:t>
            </a:r>
            <a:r>
              <a:rPr lang="pt-BR" sz="2400" dirty="0"/>
              <a:t>experimental </a:t>
            </a:r>
            <a:r>
              <a:rPr lang="pt-BR" sz="2400" dirty="0" smtClean="0"/>
              <a:t>específico (depende </a:t>
            </a:r>
            <a:r>
              <a:rPr lang="pt-BR" sz="2400" dirty="0"/>
              <a:t>condições particulares do local contaminado, </a:t>
            </a:r>
            <a:r>
              <a:rPr lang="pt-BR" sz="2400" dirty="0" smtClean="0"/>
              <a:t>tipo </a:t>
            </a:r>
            <a:r>
              <a:rPr lang="pt-BR" sz="2400" dirty="0"/>
              <a:t>de contaminante a ser tratado e </a:t>
            </a:r>
            <a:r>
              <a:rPr lang="pt-BR" sz="2400" dirty="0" smtClean="0"/>
              <a:t>organismos </a:t>
            </a:r>
            <a:r>
              <a:rPr lang="pt-BR" sz="2400" dirty="0"/>
              <a:t>a serem </a:t>
            </a:r>
            <a:r>
              <a:rPr lang="pt-BR" sz="2400" dirty="0" smtClean="0"/>
              <a:t>aplicados).</a:t>
            </a:r>
          </a:p>
          <a:p>
            <a:pPr marL="0" indent="0">
              <a:buNone/>
            </a:pPr>
            <a:endParaRPr lang="pt-BR" sz="2400" dirty="0" smtClean="0"/>
          </a:p>
          <a:p>
            <a:r>
              <a:rPr lang="pt-BR" sz="2400" dirty="0" smtClean="0"/>
              <a:t>Esses </a:t>
            </a:r>
            <a:r>
              <a:rPr lang="pt-BR" sz="2400" dirty="0"/>
              <a:t>processos </a:t>
            </a:r>
            <a:r>
              <a:rPr lang="pt-BR" sz="2400" dirty="0" smtClean="0"/>
              <a:t>precisam ser </a:t>
            </a:r>
            <a:r>
              <a:rPr lang="pt-BR" sz="2400" dirty="0"/>
              <a:t>liderados por grupos interdisciplinares de especialistas, </a:t>
            </a:r>
            <a:r>
              <a:rPr lang="pt-BR" sz="2400" dirty="0" smtClean="0"/>
              <a:t>biólogos</a:t>
            </a:r>
            <a:r>
              <a:rPr lang="pt-BR" sz="2400" dirty="0"/>
              <a:t>, químicos, engenheiros, </a:t>
            </a:r>
            <a:r>
              <a:rPr lang="pt-BR" sz="2400" dirty="0" smtClean="0"/>
              <a:t>ecologistas, etc.</a:t>
            </a:r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endParaRPr lang="pt-BR" sz="2400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761110" y="44625"/>
            <a:ext cx="11215163" cy="7381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4000" b="1" dirty="0" smtClean="0">
                <a:solidFill>
                  <a:srgbClr val="FF0000"/>
                </a:solidFill>
                <a:latin typeface="+mn-lt"/>
              </a:rPr>
              <a:t>4. ASPECTOS A CONSIDERAR NA BIORREMEDIAÇÃO</a:t>
            </a:r>
            <a:endParaRPr lang="pt-BR" altLang="pt-B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429808" y="556686"/>
            <a:ext cx="50166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2800" b="1" i="1" dirty="0" smtClean="0">
                <a:solidFill>
                  <a:srgbClr val="0070C0"/>
                </a:solidFill>
              </a:rPr>
              <a:t>Particularidades de cada projeto</a:t>
            </a:r>
            <a:endParaRPr lang="pt-BR" sz="2800" b="1" i="1" dirty="0">
              <a:solidFill>
                <a:srgbClr val="0070C0"/>
              </a:solidFill>
            </a:endParaRPr>
          </a:p>
        </p:txBody>
      </p:sp>
      <p:pic>
        <p:nvPicPr>
          <p:cNvPr id="26626" name="Picture 2" descr="A REALIDADE DO DIABETES: A INTERDISCIPLINARIDADE COMO CAMINHO – AN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926" y="1403638"/>
            <a:ext cx="6731347" cy="482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605306" cy="60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A08A7-2995-4C31-B488-9B29FD58C060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421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8941" y="1919796"/>
            <a:ext cx="5357611" cy="3630997"/>
          </a:xfrm>
        </p:spPr>
        <p:txBody>
          <a:bodyPr>
            <a:noAutofit/>
          </a:bodyPr>
          <a:lstStyle/>
          <a:p>
            <a:pPr algn="just"/>
            <a:r>
              <a:rPr lang="pt-BR" sz="2300" b="1" u="sng" dirty="0"/>
              <a:t>Temperatura:</a:t>
            </a:r>
            <a:r>
              <a:rPr lang="pt-BR" sz="2300" b="1" dirty="0"/>
              <a:t> </a:t>
            </a:r>
            <a:r>
              <a:rPr lang="pt-BR" sz="2300" dirty="0"/>
              <a:t>faixa que permita a sobrevivência dos organismos aplicados </a:t>
            </a:r>
            <a:r>
              <a:rPr lang="pt-BR" sz="2300" dirty="0" smtClean="0"/>
              <a:t>e/ou atividade </a:t>
            </a:r>
            <a:r>
              <a:rPr lang="pt-BR" sz="2300" dirty="0"/>
              <a:t>enzimática necessária</a:t>
            </a:r>
            <a:r>
              <a:rPr lang="pt-BR" sz="2300" dirty="0" smtClean="0"/>
              <a:t>.</a:t>
            </a:r>
          </a:p>
          <a:p>
            <a:pPr marL="0" indent="0" algn="just">
              <a:buNone/>
            </a:pPr>
            <a:endParaRPr lang="pt-BR" sz="1000" dirty="0"/>
          </a:p>
          <a:p>
            <a:pPr algn="just"/>
            <a:r>
              <a:rPr lang="pt-BR" sz="2300" b="1" u="sng" dirty="0" smtClean="0"/>
              <a:t>Umidade:</a:t>
            </a:r>
            <a:r>
              <a:rPr lang="pt-BR" sz="2300" b="1" dirty="0" smtClean="0"/>
              <a:t> </a:t>
            </a:r>
            <a:r>
              <a:rPr lang="pt-BR" sz="2300" dirty="0" smtClean="0"/>
              <a:t>disponibilidade </a:t>
            </a:r>
            <a:r>
              <a:rPr lang="pt-BR" sz="2300" dirty="0"/>
              <a:t>de </a:t>
            </a:r>
            <a:r>
              <a:rPr lang="pt-BR" sz="2300" dirty="0" smtClean="0"/>
              <a:t>água, </a:t>
            </a:r>
            <a:r>
              <a:rPr lang="pt-BR" sz="2300" dirty="0"/>
              <a:t>essencial para os organismos </a:t>
            </a:r>
            <a:r>
              <a:rPr lang="pt-BR" sz="2300" dirty="0" smtClean="0"/>
              <a:t>vivos = atividade enzimática, catalisadores </a:t>
            </a:r>
            <a:r>
              <a:rPr lang="pt-BR" sz="2300" dirty="0"/>
              <a:t>biológicos </a:t>
            </a:r>
            <a:r>
              <a:rPr lang="pt-BR" sz="2300" dirty="0" smtClean="0"/>
              <a:t>... </a:t>
            </a:r>
          </a:p>
          <a:p>
            <a:pPr algn="just"/>
            <a:r>
              <a:rPr lang="pt-BR" sz="2300" dirty="0" smtClean="0"/>
              <a:t>Geralmente</a:t>
            </a:r>
            <a:r>
              <a:rPr lang="pt-BR" sz="2300" dirty="0"/>
              <a:t>, 12 a 25% de umidade relativa deve ser mantida nos solos no processo de </a:t>
            </a:r>
            <a:r>
              <a:rPr lang="pt-BR" sz="2300" dirty="0" err="1"/>
              <a:t>biorremediação</a:t>
            </a:r>
            <a:r>
              <a:rPr lang="pt-BR" sz="2300" dirty="0"/>
              <a:t>.</a:t>
            </a:r>
          </a:p>
          <a:p>
            <a:pPr algn="just"/>
            <a:endParaRPr lang="pt-BR" sz="23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15</a:t>
            </a:fld>
            <a:endParaRPr lang="pt-BR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105469" y="80180"/>
            <a:ext cx="11215163" cy="7381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4000" b="1" dirty="0" smtClean="0">
                <a:solidFill>
                  <a:srgbClr val="FF0000"/>
                </a:solidFill>
                <a:latin typeface="+mn-lt"/>
              </a:rPr>
              <a:t>4. ASPECTOS A CONSIDERAR NA BIORREMEDIAÇÃO</a:t>
            </a:r>
            <a:endParaRPr lang="pt-BR" altLang="pt-B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250438" y="591091"/>
            <a:ext cx="3647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2800" b="1" i="1" dirty="0" smtClean="0">
                <a:solidFill>
                  <a:srgbClr val="0070C0"/>
                </a:solidFill>
              </a:rPr>
              <a:t>Temperatura; Umidade</a:t>
            </a:r>
            <a:endParaRPr lang="pt-BR" sz="2800" b="1" i="1" dirty="0">
              <a:solidFill>
                <a:srgbClr val="0070C0"/>
              </a:solidFill>
            </a:endParaRPr>
          </a:p>
        </p:txBody>
      </p:sp>
      <p:pic>
        <p:nvPicPr>
          <p:cNvPr id="27652" name="Picture 4" descr="Parrot Neonate Care - Vetafa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169" y="1162012"/>
            <a:ext cx="4141631" cy="561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605306" cy="60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5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8859" y="1204656"/>
            <a:ext cx="11845491" cy="1649569"/>
          </a:xfrm>
        </p:spPr>
        <p:txBody>
          <a:bodyPr>
            <a:noAutofit/>
          </a:bodyPr>
          <a:lstStyle/>
          <a:p>
            <a:pPr algn="just"/>
            <a:r>
              <a:rPr lang="pt-BR" sz="2300" b="1" u="sng" dirty="0" smtClean="0"/>
              <a:t>Nutrientes:</a:t>
            </a:r>
            <a:r>
              <a:rPr lang="pt-BR" sz="2300" b="1" dirty="0" smtClean="0"/>
              <a:t> </a:t>
            </a:r>
            <a:r>
              <a:rPr lang="pt-BR" sz="2300" dirty="0" smtClean="0"/>
              <a:t>disponíveis os indispensáveis ​​ao crescimento/multiplicação dos microrganismos de interesse, assim como controle carbono/fósforo/nitrogênio</a:t>
            </a:r>
            <a:r>
              <a:rPr lang="pt-BR" sz="2300" dirty="0"/>
              <a:t>, além de alguns minerais essenciais</a:t>
            </a:r>
            <a:r>
              <a:rPr lang="pt-BR" sz="2300" dirty="0" smtClean="0"/>
              <a:t>.</a:t>
            </a:r>
          </a:p>
          <a:p>
            <a:pPr algn="just"/>
            <a:r>
              <a:rPr lang="pt-BR" sz="2300" b="1" u="sng" dirty="0" smtClean="0"/>
              <a:t>Acidez/alcalinidade:</a:t>
            </a:r>
            <a:r>
              <a:rPr lang="pt-BR" sz="2300" b="1" dirty="0" smtClean="0"/>
              <a:t> </a:t>
            </a:r>
            <a:r>
              <a:rPr lang="pt-BR" sz="2300" dirty="0" smtClean="0"/>
              <a:t>pH, medição </a:t>
            </a:r>
            <a:r>
              <a:rPr lang="pt-BR" sz="2300" dirty="0"/>
              <a:t>dos íons </a:t>
            </a:r>
            <a:r>
              <a:rPr lang="pt-BR" sz="2300" dirty="0" smtClean="0"/>
              <a:t>H</a:t>
            </a:r>
            <a:r>
              <a:rPr lang="pt-BR" sz="2300" baseline="30000" dirty="0" smtClean="0"/>
              <a:t>+</a:t>
            </a:r>
            <a:r>
              <a:rPr lang="pt-BR" sz="2300" dirty="0" smtClean="0"/>
              <a:t>.</a:t>
            </a:r>
            <a:endParaRPr lang="pt-BR" sz="2300" dirty="0"/>
          </a:p>
          <a:p>
            <a:pPr marL="0" indent="0" algn="just">
              <a:buNone/>
            </a:pPr>
            <a:endParaRPr lang="pt-BR" sz="23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16</a:t>
            </a:fld>
            <a:endParaRPr lang="pt-BR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105469" y="80180"/>
            <a:ext cx="11215163" cy="7381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4000" b="1" dirty="0" smtClean="0">
                <a:solidFill>
                  <a:srgbClr val="FF0000"/>
                </a:solidFill>
                <a:latin typeface="+mn-lt"/>
              </a:rPr>
              <a:t>4. ASPECTOS A CONSIDERAR NA BIORREMEDIAÇÃO</a:t>
            </a:r>
            <a:endParaRPr lang="pt-BR" altLang="pt-B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947266" y="636866"/>
            <a:ext cx="20685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2800" b="1" i="1" dirty="0" smtClean="0">
                <a:solidFill>
                  <a:srgbClr val="0070C0"/>
                </a:solidFill>
              </a:rPr>
              <a:t>Nutrição; pH</a:t>
            </a:r>
            <a:endParaRPr lang="pt-BR" sz="2800" b="1" i="1" dirty="0">
              <a:solidFill>
                <a:srgbClr val="0070C0"/>
              </a:solidFill>
            </a:endParaRPr>
          </a:p>
        </p:txBody>
      </p:sp>
      <p:pic>
        <p:nvPicPr>
          <p:cNvPr id="28676" name="Picture 4" descr="How does pH affect photosynthesis? | Socra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050" y="3124974"/>
            <a:ext cx="5128231" cy="341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The secret to richer, carbon-capturing soil? Treat your microbes well |  Gri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72" y="3124974"/>
            <a:ext cx="5969927" cy="33580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605306" cy="60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53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5302" y="1173495"/>
            <a:ext cx="11730446" cy="2413828"/>
          </a:xfrm>
        </p:spPr>
        <p:txBody>
          <a:bodyPr>
            <a:noAutofit/>
          </a:bodyPr>
          <a:lstStyle/>
          <a:p>
            <a:pPr algn="just"/>
            <a:r>
              <a:rPr lang="pt-BR" sz="2400" b="1" u="sng" dirty="0" smtClean="0"/>
              <a:t>Físico-químicas: </a:t>
            </a:r>
            <a:r>
              <a:rPr lang="pt-BR" sz="2400" dirty="0" smtClean="0"/>
              <a:t>processos </a:t>
            </a:r>
            <a:r>
              <a:rPr lang="pt-BR" sz="2400" dirty="0"/>
              <a:t>de </a:t>
            </a:r>
            <a:r>
              <a:rPr lang="pt-BR" sz="2400" dirty="0" err="1"/>
              <a:t>biorremediação</a:t>
            </a:r>
            <a:r>
              <a:rPr lang="pt-BR" sz="2400" dirty="0"/>
              <a:t> dependem da atividade de </a:t>
            </a:r>
            <a:r>
              <a:rPr lang="pt-BR" sz="2400" dirty="0" smtClean="0"/>
              <a:t>microrganismos/plantas </a:t>
            </a:r>
            <a:r>
              <a:rPr lang="pt-BR" sz="2400" dirty="0"/>
              <a:t>vivas ou de suas enzimas </a:t>
            </a:r>
            <a:r>
              <a:rPr lang="pt-BR" sz="2400" dirty="0" smtClean="0"/>
              <a:t>isoladas</a:t>
            </a:r>
            <a:r>
              <a:rPr lang="pt-BR" sz="2400" dirty="0"/>
              <a:t> </a:t>
            </a:r>
            <a:r>
              <a:rPr lang="pt-BR" sz="2400" dirty="0" smtClean="0"/>
              <a:t>= otimizar atividade </a:t>
            </a:r>
            <a:r>
              <a:rPr lang="pt-BR" sz="2400" dirty="0"/>
              <a:t>metabólica no processo de </a:t>
            </a:r>
            <a:r>
              <a:rPr lang="pt-BR" sz="2400" dirty="0" err="1"/>
              <a:t>biorremediação</a:t>
            </a:r>
            <a:r>
              <a:rPr lang="pt-BR" sz="2400" dirty="0" smtClean="0"/>
              <a:t>.</a:t>
            </a:r>
          </a:p>
          <a:p>
            <a:pPr algn="just"/>
            <a:r>
              <a:rPr lang="pt-BR" sz="2400" b="1" u="sng" dirty="0" smtClean="0"/>
              <a:t>Oxigenação: </a:t>
            </a:r>
            <a:r>
              <a:rPr lang="pt-BR" sz="2400" dirty="0" smtClean="0"/>
              <a:t>maioria </a:t>
            </a:r>
            <a:r>
              <a:rPr lang="pt-BR" sz="2400" dirty="0"/>
              <a:t>das técnicas de </a:t>
            </a:r>
            <a:r>
              <a:rPr lang="pt-BR" sz="2400" dirty="0" err="1" smtClean="0"/>
              <a:t>biorremediação</a:t>
            </a:r>
            <a:r>
              <a:rPr lang="pt-BR" sz="2400" dirty="0" smtClean="0"/>
              <a:t> = </a:t>
            </a:r>
            <a:r>
              <a:rPr lang="pt-BR" sz="2400" dirty="0" err="1" smtClean="0"/>
              <a:t>microorganismos</a:t>
            </a:r>
            <a:r>
              <a:rPr lang="pt-BR" sz="2400" dirty="0" smtClean="0"/>
              <a:t> aeróbicos, a </a:t>
            </a:r>
            <a:r>
              <a:rPr lang="pt-BR" sz="2400" dirty="0"/>
              <a:t>aeração do substrato é necessária. </a:t>
            </a:r>
            <a:r>
              <a:rPr lang="pt-BR" sz="2400" dirty="0" smtClean="0"/>
              <a:t>Microrganismos </a:t>
            </a:r>
            <a:r>
              <a:rPr lang="pt-BR" sz="2400" dirty="0"/>
              <a:t>anaeróbicos podem ser usados, sob condições laboratoriais muito controladas (usando biorreatores).</a:t>
            </a:r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70585" y="44625"/>
            <a:ext cx="11215163" cy="7381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4000" b="1" dirty="0" smtClean="0">
                <a:solidFill>
                  <a:srgbClr val="FF0000"/>
                </a:solidFill>
                <a:latin typeface="+mn-lt"/>
              </a:rPr>
              <a:t>4. ASPECTOS A CONSIDERAR NA BIORREMEDIAÇÃO</a:t>
            </a:r>
            <a:endParaRPr lang="pt-BR" altLang="pt-B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074655" y="636866"/>
            <a:ext cx="58917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2800" b="1" i="1" dirty="0" smtClean="0">
                <a:solidFill>
                  <a:srgbClr val="0070C0"/>
                </a:solidFill>
              </a:rPr>
              <a:t>Condições físico-químicas; Oxigenação</a:t>
            </a:r>
            <a:endParaRPr lang="pt-BR" sz="2800" b="1" i="1" dirty="0">
              <a:solidFill>
                <a:srgbClr val="0070C0"/>
              </a:solidFill>
            </a:endParaRPr>
          </a:p>
        </p:txBody>
      </p:sp>
      <p:pic>
        <p:nvPicPr>
          <p:cNvPr id="30722" name="Picture 2" descr="Microbial Imbalances in the So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1" y="3406798"/>
            <a:ext cx="4419568" cy="33146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Bioreactor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528" y="3406798"/>
            <a:ext cx="3265820" cy="338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605306" cy="60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A08A7-2995-4C31-B488-9B29FD58C060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868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2411" y="2222241"/>
            <a:ext cx="7037496" cy="2677656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400" dirty="0" smtClean="0"/>
              <a:t>Com </a:t>
            </a:r>
            <a:r>
              <a:rPr lang="pt-BR" altLang="pt-BR" sz="2400" dirty="0"/>
              <a:t>nutrientes, bactérias, oxigênio, </a:t>
            </a:r>
            <a:r>
              <a:rPr lang="pt-BR" altLang="pt-BR" sz="2400" dirty="0" smtClean="0"/>
              <a:t>CO</a:t>
            </a:r>
            <a:r>
              <a:rPr lang="pt-BR" altLang="pt-BR" sz="2400" baseline="-25000" dirty="0" smtClean="0"/>
              <a:t>2</a:t>
            </a:r>
            <a:r>
              <a:rPr lang="pt-BR" altLang="pt-BR" sz="2400" dirty="0" smtClean="0"/>
              <a:t>, outros..</a:t>
            </a:r>
            <a:endParaRPr lang="pt-BR" altLang="pt-BR" sz="2400" dirty="0"/>
          </a:p>
          <a:p>
            <a:pPr eaLnBrk="1" hangingPunct="1">
              <a:spcBef>
                <a:spcPct val="50000"/>
              </a:spcBef>
            </a:pPr>
            <a:r>
              <a:rPr lang="pt-BR" altLang="pt-BR" sz="2400" dirty="0" err="1"/>
              <a:t>Biomagnificação</a:t>
            </a:r>
            <a:r>
              <a:rPr lang="pt-BR" altLang="pt-BR" sz="2400" dirty="0"/>
              <a:t>- </a:t>
            </a:r>
            <a:r>
              <a:rPr lang="pt-BR" altLang="pt-BR" sz="2400" u="sng" dirty="0"/>
              <a:t>+ microrganismos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2400" dirty="0" err="1" smtClean="0"/>
              <a:t>Bioestimulação</a:t>
            </a:r>
            <a:r>
              <a:rPr lang="pt-BR" altLang="pt-BR" sz="2400" dirty="0" smtClean="0"/>
              <a:t>- </a:t>
            </a:r>
            <a:r>
              <a:rPr lang="pt-BR" altLang="pt-BR" sz="2400" u="sng" dirty="0"/>
              <a:t>+ nutrientes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2400" dirty="0" err="1" smtClean="0"/>
              <a:t>Bioventilação</a:t>
            </a:r>
            <a:r>
              <a:rPr lang="pt-BR" altLang="pt-BR" sz="2400" dirty="0" smtClean="0"/>
              <a:t>- </a:t>
            </a:r>
            <a:r>
              <a:rPr lang="pt-BR" altLang="pt-BR" sz="2400" u="sng" dirty="0"/>
              <a:t>+ CO2, + O2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2400" dirty="0" err="1" smtClean="0"/>
              <a:t>Landfarming</a:t>
            </a:r>
            <a:r>
              <a:rPr lang="pt-BR" altLang="pt-BR" sz="2400" dirty="0" smtClean="0"/>
              <a:t>- </a:t>
            </a:r>
            <a:r>
              <a:rPr lang="pt-BR" altLang="pt-BR" sz="2400" u="sng" dirty="0"/>
              <a:t>+ O2 + </a:t>
            </a:r>
            <a:r>
              <a:rPr lang="pt-BR" altLang="pt-BR" sz="2400" u="sng" dirty="0" smtClean="0"/>
              <a:t>microrganismos</a:t>
            </a:r>
            <a:endParaRPr lang="pt-BR" altLang="pt-BR" sz="2400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753851" y="114585"/>
            <a:ext cx="11215163" cy="7381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4000" b="1" dirty="0" smtClean="0">
                <a:solidFill>
                  <a:srgbClr val="FF0000"/>
                </a:solidFill>
                <a:latin typeface="+mn-lt"/>
              </a:rPr>
              <a:t>4. ASPECTOS A CONSIDERAR NA BIORREMEDIAÇÃO</a:t>
            </a:r>
            <a:endParaRPr lang="pt-BR" altLang="pt-B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855745" y="591091"/>
            <a:ext cx="2477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2800" b="1" i="1" dirty="0" smtClean="0">
                <a:solidFill>
                  <a:srgbClr val="0070C0"/>
                </a:solidFill>
              </a:rPr>
              <a:t>Suplementação</a:t>
            </a:r>
            <a:endParaRPr lang="pt-BR" sz="2800" b="1" i="1" dirty="0">
              <a:solidFill>
                <a:srgbClr val="0070C0"/>
              </a:solidFill>
            </a:endParaRPr>
          </a:p>
        </p:txBody>
      </p:sp>
      <p:pic>
        <p:nvPicPr>
          <p:cNvPr id="31746" name="Picture 2" descr="Bioremediation- Types, Factors, Advantages, &amp;amp; Limitations | ScienceMo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446" y="1870716"/>
            <a:ext cx="4563568" cy="342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605306" cy="60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A08A7-2995-4C31-B488-9B29FD58C060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67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999" y="1159419"/>
            <a:ext cx="11799390" cy="23693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b="1" dirty="0" smtClean="0"/>
              <a:t>· </a:t>
            </a:r>
            <a:r>
              <a:rPr lang="pt-BR" sz="2400" b="1" u="sng" dirty="0" smtClean="0"/>
              <a:t>Custo:</a:t>
            </a:r>
            <a:r>
              <a:rPr lang="pt-BR" sz="2400" b="1" dirty="0" smtClean="0"/>
              <a:t> </a:t>
            </a:r>
            <a:r>
              <a:rPr lang="pt-BR" sz="2400" dirty="0"/>
              <a:t>mais baixo do que as tecnologias convencionais.</a:t>
            </a:r>
          </a:p>
          <a:p>
            <a:pPr marL="0" indent="0" algn="just">
              <a:buNone/>
            </a:pPr>
            <a:r>
              <a:rPr lang="pt-BR" sz="2400" b="1" dirty="0"/>
              <a:t>· </a:t>
            </a:r>
            <a:r>
              <a:rPr lang="pt-BR" sz="2400" b="1" u="sng" dirty="0" smtClean="0"/>
              <a:t>Conversão:</a:t>
            </a:r>
            <a:r>
              <a:rPr lang="pt-BR" sz="2400" b="1" dirty="0" smtClean="0"/>
              <a:t> </a:t>
            </a:r>
            <a:r>
              <a:rPr lang="pt-BR" sz="2400" dirty="0" smtClean="0"/>
              <a:t>contaminantes </a:t>
            </a:r>
            <a:r>
              <a:rPr lang="pt-BR" sz="2400" dirty="0"/>
              <a:t>em produtos inócuos.</a:t>
            </a:r>
          </a:p>
          <a:p>
            <a:pPr marL="0" indent="0" algn="just">
              <a:buNone/>
            </a:pPr>
            <a:r>
              <a:rPr lang="pt-BR" sz="2400" dirty="0"/>
              <a:t>· </a:t>
            </a:r>
            <a:r>
              <a:rPr lang="pt-BR" sz="2400" b="1" u="sng" dirty="0" smtClean="0"/>
              <a:t>Destruição:</a:t>
            </a:r>
            <a:r>
              <a:rPr lang="pt-BR" sz="2400" b="1" dirty="0" smtClean="0"/>
              <a:t> </a:t>
            </a:r>
            <a:r>
              <a:rPr lang="pt-BR" sz="2400" dirty="0" smtClean="0"/>
              <a:t>contaminantes, não transferência para outros ambientes.</a:t>
            </a:r>
            <a:endParaRPr lang="pt-BR" sz="2400" dirty="0"/>
          </a:p>
          <a:p>
            <a:pPr marL="0" indent="0" algn="just">
              <a:buNone/>
            </a:pPr>
            <a:r>
              <a:rPr lang="pt-BR" sz="2400" b="1" dirty="0"/>
              <a:t>· </a:t>
            </a:r>
            <a:r>
              <a:rPr lang="pt-BR" sz="2400" b="1" u="sng" dirty="0"/>
              <a:t>Não </a:t>
            </a:r>
            <a:r>
              <a:rPr lang="pt-BR" sz="2400" b="1" u="sng" dirty="0" smtClean="0"/>
              <a:t>intrusivo:</a:t>
            </a:r>
            <a:r>
              <a:rPr lang="pt-BR" sz="2400" dirty="0" smtClean="0"/>
              <a:t> </a:t>
            </a:r>
            <a:r>
              <a:rPr lang="pt-BR" sz="2400" dirty="0"/>
              <a:t>potencialmente permitindo o uso contínuo do site.</a:t>
            </a:r>
          </a:p>
          <a:p>
            <a:pPr marL="0" indent="0" algn="just">
              <a:buNone/>
            </a:pPr>
            <a:r>
              <a:rPr lang="pt-BR" sz="2400" b="1" dirty="0"/>
              <a:t>· </a:t>
            </a:r>
            <a:r>
              <a:rPr lang="pt-BR" sz="2400" b="1" u="sng" dirty="0" smtClean="0"/>
              <a:t>Implementação:</a:t>
            </a:r>
            <a:r>
              <a:rPr lang="pt-BR" sz="2400" b="1" dirty="0" smtClean="0"/>
              <a:t> </a:t>
            </a:r>
            <a:r>
              <a:rPr lang="pt-BR" sz="2400" dirty="0" smtClean="0"/>
              <a:t>Facilidade relativa.</a:t>
            </a:r>
            <a:endParaRPr lang="pt-BR" sz="24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050280" y="174057"/>
            <a:ext cx="3346808" cy="713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altLang="pt-B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843988" y="625495"/>
            <a:ext cx="17593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2800" b="1" i="1" dirty="0" smtClean="0">
                <a:solidFill>
                  <a:srgbClr val="0070C0"/>
                </a:solidFill>
              </a:rPr>
              <a:t>Vantagens</a:t>
            </a:r>
            <a:endParaRPr lang="pt-BR" sz="2800" b="1" i="1" dirty="0">
              <a:solidFill>
                <a:srgbClr val="0070C0"/>
              </a:solidFill>
            </a:endParaRPr>
          </a:p>
        </p:txBody>
      </p:sp>
      <p:pic>
        <p:nvPicPr>
          <p:cNvPr id="18434" name="Picture 2" descr="Project benefits: what are they and how to manage them - Twproject: project  management software, bug tracking, time tracking, plan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318" y="3575864"/>
            <a:ext cx="6564270" cy="328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605306" cy="60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A08A7-2995-4C31-B488-9B29FD58C060}" type="slidenum">
              <a:rPr lang="pt-BR" smtClean="0"/>
              <a:t>19</a:t>
            </a:fld>
            <a:endParaRPr lang="pt-BR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753852" y="92985"/>
            <a:ext cx="11172537" cy="7381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600" b="1" dirty="0" smtClean="0">
                <a:solidFill>
                  <a:srgbClr val="FF0000"/>
                </a:solidFill>
                <a:latin typeface="+mn-lt"/>
              </a:rPr>
              <a:t>5. PARTICULARIDADES DA TÉCNICA DE BIORREMEDIAÇÃO</a:t>
            </a:r>
            <a:endParaRPr lang="pt-BR" altLang="pt-BR" sz="36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454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nterplanetary Contamination: Could Earth Infect the Universe with Life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5247860" y="138132"/>
            <a:ext cx="9765729" cy="504641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000" b="1" dirty="0" smtClean="0">
                <a:solidFill>
                  <a:srgbClr val="FF0000"/>
                </a:solidFill>
                <a:latin typeface="+mn-lt"/>
              </a:rPr>
              <a:t>1. Introdução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000" b="1" dirty="0" smtClean="0">
                <a:solidFill>
                  <a:srgbClr val="FF0000"/>
                </a:solidFill>
                <a:latin typeface="+mn-lt"/>
              </a:rPr>
              <a:t>2. Tipos de </a:t>
            </a:r>
            <a:r>
              <a:rPr lang="pt-BR" sz="2000" b="1" dirty="0" err="1" smtClean="0">
                <a:solidFill>
                  <a:srgbClr val="FF0000"/>
                </a:solidFill>
                <a:latin typeface="+mn-lt"/>
              </a:rPr>
              <a:t>Biorremediação</a:t>
            </a:r>
            <a:endParaRPr lang="pt-BR" sz="2000" b="1" dirty="0" smtClean="0">
              <a:solidFill>
                <a:srgbClr val="FF0000"/>
              </a:solidFill>
              <a:latin typeface="+mn-lt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000" b="1" dirty="0" smtClean="0">
                <a:solidFill>
                  <a:srgbClr val="FF0000"/>
                </a:solidFill>
                <a:latin typeface="+mn-lt"/>
              </a:rPr>
              <a:t>3. Metodologias de </a:t>
            </a:r>
            <a:r>
              <a:rPr lang="pt-BR" sz="2000" b="1" dirty="0" err="1" smtClean="0">
                <a:solidFill>
                  <a:srgbClr val="FF0000"/>
                </a:solidFill>
                <a:latin typeface="+mn-lt"/>
              </a:rPr>
              <a:t>Biorremediação</a:t>
            </a:r>
            <a:endParaRPr lang="pt-BR" sz="2000" b="1" dirty="0" smtClean="0">
              <a:solidFill>
                <a:srgbClr val="FF0000"/>
              </a:solidFill>
              <a:latin typeface="+mn-lt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000" b="1" dirty="0" smtClean="0">
                <a:solidFill>
                  <a:srgbClr val="FF0000"/>
                </a:solidFill>
                <a:latin typeface="+mn-lt"/>
              </a:rPr>
              <a:t>4. Aspectos à considerar na </a:t>
            </a:r>
            <a:r>
              <a:rPr lang="pt-BR" sz="2000" b="1" dirty="0" err="1" smtClean="0">
                <a:solidFill>
                  <a:srgbClr val="FF0000"/>
                </a:solidFill>
                <a:latin typeface="+mn-lt"/>
              </a:rPr>
              <a:t>Biorremediação</a:t>
            </a:r>
            <a:endParaRPr lang="pt-BR" sz="2000" b="1" dirty="0" smtClean="0">
              <a:solidFill>
                <a:srgbClr val="FF0000"/>
              </a:solidFill>
              <a:latin typeface="+mn-lt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000" b="1" dirty="0" smtClean="0">
                <a:solidFill>
                  <a:srgbClr val="FF0000"/>
                </a:solidFill>
                <a:latin typeface="+mn-lt"/>
              </a:rPr>
              <a:t>5. Particularidades da Técnica de </a:t>
            </a:r>
            <a:r>
              <a:rPr lang="pt-BR" sz="2000" b="1" dirty="0" err="1" smtClean="0">
                <a:solidFill>
                  <a:srgbClr val="FF0000"/>
                </a:solidFill>
                <a:latin typeface="+mn-lt"/>
              </a:rPr>
              <a:t>Biorremediação</a:t>
            </a:r>
            <a:endParaRPr lang="pt-BR" sz="2000" b="1" dirty="0" smtClean="0">
              <a:solidFill>
                <a:srgbClr val="FF0000"/>
              </a:solidFill>
              <a:latin typeface="+mn-lt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000" b="1" dirty="0" smtClean="0">
                <a:solidFill>
                  <a:srgbClr val="FF0000"/>
                </a:solidFill>
                <a:latin typeface="+mn-lt"/>
              </a:rPr>
              <a:t>6. Fatores que devem ser Otimizados/mantidos </a:t>
            </a:r>
            <a:r>
              <a:rPr lang="pt-BR" sz="2000" b="1" dirty="0" err="1" smtClean="0">
                <a:solidFill>
                  <a:srgbClr val="FF0000"/>
                </a:solidFill>
                <a:latin typeface="+mn-lt"/>
              </a:rPr>
              <a:t>Biorremediação</a:t>
            </a:r>
            <a:endParaRPr lang="pt-BR" sz="2000" b="1" dirty="0" smtClean="0">
              <a:solidFill>
                <a:srgbClr val="FF0000"/>
              </a:solidFill>
              <a:latin typeface="+mn-lt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000" b="1" dirty="0" smtClean="0">
                <a:solidFill>
                  <a:srgbClr val="FF0000"/>
                </a:solidFill>
                <a:latin typeface="+mn-lt"/>
              </a:rPr>
              <a:t>7. Monitoramento da </a:t>
            </a:r>
            <a:r>
              <a:rPr lang="pt-BR" sz="2000" b="1" dirty="0" err="1" smtClean="0">
                <a:solidFill>
                  <a:srgbClr val="FF0000"/>
                </a:solidFill>
                <a:latin typeface="+mn-lt"/>
              </a:rPr>
              <a:t>Biorremediação</a:t>
            </a:r>
            <a:endParaRPr lang="pt-BR" sz="2000" b="1" dirty="0" smtClean="0">
              <a:solidFill>
                <a:srgbClr val="FF0000"/>
              </a:solidFill>
              <a:latin typeface="+mn-lt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000" b="1" dirty="0" smtClean="0">
                <a:solidFill>
                  <a:srgbClr val="FF0000"/>
                </a:solidFill>
                <a:latin typeface="+mn-lt"/>
              </a:rPr>
              <a:t>8. Ferramentas de análise da Qualidade Ambiental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000" b="1" dirty="0" smtClean="0">
                <a:solidFill>
                  <a:srgbClr val="FF0000"/>
                </a:solidFill>
                <a:latin typeface="+mn-lt"/>
              </a:rPr>
              <a:t>9. </a:t>
            </a:r>
            <a:r>
              <a:rPr lang="pt-BR" sz="2000" b="1" dirty="0" err="1" smtClean="0">
                <a:solidFill>
                  <a:srgbClr val="FF0000"/>
                </a:solidFill>
                <a:latin typeface="+mn-lt"/>
              </a:rPr>
              <a:t>Step</a:t>
            </a:r>
            <a:r>
              <a:rPr lang="pt-BR" sz="20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pt-BR" sz="2000" b="1" dirty="0" err="1" smtClean="0">
                <a:solidFill>
                  <a:srgbClr val="FF0000"/>
                </a:solidFill>
                <a:latin typeface="+mn-lt"/>
              </a:rPr>
              <a:t>by</a:t>
            </a:r>
            <a:r>
              <a:rPr lang="pt-BR" sz="20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pt-BR" sz="2000" b="1" dirty="0" err="1" smtClean="0">
                <a:solidFill>
                  <a:srgbClr val="FF0000"/>
                </a:solidFill>
                <a:latin typeface="+mn-lt"/>
              </a:rPr>
              <a:t>Step</a:t>
            </a:r>
            <a:r>
              <a:rPr lang="pt-BR" sz="20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pt-BR" sz="2000" b="1" dirty="0" err="1" smtClean="0">
                <a:solidFill>
                  <a:srgbClr val="FF0000"/>
                </a:solidFill>
                <a:latin typeface="+mn-lt"/>
              </a:rPr>
              <a:t>Biorremediação</a:t>
            </a:r>
            <a:endParaRPr lang="pt-BR" sz="2000" b="1" dirty="0" smtClean="0">
              <a:solidFill>
                <a:srgbClr val="FF0000"/>
              </a:solidFill>
              <a:latin typeface="+mn-lt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000" b="1" dirty="0" smtClean="0">
                <a:solidFill>
                  <a:srgbClr val="FF0000"/>
                </a:solidFill>
                <a:latin typeface="+mn-lt"/>
              </a:rPr>
              <a:t>10. </a:t>
            </a:r>
            <a:r>
              <a:rPr lang="pt-BR" altLang="en-US" sz="2000" b="1" dirty="0" smtClean="0">
                <a:solidFill>
                  <a:srgbClr val="FF0000"/>
                </a:solidFill>
                <a:latin typeface="+mn-lt"/>
              </a:rPr>
              <a:t>Pesquisas</a:t>
            </a:r>
            <a:endParaRPr lang="pt-BR" altLang="en-US" sz="2000" b="1" dirty="0">
              <a:solidFill>
                <a:srgbClr val="FF0000"/>
              </a:solidFill>
              <a:latin typeface="+mn-l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Tx/>
              <a:defRPr/>
            </a:pPr>
            <a:endParaRPr lang="pt-BR" altLang="en-US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929026" y="649356"/>
            <a:ext cx="1954381" cy="831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pt-BR" altLang="en-U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Sumário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70915-2C74-4C35-BE72-707C68BC48E5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323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0886" y="1829914"/>
            <a:ext cx="6362164" cy="222471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Não é uma solução imediata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Pode </a:t>
            </a:r>
            <a:r>
              <a:rPr lang="pt-BR" sz="2400" dirty="0"/>
              <a:t>ser difícil de controlar.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/>
              <a:t>Requer mais tempo = monitoramento mais extenso.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/>
              <a:t>Processo dinâmico, difícil de prever a eficácia futura.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Alterações </a:t>
            </a:r>
            <a:r>
              <a:rPr lang="pt-BR" sz="2400" dirty="0"/>
              <a:t>introduzidas no meio ambiente </a:t>
            </a:r>
            <a:r>
              <a:rPr lang="pt-BR" sz="2400" dirty="0" smtClean="0"/>
              <a:t>podem </a:t>
            </a:r>
            <a:r>
              <a:rPr lang="pt-BR" sz="2400" dirty="0"/>
              <a:t>causar </a:t>
            </a:r>
            <a:r>
              <a:rPr lang="pt-BR" sz="2400" dirty="0" smtClean="0"/>
              <a:t>outros problemas </a:t>
            </a:r>
            <a:r>
              <a:rPr lang="pt-BR" sz="2400" dirty="0"/>
              <a:t>de contaminação</a:t>
            </a:r>
            <a:r>
              <a:rPr lang="pt-BR" sz="2400" dirty="0" smtClean="0"/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24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050280" y="174057"/>
            <a:ext cx="3346808" cy="713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altLang="pt-B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855745" y="591091"/>
            <a:ext cx="22731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2800" b="1" i="1" dirty="0" smtClean="0">
                <a:solidFill>
                  <a:srgbClr val="0070C0"/>
                </a:solidFill>
              </a:rPr>
              <a:t>Desvantagens</a:t>
            </a:r>
            <a:endParaRPr lang="pt-BR" sz="2800" b="1" i="1" dirty="0">
              <a:solidFill>
                <a:srgbClr val="0070C0"/>
              </a:solidFill>
            </a:endParaRPr>
          </a:p>
        </p:txBody>
      </p:sp>
      <p:pic>
        <p:nvPicPr>
          <p:cNvPr id="32770" name="Picture 2" descr="Evaluating the Disadvantages of Divide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088" y="2022248"/>
            <a:ext cx="4352031" cy="335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605306" cy="60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A08A7-2995-4C31-B488-9B29FD58C060}" type="slidenum">
              <a:rPr lang="pt-BR" smtClean="0"/>
              <a:t>20</a:t>
            </a:fld>
            <a:endParaRPr lang="pt-BR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753852" y="92985"/>
            <a:ext cx="11172537" cy="7381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600" b="1" dirty="0" smtClean="0">
                <a:solidFill>
                  <a:srgbClr val="FF0000"/>
                </a:solidFill>
                <a:latin typeface="+mn-lt"/>
              </a:rPr>
              <a:t>5. PARTICULARIDADES DA TÉCNICA DE BIORREMEDIAÇÃO</a:t>
            </a:r>
            <a:endParaRPr lang="pt-BR" altLang="pt-BR" sz="36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885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550" y="1329207"/>
            <a:ext cx="7061381" cy="297600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300" b="1" u="sng" dirty="0" smtClean="0"/>
              <a:t>Identificação/conhecimento do microrganismo:</a:t>
            </a:r>
            <a:r>
              <a:rPr lang="pt-BR" sz="2300" b="1" dirty="0" smtClean="0"/>
              <a:t> </a:t>
            </a:r>
            <a:r>
              <a:rPr lang="pt-BR" sz="2300" dirty="0" smtClean="0"/>
              <a:t>apenas </a:t>
            </a:r>
            <a:r>
              <a:rPr lang="pt-BR" sz="2300" dirty="0"/>
              <a:t>1% dos microrganismos existentes </a:t>
            </a:r>
            <a:r>
              <a:rPr lang="pt-BR" sz="2300" dirty="0" smtClean="0"/>
              <a:t>foram isolados = limitação </a:t>
            </a:r>
            <a:r>
              <a:rPr lang="pt-BR" sz="2300" dirty="0"/>
              <a:t>da </a:t>
            </a:r>
            <a:r>
              <a:rPr lang="pt-BR" sz="2300" dirty="0" err="1"/>
              <a:t>biorremediação</a:t>
            </a:r>
            <a:r>
              <a:rPr lang="pt-BR" sz="2300" dirty="0"/>
              <a:t> </a:t>
            </a:r>
            <a:r>
              <a:rPr lang="pt-BR" sz="2300" dirty="0" smtClean="0"/>
              <a:t>(identificação </a:t>
            </a:r>
            <a:r>
              <a:rPr lang="pt-BR" sz="2300" dirty="0"/>
              <a:t>de microrganismos capazes de </a:t>
            </a:r>
            <a:r>
              <a:rPr lang="pt-BR" sz="2300" dirty="0" err="1"/>
              <a:t>biodegradar</a:t>
            </a:r>
            <a:r>
              <a:rPr lang="pt-BR" sz="2300" dirty="0"/>
              <a:t> </a:t>
            </a:r>
            <a:r>
              <a:rPr lang="pt-BR" sz="2300" dirty="0" smtClean="0"/>
              <a:t>contaminante).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3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300" b="1" u="sng" dirty="0"/>
              <a:t>Conhecimento prévio:</a:t>
            </a:r>
            <a:r>
              <a:rPr lang="pt-BR" sz="2300" dirty="0"/>
              <a:t> necessário estudar previamente em laboratório os organismos de </a:t>
            </a:r>
            <a:r>
              <a:rPr lang="pt-BR" sz="2300" dirty="0" err="1"/>
              <a:t>biorremediação</a:t>
            </a:r>
            <a:r>
              <a:rPr lang="pt-BR" sz="2300" dirty="0"/>
              <a:t> e suas interações (testes-piloto em pequena escala realizados antes da aplicação em massa</a:t>
            </a:r>
            <a:r>
              <a:rPr lang="pt-BR" sz="2300" dirty="0" smtClean="0"/>
              <a:t>).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3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300" b="1" u="sng" dirty="0" smtClean="0"/>
              <a:t>Toxicidade:</a:t>
            </a:r>
            <a:r>
              <a:rPr lang="pt-BR" sz="2300" b="1" dirty="0" smtClean="0"/>
              <a:t> </a:t>
            </a:r>
            <a:r>
              <a:rPr lang="pt-BR" sz="2300" dirty="0" smtClean="0"/>
              <a:t>alguns microrganismos podem </a:t>
            </a:r>
            <a:r>
              <a:rPr lang="pt-BR" sz="2300" dirty="0" err="1" smtClean="0"/>
              <a:t>biotransformar</a:t>
            </a:r>
            <a:r>
              <a:rPr lang="pt-BR" sz="2300" dirty="0" smtClean="0"/>
              <a:t> contaminantes em subprodutos mais tóxicos.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3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3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23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3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23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21</a:t>
            </a:fld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4855745" y="591091"/>
            <a:ext cx="22731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2800" b="1" i="1" dirty="0" smtClean="0">
                <a:solidFill>
                  <a:srgbClr val="0070C0"/>
                </a:solidFill>
              </a:rPr>
              <a:t>Desvantagens</a:t>
            </a:r>
            <a:endParaRPr lang="pt-BR" sz="2800" b="1" i="1" dirty="0">
              <a:solidFill>
                <a:srgbClr val="0070C0"/>
              </a:solidFill>
            </a:endParaRPr>
          </a:p>
        </p:txBody>
      </p:sp>
      <p:pic>
        <p:nvPicPr>
          <p:cNvPr id="33794" name="Picture 2" descr="Advantages and disadvantages of selling quality products - Australian Sel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482" y="1329207"/>
            <a:ext cx="4762500" cy="4762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53852" y="92985"/>
            <a:ext cx="11172537" cy="7381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600" b="1" dirty="0" smtClean="0">
                <a:solidFill>
                  <a:srgbClr val="FF0000"/>
                </a:solidFill>
                <a:latin typeface="+mn-lt"/>
              </a:rPr>
              <a:t>5. PARTICULARIDADES DA TÉCNICA DE BIORREMEDIAÇÃO</a:t>
            </a:r>
            <a:endParaRPr lang="pt-BR" altLang="pt-BR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2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605306" cy="60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82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0419" y="1466449"/>
            <a:ext cx="11730446" cy="346615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Os </a:t>
            </a:r>
            <a:r>
              <a:rPr lang="pt-BR" sz="2400" dirty="0" smtClean="0">
                <a:solidFill>
                  <a:srgbClr val="0070C0"/>
                </a:solidFill>
              </a:rPr>
              <a:t>processos</a:t>
            </a:r>
            <a:r>
              <a:rPr lang="pt-BR" sz="2400" dirty="0" smtClean="0"/>
              <a:t> </a:t>
            </a:r>
            <a:r>
              <a:rPr lang="pt-BR" sz="2400" dirty="0" smtClean="0">
                <a:solidFill>
                  <a:srgbClr val="0070C0"/>
                </a:solidFill>
              </a:rPr>
              <a:t>dependem atividade </a:t>
            </a:r>
            <a:r>
              <a:rPr lang="pt-BR" sz="2400" dirty="0">
                <a:solidFill>
                  <a:srgbClr val="0070C0"/>
                </a:solidFill>
              </a:rPr>
              <a:t>de </a:t>
            </a:r>
            <a:r>
              <a:rPr lang="pt-BR" sz="2400" dirty="0" smtClean="0">
                <a:solidFill>
                  <a:srgbClr val="0070C0"/>
                </a:solidFill>
              </a:rPr>
              <a:t>microrganismos/</a:t>
            </a:r>
            <a:r>
              <a:rPr lang="pt-BR" sz="2400" dirty="0" smtClean="0"/>
              <a:t>plantas ou </a:t>
            </a:r>
            <a:r>
              <a:rPr lang="pt-BR" sz="2400" dirty="0"/>
              <a:t>de suas </a:t>
            </a:r>
            <a:r>
              <a:rPr lang="pt-BR" sz="2400" dirty="0">
                <a:solidFill>
                  <a:srgbClr val="0070C0"/>
                </a:solidFill>
              </a:rPr>
              <a:t>enzimas isoladas</a:t>
            </a:r>
            <a:r>
              <a:rPr lang="pt-BR" sz="2400" dirty="0" smtClean="0"/>
              <a:t>,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Devem </a:t>
            </a:r>
            <a:r>
              <a:rPr lang="pt-BR" sz="2400" dirty="0"/>
              <a:t>ser </a:t>
            </a:r>
            <a:r>
              <a:rPr lang="pt-BR" sz="2400" dirty="0">
                <a:solidFill>
                  <a:srgbClr val="0070C0"/>
                </a:solidFill>
              </a:rPr>
              <a:t>mantidas condições físico-químicas adequada</a:t>
            </a:r>
            <a:r>
              <a:rPr lang="pt-BR" sz="2400" dirty="0"/>
              <a:t>s para cada </a:t>
            </a:r>
            <a:r>
              <a:rPr lang="pt-BR" sz="2400" dirty="0" smtClean="0"/>
              <a:t>organismo/sistema </a:t>
            </a:r>
            <a:r>
              <a:rPr lang="pt-BR" sz="2400" dirty="0"/>
              <a:t>enzimático, </a:t>
            </a:r>
            <a:r>
              <a:rPr lang="pt-BR" sz="2400" dirty="0" smtClean="0"/>
              <a:t>para </a:t>
            </a:r>
            <a:r>
              <a:rPr lang="pt-BR" sz="2400" dirty="0" smtClean="0">
                <a:solidFill>
                  <a:srgbClr val="0070C0"/>
                </a:solidFill>
              </a:rPr>
              <a:t>otimizar </a:t>
            </a:r>
            <a:r>
              <a:rPr lang="pt-BR" sz="2400" dirty="0"/>
              <a:t>sua </a:t>
            </a:r>
            <a:r>
              <a:rPr lang="pt-BR" sz="2400" dirty="0">
                <a:solidFill>
                  <a:srgbClr val="0070C0"/>
                </a:solidFill>
              </a:rPr>
              <a:t>atividade metabólica </a:t>
            </a:r>
            <a:r>
              <a:rPr lang="pt-BR" sz="2400" dirty="0"/>
              <a:t>no processo de </a:t>
            </a:r>
            <a:r>
              <a:rPr lang="pt-BR" sz="2400" dirty="0" err="1" smtClean="0"/>
              <a:t>biorremediação</a:t>
            </a:r>
            <a:r>
              <a:rPr lang="pt-BR" sz="2400" dirty="0" smtClean="0"/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b="1" dirty="0">
                <a:solidFill>
                  <a:schemeClr val="accent5">
                    <a:lumMod val="75000"/>
                  </a:schemeClr>
                </a:solidFill>
              </a:rPr>
              <a:t>Umidade: </a:t>
            </a:r>
            <a:r>
              <a:rPr lang="pt-BR" sz="2400" dirty="0"/>
              <a:t>a disponibilidade de água é essencial para os organismos vivos, bem como para a atividade enzimática dos catalisadores biológicos livres de células. </a:t>
            </a:r>
            <a:endParaRPr lang="pt-BR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Geralmente</a:t>
            </a:r>
            <a:r>
              <a:rPr lang="pt-BR" sz="2400" dirty="0"/>
              <a:t>, 12 a 25% de umidade relativa deve ser mantida nos solos no processo de </a:t>
            </a:r>
            <a:r>
              <a:rPr lang="pt-BR" sz="2400" dirty="0" err="1" smtClean="0"/>
              <a:t>biorremediação</a:t>
            </a:r>
            <a:r>
              <a:rPr lang="pt-BR" sz="2400" dirty="0" smtClean="0"/>
              <a:t>.</a:t>
            </a:r>
            <a:endParaRPr lang="pt-BR" sz="2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24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22</a:t>
            </a:fld>
            <a:endParaRPr lang="pt-BR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676085" y="91797"/>
            <a:ext cx="11204780" cy="1325563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latin typeface="+mn-lt"/>
              </a:rPr>
              <a:t>6. FATORES QUE DEVEM SER OTIMIZADOS/MANTIDOS DURANTE A BIORREMEDIAÇÃO</a:t>
            </a:r>
            <a:endParaRPr lang="pt-BR" sz="3600" dirty="0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605306" cy="60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40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679" y="1525362"/>
            <a:ext cx="11765744" cy="1949331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lang="pt-BR" sz="2400" dirty="0" smtClean="0">
                <a:solidFill>
                  <a:srgbClr val="0070C0"/>
                </a:solidFill>
              </a:rPr>
              <a:t>Prevenção: </a:t>
            </a:r>
            <a:r>
              <a:rPr lang="pt-BR" sz="2400" dirty="0" smtClean="0"/>
              <a:t>envolve sistemas c/ uso de </a:t>
            </a:r>
            <a:r>
              <a:rPr lang="pt-BR" sz="2400" dirty="0"/>
              <a:t>organismos geneticamente modificados (</a:t>
            </a:r>
            <a:r>
              <a:rPr lang="pt-BR" sz="2400" dirty="0" err="1"/>
              <a:t>OGMs</a:t>
            </a:r>
            <a:r>
              <a:rPr lang="pt-BR" sz="2400" dirty="0"/>
              <a:t>), </a:t>
            </a:r>
            <a:r>
              <a:rPr lang="pt-BR" sz="2400" dirty="0" smtClean="0"/>
              <a:t>p/ manejo </a:t>
            </a:r>
            <a:r>
              <a:rPr lang="pt-BR" sz="2400" dirty="0"/>
              <a:t>de </a:t>
            </a:r>
            <a:r>
              <a:rPr lang="pt-BR" sz="2400" dirty="0" smtClean="0"/>
              <a:t>risco, gerenciamento </a:t>
            </a:r>
            <a:r>
              <a:rPr lang="pt-BR" sz="2400" dirty="0"/>
              <a:t>de impacto; </a:t>
            </a:r>
            <a:endParaRPr lang="pt-BR" sz="24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1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>
                <a:solidFill>
                  <a:srgbClr val="0070C0"/>
                </a:solidFill>
              </a:rPr>
              <a:t>b)   Monitoramento: </a:t>
            </a:r>
            <a:r>
              <a:rPr lang="pt-BR" sz="2400" dirty="0" smtClean="0"/>
              <a:t>envolve a utilização de </a:t>
            </a:r>
            <a:r>
              <a:rPr lang="pt-BR" sz="2400" dirty="0" err="1" smtClean="0"/>
              <a:t>biossensores</a:t>
            </a:r>
            <a:r>
              <a:rPr lang="pt-BR" sz="2400" dirty="0" smtClean="0"/>
              <a:t>, </a:t>
            </a:r>
            <a:r>
              <a:rPr lang="pt-BR" sz="2400" dirty="0" err="1" smtClean="0"/>
              <a:t>bioindicadores</a:t>
            </a:r>
            <a:r>
              <a:rPr lang="pt-BR" sz="2400" dirty="0" smtClean="0"/>
              <a:t> e biofilmes;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1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>
                <a:solidFill>
                  <a:srgbClr val="0070C0"/>
                </a:solidFill>
              </a:rPr>
              <a:t>c)   Regeneração: </a:t>
            </a:r>
            <a:r>
              <a:rPr lang="pt-BR" sz="2400" dirty="0" smtClean="0"/>
              <a:t>envolve aspectos técnicos da </a:t>
            </a:r>
            <a:r>
              <a:rPr lang="pt-BR" sz="2400" dirty="0" err="1" smtClean="0"/>
              <a:t>biorremediação</a:t>
            </a:r>
            <a:r>
              <a:rPr lang="pt-BR" sz="2400" dirty="0" smtClean="0"/>
              <a:t> </a:t>
            </a:r>
            <a:r>
              <a:rPr lang="pt-BR" sz="2400" dirty="0"/>
              <a:t>e </a:t>
            </a:r>
            <a:r>
              <a:rPr lang="pt-BR" sz="2400" dirty="0" err="1"/>
              <a:t>biodegração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931877" y="808826"/>
            <a:ext cx="43186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pt-BR" sz="2800" b="1" i="1" dirty="0" smtClean="0">
                <a:solidFill>
                  <a:srgbClr val="0070C0"/>
                </a:solidFill>
              </a:rPr>
              <a:t>Controle de Qualidade</a:t>
            </a:r>
            <a:endParaRPr lang="pt-BR" sz="2800" b="1" i="1" dirty="0">
              <a:solidFill>
                <a:srgbClr val="0070C0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605307" y="246452"/>
            <a:ext cx="11076889" cy="7381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altLang="pt-BR" sz="3600" b="1" dirty="0" smtClean="0">
                <a:solidFill>
                  <a:srgbClr val="FF0000"/>
                </a:solidFill>
                <a:latin typeface="+mn-lt"/>
              </a:rPr>
              <a:t>7. MONITORAMENTO DA BIORREMEDIAÇÃO </a:t>
            </a:r>
            <a:endParaRPr lang="pt-BR" altLang="pt-BR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4818" name="Picture 2" descr="Monitorar e Controlar é Preciso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69" y="3663950"/>
            <a:ext cx="4226384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Operadores de monitoramento e controle de gás | Vetor Prem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629" y="3474693"/>
            <a:ext cx="4218119" cy="336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m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605306" cy="60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A08A7-2995-4C31-B488-9B29FD58C060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609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Agrupar 19"/>
          <p:cNvGrpSpPr/>
          <p:nvPr/>
        </p:nvGrpSpPr>
        <p:grpSpPr>
          <a:xfrm>
            <a:off x="1105469" y="2132329"/>
            <a:ext cx="9341249" cy="4224021"/>
            <a:chOff x="1362202" y="1485392"/>
            <a:chExt cx="8479790" cy="3519043"/>
          </a:xfrm>
        </p:grpSpPr>
        <p:sp>
          <p:nvSpPr>
            <p:cNvPr id="3" name="object 3"/>
            <p:cNvSpPr txBox="1"/>
            <p:nvPr/>
          </p:nvSpPr>
          <p:spPr>
            <a:xfrm>
              <a:off x="3496183" y="1485392"/>
              <a:ext cx="2397760" cy="4521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800" spc="-35" dirty="0">
                  <a:latin typeface="Times New Roman"/>
                  <a:cs typeface="Times New Roman"/>
                </a:rPr>
                <a:t>MICROARRAY</a:t>
              </a:r>
              <a:endParaRPr sz="2800" dirty="0">
                <a:latin typeface="Times New Roman"/>
                <a:cs typeface="Times New Roman"/>
              </a:endParaRPr>
            </a:p>
          </p:txBody>
        </p:sp>
        <p:sp>
          <p:nvSpPr>
            <p:cNvPr id="4" name="object 4"/>
            <p:cNvSpPr txBox="1"/>
            <p:nvPr/>
          </p:nvSpPr>
          <p:spPr>
            <a:xfrm>
              <a:off x="6926005" y="1485392"/>
              <a:ext cx="539115" cy="4521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800" spc="-5" dirty="0">
                  <a:latin typeface="Times New Roman"/>
                  <a:cs typeface="Times New Roman"/>
                </a:rPr>
                <a:t>SIP</a:t>
              </a:r>
              <a:endParaRPr sz="2800">
                <a:latin typeface="Times New Roman"/>
                <a:cs typeface="Times New Roman"/>
              </a:endParaRPr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1362202" y="1997151"/>
              <a:ext cx="2135505" cy="4521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800" spc="-5" dirty="0">
                  <a:latin typeface="Times New Roman"/>
                  <a:cs typeface="Times New Roman"/>
                </a:rPr>
                <a:t>C</a:t>
              </a:r>
              <a:r>
                <a:rPr sz="2800" spc="-20" dirty="0">
                  <a:latin typeface="Times New Roman"/>
                  <a:cs typeface="Times New Roman"/>
                </a:rPr>
                <a:t>E</a:t>
              </a:r>
              <a:r>
                <a:rPr sz="2800" spc="-5" dirty="0">
                  <a:latin typeface="Times New Roman"/>
                  <a:cs typeface="Times New Roman"/>
                </a:rPr>
                <a:t>NSU</a:t>
              </a:r>
              <a:r>
                <a:rPr sz="2800" spc="-10" dirty="0">
                  <a:latin typeface="Times New Roman"/>
                  <a:cs typeface="Times New Roman"/>
                </a:rPr>
                <a:t>S</a:t>
              </a:r>
              <a:r>
                <a:rPr sz="1800" b="1" spc="-5" dirty="0">
                  <a:latin typeface="Times New Roman"/>
                  <a:cs typeface="Times New Roman"/>
                </a:rPr>
                <a:t>(</a:t>
              </a:r>
              <a:r>
                <a:rPr sz="1800" b="1" spc="-10" dirty="0">
                  <a:latin typeface="Times New Roman"/>
                  <a:cs typeface="Times New Roman"/>
                </a:rPr>
                <a:t>q</a:t>
              </a:r>
              <a:r>
                <a:rPr sz="1800" b="1" dirty="0">
                  <a:latin typeface="Times New Roman"/>
                  <a:cs typeface="Times New Roman"/>
                </a:rPr>
                <a:t>PC</a:t>
              </a:r>
              <a:r>
                <a:rPr sz="1800" b="1" spc="-10" dirty="0">
                  <a:latin typeface="Times New Roman"/>
                  <a:cs typeface="Times New Roman"/>
                </a:rPr>
                <a:t>R</a:t>
              </a:r>
              <a:r>
                <a:rPr sz="1800" b="1" dirty="0">
                  <a:latin typeface="Times New Roman"/>
                  <a:cs typeface="Times New Roman"/>
                </a:rPr>
                <a:t>)</a:t>
              </a:r>
              <a:endParaRPr sz="1800">
                <a:latin typeface="Times New Roman"/>
                <a:cs typeface="Times New Roman"/>
              </a:endParaRPr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7834121" y="1997151"/>
              <a:ext cx="1010285" cy="4521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800" spc="-10" dirty="0">
                  <a:latin typeface="Times New Roman"/>
                  <a:cs typeface="Times New Roman"/>
                </a:rPr>
                <a:t>DGGE</a:t>
              </a:r>
              <a:endParaRPr sz="2800" dirty="0">
                <a:latin typeface="Times New Roman"/>
                <a:cs typeface="Times New Roman"/>
              </a:endParaRPr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9007602" y="2508249"/>
              <a:ext cx="834390" cy="4521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800" spc="-5" dirty="0">
                  <a:latin typeface="Times New Roman"/>
                  <a:cs typeface="Times New Roman"/>
                </a:rPr>
                <a:t>CSIA</a:t>
              </a:r>
              <a:endParaRPr sz="2800">
                <a:latin typeface="Times New Roman"/>
                <a:cs typeface="Times New Roman"/>
              </a:endParaRP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1983994" y="3018789"/>
              <a:ext cx="696595" cy="4521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800" spc="-5" dirty="0">
                  <a:latin typeface="Times New Roman"/>
                  <a:cs typeface="Times New Roman"/>
                </a:rPr>
                <a:t>PCR</a:t>
              </a:r>
              <a:endParaRPr sz="2800">
                <a:latin typeface="Times New Roman"/>
                <a:cs typeface="Times New Roman"/>
              </a:endParaRPr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5587817" y="3018789"/>
              <a:ext cx="907415" cy="4521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800" spc="-5" dirty="0">
                  <a:latin typeface="Times New Roman"/>
                  <a:cs typeface="Times New Roman"/>
                </a:rPr>
                <a:t>MB</a:t>
              </a:r>
              <a:r>
                <a:rPr sz="2800" spc="-210" dirty="0">
                  <a:latin typeface="Times New Roman"/>
                  <a:cs typeface="Times New Roman"/>
                </a:rPr>
                <a:t>T</a:t>
              </a:r>
              <a:r>
                <a:rPr sz="2800" spc="-5" dirty="0">
                  <a:latin typeface="Times New Roman"/>
                  <a:cs typeface="Times New Roman"/>
                </a:rPr>
                <a:t>s</a:t>
              </a:r>
              <a:endParaRPr sz="2800" dirty="0">
                <a:latin typeface="Times New Roman"/>
                <a:cs typeface="Times New Roman"/>
              </a:endParaRPr>
            </a:p>
          </p:txBody>
        </p:sp>
        <p:sp>
          <p:nvSpPr>
            <p:cNvPr id="10" name="object 10"/>
            <p:cNvSpPr txBox="1"/>
            <p:nvPr/>
          </p:nvSpPr>
          <p:spPr>
            <a:xfrm>
              <a:off x="8564118" y="3530549"/>
              <a:ext cx="798195" cy="4521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800" spc="-5" dirty="0">
                  <a:latin typeface="Times New Roman"/>
                  <a:cs typeface="Times New Roman"/>
                </a:rPr>
                <a:t>FISH</a:t>
              </a:r>
              <a:endParaRPr sz="2800">
                <a:latin typeface="Times New Roman"/>
                <a:cs typeface="Times New Roman"/>
              </a:endParaRPr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2599689" y="4041775"/>
              <a:ext cx="1090295" cy="4521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800" spc="-5" dirty="0">
                  <a:latin typeface="Times New Roman"/>
                  <a:cs typeface="Times New Roman"/>
                </a:rPr>
                <a:t>T</a:t>
              </a:r>
              <a:r>
                <a:rPr sz="2800" spc="-15" dirty="0">
                  <a:latin typeface="Times New Roman"/>
                  <a:cs typeface="Times New Roman"/>
                </a:rPr>
                <a:t>R</a:t>
              </a:r>
              <a:r>
                <a:rPr sz="2800" spc="-5" dirty="0">
                  <a:latin typeface="Times New Roman"/>
                  <a:cs typeface="Times New Roman"/>
                </a:rPr>
                <a:t>FLP</a:t>
              </a:r>
              <a:endParaRPr sz="2800">
                <a:latin typeface="Times New Roman"/>
                <a:cs typeface="Times New Roman"/>
              </a:endParaRPr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4384675" y="4552315"/>
              <a:ext cx="2292985" cy="4521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800" spc="-5" dirty="0">
                  <a:latin typeface="Times New Roman"/>
                  <a:cs typeface="Times New Roman"/>
                </a:rPr>
                <a:t>SEQU</a:t>
              </a:r>
              <a:r>
                <a:rPr sz="2800" spc="-15" dirty="0">
                  <a:latin typeface="Times New Roman"/>
                  <a:cs typeface="Times New Roman"/>
                </a:rPr>
                <a:t>E</a:t>
              </a:r>
              <a:r>
                <a:rPr sz="2800" spc="-5" dirty="0">
                  <a:latin typeface="Times New Roman"/>
                  <a:cs typeface="Times New Roman"/>
                </a:rPr>
                <a:t>NCING</a:t>
              </a:r>
              <a:endParaRPr sz="2800">
                <a:latin typeface="Times New Roman"/>
                <a:cs typeface="Times New Roman"/>
              </a:endParaRPr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7458945" y="4552315"/>
              <a:ext cx="868680" cy="4521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800" dirty="0">
                  <a:latin typeface="Times New Roman"/>
                  <a:cs typeface="Times New Roman"/>
                </a:rPr>
                <a:t>P</a:t>
              </a:r>
              <a:r>
                <a:rPr sz="2800" spc="-5" dirty="0">
                  <a:latin typeface="Times New Roman"/>
                  <a:cs typeface="Times New Roman"/>
                </a:rPr>
                <a:t>L</a:t>
              </a:r>
              <a:r>
                <a:rPr sz="2800" spc="-210" dirty="0">
                  <a:latin typeface="Times New Roman"/>
                  <a:cs typeface="Times New Roman"/>
                </a:rPr>
                <a:t>F</a:t>
              </a:r>
              <a:r>
                <a:rPr sz="2800" spc="-5" dirty="0">
                  <a:latin typeface="Times New Roman"/>
                  <a:cs typeface="Times New Roman"/>
                </a:rPr>
                <a:t>A</a:t>
              </a:r>
              <a:endParaRPr sz="2800">
                <a:latin typeface="Times New Roman"/>
                <a:cs typeface="Times New Roman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2744723" y="3187954"/>
              <a:ext cx="2278380" cy="144145"/>
            </a:xfrm>
            <a:custGeom>
              <a:avLst/>
              <a:gdLst/>
              <a:ahLst/>
              <a:cxnLst/>
              <a:rect l="l" t="t" r="r" b="b"/>
              <a:pathLst>
                <a:path w="2278379" h="144145">
                  <a:moveTo>
                    <a:pt x="74421" y="67818"/>
                  </a:moveTo>
                  <a:lnTo>
                    <a:pt x="0" y="109347"/>
                  </a:lnTo>
                  <a:lnTo>
                    <a:pt x="77850" y="144018"/>
                  </a:lnTo>
                  <a:lnTo>
                    <a:pt x="76450" y="112903"/>
                  </a:lnTo>
                  <a:lnTo>
                    <a:pt x="63753" y="112903"/>
                  </a:lnTo>
                  <a:lnTo>
                    <a:pt x="63118" y="100203"/>
                  </a:lnTo>
                  <a:lnTo>
                    <a:pt x="75853" y="99626"/>
                  </a:lnTo>
                  <a:lnTo>
                    <a:pt x="74421" y="67818"/>
                  </a:lnTo>
                  <a:close/>
                </a:path>
                <a:path w="2278379" h="144145">
                  <a:moveTo>
                    <a:pt x="75853" y="99626"/>
                  </a:moveTo>
                  <a:lnTo>
                    <a:pt x="63118" y="100203"/>
                  </a:lnTo>
                  <a:lnTo>
                    <a:pt x="63753" y="112903"/>
                  </a:lnTo>
                  <a:lnTo>
                    <a:pt x="76425" y="112329"/>
                  </a:lnTo>
                  <a:lnTo>
                    <a:pt x="75853" y="99626"/>
                  </a:lnTo>
                  <a:close/>
                </a:path>
                <a:path w="2278379" h="144145">
                  <a:moveTo>
                    <a:pt x="76425" y="112329"/>
                  </a:moveTo>
                  <a:lnTo>
                    <a:pt x="63753" y="112903"/>
                  </a:lnTo>
                  <a:lnTo>
                    <a:pt x="76450" y="112903"/>
                  </a:lnTo>
                  <a:lnTo>
                    <a:pt x="76425" y="112329"/>
                  </a:lnTo>
                  <a:close/>
                </a:path>
                <a:path w="2278379" h="144145">
                  <a:moveTo>
                    <a:pt x="2277364" y="0"/>
                  </a:moveTo>
                  <a:lnTo>
                    <a:pt x="75853" y="99626"/>
                  </a:lnTo>
                  <a:lnTo>
                    <a:pt x="76425" y="112329"/>
                  </a:lnTo>
                  <a:lnTo>
                    <a:pt x="2277999" y="12700"/>
                  </a:lnTo>
                  <a:lnTo>
                    <a:pt x="227736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81320" y="3745865"/>
              <a:ext cx="242570" cy="826135"/>
            </a:xfrm>
            <a:custGeom>
              <a:avLst/>
              <a:gdLst/>
              <a:ahLst/>
              <a:cxnLst/>
              <a:rect l="l" t="t" r="r" b="b"/>
              <a:pathLst>
                <a:path w="242570" h="826135">
                  <a:moveTo>
                    <a:pt x="0" y="742442"/>
                  </a:moveTo>
                  <a:lnTo>
                    <a:pt x="17271" y="825881"/>
                  </a:lnTo>
                  <a:lnTo>
                    <a:pt x="69960" y="766191"/>
                  </a:lnTo>
                  <a:lnTo>
                    <a:pt x="39750" y="766191"/>
                  </a:lnTo>
                  <a:lnTo>
                    <a:pt x="27431" y="762889"/>
                  </a:lnTo>
                  <a:lnTo>
                    <a:pt x="30698" y="750593"/>
                  </a:lnTo>
                  <a:lnTo>
                    <a:pt x="0" y="742442"/>
                  </a:lnTo>
                  <a:close/>
                </a:path>
                <a:path w="242570" h="826135">
                  <a:moveTo>
                    <a:pt x="30698" y="750593"/>
                  </a:moveTo>
                  <a:lnTo>
                    <a:pt x="27431" y="762889"/>
                  </a:lnTo>
                  <a:lnTo>
                    <a:pt x="39750" y="766191"/>
                  </a:lnTo>
                  <a:lnTo>
                    <a:pt x="43023" y="753865"/>
                  </a:lnTo>
                  <a:lnTo>
                    <a:pt x="30698" y="750593"/>
                  </a:lnTo>
                  <a:close/>
                </a:path>
                <a:path w="242570" h="826135">
                  <a:moveTo>
                    <a:pt x="43023" y="753865"/>
                  </a:moveTo>
                  <a:lnTo>
                    <a:pt x="39750" y="766191"/>
                  </a:lnTo>
                  <a:lnTo>
                    <a:pt x="69960" y="766191"/>
                  </a:lnTo>
                  <a:lnTo>
                    <a:pt x="73659" y="762000"/>
                  </a:lnTo>
                  <a:lnTo>
                    <a:pt x="43023" y="753865"/>
                  </a:lnTo>
                  <a:close/>
                </a:path>
                <a:path w="242570" h="826135">
                  <a:moveTo>
                    <a:pt x="230124" y="0"/>
                  </a:moveTo>
                  <a:lnTo>
                    <a:pt x="30698" y="750593"/>
                  </a:lnTo>
                  <a:lnTo>
                    <a:pt x="43023" y="753865"/>
                  </a:lnTo>
                  <a:lnTo>
                    <a:pt x="242315" y="3302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6" name="object 16"/>
            <p:cNvGrpSpPr/>
            <p:nvPr/>
          </p:nvGrpSpPr>
          <p:grpSpPr>
            <a:xfrm>
              <a:off x="3553967" y="1757172"/>
              <a:ext cx="5358765" cy="2815590"/>
              <a:chOff x="3553967" y="1757172"/>
              <a:chExt cx="5358765" cy="2815590"/>
            </a:xfrm>
          </p:grpSpPr>
          <p:sp>
            <p:nvSpPr>
              <p:cNvPr id="17" name="object 17"/>
              <p:cNvSpPr/>
              <p:nvPr/>
            </p:nvSpPr>
            <p:spPr>
              <a:xfrm>
                <a:off x="5166359" y="2737104"/>
                <a:ext cx="1663064" cy="914400"/>
              </a:xfrm>
              <a:custGeom>
                <a:avLst/>
                <a:gdLst/>
                <a:ahLst/>
                <a:cxnLst/>
                <a:rect l="l" t="t" r="r" b="b"/>
                <a:pathLst>
                  <a:path w="1663065" h="914400">
                    <a:moveTo>
                      <a:pt x="0" y="457200"/>
                    </a:moveTo>
                    <a:lnTo>
                      <a:pt x="9014" y="389644"/>
                    </a:lnTo>
                    <a:lnTo>
                      <a:pt x="35200" y="325165"/>
                    </a:lnTo>
                    <a:lnTo>
                      <a:pt x="77272" y="264468"/>
                    </a:lnTo>
                    <a:lnTo>
                      <a:pt x="103862" y="235759"/>
                    </a:lnTo>
                    <a:lnTo>
                      <a:pt x="133942" y="208262"/>
                    </a:lnTo>
                    <a:lnTo>
                      <a:pt x="167350" y="182064"/>
                    </a:lnTo>
                    <a:lnTo>
                      <a:pt x="203925" y="157254"/>
                    </a:lnTo>
                    <a:lnTo>
                      <a:pt x="243506" y="133921"/>
                    </a:lnTo>
                    <a:lnTo>
                      <a:pt x="285933" y="112153"/>
                    </a:lnTo>
                    <a:lnTo>
                      <a:pt x="331045" y="92038"/>
                    </a:lnTo>
                    <a:lnTo>
                      <a:pt x="378681" y="73664"/>
                    </a:lnTo>
                    <a:lnTo>
                      <a:pt x="428681" y="57122"/>
                    </a:lnTo>
                    <a:lnTo>
                      <a:pt x="480883" y="42497"/>
                    </a:lnTo>
                    <a:lnTo>
                      <a:pt x="535126" y="29881"/>
                    </a:lnTo>
                    <a:lnTo>
                      <a:pt x="591251" y="19359"/>
                    </a:lnTo>
                    <a:lnTo>
                      <a:pt x="649095" y="11022"/>
                    </a:lnTo>
                    <a:lnTo>
                      <a:pt x="708499" y="4957"/>
                    </a:lnTo>
                    <a:lnTo>
                      <a:pt x="769302" y="1254"/>
                    </a:lnTo>
                    <a:lnTo>
                      <a:pt x="831341" y="0"/>
                    </a:lnTo>
                    <a:lnTo>
                      <a:pt x="893381" y="1254"/>
                    </a:lnTo>
                    <a:lnTo>
                      <a:pt x="954184" y="4957"/>
                    </a:lnTo>
                    <a:lnTo>
                      <a:pt x="1013588" y="11022"/>
                    </a:lnTo>
                    <a:lnTo>
                      <a:pt x="1071432" y="19359"/>
                    </a:lnTo>
                    <a:lnTo>
                      <a:pt x="1127557" y="29881"/>
                    </a:lnTo>
                    <a:lnTo>
                      <a:pt x="1181800" y="42497"/>
                    </a:lnTo>
                    <a:lnTo>
                      <a:pt x="1234002" y="57122"/>
                    </a:lnTo>
                    <a:lnTo>
                      <a:pt x="1284002" y="73664"/>
                    </a:lnTo>
                    <a:lnTo>
                      <a:pt x="1331638" y="92038"/>
                    </a:lnTo>
                    <a:lnTo>
                      <a:pt x="1376750" y="112153"/>
                    </a:lnTo>
                    <a:lnTo>
                      <a:pt x="1419177" y="133921"/>
                    </a:lnTo>
                    <a:lnTo>
                      <a:pt x="1458758" y="157254"/>
                    </a:lnTo>
                    <a:lnTo>
                      <a:pt x="1495333" y="182064"/>
                    </a:lnTo>
                    <a:lnTo>
                      <a:pt x="1528741" y="208262"/>
                    </a:lnTo>
                    <a:lnTo>
                      <a:pt x="1558821" y="235759"/>
                    </a:lnTo>
                    <a:lnTo>
                      <a:pt x="1585411" y="264468"/>
                    </a:lnTo>
                    <a:lnTo>
                      <a:pt x="1627483" y="325165"/>
                    </a:lnTo>
                    <a:lnTo>
                      <a:pt x="1653669" y="389644"/>
                    </a:lnTo>
                    <a:lnTo>
                      <a:pt x="1662684" y="457200"/>
                    </a:lnTo>
                    <a:lnTo>
                      <a:pt x="1660403" y="491317"/>
                    </a:lnTo>
                    <a:lnTo>
                      <a:pt x="1642642" y="557423"/>
                    </a:lnTo>
                    <a:lnTo>
                      <a:pt x="1608352" y="620100"/>
                    </a:lnTo>
                    <a:lnTo>
                      <a:pt x="1558821" y="678640"/>
                    </a:lnTo>
                    <a:lnTo>
                      <a:pt x="1528741" y="706137"/>
                    </a:lnTo>
                    <a:lnTo>
                      <a:pt x="1495333" y="732335"/>
                    </a:lnTo>
                    <a:lnTo>
                      <a:pt x="1458758" y="757145"/>
                    </a:lnTo>
                    <a:lnTo>
                      <a:pt x="1419177" y="780478"/>
                    </a:lnTo>
                    <a:lnTo>
                      <a:pt x="1376750" y="802246"/>
                    </a:lnTo>
                    <a:lnTo>
                      <a:pt x="1331638" y="822361"/>
                    </a:lnTo>
                    <a:lnTo>
                      <a:pt x="1284002" y="840735"/>
                    </a:lnTo>
                    <a:lnTo>
                      <a:pt x="1234002" y="857277"/>
                    </a:lnTo>
                    <a:lnTo>
                      <a:pt x="1181800" y="871902"/>
                    </a:lnTo>
                    <a:lnTo>
                      <a:pt x="1127557" y="884518"/>
                    </a:lnTo>
                    <a:lnTo>
                      <a:pt x="1071432" y="895040"/>
                    </a:lnTo>
                    <a:lnTo>
                      <a:pt x="1013588" y="903377"/>
                    </a:lnTo>
                    <a:lnTo>
                      <a:pt x="954184" y="909442"/>
                    </a:lnTo>
                    <a:lnTo>
                      <a:pt x="893381" y="913145"/>
                    </a:lnTo>
                    <a:lnTo>
                      <a:pt x="831341" y="914400"/>
                    </a:lnTo>
                    <a:lnTo>
                      <a:pt x="769302" y="913145"/>
                    </a:lnTo>
                    <a:lnTo>
                      <a:pt x="708499" y="909442"/>
                    </a:lnTo>
                    <a:lnTo>
                      <a:pt x="649095" y="903377"/>
                    </a:lnTo>
                    <a:lnTo>
                      <a:pt x="591251" y="895040"/>
                    </a:lnTo>
                    <a:lnTo>
                      <a:pt x="535126" y="884518"/>
                    </a:lnTo>
                    <a:lnTo>
                      <a:pt x="480883" y="871902"/>
                    </a:lnTo>
                    <a:lnTo>
                      <a:pt x="428681" y="857277"/>
                    </a:lnTo>
                    <a:lnTo>
                      <a:pt x="378681" y="840735"/>
                    </a:lnTo>
                    <a:lnTo>
                      <a:pt x="331045" y="822361"/>
                    </a:lnTo>
                    <a:lnTo>
                      <a:pt x="285933" y="802246"/>
                    </a:lnTo>
                    <a:lnTo>
                      <a:pt x="243506" y="780478"/>
                    </a:lnTo>
                    <a:lnTo>
                      <a:pt x="203925" y="757145"/>
                    </a:lnTo>
                    <a:lnTo>
                      <a:pt x="167350" y="732335"/>
                    </a:lnTo>
                    <a:lnTo>
                      <a:pt x="133942" y="706137"/>
                    </a:lnTo>
                    <a:lnTo>
                      <a:pt x="103862" y="678640"/>
                    </a:lnTo>
                    <a:lnTo>
                      <a:pt x="77272" y="649931"/>
                    </a:lnTo>
                    <a:lnTo>
                      <a:pt x="35200" y="589234"/>
                    </a:lnTo>
                    <a:lnTo>
                      <a:pt x="9014" y="524755"/>
                    </a:lnTo>
                    <a:lnTo>
                      <a:pt x="0" y="457200"/>
                    </a:lnTo>
                    <a:close/>
                  </a:path>
                </a:pathLst>
              </a:custGeom>
              <a:ln w="12192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8"/>
              <p:cNvSpPr/>
              <p:nvPr/>
            </p:nvSpPr>
            <p:spPr>
              <a:xfrm>
                <a:off x="3553968" y="1757171"/>
                <a:ext cx="5358765" cy="2815590"/>
              </a:xfrm>
              <a:custGeom>
                <a:avLst/>
                <a:gdLst/>
                <a:ahLst/>
                <a:cxnLst/>
                <a:rect l="l" t="t" r="r" b="b"/>
                <a:pathLst>
                  <a:path w="5358765" h="2815590">
                    <a:moveTo>
                      <a:pt x="1614297" y="1061466"/>
                    </a:moveTo>
                    <a:lnTo>
                      <a:pt x="74904" y="614159"/>
                    </a:lnTo>
                    <a:lnTo>
                      <a:pt x="75933" y="610616"/>
                    </a:lnTo>
                    <a:lnTo>
                      <a:pt x="83820" y="583565"/>
                    </a:lnTo>
                    <a:lnTo>
                      <a:pt x="0" y="598932"/>
                    </a:lnTo>
                    <a:lnTo>
                      <a:pt x="62484" y="656844"/>
                    </a:lnTo>
                    <a:lnTo>
                      <a:pt x="71361" y="626351"/>
                    </a:lnTo>
                    <a:lnTo>
                      <a:pt x="1610741" y="1073658"/>
                    </a:lnTo>
                    <a:lnTo>
                      <a:pt x="1614297" y="1061466"/>
                    </a:lnTo>
                    <a:close/>
                  </a:path>
                  <a:path w="5358765" h="2815590">
                    <a:moveTo>
                      <a:pt x="1761998" y="1825510"/>
                    </a:moveTo>
                    <a:lnTo>
                      <a:pt x="1757045" y="1813814"/>
                    </a:lnTo>
                    <a:lnTo>
                      <a:pt x="235559" y="2444991"/>
                    </a:lnTo>
                    <a:lnTo>
                      <a:pt x="223393" y="2415667"/>
                    </a:lnTo>
                    <a:lnTo>
                      <a:pt x="167640" y="2480056"/>
                    </a:lnTo>
                    <a:lnTo>
                      <a:pt x="252603" y="2486025"/>
                    </a:lnTo>
                    <a:lnTo>
                      <a:pt x="242417" y="2461514"/>
                    </a:lnTo>
                    <a:lnTo>
                      <a:pt x="240411" y="2456675"/>
                    </a:lnTo>
                    <a:lnTo>
                      <a:pt x="1761998" y="1825510"/>
                    </a:lnTo>
                    <a:close/>
                  </a:path>
                  <a:path w="5358765" h="2815590">
                    <a:moveTo>
                      <a:pt x="2049780" y="878332"/>
                    </a:moveTo>
                    <a:lnTo>
                      <a:pt x="1523009" y="250901"/>
                    </a:lnTo>
                    <a:lnTo>
                      <a:pt x="1534617" y="241173"/>
                    </a:lnTo>
                    <a:lnTo>
                      <a:pt x="1547368" y="230505"/>
                    </a:lnTo>
                    <a:lnTo>
                      <a:pt x="1469136" y="196596"/>
                    </a:lnTo>
                    <a:lnTo>
                      <a:pt x="1488948" y="279400"/>
                    </a:lnTo>
                    <a:lnTo>
                      <a:pt x="1513255" y="259054"/>
                    </a:lnTo>
                    <a:lnTo>
                      <a:pt x="2040128" y="886460"/>
                    </a:lnTo>
                    <a:lnTo>
                      <a:pt x="2049780" y="878332"/>
                    </a:lnTo>
                    <a:close/>
                  </a:path>
                  <a:path w="5358765" h="2815590">
                    <a:moveTo>
                      <a:pt x="3345180" y="0"/>
                    </a:moveTo>
                    <a:lnTo>
                      <a:pt x="3273552" y="46101"/>
                    </a:lnTo>
                    <a:lnTo>
                      <a:pt x="3300819" y="62280"/>
                    </a:lnTo>
                    <a:lnTo>
                      <a:pt x="2838323" y="840867"/>
                    </a:lnTo>
                    <a:lnTo>
                      <a:pt x="2849245" y="847471"/>
                    </a:lnTo>
                    <a:lnTo>
                      <a:pt x="3311741" y="68757"/>
                    </a:lnTo>
                    <a:lnTo>
                      <a:pt x="3339084" y="84963"/>
                    </a:lnTo>
                    <a:lnTo>
                      <a:pt x="3341497" y="51308"/>
                    </a:lnTo>
                    <a:lnTo>
                      <a:pt x="3345180" y="0"/>
                    </a:lnTo>
                    <a:close/>
                  </a:path>
                  <a:path w="5358765" h="2815590">
                    <a:moveTo>
                      <a:pt x="3851783" y="2815209"/>
                    </a:moveTo>
                    <a:lnTo>
                      <a:pt x="3839337" y="2773045"/>
                    </a:lnTo>
                    <a:lnTo>
                      <a:pt x="3827653" y="2733421"/>
                    </a:lnTo>
                    <a:lnTo>
                      <a:pt x="3804374" y="2755112"/>
                    </a:lnTo>
                    <a:lnTo>
                      <a:pt x="2997835" y="1890014"/>
                    </a:lnTo>
                    <a:lnTo>
                      <a:pt x="2988437" y="1898650"/>
                    </a:lnTo>
                    <a:lnTo>
                      <a:pt x="3795103" y="2763748"/>
                    </a:lnTo>
                    <a:lnTo>
                      <a:pt x="3771900" y="2785364"/>
                    </a:lnTo>
                    <a:lnTo>
                      <a:pt x="3851783" y="2815209"/>
                    </a:lnTo>
                    <a:close/>
                  </a:path>
                  <a:path w="5358765" h="2815590">
                    <a:moveTo>
                      <a:pt x="4248023" y="475488"/>
                    </a:moveTo>
                    <a:lnTo>
                      <a:pt x="4163060" y="482600"/>
                    </a:lnTo>
                    <a:lnTo>
                      <a:pt x="4179570" y="509701"/>
                    </a:lnTo>
                    <a:lnTo>
                      <a:pt x="3271774" y="1062863"/>
                    </a:lnTo>
                    <a:lnTo>
                      <a:pt x="3278378" y="1073658"/>
                    </a:lnTo>
                    <a:lnTo>
                      <a:pt x="4186212" y="520598"/>
                    </a:lnTo>
                    <a:lnTo>
                      <a:pt x="4202684" y="547624"/>
                    </a:lnTo>
                    <a:lnTo>
                      <a:pt x="4230700" y="503047"/>
                    </a:lnTo>
                    <a:lnTo>
                      <a:pt x="4248023" y="475488"/>
                    </a:lnTo>
                    <a:close/>
                  </a:path>
                  <a:path w="5358765" h="2815590">
                    <a:moveTo>
                      <a:pt x="5001768" y="1990725"/>
                    </a:moveTo>
                    <a:lnTo>
                      <a:pt x="4994160" y="1984883"/>
                    </a:lnTo>
                    <a:lnTo>
                      <a:pt x="4934204" y="1938782"/>
                    </a:lnTo>
                    <a:lnTo>
                      <a:pt x="4928159" y="1970011"/>
                    </a:lnTo>
                    <a:lnTo>
                      <a:pt x="3346450" y="1662557"/>
                    </a:lnTo>
                    <a:lnTo>
                      <a:pt x="3343910" y="1675003"/>
                    </a:lnTo>
                    <a:lnTo>
                      <a:pt x="4925746" y="1982457"/>
                    </a:lnTo>
                    <a:lnTo>
                      <a:pt x="4919726" y="2013585"/>
                    </a:lnTo>
                    <a:lnTo>
                      <a:pt x="5001768" y="1990725"/>
                    </a:lnTo>
                    <a:close/>
                  </a:path>
                  <a:path w="5358765" h="2815590">
                    <a:moveTo>
                      <a:pt x="5358765" y="1027176"/>
                    </a:moveTo>
                    <a:lnTo>
                      <a:pt x="5277485" y="1001522"/>
                    </a:lnTo>
                    <a:lnTo>
                      <a:pt x="5282450" y="1032865"/>
                    </a:lnTo>
                    <a:lnTo>
                      <a:pt x="3405124" y="1331214"/>
                    </a:lnTo>
                    <a:lnTo>
                      <a:pt x="3407156" y="1343660"/>
                    </a:lnTo>
                    <a:lnTo>
                      <a:pt x="5284444" y="1045438"/>
                    </a:lnTo>
                    <a:lnTo>
                      <a:pt x="5289423" y="1076706"/>
                    </a:lnTo>
                    <a:lnTo>
                      <a:pt x="5353609" y="1030859"/>
                    </a:lnTo>
                    <a:lnTo>
                      <a:pt x="5358765" y="1027176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2810985" y="791883"/>
            <a:ext cx="63362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Possibilidades de Ferramentas - Monitoramento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605307" y="145260"/>
            <a:ext cx="11076889" cy="7381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altLang="pt-BR" sz="3600" b="1" dirty="0" smtClean="0">
                <a:solidFill>
                  <a:srgbClr val="FF0000"/>
                </a:solidFill>
                <a:latin typeface="+mn-lt"/>
              </a:rPr>
              <a:t>8. FERRAMENTAS DE ANÁLISE – QUALIDADE AMBIENTAL</a:t>
            </a:r>
            <a:endParaRPr lang="pt-BR" altLang="pt-BR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9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605306" cy="60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A08A7-2995-4C31-B488-9B29FD58C060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09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8229" y="2513009"/>
            <a:ext cx="550182" cy="6209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" name="object 3"/>
          <p:cNvSpPr/>
          <p:nvPr/>
        </p:nvSpPr>
        <p:spPr>
          <a:xfrm>
            <a:off x="4844057" y="1840780"/>
            <a:ext cx="397716" cy="12932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" name="object 4"/>
          <p:cNvSpPr/>
          <p:nvPr/>
        </p:nvSpPr>
        <p:spPr>
          <a:xfrm>
            <a:off x="8069943" y="1700054"/>
            <a:ext cx="2831473" cy="18460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5" name="object 5"/>
          <p:cNvSpPr/>
          <p:nvPr/>
        </p:nvSpPr>
        <p:spPr>
          <a:xfrm>
            <a:off x="3566160" y="4521028"/>
            <a:ext cx="3589274" cy="17279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" name="object 6"/>
          <p:cNvSpPr txBox="1"/>
          <p:nvPr/>
        </p:nvSpPr>
        <p:spPr>
          <a:xfrm>
            <a:off x="534508" y="2080942"/>
            <a:ext cx="257267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rlito"/>
                <a:cs typeface="Carlito"/>
              </a:rPr>
              <a:t>Sample</a:t>
            </a:r>
            <a:r>
              <a:rPr sz="1400" b="1" spc="-85" dirty="0">
                <a:latin typeface="Carlito"/>
                <a:cs typeface="Carlito"/>
              </a:rPr>
              <a:t> </a:t>
            </a:r>
            <a:r>
              <a:rPr sz="1400" b="1" spc="-5" dirty="0">
                <a:latin typeface="Carlito"/>
                <a:cs typeface="Carlito"/>
              </a:rPr>
              <a:t>Collection</a:t>
            </a:r>
            <a:endParaRPr sz="1400" dirty="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7710" y="3229703"/>
            <a:ext cx="253111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3175" algn="ctr">
              <a:lnSpc>
                <a:spcPct val="100000"/>
              </a:lnSpc>
              <a:spcBef>
                <a:spcPts val="100"/>
              </a:spcBef>
            </a:pPr>
            <a:r>
              <a:rPr lang="pt-BR" spc="-25" dirty="0">
                <a:cs typeface="Carlito"/>
              </a:rPr>
              <a:t>Amostras de água subterrânea, solo ou </a:t>
            </a:r>
            <a:r>
              <a:rPr lang="pt-BR" spc="-25" dirty="0" err="1">
                <a:cs typeface="Carlito"/>
              </a:rPr>
              <a:t>Bio-Trap</a:t>
            </a:r>
            <a:r>
              <a:rPr lang="pt-BR" spc="-25" dirty="0">
                <a:cs typeface="Carlito"/>
              </a:rPr>
              <a:t> coletadas e enviadas durante a noite no gelo </a:t>
            </a:r>
            <a:endParaRPr dirty="0"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0971" y="3156246"/>
            <a:ext cx="1877060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pc="-5" dirty="0">
                <a:cs typeface="Carlito"/>
              </a:rPr>
              <a:t>DNA extraído de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pc="-5" dirty="0">
                <a:cs typeface="Carlito"/>
              </a:rPr>
              <a:t>amostra na chegada</a:t>
            </a:r>
            <a:endParaRPr dirty="0"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06873" y="3556380"/>
            <a:ext cx="4444674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pt-BR" sz="2000" dirty="0" smtClean="0"/>
              <a:t>PCR </a:t>
            </a:r>
            <a:r>
              <a:rPr lang="pt-BR" sz="2000" dirty="0"/>
              <a:t>quantitativo em tempo real é usado para detectar e quantificar alvos de interesse </a:t>
            </a:r>
            <a:r>
              <a:rPr lang="pt-BR" sz="2000" dirty="0" smtClean="0"/>
              <a:t>(</a:t>
            </a:r>
            <a:r>
              <a:rPr lang="pt-BR" sz="2000" dirty="0" err="1" smtClean="0"/>
              <a:t>Dehalococcoides</a:t>
            </a:r>
            <a:r>
              <a:rPr lang="pt-BR" sz="2000" dirty="0" smtClean="0"/>
              <a:t> </a:t>
            </a:r>
            <a:r>
              <a:rPr lang="pt-BR" sz="2000" dirty="0"/>
              <a:t>spp.)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2823972" y="2141440"/>
            <a:ext cx="1468120" cy="440690"/>
            <a:chOff x="2823972" y="1932432"/>
            <a:chExt cx="1468120" cy="440690"/>
          </a:xfrm>
        </p:grpSpPr>
        <p:sp>
          <p:nvSpPr>
            <p:cNvPr id="11" name="object 11"/>
            <p:cNvSpPr/>
            <p:nvPr/>
          </p:nvSpPr>
          <p:spPr>
            <a:xfrm>
              <a:off x="2830068" y="1938528"/>
              <a:ext cx="1455420" cy="428625"/>
            </a:xfrm>
            <a:custGeom>
              <a:avLst/>
              <a:gdLst/>
              <a:ahLst/>
              <a:cxnLst/>
              <a:rect l="l" t="t" r="r" b="b"/>
              <a:pathLst>
                <a:path w="1455420" h="428625">
                  <a:moveTo>
                    <a:pt x="1241297" y="0"/>
                  </a:moveTo>
                  <a:lnTo>
                    <a:pt x="1241297" y="107061"/>
                  </a:lnTo>
                  <a:lnTo>
                    <a:pt x="0" y="107061"/>
                  </a:lnTo>
                  <a:lnTo>
                    <a:pt x="0" y="321183"/>
                  </a:lnTo>
                  <a:lnTo>
                    <a:pt x="1241297" y="321183"/>
                  </a:lnTo>
                  <a:lnTo>
                    <a:pt x="1241297" y="428244"/>
                  </a:lnTo>
                  <a:lnTo>
                    <a:pt x="1455420" y="214122"/>
                  </a:lnTo>
                  <a:lnTo>
                    <a:pt x="124129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2" name="object 12"/>
            <p:cNvSpPr/>
            <p:nvPr/>
          </p:nvSpPr>
          <p:spPr>
            <a:xfrm>
              <a:off x="2830068" y="1938528"/>
              <a:ext cx="1455420" cy="428625"/>
            </a:xfrm>
            <a:custGeom>
              <a:avLst/>
              <a:gdLst/>
              <a:ahLst/>
              <a:cxnLst/>
              <a:rect l="l" t="t" r="r" b="b"/>
              <a:pathLst>
                <a:path w="1455420" h="428625">
                  <a:moveTo>
                    <a:pt x="0" y="107061"/>
                  </a:moveTo>
                  <a:lnTo>
                    <a:pt x="1241297" y="107061"/>
                  </a:lnTo>
                  <a:lnTo>
                    <a:pt x="1241297" y="0"/>
                  </a:lnTo>
                  <a:lnTo>
                    <a:pt x="1455420" y="214122"/>
                  </a:lnTo>
                  <a:lnTo>
                    <a:pt x="1241297" y="428244"/>
                  </a:lnTo>
                  <a:lnTo>
                    <a:pt x="1241297" y="321183"/>
                  </a:lnTo>
                  <a:lnTo>
                    <a:pt x="0" y="321183"/>
                  </a:lnTo>
                  <a:lnTo>
                    <a:pt x="0" y="107061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794247" y="2141440"/>
            <a:ext cx="1367155" cy="440690"/>
            <a:chOff x="5794247" y="1932432"/>
            <a:chExt cx="1367155" cy="440690"/>
          </a:xfrm>
        </p:grpSpPr>
        <p:sp>
          <p:nvSpPr>
            <p:cNvPr id="14" name="object 14"/>
            <p:cNvSpPr/>
            <p:nvPr/>
          </p:nvSpPr>
          <p:spPr>
            <a:xfrm>
              <a:off x="5800343" y="1938528"/>
              <a:ext cx="1355090" cy="428625"/>
            </a:xfrm>
            <a:custGeom>
              <a:avLst/>
              <a:gdLst/>
              <a:ahLst/>
              <a:cxnLst/>
              <a:rect l="l" t="t" r="r" b="b"/>
              <a:pathLst>
                <a:path w="1355090" h="428625">
                  <a:moveTo>
                    <a:pt x="1140713" y="0"/>
                  </a:moveTo>
                  <a:lnTo>
                    <a:pt x="1140713" y="107061"/>
                  </a:lnTo>
                  <a:lnTo>
                    <a:pt x="0" y="107061"/>
                  </a:lnTo>
                  <a:lnTo>
                    <a:pt x="0" y="321183"/>
                  </a:lnTo>
                  <a:lnTo>
                    <a:pt x="1140713" y="321183"/>
                  </a:lnTo>
                  <a:lnTo>
                    <a:pt x="1140713" y="428244"/>
                  </a:lnTo>
                  <a:lnTo>
                    <a:pt x="1354835" y="214122"/>
                  </a:lnTo>
                  <a:lnTo>
                    <a:pt x="1140713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5" name="object 15"/>
            <p:cNvSpPr/>
            <p:nvPr/>
          </p:nvSpPr>
          <p:spPr>
            <a:xfrm>
              <a:off x="5800343" y="1938528"/>
              <a:ext cx="1355090" cy="428625"/>
            </a:xfrm>
            <a:custGeom>
              <a:avLst/>
              <a:gdLst/>
              <a:ahLst/>
              <a:cxnLst/>
              <a:rect l="l" t="t" r="r" b="b"/>
              <a:pathLst>
                <a:path w="1355090" h="428625">
                  <a:moveTo>
                    <a:pt x="0" y="107061"/>
                  </a:moveTo>
                  <a:lnTo>
                    <a:pt x="1140713" y="107061"/>
                  </a:lnTo>
                  <a:lnTo>
                    <a:pt x="1140713" y="0"/>
                  </a:lnTo>
                  <a:lnTo>
                    <a:pt x="1354835" y="214122"/>
                  </a:lnTo>
                  <a:lnTo>
                    <a:pt x="1140713" y="428244"/>
                  </a:lnTo>
                  <a:lnTo>
                    <a:pt x="1140713" y="321183"/>
                  </a:lnTo>
                  <a:lnTo>
                    <a:pt x="0" y="321183"/>
                  </a:lnTo>
                  <a:lnTo>
                    <a:pt x="0" y="107061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8387328" y="4805283"/>
            <a:ext cx="795861" cy="1125254"/>
            <a:chOff x="8418576" y="4279391"/>
            <a:chExt cx="1001394" cy="1463040"/>
          </a:xfrm>
        </p:grpSpPr>
        <p:sp>
          <p:nvSpPr>
            <p:cNvPr id="17" name="object 17"/>
            <p:cNvSpPr/>
            <p:nvPr/>
          </p:nvSpPr>
          <p:spPr>
            <a:xfrm>
              <a:off x="8424672" y="4285487"/>
              <a:ext cx="989330" cy="1450975"/>
            </a:xfrm>
            <a:custGeom>
              <a:avLst/>
              <a:gdLst/>
              <a:ahLst/>
              <a:cxnLst/>
              <a:rect l="l" t="t" r="r" b="b"/>
              <a:pathLst>
                <a:path w="989329" h="1450975">
                  <a:moveTo>
                    <a:pt x="989076" y="0"/>
                  </a:moveTo>
                  <a:lnTo>
                    <a:pt x="741806" y="0"/>
                  </a:lnTo>
                  <a:lnTo>
                    <a:pt x="741806" y="1079881"/>
                  </a:lnTo>
                  <a:lnTo>
                    <a:pt x="247269" y="1079881"/>
                  </a:lnTo>
                  <a:lnTo>
                    <a:pt x="247269" y="956310"/>
                  </a:lnTo>
                  <a:lnTo>
                    <a:pt x="0" y="1203579"/>
                  </a:lnTo>
                  <a:lnTo>
                    <a:pt x="247269" y="1450848"/>
                  </a:lnTo>
                  <a:lnTo>
                    <a:pt x="247269" y="1327213"/>
                  </a:lnTo>
                  <a:lnTo>
                    <a:pt x="989076" y="1327213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8424672" y="4285487"/>
              <a:ext cx="989330" cy="1450975"/>
            </a:xfrm>
            <a:custGeom>
              <a:avLst/>
              <a:gdLst/>
              <a:ahLst/>
              <a:cxnLst/>
              <a:rect l="l" t="t" r="r" b="b"/>
              <a:pathLst>
                <a:path w="989329" h="1450975">
                  <a:moveTo>
                    <a:pt x="741806" y="0"/>
                  </a:moveTo>
                  <a:lnTo>
                    <a:pt x="741806" y="1079881"/>
                  </a:lnTo>
                  <a:lnTo>
                    <a:pt x="247269" y="1079881"/>
                  </a:lnTo>
                  <a:lnTo>
                    <a:pt x="247269" y="956310"/>
                  </a:lnTo>
                  <a:lnTo>
                    <a:pt x="0" y="1203579"/>
                  </a:lnTo>
                  <a:lnTo>
                    <a:pt x="247269" y="1450848"/>
                  </a:lnTo>
                  <a:lnTo>
                    <a:pt x="247269" y="1327213"/>
                  </a:lnTo>
                  <a:lnTo>
                    <a:pt x="989076" y="1327213"/>
                  </a:lnTo>
                  <a:lnTo>
                    <a:pt x="989076" y="0"/>
                  </a:lnTo>
                  <a:lnTo>
                    <a:pt x="741806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184677" y="1556924"/>
            <a:ext cx="235224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rlito"/>
                <a:cs typeface="Carlito"/>
              </a:rPr>
              <a:t>DNA</a:t>
            </a:r>
            <a:r>
              <a:rPr sz="1400" b="1" spc="-65" dirty="0">
                <a:latin typeface="Carlito"/>
                <a:cs typeface="Carlito"/>
              </a:rPr>
              <a:t> </a:t>
            </a:r>
            <a:r>
              <a:rPr sz="1400" b="1" spc="-5" dirty="0">
                <a:latin typeface="Carlito"/>
                <a:cs typeface="Carlito"/>
              </a:rPr>
              <a:t>Extraction</a:t>
            </a:r>
            <a:endParaRPr sz="1400" dirty="0">
              <a:latin typeface="Carlito"/>
              <a:cs typeface="Carli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610600" y="1309470"/>
            <a:ext cx="203047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rlito"/>
                <a:cs typeface="Carlito"/>
              </a:rPr>
              <a:t>Amplification</a:t>
            </a:r>
            <a:endParaRPr sz="1400" dirty="0">
              <a:latin typeface="Carlito"/>
              <a:cs typeface="Carlit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771290" y="3987658"/>
            <a:ext cx="1326741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600" b="1" dirty="0" smtClean="0">
                <a:latin typeface="+mj-lt"/>
                <a:cs typeface="Carlito"/>
              </a:rPr>
              <a:t>Avaliação</a:t>
            </a:r>
            <a:endParaRPr sz="1600" dirty="0">
              <a:latin typeface="+mj-lt"/>
              <a:cs typeface="Carlito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248156" y="1540075"/>
            <a:ext cx="3145376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 smtClean="0">
                <a:solidFill>
                  <a:srgbClr val="FF0000"/>
                </a:solidFill>
                <a:latin typeface="Carlito"/>
                <a:cs typeface="Carlito"/>
              </a:rPr>
              <a:t>qPCR</a:t>
            </a:r>
            <a:r>
              <a:rPr lang="pt-BR" sz="2000" spc="-5" dirty="0" smtClean="0">
                <a:solidFill>
                  <a:srgbClr val="FF0000"/>
                </a:solidFill>
                <a:latin typeface="Carlito"/>
                <a:cs typeface="Carlito"/>
              </a:rPr>
              <a:t>: PCR quantitativo</a:t>
            </a:r>
            <a:endParaRPr sz="2000" dirty="0">
              <a:solidFill>
                <a:srgbClr val="FF0000"/>
              </a:solidFill>
              <a:latin typeface="Carlito"/>
              <a:cs typeface="Carlito"/>
            </a:endParaRP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3393532" y="777821"/>
            <a:ext cx="57483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Técnicas de PCR: Polimerase Chain </a:t>
            </a:r>
            <a:r>
              <a:rPr lang="pt-BR" sz="2400" b="1" i="1" dirty="0" err="1" smtClean="0">
                <a:solidFill>
                  <a:srgbClr val="0070C0"/>
                </a:solidFill>
              </a:rPr>
              <a:t>Reaction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527710" y="174502"/>
            <a:ext cx="11076889" cy="7381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altLang="pt-BR" sz="3600" b="1" dirty="0" smtClean="0">
                <a:solidFill>
                  <a:srgbClr val="FF0000"/>
                </a:solidFill>
                <a:latin typeface="+mn-lt"/>
              </a:rPr>
              <a:t>8. FERRAMENTAS DE ANÁLISE – QUALIDADE AMBIENTAL</a:t>
            </a:r>
            <a:endParaRPr lang="pt-BR" altLang="pt-BR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3" name="Picture 2" descr="Imagem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605306" cy="60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Espaço Reservado para Número de Slid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A08A7-2995-4C31-B488-9B29FD58C060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37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19277" y="1344589"/>
            <a:ext cx="11871124" cy="1659878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354965" marR="547370" indent="-342900" algn="just">
              <a:lnSpc>
                <a:spcPct val="150000"/>
              </a:lnSpc>
              <a:buSzPct val="96428"/>
              <a:buFontTx/>
              <a:buChar char="-"/>
              <a:tabLst>
                <a:tab pos="295910" algn="l"/>
              </a:tabLst>
            </a:pPr>
            <a:r>
              <a:rPr lang="pt-BR" sz="2400" dirty="0" smtClean="0">
                <a:cs typeface="Times New Roman"/>
              </a:rPr>
              <a:t>Podem </a:t>
            </a:r>
            <a:r>
              <a:rPr lang="pt-BR" sz="2400" dirty="0">
                <a:cs typeface="Times New Roman"/>
              </a:rPr>
              <a:t>ser </a:t>
            </a:r>
            <a:r>
              <a:rPr lang="pt-BR" sz="2400" dirty="0" smtClean="0">
                <a:cs typeface="Times New Roman"/>
              </a:rPr>
              <a:t>desenvolvidos/usados </a:t>
            </a:r>
            <a:r>
              <a:rPr lang="pt-BR" sz="2400" i="1" dirty="0">
                <a:cs typeface="Times New Roman"/>
              </a:rPr>
              <a:t>in situ </a:t>
            </a:r>
            <a:r>
              <a:rPr lang="pt-BR" sz="2400" dirty="0">
                <a:cs typeface="Times New Roman"/>
              </a:rPr>
              <a:t>para entender quais genes estão sendo expressos e como as principais atividades metabólicas são reguladas sob diferentes condições </a:t>
            </a:r>
            <a:r>
              <a:rPr lang="pt-BR" sz="2400" dirty="0" smtClean="0">
                <a:cs typeface="Times New Roman"/>
              </a:rPr>
              <a:t>ambientais. </a:t>
            </a:r>
            <a:endParaRPr sz="2400" dirty="0">
              <a:cs typeface="Times New Roman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26</a:t>
            </a:fld>
            <a:endParaRPr lang="pt-BR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910373" y="837473"/>
            <a:ext cx="44889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Técnicas de </a:t>
            </a:r>
            <a:r>
              <a:rPr lang="pt-BR" sz="2400" b="1" i="1" dirty="0" err="1" smtClean="0">
                <a:solidFill>
                  <a:srgbClr val="0070C0"/>
                </a:solidFill>
              </a:rPr>
              <a:t>Microarrays</a:t>
            </a:r>
            <a:r>
              <a:rPr lang="pt-BR" sz="2400" b="1" i="1" dirty="0" smtClean="0">
                <a:solidFill>
                  <a:srgbClr val="0070C0"/>
                </a:solidFill>
              </a:rPr>
              <a:t> de DNA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Gene Expression Analysis and DNA Microarray Assays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05" y="3141209"/>
            <a:ext cx="6246786" cy="351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05307" y="152220"/>
            <a:ext cx="11076889" cy="7381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altLang="pt-BR" sz="3600" b="1" dirty="0" smtClean="0">
                <a:solidFill>
                  <a:srgbClr val="FF0000"/>
                </a:solidFill>
                <a:latin typeface="+mn-lt"/>
              </a:rPr>
              <a:t>8. FERRAMENTAS DE ANÁLISE – QUALIDADE AMBIENTAL</a:t>
            </a:r>
            <a:endParaRPr lang="pt-BR" altLang="pt-BR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3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605306" cy="60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53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11128" y="1332046"/>
            <a:ext cx="11693174" cy="1123384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4965" marR="5080" indent="-342900" algn="just">
              <a:buFontTx/>
              <a:buChar char="-"/>
              <a:tabLst>
                <a:tab pos="356235" algn="l"/>
              </a:tabLst>
            </a:pPr>
            <a:r>
              <a:rPr lang="pt-BR" sz="2300" dirty="0" smtClean="0">
                <a:cs typeface="Carlito"/>
              </a:rPr>
              <a:t>Ferramenta </a:t>
            </a:r>
            <a:r>
              <a:rPr lang="pt-BR" sz="2300" dirty="0">
                <a:cs typeface="Carlito"/>
              </a:rPr>
              <a:t>de triagem para </a:t>
            </a:r>
            <a:r>
              <a:rPr lang="pt-BR" sz="2300" dirty="0" smtClean="0">
                <a:cs typeface="Carlito"/>
              </a:rPr>
              <a:t>presença/ausência </a:t>
            </a:r>
            <a:r>
              <a:rPr lang="pt-BR" sz="2300" dirty="0">
                <a:cs typeface="Carlito"/>
              </a:rPr>
              <a:t>de genes </a:t>
            </a:r>
            <a:r>
              <a:rPr lang="pt-BR" sz="2300" dirty="0" smtClean="0">
                <a:cs typeface="Carlito"/>
              </a:rPr>
              <a:t>indicadores</a:t>
            </a:r>
          </a:p>
          <a:p>
            <a:pPr marL="354965" marR="5080" indent="-342900" algn="just">
              <a:buFontTx/>
              <a:buChar char="-"/>
              <a:tabLst>
                <a:tab pos="356235" algn="l"/>
              </a:tabLst>
            </a:pPr>
            <a:r>
              <a:rPr lang="pt-BR" sz="2300" dirty="0" smtClean="0">
                <a:cs typeface="Carlito"/>
              </a:rPr>
              <a:t>Pode ser aplicado </a:t>
            </a:r>
            <a:r>
              <a:rPr lang="pt-BR" sz="2300" dirty="0">
                <a:cs typeface="Carlito"/>
              </a:rPr>
              <a:t>para avaliar a diversidade </a:t>
            </a:r>
            <a:r>
              <a:rPr lang="pt-BR" sz="2300" dirty="0" smtClean="0">
                <a:cs typeface="Carlito"/>
              </a:rPr>
              <a:t>microbiana, </a:t>
            </a:r>
          </a:p>
          <a:p>
            <a:pPr marL="354965" marR="5080" indent="-342900" algn="just">
              <a:buFontTx/>
              <a:buChar char="-"/>
              <a:tabLst>
                <a:tab pos="356235" algn="l"/>
              </a:tabLst>
            </a:pPr>
            <a:r>
              <a:rPr lang="pt-BR" sz="2300" dirty="0" smtClean="0">
                <a:cs typeface="Carlito"/>
              </a:rPr>
              <a:t>Distingue </a:t>
            </a:r>
            <a:r>
              <a:rPr lang="pt-BR" sz="2300" dirty="0">
                <a:cs typeface="Carlito"/>
              </a:rPr>
              <a:t>espécies intimamente relacionadas, ou mesmo cepas dentro de uma </a:t>
            </a:r>
            <a:r>
              <a:rPr lang="pt-BR" sz="2300" dirty="0" smtClean="0">
                <a:cs typeface="Carlito"/>
              </a:rPr>
              <a:t>espécie</a:t>
            </a:r>
            <a:r>
              <a:rPr lang="pt-BR" sz="2300" dirty="0">
                <a:cs typeface="Carlito"/>
              </a:rPr>
              <a:t>.</a:t>
            </a:r>
            <a:endParaRPr sz="2300" dirty="0">
              <a:cs typeface="Carlito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27</a:t>
            </a:fld>
            <a:endParaRPr lang="pt-BR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490089" y="841982"/>
            <a:ext cx="77658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Técnicas de DGGE: </a:t>
            </a:r>
            <a:r>
              <a:rPr lang="pt-BR" sz="2400" b="1" i="1" dirty="0" err="1" smtClean="0">
                <a:solidFill>
                  <a:srgbClr val="0070C0"/>
                </a:solidFill>
              </a:rPr>
              <a:t>Denaturant</a:t>
            </a:r>
            <a:r>
              <a:rPr lang="pt-BR" sz="2400" b="1" i="1" dirty="0" smtClean="0">
                <a:solidFill>
                  <a:srgbClr val="0070C0"/>
                </a:solidFill>
              </a:rPr>
              <a:t> </a:t>
            </a:r>
            <a:r>
              <a:rPr lang="pt-BR" sz="2400" b="1" i="1" dirty="0" err="1" smtClean="0">
                <a:solidFill>
                  <a:srgbClr val="0070C0"/>
                </a:solidFill>
              </a:rPr>
              <a:t>Gradient</a:t>
            </a:r>
            <a:r>
              <a:rPr lang="pt-BR" sz="2400" b="1" i="1" dirty="0" smtClean="0">
                <a:solidFill>
                  <a:srgbClr val="0070C0"/>
                </a:solidFill>
              </a:rPr>
              <a:t> Gel </a:t>
            </a:r>
            <a:r>
              <a:rPr lang="pt-BR" sz="2400" b="1" i="1" dirty="0" err="1" smtClean="0">
                <a:solidFill>
                  <a:srgbClr val="0070C0"/>
                </a:solidFill>
              </a:rPr>
              <a:t>Electrophoresis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Denaturing Gradient Gel Electrophoresis (DGGE) DGGE to Hunt for Unknown  Mutations DGGE is based on the principle that increasing denaturant  concentration will melt double-stranded DNA in distinct domains. When the  melting temperature (Tm) of th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437" y="2958421"/>
            <a:ext cx="6529126" cy="358049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552734" y="296965"/>
            <a:ext cx="11076889" cy="7381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altLang="pt-BR" sz="3600" b="1" dirty="0" smtClean="0">
                <a:solidFill>
                  <a:srgbClr val="FF0000"/>
                </a:solidFill>
                <a:latin typeface="+mn-lt"/>
              </a:rPr>
              <a:t>8. FERRAMENTAS DE ANÁLISE – QUALIDADE AMBIENTAL</a:t>
            </a:r>
            <a:endParaRPr lang="pt-BR" altLang="pt-BR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2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605306" cy="60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38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21972" y="1345935"/>
            <a:ext cx="11509828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>
              <a:buSzPct val="96428"/>
              <a:buFontTx/>
              <a:buChar char="-"/>
              <a:tabLst>
                <a:tab pos="295910" algn="l"/>
              </a:tabLst>
            </a:pPr>
            <a:r>
              <a:rPr lang="pt-BR" sz="2300" dirty="0" smtClean="0">
                <a:cs typeface="Times New Roman"/>
              </a:rPr>
              <a:t>Envolve </a:t>
            </a:r>
            <a:r>
              <a:rPr lang="pt-BR" sz="2300" dirty="0">
                <a:cs typeface="Times New Roman"/>
              </a:rPr>
              <a:t>a incorporação de substratos marcados com isótopos estáveis (tipicamente 13C) em </a:t>
            </a:r>
            <a:r>
              <a:rPr lang="pt-BR" sz="2300" dirty="0" err="1">
                <a:cs typeface="Times New Roman"/>
              </a:rPr>
              <a:t>biomarcadores</a:t>
            </a:r>
            <a:r>
              <a:rPr lang="pt-BR" sz="2300" dirty="0">
                <a:cs typeface="Times New Roman"/>
              </a:rPr>
              <a:t> específicos do processo (DNA, RNA, proteínas, lipídios</a:t>
            </a:r>
            <a:r>
              <a:rPr lang="pt-BR" sz="2300" dirty="0" smtClean="0">
                <a:cs typeface="Times New Roman"/>
              </a:rPr>
              <a:t>).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28</a:t>
            </a:fld>
            <a:endParaRPr lang="pt-BR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514552" y="770635"/>
            <a:ext cx="51532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Técnicas de SIP: </a:t>
            </a:r>
            <a:r>
              <a:rPr lang="pt-BR" sz="2400" b="1" i="1" dirty="0" err="1" smtClean="0">
                <a:solidFill>
                  <a:srgbClr val="0070C0"/>
                </a:solidFill>
              </a:rPr>
              <a:t>Stable</a:t>
            </a:r>
            <a:r>
              <a:rPr lang="pt-BR" sz="2400" b="1" i="1" dirty="0" smtClean="0">
                <a:solidFill>
                  <a:srgbClr val="0070C0"/>
                </a:solidFill>
              </a:rPr>
              <a:t> </a:t>
            </a:r>
            <a:r>
              <a:rPr lang="pt-BR" sz="2400" b="1" i="1" dirty="0" err="1" smtClean="0">
                <a:solidFill>
                  <a:srgbClr val="0070C0"/>
                </a:solidFill>
              </a:rPr>
              <a:t>Isotope</a:t>
            </a:r>
            <a:r>
              <a:rPr lang="pt-BR" sz="2400" b="1" i="1" dirty="0" smtClean="0">
                <a:solidFill>
                  <a:srgbClr val="0070C0"/>
                </a:solidFill>
              </a:rPr>
              <a:t> </a:t>
            </a:r>
            <a:r>
              <a:rPr lang="pt-BR" sz="2400" b="1" i="1" dirty="0" err="1" smtClean="0">
                <a:solidFill>
                  <a:srgbClr val="0070C0"/>
                </a:solidFill>
              </a:rPr>
              <a:t>Probing</a:t>
            </a:r>
            <a:r>
              <a:rPr lang="pt-BR" sz="2400" b="1" i="1" dirty="0" smtClean="0">
                <a:solidFill>
                  <a:srgbClr val="0070C0"/>
                </a:solidFill>
              </a:rPr>
              <a:t> 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352" y="2759513"/>
            <a:ext cx="7009068" cy="3779399"/>
          </a:xfrm>
          <a:prstGeom prst="rect">
            <a:avLst/>
          </a:prstGeom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552734" y="296965"/>
            <a:ext cx="11076889" cy="7381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altLang="pt-BR" sz="3600" b="1" dirty="0" smtClean="0">
                <a:solidFill>
                  <a:srgbClr val="FF0000"/>
                </a:solidFill>
                <a:latin typeface="+mn-lt"/>
              </a:rPr>
              <a:t>8. FERRAMENTAS DE ANÁLISE – QUALIDADE AMBIENTAL</a:t>
            </a:r>
            <a:endParaRPr lang="pt-BR" altLang="pt-BR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3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605306" cy="60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91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491" y="1332046"/>
            <a:ext cx="6577145" cy="525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798532" y="870381"/>
            <a:ext cx="25852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Ciências </a:t>
            </a:r>
            <a:r>
              <a:rPr lang="pt-BR" sz="2400" b="1" i="1" dirty="0" err="1" smtClean="0">
                <a:solidFill>
                  <a:srgbClr val="0070C0"/>
                </a:solidFill>
              </a:rPr>
              <a:t>Ômicas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552733" y="132265"/>
            <a:ext cx="11076889" cy="7381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altLang="pt-BR" sz="3600" b="1" dirty="0" smtClean="0">
                <a:solidFill>
                  <a:srgbClr val="FF0000"/>
                </a:solidFill>
                <a:latin typeface="+mn-lt"/>
              </a:rPr>
              <a:t>8. FERRAMENTAS DE ANÁLISE – QUALIDADE AMBIENTAL</a:t>
            </a:r>
            <a:endParaRPr lang="pt-BR" altLang="pt-BR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605306" cy="60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A08A7-2995-4C31-B488-9B29FD58C060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098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81702" y="1627556"/>
            <a:ext cx="9042001" cy="3387701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pt-BR" sz="2400" b="1" dirty="0" smtClean="0"/>
              <a:t>O que considerar na recuperação de uma </a:t>
            </a:r>
            <a:r>
              <a:rPr lang="pt-BR" sz="2400" b="1" smtClean="0"/>
              <a:t>área degradada?</a:t>
            </a:r>
          </a:p>
          <a:p>
            <a:pPr marL="0" indent="0" algn="just">
              <a:buNone/>
            </a:pPr>
            <a:endParaRPr lang="pt-BR" sz="2400" b="1" smtClean="0"/>
          </a:p>
          <a:p>
            <a:pPr algn="just"/>
            <a:r>
              <a:rPr lang="pt-BR" sz="2400" b="1" dirty="0" smtClean="0"/>
              <a:t>Quais as principais técnicas de </a:t>
            </a:r>
            <a:r>
              <a:rPr lang="pt-BR" sz="2400" b="1" dirty="0" err="1" smtClean="0"/>
              <a:t>Biorremediação</a:t>
            </a:r>
            <a:r>
              <a:rPr lang="pt-BR" sz="2400" b="1" dirty="0" smtClean="0"/>
              <a:t> ?</a:t>
            </a:r>
          </a:p>
          <a:p>
            <a:pPr algn="just"/>
            <a:endParaRPr lang="pt-BR" sz="2400" b="1" dirty="0"/>
          </a:p>
          <a:p>
            <a:pPr algn="just"/>
            <a:r>
              <a:rPr lang="pt-BR" sz="2400" b="1" dirty="0" smtClean="0"/>
              <a:t>Quais os passos no controle de qualidade de uma </a:t>
            </a:r>
            <a:r>
              <a:rPr lang="pt-BR" sz="2400" b="1" dirty="0" err="1" smtClean="0"/>
              <a:t>Biorremediação</a:t>
            </a:r>
            <a:r>
              <a:rPr lang="pt-BR" sz="2400" b="1" dirty="0" smtClean="0"/>
              <a:t> ?</a:t>
            </a:r>
          </a:p>
          <a:p>
            <a:pPr algn="just"/>
            <a:endParaRPr lang="pt-BR" sz="2400" b="1" dirty="0"/>
          </a:p>
          <a:p>
            <a:pPr algn="just"/>
            <a:r>
              <a:rPr lang="pt-BR" sz="2400" b="1" dirty="0" smtClean="0"/>
              <a:t>Quais as tendências de pesquisas em </a:t>
            </a:r>
            <a:r>
              <a:rPr lang="pt-BR" sz="2400" b="1" dirty="0" err="1" smtClean="0"/>
              <a:t>Biorremediação</a:t>
            </a:r>
            <a:r>
              <a:rPr lang="pt-BR" sz="2400" b="1" dirty="0" smtClean="0"/>
              <a:t> ?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9329056" y="6286249"/>
            <a:ext cx="2743200" cy="365125"/>
          </a:xfrm>
        </p:spPr>
        <p:txBody>
          <a:bodyPr/>
          <a:lstStyle/>
          <a:p>
            <a:fld id="{E36D1638-8690-4664-9A67-0649ADF23F1F}" type="slidenum">
              <a:rPr lang="pt-BR" smtClean="0"/>
              <a:t>3</a:t>
            </a:fld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4893098" y="484556"/>
            <a:ext cx="2819211" cy="922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i="1" dirty="0" smtClean="0">
                <a:solidFill>
                  <a:srgbClr val="0070C0"/>
                </a:solidFill>
                <a:latin typeface="+mn-lt"/>
              </a:rPr>
              <a:t>Ao final ...</a:t>
            </a:r>
            <a:endParaRPr lang="pt-BR" sz="3600" b="1" i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1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605306" cy="60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64966" y="-197193"/>
            <a:ext cx="8675477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t-BR" altLang="pt-BR" sz="4000" b="1" dirty="0" smtClean="0">
                <a:solidFill>
                  <a:srgbClr val="FF0000"/>
                </a:solidFill>
                <a:latin typeface="+mn-lt"/>
              </a:rPr>
              <a:t>OBJETIVOS DA AULA</a:t>
            </a:r>
          </a:p>
        </p:txBody>
      </p:sp>
    </p:spTree>
    <p:extLst>
      <p:ext uri="{BB962C8B-B14F-4D97-AF65-F5344CB8AC3E}">
        <p14:creationId xmlns:p14="http://schemas.microsoft.com/office/powerpoint/2010/main" val="261441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22" y="1443690"/>
            <a:ext cx="9998934" cy="5330763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4061881" y="893051"/>
            <a:ext cx="37444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en-US" sz="2200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Fluxo </a:t>
            </a:r>
            <a:r>
              <a:rPr lang="pt-BR" altLang="en-US" sz="2200" b="1" i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Ômicas</a:t>
            </a:r>
            <a:r>
              <a:rPr lang="pt-BR" altLang="en-US" sz="2200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 - Overview </a:t>
            </a:r>
            <a:endParaRPr lang="pt-BR" sz="2200" i="1" dirty="0">
              <a:solidFill>
                <a:srgbClr val="0070C0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05307" y="154935"/>
            <a:ext cx="11076889" cy="7381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altLang="pt-BR" sz="3600" b="1" dirty="0" smtClean="0">
                <a:solidFill>
                  <a:srgbClr val="FF0000"/>
                </a:solidFill>
                <a:latin typeface="+mn-lt"/>
              </a:rPr>
              <a:t>8. FERRAMENTAS DE ANÁLISE – QUALIDADE AMBIENTAL</a:t>
            </a:r>
            <a:endParaRPr lang="pt-BR" altLang="pt-BR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2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605306" cy="60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A08A7-2995-4C31-B488-9B29FD58C060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365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8105" y="1602503"/>
            <a:ext cx="627952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Proteômica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711200" indent="-711200"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» Ferramentas e </a:t>
            </a:r>
            <a:r>
              <a:rPr lang="pt-BR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softwares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robustos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análises e </a:t>
            </a:r>
            <a:r>
              <a:rPr lang="pt-BR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processamento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dados</a:t>
            </a:r>
          </a:p>
          <a:p>
            <a:pPr algn="just">
              <a:lnSpc>
                <a:spcPct val="150000"/>
              </a:lnSpc>
            </a:pPr>
            <a:endParaRPr lang="pt-B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BR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Metabolômica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711200" indent="-711200"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» Ferramentas </a:t>
            </a:r>
            <a:r>
              <a:rPr lang="pt-BR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computacionais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análise de alto rendimento e </a:t>
            </a:r>
            <a:r>
              <a:rPr lang="pt-BR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eliminar distorção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sistemática. </a:t>
            </a:r>
            <a:r>
              <a:rPr lang="pt-BR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Explorar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que sejam</a:t>
            </a:r>
          </a:p>
          <a:p>
            <a:pPr marL="989013" indent="-989013" algn="just">
              <a:lnSpc>
                <a:spcPct val="150000"/>
              </a:lnSpc>
            </a:pPr>
            <a:r>
              <a:rPr lang="pt-BR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biologicamente significativos 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255" y="1900903"/>
            <a:ext cx="5440909" cy="3816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4731806" y="994198"/>
            <a:ext cx="316835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2600" rIns="90000" bIns="46800" anchor="ctr"/>
          <a:lstStyle>
            <a:lvl1pPr marL="12700"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00"/>
              </a:spcBef>
              <a:buSzPct val="100000"/>
            </a:pPr>
            <a:r>
              <a:rPr lang="pt-BR" altLang="en-US" sz="2200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Desafios Específicos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605307" y="165302"/>
            <a:ext cx="11076889" cy="7381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altLang="pt-BR" sz="3600" b="1" dirty="0" smtClean="0">
                <a:solidFill>
                  <a:srgbClr val="FF0000"/>
                </a:solidFill>
                <a:latin typeface="+mn-lt"/>
              </a:rPr>
              <a:t>8. FERRAMENTAS DE ANÁLISE – QUALIDADE AMBIENTAL</a:t>
            </a:r>
            <a:endParaRPr lang="pt-BR" altLang="pt-BR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1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605306" cy="60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A08A7-2995-4C31-B488-9B29FD58C060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05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669" y="0"/>
            <a:ext cx="6505303" cy="6846307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32</a:t>
            </a:fld>
            <a:endParaRPr lang="pt-BR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1600" y="1973189"/>
            <a:ext cx="53236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Controle de Qualidade – Desenvolvimento do Projeto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05307" y="153779"/>
            <a:ext cx="50523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 9. STEP BY STEP - BIORREMEDIAÇÃO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13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605306" cy="60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97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507" y="43542"/>
            <a:ext cx="5910214" cy="6754531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5EB3-4044-4B63-97D6-D31FE463107E}" type="slidenum">
              <a:rPr lang="pt-BR" smtClean="0"/>
              <a:t>33</a:t>
            </a:fld>
            <a:endParaRPr lang="pt-BR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35969" y="2058801"/>
            <a:ext cx="5521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sz="2400" b="1" i="1" dirty="0" smtClean="0">
                <a:solidFill>
                  <a:srgbClr val="0070C0"/>
                </a:solidFill>
              </a:rPr>
              <a:t>Controle de Qualidade – Análise de Riscos</a:t>
            </a:r>
            <a:endParaRPr lang="pt-BR" sz="2400" b="1" i="1" dirty="0">
              <a:solidFill>
                <a:srgbClr val="0070C0"/>
              </a:solidFill>
            </a:endParaRPr>
          </a:p>
        </p:txBody>
      </p:sp>
      <p:pic>
        <p:nvPicPr>
          <p:cNvPr id="9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605306" cy="60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05307" y="153779"/>
            <a:ext cx="50523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pt-BR" b="1" dirty="0" smtClean="0">
                <a:solidFill>
                  <a:srgbClr val="FF0000"/>
                </a:solidFill>
              </a:rPr>
              <a:t> 9. STEP BY STEP - BIORREMEDIAÇÃO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82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65873"/>
            <a:ext cx="11939451" cy="392810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b="1" dirty="0" smtClean="0">
                <a:solidFill>
                  <a:schemeClr val="accent5">
                    <a:lumMod val="75000"/>
                  </a:schemeClr>
                </a:solidFill>
              </a:rPr>
              <a:t>Pesquisas </a:t>
            </a:r>
            <a:r>
              <a:rPr lang="pt-BR" sz="2400" b="1" dirty="0">
                <a:solidFill>
                  <a:schemeClr val="accent5">
                    <a:lumMod val="75000"/>
                  </a:schemeClr>
                </a:solidFill>
              </a:rPr>
              <a:t>sobre </a:t>
            </a:r>
            <a:r>
              <a:rPr lang="pt-BR" sz="2400" b="1" dirty="0" err="1">
                <a:solidFill>
                  <a:schemeClr val="accent5">
                    <a:lumMod val="75000"/>
                  </a:schemeClr>
                </a:solidFill>
              </a:rPr>
              <a:t>biodegradação</a:t>
            </a:r>
            <a:r>
              <a:rPr lang="pt-BR" sz="2400" b="1" dirty="0">
                <a:solidFill>
                  <a:schemeClr val="accent5">
                    <a:lumMod val="75000"/>
                  </a:schemeClr>
                </a:solidFill>
              </a:rPr>
              <a:t> priorizam os </a:t>
            </a:r>
            <a:r>
              <a:rPr lang="pt-BR" sz="2400" b="1" dirty="0" smtClean="0">
                <a:solidFill>
                  <a:schemeClr val="accent5">
                    <a:lumMod val="75000"/>
                  </a:schemeClr>
                </a:solidFill>
              </a:rPr>
              <a:t>pesticidas; </a:t>
            </a:r>
            <a:r>
              <a:rPr lang="pt-BR" sz="2400" dirty="0" smtClean="0"/>
              <a:t>principais </a:t>
            </a:r>
            <a:r>
              <a:rPr lang="pt-BR" sz="2400" dirty="0"/>
              <a:t>aspectos </a:t>
            </a:r>
            <a:r>
              <a:rPr lang="pt-BR" sz="2400" dirty="0" smtClean="0"/>
              <a:t>abordados: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marL="857250" indent="-857250" algn="just">
              <a:lnSpc>
                <a:spcPct val="100000"/>
              </a:lnSpc>
              <a:spcBef>
                <a:spcPts val="0"/>
              </a:spcBef>
              <a:buAutoNum type="romanLcParenR"/>
            </a:pPr>
            <a:r>
              <a:rPr lang="pt-BR" sz="2400" i="1" dirty="0" err="1" smtClean="0"/>
              <a:t>biodegradação</a:t>
            </a:r>
            <a:r>
              <a:rPr lang="pt-BR" sz="2400" i="1" dirty="0" smtClean="0"/>
              <a:t> </a:t>
            </a:r>
            <a:r>
              <a:rPr lang="pt-BR" sz="2400" i="1" dirty="0"/>
              <a:t>de herbicidas e fungicidas; </a:t>
            </a:r>
            <a:endParaRPr lang="pt-BR" sz="2400" i="1" dirty="0" smtClean="0"/>
          </a:p>
          <a:p>
            <a:pPr marL="857250" indent="-857250" algn="just">
              <a:lnSpc>
                <a:spcPct val="100000"/>
              </a:lnSpc>
              <a:spcBef>
                <a:spcPts val="0"/>
              </a:spcBef>
              <a:buAutoNum type="romanLcParenR"/>
            </a:pPr>
            <a:r>
              <a:rPr lang="pt-BR" sz="2400" i="1" dirty="0" smtClean="0"/>
              <a:t>enzimas </a:t>
            </a:r>
            <a:r>
              <a:rPr lang="pt-BR" sz="2400" i="1" dirty="0"/>
              <a:t>microbianas envolvidas no processo de </a:t>
            </a:r>
            <a:r>
              <a:rPr lang="pt-BR" sz="2400" i="1" dirty="0" err="1"/>
              <a:t>biodegradação</a:t>
            </a:r>
            <a:r>
              <a:rPr lang="pt-BR" sz="2400" i="1" dirty="0"/>
              <a:t>; </a:t>
            </a:r>
            <a:endParaRPr lang="pt-BR" sz="2400" i="1" dirty="0" smtClean="0"/>
          </a:p>
          <a:p>
            <a:pPr marL="857250" indent="-857250" algn="just">
              <a:lnSpc>
                <a:spcPct val="100000"/>
              </a:lnSpc>
              <a:spcBef>
                <a:spcPts val="0"/>
              </a:spcBef>
              <a:buAutoNum type="romanLcParenR"/>
            </a:pPr>
            <a:r>
              <a:rPr lang="pt-BR" sz="2400" i="1" dirty="0" smtClean="0"/>
              <a:t>tecnologia </a:t>
            </a:r>
            <a:r>
              <a:rPr lang="pt-BR" sz="2400" i="1" dirty="0"/>
              <a:t>da rizosfera - uso de </a:t>
            </a:r>
            <a:r>
              <a:rPr lang="pt-BR" sz="2400" i="1" dirty="0" err="1"/>
              <a:t>rizobactérias</a:t>
            </a:r>
            <a:r>
              <a:rPr lang="pt-BR" sz="2400" i="1" dirty="0"/>
              <a:t> promotoras do crescimento de plantas em </a:t>
            </a:r>
            <a:r>
              <a:rPr lang="pt-BR" sz="2400" i="1" dirty="0" err="1"/>
              <a:t>biorremediação</a:t>
            </a:r>
            <a:r>
              <a:rPr lang="pt-BR" sz="2400" i="1" dirty="0" smtClean="0"/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Essas pesquisas usam conjunto </a:t>
            </a:r>
            <a:r>
              <a:rPr lang="pt-BR" sz="2400" dirty="0"/>
              <a:t>de biotecnologias </a:t>
            </a:r>
            <a:r>
              <a:rPr lang="pt-BR" sz="2400" dirty="0" smtClean="0"/>
              <a:t>capacidades </a:t>
            </a:r>
            <a:r>
              <a:rPr lang="pt-BR" sz="2400" dirty="0"/>
              <a:t>metabólicas dos microrganismos </a:t>
            </a:r>
            <a:r>
              <a:rPr lang="pt-BR" sz="2400" dirty="0" smtClean="0"/>
              <a:t>bacterianos/fungos/plantas/enzimas </a:t>
            </a:r>
            <a:r>
              <a:rPr lang="pt-BR" sz="2400" dirty="0"/>
              <a:t>isoladas, para remover contaminantes </a:t>
            </a:r>
            <a:r>
              <a:rPr lang="pt-BR" sz="2400" dirty="0" smtClean="0"/>
              <a:t>solo/água.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i="1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042401" y="-158045"/>
            <a:ext cx="8286932" cy="1325563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10. PESQUISAS EM BIORREMEDIAÇÃO 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34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605306" cy="60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1274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50532" y="500061"/>
            <a:ext cx="6512139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rgbClr val="0070C0"/>
                </a:solidFill>
              </a:rPr>
              <a:t>VÍDEOS – BIORREMEDIAÇÃO</a:t>
            </a:r>
            <a:br>
              <a:rPr lang="pt-BR" sz="4000" b="1" dirty="0" smtClean="0">
                <a:solidFill>
                  <a:srgbClr val="0070C0"/>
                </a:solidFill>
              </a:rPr>
            </a:br>
            <a:r>
              <a:rPr lang="pt-BR" sz="4000" b="1" u="sng" dirty="0" smtClean="0">
                <a:solidFill>
                  <a:srgbClr val="FF0000"/>
                </a:solidFill>
              </a:rPr>
              <a:t>remoção metais-pesquisa</a:t>
            </a:r>
            <a:endParaRPr lang="pt-BR" sz="4000" b="1" u="sng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8039" y="2327902"/>
            <a:ext cx="9620518" cy="1033486"/>
          </a:xfrm>
        </p:spPr>
        <p:txBody>
          <a:bodyPr>
            <a:normAutofit/>
          </a:bodyPr>
          <a:lstStyle/>
          <a:p>
            <a:r>
              <a:rPr lang="pt-BR" dirty="0" smtClean="0">
                <a:hlinkClick r:id="rId2"/>
              </a:rPr>
              <a:t>https</a:t>
            </a:r>
            <a:r>
              <a:rPr lang="pt-BR" dirty="0">
                <a:hlinkClick r:id="rId2"/>
              </a:rPr>
              <a:t>://www.youtube.com/watch?v=qTR-DyDz9tE&amp;list=PLJF_-</a:t>
            </a:r>
            <a:r>
              <a:rPr lang="pt-BR" dirty="0" smtClean="0">
                <a:hlinkClick r:id="rId2"/>
              </a:rPr>
              <a:t>yh7uQ_GQsBm1LP-Q79DyrSYn1iUJ&amp;index=56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35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605306" cy="60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0929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www.researchgate.net/profile/Ganiyu-Oyetibo/publication/309199713/figure/fig2/AS:418494312140821@1476788227984/Classification-of-bioremediation-processes_W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865" y="738116"/>
            <a:ext cx="6375470" cy="462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004272" y="0"/>
            <a:ext cx="3439717" cy="7381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3600" b="1" dirty="0" smtClean="0">
                <a:solidFill>
                  <a:srgbClr val="FF0000"/>
                </a:solidFill>
                <a:latin typeface="+mn-lt"/>
              </a:rPr>
              <a:t>SÍNTESE</a:t>
            </a:r>
            <a:endParaRPr lang="pt-BR" altLang="pt-BR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26" name="Picture 2" descr="The role of microorganism in bioremediation for sustainable environment  management - ScienceDir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17" y="1304794"/>
            <a:ext cx="4852743" cy="339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605306" cy="60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A08A7-2995-4C31-B488-9B29FD58C060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56377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4246" y="0"/>
            <a:ext cx="10515600" cy="1325563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REFERÊNCIAS</a:t>
            </a:r>
            <a:endParaRPr lang="pt-BR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4246" y="1007249"/>
            <a:ext cx="11848011" cy="5714226"/>
          </a:xfrm>
        </p:spPr>
        <p:txBody>
          <a:bodyPr>
            <a:noAutofit/>
          </a:bodyPr>
          <a:lstStyle/>
          <a:p>
            <a:pPr algn="just"/>
            <a:r>
              <a:rPr lang="pt-BR" sz="1800" dirty="0" err="1" smtClean="0"/>
              <a:t>Eweis</a:t>
            </a:r>
            <a:r>
              <a:rPr lang="pt-BR" sz="1800" dirty="0" smtClean="0"/>
              <a:t> </a:t>
            </a:r>
            <a:r>
              <a:rPr lang="pt-BR" sz="1800" dirty="0"/>
              <a:t>JB, Ergas, SJ, Chang, DPY e </a:t>
            </a:r>
            <a:r>
              <a:rPr lang="pt-BR" sz="1800" dirty="0" err="1"/>
              <a:t>Schoeder</a:t>
            </a:r>
            <a:r>
              <a:rPr lang="pt-BR" sz="1800" dirty="0"/>
              <a:t>, D. (1999). Princípios de recuperação biológica. McGraw-Hill </a:t>
            </a:r>
            <a:r>
              <a:rPr lang="pt-BR" sz="1800" dirty="0" err="1"/>
              <a:t>Interamerican</a:t>
            </a:r>
            <a:r>
              <a:rPr lang="pt-BR" sz="1800" dirty="0"/>
              <a:t> da Espanha, Madri. 296.</a:t>
            </a:r>
          </a:p>
          <a:p>
            <a:pPr algn="just"/>
            <a:r>
              <a:rPr lang="pt-BR" sz="1800" dirty="0" err="1"/>
              <a:t>Madigan</a:t>
            </a:r>
            <a:r>
              <a:rPr lang="pt-BR" sz="1800" dirty="0"/>
              <a:t>, MT, </a:t>
            </a:r>
            <a:r>
              <a:rPr lang="pt-BR" sz="1800" dirty="0" err="1"/>
              <a:t>Martinko</a:t>
            </a:r>
            <a:r>
              <a:rPr lang="pt-BR" sz="1800" dirty="0"/>
              <a:t>, JM, </a:t>
            </a:r>
            <a:r>
              <a:rPr lang="pt-BR" sz="1800" dirty="0" err="1"/>
              <a:t>Bender</a:t>
            </a:r>
            <a:r>
              <a:rPr lang="pt-BR" sz="1800" dirty="0"/>
              <a:t>, KS, </a:t>
            </a:r>
            <a:r>
              <a:rPr lang="pt-BR" sz="1800" dirty="0" err="1"/>
              <a:t>Buckley</a:t>
            </a:r>
            <a:r>
              <a:rPr lang="pt-BR" sz="1800" dirty="0"/>
              <a:t>, DH </a:t>
            </a:r>
            <a:r>
              <a:rPr lang="pt-BR" sz="1800" dirty="0" err="1"/>
              <a:t>Stahl</a:t>
            </a:r>
            <a:r>
              <a:rPr lang="pt-BR" sz="1800" dirty="0"/>
              <a:t>, DA e </a:t>
            </a:r>
            <a:r>
              <a:rPr lang="pt-BR" sz="1800" dirty="0" err="1"/>
              <a:t>Brock</a:t>
            </a:r>
            <a:r>
              <a:rPr lang="pt-BR" sz="1800" dirty="0"/>
              <a:t>, T. (2015). Biologia de </a:t>
            </a:r>
            <a:r>
              <a:rPr lang="pt-BR" sz="1800" dirty="0" err="1"/>
              <a:t>Brock</a:t>
            </a:r>
            <a:r>
              <a:rPr lang="pt-BR" sz="1800" dirty="0"/>
              <a:t> de microrganismos. 14 ed. Benjamin </a:t>
            </a:r>
            <a:r>
              <a:rPr lang="pt-BR" sz="1800" dirty="0" err="1"/>
              <a:t>Cummings</a:t>
            </a:r>
            <a:r>
              <a:rPr lang="pt-BR" sz="1800" dirty="0"/>
              <a:t> pp 1041.</a:t>
            </a:r>
          </a:p>
          <a:p>
            <a:pPr algn="just"/>
            <a:r>
              <a:rPr lang="pt-BR" sz="1800" dirty="0" err="1"/>
              <a:t>McKinney</a:t>
            </a:r>
            <a:r>
              <a:rPr lang="pt-BR" sz="1800" dirty="0"/>
              <a:t>, RE (2004). Microbiologia de Controle de Poluição Ambiental. M. Dekker pp 453.</a:t>
            </a:r>
          </a:p>
          <a:p>
            <a:pPr algn="just"/>
            <a:r>
              <a:rPr lang="pt-BR" sz="1800" spc="-3" dirty="0" smtClean="0">
                <a:cs typeface="Times New Roman"/>
              </a:rPr>
              <a:t>S</a:t>
            </a:r>
            <a:r>
              <a:rPr lang="pt-BR" sz="1800" spc="-3" dirty="0">
                <a:cs typeface="Times New Roman"/>
              </a:rPr>
              <a:t>. </a:t>
            </a:r>
            <a:r>
              <a:rPr lang="pt-BR" sz="1800" spc="-6" dirty="0" err="1">
                <a:cs typeface="Times New Roman"/>
              </a:rPr>
              <a:t>Oga</a:t>
            </a:r>
            <a:r>
              <a:rPr lang="pt-BR" sz="1800" spc="-6" dirty="0">
                <a:cs typeface="Times New Roman"/>
              </a:rPr>
              <a:t> </a:t>
            </a:r>
            <a:r>
              <a:rPr lang="pt-BR" sz="1800" i="1" spc="-3" dirty="0">
                <a:cs typeface="Times New Roman"/>
              </a:rPr>
              <a:t>et al</a:t>
            </a:r>
            <a:r>
              <a:rPr lang="pt-BR" sz="1800" spc="-3" dirty="0">
                <a:cs typeface="Times New Roman"/>
              </a:rPr>
              <a:t>., </a:t>
            </a:r>
            <a:r>
              <a:rPr lang="pt-BR" sz="1800" i="1" spc="-3" dirty="0">
                <a:cs typeface="Times New Roman"/>
              </a:rPr>
              <a:t>Fundamentos </a:t>
            </a:r>
            <a:r>
              <a:rPr lang="pt-BR" sz="1800" i="1" dirty="0">
                <a:cs typeface="Times New Roman"/>
              </a:rPr>
              <a:t>de </a:t>
            </a:r>
            <a:r>
              <a:rPr lang="pt-BR" sz="1800" i="1" spc="-6" dirty="0">
                <a:cs typeface="Times New Roman"/>
              </a:rPr>
              <a:t>Toxicologia </a:t>
            </a:r>
            <a:r>
              <a:rPr lang="pt-BR" sz="1800" spc="-3" dirty="0">
                <a:cs typeface="Times New Roman"/>
              </a:rPr>
              <a:t>– </a:t>
            </a:r>
            <a:r>
              <a:rPr lang="pt-BR" sz="1800" dirty="0">
                <a:cs typeface="Times New Roman"/>
              </a:rPr>
              <a:t>4ª </a:t>
            </a:r>
            <a:r>
              <a:rPr lang="pt-BR" sz="1800" spc="-3" dirty="0">
                <a:cs typeface="Times New Roman"/>
              </a:rPr>
              <a:t>Ed.</a:t>
            </a:r>
            <a:r>
              <a:rPr lang="pt-BR" sz="1800" spc="10" dirty="0">
                <a:cs typeface="Times New Roman"/>
              </a:rPr>
              <a:t> </a:t>
            </a:r>
            <a:r>
              <a:rPr lang="pt-BR" sz="1800" dirty="0">
                <a:cs typeface="Times New Roman"/>
              </a:rPr>
              <a:t>(2014).</a:t>
            </a:r>
          </a:p>
          <a:p>
            <a:pPr algn="just">
              <a:lnSpc>
                <a:spcPct val="150000"/>
              </a:lnSpc>
            </a:pP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Manzoni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 Kia DA, </a:t>
            </a:r>
            <a:r>
              <a:rPr lang="pt-B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Vandrovcova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J, et al. (2018)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Genome,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transcriptome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proteome: the rise of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omics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and their integration in biomedical sciences.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Briefings in </a:t>
            </a:r>
            <a:r>
              <a:rPr lang="pt-B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Bioinformatics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19(2), 286–302 </a:t>
            </a:r>
            <a:r>
              <a:rPr lang="pt-B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10.1093/</a:t>
            </a:r>
            <a:r>
              <a:rPr lang="pt-B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bib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/bbw114.</a:t>
            </a:r>
          </a:p>
          <a:p>
            <a:pPr algn="just">
              <a:lnSpc>
                <a:spcPct val="150000"/>
              </a:lnSpc>
            </a:pPr>
            <a:r>
              <a:rPr lang="pt-BR" sz="1800" dirty="0" err="1" smtClean="0"/>
              <a:t>Engineering</a:t>
            </a:r>
            <a:r>
              <a:rPr lang="pt-BR" sz="1800" dirty="0" smtClean="0"/>
              <a:t> </a:t>
            </a:r>
            <a:r>
              <a:rPr lang="pt-BR" sz="1800" dirty="0" err="1"/>
              <a:t>Bacteria</a:t>
            </a:r>
            <a:r>
              <a:rPr lang="pt-BR" sz="1800" dirty="0"/>
              <a:t> for </a:t>
            </a:r>
            <a:r>
              <a:rPr lang="pt-BR" sz="1800" dirty="0" err="1"/>
              <a:t>Bioremediation</a:t>
            </a:r>
            <a:r>
              <a:rPr lang="pt-BR" sz="1800" dirty="0"/>
              <a:t> </a:t>
            </a:r>
            <a:r>
              <a:rPr lang="pt-BR" sz="1800" dirty="0" err="1"/>
              <a:t>By</a:t>
            </a:r>
            <a:r>
              <a:rPr lang="pt-BR" sz="1800" dirty="0"/>
              <a:t> </a:t>
            </a:r>
            <a:r>
              <a:rPr lang="pt-BR" sz="1800" dirty="0" err="1"/>
              <a:t>Elen</a:t>
            </a:r>
            <a:r>
              <a:rPr lang="pt-BR" sz="1800" dirty="0"/>
              <a:t> Aquino Perpetuo, Cleide Barbieri Souza </a:t>
            </a:r>
            <a:r>
              <a:rPr lang="pt-BR" sz="1800" dirty="0" err="1"/>
              <a:t>and</a:t>
            </a:r>
            <a:r>
              <a:rPr lang="pt-BR" sz="1800" dirty="0"/>
              <a:t> Claudio Augusto </a:t>
            </a:r>
            <a:r>
              <a:rPr lang="pt-BR" sz="1800" dirty="0" err="1"/>
              <a:t>Oller</a:t>
            </a:r>
            <a:r>
              <a:rPr lang="pt-BR" sz="1800" dirty="0"/>
              <a:t> Nascimento </a:t>
            </a:r>
            <a:r>
              <a:rPr lang="pt-BR" sz="1800" dirty="0" err="1"/>
              <a:t>Submitted</a:t>
            </a:r>
            <a:r>
              <a:rPr lang="pt-BR" sz="1800" dirty="0"/>
              <a:t>: </a:t>
            </a:r>
            <a:r>
              <a:rPr lang="pt-BR" sz="1800" dirty="0" err="1"/>
              <a:t>November</a:t>
            </a:r>
            <a:r>
              <a:rPr lang="pt-BR" sz="1800" dirty="0"/>
              <a:t> 3rd 2010Reviewed: </a:t>
            </a:r>
            <a:r>
              <a:rPr lang="pt-BR" sz="1800" dirty="0" err="1"/>
              <a:t>April</a:t>
            </a:r>
            <a:r>
              <a:rPr lang="pt-BR" sz="1800" dirty="0"/>
              <a:t> 4th 2011Published: August 1st </a:t>
            </a:r>
            <a:r>
              <a:rPr lang="pt-BR" sz="1800" dirty="0" smtClean="0"/>
              <a:t>2011.DOI</a:t>
            </a:r>
            <a:r>
              <a:rPr lang="pt-BR" sz="1800" dirty="0"/>
              <a:t>: 10.5772/19546</a:t>
            </a:r>
          </a:p>
          <a:p>
            <a:pPr algn="just">
              <a:lnSpc>
                <a:spcPct val="150000"/>
              </a:lnSpc>
            </a:pPr>
            <a:r>
              <a:rPr lang="pt-BR" sz="1800" dirty="0" smtClean="0"/>
              <a:t> </a:t>
            </a:r>
            <a:r>
              <a:rPr lang="pt-BR" sz="1800" dirty="0"/>
              <a:t>Katia Regina Evaristo de Jesus. Biotecnologia ambiental: aplicações e oportunidades para o Brasil. Embrapa Meio Ambiente - Empresa Brasileira de Pesquisa Agropecuária. Meio Ambiente: múltiplos olhares </a:t>
            </a:r>
            <a:r>
              <a:rPr lang="pt-BR" sz="1800" dirty="0" smtClean="0"/>
              <a:t>1171.</a:t>
            </a:r>
          </a:p>
          <a:p>
            <a:pPr algn="just">
              <a:lnSpc>
                <a:spcPct val="150000"/>
              </a:lnSpc>
            </a:pPr>
            <a:r>
              <a:rPr lang="pt-BR" sz="1800" dirty="0" err="1" smtClean="0"/>
              <a:t>Biotechnology</a:t>
            </a:r>
            <a:r>
              <a:rPr lang="pt-BR" sz="1800" dirty="0" smtClean="0"/>
              <a:t> </a:t>
            </a:r>
            <a:r>
              <a:rPr lang="pt-BR" sz="1800" dirty="0" err="1"/>
              <a:t>microbiology</a:t>
            </a:r>
            <a:r>
              <a:rPr lang="pt-BR" sz="1800" dirty="0"/>
              <a:t> </a:t>
            </a:r>
            <a:r>
              <a:rPr lang="pt-BR" sz="1800" dirty="0" err="1"/>
              <a:t>immunology</a:t>
            </a:r>
            <a:r>
              <a:rPr lang="pt-BR" sz="1800" dirty="0"/>
              <a:t>. A T </a:t>
            </a:r>
            <a:r>
              <a:rPr lang="pt-BR" sz="1800" dirty="0" err="1"/>
              <a:t>Thomas,P</a:t>
            </a:r>
            <a:r>
              <a:rPr lang="pt-BR" sz="1800" dirty="0"/>
              <a:t> </a:t>
            </a:r>
            <a:r>
              <a:rPr lang="pt-BR" sz="1800" dirty="0" err="1"/>
              <a:t>Cyril,Boby</a:t>
            </a:r>
            <a:r>
              <a:rPr lang="pt-BR" sz="1800" dirty="0"/>
              <a:t> </a:t>
            </a:r>
            <a:r>
              <a:rPr lang="pt-BR" sz="1800" dirty="0" err="1"/>
              <a:t>jose</a:t>
            </a:r>
            <a:r>
              <a:rPr lang="pt-BR" sz="1800" dirty="0"/>
              <a:t> – </a:t>
            </a:r>
            <a:r>
              <a:rPr lang="pt-BR" sz="1800" dirty="0" err="1"/>
              <a:t>Manjusha</a:t>
            </a:r>
            <a:r>
              <a:rPr lang="pt-BR" sz="1800" dirty="0"/>
              <a:t> </a:t>
            </a:r>
            <a:r>
              <a:rPr lang="pt-BR" sz="1800" dirty="0" err="1"/>
              <a:t>publication</a:t>
            </a:r>
            <a:endParaRPr lang="pt-BR" sz="1800" dirty="0"/>
          </a:p>
          <a:p>
            <a:pPr marL="586828" indent="-342900" algn="just">
              <a:buFontTx/>
              <a:buChar char="-"/>
            </a:pPr>
            <a:endParaRPr lang="pt-BR" sz="1800" dirty="0">
              <a:cs typeface="Arial"/>
            </a:endParaRPr>
          </a:p>
          <a:p>
            <a:pPr marL="586828" indent="-342900" algn="just">
              <a:buFontTx/>
              <a:buChar char="-"/>
            </a:pPr>
            <a:endParaRPr lang="pt-BR" sz="1800" dirty="0">
              <a:cs typeface="Times New Roman"/>
            </a:endParaRPr>
          </a:p>
          <a:p>
            <a:pPr algn="just"/>
            <a:endParaRPr lang="pt-BR" sz="1800" dirty="0"/>
          </a:p>
          <a:p>
            <a:pPr algn="just"/>
            <a:endParaRPr lang="pt-BR" sz="1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597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 Earth 2 é uma terra virtual e está se tornando viral - o que você precisa  sab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423591" y="1810297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Grata a todos pela Atenção!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Contem comigo,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pt-B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Profa. Dra. </a:t>
            </a:r>
            <a:r>
              <a:rPr lang="pt-BR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Elidamar</a:t>
            </a:r>
            <a:r>
              <a:rPr lang="pt-B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Nunes </a:t>
            </a:r>
            <a:endParaRPr lang="pt-B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elidamarnunes@usp.br</a:t>
            </a:r>
            <a: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70915-2C74-4C35-BE72-707C68BC48E5}" type="slidenum">
              <a:rPr lang="pt-BR" smtClean="0"/>
              <a:t>38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997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4</a:t>
            </a:fld>
            <a:endParaRPr lang="pt-BR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3971650" y="24989"/>
            <a:ext cx="4475664" cy="922502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latin typeface="+mn-lt"/>
              </a:rPr>
              <a:t>1. INTRODUÇÃO</a:t>
            </a:r>
            <a:endParaRPr lang="pt-BR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106955" y="486240"/>
            <a:ext cx="9010988" cy="922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i="1" dirty="0" smtClean="0">
                <a:solidFill>
                  <a:srgbClr val="0070C0"/>
                </a:solidFill>
                <a:latin typeface="+mn-lt"/>
              </a:rPr>
              <a:t>O que devo considerar na </a:t>
            </a:r>
            <a:r>
              <a:rPr lang="pt-BR" sz="3200" b="1" i="1" dirty="0" err="1" smtClean="0">
                <a:solidFill>
                  <a:srgbClr val="0070C0"/>
                </a:solidFill>
                <a:latin typeface="+mn-lt"/>
              </a:rPr>
              <a:t>Biorremediação</a:t>
            </a:r>
            <a:r>
              <a:rPr lang="pt-BR" sz="3200" b="1" i="1" dirty="0" smtClean="0">
                <a:solidFill>
                  <a:srgbClr val="0070C0"/>
                </a:solidFill>
                <a:latin typeface="+mn-lt"/>
              </a:rPr>
              <a:t> ?</a:t>
            </a:r>
            <a:endParaRPr lang="pt-BR" sz="3200" b="1" i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3074" name="Picture 2" descr="Bioremediation Basics | OPG+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415" y="1508392"/>
            <a:ext cx="7117585" cy="4748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695" y="1869993"/>
            <a:ext cx="6108801" cy="3655044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/>
              <a:t>Analisar área afetada;</a:t>
            </a:r>
            <a:endParaRPr lang="pt-BR" sz="2400" dirty="0"/>
          </a:p>
          <a:p>
            <a:pPr algn="just"/>
            <a:r>
              <a:rPr lang="pt-BR" sz="2400" dirty="0" smtClean="0"/>
              <a:t>Avaliar natureza </a:t>
            </a:r>
            <a:r>
              <a:rPr lang="pt-BR" sz="2400" dirty="0"/>
              <a:t>do composto que será </a:t>
            </a:r>
            <a:r>
              <a:rPr lang="pt-BR" sz="2400" dirty="0" smtClean="0"/>
              <a:t>usado;</a:t>
            </a:r>
            <a:endParaRPr lang="pt-BR" sz="2400" dirty="0"/>
          </a:p>
          <a:p>
            <a:pPr algn="just"/>
            <a:r>
              <a:rPr lang="pt-BR" sz="2400" dirty="0" smtClean="0"/>
              <a:t>Caracterizar tipo poluição/contaminação </a:t>
            </a:r>
            <a:r>
              <a:rPr lang="pt-BR" sz="2400" dirty="0"/>
              <a:t>do </a:t>
            </a:r>
            <a:r>
              <a:rPr lang="pt-BR" sz="2400" dirty="0" smtClean="0"/>
              <a:t>ambiente;</a:t>
            </a:r>
            <a:endParaRPr lang="pt-BR" sz="2400" dirty="0"/>
          </a:p>
          <a:p>
            <a:pPr algn="just"/>
            <a:r>
              <a:rPr lang="pt-BR" sz="2400" dirty="0" smtClean="0"/>
              <a:t>Planejar tipo </a:t>
            </a:r>
            <a:r>
              <a:rPr lang="pt-BR" sz="2400" dirty="0" err="1" smtClean="0"/>
              <a:t>biorremediação</a:t>
            </a:r>
            <a:r>
              <a:rPr lang="pt-BR" sz="2400" dirty="0" smtClean="0"/>
              <a:t> </a:t>
            </a:r>
            <a:r>
              <a:rPr lang="pt-BR" sz="2400" dirty="0"/>
              <a:t>que pode ser </a:t>
            </a:r>
            <a:r>
              <a:rPr lang="pt-BR" sz="2400" dirty="0" smtClean="0"/>
              <a:t>usada;</a:t>
            </a:r>
            <a:endParaRPr lang="pt-BR" sz="2400" dirty="0"/>
          </a:p>
          <a:p>
            <a:pPr algn="just"/>
            <a:r>
              <a:rPr lang="pt-BR" sz="2400" dirty="0"/>
              <a:t>Decisão </a:t>
            </a:r>
            <a:r>
              <a:rPr lang="pt-BR" sz="2400" dirty="0" err="1" smtClean="0"/>
              <a:t>biorremediação</a:t>
            </a:r>
            <a:r>
              <a:rPr lang="pt-BR" sz="2400" dirty="0"/>
              <a:t> </a:t>
            </a:r>
            <a:r>
              <a:rPr lang="pt-BR" sz="2400" i="1" dirty="0"/>
              <a:t>in situ </a:t>
            </a:r>
            <a:r>
              <a:rPr lang="pt-BR" sz="2400" dirty="0"/>
              <a:t>ou </a:t>
            </a:r>
            <a:r>
              <a:rPr lang="pt-BR" sz="2400" i="1" dirty="0" err="1"/>
              <a:t>ex</a:t>
            </a:r>
            <a:r>
              <a:rPr lang="pt-BR" sz="2400" i="1" dirty="0"/>
              <a:t> </a:t>
            </a:r>
            <a:r>
              <a:rPr lang="pt-BR" sz="2400" i="1" dirty="0" smtClean="0"/>
              <a:t>situ;</a:t>
            </a:r>
            <a:endParaRPr lang="pt-BR" sz="2400" dirty="0"/>
          </a:p>
          <a:p>
            <a:pPr algn="just"/>
            <a:r>
              <a:rPr lang="pt-BR" sz="2400" dirty="0" smtClean="0"/>
              <a:t>Escolha processo </a:t>
            </a:r>
            <a:r>
              <a:rPr lang="pt-BR" sz="2400" dirty="0"/>
              <a:t>de </a:t>
            </a:r>
            <a:r>
              <a:rPr lang="pt-BR" sz="2400" dirty="0" err="1" smtClean="0"/>
              <a:t>biorremediação</a:t>
            </a:r>
            <a:r>
              <a:rPr lang="pt-BR" sz="2400" dirty="0" smtClean="0"/>
              <a:t>/plantas </a:t>
            </a:r>
            <a:r>
              <a:rPr lang="pt-BR" sz="2400" dirty="0"/>
              <a:t>ou microrganismos.</a:t>
            </a:r>
          </a:p>
          <a:p>
            <a:pPr algn="just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41154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1972" y="1639128"/>
            <a:ext cx="4159876" cy="2709848"/>
          </a:xfrm>
        </p:spPr>
        <p:txBody>
          <a:bodyPr>
            <a:noAutofit/>
          </a:bodyPr>
          <a:lstStyle/>
          <a:p>
            <a:pPr marL="457200" indent="-457200" algn="just">
              <a:buAutoNum type="alphaUcParenR"/>
            </a:pPr>
            <a:r>
              <a:rPr lang="pt-BR" sz="2300" b="1" u="sng" dirty="0" smtClean="0"/>
              <a:t>Intrínseca:</a:t>
            </a:r>
            <a:r>
              <a:rPr lang="pt-BR" sz="2300" b="1" dirty="0" smtClean="0"/>
              <a:t>  </a:t>
            </a:r>
            <a:r>
              <a:rPr lang="pt-BR" sz="2300" dirty="0" smtClean="0"/>
              <a:t>realizada </a:t>
            </a:r>
            <a:r>
              <a:rPr lang="pt-BR" sz="2300" dirty="0"/>
              <a:t>sem intervenção humana por </a:t>
            </a:r>
            <a:r>
              <a:rPr lang="pt-BR" sz="2300" dirty="0" smtClean="0"/>
              <a:t>microrganismos encontrados naturalmente </a:t>
            </a:r>
            <a:r>
              <a:rPr lang="pt-BR" sz="2300" dirty="0"/>
              <a:t>na matriz contaminada. </a:t>
            </a:r>
            <a:endParaRPr lang="pt-BR" sz="2300" dirty="0" smtClean="0"/>
          </a:p>
          <a:p>
            <a:pPr marL="0" indent="0" algn="just">
              <a:buNone/>
            </a:pPr>
            <a:endParaRPr lang="pt-BR" sz="2300" dirty="0" smtClean="0"/>
          </a:p>
          <a:p>
            <a:pPr marL="0" indent="0" algn="just">
              <a:buNone/>
            </a:pPr>
            <a:r>
              <a:rPr lang="pt-BR" sz="2300" b="1" dirty="0"/>
              <a:t>B) </a:t>
            </a:r>
            <a:r>
              <a:rPr lang="pt-BR" sz="2300" b="1" u="sng" dirty="0" smtClean="0"/>
              <a:t>Projetada:</a:t>
            </a:r>
            <a:r>
              <a:rPr lang="pt-BR" sz="2300" b="1" dirty="0" smtClean="0"/>
              <a:t> </a:t>
            </a:r>
            <a:r>
              <a:rPr lang="pt-BR" sz="2300" dirty="0" smtClean="0"/>
              <a:t>construção </a:t>
            </a:r>
            <a:r>
              <a:rPr lang="pt-BR" sz="2300" dirty="0"/>
              <a:t>sistemas de engenharia </a:t>
            </a:r>
            <a:r>
              <a:rPr lang="pt-BR" sz="2300" dirty="0" smtClean="0"/>
              <a:t>= </a:t>
            </a:r>
            <a:r>
              <a:rPr lang="pt-BR" sz="2300" dirty="0"/>
              <a:t>fornecer nutrientes, </a:t>
            </a:r>
            <a:r>
              <a:rPr lang="pt-BR" sz="2300" dirty="0" smtClean="0"/>
              <a:t>ou </a:t>
            </a:r>
            <a:r>
              <a:rPr lang="pt-BR" sz="2300" dirty="0"/>
              <a:t>outros materiais </a:t>
            </a:r>
            <a:r>
              <a:rPr lang="pt-BR" sz="2300" dirty="0" smtClean="0"/>
              <a:t>que interfiram taxa degradação</a:t>
            </a:r>
            <a:r>
              <a:rPr lang="pt-BR" sz="2300" dirty="0"/>
              <a:t>. </a:t>
            </a:r>
          </a:p>
          <a:p>
            <a:pPr marL="0" indent="0" algn="just">
              <a:buNone/>
            </a:pPr>
            <a:endParaRPr lang="pt-BR" sz="2300" dirty="0" smtClean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5</a:t>
            </a:fld>
            <a:endParaRPr lang="pt-BR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050280" y="174057"/>
            <a:ext cx="3346808" cy="713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altLang="pt-B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181523" y="93764"/>
            <a:ext cx="8549730" cy="7381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4000" b="1" dirty="0" smtClean="0">
                <a:solidFill>
                  <a:srgbClr val="FF0000"/>
                </a:solidFill>
                <a:latin typeface="+mn-lt"/>
              </a:rPr>
              <a:t>2. TIPOS DE BIORREMEDIAÇÃO</a:t>
            </a:r>
            <a:endParaRPr lang="pt-BR" alt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9458" name="Picture 2" descr="Home - The Engineering Proje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004" y="1338613"/>
            <a:ext cx="7088676" cy="531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6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1972" y="1732040"/>
            <a:ext cx="4798147" cy="2444458"/>
          </a:xfrm>
        </p:spPr>
        <p:txBody>
          <a:bodyPr>
            <a:noAutofit/>
          </a:bodyPr>
          <a:lstStyle/>
          <a:p>
            <a:r>
              <a:rPr lang="pt-BR" altLang="pt-BR" sz="2400" b="1" i="1" dirty="0" smtClean="0">
                <a:solidFill>
                  <a:srgbClr val="0070C0"/>
                </a:solidFill>
              </a:rPr>
              <a:t>BIOESTIMULAÇÃO</a:t>
            </a:r>
            <a:endParaRPr lang="pt-BR" sz="2400" b="1" i="1" dirty="0">
              <a:solidFill>
                <a:srgbClr val="0070C0"/>
              </a:solidFill>
            </a:endParaRPr>
          </a:p>
          <a:p>
            <a:pPr algn="just"/>
            <a:r>
              <a:rPr lang="pt-BR" sz="2400" dirty="0" smtClean="0"/>
              <a:t>Consiste </a:t>
            </a:r>
            <a:r>
              <a:rPr lang="pt-BR" sz="2400" dirty="0"/>
              <a:t>na estimulação </a:t>
            </a:r>
            <a:r>
              <a:rPr lang="pt-BR" sz="2400" i="1" dirty="0"/>
              <a:t>in situ</a:t>
            </a:r>
            <a:r>
              <a:rPr lang="pt-BR" sz="2400" dirty="0"/>
              <a:t> dos microrganismos já presentes no ambiente contaminado (microrganismos nativos), capazes de </a:t>
            </a:r>
            <a:r>
              <a:rPr lang="pt-BR" sz="2400" dirty="0" err="1"/>
              <a:t>biorremediar</a:t>
            </a:r>
            <a:r>
              <a:rPr lang="pt-BR" sz="2400" dirty="0"/>
              <a:t> a substância contaminante</a:t>
            </a:r>
            <a:r>
              <a:rPr lang="pt-BR" sz="2400" dirty="0" smtClean="0"/>
              <a:t>.</a:t>
            </a:r>
          </a:p>
          <a:p>
            <a:pPr algn="just"/>
            <a:r>
              <a:rPr lang="pt-BR" sz="2400" dirty="0"/>
              <a:t>É alcançada através da otimização das condições físico-químicas para que ocorra o processo desejado; pH, oxigênio, umidade, temperatura, entre outros, e adição dos nutrientes necessários.</a:t>
            </a:r>
          </a:p>
          <a:p>
            <a:pPr marL="0" indent="0" algn="just">
              <a:buNone/>
            </a:pPr>
            <a:endParaRPr lang="pt-BR" sz="2400" dirty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897038" y="93764"/>
            <a:ext cx="9784099" cy="7381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4000" b="1" dirty="0" smtClean="0">
                <a:solidFill>
                  <a:srgbClr val="FF0000"/>
                </a:solidFill>
                <a:latin typeface="+mn-lt"/>
              </a:rPr>
              <a:t>3. METODOLOGIAS DE BIORREMEDIAÇÃO</a:t>
            </a:r>
            <a:endParaRPr lang="pt-BR" altLang="pt-B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391391" y="649931"/>
            <a:ext cx="61759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2800" b="1" i="1" dirty="0" smtClean="0">
                <a:solidFill>
                  <a:srgbClr val="0070C0"/>
                </a:solidFill>
              </a:rPr>
              <a:t>Técnicas de Controle de Contaminantes</a:t>
            </a:r>
            <a:endParaRPr lang="pt-BR" sz="2800" b="1" i="1" dirty="0">
              <a:solidFill>
                <a:srgbClr val="0070C0"/>
              </a:solidFill>
            </a:endParaRPr>
          </a:p>
        </p:txBody>
      </p:sp>
      <p:pic>
        <p:nvPicPr>
          <p:cNvPr id="20482" name="Picture 2" descr="Schematic description of bioremediation (biostimulation) process. 1:... | 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971" y="1571223"/>
            <a:ext cx="6101331" cy="46036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605306" cy="60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A08A7-2995-4C31-B488-9B29FD58C060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934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0788" y="1347031"/>
            <a:ext cx="5189029" cy="4742927"/>
          </a:xfrm>
        </p:spPr>
        <p:txBody>
          <a:bodyPr>
            <a:noAutofit/>
          </a:bodyPr>
          <a:lstStyle/>
          <a:p>
            <a:pPr algn="just"/>
            <a:r>
              <a:rPr lang="pt-BR" altLang="pt-BR" sz="2400" b="1" i="1" dirty="0" smtClean="0">
                <a:solidFill>
                  <a:srgbClr val="0070C0"/>
                </a:solidFill>
              </a:rPr>
              <a:t>BIOAUGUMENTAÇÃO</a:t>
            </a:r>
            <a:endParaRPr lang="pt-BR" sz="2400" b="1" i="1" dirty="0">
              <a:solidFill>
                <a:srgbClr val="0070C0"/>
              </a:solidFill>
            </a:endParaRPr>
          </a:p>
          <a:p>
            <a:pPr algn="just"/>
            <a:r>
              <a:rPr lang="pt-BR" sz="2400" dirty="0" smtClean="0"/>
              <a:t>Envolve </a:t>
            </a:r>
            <a:r>
              <a:rPr lang="pt-BR" sz="2400" dirty="0"/>
              <a:t>o aumento da quantidade de microrganismos de interesse (de preferência nativos), graças à adição de seus </a:t>
            </a:r>
            <a:r>
              <a:rPr lang="pt-BR" sz="2400" dirty="0" err="1"/>
              <a:t>inóculos</a:t>
            </a:r>
            <a:r>
              <a:rPr lang="pt-BR" sz="2400" dirty="0"/>
              <a:t> cultivados em laboratório</a:t>
            </a:r>
            <a:r>
              <a:rPr lang="pt-BR" sz="2400" dirty="0" smtClean="0"/>
              <a:t>.</a:t>
            </a:r>
          </a:p>
          <a:p>
            <a:pPr algn="just"/>
            <a:r>
              <a:rPr lang="pt-BR" sz="2400" dirty="0" smtClean="0"/>
              <a:t>Uma </a:t>
            </a:r>
            <a:r>
              <a:rPr lang="pt-BR" sz="2400" dirty="0"/>
              <a:t>vez inoculados </a:t>
            </a:r>
            <a:r>
              <a:rPr lang="pt-BR" sz="2400" i="1" dirty="0"/>
              <a:t>in situ</a:t>
            </a:r>
            <a:r>
              <a:rPr lang="pt-BR" sz="2400" dirty="0"/>
              <a:t> os microrganismos de interesse , as condições físico-químicas (como a </a:t>
            </a:r>
            <a:r>
              <a:rPr lang="pt-BR" sz="2400" dirty="0" err="1"/>
              <a:t>bioestimulação</a:t>
            </a:r>
            <a:r>
              <a:rPr lang="pt-BR" sz="2400" dirty="0"/>
              <a:t>) devem ser otimizadas para promover a atividade degradante dos microrganismos</a:t>
            </a:r>
            <a:r>
              <a:rPr lang="pt-BR" sz="2400" dirty="0" smtClean="0"/>
              <a:t>.</a:t>
            </a:r>
          </a:p>
          <a:p>
            <a:pPr algn="just"/>
            <a:r>
              <a:rPr lang="pt-BR" sz="2400" dirty="0" smtClean="0"/>
              <a:t>Considerar cultura </a:t>
            </a:r>
            <a:r>
              <a:rPr lang="pt-BR" sz="2400" dirty="0"/>
              <a:t>microbiana em biorreatores em </a:t>
            </a:r>
            <a:r>
              <a:rPr lang="pt-BR" sz="2400" dirty="0" smtClean="0"/>
              <a:t>laboratório.</a:t>
            </a:r>
            <a:endParaRPr lang="pt-BR" sz="2400" dirty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</p:txBody>
      </p:sp>
      <p:pic>
        <p:nvPicPr>
          <p:cNvPr id="21506" name="Picture 2" descr="Bio augm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83" y="1444406"/>
            <a:ext cx="6052619" cy="505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605306" cy="60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A08A7-2995-4C31-B488-9B29FD58C060}" type="slidenum">
              <a:rPr lang="pt-BR" smtClean="0"/>
              <a:t>7</a:t>
            </a:fld>
            <a:endParaRPr lang="pt-BR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897038" y="93764"/>
            <a:ext cx="9784099" cy="7381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4000" b="1" dirty="0" smtClean="0">
                <a:solidFill>
                  <a:srgbClr val="FF0000"/>
                </a:solidFill>
                <a:latin typeface="+mn-lt"/>
              </a:rPr>
              <a:t>3. METODOLOGIAS DE BIORREMEDIAÇÃO</a:t>
            </a:r>
            <a:endParaRPr lang="pt-BR" altLang="pt-B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391391" y="649931"/>
            <a:ext cx="61759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2800" b="1" i="1" dirty="0" smtClean="0">
                <a:solidFill>
                  <a:srgbClr val="0070C0"/>
                </a:solidFill>
              </a:rPr>
              <a:t>Técnicas de Controle de Contaminantes</a:t>
            </a:r>
            <a:endParaRPr lang="pt-BR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184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" y="1180284"/>
            <a:ext cx="4417454" cy="2304277"/>
          </a:xfrm>
        </p:spPr>
        <p:txBody>
          <a:bodyPr>
            <a:noAutofit/>
          </a:bodyPr>
          <a:lstStyle/>
          <a:p>
            <a:pPr algn="just"/>
            <a:r>
              <a:rPr lang="pt-BR" altLang="pt-BR" sz="2400" b="1" i="1" dirty="0" smtClean="0">
                <a:solidFill>
                  <a:srgbClr val="0070C0"/>
                </a:solidFill>
              </a:rPr>
              <a:t>COMPOSTAGEM</a:t>
            </a:r>
            <a:endParaRPr lang="pt-BR" sz="2400" b="1" i="1" dirty="0">
              <a:solidFill>
                <a:srgbClr val="0070C0"/>
              </a:solidFill>
            </a:endParaRPr>
          </a:p>
          <a:p>
            <a:pPr algn="just"/>
            <a:r>
              <a:rPr lang="pt-BR" sz="2400" dirty="0" smtClean="0"/>
              <a:t>Consiste </a:t>
            </a:r>
            <a:r>
              <a:rPr lang="pt-BR" sz="2400" dirty="0"/>
              <a:t>na mistura de material contaminado com solo não contaminado, suplementado com agentes que melhoram as plantas ou animais e nutrientes. </a:t>
            </a:r>
          </a:p>
          <a:p>
            <a:pPr algn="just"/>
            <a:r>
              <a:rPr lang="pt-BR" sz="2400" dirty="0"/>
              <a:t>A oxigenação das camadas inferiores </a:t>
            </a:r>
            <a:r>
              <a:rPr lang="pt-BR" sz="2400" dirty="0" smtClean="0"/>
              <a:t>deve </a:t>
            </a:r>
            <a:r>
              <a:rPr lang="pt-BR" sz="2400" dirty="0"/>
              <a:t>ser controlada, através da remoção regular de um local para outro com </a:t>
            </a:r>
            <a:r>
              <a:rPr lang="pt-BR" sz="2400" dirty="0" smtClean="0"/>
              <a:t>máquinas, manter as </a:t>
            </a:r>
            <a:r>
              <a:rPr lang="pt-BR" sz="2400" dirty="0"/>
              <a:t>condições ideais de umidade, temperatura, pH, nutrientes, entre outras.</a:t>
            </a:r>
          </a:p>
          <a:p>
            <a:pPr algn="just"/>
            <a:endParaRPr lang="pt-BR" sz="2400" dirty="0"/>
          </a:p>
        </p:txBody>
      </p:sp>
      <p:pic>
        <p:nvPicPr>
          <p:cNvPr id="22530" name="Picture 2" descr="Composting - Bioremedi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571" y="1257528"/>
            <a:ext cx="7097731" cy="528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605306" cy="60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A08A7-2995-4C31-B488-9B29FD58C060}" type="slidenum">
              <a:rPr lang="pt-BR" smtClean="0"/>
              <a:t>8</a:t>
            </a:fld>
            <a:endParaRPr lang="pt-BR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897038" y="93764"/>
            <a:ext cx="9784099" cy="7381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4000" b="1" dirty="0" smtClean="0">
                <a:solidFill>
                  <a:srgbClr val="FF0000"/>
                </a:solidFill>
                <a:latin typeface="+mn-lt"/>
              </a:rPr>
              <a:t>3. METODOLOGIAS DE BIORREMEDIAÇÃO</a:t>
            </a:r>
            <a:endParaRPr lang="pt-BR" altLang="pt-B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391391" y="649931"/>
            <a:ext cx="61759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2800" b="1" i="1" dirty="0" smtClean="0">
                <a:solidFill>
                  <a:srgbClr val="0070C0"/>
                </a:solidFill>
              </a:rPr>
              <a:t>Técnicas de Controle de Contaminantes</a:t>
            </a:r>
            <a:endParaRPr lang="pt-BR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73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21358"/>
            <a:ext cx="12070080" cy="1483206"/>
          </a:xfrm>
        </p:spPr>
        <p:txBody>
          <a:bodyPr>
            <a:noAutofit/>
          </a:bodyPr>
          <a:lstStyle/>
          <a:p>
            <a:pPr algn="just"/>
            <a:r>
              <a:rPr lang="pt-BR" altLang="pt-BR" sz="2400" b="1" i="1" dirty="0" smtClean="0">
                <a:solidFill>
                  <a:srgbClr val="0070C0"/>
                </a:solidFill>
              </a:rPr>
              <a:t>BIOPILHAS</a:t>
            </a:r>
            <a:endParaRPr lang="pt-BR" sz="2400" b="1" i="1" dirty="0">
              <a:solidFill>
                <a:srgbClr val="0070C0"/>
              </a:solidFill>
            </a:endParaRPr>
          </a:p>
          <a:p>
            <a:pPr algn="just"/>
            <a:r>
              <a:rPr lang="pt-BR" sz="2400" dirty="0" smtClean="0"/>
              <a:t>As </a:t>
            </a:r>
            <a:r>
              <a:rPr lang="pt-BR" sz="2400" dirty="0" err="1"/>
              <a:t>biopilhas</a:t>
            </a:r>
            <a:r>
              <a:rPr lang="pt-BR" sz="2400" dirty="0"/>
              <a:t> permanecem fixas no mesmo local, sendo aeradas em suas camadas internas através de um sistema de </a:t>
            </a:r>
            <a:r>
              <a:rPr lang="pt-BR" sz="2400" dirty="0" smtClean="0"/>
              <a:t>tubulação, custos </a:t>
            </a:r>
            <a:r>
              <a:rPr lang="pt-BR" sz="2400" dirty="0"/>
              <a:t>de instalação, operação e manutenção devem ser </a:t>
            </a:r>
            <a:r>
              <a:rPr lang="pt-BR" sz="2400" dirty="0" smtClean="0"/>
              <a:t>considerados.</a:t>
            </a:r>
            <a:endParaRPr lang="pt-BR" sz="2400" dirty="0"/>
          </a:p>
          <a:p>
            <a:pPr algn="just"/>
            <a:endParaRPr lang="pt-BR" sz="2400" dirty="0"/>
          </a:p>
        </p:txBody>
      </p:sp>
      <p:pic>
        <p:nvPicPr>
          <p:cNvPr id="23554" name="Picture 2" descr="Biopile system (FRTR, 2000) |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940" y="2800754"/>
            <a:ext cx="6773947" cy="388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605306" cy="60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A08A7-2995-4C31-B488-9B29FD58C060}" type="slidenum">
              <a:rPr lang="pt-BR" smtClean="0"/>
              <a:t>9</a:t>
            </a:fld>
            <a:endParaRPr lang="pt-BR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897038" y="93764"/>
            <a:ext cx="9784099" cy="7381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4000" b="1" dirty="0" smtClean="0">
                <a:solidFill>
                  <a:srgbClr val="FF0000"/>
                </a:solidFill>
                <a:latin typeface="+mn-lt"/>
              </a:rPr>
              <a:t>3. METODOLOGIAS DE BIORREMEDIAÇÃO</a:t>
            </a:r>
            <a:endParaRPr lang="pt-BR" altLang="pt-B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391391" y="649931"/>
            <a:ext cx="61759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2800" b="1" i="1" dirty="0" smtClean="0">
                <a:solidFill>
                  <a:srgbClr val="0070C0"/>
                </a:solidFill>
              </a:rPr>
              <a:t>Técnicas de Controle de Contaminantes</a:t>
            </a:r>
            <a:endParaRPr lang="pt-BR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7081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4019</TotalTime>
  <Words>1844</Words>
  <Application>Microsoft Office PowerPoint</Application>
  <PresentationFormat>Widescreen</PresentationFormat>
  <Paragraphs>273</Paragraphs>
  <Slides>38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6" baseType="lpstr">
      <vt:lpstr>Microsoft YaHei</vt:lpstr>
      <vt:lpstr>Arial</vt:lpstr>
      <vt:lpstr>Calibri</vt:lpstr>
      <vt:lpstr>Calibri Light</vt:lpstr>
      <vt:lpstr>Carlito</vt:lpstr>
      <vt:lpstr>Comic Sans MS</vt:lpstr>
      <vt:lpstr>Times New Roman</vt:lpstr>
      <vt:lpstr>Tema do Office</vt:lpstr>
      <vt:lpstr>Apresentação do PowerPoint</vt:lpstr>
      <vt:lpstr>Apresentação do PowerPoint</vt:lpstr>
      <vt:lpstr>OBJETIVOS DA AULA</vt:lpstr>
      <vt:lpstr>1. INTRODUÇÃO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4. ASPECTOS À CONSIDERAR NA BIORREMEDIAÇÃO</vt:lpstr>
      <vt:lpstr>4. ASPECTOS À CONSIDERAR NA BIORREMEDIAÇÃO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6. FATORES QUE DEVEM SER OTIMIZADOS/MANTIDOS DURANTE A BIORREMEDIAÇÃO</vt:lpstr>
      <vt:lpstr>Apresentação do PowerPoint</vt:lpstr>
      <vt:lpstr>Apresentação do PowerPoint</vt:lpstr>
      <vt:lpstr>qPCR: PCR quantitativo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10. PESQUISAS EM BIORREMEDIAÇÃO </vt:lpstr>
      <vt:lpstr>VÍDEOS – BIORREMEDIAÇÃO remoção metais-pesquisa</vt:lpstr>
      <vt:lpstr>Apresentação do PowerPoint</vt:lpstr>
      <vt:lpstr>REFERÊNCIAS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Elida</dc:creator>
  <cp:lastModifiedBy>Elidamar nunes</cp:lastModifiedBy>
  <cp:revision>425</cp:revision>
  <dcterms:created xsi:type="dcterms:W3CDTF">2020-11-08T18:23:57Z</dcterms:created>
  <dcterms:modified xsi:type="dcterms:W3CDTF">2021-08-30T15:13:12Z</dcterms:modified>
</cp:coreProperties>
</file>