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29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25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2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21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72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20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79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68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22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1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16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EE50F-23D5-41AE-A16E-B47FDEE15F58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7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7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"/>
    </mc:Choice>
    <mc:Fallback>
      <p:transition spd="slow" advTm="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48000" y="4406901"/>
            <a:ext cx="6970713" cy="1362075"/>
          </a:xfrm>
        </p:spPr>
        <p:txBody>
          <a:bodyPr/>
          <a:lstStyle/>
          <a:p>
            <a:r>
              <a:rPr lang="pt-BR" dirty="0" smtClean="0"/>
              <a:t>Energia e economia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800318" y="1100028"/>
            <a:ext cx="10515600" cy="1500187"/>
          </a:xfrm>
        </p:spPr>
        <p:txBody>
          <a:bodyPr/>
          <a:lstStyle/>
          <a:p>
            <a:r>
              <a:rPr lang="pt-BR" dirty="0" smtClean="0"/>
              <a:t>Slides que faltaram comentar a respeito em 09/03/2020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5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7"/>
    </mc:Choice>
    <mc:Fallback>
      <p:transition spd="slow" advTm="2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685800"/>
            <a:ext cx="76200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305801" y="6550224"/>
            <a:ext cx="2363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sz="1400" b="1" dirty="0" err="1">
                <a:latin typeface="Arial" charset="0"/>
              </a:rPr>
              <a:t>Najam</a:t>
            </a:r>
            <a:r>
              <a:rPr lang="en-US" sz="1400" b="1" dirty="0">
                <a:latin typeface="Arial" charset="0"/>
              </a:rPr>
              <a:t> &amp; Cleveland (2003)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8977"/>
      </p:ext>
    </p:extLst>
  </p:cSld>
  <p:clrMapOvr>
    <a:masterClrMapping/>
  </p:clrMapOvr>
  <p:transition advTm="86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1150" y="685801"/>
            <a:ext cx="7816850" cy="5129213"/>
            <a:chOff x="156" y="336"/>
            <a:chExt cx="5596" cy="3519"/>
          </a:xfrm>
        </p:grpSpPr>
        <p:pic>
          <p:nvPicPr>
            <p:cNvPr id="2355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" y="465"/>
              <a:ext cx="5448" cy="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Rectangle 4"/>
            <p:cNvSpPr>
              <a:spLocks noChangeArrowheads="1"/>
            </p:cNvSpPr>
            <p:nvPr/>
          </p:nvSpPr>
          <p:spPr bwMode="auto">
            <a:xfrm>
              <a:off x="5032" y="336"/>
              <a:ext cx="720" cy="14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8934450" y="6248400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latin typeface="Arial" charset="0"/>
              </a:rPr>
              <a:t>Cleveland (1999)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68756"/>
      </p:ext>
    </p:extLst>
  </p:cSld>
  <p:clrMapOvr>
    <a:masterClrMapping/>
  </p:clrMapOvr>
  <p:transition advTm="205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839200" y="5943601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28679" name="Imagem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1" y="990601"/>
            <a:ext cx="62196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Sustentabilidade – recursos energéticos</a:t>
            </a:r>
            <a:endParaRPr lang="pt-BR" sz="28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05139"/>
      </p:ext>
    </p:extLst>
  </p:cSld>
  <p:clrMapOvr>
    <a:masterClrMapping/>
  </p:clrMapOvr>
  <p:transition advTm="254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9352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843405">
              <a:lnSpc>
                <a:spcPct val="100000"/>
              </a:lnSpc>
            </a:pPr>
            <a:r>
              <a:rPr spc="-25" dirty="0"/>
              <a:t>Exercício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1" y="1576071"/>
            <a:ext cx="7793355" cy="44396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População </a:t>
            </a:r>
            <a:r>
              <a:rPr sz="3000" spc="-20" dirty="0">
                <a:latin typeface="Calibri"/>
                <a:cs typeface="Calibri"/>
              </a:rPr>
              <a:t>EUA: </a:t>
            </a:r>
            <a:r>
              <a:rPr sz="3000" dirty="0">
                <a:latin typeface="Calibri"/>
                <a:cs typeface="Calibri"/>
              </a:rPr>
              <a:t>300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milhões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324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Em média </a:t>
            </a:r>
            <a:r>
              <a:rPr sz="3000" dirty="0">
                <a:latin typeface="Calibri"/>
                <a:cs typeface="Calibri"/>
              </a:rPr>
              <a:t>1 </a:t>
            </a:r>
            <a:r>
              <a:rPr sz="3000" spc="-15" dirty="0">
                <a:latin typeface="Calibri"/>
                <a:cs typeface="Calibri"/>
              </a:rPr>
              <a:t>pint </a:t>
            </a:r>
            <a:r>
              <a:rPr sz="3000" spc="-5" dirty="0">
                <a:latin typeface="Calibri"/>
                <a:cs typeface="Calibri"/>
              </a:rPr>
              <a:t>(0,473 L) de </a:t>
            </a:r>
            <a:r>
              <a:rPr sz="3000" spc="-15" dirty="0">
                <a:latin typeface="Calibri"/>
                <a:cs typeface="Calibri"/>
              </a:rPr>
              <a:t>gelo </a:t>
            </a:r>
            <a:r>
              <a:rPr sz="3000" spc="-10" dirty="0">
                <a:latin typeface="Calibri"/>
                <a:cs typeface="Calibri"/>
              </a:rPr>
              <a:t>produzido </a:t>
            </a:r>
            <a:r>
              <a:rPr sz="3000" spc="-5" dirty="0">
                <a:latin typeface="Calibri"/>
                <a:cs typeface="Calibri"/>
              </a:rPr>
              <a:t>per  </a:t>
            </a:r>
            <a:r>
              <a:rPr sz="3000" spc="-15" dirty="0">
                <a:latin typeface="Calibri"/>
                <a:cs typeface="Calibri"/>
              </a:rPr>
              <a:t>capita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diariamente</a:t>
            </a:r>
            <a:endParaRPr sz="3000">
              <a:latin typeface="Calibri"/>
              <a:cs typeface="Calibri"/>
            </a:endParaRPr>
          </a:p>
          <a:p>
            <a:pPr marL="355600" indent="-342900"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Em média, </a:t>
            </a:r>
            <a:r>
              <a:rPr sz="3000" dirty="0">
                <a:latin typeface="Calibri"/>
                <a:cs typeface="Calibri"/>
              </a:rPr>
              <a:t>50% </a:t>
            </a:r>
            <a:r>
              <a:rPr sz="3000" spc="-5" dirty="0">
                <a:latin typeface="Calibri"/>
                <a:cs typeface="Calibri"/>
              </a:rPr>
              <a:t>do </a:t>
            </a:r>
            <a:r>
              <a:rPr sz="3000" spc="-10" dirty="0">
                <a:latin typeface="Calibri"/>
                <a:cs typeface="Calibri"/>
              </a:rPr>
              <a:t>gelo </a:t>
            </a:r>
            <a:r>
              <a:rPr sz="3000" dirty="0">
                <a:latin typeface="Calibri"/>
                <a:cs typeface="Calibri"/>
              </a:rPr>
              <a:t>é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desperdiçado</a:t>
            </a:r>
            <a:endParaRPr sz="3000">
              <a:latin typeface="Calibri"/>
              <a:cs typeface="Calibri"/>
            </a:endParaRPr>
          </a:p>
          <a:p>
            <a:pPr marL="12700" marR="1591310">
              <a:lnSpc>
                <a:spcPct val="11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334 </a:t>
            </a:r>
            <a:r>
              <a:rPr sz="3000" spc="-15" dirty="0">
                <a:latin typeface="Calibri"/>
                <a:cs typeface="Calibri"/>
              </a:rPr>
              <a:t>J/g </a:t>
            </a:r>
            <a:r>
              <a:rPr sz="3000" spc="-5" dirty="0">
                <a:latin typeface="Calibri"/>
                <a:cs typeface="Calibri"/>
              </a:rPr>
              <a:t>calor </a:t>
            </a:r>
            <a:r>
              <a:rPr sz="3000" spc="-20" dirty="0">
                <a:latin typeface="Calibri"/>
                <a:cs typeface="Calibri"/>
              </a:rPr>
              <a:t>latente </a:t>
            </a:r>
            <a:r>
              <a:rPr sz="3000" spc="-5" dirty="0">
                <a:latin typeface="Calibri"/>
                <a:cs typeface="Calibri"/>
              </a:rPr>
              <a:t>de fusão da </a:t>
            </a:r>
            <a:r>
              <a:rPr sz="3000" dirty="0">
                <a:latin typeface="Calibri"/>
                <a:cs typeface="Calibri"/>
              </a:rPr>
              <a:t>água  </a:t>
            </a:r>
            <a:r>
              <a:rPr sz="3000" spc="-5" dirty="0">
                <a:latin typeface="Calibri"/>
                <a:cs typeface="Calibri"/>
              </a:rPr>
              <a:t>Dados:</a:t>
            </a:r>
            <a:endParaRPr sz="3000">
              <a:latin typeface="Calibri"/>
              <a:cs typeface="Calibri"/>
            </a:endParaRPr>
          </a:p>
          <a:p>
            <a:pPr marL="355600" indent="-342900"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Densidade da </a:t>
            </a:r>
            <a:r>
              <a:rPr sz="3000" dirty="0">
                <a:latin typeface="Calibri"/>
                <a:cs typeface="Calibri"/>
              </a:rPr>
              <a:t>água: 1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10" dirty="0">
                <a:latin typeface="Calibri"/>
                <a:cs typeface="Calibri"/>
              </a:rPr>
              <a:t>g/cm³</a:t>
            </a:r>
            <a:endParaRPr sz="3000">
              <a:latin typeface="Calibri"/>
              <a:cs typeface="Calibri"/>
            </a:endParaRPr>
          </a:p>
          <a:p>
            <a:pPr marL="355600" indent="-342900">
              <a:spcBef>
                <a:spcPts val="3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Energia </a:t>
            </a:r>
            <a:r>
              <a:rPr sz="3000" spc="-5" dirty="0">
                <a:latin typeface="Calibri"/>
                <a:cs typeface="Calibri"/>
              </a:rPr>
              <a:t>do barril de </a:t>
            </a:r>
            <a:r>
              <a:rPr sz="3000" spc="-15" dirty="0">
                <a:latin typeface="Calibri"/>
                <a:cs typeface="Calibri"/>
              </a:rPr>
              <a:t>petróleo: </a:t>
            </a:r>
            <a:r>
              <a:rPr sz="3000" dirty="0">
                <a:latin typeface="Calibri"/>
                <a:cs typeface="Calibri"/>
              </a:rPr>
              <a:t>1,7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MWh/t</a:t>
            </a:r>
            <a:endParaRPr sz="3000">
              <a:latin typeface="Calibri"/>
              <a:cs typeface="Calibri"/>
            </a:endParaRPr>
          </a:p>
          <a:p>
            <a:pPr marL="12700">
              <a:spcBef>
                <a:spcPts val="359"/>
              </a:spcBef>
              <a:tabLst>
                <a:tab pos="354965" algn="l"/>
              </a:tabLst>
            </a:pPr>
            <a:r>
              <a:rPr sz="3000" spc="-5" dirty="0">
                <a:latin typeface="Arial"/>
                <a:cs typeface="Arial"/>
              </a:rPr>
              <a:t>•	</a:t>
            </a:r>
            <a:r>
              <a:rPr sz="3000" dirty="0">
                <a:latin typeface="Calibri"/>
                <a:cs typeface="Calibri"/>
              </a:rPr>
              <a:t>1 kWh = 3,6 * </a:t>
            </a:r>
            <a:r>
              <a:rPr sz="3000" spc="5" dirty="0">
                <a:latin typeface="Calibri"/>
                <a:cs typeface="Calibri"/>
              </a:rPr>
              <a:t>10</a:t>
            </a:r>
            <a:r>
              <a:rPr sz="3000" spc="7" baseline="25000" dirty="0">
                <a:latin typeface="Calibri"/>
                <a:cs typeface="Calibri"/>
              </a:rPr>
              <a:t>6</a:t>
            </a:r>
            <a:r>
              <a:rPr sz="3000" spc="172" baseline="2500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J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2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24"/>
    </mc:Choice>
    <mc:Fallback>
      <p:transition spd="slow" advTm="10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9352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843405">
              <a:lnSpc>
                <a:spcPct val="100000"/>
              </a:lnSpc>
            </a:pPr>
            <a:r>
              <a:rPr spc="-25" dirty="0"/>
              <a:t>Exercício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0" y="1621154"/>
            <a:ext cx="7608570" cy="3350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spc="-5" dirty="0">
                <a:latin typeface="Calibri"/>
                <a:cs typeface="Calibri"/>
              </a:rPr>
              <a:t>Caso </a:t>
            </a:r>
            <a:r>
              <a:rPr sz="3200" dirty="0">
                <a:latin typeface="Calibri"/>
                <a:cs typeface="Calibri"/>
              </a:rPr>
              <a:t>o </a:t>
            </a:r>
            <a:r>
              <a:rPr sz="3200" spc="-5" dirty="0">
                <a:latin typeface="Calibri"/>
                <a:cs typeface="Calibri"/>
              </a:rPr>
              <a:t>gelo não </a:t>
            </a:r>
            <a:r>
              <a:rPr sz="3200" spc="-20" dirty="0">
                <a:latin typeface="Calibri"/>
                <a:cs typeface="Calibri"/>
              </a:rPr>
              <a:t>fosse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desperdiçado: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4650">
              <a:latin typeface="Times New Roman"/>
              <a:cs typeface="Times New Roman"/>
            </a:endParaRPr>
          </a:p>
          <a:p>
            <a:pPr marL="527685" indent="-514984"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Qual a </a:t>
            </a:r>
            <a:r>
              <a:rPr sz="3200" spc="-5" dirty="0">
                <a:latin typeface="Calibri"/>
                <a:cs typeface="Calibri"/>
              </a:rPr>
              <a:t>economia de </a:t>
            </a:r>
            <a:r>
              <a:rPr sz="3200" dirty="0">
                <a:latin typeface="Calibri"/>
                <a:cs typeface="Calibri"/>
              </a:rPr>
              <a:t>água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potável?</a:t>
            </a:r>
            <a:endParaRPr sz="3200">
              <a:latin typeface="Calibri"/>
              <a:cs typeface="Calibri"/>
            </a:endParaRPr>
          </a:p>
          <a:p>
            <a:pPr marL="527685" indent="-514984"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Qual a </a:t>
            </a:r>
            <a:r>
              <a:rPr sz="3200" spc="-5" dirty="0">
                <a:latin typeface="Calibri"/>
                <a:cs typeface="Calibri"/>
              </a:rPr>
              <a:t>economia </a:t>
            </a:r>
            <a:r>
              <a:rPr sz="3200" dirty="0">
                <a:latin typeface="Calibri"/>
                <a:cs typeface="Calibri"/>
              </a:rPr>
              <a:t>em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energia?</a:t>
            </a:r>
            <a:endParaRPr sz="3200">
              <a:latin typeface="Calibri"/>
              <a:cs typeface="Calibri"/>
            </a:endParaRPr>
          </a:p>
          <a:p>
            <a:pPr marL="527685" indent="-514984"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Qual a </a:t>
            </a:r>
            <a:r>
              <a:rPr sz="3200" spc="-5" dirty="0">
                <a:latin typeface="Calibri"/>
                <a:cs typeface="Calibri"/>
              </a:rPr>
              <a:t>economia </a:t>
            </a:r>
            <a:r>
              <a:rPr sz="3200" dirty="0">
                <a:latin typeface="Calibri"/>
                <a:cs typeface="Calibri"/>
              </a:rPr>
              <a:t>em </a:t>
            </a:r>
            <a:r>
              <a:rPr sz="3200" spc="-10" dirty="0">
                <a:latin typeface="Calibri"/>
                <a:cs typeface="Calibri"/>
              </a:rPr>
              <a:t>equivalentes </a:t>
            </a:r>
            <a:r>
              <a:rPr sz="3200" spc="-5" dirty="0">
                <a:latin typeface="Calibri"/>
                <a:cs typeface="Calibri"/>
              </a:rPr>
              <a:t>de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barril</a:t>
            </a:r>
            <a:endParaRPr sz="3200">
              <a:latin typeface="Calibri"/>
              <a:cs typeface="Calibri"/>
            </a:endParaRPr>
          </a:p>
          <a:p>
            <a:pPr marL="527685"/>
            <a:r>
              <a:rPr sz="3200" dirty="0">
                <a:latin typeface="Calibri"/>
                <a:cs typeface="Calibri"/>
              </a:rPr>
              <a:t>de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petróleo?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2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61"/>
    </mc:Choice>
    <mc:Fallback>
      <p:transition spd="slow" advTm="3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114</Words>
  <Application>Microsoft Office PowerPoint</Application>
  <PresentationFormat>Widescreen</PresentationFormat>
  <Paragraphs>21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Energia e economia</vt:lpstr>
      <vt:lpstr>Apresentação do PowerPoint</vt:lpstr>
      <vt:lpstr>Apresentação do PowerPoint</vt:lpstr>
      <vt:lpstr>Sustentabilidade – recursos energéticos</vt:lpstr>
      <vt:lpstr>Exercício</vt:lpstr>
      <vt:lpstr>Exercício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aureo.oliveira@gmail.com</dc:creator>
  <cp:lastModifiedBy>aureo.oliveira@gmail.com</cp:lastModifiedBy>
  <cp:revision>2</cp:revision>
  <dcterms:created xsi:type="dcterms:W3CDTF">2020-03-16T15:54:17Z</dcterms:created>
  <dcterms:modified xsi:type="dcterms:W3CDTF">2020-03-16T16:07:08Z</dcterms:modified>
</cp:coreProperties>
</file>