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9" r:id="rId2"/>
    <p:sldId id="266" r:id="rId3"/>
    <p:sldId id="363" r:id="rId4"/>
    <p:sldId id="261" r:id="rId5"/>
    <p:sldId id="350" r:id="rId6"/>
    <p:sldId id="351" r:id="rId7"/>
    <p:sldId id="317" r:id="rId8"/>
    <p:sldId id="341" r:id="rId9"/>
    <p:sldId id="319" r:id="rId10"/>
    <p:sldId id="320" r:id="rId11"/>
    <p:sldId id="321" r:id="rId12"/>
    <p:sldId id="322" r:id="rId13"/>
    <p:sldId id="323" r:id="rId14"/>
    <p:sldId id="324" r:id="rId15"/>
    <p:sldId id="325" r:id="rId16"/>
    <p:sldId id="326" r:id="rId17"/>
    <p:sldId id="327" r:id="rId18"/>
    <p:sldId id="328" r:id="rId19"/>
    <p:sldId id="329" r:id="rId20"/>
    <p:sldId id="342" r:id="rId21"/>
    <p:sldId id="330" r:id="rId22"/>
    <p:sldId id="331" r:id="rId23"/>
    <p:sldId id="332" r:id="rId24"/>
    <p:sldId id="333" r:id="rId25"/>
    <p:sldId id="334" r:id="rId26"/>
    <p:sldId id="335" r:id="rId27"/>
    <p:sldId id="336" r:id="rId28"/>
    <p:sldId id="337" r:id="rId29"/>
    <p:sldId id="338" r:id="rId30"/>
    <p:sldId id="339" r:id="rId31"/>
    <p:sldId id="340" r:id="rId32"/>
    <p:sldId id="343" r:id="rId33"/>
    <p:sldId id="344" r:id="rId34"/>
    <p:sldId id="345" r:id="rId35"/>
    <p:sldId id="346" r:id="rId36"/>
    <p:sldId id="347" r:id="rId37"/>
    <p:sldId id="349" r:id="rId38"/>
    <p:sldId id="354" r:id="rId39"/>
    <p:sldId id="355" r:id="rId40"/>
    <p:sldId id="356" r:id="rId41"/>
    <p:sldId id="357" r:id="rId42"/>
    <p:sldId id="358" r:id="rId43"/>
    <p:sldId id="359" r:id="rId44"/>
    <p:sldId id="360" r:id="rId45"/>
    <p:sldId id="361" r:id="rId46"/>
    <p:sldId id="362" r:id="rId47"/>
    <p:sldId id="352" r:id="rId48"/>
    <p:sldId id="353" r:id="rId49"/>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3"/>
  </p:normalViewPr>
  <p:slideViewPr>
    <p:cSldViewPr>
      <p:cViewPr varScale="1">
        <p:scale>
          <a:sx n="90" d="100"/>
          <a:sy n="90" d="100"/>
        </p:scale>
        <p:origin x="174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6D6E7221-97D3-4929-ABD2-CCD1F516A8A4}" type="datetimeFigureOut">
              <a:rPr lang="en-GB" smtClean="0"/>
              <a:pPr/>
              <a:t>17/05/2019</a:t>
            </a:fld>
            <a:endParaRPr lang="en-GB"/>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148DB26C-6A99-4FDC-A31E-B71C189F9BC1}" type="slidenum">
              <a:rPr lang="en-GB" smtClean="0"/>
              <a:pPr/>
              <a:t>‹#›</a:t>
            </a:fld>
            <a:endParaRPr lang="en-GB"/>
          </a:p>
        </p:txBody>
      </p:sp>
    </p:spTree>
    <p:extLst>
      <p:ext uri="{BB962C8B-B14F-4D97-AF65-F5344CB8AC3E}">
        <p14:creationId xmlns:p14="http://schemas.microsoft.com/office/powerpoint/2010/main" val="2844598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913BB5C2-78D0-4ADE-8D35-A77084AA8A6E}" type="datetimeFigureOut">
              <a:rPr lang="en-US" smtClean="0"/>
              <a:pPr/>
              <a:t>5/17/19</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4508FEE9-88A6-4D9B-80BC-701A24DEB70D}" type="slidenum">
              <a:rPr lang="en-US" smtClean="0"/>
              <a:pPr/>
              <a:t>‹#›</a:t>
            </a:fld>
            <a:endParaRPr lang="en-US"/>
          </a:p>
        </p:txBody>
      </p:sp>
    </p:spTree>
    <p:extLst>
      <p:ext uri="{BB962C8B-B14F-4D97-AF65-F5344CB8AC3E}">
        <p14:creationId xmlns:p14="http://schemas.microsoft.com/office/powerpoint/2010/main" val="321873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Map of Brazil in the Western Hemisphere.</a:t>
            </a:r>
          </a:p>
        </p:txBody>
      </p:sp>
      <p:sp>
        <p:nvSpPr>
          <p:cNvPr id="4" name="Slide Number Placeholder 3"/>
          <p:cNvSpPr>
            <a:spLocks noGrp="1"/>
          </p:cNvSpPr>
          <p:nvPr>
            <p:ph type="sldNum" sz="quarter" idx="10"/>
          </p:nvPr>
        </p:nvSpPr>
        <p:spPr/>
        <p:txBody>
          <a:bodyPr/>
          <a:lstStyle/>
          <a:p>
            <a:fld id="{4508FEE9-88A6-4D9B-80BC-701A24DEB70D}"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twitter.com/ernestofaraujo"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t>Relacoes</a:t>
            </a:r>
            <a:r>
              <a:rPr lang="en-US" dirty="0"/>
              <a:t> </a:t>
            </a:r>
            <a:r>
              <a:rPr lang="en-US" dirty="0" err="1"/>
              <a:t>Internacionais</a:t>
            </a:r>
            <a:r>
              <a:rPr lang="en-US" dirty="0"/>
              <a:t> e </a:t>
            </a:r>
            <a:r>
              <a:rPr lang="en-US" dirty="0" err="1"/>
              <a:t>Desenvolvimento</a:t>
            </a:r>
            <a:r>
              <a:rPr lang="en-US" dirty="0"/>
              <a:t> (PRI-5058)</a:t>
            </a:r>
          </a:p>
        </p:txBody>
      </p:sp>
      <p:sp>
        <p:nvSpPr>
          <p:cNvPr id="5" name="Content Placeholder 4"/>
          <p:cNvSpPr>
            <a:spLocks noGrp="1"/>
          </p:cNvSpPr>
          <p:nvPr>
            <p:ph sz="half" idx="1"/>
          </p:nvPr>
        </p:nvSpPr>
        <p:spPr/>
        <p:txBody>
          <a:bodyPr>
            <a:normAutofit lnSpcReduction="10000"/>
          </a:bodyPr>
          <a:lstStyle/>
          <a:p>
            <a:pPr>
              <a:buNone/>
            </a:pPr>
            <a:r>
              <a:rPr lang="en-US" dirty="0"/>
              <a:t>   </a:t>
            </a:r>
          </a:p>
          <a:p>
            <a:pPr>
              <a:buNone/>
            </a:pPr>
            <a:r>
              <a:rPr lang="en-US" dirty="0"/>
              <a:t>Development and Brazilian Foreign Policy</a:t>
            </a:r>
          </a:p>
          <a:p>
            <a:pPr>
              <a:buNone/>
            </a:pPr>
            <a:endParaRPr lang="en-US" dirty="0"/>
          </a:p>
          <a:p>
            <a:pPr>
              <a:buNone/>
            </a:pPr>
            <a:endParaRPr lang="en-US" dirty="0"/>
          </a:p>
          <a:p>
            <a:pPr>
              <a:buNone/>
            </a:pPr>
            <a:endParaRPr lang="en-US" dirty="0"/>
          </a:p>
          <a:p>
            <a:pPr>
              <a:buNone/>
            </a:pPr>
            <a:r>
              <a:rPr lang="en-US" dirty="0"/>
              <a:t>            A.W. Pereira</a:t>
            </a:r>
          </a:p>
          <a:p>
            <a:pPr algn="ctr">
              <a:buNone/>
            </a:pPr>
            <a:r>
              <a:rPr lang="en-US" dirty="0"/>
              <a:t>13/5/19</a:t>
            </a:r>
          </a:p>
          <a:p>
            <a:pPr>
              <a:buNone/>
            </a:pPr>
            <a:r>
              <a:rPr lang="en-US" dirty="0"/>
              <a:t>  </a:t>
            </a:r>
          </a:p>
        </p:txBody>
      </p:sp>
      <p:pic>
        <p:nvPicPr>
          <p:cNvPr id="7" name="Picture 5" descr="I:\NavyJob\ItamaratyPalace.jpg"/>
          <p:cNvPicPr>
            <a:picLocks noGrp="1" noChangeAspect="1" noChangeArrowheads="1"/>
          </p:cNvPicPr>
          <p:nvPr>
            <p:ph sz="half" idx="2"/>
          </p:nvPr>
        </p:nvPicPr>
        <p:blipFill>
          <a:blip r:embed="rId2" cstate="print"/>
          <a:srcRect/>
          <a:stretch>
            <a:fillRect/>
          </a:stretch>
        </p:blipFill>
        <p:spPr bwMode="auto">
          <a:xfrm>
            <a:off x="4419600" y="2743200"/>
            <a:ext cx="5242560" cy="393192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611C-B0DA-AD46-8F0D-BC0ACAE784BE}"/>
              </a:ext>
            </a:extLst>
          </p:cNvPr>
          <p:cNvSpPr>
            <a:spLocks noGrp="1"/>
          </p:cNvSpPr>
          <p:nvPr>
            <p:ph type="title"/>
          </p:nvPr>
        </p:nvSpPr>
        <p:spPr/>
        <p:txBody>
          <a:bodyPr/>
          <a:lstStyle/>
          <a:p>
            <a:r>
              <a:rPr lang="en-US" dirty="0"/>
              <a:t>FHC Inaugural Speech, 1/1995</a:t>
            </a:r>
          </a:p>
        </p:txBody>
      </p:sp>
      <p:sp>
        <p:nvSpPr>
          <p:cNvPr id="3" name="Content Placeholder 2">
            <a:extLst>
              <a:ext uri="{FF2B5EF4-FFF2-40B4-BE49-F238E27FC236}">
                <a16:creationId xmlns:a16="http://schemas.microsoft.com/office/drawing/2014/main" id="{69E7D64A-7FAB-0145-86DB-A2C0177833B9}"/>
              </a:ext>
            </a:extLst>
          </p:cNvPr>
          <p:cNvSpPr>
            <a:spLocks noGrp="1"/>
          </p:cNvSpPr>
          <p:nvPr>
            <p:ph idx="1"/>
          </p:nvPr>
        </p:nvSpPr>
        <p:spPr/>
        <p:txBody>
          <a:bodyPr/>
          <a:lstStyle/>
          <a:p>
            <a:r>
              <a:rPr lang="en-GB" dirty="0"/>
              <a:t>“The state began to be transformed, to become more efficient, to avoid waste and provide better quality services to the population. It has ceased to be the state that does everything, but it continues to be a fundamental instrument to guarantee services to the poorest, generate conditions for an increase in production and assure the basic rights of all.”</a:t>
            </a:r>
          </a:p>
          <a:p>
            <a:endParaRPr lang="en-US" dirty="0"/>
          </a:p>
        </p:txBody>
      </p:sp>
    </p:spTree>
    <p:extLst>
      <p:ext uri="{BB962C8B-B14F-4D97-AF65-F5344CB8AC3E}">
        <p14:creationId xmlns:p14="http://schemas.microsoft.com/office/powerpoint/2010/main" val="338620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966C-0637-7647-8848-B106778E72CE}"/>
              </a:ext>
            </a:extLst>
          </p:cNvPr>
          <p:cNvSpPr>
            <a:spLocks noGrp="1"/>
          </p:cNvSpPr>
          <p:nvPr>
            <p:ph type="title"/>
          </p:nvPr>
        </p:nvSpPr>
        <p:spPr/>
        <p:txBody>
          <a:bodyPr/>
          <a:lstStyle/>
          <a:p>
            <a:r>
              <a:rPr lang="en-US" dirty="0"/>
              <a:t>FHC inaugural speech (2)</a:t>
            </a:r>
          </a:p>
        </p:txBody>
      </p:sp>
      <p:sp>
        <p:nvSpPr>
          <p:cNvPr id="3" name="Content Placeholder 2">
            <a:extLst>
              <a:ext uri="{FF2B5EF4-FFF2-40B4-BE49-F238E27FC236}">
                <a16:creationId xmlns:a16="http://schemas.microsoft.com/office/drawing/2014/main" id="{B8444C96-EE71-1348-95CB-0A7C82A2C86B}"/>
              </a:ext>
            </a:extLst>
          </p:cNvPr>
          <p:cNvSpPr>
            <a:spLocks noGrp="1"/>
          </p:cNvSpPr>
          <p:nvPr>
            <p:ph idx="1"/>
          </p:nvPr>
        </p:nvSpPr>
        <p:spPr/>
        <p:txBody>
          <a:bodyPr>
            <a:normAutofit lnSpcReduction="10000"/>
          </a:bodyPr>
          <a:lstStyle/>
          <a:p>
            <a:r>
              <a:rPr lang="en-GB" dirty="0"/>
              <a:t>“Brazil is respected abroad again. Foreign investment has multiplied, generating new horizons for Brazilians. Again on the external level, Brazil is reaping the benefits of democracy, economic stability and a renewed confidence in the the potential of our market. The country has become more relevant to the world. At the same time, the world has become more relevant to the well-being of Brazilians.”</a:t>
            </a:r>
          </a:p>
          <a:p>
            <a:endParaRPr lang="en-US" dirty="0"/>
          </a:p>
        </p:txBody>
      </p:sp>
    </p:spTree>
    <p:extLst>
      <p:ext uri="{BB962C8B-B14F-4D97-AF65-F5344CB8AC3E}">
        <p14:creationId xmlns:p14="http://schemas.microsoft.com/office/powerpoint/2010/main" val="215081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9369-D1A2-4F43-AEAC-BA2C873A6549}"/>
              </a:ext>
            </a:extLst>
          </p:cNvPr>
          <p:cNvSpPr>
            <a:spLocks noGrp="1"/>
          </p:cNvSpPr>
          <p:nvPr>
            <p:ph type="title"/>
          </p:nvPr>
        </p:nvSpPr>
        <p:spPr/>
        <p:txBody>
          <a:bodyPr/>
          <a:lstStyle/>
          <a:p>
            <a:r>
              <a:rPr lang="en-US" dirty="0"/>
              <a:t>FHC Inaugural Speech (3)</a:t>
            </a:r>
          </a:p>
        </p:txBody>
      </p:sp>
      <p:sp>
        <p:nvSpPr>
          <p:cNvPr id="3" name="Content Placeholder 2">
            <a:extLst>
              <a:ext uri="{FF2B5EF4-FFF2-40B4-BE49-F238E27FC236}">
                <a16:creationId xmlns:a16="http://schemas.microsoft.com/office/drawing/2014/main" id="{38B76D0E-AA3F-5644-8FAD-E8A335E694AE}"/>
              </a:ext>
            </a:extLst>
          </p:cNvPr>
          <p:cNvSpPr>
            <a:spLocks noGrp="1"/>
          </p:cNvSpPr>
          <p:nvPr>
            <p:ph idx="1"/>
          </p:nvPr>
        </p:nvSpPr>
        <p:spPr/>
        <p:txBody>
          <a:bodyPr>
            <a:normAutofit fontScale="92500" lnSpcReduction="20000"/>
          </a:bodyPr>
          <a:lstStyle/>
          <a:p>
            <a:r>
              <a:rPr lang="en-GB" dirty="0"/>
              <a:t>“The national interest, today, is not achieved through isolation. We affirm our sovereignty by participating and by integrating, not by distancing [ourselves]. This is what we are doing in MERCOSUL – an irreversible priority of our foreign policy. It is what we are achieving with the creation of an integrated space of peace, democracy and prosperity shared with South America. And it is reflected in our vision of hemispheric integration and more solid relations with the EU, Russia, China and Japan, without taking away from our historic links with Africa.”</a:t>
            </a:r>
          </a:p>
          <a:p>
            <a:endParaRPr lang="en-US" dirty="0"/>
          </a:p>
        </p:txBody>
      </p:sp>
    </p:spTree>
    <p:extLst>
      <p:ext uri="{BB962C8B-B14F-4D97-AF65-F5344CB8AC3E}">
        <p14:creationId xmlns:p14="http://schemas.microsoft.com/office/powerpoint/2010/main" val="306537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6E21-CB27-C04F-9D65-15B5A4FA3B0F}"/>
              </a:ext>
            </a:extLst>
          </p:cNvPr>
          <p:cNvSpPr>
            <a:spLocks noGrp="1"/>
          </p:cNvSpPr>
          <p:nvPr>
            <p:ph type="title"/>
          </p:nvPr>
        </p:nvSpPr>
        <p:spPr/>
        <p:txBody>
          <a:bodyPr/>
          <a:lstStyle/>
          <a:p>
            <a:r>
              <a:rPr lang="en-US" dirty="0"/>
              <a:t>FHC Inaugural Speech (4)</a:t>
            </a:r>
          </a:p>
        </p:txBody>
      </p:sp>
      <p:sp>
        <p:nvSpPr>
          <p:cNvPr id="3" name="Content Placeholder 2">
            <a:extLst>
              <a:ext uri="{FF2B5EF4-FFF2-40B4-BE49-F238E27FC236}">
                <a16:creationId xmlns:a16="http://schemas.microsoft.com/office/drawing/2014/main" id="{ECDC8E33-0F1C-AA45-A1E3-0F9D6888F94D}"/>
              </a:ext>
            </a:extLst>
          </p:cNvPr>
          <p:cNvSpPr>
            <a:spLocks noGrp="1"/>
          </p:cNvSpPr>
          <p:nvPr>
            <p:ph idx="1"/>
          </p:nvPr>
        </p:nvSpPr>
        <p:spPr/>
        <p:txBody>
          <a:bodyPr/>
          <a:lstStyle/>
          <a:p>
            <a:r>
              <a:rPr lang="en-GB" dirty="0"/>
              <a:t>“Brazil is consolidating an active and sovereign insertion in the international system.”</a:t>
            </a:r>
          </a:p>
          <a:p>
            <a:endParaRPr lang="en-US" dirty="0"/>
          </a:p>
        </p:txBody>
      </p:sp>
    </p:spTree>
    <p:extLst>
      <p:ext uri="{BB962C8B-B14F-4D97-AF65-F5344CB8AC3E}">
        <p14:creationId xmlns:p14="http://schemas.microsoft.com/office/powerpoint/2010/main" val="1291749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9123-DE61-D547-AE77-6F4E94B4AC37}"/>
              </a:ext>
            </a:extLst>
          </p:cNvPr>
          <p:cNvSpPr>
            <a:spLocks noGrp="1"/>
          </p:cNvSpPr>
          <p:nvPr>
            <p:ph type="title"/>
          </p:nvPr>
        </p:nvSpPr>
        <p:spPr/>
        <p:txBody>
          <a:bodyPr>
            <a:normAutofit fontScale="90000"/>
          </a:bodyPr>
          <a:lstStyle/>
          <a:p>
            <a:r>
              <a:rPr lang="en-GB" dirty="0"/>
              <a:t>Luiz Felipe </a:t>
            </a:r>
            <a:r>
              <a:rPr lang="en-GB" dirty="0" err="1"/>
              <a:t>Lampreia</a:t>
            </a:r>
            <a:br>
              <a:rPr lang="en-GB" dirty="0"/>
            </a:br>
            <a:r>
              <a:rPr lang="en-GB" dirty="0"/>
              <a:t>Foreign Minister, 1995-2001</a:t>
            </a:r>
            <a:endParaRPr lang="en-US" dirty="0"/>
          </a:p>
        </p:txBody>
      </p:sp>
      <p:pic>
        <p:nvPicPr>
          <p:cNvPr id="4" name="Picture 2" descr="http://i.glbimg.com/og/ig/infoglobo1/f/original/autores/perfil_3.png">
            <a:extLst>
              <a:ext uri="{FF2B5EF4-FFF2-40B4-BE49-F238E27FC236}">
                <a16:creationId xmlns:a16="http://schemas.microsoft.com/office/drawing/2014/main" id="{CBCD390E-66A5-7845-B0BB-A268525E721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805781"/>
            <a:ext cx="4267200" cy="426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6485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CB3B-BB96-F84B-8CD2-3149ECE974C7}"/>
              </a:ext>
            </a:extLst>
          </p:cNvPr>
          <p:cNvSpPr>
            <a:spLocks noGrp="1"/>
          </p:cNvSpPr>
          <p:nvPr>
            <p:ph type="title"/>
          </p:nvPr>
        </p:nvSpPr>
        <p:spPr/>
        <p:txBody>
          <a:bodyPr>
            <a:normAutofit fontScale="90000"/>
          </a:bodyPr>
          <a:lstStyle/>
          <a:p>
            <a:r>
              <a:rPr lang="en-GB" dirty="0"/>
              <a:t>Celso </a:t>
            </a:r>
            <a:r>
              <a:rPr lang="en-GB" dirty="0" err="1"/>
              <a:t>Lafer</a:t>
            </a:r>
            <a:br>
              <a:rPr lang="en-GB" dirty="0"/>
            </a:br>
            <a:r>
              <a:rPr lang="en-GB" dirty="0"/>
              <a:t>Foreign Minister, 2001-2003</a:t>
            </a:r>
            <a:endParaRPr lang="en-US" dirty="0"/>
          </a:p>
        </p:txBody>
      </p:sp>
      <p:pic>
        <p:nvPicPr>
          <p:cNvPr id="4" name="Picture 2" descr="http://img.estadao.com.br/fotos/76/2F/81/762F81DA89B642CBB374F43618351959.jpg">
            <a:extLst>
              <a:ext uri="{FF2B5EF4-FFF2-40B4-BE49-F238E27FC236}">
                <a16:creationId xmlns:a16="http://schemas.microsoft.com/office/drawing/2014/main" id="{E4EDCE7A-0D93-7C43-833B-ADE0BAA7191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905000"/>
            <a:ext cx="3962400" cy="42755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2699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4D14-1A6B-634D-B0AF-42AA8BCE409C}"/>
              </a:ext>
            </a:extLst>
          </p:cNvPr>
          <p:cNvSpPr>
            <a:spLocks noGrp="1"/>
          </p:cNvSpPr>
          <p:nvPr>
            <p:ph type="title"/>
          </p:nvPr>
        </p:nvSpPr>
        <p:spPr/>
        <p:txBody>
          <a:bodyPr>
            <a:normAutofit fontScale="90000"/>
          </a:bodyPr>
          <a:lstStyle/>
          <a:p>
            <a:r>
              <a:rPr lang="en-GB" dirty="0"/>
              <a:t>Rubens Barbosa</a:t>
            </a:r>
            <a:br>
              <a:rPr lang="en-GB" dirty="0"/>
            </a:br>
            <a:r>
              <a:rPr lang="en-GB" dirty="0"/>
              <a:t>Brazilian Ambassador to GB (1995-99) and USA (1999-04)</a:t>
            </a:r>
            <a:endParaRPr lang="en-US" dirty="0"/>
          </a:p>
        </p:txBody>
      </p:sp>
      <p:pic>
        <p:nvPicPr>
          <p:cNvPr id="4" name="Picture 8" descr="FIESP president Rubens Barbosa recalls Venezuela is now a full member of Mercosur">
            <a:extLst>
              <a:ext uri="{FF2B5EF4-FFF2-40B4-BE49-F238E27FC236}">
                <a16:creationId xmlns:a16="http://schemas.microsoft.com/office/drawing/2014/main" id="{D1B39586-F825-604E-98C4-A96D07B5874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057400"/>
            <a:ext cx="4615758" cy="38849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3865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9C4C-D02C-B94B-96D5-502D1F8C5CDE}"/>
              </a:ext>
            </a:extLst>
          </p:cNvPr>
          <p:cNvSpPr>
            <a:spLocks noGrp="1"/>
          </p:cNvSpPr>
          <p:nvPr>
            <p:ph type="title"/>
          </p:nvPr>
        </p:nvSpPr>
        <p:spPr/>
        <p:txBody>
          <a:bodyPr>
            <a:normAutofit fontScale="90000"/>
          </a:bodyPr>
          <a:lstStyle/>
          <a:p>
            <a:r>
              <a:rPr lang="en-GB" dirty="0"/>
              <a:t>Paulo Roberto Almeida,</a:t>
            </a:r>
            <a:br>
              <a:rPr lang="en-GB" dirty="0"/>
            </a:br>
            <a:r>
              <a:rPr lang="en-GB" dirty="0"/>
              <a:t>Deputy Chief of Mission, Brazilian Embassy in the USA, 1999-04</a:t>
            </a:r>
            <a:endParaRPr lang="en-US" dirty="0"/>
          </a:p>
        </p:txBody>
      </p:sp>
      <p:pic>
        <p:nvPicPr>
          <p:cNvPr id="4" name="Content Placeholder 3">
            <a:extLst>
              <a:ext uri="{FF2B5EF4-FFF2-40B4-BE49-F238E27FC236}">
                <a16:creationId xmlns:a16="http://schemas.microsoft.com/office/drawing/2014/main" id="{7FB5D52E-A73F-A449-963E-9E032A23DC4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4600" y="1905000"/>
            <a:ext cx="3904597" cy="5374565"/>
          </a:xfrm>
        </p:spPr>
      </p:pic>
    </p:spTree>
    <p:extLst>
      <p:ext uri="{BB962C8B-B14F-4D97-AF65-F5344CB8AC3E}">
        <p14:creationId xmlns:p14="http://schemas.microsoft.com/office/powerpoint/2010/main" val="2172517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CBCB-BCFB-E044-A62F-812DF5EC20BE}"/>
              </a:ext>
            </a:extLst>
          </p:cNvPr>
          <p:cNvSpPr>
            <a:spLocks noGrp="1"/>
          </p:cNvSpPr>
          <p:nvPr>
            <p:ph type="title"/>
          </p:nvPr>
        </p:nvSpPr>
        <p:spPr/>
        <p:txBody>
          <a:bodyPr/>
          <a:lstStyle/>
          <a:p>
            <a:r>
              <a:rPr lang="en-US" dirty="0"/>
              <a:t>Financial contagion</a:t>
            </a:r>
          </a:p>
        </p:txBody>
      </p:sp>
      <p:sp>
        <p:nvSpPr>
          <p:cNvPr id="3" name="Content Placeholder 2">
            <a:extLst>
              <a:ext uri="{FF2B5EF4-FFF2-40B4-BE49-F238E27FC236}">
                <a16:creationId xmlns:a16="http://schemas.microsoft.com/office/drawing/2014/main" id="{4E136CC5-BFA4-9448-8EF1-9078015A6574}"/>
              </a:ext>
            </a:extLst>
          </p:cNvPr>
          <p:cNvSpPr>
            <a:spLocks noGrp="1"/>
          </p:cNvSpPr>
          <p:nvPr>
            <p:ph idx="1"/>
          </p:nvPr>
        </p:nvSpPr>
        <p:spPr/>
        <p:txBody>
          <a:bodyPr>
            <a:normAutofit fontScale="92500" lnSpcReduction="20000"/>
          </a:bodyPr>
          <a:lstStyle/>
          <a:p>
            <a:r>
              <a:rPr lang="en-GB" dirty="0"/>
              <a:t>1995 Tequila crisis in Mexico</a:t>
            </a:r>
          </a:p>
          <a:p>
            <a:r>
              <a:rPr lang="en-GB" dirty="0"/>
              <a:t>1997 East Asian economic crash</a:t>
            </a:r>
          </a:p>
          <a:p>
            <a:r>
              <a:rPr lang="en-GB" dirty="0"/>
              <a:t>1998 Russian debt default</a:t>
            </a:r>
          </a:p>
          <a:p>
            <a:r>
              <a:rPr lang="en-GB" dirty="0"/>
              <a:t>1998 FHC re-elected</a:t>
            </a:r>
          </a:p>
          <a:p>
            <a:r>
              <a:rPr lang="en-GB" dirty="0"/>
              <a:t>1999 The Brazilian real is devalued</a:t>
            </a:r>
          </a:p>
          <a:p>
            <a:r>
              <a:rPr lang="en-GB" dirty="0"/>
              <a:t>2000 George W. Bush elected in the USA</a:t>
            </a:r>
          </a:p>
          <a:p>
            <a:r>
              <a:rPr lang="en-GB" dirty="0"/>
              <a:t>2001 9/11</a:t>
            </a:r>
          </a:p>
          <a:p>
            <a:r>
              <a:rPr lang="en-GB" dirty="0"/>
              <a:t>2001-2 Argentine debt default</a:t>
            </a:r>
          </a:p>
          <a:p>
            <a:r>
              <a:rPr lang="en-GB" dirty="0"/>
              <a:t>2002 “Lula” is elected President of Brazil</a:t>
            </a:r>
          </a:p>
          <a:p>
            <a:endParaRPr lang="en-US" dirty="0"/>
          </a:p>
        </p:txBody>
      </p:sp>
    </p:spTree>
    <p:extLst>
      <p:ext uri="{BB962C8B-B14F-4D97-AF65-F5344CB8AC3E}">
        <p14:creationId xmlns:p14="http://schemas.microsoft.com/office/powerpoint/2010/main" val="876162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41FD-5ADB-3E44-921C-F03B2FF0B2DF}"/>
              </a:ext>
            </a:extLst>
          </p:cNvPr>
          <p:cNvSpPr>
            <a:spLocks noGrp="1"/>
          </p:cNvSpPr>
          <p:nvPr>
            <p:ph type="title"/>
          </p:nvPr>
        </p:nvSpPr>
        <p:spPr/>
        <p:txBody>
          <a:bodyPr/>
          <a:lstStyle/>
          <a:p>
            <a:r>
              <a:rPr lang="en-US" dirty="0"/>
              <a:t>Changes to sovereignty</a:t>
            </a:r>
          </a:p>
        </p:txBody>
      </p:sp>
      <p:sp>
        <p:nvSpPr>
          <p:cNvPr id="3" name="Content Placeholder 2">
            <a:extLst>
              <a:ext uri="{FF2B5EF4-FFF2-40B4-BE49-F238E27FC236}">
                <a16:creationId xmlns:a16="http://schemas.microsoft.com/office/drawing/2014/main" id="{EDB2214E-51F2-6D47-9F84-37213AB21440}"/>
              </a:ext>
            </a:extLst>
          </p:cNvPr>
          <p:cNvSpPr>
            <a:spLocks noGrp="1"/>
          </p:cNvSpPr>
          <p:nvPr>
            <p:ph idx="1"/>
          </p:nvPr>
        </p:nvSpPr>
        <p:spPr/>
        <p:txBody>
          <a:bodyPr>
            <a:normAutofit fontScale="92500" lnSpcReduction="10000"/>
          </a:bodyPr>
          <a:lstStyle/>
          <a:p>
            <a:r>
              <a:rPr lang="en-GB" dirty="0"/>
              <a:t>1994 Rwandan genocide</a:t>
            </a:r>
          </a:p>
          <a:p>
            <a:r>
              <a:rPr lang="en-GB" dirty="0"/>
              <a:t> 1995 Srebrenica massacre</a:t>
            </a:r>
          </a:p>
          <a:p>
            <a:r>
              <a:rPr lang="en-GB" dirty="0"/>
              <a:t>2000 R2P begins to be articulated</a:t>
            </a:r>
          </a:p>
          <a:p>
            <a:r>
              <a:rPr lang="en-GB" dirty="0"/>
              <a:t>2001 9/11 and the “Bush Doctrine”</a:t>
            </a:r>
          </a:p>
          <a:p>
            <a:r>
              <a:rPr lang="en-GB" dirty="0"/>
              <a:t>2005 World Summit adopts R2P</a:t>
            </a:r>
          </a:p>
          <a:p>
            <a:r>
              <a:rPr lang="en-GB" dirty="0"/>
              <a:t>2009 UN Report on Implementing the Responsibility to Protect</a:t>
            </a:r>
          </a:p>
          <a:p>
            <a:r>
              <a:rPr lang="en-GB" dirty="0"/>
              <a:t>2000s Brazil articulates the principle of “responsibility while protecting”</a:t>
            </a:r>
          </a:p>
          <a:p>
            <a:endParaRPr lang="en-US" dirty="0"/>
          </a:p>
        </p:txBody>
      </p:sp>
    </p:spTree>
    <p:extLst>
      <p:ext uri="{BB962C8B-B14F-4D97-AF65-F5344CB8AC3E}">
        <p14:creationId xmlns:p14="http://schemas.microsoft.com/office/powerpoint/2010/main" val="299055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half" idx="1"/>
          </p:nvPr>
        </p:nvSpPr>
        <p:spPr/>
        <p:txBody>
          <a:bodyPr>
            <a:normAutofit fontScale="92500" lnSpcReduction="20000"/>
          </a:bodyPr>
          <a:lstStyle/>
          <a:p>
            <a:r>
              <a:rPr lang="en-US" dirty="0"/>
              <a:t>1 What role does development play in Brazilian foreign policy?</a:t>
            </a:r>
          </a:p>
          <a:p>
            <a:r>
              <a:rPr lang="en-US" dirty="0"/>
              <a:t>2 How has Brazil helped to construct the post-WWII international development regime?</a:t>
            </a:r>
          </a:p>
          <a:p>
            <a:r>
              <a:rPr lang="en-US" dirty="0"/>
              <a:t>3 To what extent has the current government in Brazil broken from previous approaches to international development?</a:t>
            </a:r>
          </a:p>
          <a:p>
            <a:endParaRPr lang="en-US" dirty="0"/>
          </a:p>
          <a:p>
            <a:endParaRPr lang="en-US" dirty="0"/>
          </a:p>
        </p:txBody>
      </p:sp>
      <p:pic>
        <p:nvPicPr>
          <p:cNvPr id="5" name="Picture 6" descr="http://www.brazilmiami.org/eng/images/coatofarms.jpg"/>
          <p:cNvPicPr>
            <a:picLocks noGrp="1" noChangeAspect="1" noChangeArrowheads="1"/>
          </p:cNvPicPr>
          <p:nvPr>
            <p:ph sz="half" idx="2"/>
          </p:nvPr>
        </p:nvPicPr>
        <p:blipFill>
          <a:blip r:embed="rId3" cstate="print"/>
          <a:srcRect/>
          <a:stretch>
            <a:fillRect/>
          </a:stretch>
        </p:blipFill>
        <p:spPr bwMode="auto">
          <a:xfrm>
            <a:off x="4876800" y="1828800"/>
            <a:ext cx="3871629" cy="438912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08C4-1528-F544-8E85-7CA7D3767855}"/>
              </a:ext>
            </a:extLst>
          </p:cNvPr>
          <p:cNvSpPr>
            <a:spLocks noGrp="1"/>
          </p:cNvSpPr>
          <p:nvPr>
            <p:ph type="title"/>
          </p:nvPr>
        </p:nvSpPr>
        <p:spPr/>
        <p:txBody>
          <a:bodyPr/>
          <a:lstStyle/>
          <a:p>
            <a:r>
              <a:rPr lang="en-US" dirty="0"/>
              <a:t>Lula 2003-2010</a:t>
            </a:r>
          </a:p>
        </p:txBody>
      </p:sp>
      <p:pic>
        <p:nvPicPr>
          <p:cNvPr id="4" name="Picture 2" descr="H:\NavyJob\Lula2RT.jpg">
            <a:extLst>
              <a:ext uri="{FF2B5EF4-FFF2-40B4-BE49-F238E27FC236}">
                <a16:creationId xmlns:a16="http://schemas.microsoft.com/office/drawing/2014/main" id="{E4175E37-8D44-0947-BCD3-613F7BA539BA}"/>
              </a:ext>
            </a:extLst>
          </p:cNvPr>
          <p:cNvPicPr>
            <a:picLocks noGrp="1" noChangeAspect="1" noChangeArrowheads="1"/>
          </p:cNvPicPr>
          <p:nvPr>
            <p:ph idx="1"/>
          </p:nvPr>
        </p:nvPicPr>
        <p:blipFill>
          <a:blip r:embed="rId2" cstate="print"/>
          <a:srcRect/>
          <a:stretch>
            <a:fillRect/>
          </a:stretch>
        </p:blipFill>
        <p:spPr>
          <a:xfrm>
            <a:off x="3124200" y="2057400"/>
            <a:ext cx="2514600" cy="3629797"/>
          </a:xfrm>
          <a:noFill/>
        </p:spPr>
      </p:pic>
    </p:spTree>
    <p:extLst>
      <p:ext uri="{BB962C8B-B14F-4D97-AF65-F5344CB8AC3E}">
        <p14:creationId xmlns:p14="http://schemas.microsoft.com/office/powerpoint/2010/main" val="3585933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D68E-2D0B-444B-BD01-F07B2F9869FA}"/>
              </a:ext>
            </a:extLst>
          </p:cNvPr>
          <p:cNvSpPr>
            <a:spLocks noGrp="1"/>
          </p:cNvSpPr>
          <p:nvPr>
            <p:ph type="title"/>
          </p:nvPr>
        </p:nvSpPr>
        <p:spPr/>
        <p:txBody>
          <a:bodyPr/>
          <a:lstStyle/>
          <a:p>
            <a:r>
              <a:rPr lang="en-US" dirty="0"/>
              <a:t>Lula’s Inaugural Speech 1/2003</a:t>
            </a:r>
          </a:p>
        </p:txBody>
      </p:sp>
      <p:sp>
        <p:nvSpPr>
          <p:cNvPr id="3" name="Content Placeholder 2">
            <a:extLst>
              <a:ext uri="{FF2B5EF4-FFF2-40B4-BE49-F238E27FC236}">
                <a16:creationId xmlns:a16="http://schemas.microsoft.com/office/drawing/2014/main" id="{FDF7EDA9-E7E0-1E41-89E1-124131513301}"/>
              </a:ext>
            </a:extLst>
          </p:cNvPr>
          <p:cNvSpPr>
            <a:spLocks noGrp="1"/>
          </p:cNvSpPr>
          <p:nvPr>
            <p:ph idx="1"/>
          </p:nvPr>
        </p:nvSpPr>
        <p:spPr/>
        <p:txBody>
          <a:bodyPr/>
          <a:lstStyle/>
          <a:p>
            <a:r>
              <a:rPr lang="en-US" dirty="0"/>
              <a:t>“Before the exhaustion of a model that, instead of generating growth, produced stagnation, unemployment, and hunger; before the failure of a culture of individualism, of egotism, of indifference to the other, the disintegration of families and communities.” </a:t>
            </a:r>
          </a:p>
          <a:p>
            <a:endParaRPr lang="en-US" dirty="0"/>
          </a:p>
        </p:txBody>
      </p:sp>
    </p:spTree>
    <p:extLst>
      <p:ext uri="{BB962C8B-B14F-4D97-AF65-F5344CB8AC3E}">
        <p14:creationId xmlns:p14="http://schemas.microsoft.com/office/powerpoint/2010/main" val="859888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2419-0A9D-A947-819C-E2228DBC2A19}"/>
              </a:ext>
            </a:extLst>
          </p:cNvPr>
          <p:cNvSpPr>
            <a:spLocks noGrp="1"/>
          </p:cNvSpPr>
          <p:nvPr>
            <p:ph type="title"/>
          </p:nvPr>
        </p:nvSpPr>
        <p:spPr/>
        <p:txBody>
          <a:bodyPr/>
          <a:lstStyle/>
          <a:p>
            <a:r>
              <a:rPr lang="en-US" dirty="0"/>
              <a:t>Lula’s Inaugural Speech (2)</a:t>
            </a:r>
          </a:p>
        </p:txBody>
      </p:sp>
      <p:sp>
        <p:nvSpPr>
          <p:cNvPr id="3" name="Content Placeholder 2">
            <a:extLst>
              <a:ext uri="{FF2B5EF4-FFF2-40B4-BE49-F238E27FC236}">
                <a16:creationId xmlns:a16="http://schemas.microsoft.com/office/drawing/2014/main" id="{B197748A-0939-9749-BE21-C49BA5B60CD2}"/>
              </a:ext>
            </a:extLst>
          </p:cNvPr>
          <p:cNvSpPr>
            <a:spLocks noGrp="1"/>
          </p:cNvSpPr>
          <p:nvPr>
            <p:ph idx="1"/>
          </p:nvPr>
        </p:nvSpPr>
        <p:spPr/>
        <p:txBody>
          <a:bodyPr/>
          <a:lstStyle/>
          <a:p>
            <a:r>
              <a:rPr lang="en-US" dirty="0"/>
              <a:t>“Before the threats to national sovereignty, the devastating precariousness of public security, the disrespect of the elderly and the disillusionment of the young; before the economic, social and moral  impasse of the country, Brazilian society chose to change and began, itself, to adopt the necessary change.”</a:t>
            </a:r>
          </a:p>
          <a:p>
            <a:endParaRPr lang="en-US" dirty="0"/>
          </a:p>
        </p:txBody>
      </p:sp>
    </p:spTree>
    <p:extLst>
      <p:ext uri="{BB962C8B-B14F-4D97-AF65-F5344CB8AC3E}">
        <p14:creationId xmlns:p14="http://schemas.microsoft.com/office/powerpoint/2010/main" val="411596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B1EAE-1A41-7847-B36E-EC7801BE6827}"/>
              </a:ext>
            </a:extLst>
          </p:cNvPr>
          <p:cNvSpPr>
            <a:spLocks noGrp="1"/>
          </p:cNvSpPr>
          <p:nvPr>
            <p:ph type="title"/>
          </p:nvPr>
        </p:nvSpPr>
        <p:spPr/>
        <p:txBody>
          <a:bodyPr/>
          <a:lstStyle/>
          <a:p>
            <a:r>
              <a:rPr lang="en-US" dirty="0"/>
              <a:t>Lula’s Inaugural Speech (3)</a:t>
            </a:r>
          </a:p>
        </p:txBody>
      </p:sp>
      <p:sp>
        <p:nvSpPr>
          <p:cNvPr id="3" name="Content Placeholder 2">
            <a:extLst>
              <a:ext uri="{FF2B5EF4-FFF2-40B4-BE49-F238E27FC236}">
                <a16:creationId xmlns:a16="http://schemas.microsoft.com/office/drawing/2014/main" id="{F1F8029F-B47E-CA49-A5D4-819AB4B8FA66}"/>
              </a:ext>
            </a:extLst>
          </p:cNvPr>
          <p:cNvSpPr>
            <a:spLocks noGrp="1"/>
          </p:cNvSpPr>
          <p:nvPr>
            <p:ph idx="1"/>
          </p:nvPr>
        </p:nvSpPr>
        <p:spPr/>
        <p:txBody>
          <a:bodyPr>
            <a:normAutofit fontScale="92500" lnSpcReduction="20000"/>
          </a:bodyPr>
          <a:lstStyle/>
          <a:p>
            <a:r>
              <a:rPr lang="en-US" dirty="0"/>
              <a:t>“Our foreign policy will reflect also the hopes for change that are being expressed on our streets. In my government, Brazil’s diplomatic action will be oriented towards a humanistic perspective and will, above all, be an instrument for national development. Through external commerce, the capture of advanced technology, the search for productive investments, Brazil’s external relations must contribute to an improvement in the life conditions of the Brazilian woman and man, raising levels of income and generating dignified jobs.”</a:t>
            </a:r>
          </a:p>
          <a:p>
            <a:endParaRPr lang="en-US" dirty="0"/>
          </a:p>
        </p:txBody>
      </p:sp>
    </p:spTree>
    <p:extLst>
      <p:ext uri="{BB962C8B-B14F-4D97-AF65-F5344CB8AC3E}">
        <p14:creationId xmlns:p14="http://schemas.microsoft.com/office/powerpoint/2010/main" val="1994037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90F7-5FF1-894A-9D66-522B53D85234}"/>
              </a:ext>
            </a:extLst>
          </p:cNvPr>
          <p:cNvSpPr>
            <a:spLocks noGrp="1"/>
          </p:cNvSpPr>
          <p:nvPr>
            <p:ph type="title"/>
          </p:nvPr>
        </p:nvSpPr>
        <p:spPr/>
        <p:txBody>
          <a:bodyPr/>
          <a:lstStyle/>
          <a:p>
            <a:r>
              <a:rPr lang="en-US" dirty="0"/>
              <a:t>Lula’s Inaugural Speech (4)</a:t>
            </a:r>
          </a:p>
        </p:txBody>
      </p:sp>
      <p:sp>
        <p:nvSpPr>
          <p:cNvPr id="3" name="Content Placeholder 2">
            <a:extLst>
              <a:ext uri="{FF2B5EF4-FFF2-40B4-BE49-F238E27FC236}">
                <a16:creationId xmlns:a16="http://schemas.microsoft.com/office/drawing/2014/main" id="{0370BCAA-A487-1644-9141-AD6F821E257F}"/>
              </a:ext>
            </a:extLst>
          </p:cNvPr>
          <p:cNvSpPr>
            <a:spLocks noGrp="1"/>
          </p:cNvSpPr>
          <p:nvPr>
            <p:ph idx="1"/>
          </p:nvPr>
        </p:nvSpPr>
        <p:spPr/>
        <p:txBody>
          <a:bodyPr/>
          <a:lstStyle/>
          <a:p>
            <a:r>
              <a:rPr lang="en-US" dirty="0"/>
              <a:t>“The democratization of international relations without hegemonies of any kind is as important to the future of humanity as the consolidation and development of democracy within each state. The resolutions of the Security Council must be faithfully complied with.”</a:t>
            </a:r>
          </a:p>
          <a:p>
            <a:endParaRPr lang="en-US" dirty="0"/>
          </a:p>
        </p:txBody>
      </p:sp>
    </p:spTree>
    <p:extLst>
      <p:ext uri="{BB962C8B-B14F-4D97-AF65-F5344CB8AC3E}">
        <p14:creationId xmlns:p14="http://schemas.microsoft.com/office/powerpoint/2010/main" val="1275947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27987-CD8C-9F4E-851B-5A12FE71813A}"/>
              </a:ext>
            </a:extLst>
          </p:cNvPr>
          <p:cNvSpPr>
            <a:spLocks noGrp="1"/>
          </p:cNvSpPr>
          <p:nvPr>
            <p:ph type="title"/>
          </p:nvPr>
        </p:nvSpPr>
        <p:spPr/>
        <p:txBody>
          <a:bodyPr/>
          <a:lstStyle/>
          <a:p>
            <a:r>
              <a:rPr lang="en-US" dirty="0"/>
              <a:t>Lula’s Inaugural Speech (5)</a:t>
            </a:r>
          </a:p>
        </p:txBody>
      </p:sp>
      <p:sp>
        <p:nvSpPr>
          <p:cNvPr id="3" name="Content Placeholder 2">
            <a:extLst>
              <a:ext uri="{FF2B5EF4-FFF2-40B4-BE49-F238E27FC236}">
                <a16:creationId xmlns:a16="http://schemas.microsoft.com/office/drawing/2014/main" id="{7B5047E0-31CC-5547-95BB-751E41DC1B36}"/>
              </a:ext>
            </a:extLst>
          </p:cNvPr>
          <p:cNvSpPr>
            <a:spLocks noGrp="1"/>
          </p:cNvSpPr>
          <p:nvPr>
            <p:ph idx="1"/>
          </p:nvPr>
        </p:nvSpPr>
        <p:spPr/>
        <p:txBody>
          <a:bodyPr/>
          <a:lstStyle/>
          <a:p>
            <a:r>
              <a:rPr lang="en-US" dirty="0"/>
              <a:t>“We are beginning today a new chapter in the history of Brazil, not as a submissive nation, abandoning its sovereignty, not as an unjust nation, watching passively the suffering of its poor, but as a proud (</a:t>
            </a:r>
            <a:r>
              <a:rPr lang="en-US" dirty="0" err="1"/>
              <a:t>altiva</a:t>
            </a:r>
            <a:r>
              <a:rPr lang="en-US" dirty="0"/>
              <a:t>) nation, noble, courageously affirming itself in the world as a nation of all, without distinction of class, ethnicity, sex, and belief.”</a:t>
            </a:r>
          </a:p>
          <a:p>
            <a:endParaRPr lang="en-US" dirty="0"/>
          </a:p>
        </p:txBody>
      </p:sp>
    </p:spTree>
    <p:extLst>
      <p:ext uri="{BB962C8B-B14F-4D97-AF65-F5344CB8AC3E}">
        <p14:creationId xmlns:p14="http://schemas.microsoft.com/office/powerpoint/2010/main" val="2163414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AC6C-0A67-D444-AB1B-BDACDE511945}"/>
              </a:ext>
            </a:extLst>
          </p:cNvPr>
          <p:cNvSpPr>
            <a:spLocks noGrp="1"/>
          </p:cNvSpPr>
          <p:nvPr>
            <p:ph type="title"/>
          </p:nvPr>
        </p:nvSpPr>
        <p:spPr/>
        <p:txBody>
          <a:bodyPr/>
          <a:lstStyle/>
          <a:p>
            <a:r>
              <a:rPr lang="en-US" dirty="0"/>
              <a:t>The global context 2002-2010</a:t>
            </a:r>
          </a:p>
        </p:txBody>
      </p:sp>
      <p:sp>
        <p:nvSpPr>
          <p:cNvPr id="3" name="Content Placeholder 2">
            <a:extLst>
              <a:ext uri="{FF2B5EF4-FFF2-40B4-BE49-F238E27FC236}">
                <a16:creationId xmlns:a16="http://schemas.microsoft.com/office/drawing/2014/main" id="{164FF2FE-0266-FA44-A2E1-27BC6D97D8B0}"/>
              </a:ext>
            </a:extLst>
          </p:cNvPr>
          <p:cNvSpPr>
            <a:spLocks noGrp="1"/>
          </p:cNvSpPr>
          <p:nvPr>
            <p:ph idx="1"/>
          </p:nvPr>
        </p:nvSpPr>
        <p:spPr/>
        <p:txBody>
          <a:bodyPr>
            <a:normAutofit fontScale="92500" lnSpcReduction="20000"/>
          </a:bodyPr>
          <a:lstStyle/>
          <a:p>
            <a:r>
              <a:rPr lang="en-US" dirty="0"/>
              <a:t>2002 International Criminal Court (ICC) founded. East Timor regains independence from Indonesia.</a:t>
            </a:r>
          </a:p>
          <a:p>
            <a:r>
              <a:rPr lang="en-US" dirty="0"/>
              <a:t>2003: WTO meeting in Cancun.</a:t>
            </a:r>
          </a:p>
          <a:p>
            <a:r>
              <a:rPr lang="en-US" dirty="0"/>
              <a:t>2003 US invasion and occupation of Iraq.</a:t>
            </a:r>
          </a:p>
          <a:p>
            <a:r>
              <a:rPr lang="en-US" dirty="0"/>
              <a:t>2004 Haitian coup and beginning of MINUSTAH. </a:t>
            </a:r>
          </a:p>
          <a:p>
            <a:r>
              <a:rPr lang="en-US" dirty="0"/>
              <a:t>2008 global financial crisis.</a:t>
            </a:r>
          </a:p>
          <a:p>
            <a:r>
              <a:rPr lang="en-US" dirty="0"/>
              <a:t>2008 Obama wins US presidential election.</a:t>
            </a:r>
          </a:p>
          <a:p>
            <a:r>
              <a:rPr lang="en-US" dirty="0"/>
              <a:t>2009 Constitutional crisis in Honduras.</a:t>
            </a:r>
          </a:p>
          <a:p>
            <a:r>
              <a:rPr lang="en-US" dirty="0"/>
              <a:t>2009 Copenhagen climate change summit.</a:t>
            </a:r>
          </a:p>
          <a:p>
            <a:r>
              <a:rPr lang="en-US" dirty="0"/>
              <a:t>2010 Tehran Declaration.  </a:t>
            </a:r>
          </a:p>
          <a:p>
            <a:endParaRPr lang="en-US" dirty="0"/>
          </a:p>
        </p:txBody>
      </p:sp>
    </p:spTree>
    <p:extLst>
      <p:ext uri="{BB962C8B-B14F-4D97-AF65-F5344CB8AC3E}">
        <p14:creationId xmlns:p14="http://schemas.microsoft.com/office/powerpoint/2010/main" val="165138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0F59-F151-A64B-AAF7-D3837E917B02}"/>
              </a:ext>
            </a:extLst>
          </p:cNvPr>
          <p:cNvSpPr>
            <a:spLocks noGrp="1"/>
          </p:cNvSpPr>
          <p:nvPr>
            <p:ph type="title"/>
          </p:nvPr>
        </p:nvSpPr>
        <p:spPr/>
        <p:txBody>
          <a:bodyPr>
            <a:normAutofit fontScale="90000"/>
          </a:bodyPr>
          <a:lstStyle/>
          <a:p>
            <a:r>
              <a:rPr lang="en-US" dirty="0"/>
              <a:t>Presidential advisor Marco Aurelio Garcia (2003-2016)</a:t>
            </a:r>
          </a:p>
        </p:txBody>
      </p:sp>
      <p:pic>
        <p:nvPicPr>
          <p:cNvPr id="4" name="Content Placeholder 3">
            <a:extLst>
              <a:ext uri="{FF2B5EF4-FFF2-40B4-BE49-F238E27FC236}">
                <a16:creationId xmlns:a16="http://schemas.microsoft.com/office/drawing/2014/main" id="{92E0A02C-1850-CD4E-BBB4-BD46797918EB}"/>
              </a:ext>
            </a:extLst>
          </p:cNvPr>
          <p:cNvPicPr>
            <a:picLocks noGrp="1" noChangeAspect="1"/>
          </p:cNvPicPr>
          <p:nvPr>
            <p:ph idx="1"/>
          </p:nvPr>
        </p:nvPicPr>
        <p:blipFill>
          <a:blip r:embed="rId2" cstate="print"/>
          <a:srcRect t="11491" b="11491"/>
          <a:stretch>
            <a:fillRect/>
          </a:stretch>
        </p:blipFill>
        <p:spPr>
          <a:xfrm>
            <a:off x="1059965" y="2057400"/>
            <a:ext cx="7618629" cy="4180747"/>
          </a:xfrm>
        </p:spPr>
      </p:pic>
    </p:spTree>
    <p:extLst>
      <p:ext uri="{BB962C8B-B14F-4D97-AF65-F5344CB8AC3E}">
        <p14:creationId xmlns:p14="http://schemas.microsoft.com/office/powerpoint/2010/main" val="254261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9AA8-37B9-0940-86FD-C99234D1A578}"/>
              </a:ext>
            </a:extLst>
          </p:cNvPr>
          <p:cNvSpPr>
            <a:spLocks noGrp="1"/>
          </p:cNvSpPr>
          <p:nvPr>
            <p:ph type="title"/>
          </p:nvPr>
        </p:nvSpPr>
        <p:spPr/>
        <p:txBody>
          <a:bodyPr>
            <a:normAutofit fontScale="90000"/>
          </a:bodyPr>
          <a:lstStyle/>
          <a:p>
            <a:r>
              <a:rPr lang="en-US" dirty="0"/>
              <a:t>Foreign Minister Celso Amorim 2003-2010</a:t>
            </a:r>
          </a:p>
        </p:txBody>
      </p:sp>
      <p:pic>
        <p:nvPicPr>
          <p:cNvPr id="4" name="Content Placeholder 5">
            <a:extLst>
              <a:ext uri="{FF2B5EF4-FFF2-40B4-BE49-F238E27FC236}">
                <a16:creationId xmlns:a16="http://schemas.microsoft.com/office/drawing/2014/main" id="{EC2A1AFA-3AEE-774E-BD59-E201365D92CA}"/>
              </a:ext>
            </a:extLst>
          </p:cNvPr>
          <p:cNvPicPr>
            <a:picLocks noGrp="1" noChangeAspect="1"/>
          </p:cNvPicPr>
          <p:nvPr>
            <p:ph idx="1"/>
          </p:nvPr>
        </p:nvPicPr>
        <p:blipFill>
          <a:blip r:embed="rId2" cstate="print"/>
          <a:srcRect t="8424" b="8424"/>
          <a:stretch>
            <a:fillRect/>
          </a:stretch>
        </p:blipFill>
        <p:spPr>
          <a:xfrm>
            <a:off x="762000" y="1981200"/>
            <a:ext cx="7333709" cy="4038600"/>
          </a:xfrm>
        </p:spPr>
      </p:pic>
    </p:spTree>
    <p:extLst>
      <p:ext uri="{BB962C8B-B14F-4D97-AF65-F5344CB8AC3E}">
        <p14:creationId xmlns:p14="http://schemas.microsoft.com/office/powerpoint/2010/main" val="1540513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9A38-1DDD-D144-B821-11957E3FA155}"/>
              </a:ext>
            </a:extLst>
          </p:cNvPr>
          <p:cNvSpPr>
            <a:spLocks noGrp="1"/>
          </p:cNvSpPr>
          <p:nvPr>
            <p:ph type="title"/>
          </p:nvPr>
        </p:nvSpPr>
        <p:spPr/>
        <p:txBody>
          <a:bodyPr>
            <a:normAutofit fontScale="90000"/>
          </a:bodyPr>
          <a:lstStyle/>
          <a:p>
            <a:r>
              <a:rPr lang="en-US" dirty="0"/>
              <a:t>Samuel Pinheiro Guimaraes, Sec General of </a:t>
            </a:r>
            <a:r>
              <a:rPr lang="en-US" dirty="0" err="1"/>
              <a:t>Itamaraty</a:t>
            </a:r>
            <a:r>
              <a:rPr lang="en-US" dirty="0"/>
              <a:t> 2003-2009</a:t>
            </a:r>
          </a:p>
        </p:txBody>
      </p:sp>
      <p:pic>
        <p:nvPicPr>
          <p:cNvPr id="4" name="Content Placeholder 3">
            <a:extLst>
              <a:ext uri="{FF2B5EF4-FFF2-40B4-BE49-F238E27FC236}">
                <a16:creationId xmlns:a16="http://schemas.microsoft.com/office/drawing/2014/main" id="{1429AFF8-895E-AD42-B081-D488070547B1}"/>
              </a:ext>
            </a:extLst>
          </p:cNvPr>
          <p:cNvPicPr>
            <a:picLocks noGrp="1" noChangeAspect="1"/>
          </p:cNvPicPr>
          <p:nvPr>
            <p:ph idx="1"/>
          </p:nvPr>
        </p:nvPicPr>
        <p:blipFill>
          <a:blip r:embed="rId2" cstate="print"/>
          <a:srcRect t="1115" b="1115"/>
          <a:stretch>
            <a:fillRect/>
          </a:stretch>
        </p:blipFill>
        <p:spPr/>
      </p:pic>
    </p:spTree>
    <p:extLst>
      <p:ext uri="{BB962C8B-B14F-4D97-AF65-F5344CB8AC3E}">
        <p14:creationId xmlns:p14="http://schemas.microsoft.com/office/powerpoint/2010/main" val="418523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err="1"/>
              <a:t>Outline</a:t>
            </a:r>
            <a:endParaRPr lang="pt-BR" dirty="0"/>
          </a:p>
        </p:txBody>
      </p:sp>
      <p:sp>
        <p:nvSpPr>
          <p:cNvPr id="6" name="Espaço Reservado para Conteúdo 5"/>
          <p:cNvSpPr>
            <a:spLocks noGrp="1"/>
          </p:cNvSpPr>
          <p:nvPr>
            <p:ph idx="1"/>
          </p:nvPr>
        </p:nvSpPr>
        <p:spPr/>
        <p:txBody>
          <a:bodyPr/>
          <a:lstStyle/>
          <a:p>
            <a:r>
              <a:rPr lang="pt-BR" dirty="0" err="1"/>
              <a:t>Development</a:t>
            </a:r>
            <a:r>
              <a:rPr lang="pt-BR" dirty="0"/>
              <a:t> as a </a:t>
            </a:r>
            <a:r>
              <a:rPr lang="pt-BR" dirty="0" err="1"/>
              <a:t>priority</a:t>
            </a:r>
            <a:endParaRPr lang="pt-BR" dirty="0"/>
          </a:p>
          <a:p>
            <a:r>
              <a:rPr lang="pt-BR" dirty="0" err="1"/>
              <a:t>Pre</a:t>
            </a:r>
            <a:r>
              <a:rPr lang="pt-BR" dirty="0"/>
              <a:t> </a:t>
            </a:r>
            <a:r>
              <a:rPr lang="pt-BR" dirty="0" err="1"/>
              <a:t>and</a:t>
            </a:r>
            <a:r>
              <a:rPr lang="pt-BR" dirty="0"/>
              <a:t> </a:t>
            </a:r>
            <a:r>
              <a:rPr lang="pt-BR" dirty="0" err="1"/>
              <a:t>post-WW</a:t>
            </a:r>
            <a:r>
              <a:rPr lang="pt-BR" dirty="0"/>
              <a:t> II </a:t>
            </a:r>
            <a:r>
              <a:rPr lang="pt-BR" dirty="0" err="1"/>
              <a:t>protagonism</a:t>
            </a:r>
            <a:endParaRPr lang="pt-BR" dirty="0"/>
          </a:p>
          <a:p>
            <a:r>
              <a:rPr lang="pt-BR" dirty="0" err="1"/>
              <a:t>Constitutional</a:t>
            </a:r>
            <a:r>
              <a:rPr lang="pt-BR" dirty="0"/>
              <a:t> </a:t>
            </a:r>
            <a:r>
              <a:rPr lang="pt-BR" dirty="0" err="1"/>
              <a:t>principles</a:t>
            </a:r>
            <a:endParaRPr lang="pt-BR" dirty="0"/>
          </a:p>
          <a:p>
            <a:r>
              <a:rPr lang="pt-BR" dirty="0"/>
              <a:t>Inaugural </a:t>
            </a:r>
            <a:r>
              <a:rPr lang="pt-BR" dirty="0" err="1"/>
              <a:t>addresses</a:t>
            </a:r>
            <a:endParaRPr lang="pt-BR" dirty="0"/>
          </a:p>
          <a:p>
            <a:pPr lvl="3"/>
            <a:r>
              <a:rPr lang="pt-BR" dirty="0"/>
              <a:t>FHC: </a:t>
            </a:r>
            <a:r>
              <a:rPr lang="pt-BR" dirty="0" err="1"/>
              <a:t>integration</a:t>
            </a:r>
            <a:r>
              <a:rPr lang="pt-BR" dirty="0"/>
              <a:t> </a:t>
            </a:r>
            <a:r>
              <a:rPr lang="pt-BR" dirty="0" err="1"/>
              <a:t>with</a:t>
            </a:r>
            <a:r>
              <a:rPr lang="pt-BR" dirty="0"/>
              <a:t> a </a:t>
            </a:r>
            <a:r>
              <a:rPr lang="pt-BR" dirty="0" err="1"/>
              <a:t>globalizing</a:t>
            </a:r>
            <a:r>
              <a:rPr lang="pt-BR" dirty="0"/>
              <a:t> world</a:t>
            </a:r>
          </a:p>
          <a:p>
            <a:pPr lvl="3"/>
            <a:r>
              <a:rPr lang="pt-BR" dirty="0"/>
              <a:t>Lula: </a:t>
            </a:r>
            <a:r>
              <a:rPr lang="pt-BR" dirty="0" err="1"/>
              <a:t>an</a:t>
            </a:r>
            <a:r>
              <a:rPr lang="pt-BR" dirty="0"/>
              <a:t> </a:t>
            </a:r>
            <a:r>
              <a:rPr lang="pt-BR" dirty="0" err="1"/>
              <a:t>active</a:t>
            </a:r>
            <a:r>
              <a:rPr lang="pt-BR" dirty="0"/>
              <a:t> </a:t>
            </a:r>
            <a:r>
              <a:rPr lang="pt-BR" dirty="0" err="1"/>
              <a:t>and</a:t>
            </a:r>
            <a:r>
              <a:rPr lang="pt-BR" dirty="0"/>
              <a:t> </a:t>
            </a:r>
            <a:r>
              <a:rPr lang="pt-BR" dirty="0" err="1"/>
              <a:t>assertive</a:t>
            </a:r>
            <a:r>
              <a:rPr lang="pt-BR" dirty="0"/>
              <a:t> </a:t>
            </a:r>
            <a:r>
              <a:rPr lang="pt-BR" dirty="0" err="1"/>
              <a:t>policy</a:t>
            </a:r>
            <a:r>
              <a:rPr lang="pt-BR" dirty="0"/>
              <a:t> in a multipolar world</a:t>
            </a:r>
          </a:p>
          <a:p>
            <a:pPr lvl="3"/>
            <a:r>
              <a:rPr lang="pt-BR" dirty="0" err="1"/>
              <a:t>Bolsonaro</a:t>
            </a:r>
            <a:r>
              <a:rPr lang="pt-BR" dirty="0"/>
              <a:t>: </a:t>
            </a:r>
            <a:r>
              <a:rPr lang="pt-BR" dirty="0" err="1"/>
              <a:t>alignment</a:t>
            </a:r>
            <a:r>
              <a:rPr lang="pt-BR" dirty="0"/>
              <a:t> </a:t>
            </a:r>
            <a:r>
              <a:rPr lang="pt-BR" dirty="0" err="1"/>
              <a:t>with</a:t>
            </a:r>
            <a:r>
              <a:rPr lang="pt-BR" dirty="0"/>
              <a:t> </a:t>
            </a:r>
            <a:r>
              <a:rPr lang="pt-BR" dirty="0" err="1"/>
              <a:t>the</a:t>
            </a:r>
            <a:r>
              <a:rPr lang="pt-BR" dirty="0"/>
              <a:t> US in </a:t>
            </a:r>
            <a:r>
              <a:rPr lang="pt-BR" dirty="0" err="1"/>
              <a:t>favour</a:t>
            </a:r>
            <a:r>
              <a:rPr lang="pt-BR" dirty="0"/>
              <a:t> </a:t>
            </a:r>
            <a:r>
              <a:rPr lang="pt-BR" dirty="0" err="1"/>
              <a:t>of</a:t>
            </a:r>
            <a:r>
              <a:rPr lang="pt-BR" dirty="0"/>
              <a:t> </a:t>
            </a:r>
            <a:r>
              <a:rPr lang="pt-BR" dirty="0" err="1"/>
              <a:t>sovereignty</a:t>
            </a:r>
            <a:r>
              <a:rPr lang="pt-BR" dirty="0"/>
              <a:t> </a:t>
            </a:r>
            <a:r>
              <a:rPr lang="pt-BR" dirty="0" err="1"/>
              <a:t>and</a:t>
            </a:r>
            <a:r>
              <a:rPr lang="pt-BR" dirty="0"/>
              <a:t> </a:t>
            </a:r>
            <a:r>
              <a:rPr lang="pt-BR" dirty="0" err="1"/>
              <a:t>God</a:t>
            </a:r>
            <a:r>
              <a:rPr lang="pt-BR" dirty="0"/>
              <a:t> </a:t>
            </a:r>
            <a:r>
              <a:rPr lang="pt-BR" dirty="0" err="1"/>
              <a:t>and</a:t>
            </a:r>
            <a:r>
              <a:rPr lang="pt-BR" dirty="0"/>
              <a:t> </a:t>
            </a:r>
            <a:r>
              <a:rPr lang="pt-BR" dirty="0" err="1"/>
              <a:t>against</a:t>
            </a:r>
            <a:r>
              <a:rPr lang="pt-BR" dirty="0"/>
              <a:t> “</a:t>
            </a:r>
            <a:r>
              <a:rPr lang="pt-BR" dirty="0" err="1"/>
              <a:t>globalism</a:t>
            </a:r>
            <a:r>
              <a:rPr lang="pt-BR"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3D87-8D8D-644D-A340-BF42DBF28D1E}"/>
              </a:ext>
            </a:extLst>
          </p:cNvPr>
          <p:cNvSpPr>
            <a:spLocks noGrp="1"/>
          </p:cNvSpPr>
          <p:nvPr>
            <p:ph type="title"/>
          </p:nvPr>
        </p:nvSpPr>
        <p:spPr>
          <a:xfrm>
            <a:off x="381000" y="0"/>
            <a:ext cx="8305800" cy="1752600"/>
          </a:xfrm>
        </p:spPr>
        <p:txBody>
          <a:bodyPr>
            <a:normAutofit fontScale="90000"/>
          </a:bodyPr>
          <a:lstStyle/>
          <a:p>
            <a:r>
              <a:rPr lang="en-US" dirty="0"/>
              <a:t>Antonio </a:t>
            </a:r>
            <a:r>
              <a:rPr lang="en-US" dirty="0" err="1"/>
              <a:t>Patriota</a:t>
            </a:r>
            <a:r>
              <a:rPr lang="en-US" dirty="0"/>
              <a:t>, </a:t>
            </a:r>
            <a:r>
              <a:rPr lang="en-US" dirty="0" err="1"/>
              <a:t>Amb</a:t>
            </a:r>
            <a:r>
              <a:rPr lang="en-US" dirty="0"/>
              <a:t> to US 2007-2009; Sec General of </a:t>
            </a:r>
            <a:r>
              <a:rPr lang="en-US" dirty="0" err="1"/>
              <a:t>Itamaraty</a:t>
            </a:r>
            <a:r>
              <a:rPr lang="en-US" dirty="0"/>
              <a:t> 2009-2010; For Minister 2011-2013</a:t>
            </a:r>
          </a:p>
        </p:txBody>
      </p:sp>
      <p:pic>
        <p:nvPicPr>
          <p:cNvPr id="4" name="Content Placeholder 3">
            <a:extLst>
              <a:ext uri="{FF2B5EF4-FFF2-40B4-BE49-F238E27FC236}">
                <a16:creationId xmlns:a16="http://schemas.microsoft.com/office/drawing/2014/main" id="{C36C675A-96F6-904A-82B0-2E64A02AF3FB}"/>
              </a:ext>
            </a:extLst>
          </p:cNvPr>
          <p:cNvPicPr>
            <a:picLocks noGrp="1" noChangeAspect="1"/>
          </p:cNvPicPr>
          <p:nvPr>
            <p:ph idx="1"/>
          </p:nvPr>
        </p:nvPicPr>
        <p:blipFill>
          <a:blip r:embed="rId2" cstate="print"/>
          <a:srcRect t="10095" b="10095"/>
          <a:stretch>
            <a:fillRect/>
          </a:stretch>
        </p:blipFill>
        <p:spPr>
          <a:xfrm>
            <a:off x="1752600" y="2362200"/>
            <a:ext cx="5177316" cy="3810000"/>
          </a:xfrm>
        </p:spPr>
      </p:pic>
    </p:spTree>
    <p:extLst>
      <p:ext uri="{BB962C8B-B14F-4D97-AF65-F5344CB8AC3E}">
        <p14:creationId xmlns:p14="http://schemas.microsoft.com/office/powerpoint/2010/main" val="2015341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6E5F-BAF5-7E45-B1D8-FD23FD8B4011}"/>
              </a:ext>
            </a:extLst>
          </p:cNvPr>
          <p:cNvSpPr>
            <a:spLocks noGrp="1"/>
          </p:cNvSpPr>
          <p:nvPr>
            <p:ph type="title"/>
          </p:nvPr>
        </p:nvSpPr>
        <p:spPr/>
        <p:txBody>
          <a:bodyPr/>
          <a:lstStyle/>
          <a:p>
            <a:r>
              <a:rPr lang="en-US" dirty="0" err="1"/>
              <a:t>Ricupero’s</a:t>
            </a:r>
            <a:r>
              <a:rPr lang="en-US" dirty="0"/>
              <a:t> View</a:t>
            </a:r>
          </a:p>
        </p:txBody>
      </p:sp>
      <p:sp>
        <p:nvSpPr>
          <p:cNvPr id="3" name="Content Placeholder 2">
            <a:extLst>
              <a:ext uri="{FF2B5EF4-FFF2-40B4-BE49-F238E27FC236}">
                <a16:creationId xmlns:a16="http://schemas.microsoft.com/office/drawing/2014/main" id="{BE1BEF8B-0C7B-1048-8E28-A50D6C7E3E6A}"/>
              </a:ext>
            </a:extLst>
          </p:cNvPr>
          <p:cNvSpPr>
            <a:spLocks noGrp="1"/>
          </p:cNvSpPr>
          <p:nvPr>
            <p:ph idx="1"/>
          </p:nvPr>
        </p:nvSpPr>
        <p:spPr/>
        <p:txBody>
          <a:bodyPr>
            <a:normAutofit lnSpcReduction="10000"/>
          </a:bodyPr>
          <a:lstStyle/>
          <a:p>
            <a:r>
              <a:rPr lang="en-US" dirty="0"/>
              <a:t>For Rubens </a:t>
            </a:r>
            <a:r>
              <a:rPr lang="en-US" dirty="0" err="1"/>
              <a:t>Ricupero</a:t>
            </a:r>
            <a:r>
              <a:rPr lang="en-US" dirty="0"/>
              <a:t>, Brazil is a country that is satisfied with its territorial status, at peace with its neighbors, confident in international law, accustomed to and skilled in the achievement of negotiated solutions, and keen to be recognized as a constructive, moderating force in world affairs, working to make the international system more democratic and egalitarian, but also more peaceful and balanced (</a:t>
            </a:r>
            <a:r>
              <a:rPr lang="en-US" dirty="0" err="1"/>
              <a:t>Ricupero</a:t>
            </a:r>
            <a:r>
              <a:rPr lang="en-US" dirty="0"/>
              <a:t> 2017: 31)</a:t>
            </a:r>
          </a:p>
        </p:txBody>
      </p:sp>
    </p:spTree>
    <p:extLst>
      <p:ext uri="{BB962C8B-B14F-4D97-AF65-F5344CB8AC3E}">
        <p14:creationId xmlns:p14="http://schemas.microsoft.com/office/powerpoint/2010/main" val="3845843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3C0F-EBAE-5243-BD80-2FE839E5348B}"/>
              </a:ext>
            </a:extLst>
          </p:cNvPr>
          <p:cNvSpPr>
            <a:spLocks noGrp="1"/>
          </p:cNvSpPr>
          <p:nvPr>
            <p:ph type="title"/>
          </p:nvPr>
        </p:nvSpPr>
        <p:spPr/>
        <p:txBody>
          <a:bodyPr/>
          <a:lstStyle/>
          <a:p>
            <a:r>
              <a:rPr lang="en-US" dirty="0" err="1"/>
              <a:t>Lafer’s</a:t>
            </a:r>
            <a:r>
              <a:rPr lang="en-US" dirty="0"/>
              <a:t> View</a:t>
            </a:r>
          </a:p>
        </p:txBody>
      </p:sp>
      <p:sp>
        <p:nvSpPr>
          <p:cNvPr id="3" name="Content Placeholder 2">
            <a:extLst>
              <a:ext uri="{FF2B5EF4-FFF2-40B4-BE49-F238E27FC236}">
                <a16:creationId xmlns:a16="http://schemas.microsoft.com/office/drawing/2014/main" id="{A5FC39C6-6695-EE4A-BF4A-964637128A23}"/>
              </a:ext>
            </a:extLst>
          </p:cNvPr>
          <p:cNvSpPr>
            <a:spLocks noGrp="1"/>
          </p:cNvSpPr>
          <p:nvPr>
            <p:ph idx="1"/>
          </p:nvPr>
        </p:nvSpPr>
        <p:spPr/>
        <p:txBody>
          <a:bodyPr>
            <a:normAutofit fontScale="85000" lnSpcReduction="20000"/>
          </a:bodyPr>
          <a:lstStyle/>
          <a:p>
            <a:r>
              <a:rPr lang="en-US" dirty="0"/>
              <a:t>Brazilian diplomats search for the </a:t>
            </a:r>
            <a:r>
              <a:rPr lang="en-US" dirty="0" err="1"/>
              <a:t>Aristotlean</a:t>
            </a:r>
            <a:r>
              <a:rPr lang="en-US" dirty="0"/>
              <a:t> mean (between rich and powerful states, on one hand, and poorer and weaker ones on the other), articulate consensus, and use international law and multilateral institutions to seek solutions to conflicts. Brazil’s key characteristics are its isolation from the </a:t>
            </a:r>
            <a:r>
              <a:rPr lang="en-US" dirty="0" err="1"/>
              <a:t>centres</a:t>
            </a:r>
            <a:r>
              <a:rPr lang="en-US" dirty="0"/>
              <a:t> of global power and its condition as a developing country. In consonance with these conditions, the thread of continuity in Brazilian foreign policy is the concern for autonomy in order to pursue national economic development (</a:t>
            </a:r>
            <a:r>
              <a:rPr lang="en-US" dirty="0" err="1"/>
              <a:t>Lafer</a:t>
            </a:r>
            <a:r>
              <a:rPr lang="en-US" dirty="0"/>
              <a:t> 2009: 101-119; </a:t>
            </a:r>
            <a:r>
              <a:rPr lang="en-US" dirty="0" err="1"/>
              <a:t>Vigevani</a:t>
            </a:r>
            <a:r>
              <a:rPr lang="en-US" dirty="0"/>
              <a:t> and </a:t>
            </a:r>
            <a:r>
              <a:rPr lang="en-US" dirty="0" err="1"/>
              <a:t>Cepaluni</a:t>
            </a:r>
            <a:r>
              <a:rPr lang="en-US" dirty="0"/>
              <a:t> 2009: 1-9). </a:t>
            </a:r>
          </a:p>
          <a:p>
            <a:endParaRPr lang="en-US" dirty="0"/>
          </a:p>
        </p:txBody>
      </p:sp>
    </p:spTree>
    <p:extLst>
      <p:ext uri="{BB962C8B-B14F-4D97-AF65-F5344CB8AC3E}">
        <p14:creationId xmlns:p14="http://schemas.microsoft.com/office/powerpoint/2010/main" val="315920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9932-8A7A-EA41-BEA3-F2F7C2D333DC}"/>
              </a:ext>
            </a:extLst>
          </p:cNvPr>
          <p:cNvSpPr>
            <a:spLocks noGrp="1"/>
          </p:cNvSpPr>
          <p:nvPr>
            <p:ph type="title"/>
          </p:nvPr>
        </p:nvSpPr>
        <p:spPr/>
        <p:txBody>
          <a:bodyPr/>
          <a:lstStyle/>
          <a:p>
            <a:r>
              <a:rPr lang="en-US" dirty="0" err="1"/>
              <a:t>Ricupero’s</a:t>
            </a:r>
            <a:r>
              <a:rPr lang="en-US" dirty="0"/>
              <a:t> pride in </a:t>
            </a:r>
            <a:r>
              <a:rPr lang="en-US" dirty="0" err="1"/>
              <a:t>Itamaraty</a:t>
            </a:r>
            <a:endParaRPr lang="en-US" dirty="0"/>
          </a:p>
        </p:txBody>
      </p:sp>
      <p:sp>
        <p:nvSpPr>
          <p:cNvPr id="3" name="Content Placeholder 2">
            <a:extLst>
              <a:ext uri="{FF2B5EF4-FFF2-40B4-BE49-F238E27FC236}">
                <a16:creationId xmlns:a16="http://schemas.microsoft.com/office/drawing/2014/main" id="{B5B4271D-FA5D-6B44-925E-8A18C5C202C4}"/>
              </a:ext>
            </a:extLst>
          </p:cNvPr>
          <p:cNvSpPr>
            <a:spLocks noGrp="1"/>
          </p:cNvSpPr>
          <p:nvPr>
            <p:ph idx="1"/>
          </p:nvPr>
        </p:nvSpPr>
        <p:spPr/>
        <p:txBody>
          <a:bodyPr>
            <a:normAutofit fontScale="92500" lnSpcReduction="20000"/>
          </a:bodyPr>
          <a:lstStyle/>
          <a:p>
            <a:r>
              <a:rPr lang="en-US" dirty="0" err="1"/>
              <a:t>Ricupero</a:t>
            </a:r>
            <a:r>
              <a:rPr lang="en-US" dirty="0"/>
              <a:t> reminisces that his enchantment with the Foreign Ministry reached its pinnacle when, during his examination to enter the diplomatic corps in the </a:t>
            </a:r>
            <a:r>
              <a:rPr lang="en-US" dirty="0" err="1"/>
              <a:t>Itamaraty</a:t>
            </a:r>
            <a:r>
              <a:rPr lang="en-US" dirty="0"/>
              <a:t> Palace in 1958, “servants in gloves and white uniforms with golden buttons served us coffee in elegant cups with gold trim and the coat of arms of the republic”. According to the former Ambassador, who had grown up in a working-class neighborhood in São Paulo, he never lost this “love at first sight” of the Foreign Ministry (</a:t>
            </a:r>
            <a:r>
              <a:rPr lang="en-US" dirty="0" err="1"/>
              <a:t>Ricupero</a:t>
            </a:r>
            <a:r>
              <a:rPr lang="en-US" dirty="0"/>
              <a:t> 2017: 24).</a:t>
            </a:r>
          </a:p>
          <a:p>
            <a:endParaRPr lang="en-US" dirty="0"/>
          </a:p>
        </p:txBody>
      </p:sp>
    </p:spTree>
    <p:extLst>
      <p:ext uri="{BB962C8B-B14F-4D97-AF65-F5344CB8AC3E}">
        <p14:creationId xmlns:p14="http://schemas.microsoft.com/office/powerpoint/2010/main" val="3626689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D0BCC-42E9-B54C-9EC2-3AC991CB4FD9}"/>
              </a:ext>
            </a:extLst>
          </p:cNvPr>
          <p:cNvSpPr>
            <a:spLocks noGrp="1"/>
          </p:cNvSpPr>
          <p:nvPr>
            <p:ph type="title"/>
          </p:nvPr>
        </p:nvSpPr>
        <p:spPr/>
        <p:txBody>
          <a:bodyPr/>
          <a:lstStyle/>
          <a:p>
            <a:r>
              <a:rPr lang="en-US" dirty="0"/>
              <a:t>Lula’s Foreign Policy</a:t>
            </a:r>
          </a:p>
        </p:txBody>
      </p:sp>
      <p:sp>
        <p:nvSpPr>
          <p:cNvPr id="3" name="Content Placeholder 2">
            <a:extLst>
              <a:ext uri="{FF2B5EF4-FFF2-40B4-BE49-F238E27FC236}">
                <a16:creationId xmlns:a16="http://schemas.microsoft.com/office/drawing/2014/main" id="{D5DAC167-390C-8147-A5E8-A7B2FBACD1D3}"/>
              </a:ext>
            </a:extLst>
          </p:cNvPr>
          <p:cNvSpPr>
            <a:spLocks noGrp="1"/>
          </p:cNvSpPr>
          <p:nvPr>
            <p:ph idx="1"/>
          </p:nvPr>
        </p:nvSpPr>
        <p:spPr/>
        <p:txBody>
          <a:bodyPr>
            <a:normAutofit fontScale="77500" lnSpcReduction="20000"/>
          </a:bodyPr>
          <a:lstStyle/>
          <a:p>
            <a:r>
              <a:rPr lang="en-US" dirty="0"/>
              <a:t>Lula’s foreign policy was “active” and “assertive” (Amorim 2015, 2017). “The core belief [of Brazilian foreign policymakers] is that the United States and its European allies should treat non-Western states with greater respect and some degree of `equality.’ In the Brazilian view, U.S. behavior is often imperialistic, unilateral, and dismissive of third countries  and of the United Nations – in sum, illiberal” (</a:t>
            </a:r>
            <a:r>
              <a:rPr lang="en-US" dirty="0" err="1"/>
              <a:t>Spektor</a:t>
            </a:r>
            <a:r>
              <a:rPr lang="en-US" dirty="0"/>
              <a:t> 2016: 34). </a:t>
            </a:r>
          </a:p>
          <a:p>
            <a:r>
              <a:rPr lang="en-US" dirty="0"/>
              <a:t>“…the fundamental critique Brazil brings to its engagement with multilateral structures is that the norms driving the system and the rules used to enforce them are designed to privilege the North and limit the policy autonomy needed throughout the South to advance national developmental priorities” (Burges 2017: 242).</a:t>
            </a:r>
          </a:p>
          <a:p>
            <a:endParaRPr lang="en-US" dirty="0"/>
          </a:p>
        </p:txBody>
      </p:sp>
    </p:spTree>
    <p:extLst>
      <p:ext uri="{BB962C8B-B14F-4D97-AF65-F5344CB8AC3E}">
        <p14:creationId xmlns:p14="http://schemas.microsoft.com/office/powerpoint/2010/main" val="270916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3282-5EF1-E64F-8914-65407B1F620E}"/>
              </a:ext>
            </a:extLst>
          </p:cNvPr>
          <p:cNvSpPr>
            <a:spLocks noGrp="1"/>
          </p:cNvSpPr>
          <p:nvPr>
            <p:ph type="title"/>
          </p:nvPr>
        </p:nvSpPr>
        <p:spPr/>
        <p:txBody>
          <a:bodyPr/>
          <a:lstStyle/>
          <a:p>
            <a:r>
              <a:rPr lang="en-US" dirty="0"/>
              <a:t>The Tehran Declaration</a:t>
            </a:r>
          </a:p>
        </p:txBody>
      </p:sp>
      <p:sp>
        <p:nvSpPr>
          <p:cNvPr id="3" name="Content Placeholder 2">
            <a:extLst>
              <a:ext uri="{FF2B5EF4-FFF2-40B4-BE49-F238E27FC236}">
                <a16:creationId xmlns:a16="http://schemas.microsoft.com/office/drawing/2014/main" id="{78A34E82-8ADD-074C-910E-8B42738EA542}"/>
              </a:ext>
            </a:extLst>
          </p:cNvPr>
          <p:cNvSpPr>
            <a:spLocks noGrp="1"/>
          </p:cNvSpPr>
          <p:nvPr>
            <p:ph idx="1"/>
          </p:nvPr>
        </p:nvSpPr>
        <p:spPr/>
        <p:txBody>
          <a:bodyPr>
            <a:normAutofit fontScale="92500" lnSpcReduction="10000"/>
          </a:bodyPr>
          <a:lstStyle/>
          <a:p>
            <a:r>
              <a:rPr lang="en-US" dirty="0"/>
              <a:t>On 17 May, 2010, Iran, Turkey and Brazil signed the Tehran Declaration, an agreement which placed limits on Iran’s nuclear power program. Hailed as a breakthrough by Brazilian Foreign Minister Celso Amorim, the deal was condemned by the United States and then ultimately rejected in the United Nations Security Council, when China and Russia joined the UK, France and the U.S. in tightening economic sanctions against Iran (Reid 2014: 240).</a:t>
            </a:r>
          </a:p>
        </p:txBody>
      </p:sp>
    </p:spTree>
    <p:extLst>
      <p:ext uri="{BB962C8B-B14F-4D97-AF65-F5344CB8AC3E}">
        <p14:creationId xmlns:p14="http://schemas.microsoft.com/office/powerpoint/2010/main" val="3788517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D1D7-49D9-4345-8FEC-9BE8D1A93104}"/>
              </a:ext>
            </a:extLst>
          </p:cNvPr>
          <p:cNvSpPr>
            <a:spLocks noGrp="1"/>
          </p:cNvSpPr>
          <p:nvPr>
            <p:ph type="title"/>
          </p:nvPr>
        </p:nvSpPr>
        <p:spPr/>
        <p:txBody>
          <a:bodyPr/>
          <a:lstStyle/>
          <a:p>
            <a:r>
              <a:rPr lang="en-US" dirty="0"/>
              <a:t>Amorim’s View</a:t>
            </a:r>
          </a:p>
        </p:txBody>
      </p:sp>
      <p:sp>
        <p:nvSpPr>
          <p:cNvPr id="3" name="Content Placeholder 2">
            <a:extLst>
              <a:ext uri="{FF2B5EF4-FFF2-40B4-BE49-F238E27FC236}">
                <a16:creationId xmlns:a16="http://schemas.microsoft.com/office/drawing/2014/main" id="{9F20294E-9CE9-904B-A770-B6C8194355AC}"/>
              </a:ext>
            </a:extLst>
          </p:cNvPr>
          <p:cNvSpPr>
            <a:spLocks noGrp="1"/>
          </p:cNvSpPr>
          <p:nvPr>
            <p:ph idx="1"/>
          </p:nvPr>
        </p:nvSpPr>
        <p:spPr/>
        <p:txBody>
          <a:bodyPr>
            <a:normAutofit fontScale="77500" lnSpcReduction="20000"/>
          </a:bodyPr>
          <a:lstStyle/>
          <a:p>
            <a:r>
              <a:rPr lang="en-US" dirty="0"/>
              <a:t>“The arrogance of the P5, including China and Russia, which negotiated exemptions in accordance with their own exclusive interests, has prevailed over the conciliatory efforts of two outsiders [Brazil and Turkey]. The global political system is still incapable of absorbing the changes [that have taken place] in the geometry of power. But inevitably that will happen, even if [the wait] lasts twenty or thirty years. And [when it happens] it will help bring peace to the world” </a:t>
            </a:r>
          </a:p>
          <a:p>
            <a:endParaRPr lang="en-US" dirty="0"/>
          </a:p>
          <a:p>
            <a:r>
              <a:rPr lang="en-US" dirty="0"/>
              <a:t>(Celso Amorim </a:t>
            </a:r>
            <a:r>
              <a:rPr lang="en-US" u="sng" dirty="0"/>
              <a:t>Acting Globally: Memoirs of Brazil’s Assertive Foreign Policy</a:t>
            </a:r>
            <a:r>
              <a:rPr lang="en-US" dirty="0"/>
              <a:t>. Lanham, MD: Hamilton Books 2017: 66).</a:t>
            </a:r>
          </a:p>
        </p:txBody>
      </p:sp>
    </p:spTree>
    <p:extLst>
      <p:ext uri="{BB962C8B-B14F-4D97-AF65-F5344CB8AC3E}">
        <p14:creationId xmlns:p14="http://schemas.microsoft.com/office/powerpoint/2010/main" val="4024211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E08E-5FA3-634F-857E-41AC3C0F688D}"/>
              </a:ext>
            </a:extLst>
          </p:cNvPr>
          <p:cNvSpPr>
            <a:spLocks noGrp="1"/>
          </p:cNvSpPr>
          <p:nvPr>
            <p:ph type="title"/>
          </p:nvPr>
        </p:nvSpPr>
        <p:spPr/>
        <p:txBody>
          <a:bodyPr/>
          <a:lstStyle/>
          <a:p>
            <a:r>
              <a:rPr lang="en-US" dirty="0"/>
              <a:t>A preliminary conclusion</a:t>
            </a:r>
          </a:p>
        </p:txBody>
      </p:sp>
      <p:sp>
        <p:nvSpPr>
          <p:cNvPr id="3" name="Content Placeholder 2">
            <a:extLst>
              <a:ext uri="{FF2B5EF4-FFF2-40B4-BE49-F238E27FC236}">
                <a16:creationId xmlns:a16="http://schemas.microsoft.com/office/drawing/2014/main" id="{C6699199-7A22-3240-9A38-227353F60B0B}"/>
              </a:ext>
            </a:extLst>
          </p:cNvPr>
          <p:cNvSpPr>
            <a:spLocks noGrp="1"/>
          </p:cNvSpPr>
          <p:nvPr>
            <p:ph idx="1"/>
          </p:nvPr>
        </p:nvSpPr>
        <p:spPr/>
        <p:txBody>
          <a:bodyPr>
            <a:normAutofit fontScale="92500" lnSpcReduction="20000"/>
          </a:bodyPr>
          <a:lstStyle/>
          <a:p>
            <a:r>
              <a:rPr lang="en-US" dirty="0"/>
              <a:t>Brazil’s global influence depends – to a much greater extent than regional military powers such as China, India, and Russia – on the perceived attractiveness of its economic and political model. When that model appears to be successful, Brazil’s visibility and influence has risen significantly. But when Brazil appears to be politically polarized and in economic crisis, or simply to be struggling with uncertainty, its claims to greater global prestige and decision-making power look less plausible, and are less likely to be accepted by other actors.  </a:t>
            </a:r>
          </a:p>
          <a:p>
            <a:endParaRPr lang="en-US" dirty="0"/>
          </a:p>
        </p:txBody>
      </p:sp>
    </p:spTree>
    <p:extLst>
      <p:ext uri="{BB962C8B-B14F-4D97-AF65-F5344CB8AC3E}">
        <p14:creationId xmlns:p14="http://schemas.microsoft.com/office/powerpoint/2010/main" val="4157599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158F-4C66-9E46-A173-74C268D00E9D}"/>
              </a:ext>
            </a:extLst>
          </p:cNvPr>
          <p:cNvSpPr>
            <a:spLocks noGrp="1"/>
          </p:cNvSpPr>
          <p:nvPr>
            <p:ph type="title"/>
          </p:nvPr>
        </p:nvSpPr>
        <p:spPr/>
        <p:txBody>
          <a:bodyPr/>
          <a:lstStyle/>
          <a:p>
            <a:r>
              <a:rPr lang="en-US" dirty="0" err="1"/>
              <a:t>Bolsonaro’s</a:t>
            </a:r>
            <a:r>
              <a:rPr lang="en-US" dirty="0"/>
              <a:t> Inaugural Speech 2019</a:t>
            </a:r>
          </a:p>
        </p:txBody>
      </p:sp>
      <p:sp>
        <p:nvSpPr>
          <p:cNvPr id="3" name="Content Placeholder 2">
            <a:extLst>
              <a:ext uri="{FF2B5EF4-FFF2-40B4-BE49-F238E27FC236}">
                <a16:creationId xmlns:a16="http://schemas.microsoft.com/office/drawing/2014/main" id="{2AD919FC-3150-1E44-BEF0-108388A8597B}"/>
              </a:ext>
            </a:extLst>
          </p:cNvPr>
          <p:cNvSpPr>
            <a:spLocks noGrp="1"/>
          </p:cNvSpPr>
          <p:nvPr>
            <p:ph idx="1"/>
          </p:nvPr>
        </p:nvSpPr>
        <p:spPr/>
        <p:txBody>
          <a:bodyPr>
            <a:normAutofit fontScale="92500" lnSpcReduction="10000"/>
          </a:bodyPr>
          <a:lstStyle/>
          <a:p>
            <a:r>
              <a:rPr lang="en-US" dirty="0"/>
              <a:t>“</a:t>
            </a:r>
            <a:r>
              <a:rPr lang="en-US" dirty="0" err="1"/>
              <a:t>Vamos</a:t>
            </a:r>
            <a:r>
              <a:rPr lang="en-US" dirty="0"/>
              <a:t> </a:t>
            </a:r>
            <a:r>
              <a:rPr lang="en-US" dirty="0" err="1"/>
              <a:t>retirar</a:t>
            </a:r>
            <a:r>
              <a:rPr lang="en-US" dirty="0"/>
              <a:t> o vies </a:t>
            </a:r>
            <a:r>
              <a:rPr lang="en-US" dirty="0" err="1"/>
              <a:t>ideologico</a:t>
            </a:r>
            <a:r>
              <a:rPr lang="en-US" dirty="0"/>
              <a:t> de </a:t>
            </a:r>
            <a:r>
              <a:rPr lang="en-US" dirty="0" err="1"/>
              <a:t>nossas</a:t>
            </a:r>
            <a:r>
              <a:rPr lang="en-US" dirty="0"/>
              <a:t> </a:t>
            </a:r>
            <a:r>
              <a:rPr lang="en-US" dirty="0" err="1"/>
              <a:t>relacoes</a:t>
            </a:r>
            <a:r>
              <a:rPr lang="en-US" dirty="0"/>
              <a:t> </a:t>
            </a:r>
            <a:r>
              <a:rPr lang="en-US" dirty="0" err="1"/>
              <a:t>internacionais</a:t>
            </a:r>
            <a:r>
              <a:rPr lang="en-US" dirty="0"/>
              <a:t>.”</a:t>
            </a:r>
          </a:p>
          <a:p>
            <a:endParaRPr lang="en-US" dirty="0"/>
          </a:p>
          <a:p>
            <a:pPr marL="0" indent="0">
              <a:buNone/>
            </a:pPr>
            <a:endParaRPr lang="en-US" dirty="0"/>
          </a:p>
          <a:p>
            <a:pPr marL="0" indent="0">
              <a:buNone/>
            </a:pPr>
            <a:r>
              <a:rPr lang="en-US" dirty="0"/>
              <a:t>In speech to Congress:</a:t>
            </a:r>
          </a:p>
          <a:p>
            <a:endParaRPr lang="en-US" dirty="0"/>
          </a:p>
          <a:p>
            <a:r>
              <a:rPr lang="en-US" dirty="0"/>
              <a:t>“A </a:t>
            </a:r>
            <a:r>
              <a:rPr lang="en-US" dirty="0" err="1"/>
              <a:t>politica</a:t>
            </a:r>
            <a:r>
              <a:rPr lang="en-US" dirty="0"/>
              <a:t> externa </a:t>
            </a:r>
            <a:r>
              <a:rPr lang="en-US" dirty="0" err="1"/>
              <a:t>retomara</a:t>
            </a:r>
            <a:r>
              <a:rPr lang="en-US" dirty="0"/>
              <a:t> </a:t>
            </a:r>
            <a:r>
              <a:rPr lang="en-US" dirty="0" err="1"/>
              <a:t>seu</a:t>
            </a:r>
            <a:r>
              <a:rPr lang="en-US" dirty="0"/>
              <a:t> </a:t>
            </a:r>
            <a:r>
              <a:rPr lang="en-US" dirty="0" err="1"/>
              <a:t>papel</a:t>
            </a:r>
            <a:r>
              <a:rPr lang="en-US" dirty="0"/>
              <a:t> </a:t>
            </a:r>
            <a:r>
              <a:rPr lang="en-US" dirty="0" err="1"/>
              <a:t>na</a:t>
            </a:r>
            <a:r>
              <a:rPr lang="en-US" dirty="0"/>
              <a:t> </a:t>
            </a:r>
            <a:r>
              <a:rPr lang="en-US" dirty="0" err="1"/>
              <a:t>defesa</a:t>
            </a:r>
            <a:r>
              <a:rPr lang="en-US" dirty="0"/>
              <a:t> da </a:t>
            </a:r>
            <a:r>
              <a:rPr lang="en-US" dirty="0" err="1"/>
              <a:t>soberania</a:t>
            </a:r>
            <a:r>
              <a:rPr lang="en-US" dirty="0"/>
              <a:t>, </a:t>
            </a:r>
            <a:r>
              <a:rPr lang="en-US" dirty="0" err="1"/>
              <a:t>na</a:t>
            </a:r>
            <a:r>
              <a:rPr lang="en-US" dirty="0"/>
              <a:t> </a:t>
            </a:r>
            <a:r>
              <a:rPr lang="en-US" dirty="0" err="1"/>
              <a:t>construcaao</a:t>
            </a:r>
            <a:r>
              <a:rPr lang="en-US" dirty="0"/>
              <a:t> da </a:t>
            </a:r>
            <a:r>
              <a:rPr lang="en-US" dirty="0" err="1"/>
              <a:t>grandeza</a:t>
            </a:r>
            <a:r>
              <a:rPr lang="en-US" dirty="0"/>
              <a:t> e no foment </a:t>
            </a:r>
            <a:r>
              <a:rPr lang="en-US" dirty="0" err="1"/>
              <a:t>ao</a:t>
            </a:r>
            <a:r>
              <a:rPr lang="en-US" dirty="0"/>
              <a:t> </a:t>
            </a:r>
            <a:r>
              <a:rPr lang="en-US" dirty="0" err="1"/>
              <a:t>desenvolvimento</a:t>
            </a:r>
            <a:r>
              <a:rPr lang="en-US" dirty="0"/>
              <a:t> do </a:t>
            </a:r>
            <a:r>
              <a:rPr lang="en-US" dirty="0" err="1"/>
              <a:t>Brasil</a:t>
            </a:r>
            <a:r>
              <a:rPr lang="en-US" dirty="0"/>
              <a:t>.”</a:t>
            </a:r>
          </a:p>
        </p:txBody>
      </p:sp>
    </p:spTree>
    <p:extLst>
      <p:ext uri="{BB962C8B-B14F-4D97-AF65-F5344CB8AC3E}">
        <p14:creationId xmlns:p14="http://schemas.microsoft.com/office/powerpoint/2010/main" val="3570404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CD17-5317-BB4C-9D30-A0B52C6C76A1}"/>
              </a:ext>
            </a:extLst>
          </p:cNvPr>
          <p:cNvSpPr>
            <a:spLocks noGrp="1"/>
          </p:cNvSpPr>
          <p:nvPr>
            <p:ph type="title"/>
          </p:nvPr>
        </p:nvSpPr>
        <p:spPr/>
        <p:txBody>
          <a:bodyPr/>
          <a:lstStyle/>
          <a:p>
            <a:r>
              <a:rPr lang="en-US" dirty="0"/>
              <a:t>Ernesto Araujo’s inaugural address</a:t>
            </a:r>
          </a:p>
        </p:txBody>
      </p:sp>
      <p:sp>
        <p:nvSpPr>
          <p:cNvPr id="3" name="Content Placeholder 2">
            <a:extLst>
              <a:ext uri="{FF2B5EF4-FFF2-40B4-BE49-F238E27FC236}">
                <a16:creationId xmlns:a16="http://schemas.microsoft.com/office/drawing/2014/main" id="{79A5F25D-08F5-9543-830A-C3EC12874F10}"/>
              </a:ext>
            </a:extLst>
          </p:cNvPr>
          <p:cNvSpPr>
            <a:spLocks noGrp="1"/>
          </p:cNvSpPr>
          <p:nvPr>
            <p:ph idx="1"/>
          </p:nvPr>
        </p:nvSpPr>
        <p:spPr/>
        <p:txBody>
          <a:bodyPr>
            <a:normAutofit lnSpcReduction="10000"/>
          </a:bodyPr>
          <a:lstStyle/>
          <a:p>
            <a:r>
              <a:rPr lang="en-US" dirty="0"/>
              <a:t>“Para </a:t>
            </a:r>
            <a:r>
              <a:rPr lang="en-US" dirty="0" err="1"/>
              <a:t>libertar</a:t>
            </a:r>
            <a:r>
              <a:rPr lang="en-US" dirty="0"/>
              <a:t> o </a:t>
            </a:r>
            <a:r>
              <a:rPr lang="en-US" dirty="0" err="1"/>
              <a:t>Itamaraty</a:t>
            </a:r>
            <a:r>
              <a:rPr lang="en-US" dirty="0"/>
              <a:t> </a:t>
            </a:r>
            <a:r>
              <a:rPr lang="en-US" dirty="0" err="1"/>
              <a:t>através</a:t>
            </a:r>
            <a:r>
              <a:rPr lang="en-US" dirty="0"/>
              <a:t> da </a:t>
            </a:r>
            <a:r>
              <a:rPr lang="en-US" dirty="0" err="1"/>
              <a:t>verdade</a:t>
            </a:r>
            <a:r>
              <a:rPr lang="en-US" dirty="0"/>
              <a:t>, </a:t>
            </a:r>
            <a:r>
              <a:rPr lang="en-US" dirty="0" err="1"/>
              <a:t>precisamos</a:t>
            </a:r>
            <a:r>
              <a:rPr lang="en-US" dirty="0"/>
              <a:t> </a:t>
            </a:r>
            <a:r>
              <a:rPr lang="en-US" dirty="0" err="1"/>
              <a:t>recuperar</a:t>
            </a:r>
            <a:r>
              <a:rPr lang="en-US" dirty="0"/>
              <a:t> o </a:t>
            </a:r>
            <a:r>
              <a:rPr lang="en-US" dirty="0" err="1"/>
              <a:t>papel</a:t>
            </a:r>
            <a:r>
              <a:rPr lang="en-US" dirty="0"/>
              <a:t> do </a:t>
            </a:r>
            <a:r>
              <a:rPr lang="en-US" dirty="0" err="1"/>
              <a:t>Itamaraty</a:t>
            </a:r>
            <a:r>
              <a:rPr lang="en-US" dirty="0"/>
              <a:t> </a:t>
            </a:r>
            <a:r>
              <a:rPr lang="en-US" dirty="0" err="1"/>
              <a:t>como</a:t>
            </a:r>
            <a:r>
              <a:rPr lang="en-US" dirty="0"/>
              <a:t> </a:t>
            </a:r>
            <a:r>
              <a:rPr lang="en-US" dirty="0" err="1"/>
              <a:t>guardião</a:t>
            </a:r>
            <a:r>
              <a:rPr lang="en-US" dirty="0"/>
              <a:t> da </a:t>
            </a:r>
            <a:r>
              <a:rPr lang="en-US" dirty="0" err="1"/>
              <a:t>continuidade</a:t>
            </a:r>
            <a:r>
              <a:rPr lang="en-US" dirty="0"/>
              <a:t> da </a:t>
            </a:r>
            <a:r>
              <a:rPr lang="en-US" dirty="0" err="1"/>
              <a:t>memória</a:t>
            </a:r>
            <a:r>
              <a:rPr lang="en-US" dirty="0"/>
              <a:t> </a:t>
            </a:r>
            <a:r>
              <a:rPr lang="en-US" dirty="0" err="1"/>
              <a:t>brasileira</a:t>
            </a:r>
            <a:r>
              <a:rPr lang="en-US" dirty="0"/>
              <a:t>.”</a:t>
            </a:r>
          </a:p>
          <a:p>
            <a:r>
              <a:rPr lang="en-US" dirty="0"/>
              <a:t>“</a:t>
            </a:r>
            <a:r>
              <a:rPr lang="en-US" dirty="0" err="1"/>
              <a:t>Precisamos</a:t>
            </a:r>
            <a:r>
              <a:rPr lang="en-US" dirty="0"/>
              <a:t> </a:t>
            </a:r>
            <a:r>
              <a:rPr lang="en-US" dirty="0" err="1"/>
              <a:t>desesquecer</a:t>
            </a:r>
            <a:r>
              <a:rPr lang="en-US" dirty="0"/>
              <a:t> e </a:t>
            </a:r>
            <a:r>
              <a:rPr lang="en-US" dirty="0" err="1"/>
              <a:t>lembrar</a:t>
            </a:r>
            <a:r>
              <a:rPr lang="en-US" dirty="0"/>
              <a:t> de </a:t>
            </a:r>
            <a:r>
              <a:rPr lang="en-US" dirty="0" err="1"/>
              <a:t>quem</a:t>
            </a:r>
            <a:r>
              <a:rPr lang="en-US" dirty="0"/>
              <a:t> </a:t>
            </a:r>
            <a:r>
              <a:rPr lang="en-US" dirty="0" err="1"/>
              <a:t>somos</a:t>
            </a:r>
            <a:r>
              <a:rPr lang="en-US" dirty="0"/>
              <a:t>, de </a:t>
            </a:r>
            <a:r>
              <a:rPr lang="en-US" dirty="0" err="1"/>
              <a:t>quem</a:t>
            </a:r>
            <a:r>
              <a:rPr lang="en-US" dirty="0"/>
              <a:t> </a:t>
            </a:r>
            <a:r>
              <a:rPr lang="en-US" dirty="0" err="1"/>
              <a:t>estamos</a:t>
            </a:r>
            <a:r>
              <a:rPr lang="en-US" dirty="0"/>
              <a:t> </a:t>
            </a:r>
            <a:r>
              <a:rPr lang="en-US" dirty="0" err="1"/>
              <a:t>voltando</a:t>
            </a:r>
            <a:r>
              <a:rPr lang="en-US" dirty="0"/>
              <a:t> a ser.”</a:t>
            </a:r>
          </a:p>
          <a:p>
            <a:r>
              <a:rPr lang="en-US" dirty="0"/>
              <a:t>“</a:t>
            </a:r>
            <a:r>
              <a:rPr lang="en-US" dirty="0" err="1"/>
              <a:t>Não</a:t>
            </a:r>
            <a:r>
              <a:rPr lang="en-US" dirty="0"/>
              <a:t> </a:t>
            </a:r>
            <a:r>
              <a:rPr lang="en-US" dirty="0" err="1"/>
              <a:t>estamos</a:t>
            </a:r>
            <a:r>
              <a:rPr lang="en-US" dirty="0"/>
              <a:t> </a:t>
            </a:r>
            <a:r>
              <a:rPr lang="en-US" dirty="0" err="1"/>
              <a:t>aqui</a:t>
            </a:r>
            <a:r>
              <a:rPr lang="en-US" dirty="0"/>
              <a:t> para </a:t>
            </a:r>
            <a:r>
              <a:rPr lang="en-US" dirty="0" err="1"/>
              <a:t>trabalhar</a:t>
            </a:r>
            <a:r>
              <a:rPr lang="en-US" dirty="0"/>
              <a:t> pela </a:t>
            </a:r>
            <a:r>
              <a:rPr lang="en-US" dirty="0" err="1"/>
              <a:t>ordem</a:t>
            </a:r>
            <a:r>
              <a:rPr lang="en-US" dirty="0"/>
              <a:t> global. </a:t>
            </a:r>
            <a:r>
              <a:rPr lang="en-US" dirty="0" err="1"/>
              <a:t>Aqui</a:t>
            </a:r>
            <a:r>
              <a:rPr lang="en-US" dirty="0"/>
              <a:t> </a:t>
            </a:r>
            <a:r>
              <a:rPr lang="en-US" dirty="0" err="1"/>
              <a:t>é</a:t>
            </a:r>
            <a:r>
              <a:rPr lang="en-US" dirty="0"/>
              <a:t> o </a:t>
            </a:r>
            <a:r>
              <a:rPr lang="en-US" dirty="0" err="1"/>
              <a:t>Brasil</a:t>
            </a:r>
            <a:r>
              <a:rPr lang="en-US" dirty="0"/>
              <a:t>.”</a:t>
            </a:r>
          </a:p>
          <a:p>
            <a:r>
              <a:rPr lang="en-US" dirty="0"/>
              <a:t>“</a:t>
            </a:r>
            <a:r>
              <a:rPr lang="en-US" dirty="0" err="1"/>
              <a:t>Não</a:t>
            </a:r>
            <a:r>
              <a:rPr lang="en-US" dirty="0"/>
              <a:t> </a:t>
            </a:r>
            <a:r>
              <a:rPr lang="en-US" dirty="0" err="1"/>
              <a:t>tenham</a:t>
            </a:r>
            <a:r>
              <a:rPr lang="en-US" dirty="0"/>
              <a:t> </a:t>
            </a:r>
            <a:r>
              <a:rPr lang="en-US" dirty="0" err="1"/>
              <a:t>medo</a:t>
            </a:r>
            <a:r>
              <a:rPr lang="en-US" dirty="0"/>
              <a:t> de </a:t>
            </a:r>
            <a:r>
              <a:rPr lang="en-US" dirty="0" err="1"/>
              <a:t>ser</a:t>
            </a:r>
            <a:r>
              <a:rPr lang="en-US" dirty="0"/>
              <a:t> </a:t>
            </a:r>
            <a:r>
              <a:rPr lang="en-US" dirty="0" err="1"/>
              <a:t>Brasil</a:t>
            </a:r>
            <a:r>
              <a:rPr lang="en-US" dirty="0"/>
              <a: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9852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304800" y="-2667000"/>
            <a:ext cx="9477359" cy="10972800"/>
          </a:xfrm>
          <a:prstGeom prst="rect">
            <a:avLst/>
          </a:prstGeom>
          <a:noFill/>
          <a:ln w="12700">
            <a:noFill/>
            <a:miter lim="800000"/>
            <a:headEnd type="none" w="sm" len="sm"/>
            <a:tailEnd type="none" w="sm" len="s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A1E3B-B5AD-824A-B7F9-B38CAA9B15A2}"/>
              </a:ext>
            </a:extLst>
          </p:cNvPr>
          <p:cNvSpPr>
            <a:spLocks noGrp="1"/>
          </p:cNvSpPr>
          <p:nvPr>
            <p:ph type="title"/>
          </p:nvPr>
        </p:nvSpPr>
        <p:spPr/>
        <p:txBody>
          <a:bodyPr/>
          <a:lstStyle/>
          <a:p>
            <a:r>
              <a:rPr lang="en-US" dirty="0"/>
              <a:t>Araujo (2)</a:t>
            </a:r>
          </a:p>
        </p:txBody>
      </p:sp>
      <p:sp>
        <p:nvSpPr>
          <p:cNvPr id="3" name="Content Placeholder 2">
            <a:extLst>
              <a:ext uri="{FF2B5EF4-FFF2-40B4-BE49-F238E27FC236}">
                <a16:creationId xmlns:a16="http://schemas.microsoft.com/office/drawing/2014/main" id="{51A4CE4A-15AE-4D42-AFEC-8B0C2E466B7D}"/>
              </a:ext>
            </a:extLst>
          </p:cNvPr>
          <p:cNvSpPr>
            <a:spLocks noGrp="1"/>
          </p:cNvSpPr>
          <p:nvPr>
            <p:ph idx="1"/>
          </p:nvPr>
        </p:nvSpPr>
        <p:spPr/>
        <p:txBody>
          <a:bodyPr>
            <a:normAutofit fontScale="85000" lnSpcReduction="10000"/>
          </a:bodyPr>
          <a:lstStyle/>
          <a:p>
            <a:pPr fontAlgn="base"/>
            <a:r>
              <a:rPr lang="en-US" dirty="0"/>
              <a:t>“</a:t>
            </a:r>
            <a:r>
              <a:rPr lang="en-US" dirty="0" err="1"/>
              <a:t>Vamos</a:t>
            </a:r>
            <a:r>
              <a:rPr lang="en-US" dirty="0"/>
              <a:t> </a:t>
            </a:r>
            <a:r>
              <a:rPr lang="en-US" dirty="0" err="1"/>
              <a:t>ler</a:t>
            </a:r>
            <a:r>
              <a:rPr lang="en-US" dirty="0"/>
              <a:t> </a:t>
            </a:r>
            <a:r>
              <a:rPr lang="en-US" dirty="0" err="1"/>
              <a:t>menos</a:t>
            </a:r>
            <a:r>
              <a:rPr lang="en-US" dirty="0"/>
              <a:t> </a:t>
            </a:r>
            <a:r>
              <a:rPr lang="en-US" i="1" dirty="0"/>
              <a:t>The New York Times</a:t>
            </a:r>
            <a:r>
              <a:rPr lang="en-US" dirty="0"/>
              <a:t>, e </a:t>
            </a:r>
            <a:r>
              <a:rPr lang="en-US" dirty="0" err="1"/>
              <a:t>mais</a:t>
            </a:r>
            <a:r>
              <a:rPr lang="en-US" dirty="0"/>
              <a:t> José de </a:t>
            </a:r>
            <a:r>
              <a:rPr lang="en-US" dirty="0" err="1"/>
              <a:t>Alencar</a:t>
            </a:r>
            <a:r>
              <a:rPr lang="en-US" dirty="0"/>
              <a:t> e Gonçalves Dias.</a:t>
            </a:r>
          </a:p>
          <a:p>
            <a:pPr fontAlgn="base"/>
            <a:r>
              <a:rPr lang="en-US" dirty="0" err="1"/>
              <a:t>Vamos</a:t>
            </a:r>
            <a:r>
              <a:rPr lang="en-US" dirty="0"/>
              <a:t> </a:t>
            </a:r>
            <a:r>
              <a:rPr lang="en-US" dirty="0" err="1"/>
              <a:t>escutar</a:t>
            </a:r>
            <a:r>
              <a:rPr lang="en-US" dirty="0"/>
              <a:t> </a:t>
            </a:r>
            <a:r>
              <a:rPr lang="en-US" dirty="0" err="1"/>
              <a:t>menos</a:t>
            </a:r>
            <a:r>
              <a:rPr lang="en-US" dirty="0"/>
              <a:t> a CNN e </a:t>
            </a:r>
            <a:r>
              <a:rPr lang="en-US" dirty="0" err="1"/>
              <a:t>mais</a:t>
            </a:r>
            <a:r>
              <a:rPr lang="en-US" dirty="0"/>
              <a:t> Raul </a:t>
            </a:r>
            <a:r>
              <a:rPr lang="en-US" dirty="0" err="1"/>
              <a:t>Seixas</a:t>
            </a:r>
            <a:r>
              <a:rPr lang="en-US" dirty="0"/>
              <a:t>.”</a:t>
            </a:r>
          </a:p>
          <a:p>
            <a:pPr fontAlgn="base"/>
            <a:r>
              <a:rPr lang="en-US" dirty="0"/>
              <a:t>“Por </a:t>
            </a:r>
            <a:r>
              <a:rPr lang="en-US" dirty="0" err="1"/>
              <a:t>muito</a:t>
            </a:r>
            <a:r>
              <a:rPr lang="en-US" dirty="0"/>
              <a:t> tempo o </a:t>
            </a:r>
            <a:r>
              <a:rPr lang="en-US" dirty="0" err="1"/>
              <a:t>Brasil</a:t>
            </a:r>
            <a:r>
              <a:rPr lang="en-US" dirty="0"/>
              <a:t> </a:t>
            </a:r>
            <a:r>
              <a:rPr lang="en-US" dirty="0" err="1"/>
              <a:t>dizia</a:t>
            </a:r>
            <a:r>
              <a:rPr lang="en-US" dirty="0"/>
              <a:t> o que </a:t>
            </a:r>
            <a:r>
              <a:rPr lang="en-US" dirty="0" err="1"/>
              <a:t>achava</a:t>
            </a:r>
            <a:r>
              <a:rPr lang="en-US" dirty="0"/>
              <a:t> que </a:t>
            </a:r>
            <a:r>
              <a:rPr lang="en-US" dirty="0" err="1"/>
              <a:t>devia</a:t>
            </a:r>
            <a:r>
              <a:rPr lang="en-US" dirty="0"/>
              <a:t> </a:t>
            </a:r>
            <a:r>
              <a:rPr lang="en-US" dirty="0" err="1"/>
              <a:t>dizer</a:t>
            </a:r>
            <a:r>
              <a:rPr lang="en-US" dirty="0"/>
              <a:t>. Era um </a:t>
            </a:r>
            <a:r>
              <a:rPr lang="en-US" dirty="0" err="1"/>
              <a:t>país</a:t>
            </a:r>
            <a:r>
              <a:rPr lang="en-US" dirty="0"/>
              <a:t> que </a:t>
            </a:r>
            <a:r>
              <a:rPr lang="en-US" dirty="0" err="1"/>
              <a:t>falava</a:t>
            </a:r>
            <a:r>
              <a:rPr lang="en-US" dirty="0"/>
              <a:t> para </a:t>
            </a:r>
            <a:r>
              <a:rPr lang="en-US" dirty="0" err="1"/>
              <a:t>agradar</a:t>
            </a:r>
            <a:r>
              <a:rPr lang="en-US" dirty="0"/>
              <a:t> </a:t>
            </a:r>
            <a:r>
              <a:rPr lang="en-US" dirty="0" err="1"/>
              <a:t>os</a:t>
            </a:r>
            <a:r>
              <a:rPr lang="en-US" dirty="0"/>
              <a:t> </a:t>
            </a:r>
            <a:r>
              <a:rPr lang="en-US" dirty="0" err="1"/>
              <a:t>administradores</a:t>
            </a:r>
            <a:r>
              <a:rPr lang="en-US" dirty="0"/>
              <a:t> da </a:t>
            </a:r>
            <a:r>
              <a:rPr lang="en-US" dirty="0" err="1"/>
              <a:t>ordem</a:t>
            </a:r>
            <a:r>
              <a:rPr lang="en-US" dirty="0"/>
              <a:t> global. </a:t>
            </a:r>
            <a:r>
              <a:rPr lang="en-US" dirty="0" err="1"/>
              <a:t>Queríamos</a:t>
            </a:r>
            <a:r>
              <a:rPr lang="en-US" dirty="0"/>
              <a:t> </a:t>
            </a:r>
            <a:r>
              <a:rPr lang="en-US" dirty="0" err="1"/>
              <a:t>ser</a:t>
            </a:r>
            <a:r>
              <a:rPr lang="en-US" dirty="0"/>
              <a:t> um </a:t>
            </a:r>
            <a:r>
              <a:rPr lang="en-US" dirty="0" err="1"/>
              <a:t>bom</a:t>
            </a:r>
            <a:r>
              <a:rPr lang="en-US" dirty="0"/>
              <a:t> </a:t>
            </a:r>
            <a:r>
              <a:rPr lang="en-US" dirty="0" err="1"/>
              <a:t>aluno</a:t>
            </a:r>
            <a:r>
              <a:rPr lang="en-US" dirty="0"/>
              <a:t> </a:t>
            </a:r>
            <a:r>
              <a:rPr lang="en-US" dirty="0" err="1"/>
              <a:t>na</a:t>
            </a:r>
            <a:r>
              <a:rPr lang="en-US" dirty="0"/>
              <a:t> </a:t>
            </a:r>
            <a:r>
              <a:rPr lang="en-US" dirty="0" err="1"/>
              <a:t>escola</a:t>
            </a:r>
            <a:r>
              <a:rPr lang="en-US" dirty="0"/>
              <a:t> do </a:t>
            </a:r>
            <a:r>
              <a:rPr lang="en-US" dirty="0" err="1"/>
              <a:t>globalismo</a:t>
            </a:r>
            <a:r>
              <a:rPr lang="en-US" dirty="0"/>
              <a:t>, e </a:t>
            </a:r>
            <a:r>
              <a:rPr lang="en-US" dirty="0" err="1"/>
              <a:t>achávamos</a:t>
            </a:r>
            <a:r>
              <a:rPr lang="en-US" dirty="0"/>
              <a:t> que </a:t>
            </a:r>
            <a:r>
              <a:rPr lang="en-US" dirty="0" err="1"/>
              <a:t>isso</a:t>
            </a:r>
            <a:r>
              <a:rPr lang="en-US" dirty="0"/>
              <a:t> era </a:t>
            </a:r>
            <a:r>
              <a:rPr lang="en-US" dirty="0" err="1"/>
              <a:t>tudo</a:t>
            </a:r>
            <a:r>
              <a:rPr lang="en-US" dirty="0"/>
              <a:t>. </a:t>
            </a:r>
            <a:r>
              <a:rPr lang="en-US" dirty="0" err="1"/>
              <a:t>Éramos</a:t>
            </a:r>
            <a:r>
              <a:rPr lang="en-US" dirty="0"/>
              <a:t> um </a:t>
            </a:r>
            <a:r>
              <a:rPr lang="en-US" dirty="0" err="1"/>
              <a:t>país</a:t>
            </a:r>
            <a:r>
              <a:rPr lang="en-US" dirty="0"/>
              <a:t> inferior, </a:t>
            </a:r>
            <a:r>
              <a:rPr lang="en-US" dirty="0" err="1"/>
              <a:t>aplicando</a:t>
            </a:r>
            <a:r>
              <a:rPr lang="en-US" dirty="0"/>
              <a:t> a </a:t>
            </a:r>
            <a:r>
              <a:rPr lang="en-US" dirty="0" err="1"/>
              <a:t>classificação</a:t>
            </a:r>
            <a:r>
              <a:rPr lang="en-US" dirty="0"/>
              <a:t> de Fernando Pessoa.</a:t>
            </a:r>
          </a:p>
          <a:p>
            <a:pPr fontAlgn="base"/>
            <a:r>
              <a:rPr lang="en-US" dirty="0"/>
              <a:t>Mas o </a:t>
            </a:r>
            <a:r>
              <a:rPr lang="en-US" dirty="0" err="1"/>
              <a:t>Brasil</a:t>
            </a:r>
            <a:r>
              <a:rPr lang="en-US" dirty="0"/>
              <a:t> </a:t>
            </a:r>
            <a:r>
              <a:rPr lang="en-US" dirty="0" err="1"/>
              <a:t>volta</a:t>
            </a:r>
            <a:r>
              <a:rPr lang="en-US" dirty="0"/>
              <a:t> a </a:t>
            </a:r>
            <a:r>
              <a:rPr lang="en-US" dirty="0" err="1"/>
              <a:t>dizer</a:t>
            </a:r>
            <a:r>
              <a:rPr lang="en-US" dirty="0"/>
              <a:t> o que </a:t>
            </a:r>
            <a:r>
              <a:rPr lang="en-US" dirty="0" err="1"/>
              <a:t>sente</a:t>
            </a:r>
            <a:r>
              <a:rPr lang="en-US" dirty="0"/>
              <a:t>, e a </a:t>
            </a:r>
            <a:r>
              <a:rPr lang="en-US" dirty="0" err="1"/>
              <a:t>sentir</a:t>
            </a:r>
            <a:r>
              <a:rPr lang="en-US" dirty="0"/>
              <a:t> o que </a:t>
            </a:r>
            <a:r>
              <a:rPr lang="en-US" dirty="0" err="1"/>
              <a:t>é</a:t>
            </a:r>
            <a:r>
              <a:rPr lang="en-US" dirty="0"/>
              <a:t>.”</a:t>
            </a:r>
          </a:p>
          <a:p>
            <a:pPr fontAlgn="base"/>
            <a:endParaRPr lang="en-US" dirty="0"/>
          </a:p>
          <a:p>
            <a:endParaRPr lang="en-US" dirty="0"/>
          </a:p>
        </p:txBody>
      </p:sp>
    </p:spTree>
    <p:extLst>
      <p:ext uri="{BB962C8B-B14F-4D97-AF65-F5344CB8AC3E}">
        <p14:creationId xmlns:p14="http://schemas.microsoft.com/office/powerpoint/2010/main" val="166839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E893-BE7C-0343-A078-28229A8C6496}"/>
              </a:ext>
            </a:extLst>
          </p:cNvPr>
          <p:cNvSpPr>
            <a:spLocks noGrp="1"/>
          </p:cNvSpPr>
          <p:nvPr>
            <p:ph type="title"/>
          </p:nvPr>
        </p:nvSpPr>
        <p:spPr/>
        <p:txBody>
          <a:bodyPr/>
          <a:lstStyle/>
          <a:p>
            <a:r>
              <a:rPr lang="en-US" dirty="0"/>
              <a:t>Araujo (3)</a:t>
            </a:r>
          </a:p>
        </p:txBody>
      </p:sp>
      <p:sp>
        <p:nvSpPr>
          <p:cNvPr id="3" name="Content Placeholder 2">
            <a:extLst>
              <a:ext uri="{FF2B5EF4-FFF2-40B4-BE49-F238E27FC236}">
                <a16:creationId xmlns:a16="http://schemas.microsoft.com/office/drawing/2014/main" id="{9DC23098-4EA2-2941-A1CB-80FB33C0812D}"/>
              </a:ext>
            </a:extLst>
          </p:cNvPr>
          <p:cNvSpPr>
            <a:spLocks noGrp="1"/>
          </p:cNvSpPr>
          <p:nvPr>
            <p:ph idx="1"/>
          </p:nvPr>
        </p:nvSpPr>
        <p:spPr/>
        <p:txBody>
          <a:bodyPr>
            <a:normAutofit fontScale="77500" lnSpcReduction="20000"/>
          </a:bodyPr>
          <a:lstStyle/>
          <a:p>
            <a:r>
              <a:rPr lang="en-US" dirty="0"/>
              <a:t>“…</a:t>
            </a:r>
            <a:r>
              <a:rPr lang="en-US" dirty="0" err="1"/>
              <a:t>admiramos</a:t>
            </a:r>
            <a:r>
              <a:rPr lang="en-US" dirty="0"/>
              <a:t> </a:t>
            </a:r>
            <a:r>
              <a:rPr lang="en-US" dirty="0" err="1"/>
              <a:t>os</a:t>
            </a:r>
            <a:r>
              <a:rPr lang="en-US" dirty="0"/>
              <a:t> </a:t>
            </a:r>
            <a:r>
              <a:rPr lang="en-US" dirty="0" err="1"/>
              <a:t>Estados</a:t>
            </a:r>
            <a:r>
              <a:rPr lang="en-US" dirty="0"/>
              <a:t> </a:t>
            </a:r>
            <a:r>
              <a:rPr lang="en-US" dirty="0" err="1"/>
              <a:t>Unidos</a:t>
            </a:r>
            <a:r>
              <a:rPr lang="en-US" dirty="0"/>
              <a:t> da América, </a:t>
            </a:r>
            <a:r>
              <a:rPr lang="en-US" dirty="0" err="1"/>
              <a:t>aqueles</a:t>
            </a:r>
            <a:r>
              <a:rPr lang="en-US" dirty="0"/>
              <a:t> que </a:t>
            </a:r>
            <a:r>
              <a:rPr lang="en-US" dirty="0" err="1"/>
              <a:t>hasteiam</a:t>
            </a:r>
            <a:r>
              <a:rPr lang="en-US" dirty="0"/>
              <a:t> </a:t>
            </a:r>
            <a:r>
              <a:rPr lang="en-US" dirty="0" err="1"/>
              <a:t>sua</a:t>
            </a:r>
            <a:r>
              <a:rPr lang="en-US" dirty="0"/>
              <a:t> </a:t>
            </a:r>
            <a:r>
              <a:rPr lang="en-US" dirty="0" err="1"/>
              <a:t>bandeira</a:t>
            </a:r>
            <a:r>
              <a:rPr lang="en-US" dirty="0"/>
              <a:t> e </a:t>
            </a:r>
            <a:r>
              <a:rPr lang="en-US" dirty="0" err="1"/>
              <a:t>cultuam</a:t>
            </a:r>
            <a:r>
              <a:rPr lang="en-US" dirty="0"/>
              <a:t> </a:t>
            </a:r>
            <a:r>
              <a:rPr lang="en-US" dirty="0" err="1"/>
              <a:t>seus</a:t>
            </a:r>
            <a:r>
              <a:rPr lang="en-US" dirty="0"/>
              <a:t> </a:t>
            </a:r>
            <a:r>
              <a:rPr lang="en-US" dirty="0" err="1"/>
              <a:t>heróis</a:t>
            </a:r>
            <a:r>
              <a:rPr lang="en-US" dirty="0"/>
              <a:t>. </a:t>
            </a:r>
            <a:r>
              <a:rPr lang="en-US" dirty="0" err="1"/>
              <a:t>Admiramos</a:t>
            </a:r>
            <a:r>
              <a:rPr lang="en-US" dirty="0"/>
              <a:t> </a:t>
            </a:r>
            <a:r>
              <a:rPr lang="en-US" dirty="0" err="1"/>
              <a:t>os</a:t>
            </a:r>
            <a:r>
              <a:rPr lang="en-US" dirty="0"/>
              <a:t> </a:t>
            </a:r>
            <a:r>
              <a:rPr lang="en-US" dirty="0" err="1"/>
              <a:t>países</a:t>
            </a:r>
            <a:r>
              <a:rPr lang="en-US" dirty="0"/>
              <a:t> </a:t>
            </a:r>
            <a:r>
              <a:rPr lang="en-US" dirty="0" err="1"/>
              <a:t>latino</a:t>
            </a:r>
            <a:r>
              <a:rPr lang="en-US" dirty="0"/>
              <a:t>-americanos que se </a:t>
            </a:r>
            <a:r>
              <a:rPr lang="en-US" dirty="0" err="1"/>
              <a:t>libertaram</a:t>
            </a:r>
            <a:r>
              <a:rPr lang="en-US" dirty="0"/>
              <a:t> dos regimes do </a:t>
            </a:r>
            <a:r>
              <a:rPr lang="en-US" dirty="0" err="1"/>
              <a:t>Foro</a:t>
            </a:r>
            <a:r>
              <a:rPr lang="en-US" dirty="0"/>
              <a:t> de São Paulo. </a:t>
            </a:r>
            <a:r>
              <a:rPr lang="en-US" dirty="0" err="1"/>
              <a:t>Admiramos</a:t>
            </a:r>
            <a:r>
              <a:rPr lang="en-US" dirty="0"/>
              <a:t> </a:t>
            </a:r>
            <a:r>
              <a:rPr lang="en-US" dirty="0" err="1"/>
              <a:t>nossos</a:t>
            </a:r>
            <a:r>
              <a:rPr lang="en-US" dirty="0"/>
              <a:t> </a:t>
            </a:r>
            <a:r>
              <a:rPr lang="en-US" dirty="0" err="1"/>
              <a:t>irmãos</a:t>
            </a:r>
            <a:r>
              <a:rPr lang="en-US" dirty="0"/>
              <a:t> do outro </a:t>
            </a:r>
            <a:r>
              <a:rPr lang="en-US" dirty="0" err="1"/>
              <a:t>lado</a:t>
            </a:r>
            <a:r>
              <a:rPr lang="en-US" dirty="0"/>
              <a:t> do </a:t>
            </a:r>
            <a:r>
              <a:rPr lang="en-US" dirty="0" err="1"/>
              <a:t>Atlântico</a:t>
            </a:r>
            <a:r>
              <a:rPr lang="en-US" dirty="0"/>
              <a:t> que </a:t>
            </a:r>
            <a:r>
              <a:rPr lang="en-US" dirty="0" err="1"/>
              <a:t>estão</a:t>
            </a:r>
            <a:r>
              <a:rPr lang="en-US" dirty="0"/>
              <a:t> </a:t>
            </a:r>
            <a:r>
              <a:rPr lang="en-US" dirty="0" err="1"/>
              <a:t>construindo</a:t>
            </a:r>
            <a:r>
              <a:rPr lang="en-US" dirty="0"/>
              <a:t> </a:t>
            </a:r>
            <a:r>
              <a:rPr lang="en-US" dirty="0" err="1"/>
              <a:t>uma</a:t>
            </a:r>
            <a:r>
              <a:rPr lang="en-US" dirty="0"/>
              <a:t> </a:t>
            </a:r>
            <a:r>
              <a:rPr lang="en-US" dirty="0" err="1"/>
              <a:t>África</a:t>
            </a:r>
            <a:r>
              <a:rPr lang="en-US" dirty="0"/>
              <a:t> </a:t>
            </a:r>
            <a:r>
              <a:rPr lang="en-US" dirty="0" err="1"/>
              <a:t>pujante</a:t>
            </a:r>
            <a:r>
              <a:rPr lang="en-US" dirty="0"/>
              <a:t> e livre. </a:t>
            </a:r>
            <a:r>
              <a:rPr lang="en-US" dirty="0" err="1"/>
              <a:t>Admiramos</a:t>
            </a:r>
            <a:r>
              <a:rPr lang="en-US" dirty="0"/>
              <a:t> </a:t>
            </a:r>
            <a:r>
              <a:rPr lang="en-US" dirty="0" err="1"/>
              <a:t>os</a:t>
            </a:r>
            <a:r>
              <a:rPr lang="en-US" dirty="0"/>
              <a:t> que </a:t>
            </a:r>
            <a:r>
              <a:rPr lang="en-US" dirty="0" err="1"/>
              <a:t>lutam</a:t>
            </a:r>
            <a:r>
              <a:rPr lang="en-US" dirty="0"/>
              <a:t> contra a </a:t>
            </a:r>
            <a:r>
              <a:rPr lang="en-US" dirty="0" err="1"/>
              <a:t>tirania</a:t>
            </a:r>
            <a:r>
              <a:rPr lang="en-US" dirty="0"/>
              <a:t> </a:t>
            </a:r>
            <a:r>
              <a:rPr lang="en-US" dirty="0" err="1"/>
              <a:t>na</a:t>
            </a:r>
            <a:r>
              <a:rPr lang="en-US" dirty="0"/>
              <a:t> Venezuela e </a:t>
            </a:r>
            <a:r>
              <a:rPr lang="en-US" dirty="0" err="1"/>
              <a:t>em</a:t>
            </a:r>
            <a:r>
              <a:rPr lang="en-US" dirty="0"/>
              <a:t> outros </a:t>
            </a:r>
            <a:r>
              <a:rPr lang="en-US" dirty="0" err="1"/>
              <a:t>lugares</a:t>
            </a:r>
            <a:r>
              <a:rPr lang="en-US" dirty="0"/>
              <a:t>. Por </a:t>
            </a:r>
            <a:r>
              <a:rPr lang="en-US" dirty="0" err="1"/>
              <a:t>isso</a:t>
            </a:r>
            <a:r>
              <a:rPr lang="en-US" dirty="0"/>
              <a:t> </a:t>
            </a:r>
            <a:r>
              <a:rPr lang="en-US" dirty="0" err="1"/>
              <a:t>admiramos</a:t>
            </a:r>
            <a:r>
              <a:rPr lang="en-US" dirty="0"/>
              <a:t> a nova </a:t>
            </a:r>
            <a:r>
              <a:rPr lang="en-US" dirty="0" err="1"/>
              <a:t>Itália</a:t>
            </a:r>
            <a:r>
              <a:rPr lang="en-US" dirty="0"/>
              <a:t>, </a:t>
            </a:r>
            <a:r>
              <a:rPr lang="en-US" dirty="0" err="1"/>
              <a:t>por</a:t>
            </a:r>
            <a:r>
              <a:rPr lang="en-US" dirty="0"/>
              <a:t> </a:t>
            </a:r>
            <a:r>
              <a:rPr lang="en-US" dirty="0" err="1"/>
              <a:t>isso</a:t>
            </a:r>
            <a:r>
              <a:rPr lang="en-US" dirty="0"/>
              <a:t> </a:t>
            </a:r>
            <a:r>
              <a:rPr lang="en-US" dirty="0" err="1"/>
              <a:t>admiramos</a:t>
            </a:r>
            <a:r>
              <a:rPr lang="en-US" dirty="0"/>
              <a:t> a </a:t>
            </a:r>
            <a:r>
              <a:rPr lang="en-US" dirty="0" err="1"/>
              <a:t>Hungria</a:t>
            </a:r>
            <a:r>
              <a:rPr lang="en-US" dirty="0"/>
              <a:t> e a </a:t>
            </a:r>
            <a:r>
              <a:rPr lang="en-US" dirty="0" err="1"/>
              <a:t>Polônia</a:t>
            </a:r>
            <a:r>
              <a:rPr lang="en-US" dirty="0"/>
              <a:t>, </a:t>
            </a:r>
            <a:r>
              <a:rPr lang="en-US" dirty="0" err="1"/>
              <a:t>admiramos</a:t>
            </a:r>
            <a:r>
              <a:rPr lang="en-US" dirty="0"/>
              <a:t> </a:t>
            </a:r>
            <a:r>
              <a:rPr lang="en-US" dirty="0" err="1"/>
              <a:t>aqueles</a:t>
            </a:r>
            <a:r>
              <a:rPr lang="en-US" dirty="0"/>
              <a:t> que se </a:t>
            </a:r>
            <a:r>
              <a:rPr lang="en-US" dirty="0" err="1"/>
              <a:t>afirmam</a:t>
            </a:r>
            <a:r>
              <a:rPr lang="en-US" dirty="0"/>
              <a:t> e </a:t>
            </a:r>
            <a:r>
              <a:rPr lang="en-US" dirty="0" err="1"/>
              <a:t>não</a:t>
            </a:r>
            <a:r>
              <a:rPr lang="en-US" dirty="0"/>
              <a:t> </a:t>
            </a:r>
            <a:r>
              <a:rPr lang="en-US" dirty="0" err="1"/>
              <a:t>aqueles</a:t>
            </a:r>
            <a:r>
              <a:rPr lang="en-US" dirty="0"/>
              <a:t> que se </a:t>
            </a:r>
            <a:r>
              <a:rPr lang="en-US" dirty="0" err="1"/>
              <a:t>negam</a:t>
            </a:r>
            <a:r>
              <a:rPr lang="en-US" dirty="0"/>
              <a:t>. O </a:t>
            </a:r>
            <a:r>
              <a:rPr lang="en-US" dirty="0" err="1"/>
              <a:t>problema</a:t>
            </a:r>
            <a:r>
              <a:rPr lang="en-US" dirty="0"/>
              <a:t> do </a:t>
            </a:r>
            <a:r>
              <a:rPr lang="en-US" dirty="0" err="1"/>
              <a:t>mundo</a:t>
            </a:r>
            <a:r>
              <a:rPr lang="en-US" dirty="0"/>
              <a:t> </a:t>
            </a:r>
            <a:r>
              <a:rPr lang="en-US" dirty="0" err="1"/>
              <a:t>não</a:t>
            </a:r>
            <a:r>
              <a:rPr lang="en-US" dirty="0"/>
              <a:t> </a:t>
            </a:r>
            <a:r>
              <a:rPr lang="en-US" dirty="0" err="1"/>
              <a:t>é</a:t>
            </a:r>
            <a:r>
              <a:rPr lang="en-US" dirty="0"/>
              <a:t> a </a:t>
            </a:r>
            <a:r>
              <a:rPr lang="en-US" dirty="0" err="1"/>
              <a:t>xenofobia</a:t>
            </a:r>
            <a:r>
              <a:rPr lang="en-US" dirty="0"/>
              <a:t>, mas a </a:t>
            </a:r>
            <a:r>
              <a:rPr lang="en-US" dirty="0" err="1"/>
              <a:t>oikofobia</a:t>
            </a:r>
            <a:r>
              <a:rPr lang="en-US" dirty="0"/>
              <a:t> – de oikos, </a:t>
            </a:r>
            <a:r>
              <a:rPr lang="en-US" dirty="0" err="1"/>
              <a:t>oikía</a:t>
            </a:r>
            <a:r>
              <a:rPr lang="en-US" dirty="0"/>
              <a:t>, o lar. </a:t>
            </a:r>
            <a:r>
              <a:rPr lang="en-US" dirty="0" err="1"/>
              <a:t>Oikofobia</a:t>
            </a:r>
            <a:r>
              <a:rPr lang="en-US" dirty="0"/>
              <a:t> </a:t>
            </a:r>
            <a:r>
              <a:rPr lang="en-US" dirty="0" err="1"/>
              <a:t>é</a:t>
            </a:r>
            <a:r>
              <a:rPr lang="en-US" dirty="0"/>
              <a:t> </a:t>
            </a:r>
            <a:r>
              <a:rPr lang="en-US" dirty="0" err="1"/>
              <a:t>odiar</a:t>
            </a:r>
            <a:r>
              <a:rPr lang="en-US" dirty="0"/>
              <a:t> o </a:t>
            </a:r>
            <a:r>
              <a:rPr lang="en-US" dirty="0" err="1"/>
              <a:t>próprio</a:t>
            </a:r>
            <a:r>
              <a:rPr lang="en-US" dirty="0"/>
              <a:t> lar, o </a:t>
            </a:r>
            <a:r>
              <a:rPr lang="en-US" dirty="0" err="1"/>
              <a:t>próprio</a:t>
            </a:r>
            <a:r>
              <a:rPr lang="en-US" dirty="0"/>
              <a:t> </a:t>
            </a:r>
            <a:r>
              <a:rPr lang="en-US" dirty="0" err="1"/>
              <a:t>povo</a:t>
            </a:r>
            <a:r>
              <a:rPr lang="en-US" dirty="0"/>
              <a:t>, </a:t>
            </a:r>
            <a:r>
              <a:rPr lang="en-US" dirty="0" err="1"/>
              <a:t>repudiar</a:t>
            </a:r>
            <a:r>
              <a:rPr lang="en-US" dirty="0"/>
              <a:t> o </a:t>
            </a:r>
            <a:r>
              <a:rPr lang="en-US" dirty="0" err="1"/>
              <a:t>próprio</a:t>
            </a:r>
            <a:r>
              <a:rPr lang="en-US" dirty="0"/>
              <a:t> </a:t>
            </a:r>
            <a:r>
              <a:rPr lang="en-US" dirty="0" err="1"/>
              <a:t>passado</a:t>
            </a:r>
            <a:r>
              <a:rPr lang="en-US" dirty="0"/>
              <a:t>.”</a:t>
            </a:r>
          </a:p>
          <a:p>
            <a:endParaRPr lang="en-US" dirty="0"/>
          </a:p>
        </p:txBody>
      </p:sp>
    </p:spTree>
    <p:extLst>
      <p:ext uri="{BB962C8B-B14F-4D97-AF65-F5344CB8AC3E}">
        <p14:creationId xmlns:p14="http://schemas.microsoft.com/office/powerpoint/2010/main" val="1126499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E57F-653C-7147-B855-1A341CEE3358}"/>
              </a:ext>
            </a:extLst>
          </p:cNvPr>
          <p:cNvSpPr>
            <a:spLocks noGrp="1"/>
          </p:cNvSpPr>
          <p:nvPr>
            <p:ph type="title"/>
          </p:nvPr>
        </p:nvSpPr>
        <p:spPr/>
        <p:txBody>
          <a:bodyPr/>
          <a:lstStyle/>
          <a:p>
            <a:r>
              <a:rPr lang="en-US" dirty="0"/>
              <a:t>Araujo (4)</a:t>
            </a:r>
          </a:p>
        </p:txBody>
      </p:sp>
      <p:sp>
        <p:nvSpPr>
          <p:cNvPr id="3" name="Content Placeholder 2">
            <a:extLst>
              <a:ext uri="{FF2B5EF4-FFF2-40B4-BE49-F238E27FC236}">
                <a16:creationId xmlns:a16="http://schemas.microsoft.com/office/drawing/2014/main" id="{E13A5A8C-2419-A247-9079-611BAFB585C2}"/>
              </a:ext>
            </a:extLst>
          </p:cNvPr>
          <p:cNvSpPr>
            <a:spLocks noGrp="1"/>
          </p:cNvSpPr>
          <p:nvPr>
            <p:ph idx="1"/>
          </p:nvPr>
        </p:nvSpPr>
        <p:spPr/>
        <p:txBody>
          <a:bodyPr>
            <a:normAutofit fontScale="92500" lnSpcReduction="10000"/>
          </a:bodyPr>
          <a:lstStyle/>
          <a:p>
            <a:pPr fontAlgn="base"/>
            <a:r>
              <a:rPr lang="en-US" dirty="0"/>
              <a:t>“</a:t>
            </a:r>
            <a:r>
              <a:rPr lang="en-US" dirty="0" err="1"/>
              <a:t>Há</a:t>
            </a:r>
            <a:r>
              <a:rPr lang="en-US" dirty="0"/>
              <a:t> </a:t>
            </a:r>
            <a:r>
              <a:rPr lang="en-US" dirty="0" err="1"/>
              <a:t>uma</a:t>
            </a:r>
            <a:r>
              <a:rPr lang="en-US" dirty="0"/>
              <a:t> </a:t>
            </a:r>
            <a:r>
              <a:rPr lang="en-US" dirty="0" err="1"/>
              <a:t>teofobia</a:t>
            </a:r>
            <a:r>
              <a:rPr lang="en-US" dirty="0"/>
              <a:t> </a:t>
            </a:r>
            <a:r>
              <a:rPr lang="en-US" dirty="0" err="1"/>
              <a:t>horrenda</a:t>
            </a:r>
            <a:r>
              <a:rPr lang="en-US" dirty="0"/>
              <a:t>, </a:t>
            </a:r>
            <a:r>
              <a:rPr lang="en-US" dirty="0" err="1"/>
              <a:t>gritante</a:t>
            </a:r>
            <a:r>
              <a:rPr lang="en-US" dirty="0"/>
              <a:t>, </a:t>
            </a:r>
            <a:r>
              <a:rPr lang="en-US" dirty="0" err="1"/>
              <a:t>na</a:t>
            </a:r>
            <a:r>
              <a:rPr lang="en-US" dirty="0"/>
              <a:t> </a:t>
            </a:r>
            <a:r>
              <a:rPr lang="en-US" dirty="0" err="1"/>
              <a:t>nossa</a:t>
            </a:r>
            <a:r>
              <a:rPr lang="en-US" dirty="0"/>
              <a:t> </a:t>
            </a:r>
            <a:r>
              <a:rPr lang="en-US" dirty="0" err="1"/>
              <a:t>cultura</a:t>
            </a:r>
            <a:r>
              <a:rPr lang="en-US" dirty="0"/>
              <a:t>. </a:t>
            </a:r>
            <a:r>
              <a:rPr lang="en-US" dirty="0" err="1"/>
              <a:t>Não</a:t>
            </a:r>
            <a:r>
              <a:rPr lang="en-US" dirty="0"/>
              <a:t> </a:t>
            </a:r>
            <a:r>
              <a:rPr lang="en-US" dirty="0" err="1"/>
              <a:t>só</a:t>
            </a:r>
            <a:r>
              <a:rPr lang="en-US" dirty="0"/>
              <a:t> no </a:t>
            </a:r>
            <a:r>
              <a:rPr lang="en-US" dirty="0" err="1"/>
              <a:t>Brasil</a:t>
            </a:r>
            <a:r>
              <a:rPr lang="en-US" dirty="0"/>
              <a:t>, </a:t>
            </a:r>
            <a:r>
              <a:rPr lang="en-US" dirty="0" err="1"/>
              <a:t>em</a:t>
            </a:r>
            <a:r>
              <a:rPr lang="en-US" dirty="0"/>
              <a:t> </a:t>
            </a:r>
            <a:r>
              <a:rPr lang="en-US" dirty="0" err="1"/>
              <a:t>todo</a:t>
            </a:r>
            <a:r>
              <a:rPr lang="en-US" dirty="0"/>
              <a:t> o </a:t>
            </a:r>
            <a:r>
              <a:rPr lang="en-US" dirty="0" err="1"/>
              <a:t>mundo</a:t>
            </a:r>
            <a:r>
              <a:rPr lang="en-US" dirty="0"/>
              <a:t>. Um </a:t>
            </a:r>
            <a:r>
              <a:rPr lang="en-US" dirty="0" err="1"/>
              <a:t>ódio</a:t>
            </a:r>
            <a:r>
              <a:rPr lang="en-US" dirty="0"/>
              <a:t> contra Deus, </a:t>
            </a:r>
            <a:r>
              <a:rPr lang="en-US" dirty="0" err="1"/>
              <a:t>proveniente</a:t>
            </a:r>
            <a:r>
              <a:rPr lang="en-US" dirty="0"/>
              <a:t> </a:t>
            </a:r>
            <a:r>
              <a:rPr lang="en-US" dirty="0" err="1"/>
              <a:t>sabe</a:t>
            </a:r>
            <a:r>
              <a:rPr lang="en-US" dirty="0"/>
              <a:t>-se </a:t>
            </a:r>
            <a:r>
              <a:rPr lang="en-US" dirty="0" err="1"/>
              <a:t>lá</a:t>
            </a:r>
            <a:r>
              <a:rPr lang="en-US" dirty="0"/>
              <a:t> de </a:t>
            </a:r>
            <a:r>
              <a:rPr lang="en-US" dirty="0" err="1"/>
              <a:t>onde</a:t>
            </a:r>
            <a:r>
              <a:rPr lang="en-US" dirty="0"/>
              <a:t>, </a:t>
            </a:r>
            <a:r>
              <a:rPr lang="en-US" dirty="0" err="1"/>
              <a:t>canalizado</a:t>
            </a:r>
            <a:r>
              <a:rPr lang="en-US" dirty="0"/>
              <a:t> </a:t>
            </a:r>
            <a:r>
              <a:rPr lang="en-US" dirty="0" err="1"/>
              <a:t>por</a:t>
            </a:r>
            <a:r>
              <a:rPr lang="en-US" dirty="0"/>
              <a:t> </a:t>
            </a:r>
            <a:r>
              <a:rPr lang="en-US" dirty="0" err="1"/>
              <a:t>todos</a:t>
            </a:r>
            <a:r>
              <a:rPr lang="en-US" dirty="0"/>
              <a:t> </a:t>
            </a:r>
            <a:r>
              <a:rPr lang="en-US" dirty="0" err="1"/>
              <a:t>os</a:t>
            </a:r>
            <a:r>
              <a:rPr lang="en-US" dirty="0"/>
              <a:t> </a:t>
            </a:r>
            <a:r>
              <a:rPr lang="en-US" dirty="0" err="1"/>
              <a:t>códigos</a:t>
            </a:r>
            <a:r>
              <a:rPr lang="en-US" dirty="0"/>
              <a:t> de </a:t>
            </a:r>
            <a:r>
              <a:rPr lang="en-US" dirty="0" err="1"/>
              <a:t>pensamento</a:t>
            </a:r>
            <a:r>
              <a:rPr lang="en-US" dirty="0"/>
              <a:t> e de </a:t>
            </a:r>
            <a:r>
              <a:rPr lang="en-US" dirty="0" err="1"/>
              <a:t>não-pensamento</a:t>
            </a:r>
            <a:r>
              <a:rPr lang="en-US" dirty="0"/>
              <a:t> que </a:t>
            </a:r>
            <a:r>
              <a:rPr lang="en-US" dirty="0" err="1"/>
              <a:t>perfazem</a:t>
            </a:r>
            <a:r>
              <a:rPr lang="en-US" dirty="0"/>
              <a:t> a agenda global.</a:t>
            </a:r>
          </a:p>
          <a:p>
            <a:pPr fontAlgn="base"/>
            <a:r>
              <a:rPr lang="en-US" dirty="0"/>
              <a:t>Para </a:t>
            </a:r>
            <a:r>
              <a:rPr lang="en-US" dirty="0" err="1"/>
              <a:t>destruir</a:t>
            </a:r>
            <a:r>
              <a:rPr lang="en-US" dirty="0"/>
              <a:t> a </a:t>
            </a:r>
            <a:r>
              <a:rPr lang="en-US" dirty="0" err="1"/>
              <a:t>humanidade</a:t>
            </a:r>
            <a:r>
              <a:rPr lang="en-US" dirty="0"/>
              <a:t> </a:t>
            </a:r>
            <a:r>
              <a:rPr lang="en-US" dirty="0" err="1"/>
              <a:t>é</a:t>
            </a:r>
            <a:r>
              <a:rPr lang="en-US" dirty="0"/>
              <a:t> </a:t>
            </a:r>
            <a:r>
              <a:rPr lang="en-US" dirty="0" err="1"/>
              <a:t>preciso</a:t>
            </a:r>
            <a:r>
              <a:rPr lang="en-US" dirty="0"/>
              <a:t> </a:t>
            </a:r>
            <a:r>
              <a:rPr lang="en-US" dirty="0" err="1"/>
              <a:t>acabar</a:t>
            </a:r>
            <a:r>
              <a:rPr lang="en-US" dirty="0"/>
              <a:t> com as </a:t>
            </a:r>
            <a:r>
              <a:rPr lang="en-US" dirty="0" err="1"/>
              <a:t>nações</a:t>
            </a:r>
            <a:r>
              <a:rPr lang="en-US" dirty="0"/>
              <a:t> e </a:t>
            </a:r>
            <a:r>
              <a:rPr lang="en-US" dirty="0" err="1"/>
              <a:t>afastar</a:t>
            </a:r>
            <a:r>
              <a:rPr lang="en-US" dirty="0"/>
              <a:t> o </a:t>
            </a:r>
            <a:r>
              <a:rPr lang="en-US" dirty="0" err="1"/>
              <a:t>homem</a:t>
            </a:r>
            <a:r>
              <a:rPr lang="en-US" dirty="0"/>
              <a:t> de Deus, e </a:t>
            </a:r>
            <a:r>
              <a:rPr lang="en-US" dirty="0" err="1"/>
              <a:t>é</a:t>
            </a:r>
            <a:r>
              <a:rPr lang="en-US" dirty="0"/>
              <a:t> </a:t>
            </a:r>
            <a:r>
              <a:rPr lang="en-US" dirty="0" err="1"/>
              <a:t>isso</a:t>
            </a:r>
            <a:r>
              <a:rPr lang="en-US" dirty="0"/>
              <a:t> que </a:t>
            </a:r>
            <a:r>
              <a:rPr lang="en-US" dirty="0" err="1"/>
              <a:t>estão</a:t>
            </a:r>
            <a:r>
              <a:rPr lang="en-US" dirty="0"/>
              <a:t> </a:t>
            </a:r>
            <a:r>
              <a:rPr lang="en-US" dirty="0" err="1"/>
              <a:t>tentando</a:t>
            </a:r>
            <a:r>
              <a:rPr lang="en-US" dirty="0"/>
              <a:t>, e </a:t>
            </a:r>
            <a:r>
              <a:rPr lang="en-US" dirty="0" err="1"/>
              <a:t>é</a:t>
            </a:r>
            <a:r>
              <a:rPr lang="en-US" dirty="0"/>
              <a:t> contra </a:t>
            </a:r>
            <a:r>
              <a:rPr lang="en-US" dirty="0" err="1"/>
              <a:t>isso</a:t>
            </a:r>
            <a:r>
              <a:rPr lang="en-US" dirty="0"/>
              <a:t> que </a:t>
            </a:r>
            <a:r>
              <a:rPr lang="en-US" dirty="0" err="1"/>
              <a:t>nos</a:t>
            </a:r>
            <a:r>
              <a:rPr lang="en-US" dirty="0"/>
              <a:t> </a:t>
            </a:r>
            <a:r>
              <a:rPr lang="en-US" dirty="0" err="1"/>
              <a:t>insurgimos</a:t>
            </a:r>
            <a:r>
              <a:rPr lang="en-US" dirty="0"/>
              <a:t>.”</a:t>
            </a:r>
          </a:p>
          <a:p>
            <a:endParaRPr lang="en-US" dirty="0"/>
          </a:p>
        </p:txBody>
      </p:sp>
    </p:spTree>
    <p:extLst>
      <p:ext uri="{BB962C8B-B14F-4D97-AF65-F5344CB8AC3E}">
        <p14:creationId xmlns:p14="http://schemas.microsoft.com/office/powerpoint/2010/main" val="2227593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72F7-AAF9-B045-B6BA-E95193EA92D7}"/>
              </a:ext>
            </a:extLst>
          </p:cNvPr>
          <p:cNvSpPr>
            <a:spLocks noGrp="1"/>
          </p:cNvSpPr>
          <p:nvPr>
            <p:ph type="title"/>
          </p:nvPr>
        </p:nvSpPr>
        <p:spPr>
          <a:xfrm>
            <a:off x="457200" y="381000"/>
            <a:ext cx="8229600" cy="1143000"/>
          </a:xfrm>
        </p:spPr>
        <p:txBody>
          <a:bodyPr/>
          <a:lstStyle/>
          <a:p>
            <a:r>
              <a:rPr lang="en-US" dirty="0"/>
              <a:t>Araujo (5)</a:t>
            </a:r>
          </a:p>
        </p:txBody>
      </p:sp>
      <p:sp>
        <p:nvSpPr>
          <p:cNvPr id="3" name="Content Placeholder 2">
            <a:extLst>
              <a:ext uri="{FF2B5EF4-FFF2-40B4-BE49-F238E27FC236}">
                <a16:creationId xmlns:a16="http://schemas.microsoft.com/office/drawing/2014/main" id="{E947C822-EBD0-9F48-9FD7-31903524AD7E}"/>
              </a:ext>
            </a:extLst>
          </p:cNvPr>
          <p:cNvSpPr>
            <a:spLocks noGrp="1"/>
          </p:cNvSpPr>
          <p:nvPr>
            <p:ph idx="1"/>
          </p:nvPr>
        </p:nvSpPr>
        <p:spPr>
          <a:xfrm>
            <a:off x="457200" y="1706562"/>
            <a:ext cx="8229600" cy="4525963"/>
          </a:xfrm>
        </p:spPr>
        <p:txBody>
          <a:bodyPr>
            <a:normAutofit fontScale="92500" lnSpcReduction="20000"/>
          </a:bodyPr>
          <a:lstStyle/>
          <a:p>
            <a:r>
              <a:rPr lang="en-US" dirty="0"/>
              <a:t>“No </a:t>
            </a:r>
            <a:r>
              <a:rPr lang="en-US" dirty="0" err="1"/>
              <a:t>sistema</a:t>
            </a:r>
            <a:r>
              <a:rPr lang="en-US" dirty="0"/>
              <a:t> multilateral </a:t>
            </a:r>
            <a:r>
              <a:rPr lang="en-US" dirty="0" err="1"/>
              <a:t>político</a:t>
            </a:r>
            <a:r>
              <a:rPr lang="en-US" dirty="0"/>
              <a:t>, </a:t>
            </a:r>
            <a:r>
              <a:rPr lang="en-US" dirty="0" err="1"/>
              <a:t>especialmente</a:t>
            </a:r>
            <a:r>
              <a:rPr lang="en-US" dirty="0"/>
              <a:t> </a:t>
            </a:r>
            <a:r>
              <a:rPr lang="en-US" dirty="0" err="1"/>
              <a:t>na</a:t>
            </a:r>
            <a:r>
              <a:rPr lang="en-US" dirty="0"/>
              <a:t> ONU, </a:t>
            </a:r>
            <a:r>
              <a:rPr lang="en-US" dirty="0" err="1"/>
              <a:t>vamos</a:t>
            </a:r>
            <a:r>
              <a:rPr lang="en-US" dirty="0"/>
              <a:t> </a:t>
            </a:r>
            <a:r>
              <a:rPr lang="en-US" dirty="0" err="1"/>
              <a:t>reorientar</a:t>
            </a:r>
            <a:r>
              <a:rPr lang="en-US" dirty="0"/>
              <a:t> a </a:t>
            </a:r>
            <a:r>
              <a:rPr lang="en-US" dirty="0" err="1"/>
              <a:t>atuação</a:t>
            </a:r>
            <a:r>
              <a:rPr lang="en-US" dirty="0"/>
              <a:t> do </a:t>
            </a:r>
            <a:r>
              <a:rPr lang="en-US" dirty="0" err="1"/>
              <a:t>Brasil</a:t>
            </a:r>
            <a:r>
              <a:rPr lang="en-US" dirty="0"/>
              <a:t> </a:t>
            </a:r>
            <a:r>
              <a:rPr lang="en-US" dirty="0" err="1"/>
              <a:t>em</a:t>
            </a:r>
            <a:r>
              <a:rPr lang="en-US" dirty="0"/>
              <a:t> favor </a:t>
            </a:r>
            <a:r>
              <a:rPr lang="en-US" dirty="0" err="1"/>
              <a:t>daquilo</a:t>
            </a:r>
            <a:r>
              <a:rPr lang="en-US" dirty="0"/>
              <a:t> que </a:t>
            </a:r>
            <a:r>
              <a:rPr lang="en-US" dirty="0" err="1"/>
              <a:t>é</a:t>
            </a:r>
            <a:r>
              <a:rPr lang="en-US" dirty="0"/>
              <a:t> </a:t>
            </a:r>
            <a:r>
              <a:rPr lang="en-US" dirty="0" err="1"/>
              <a:t>importante</a:t>
            </a:r>
            <a:r>
              <a:rPr lang="en-US" dirty="0"/>
              <a:t> para </a:t>
            </a:r>
            <a:r>
              <a:rPr lang="en-US" dirty="0" err="1"/>
              <a:t>os</a:t>
            </a:r>
            <a:r>
              <a:rPr lang="en-US" dirty="0"/>
              <a:t> </a:t>
            </a:r>
            <a:r>
              <a:rPr lang="en-US" dirty="0" err="1"/>
              <a:t>brasileiros</a:t>
            </a:r>
            <a:r>
              <a:rPr lang="en-US" dirty="0"/>
              <a:t> – </a:t>
            </a:r>
            <a:r>
              <a:rPr lang="en-US" dirty="0" err="1"/>
              <a:t>não</a:t>
            </a:r>
            <a:r>
              <a:rPr lang="en-US" dirty="0"/>
              <a:t> do que </a:t>
            </a:r>
            <a:r>
              <a:rPr lang="en-US" dirty="0" err="1"/>
              <a:t>é</a:t>
            </a:r>
            <a:r>
              <a:rPr lang="en-US" dirty="0"/>
              <a:t> </a:t>
            </a:r>
            <a:r>
              <a:rPr lang="en-US" dirty="0" err="1"/>
              <a:t>importante</a:t>
            </a:r>
            <a:r>
              <a:rPr lang="en-US" dirty="0"/>
              <a:t> para as ONGs. </a:t>
            </a:r>
            <a:r>
              <a:rPr lang="en-US" dirty="0" err="1"/>
              <a:t>Defenderemos</a:t>
            </a:r>
            <a:r>
              <a:rPr lang="en-US" dirty="0"/>
              <a:t> a </a:t>
            </a:r>
            <a:r>
              <a:rPr lang="en-US" dirty="0" err="1"/>
              <a:t>soberania</a:t>
            </a:r>
            <a:r>
              <a:rPr lang="en-US" dirty="0"/>
              <a:t>. </a:t>
            </a:r>
            <a:r>
              <a:rPr lang="en-US" dirty="0" err="1"/>
              <a:t>Defenderemos</a:t>
            </a:r>
            <a:r>
              <a:rPr lang="en-US" dirty="0"/>
              <a:t> a </a:t>
            </a:r>
            <a:r>
              <a:rPr lang="en-US" dirty="0" err="1"/>
              <a:t>liberdade</a:t>
            </a:r>
            <a:r>
              <a:rPr lang="en-US" dirty="0"/>
              <a:t> – a </a:t>
            </a:r>
            <a:r>
              <a:rPr lang="en-US" dirty="0" err="1"/>
              <a:t>liberdade</a:t>
            </a:r>
            <a:r>
              <a:rPr lang="en-US" dirty="0"/>
              <a:t> de </a:t>
            </a:r>
            <a:r>
              <a:rPr lang="en-US" dirty="0" err="1"/>
              <a:t>expressão</a:t>
            </a:r>
            <a:r>
              <a:rPr lang="en-US" dirty="0"/>
              <a:t>, a </a:t>
            </a:r>
            <a:r>
              <a:rPr lang="en-US" dirty="0" err="1"/>
              <a:t>liberdade</a:t>
            </a:r>
            <a:r>
              <a:rPr lang="en-US" dirty="0"/>
              <a:t> de </a:t>
            </a:r>
            <a:r>
              <a:rPr lang="en-US" dirty="0" err="1"/>
              <a:t>crença</a:t>
            </a:r>
            <a:r>
              <a:rPr lang="en-US" dirty="0"/>
              <a:t>, a </a:t>
            </a:r>
            <a:r>
              <a:rPr lang="en-US" dirty="0" err="1"/>
              <a:t>liberdade</a:t>
            </a:r>
            <a:r>
              <a:rPr lang="en-US" dirty="0"/>
              <a:t> </a:t>
            </a:r>
            <a:r>
              <a:rPr lang="en-US" dirty="0" err="1"/>
              <a:t>na</a:t>
            </a:r>
            <a:r>
              <a:rPr lang="en-US" dirty="0"/>
              <a:t> internet, a </a:t>
            </a:r>
            <a:r>
              <a:rPr lang="en-US" dirty="0" err="1"/>
              <a:t>liberdade</a:t>
            </a:r>
            <a:r>
              <a:rPr lang="en-US" dirty="0"/>
              <a:t> </a:t>
            </a:r>
            <a:r>
              <a:rPr lang="en-US" dirty="0" err="1"/>
              <a:t>política</a:t>
            </a:r>
            <a:r>
              <a:rPr lang="en-US" dirty="0"/>
              <a:t>. </a:t>
            </a:r>
            <a:r>
              <a:rPr lang="en-US" dirty="0" err="1"/>
              <a:t>Defenderemos</a:t>
            </a:r>
            <a:r>
              <a:rPr lang="en-US" dirty="0"/>
              <a:t> </a:t>
            </a:r>
            <a:r>
              <a:rPr lang="en-US" dirty="0" err="1"/>
              <a:t>os</a:t>
            </a:r>
            <a:r>
              <a:rPr lang="en-US" dirty="0"/>
              <a:t> </a:t>
            </a:r>
            <a:r>
              <a:rPr lang="en-US" dirty="0" err="1"/>
              <a:t>direitos</a:t>
            </a:r>
            <a:r>
              <a:rPr lang="en-US" dirty="0"/>
              <a:t> </a:t>
            </a:r>
            <a:r>
              <a:rPr lang="en-US" dirty="0" err="1"/>
              <a:t>básicos</a:t>
            </a:r>
            <a:r>
              <a:rPr lang="en-US" dirty="0"/>
              <a:t> da </a:t>
            </a:r>
            <a:r>
              <a:rPr lang="en-US" dirty="0" err="1"/>
              <a:t>humanidade</a:t>
            </a:r>
            <a:r>
              <a:rPr lang="en-US" dirty="0"/>
              <a:t>, o principal dos </a:t>
            </a:r>
            <a:r>
              <a:rPr lang="en-US" dirty="0" err="1"/>
              <a:t>quais</a:t>
            </a:r>
            <a:r>
              <a:rPr lang="en-US" dirty="0"/>
              <a:t> </a:t>
            </a:r>
            <a:r>
              <a:rPr lang="en-US" dirty="0" err="1"/>
              <a:t>talvez</a:t>
            </a:r>
            <a:r>
              <a:rPr lang="en-US" dirty="0"/>
              <a:t> </a:t>
            </a:r>
            <a:r>
              <a:rPr lang="en-US" dirty="0" err="1"/>
              <a:t>seja</a:t>
            </a:r>
            <a:r>
              <a:rPr lang="en-US" dirty="0"/>
              <a:t>, se me </a:t>
            </a:r>
            <a:r>
              <a:rPr lang="en-US" dirty="0" err="1"/>
              <a:t>permitem</a:t>
            </a:r>
            <a:r>
              <a:rPr lang="en-US" dirty="0"/>
              <a:t> </a:t>
            </a:r>
            <a:r>
              <a:rPr lang="en-US" dirty="0" err="1"/>
              <a:t>usar</a:t>
            </a:r>
            <a:r>
              <a:rPr lang="en-US" dirty="0"/>
              <a:t> o </a:t>
            </a:r>
            <a:r>
              <a:rPr lang="en-US" dirty="0" err="1"/>
              <a:t>título</a:t>
            </a:r>
            <a:r>
              <a:rPr lang="en-US" dirty="0"/>
              <a:t> de </a:t>
            </a:r>
            <a:r>
              <a:rPr lang="en-US" dirty="0" err="1"/>
              <a:t>uma</a:t>
            </a:r>
            <a:r>
              <a:rPr lang="en-US" dirty="0"/>
              <a:t> </a:t>
            </a:r>
            <a:r>
              <a:rPr lang="en-US" dirty="0" err="1"/>
              <a:t>novela</a:t>
            </a:r>
            <a:r>
              <a:rPr lang="en-US" dirty="0"/>
              <a:t> dos </a:t>
            </a:r>
            <a:r>
              <a:rPr lang="en-US" dirty="0" err="1"/>
              <a:t>anos</a:t>
            </a:r>
            <a:r>
              <a:rPr lang="en-US" dirty="0"/>
              <a:t> 60, o </a:t>
            </a:r>
            <a:r>
              <a:rPr lang="en-US" dirty="0" err="1"/>
              <a:t>direito</a:t>
            </a:r>
            <a:r>
              <a:rPr lang="en-US" dirty="0"/>
              <a:t> de </a:t>
            </a:r>
            <a:r>
              <a:rPr lang="en-US" dirty="0" err="1"/>
              <a:t>nascer</a:t>
            </a:r>
            <a:r>
              <a:rPr lang="en-US" dirty="0"/>
              <a:t>.”</a:t>
            </a:r>
          </a:p>
          <a:p>
            <a:endParaRPr lang="en-US" dirty="0"/>
          </a:p>
          <a:p>
            <a:endParaRPr lang="en-US" dirty="0"/>
          </a:p>
        </p:txBody>
      </p:sp>
    </p:spTree>
    <p:extLst>
      <p:ext uri="{BB962C8B-B14F-4D97-AF65-F5344CB8AC3E}">
        <p14:creationId xmlns:p14="http://schemas.microsoft.com/office/powerpoint/2010/main" val="1970676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C288D-AA1C-814C-AD44-408B82B469EB}"/>
              </a:ext>
            </a:extLst>
          </p:cNvPr>
          <p:cNvSpPr>
            <a:spLocks noGrp="1"/>
          </p:cNvSpPr>
          <p:nvPr>
            <p:ph type="title"/>
          </p:nvPr>
        </p:nvSpPr>
        <p:spPr/>
        <p:txBody>
          <a:bodyPr>
            <a:normAutofit fontScale="90000"/>
          </a:bodyPr>
          <a:lstStyle/>
          <a:p>
            <a:r>
              <a:rPr lang="en-US" dirty="0"/>
              <a:t>Foreign policy decisions of the new government</a:t>
            </a:r>
          </a:p>
        </p:txBody>
      </p:sp>
      <p:sp>
        <p:nvSpPr>
          <p:cNvPr id="3" name="Content Placeholder 2">
            <a:extLst>
              <a:ext uri="{FF2B5EF4-FFF2-40B4-BE49-F238E27FC236}">
                <a16:creationId xmlns:a16="http://schemas.microsoft.com/office/drawing/2014/main" id="{476BBF9D-32BE-724B-85C3-462780EADF32}"/>
              </a:ext>
            </a:extLst>
          </p:cNvPr>
          <p:cNvSpPr>
            <a:spLocks noGrp="1"/>
          </p:cNvSpPr>
          <p:nvPr>
            <p:ph idx="1"/>
          </p:nvPr>
        </p:nvSpPr>
        <p:spPr/>
        <p:txBody>
          <a:bodyPr/>
          <a:lstStyle/>
          <a:p>
            <a:r>
              <a:rPr lang="en-US" dirty="0"/>
              <a:t>?</a:t>
            </a:r>
          </a:p>
          <a:p>
            <a:endParaRPr lang="en-US" dirty="0"/>
          </a:p>
          <a:p>
            <a:r>
              <a:rPr lang="en-US" dirty="0"/>
              <a:t>Influential figures: Filipe Martins, foreign policy advisor to the president; Senator Eduardo </a:t>
            </a:r>
            <a:r>
              <a:rPr lang="en-US" dirty="0" err="1"/>
              <a:t>Bolsonaro</a:t>
            </a:r>
            <a:r>
              <a:rPr lang="en-US" dirty="0"/>
              <a:t>, son of the president; Ernesto </a:t>
            </a:r>
            <a:r>
              <a:rPr lang="en-US" dirty="0" err="1"/>
              <a:t>Araujo</a:t>
            </a:r>
            <a:r>
              <a:rPr lang="en-US" dirty="0"/>
              <a:t>, Foreign Minister. </a:t>
            </a:r>
          </a:p>
          <a:p>
            <a:pPr marL="1371600" lvl="3" indent="0">
              <a:buNone/>
            </a:pPr>
            <a:r>
              <a:rPr lang="en-US" dirty="0"/>
              <a:t> </a:t>
            </a:r>
          </a:p>
        </p:txBody>
      </p:sp>
    </p:spTree>
    <p:extLst>
      <p:ext uri="{BB962C8B-B14F-4D97-AF65-F5344CB8AC3E}">
        <p14:creationId xmlns:p14="http://schemas.microsoft.com/office/powerpoint/2010/main" val="963505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3741-F2AD-4843-9E1B-FBCA31560CBE}"/>
              </a:ext>
            </a:extLst>
          </p:cNvPr>
          <p:cNvSpPr>
            <a:spLocks noGrp="1"/>
          </p:cNvSpPr>
          <p:nvPr>
            <p:ph type="title"/>
          </p:nvPr>
        </p:nvSpPr>
        <p:spPr/>
        <p:txBody>
          <a:bodyPr/>
          <a:lstStyle/>
          <a:p>
            <a:r>
              <a:rPr lang="en-US" dirty="0"/>
              <a:t>Some actions</a:t>
            </a:r>
          </a:p>
        </p:txBody>
      </p:sp>
      <p:sp>
        <p:nvSpPr>
          <p:cNvPr id="3" name="Content Placeholder 2">
            <a:extLst>
              <a:ext uri="{FF2B5EF4-FFF2-40B4-BE49-F238E27FC236}">
                <a16:creationId xmlns:a16="http://schemas.microsoft.com/office/drawing/2014/main" id="{F6295A3F-4204-1141-8B7C-705BBF0489DB}"/>
              </a:ext>
            </a:extLst>
          </p:cNvPr>
          <p:cNvSpPr>
            <a:spLocks noGrp="1"/>
          </p:cNvSpPr>
          <p:nvPr>
            <p:ph idx="1"/>
          </p:nvPr>
        </p:nvSpPr>
        <p:spPr/>
        <p:txBody>
          <a:bodyPr>
            <a:normAutofit fontScale="85000" lnSpcReduction="20000"/>
          </a:bodyPr>
          <a:lstStyle/>
          <a:p>
            <a:r>
              <a:rPr lang="en-US" dirty="0"/>
              <a:t>Withdrawal from Marrakech Pact on Global Migration</a:t>
            </a:r>
          </a:p>
          <a:p>
            <a:r>
              <a:rPr lang="en-US" dirty="0"/>
              <a:t>Cancellation of the hosting of COP-25 in 2019</a:t>
            </a:r>
          </a:p>
          <a:p>
            <a:r>
              <a:rPr lang="en-US" dirty="0"/>
              <a:t>Hardening of Brazil’s position against Maduro regime in Venezuela</a:t>
            </a:r>
          </a:p>
          <a:p>
            <a:r>
              <a:rPr lang="en-US" dirty="0"/>
              <a:t>Creation of a diplomatic “office” (but not an Embassy) in Jerusalem</a:t>
            </a:r>
          </a:p>
          <a:p>
            <a:r>
              <a:rPr lang="en-US" dirty="0" err="1"/>
              <a:t>Davos</a:t>
            </a:r>
            <a:r>
              <a:rPr lang="en-US" dirty="0"/>
              <a:t> speech: in defense of family principles and “true human rights”</a:t>
            </a:r>
          </a:p>
          <a:p>
            <a:r>
              <a:rPr lang="en-US" dirty="0"/>
              <a:t>Trip to the USA</a:t>
            </a:r>
          </a:p>
          <a:p>
            <a:pPr lvl="3"/>
            <a:r>
              <a:rPr lang="en-US" dirty="0"/>
              <a:t>OECD</a:t>
            </a:r>
          </a:p>
          <a:p>
            <a:pPr lvl="3"/>
            <a:r>
              <a:rPr lang="en-US" dirty="0"/>
              <a:t>Alcantara</a:t>
            </a:r>
          </a:p>
          <a:p>
            <a:pPr lvl="3"/>
            <a:r>
              <a:rPr lang="en-US" dirty="0" err="1"/>
              <a:t>Vistos</a:t>
            </a:r>
            <a:r>
              <a:rPr lang="en-US" dirty="0"/>
              <a:t> (EUA, </a:t>
            </a:r>
            <a:r>
              <a:rPr lang="en-US" dirty="0" err="1"/>
              <a:t>Japao</a:t>
            </a:r>
            <a:r>
              <a:rPr lang="en-US" dirty="0"/>
              <a:t>, Canada, Australia)</a:t>
            </a:r>
          </a:p>
          <a:p>
            <a:pPr lvl="3"/>
            <a:r>
              <a:rPr lang="en-US" dirty="0"/>
              <a:t>Major Non-NATO Ally</a:t>
            </a:r>
          </a:p>
        </p:txBody>
      </p:sp>
    </p:spTree>
    <p:extLst>
      <p:ext uri="{BB962C8B-B14F-4D97-AF65-F5344CB8AC3E}">
        <p14:creationId xmlns:p14="http://schemas.microsoft.com/office/powerpoint/2010/main" val="1200537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C191BAD-276D-5F41-A571-7BA86F05B389}"/>
              </a:ext>
            </a:extLst>
          </p:cNvPr>
          <p:cNvSpPr>
            <a:spLocks noChangeArrowheads="1"/>
          </p:cNvSpPr>
          <p:nvPr/>
        </p:nvSpPr>
        <p:spPr bwMode="auto">
          <a:xfrm>
            <a:off x="768350" y="-51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14171A"/>
                </a:solidFill>
                <a:effectLst/>
                <a:latin typeface="Helvetica Neue" panose="02000503000000020004" pitchFamily="2" charset="0"/>
                <a:hlinkClick r:id="rId2"/>
              </a:rPr>
              <a:t>Ernesto Araújo</a:t>
            </a:r>
            <a:r>
              <a:rPr kumimoji="0" lang="ar-SA" altLang="en-US" sz="1300" b="1" i="0" u="none" strike="noStrike" cap="none" normalizeH="0" baseline="0">
                <a:ln>
                  <a:noFill/>
                </a:ln>
                <a:solidFill>
                  <a:srgbClr val="14171A"/>
                </a:solidFill>
                <a:effectLst/>
                <a:latin typeface="Helvetica Neue" panose="02000503000000020004" pitchFamily="2" charset="0"/>
                <a:cs typeface="Arial" panose="020B0604020202020204" pitchFamily="34" charset="0"/>
                <a:hlinkClick r:id="rId2"/>
              </a:rPr>
              <a:t>‏</a:t>
            </a:r>
            <a:r>
              <a:rPr kumimoji="0" lang="en-US" altLang="en-US" b="1" i="0" u="none" strike="noStrike" cap="none" normalizeH="0" baseline="0">
                <a:ln>
                  <a:noFill/>
                </a:ln>
                <a:solidFill>
                  <a:srgbClr val="1DA1F2"/>
                </a:solidFill>
                <a:effectLst/>
                <a:latin typeface="Helvetica Neue" panose="02000503000000020004" pitchFamily="2" charset="0"/>
                <a:hlinkClick r:id="rId2"/>
              </a:rPr>
              <a:t>Verified account</a:t>
            </a:r>
            <a:r>
              <a:rPr kumimoji="0" lang="en-US" altLang="en-US" sz="1300" b="1" i="0" u="none" strike="noStrike" cap="none" normalizeH="0" baseline="0">
                <a:ln>
                  <a:noFill/>
                </a:ln>
                <a:solidFill>
                  <a:srgbClr val="14171A"/>
                </a:solidFill>
                <a:effectLst/>
                <a:latin typeface="Helvetica Neue" panose="02000503000000020004" pitchFamily="2" charset="0"/>
                <a:hlinkClick r:id="rId2"/>
              </a:rPr>
              <a:t> </a:t>
            </a:r>
            <a:r>
              <a:rPr kumimoji="0" lang="en-US" altLang="en-US" sz="1000" b="0" i="0" u="none" strike="noStrike" cap="none" normalizeH="0" baseline="0">
                <a:ln>
                  <a:noFill/>
                </a:ln>
                <a:solidFill>
                  <a:srgbClr val="657786"/>
                </a:solidFill>
                <a:effectLst/>
                <a:latin typeface="Helvetica Neue" panose="02000503000000020004" pitchFamily="2" charset="0"/>
                <a:hlinkClick r:id="rId2"/>
              </a:rPr>
              <a:t>@ernestofaraujo</a:t>
            </a:r>
            <a:endParaRPr kumimoji="0" lang="en-US" altLang="en-US" sz="1000" b="0" i="0" u="none" strike="noStrike" cap="none" normalizeH="0" baseline="0">
              <a:ln>
                <a:noFill/>
              </a:ln>
              <a:solidFill>
                <a:srgbClr val="14171A"/>
              </a:solidFill>
              <a:effectLst/>
              <a:latin typeface="Helvetica Neue" panose="020005030000000200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4171A"/>
                </a:solidFill>
                <a:effectLst/>
                <a:latin typeface="Helvetica Neue" panose="02000503000000020004" pitchFamily="2" charset="0"/>
              </a:rPr>
              <a:t>Ontem, no castelo de Varsóvia, com o retrato do rei polonês Jan Sobieski, vencedor da batalha dos portões de Viena em 1683.</a:t>
            </a:r>
            <a:endParaRPr kumimoji="0" lang="en-US" altLang="en-US" sz="900" b="0" i="0" u="none" strike="noStrike" cap="none" normalizeH="0" baseline="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14171A"/>
                </a:solidFill>
                <a:effectLst/>
                <a:latin typeface="Helvetica Neue" panose="02000503000000020004" pitchFamily="2" charset="0"/>
              </a:rPr>
              <a:t>  </a:t>
            </a:r>
            <a:r>
              <a:rPr kumimoji="0" lang="en-US" altLang="en-US" sz="55000" b="0" i="0" u="none" strike="noStrike" cap="none" normalizeH="0" baseline="0">
                <a:ln>
                  <a:noFill/>
                </a:ln>
                <a:solidFill>
                  <a:srgbClr val="14171A"/>
                </a:solidFill>
                <a:effectLst/>
                <a:latin typeface="Helvetica Neue" panose="02000503000000020004" pitchFamily="2" charset="0"/>
              </a:rPr>
              <a:t>    </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657786"/>
                </a:solidFill>
                <a:effectLst/>
                <a:latin typeface="Helvetica Neue" panose="02000503000000020004" pitchFamily="2" charset="0"/>
              </a:rPr>
              <a:t>12:19 PM - 11 May 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descr="https://pbs.twimg.com/media/D6TyNMGXoAUdPab.jpg">
            <a:extLst>
              <a:ext uri="{FF2B5EF4-FFF2-40B4-BE49-F238E27FC236}">
                <a16:creationId xmlns:a16="http://schemas.microsoft.com/office/drawing/2014/main" id="{AEC56C47-A807-5C4C-9E37-B8D1ADEE2B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400" y="-1752600"/>
            <a:ext cx="7061200" cy="8737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1DD1D46-E5C5-7B46-8B1A-0FEBFF83CADD}"/>
              </a:ext>
            </a:extLst>
          </p:cNvPr>
          <p:cNvSpPr>
            <a:spLocks noGrp="1"/>
          </p:cNvSpPr>
          <p:nvPr>
            <p:ph type="title"/>
          </p:nvPr>
        </p:nvSpPr>
        <p:spPr>
          <a:xfrm>
            <a:off x="457200" y="-304797"/>
            <a:ext cx="8229600" cy="1722435"/>
          </a:xfrm>
        </p:spPr>
        <p:txBody>
          <a:bodyPr>
            <a:normAutofit fontScale="90000"/>
          </a:bodyPr>
          <a:lstStyle/>
          <a:p>
            <a:r>
              <a:rPr lang="en-US" dirty="0"/>
              <a:t>Araujo on Twitter, standing before a depiction of the Battle of Vienna in 1683</a:t>
            </a:r>
          </a:p>
        </p:txBody>
      </p:sp>
    </p:spTree>
    <p:extLst>
      <p:ext uri="{BB962C8B-B14F-4D97-AF65-F5344CB8AC3E}">
        <p14:creationId xmlns:p14="http://schemas.microsoft.com/office/powerpoint/2010/main" val="3362466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28F0-5945-ED46-8477-0AC7DAC8EC14}"/>
              </a:ext>
            </a:extLst>
          </p:cNvPr>
          <p:cNvSpPr>
            <a:spLocks noGrp="1"/>
          </p:cNvSpPr>
          <p:nvPr>
            <p:ph type="title"/>
          </p:nvPr>
        </p:nvSpPr>
        <p:spPr/>
        <p:txBody>
          <a:bodyPr/>
          <a:lstStyle/>
          <a:p>
            <a:r>
              <a:rPr lang="en-US" dirty="0"/>
              <a:t>For next week</a:t>
            </a:r>
          </a:p>
        </p:txBody>
      </p:sp>
      <p:sp>
        <p:nvSpPr>
          <p:cNvPr id="3" name="Content Placeholder 2">
            <a:extLst>
              <a:ext uri="{FF2B5EF4-FFF2-40B4-BE49-F238E27FC236}">
                <a16:creationId xmlns:a16="http://schemas.microsoft.com/office/drawing/2014/main" id="{03193D9C-9221-BF49-9DAA-E1B6D2187C6A}"/>
              </a:ext>
            </a:extLst>
          </p:cNvPr>
          <p:cNvSpPr>
            <a:spLocks noGrp="1"/>
          </p:cNvSpPr>
          <p:nvPr>
            <p:ph idx="1"/>
          </p:nvPr>
        </p:nvSpPr>
        <p:spPr/>
        <p:txBody>
          <a:bodyPr/>
          <a:lstStyle/>
          <a:p>
            <a:r>
              <a:rPr lang="en-US" dirty="0"/>
              <a:t>How are concerns in the rich countries about security and development related? </a:t>
            </a:r>
          </a:p>
          <a:p>
            <a:r>
              <a:rPr lang="en-US" dirty="0"/>
              <a:t>How have crises in the last few decades shaped the global understanding of development?</a:t>
            </a:r>
          </a:p>
        </p:txBody>
      </p:sp>
    </p:spTree>
    <p:extLst>
      <p:ext uri="{BB962C8B-B14F-4D97-AF65-F5344CB8AC3E}">
        <p14:creationId xmlns:p14="http://schemas.microsoft.com/office/powerpoint/2010/main" val="531711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5DD7-9814-A342-B018-9114915D919B}"/>
              </a:ext>
            </a:extLst>
          </p:cNvPr>
          <p:cNvSpPr>
            <a:spLocks noGrp="1"/>
          </p:cNvSpPr>
          <p:nvPr>
            <p:ph type="title"/>
          </p:nvPr>
        </p:nvSpPr>
        <p:spPr/>
        <p:txBody>
          <a:bodyPr/>
          <a:lstStyle/>
          <a:p>
            <a:r>
              <a:rPr lang="en-US" dirty="0"/>
              <a:t>For next week</a:t>
            </a:r>
          </a:p>
        </p:txBody>
      </p:sp>
      <p:sp>
        <p:nvSpPr>
          <p:cNvPr id="3" name="Content Placeholder 2">
            <a:extLst>
              <a:ext uri="{FF2B5EF4-FFF2-40B4-BE49-F238E27FC236}">
                <a16:creationId xmlns:a16="http://schemas.microsoft.com/office/drawing/2014/main" id="{10477CE6-B8D8-5845-967C-B6644551F7BF}"/>
              </a:ext>
            </a:extLst>
          </p:cNvPr>
          <p:cNvSpPr>
            <a:spLocks noGrp="1"/>
          </p:cNvSpPr>
          <p:nvPr>
            <p:ph idx="1"/>
          </p:nvPr>
        </p:nvSpPr>
        <p:spPr/>
        <p:txBody>
          <a:bodyPr/>
          <a:lstStyle/>
          <a:p>
            <a:r>
              <a:rPr lang="en-US" dirty="0"/>
              <a:t>What is the liberal good governance agenda in international development? </a:t>
            </a:r>
          </a:p>
          <a:p>
            <a:r>
              <a:rPr lang="en-US" dirty="0"/>
              <a:t>Why is it contested, and why is it sometimes not implemented in practice?</a:t>
            </a:r>
          </a:p>
          <a:p>
            <a:r>
              <a:rPr lang="en-US" dirty="0"/>
              <a:t>Is “good enough governance” a preferable alternative to the good governance agenda?</a:t>
            </a:r>
          </a:p>
          <a:p>
            <a:endParaRPr lang="en-US" dirty="0"/>
          </a:p>
          <a:p>
            <a:r>
              <a:rPr lang="en-US" dirty="0"/>
              <a:t>Marketa: globalization and democracy</a:t>
            </a:r>
          </a:p>
        </p:txBody>
      </p:sp>
    </p:spTree>
    <p:extLst>
      <p:ext uri="{BB962C8B-B14F-4D97-AF65-F5344CB8AC3E}">
        <p14:creationId xmlns:p14="http://schemas.microsoft.com/office/powerpoint/2010/main" val="311451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2C5A-2AC9-0940-83F8-71E9C862E9C2}"/>
              </a:ext>
            </a:extLst>
          </p:cNvPr>
          <p:cNvSpPr>
            <a:spLocks noGrp="1"/>
          </p:cNvSpPr>
          <p:nvPr>
            <p:ph type="title"/>
          </p:nvPr>
        </p:nvSpPr>
        <p:spPr/>
        <p:txBody>
          <a:bodyPr/>
          <a:lstStyle/>
          <a:p>
            <a:r>
              <a:rPr lang="en-US" dirty="0"/>
              <a:t>Pre-WW II </a:t>
            </a:r>
            <a:r>
              <a:rPr lang="en-US" dirty="0" err="1"/>
              <a:t>Protagonism</a:t>
            </a:r>
            <a:endParaRPr lang="en-US" dirty="0"/>
          </a:p>
        </p:txBody>
      </p:sp>
      <p:sp>
        <p:nvSpPr>
          <p:cNvPr id="3" name="Content Placeholder 2">
            <a:extLst>
              <a:ext uri="{FF2B5EF4-FFF2-40B4-BE49-F238E27FC236}">
                <a16:creationId xmlns:a16="http://schemas.microsoft.com/office/drawing/2014/main" id="{B4BEDCB9-93C9-BE44-847B-8C7A25E4F8A6}"/>
              </a:ext>
            </a:extLst>
          </p:cNvPr>
          <p:cNvSpPr>
            <a:spLocks noGrp="1"/>
          </p:cNvSpPr>
          <p:nvPr>
            <p:ph idx="1"/>
          </p:nvPr>
        </p:nvSpPr>
        <p:spPr/>
        <p:txBody>
          <a:bodyPr/>
          <a:lstStyle/>
          <a:p>
            <a:r>
              <a:rPr lang="en-US" dirty="0"/>
              <a:t>Rui Barbosa at Hague Conference 1907</a:t>
            </a:r>
          </a:p>
          <a:p>
            <a:r>
              <a:rPr lang="en-US" dirty="0"/>
              <a:t>Pan-American conferences (8 held between 1889-90 and 1938)</a:t>
            </a:r>
          </a:p>
          <a:p>
            <a:r>
              <a:rPr lang="en-US" dirty="0"/>
              <a:t>Brazilian Participation in League of Nations 1919-1926 (left because did not get permanent seat in Council)</a:t>
            </a:r>
          </a:p>
        </p:txBody>
      </p:sp>
    </p:spTree>
    <p:extLst>
      <p:ext uri="{BB962C8B-B14F-4D97-AF65-F5344CB8AC3E}">
        <p14:creationId xmlns:p14="http://schemas.microsoft.com/office/powerpoint/2010/main" val="1421294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7440-A22B-9B4C-AFEB-7282E9B0352C}"/>
              </a:ext>
            </a:extLst>
          </p:cNvPr>
          <p:cNvSpPr>
            <a:spLocks noGrp="1"/>
          </p:cNvSpPr>
          <p:nvPr>
            <p:ph type="title"/>
          </p:nvPr>
        </p:nvSpPr>
        <p:spPr/>
        <p:txBody>
          <a:bodyPr/>
          <a:lstStyle/>
          <a:p>
            <a:r>
              <a:rPr lang="en-US" dirty="0"/>
              <a:t>Post-WW II examples</a:t>
            </a:r>
          </a:p>
        </p:txBody>
      </p:sp>
      <p:sp>
        <p:nvSpPr>
          <p:cNvPr id="3" name="Content Placeholder 2">
            <a:extLst>
              <a:ext uri="{FF2B5EF4-FFF2-40B4-BE49-F238E27FC236}">
                <a16:creationId xmlns:a16="http://schemas.microsoft.com/office/drawing/2014/main" id="{000E9BE4-FC4E-5F40-80D6-D38380B8E3AA}"/>
              </a:ext>
            </a:extLst>
          </p:cNvPr>
          <p:cNvSpPr>
            <a:spLocks noGrp="1"/>
          </p:cNvSpPr>
          <p:nvPr>
            <p:ph idx="1"/>
          </p:nvPr>
        </p:nvSpPr>
        <p:spPr/>
        <p:txBody>
          <a:bodyPr>
            <a:normAutofit fontScale="92500" lnSpcReduction="10000"/>
          </a:bodyPr>
          <a:lstStyle/>
          <a:p>
            <a:r>
              <a:rPr lang="en-US" dirty="0"/>
              <a:t>UN 1945</a:t>
            </a:r>
          </a:p>
          <a:p>
            <a:r>
              <a:rPr lang="en-US" dirty="0"/>
              <a:t>OAS Charter 1948</a:t>
            </a:r>
          </a:p>
          <a:p>
            <a:r>
              <a:rPr lang="en-US" dirty="0"/>
              <a:t>Bandung 1955</a:t>
            </a:r>
          </a:p>
          <a:p>
            <a:r>
              <a:rPr lang="en-US" dirty="0"/>
              <a:t>UNCTAD 1964</a:t>
            </a:r>
          </a:p>
          <a:p>
            <a:r>
              <a:rPr lang="en-US" dirty="0"/>
              <a:t>Stockholm Conference on Human Environment 1972</a:t>
            </a:r>
          </a:p>
          <a:p>
            <a:r>
              <a:rPr lang="en-US" dirty="0"/>
              <a:t>Rio (ECO-92)</a:t>
            </a:r>
          </a:p>
          <a:p>
            <a:r>
              <a:rPr lang="en-US" dirty="0"/>
              <a:t>Rio + 20 </a:t>
            </a:r>
          </a:p>
          <a:p>
            <a:r>
              <a:rPr lang="en-US" dirty="0"/>
              <a:t>Paris Agreement 2015</a:t>
            </a:r>
          </a:p>
        </p:txBody>
      </p:sp>
    </p:spTree>
    <p:extLst>
      <p:ext uri="{BB962C8B-B14F-4D97-AF65-F5344CB8AC3E}">
        <p14:creationId xmlns:p14="http://schemas.microsoft.com/office/powerpoint/2010/main" val="294159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1C2B-9A60-A645-A696-600050133853}"/>
              </a:ext>
            </a:extLst>
          </p:cNvPr>
          <p:cNvSpPr>
            <a:spLocks noGrp="1"/>
          </p:cNvSpPr>
          <p:nvPr>
            <p:ph type="title"/>
          </p:nvPr>
        </p:nvSpPr>
        <p:spPr/>
        <p:txBody>
          <a:bodyPr/>
          <a:lstStyle/>
          <a:p>
            <a:r>
              <a:rPr lang="en-US" dirty="0"/>
              <a:t>Constitutional principles</a:t>
            </a:r>
          </a:p>
        </p:txBody>
      </p:sp>
      <p:sp>
        <p:nvSpPr>
          <p:cNvPr id="3" name="Content Placeholder 2">
            <a:extLst>
              <a:ext uri="{FF2B5EF4-FFF2-40B4-BE49-F238E27FC236}">
                <a16:creationId xmlns:a16="http://schemas.microsoft.com/office/drawing/2014/main" id="{F8C0FC83-34F6-D84F-A45C-306A87566545}"/>
              </a:ext>
            </a:extLst>
          </p:cNvPr>
          <p:cNvSpPr>
            <a:spLocks noGrp="1"/>
          </p:cNvSpPr>
          <p:nvPr>
            <p:ph idx="1"/>
          </p:nvPr>
        </p:nvSpPr>
        <p:spPr>
          <a:xfrm>
            <a:off x="457200" y="1219200"/>
            <a:ext cx="8229600" cy="5181600"/>
          </a:xfrm>
        </p:spPr>
        <p:txBody>
          <a:bodyPr>
            <a:noAutofit/>
          </a:bodyPr>
          <a:lstStyle/>
          <a:p>
            <a:r>
              <a:rPr lang="en-US" sz="1900" dirty="0"/>
              <a:t>Art. 4º The Federative Republic of Brazil conducts its foreign policy guided by the following principles:</a:t>
            </a:r>
          </a:p>
          <a:p>
            <a:r>
              <a:rPr lang="en-US" sz="1900" dirty="0"/>
              <a:t> I – national independence;</a:t>
            </a:r>
          </a:p>
          <a:p>
            <a:r>
              <a:rPr lang="en-US" sz="1900" dirty="0"/>
              <a:t> II – the prevalence of human rights;</a:t>
            </a:r>
          </a:p>
          <a:p>
            <a:r>
              <a:rPr lang="en-US" sz="1900" dirty="0"/>
              <a:t> III – the self-determination of peoples;</a:t>
            </a:r>
          </a:p>
          <a:p>
            <a:r>
              <a:rPr lang="en-US" sz="1900" dirty="0"/>
              <a:t>IV – non-intervention;</a:t>
            </a:r>
          </a:p>
          <a:p>
            <a:r>
              <a:rPr lang="en-US" sz="1900" dirty="0"/>
              <a:t> V – equality between states;</a:t>
            </a:r>
          </a:p>
          <a:p>
            <a:r>
              <a:rPr lang="en-US" sz="1900" dirty="0"/>
              <a:t> VI – the </a:t>
            </a:r>
            <a:r>
              <a:rPr lang="en-US" sz="1900" dirty="0" err="1"/>
              <a:t>defence</a:t>
            </a:r>
            <a:r>
              <a:rPr lang="en-US" sz="1900" dirty="0"/>
              <a:t> of peace;</a:t>
            </a:r>
          </a:p>
          <a:p>
            <a:r>
              <a:rPr lang="en-US" sz="1900" dirty="0"/>
              <a:t> VII – the peaceful solution of conflicts;</a:t>
            </a:r>
          </a:p>
          <a:p>
            <a:r>
              <a:rPr lang="en-US" sz="1900" dirty="0"/>
              <a:t> VIII – a rejection of terrorism and racism;</a:t>
            </a:r>
          </a:p>
          <a:p>
            <a:r>
              <a:rPr lang="en-US" sz="1900" dirty="0"/>
              <a:t> IX – cooperation between peoples for the progress of humanity;</a:t>
            </a:r>
          </a:p>
          <a:p>
            <a:r>
              <a:rPr lang="en-US" sz="1900" dirty="0"/>
              <a:t> X – concession of political asylum.</a:t>
            </a:r>
          </a:p>
          <a:p>
            <a:r>
              <a:rPr lang="en-US" sz="1900" dirty="0"/>
              <a:t> The Federative Republic of Brazil seeks the economic, political, social and cultural integration of the people of Latin America, with a view to the formation of a Latin American community of nations.</a:t>
            </a:r>
            <a:br>
              <a:rPr lang="en-US" sz="1900" dirty="0"/>
            </a:br>
            <a:endParaRPr lang="en-US" sz="1900" dirty="0"/>
          </a:p>
        </p:txBody>
      </p:sp>
    </p:spTree>
    <p:extLst>
      <p:ext uri="{BB962C8B-B14F-4D97-AF65-F5344CB8AC3E}">
        <p14:creationId xmlns:p14="http://schemas.microsoft.com/office/powerpoint/2010/main" val="3102787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3BC2-4AE9-3C44-A9FA-108505449AB4}"/>
              </a:ext>
            </a:extLst>
          </p:cNvPr>
          <p:cNvSpPr>
            <a:spLocks noGrp="1"/>
          </p:cNvSpPr>
          <p:nvPr>
            <p:ph type="title"/>
          </p:nvPr>
        </p:nvSpPr>
        <p:spPr/>
        <p:txBody>
          <a:bodyPr/>
          <a:lstStyle/>
          <a:p>
            <a:r>
              <a:rPr lang="en-US" dirty="0"/>
              <a:t>Rubens </a:t>
            </a:r>
            <a:r>
              <a:rPr lang="en-US" dirty="0" err="1"/>
              <a:t>Ricupero</a:t>
            </a:r>
            <a:endParaRPr lang="en-US" dirty="0"/>
          </a:p>
        </p:txBody>
      </p:sp>
      <p:sp>
        <p:nvSpPr>
          <p:cNvPr id="3" name="Content Placeholder 2">
            <a:extLst>
              <a:ext uri="{FF2B5EF4-FFF2-40B4-BE49-F238E27FC236}">
                <a16:creationId xmlns:a16="http://schemas.microsoft.com/office/drawing/2014/main" id="{688276A4-D8F8-DA4B-A54A-FCE00C509CFE}"/>
              </a:ext>
            </a:extLst>
          </p:cNvPr>
          <p:cNvSpPr>
            <a:spLocks noGrp="1"/>
          </p:cNvSpPr>
          <p:nvPr>
            <p:ph idx="1"/>
          </p:nvPr>
        </p:nvSpPr>
        <p:spPr/>
        <p:txBody>
          <a:bodyPr/>
          <a:lstStyle/>
          <a:p>
            <a:r>
              <a:rPr lang="en-US" dirty="0"/>
              <a:t>“Few countries owe as much to diplomacy as does Brazil.”</a:t>
            </a:r>
          </a:p>
          <a:p>
            <a:r>
              <a:rPr lang="en-US" dirty="0"/>
              <a:t>Rubens </a:t>
            </a:r>
            <a:r>
              <a:rPr lang="en-US" dirty="0" err="1"/>
              <a:t>Ricupero</a:t>
            </a:r>
            <a:r>
              <a:rPr lang="en-US" dirty="0"/>
              <a:t>, </a:t>
            </a:r>
            <a:r>
              <a:rPr lang="en-US" u="sng" dirty="0"/>
              <a:t>A </a:t>
            </a:r>
            <a:r>
              <a:rPr lang="en-US" u="sng" dirty="0" err="1"/>
              <a:t>diplomacia</a:t>
            </a:r>
            <a:r>
              <a:rPr lang="en-US" u="sng" dirty="0"/>
              <a:t> </a:t>
            </a:r>
            <a:r>
              <a:rPr lang="en-US" u="sng" dirty="0" err="1"/>
              <a:t>na</a:t>
            </a:r>
            <a:r>
              <a:rPr lang="en-US" u="sng" dirty="0"/>
              <a:t> </a:t>
            </a:r>
            <a:r>
              <a:rPr lang="en-US" u="sng" dirty="0" err="1"/>
              <a:t>construcao</a:t>
            </a:r>
            <a:r>
              <a:rPr lang="en-US" u="sng" dirty="0"/>
              <a:t> do </a:t>
            </a:r>
            <a:r>
              <a:rPr lang="en-US" u="sng" dirty="0" err="1"/>
              <a:t>Brasil</a:t>
            </a:r>
            <a:r>
              <a:rPr lang="en-US" dirty="0"/>
              <a:t> (Rio: </a:t>
            </a:r>
            <a:r>
              <a:rPr lang="en-US" dirty="0" err="1"/>
              <a:t>Versal</a:t>
            </a:r>
            <a:r>
              <a:rPr lang="en-US" dirty="0"/>
              <a:t> </a:t>
            </a:r>
            <a:r>
              <a:rPr lang="en-US" dirty="0" err="1"/>
              <a:t>Editores</a:t>
            </a:r>
            <a:r>
              <a:rPr lang="en-US" dirty="0"/>
              <a:t> 2017: 27). </a:t>
            </a:r>
          </a:p>
        </p:txBody>
      </p:sp>
    </p:spTree>
    <p:extLst>
      <p:ext uri="{BB962C8B-B14F-4D97-AF65-F5344CB8AC3E}">
        <p14:creationId xmlns:p14="http://schemas.microsoft.com/office/powerpoint/2010/main" val="273213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303C3-A3BB-1C40-BE93-3D115B623CE7}"/>
              </a:ext>
            </a:extLst>
          </p:cNvPr>
          <p:cNvSpPr>
            <a:spLocks noGrp="1"/>
          </p:cNvSpPr>
          <p:nvPr>
            <p:ph type="title"/>
          </p:nvPr>
        </p:nvSpPr>
        <p:spPr>
          <a:xfrm>
            <a:off x="381000" y="-1"/>
            <a:ext cx="8305800" cy="1729581"/>
          </a:xfrm>
        </p:spPr>
        <p:txBody>
          <a:bodyPr>
            <a:normAutofit/>
          </a:bodyPr>
          <a:lstStyle/>
          <a:p>
            <a:r>
              <a:rPr lang="en-US" dirty="0"/>
              <a:t>Recent administrations. FHC (1995-2003)</a:t>
            </a:r>
          </a:p>
        </p:txBody>
      </p:sp>
      <p:pic>
        <p:nvPicPr>
          <p:cNvPr id="4" name="Picture 2" descr="http://veja.abril.com.br/blog/augusto-nunes/files/2011/12/fhc-livro.jpg">
            <a:extLst>
              <a:ext uri="{FF2B5EF4-FFF2-40B4-BE49-F238E27FC236}">
                <a16:creationId xmlns:a16="http://schemas.microsoft.com/office/drawing/2014/main" id="{58981560-C0DD-FF4B-BD54-B4B4AECB955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1050" y="1729581"/>
            <a:ext cx="7581900" cy="426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13452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2382</Words>
  <Application>Microsoft Macintosh PowerPoint</Application>
  <PresentationFormat>On-screen Show (4:3)</PresentationFormat>
  <Paragraphs>182</Paragraphs>
  <Slides>48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Helvetica Neue</vt:lpstr>
      <vt:lpstr>Office Theme</vt:lpstr>
      <vt:lpstr>Relacoes Internacionais e Desenvolvimento (PRI-5058)</vt:lpstr>
      <vt:lpstr>Questions</vt:lpstr>
      <vt:lpstr>Outline</vt:lpstr>
      <vt:lpstr>PowerPoint Presentation</vt:lpstr>
      <vt:lpstr>Pre-WW II Protagonism</vt:lpstr>
      <vt:lpstr>Post-WW II examples</vt:lpstr>
      <vt:lpstr>Constitutional principles</vt:lpstr>
      <vt:lpstr>Rubens Ricupero</vt:lpstr>
      <vt:lpstr>Recent administrations. FHC (1995-2003)</vt:lpstr>
      <vt:lpstr>FHC Inaugural Speech, 1/1995</vt:lpstr>
      <vt:lpstr>FHC inaugural speech (2)</vt:lpstr>
      <vt:lpstr>FHC Inaugural Speech (3)</vt:lpstr>
      <vt:lpstr>FHC Inaugural Speech (4)</vt:lpstr>
      <vt:lpstr>Luiz Felipe Lampreia Foreign Minister, 1995-2001</vt:lpstr>
      <vt:lpstr>Celso Lafer Foreign Minister, 2001-2003</vt:lpstr>
      <vt:lpstr>Rubens Barbosa Brazilian Ambassador to GB (1995-99) and USA (1999-04)</vt:lpstr>
      <vt:lpstr>Paulo Roberto Almeida, Deputy Chief of Mission, Brazilian Embassy in the USA, 1999-04</vt:lpstr>
      <vt:lpstr>Financial contagion</vt:lpstr>
      <vt:lpstr>Changes to sovereignty</vt:lpstr>
      <vt:lpstr>Lula 2003-2010</vt:lpstr>
      <vt:lpstr>Lula’s Inaugural Speech 1/2003</vt:lpstr>
      <vt:lpstr>Lula’s Inaugural Speech (2)</vt:lpstr>
      <vt:lpstr>Lula’s Inaugural Speech (3)</vt:lpstr>
      <vt:lpstr>Lula’s Inaugural Speech (4)</vt:lpstr>
      <vt:lpstr>Lula’s Inaugural Speech (5)</vt:lpstr>
      <vt:lpstr>The global context 2002-2010</vt:lpstr>
      <vt:lpstr>Presidential advisor Marco Aurelio Garcia (2003-2016)</vt:lpstr>
      <vt:lpstr>Foreign Minister Celso Amorim 2003-2010</vt:lpstr>
      <vt:lpstr>Samuel Pinheiro Guimaraes, Sec General of Itamaraty 2003-2009</vt:lpstr>
      <vt:lpstr>Antonio Patriota, Amb to US 2007-2009; Sec General of Itamaraty 2009-2010; For Minister 2011-2013</vt:lpstr>
      <vt:lpstr>Ricupero’s View</vt:lpstr>
      <vt:lpstr>Lafer’s View</vt:lpstr>
      <vt:lpstr>Ricupero’s pride in Itamaraty</vt:lpstr>
      <vt:lpstr>Lula’s Foreign Policy</vt:lpstr>
      <vt:lpstr>The Tehran Declaration</vt:lpstr>
      <vt:lpstr>Amorim’s View</vt:lpstr>
      <vt:lpstr>A preliminary conclusion</vt:lpstr>
      <vt:lpstr>Bolsonaro’s Inaugural Speech 2019</vt:lpstr>
      <vt:lpstr>Ernesto Araujo’s inaugural address</vt:lpstr>
      <vt:lpstr>Araujo (2)</vt:lpstr>
      <vt:lpstr>Araujo (3)</vt:lpstr>
      <vt:lpstr>Araujo (4)</vt:lpstr>
      <vt:lpstr>Araujo (5)</vt:lpstr>
      <vt:lpstr>Foreign policy decisions of the new government</vt:lpstr>
      <vt:lpstr>Some actions</vt:lpstr>
      <vt:lpstr>Araujo on Twitter, standing before a depiction of the Battle of Vienna in 1683</vt:lpstr>
      <vt:lpstr>For next week</vt:lpstr>
      <vt:lpstr>For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dc:title>
  <dc:creator>Daddy</dc:creator>
  <cp:lastModifiedBy>Microsoft Office User</cp:lastModifiedBy>
  <cp:revision>83</cp:revision>
  <dcterms:created xsi:type="dcterms:W3CDTF">2006-08-16T00:00:00Z</dcterms:created>
  <dcterms:modified xsi:type="dcterms:W3CDTF">2019-05-17T14:51:59Z</dcterms:modified>
</cp:coreProperties>
</file>