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1"/>
  </p:notesMasterIdLst>
  <p:sldIdLst>
    <p:sldId id="282" r:id="rId2"/>
    <p:sldId id="283" r:id="rId3"/>
    <p:sldId id="284" r:id="rId4"/>
    <p:sldId id="285" r:id="rId5"/>
    <p:sldId id="341" r:id="rId6"/>
    <p:sldId id="336" r:id="rId7"/>
    <p:sldId id="286" r:id="rId8"/>
    <p:sldId id="342" r:id="rId9"/>
    <p:sldId id="343" r:id="rId10"/>
    <p:sldId id="288" r:id="rId11"/>
    <p:sldId id="340" r:id="rId12"/>
    <p:sldId id="289" r:id="rId13"/>
    <p:sldId id="290" r:id="rId14"/>
    <p:sldId id="291" r:id="rId15"/>
    <p:sldId id="292" r:id="rId16"/>
    <p:sldId id="293" r:id="rId17"/>
    <p:sldId id="294" r:id="rId18"/>
    <p:sldId id="332" r:id="rId19"/>
    <p:sldId id="287" r:id="rId20"/>
    <p:sldId id="344" r:id="rId21"/>
    <p:sldId id="345" r:id="rId22"/>
    <p:sldId id="346" r:id="rId23"/>
    <p:sldId id="352" r:id="rId24"/>
    <p:sldId id="348" r:id="rId25"/>
    <p:sldId id="351" r:id="rId26"/>
    <p:sldId id="381" r:id="rId27"/>
    <p:sldId id="370" r:id="rId28"/>
    <p:sldId id="371" r:id="rId29"/>
    <p:sldId id="372" r:id="rId30"/>
    <p:sldId id="373" r:id="rId31"/>
    <p:sldId id="374" r:id="rId32"/>
    <p:sldId id="375" r:id="rId33"/>
    <p:sldId id="376" r:id="rId34"/>
    <p:sldId id="358" r:id="rId35"/>
    <p:sldId id="377" r:id="rId36"/>
    <p:sldId id="382" r:id="rId37"/>
    <p:sldId id="383" r:id="rId38"/>
    <p:sldId id="384" r:id="rId39"/>
    <p:sldId id="339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7T16:21:17.04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3227 1,'-6'1,"-127"42,-35 14,-79 27,-66 26,-407 156,12 36,551-227,-69 49,165-86,2 2,2 3,2 2,-45 48,76-68,1 2,1 1,1 0,1 1,2 2,1 0,-7 21,14-27,1 1,2-1,0 1,2 1,1-1,1 1,1 0,1-1,2 1,1 9,3 0,1 0,1-1,3 0,0 0,2-1,16 30,-6-21,2 0,2-2,2-1,1-1,2-2,16 15,2-2,2-3,3-2,1-2,2-3,2-2,24 9,-16-14,1-2,2-4,0-3,2-2,0-4,2-3,-1-4,2-2,-1-4,1-3,0-4,-1-2,28-8,25-9,-1-5,-1-6,-1-6,-3-5,-1-5,55-34,-4-8,-3-8,-5-8,145-123,-191 133,87-94,-156 139,-2-1,-3-3,-2-1,-2-2,-1-6,-24 38,-1 0,-1-1,-2 0,-1-1,-1 0,-1 0,-1-1,-2 0,1-18,-5 23,0 0,-2-1,-1 1,0 1,-2-1,-1 0,-1 1,-1 0,-1 1,0 0,-12-18,3 11,-1 0,-1 1,-2 1,0 1,-2 1,-9-6,-7-3,-1 1,-2 2,-2 2,-40-19,23 17,-1 3,-2 3,0 3,-33-5,8 7,-1 3,-1 5,0 4,-10 4,-47 5,1 6,-145 27,-5 21,-72 32,-271 94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CBC1D-B598-44A0-BEF7-D5636B4596C8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A4227-5508-40E2-BD73-A310DFC608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976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216000" indent="-216000" algn="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30F9DA71-BF60-4123-A8FE-E5CABDFDBFD1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0" name="TextShape 2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216000" indent="-216000" algn="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F3C5AC31-CAD0-47D7-B70A-02E6E6CB195A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16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TextShape 2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216000" indent="-216000" algn="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1A8880B6-5443-4DBA-966E-270F5812E298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17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TextShape 2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216000" indent="-216000" algn="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7D5F3A34-44D5-47CD-9BD6-EC8620198764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19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0" name="TextShape 2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0076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BD2DF5-C8E8-4D89-8F45-012802F5E84E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899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6">
            <a:extLst>
              <a:ext uri="{FF2B5EF4-FFF2-40B4-BE49-F238E27FC236}">
                <a16:creationId xmlns:a16="http://schemas.microsoft.com/office/drawing/2014/main" id="{DF2B980C-B2B8-4653-87F2-9BE53B889C0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7BFE397-6862-4E5A-9869-FBA3035A4C7C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Espaço Reservado para Imagem de Slide 1">
            <a:extLst>
              <a:ext uri="{FF2B5EF4-FFF2-40B4-BE49-F238E27FC236}">
                <a16:creationId xmlns:a16="http://schemas.microsoft.com/office/drawing/2014/main" id="{5D5BE931-6FA3-459C-A73F-61E2ACBDEB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Espaço Reservado para Anotações 2">
            <a:extLst>
              <a:ext uri="{FF2B5EF4-FFF2-40B4-BE49-F238E27FC236}">
                <a16:creationId xmlns:a16="http://schemas.microsoft.com/office/drawing/2014/main" id="{84A1F1F8-6AC5-4692-BB31-CE0D3F63BAE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4263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6">
            <a:extLst>
              <a:ext uri="{FF2B5EF4-FFF2-40B4-BE49-F238E27FC236}">
                <a16:creationId xmlns:a16="http://schemas.microsoft.com/office/drawing/2014/main" id="{BB10E6AE-2B04-4921-8210-0EB9270F1DF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619C66F-BDB1-467F-B88A-7822E7824FEB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33</a:t>
            </a:fld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Espaço Reservado para Imagem de Slide 1">
            <a:extLst>
              <a:ext uri="{FF2B5EF4-FFF2-40B4-BE49-F238E27FC236}">
                <a16:creationId xmlns:a16="http://schemas.microsoft.com/office/drawing/2014/main" id="{B2EEA312-BC85-45B1-8FBF-DB67F83B7E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Espaço Reservado para Anotações 2">
            <a:extLst>
              <a:ext uri="{FF2B5EF4-FFF2-40B4-BE49-F238E27FC236}">
                <a16:creationId xmlns:a16="http://schemas.microsoft.com/office/drawing/2014/main" id="{35A75976-EBED-476D-A9B6-15E67773283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267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441fc6494f_0_7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g441fc6494f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00" cy="40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441fc6494f_0_8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g441fc6494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216000" indent="-216000" algn="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170DA055-8EEF-4CD5-9AA7-39D54BB292EE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2" name="TextShape 2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216000" indent="-216000" algn="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4E5EF21A-5450-4378-B296-3D431C0D8981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4" name="TextShape 2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216000" indent="-216000" algn="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0817F3E0-6713-4C07-841F-D925C6049185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6" name="TextShape 2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216000" indent="-216000" algn="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D3B28B51-BEB5-4C6D-B804-5F44588B1776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216000" indent="-216000" algn="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DFE8DCD6-B392-48CA-B2FA-D6900442828F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12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TextShape 2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216000" indent="-216000" algn="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7B7E67D1-CBEF-4480-A4B3-A1976F5B0162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13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TextShape 2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216000" indent="-216000" algn="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D5E7FEB3-CAC8-4DF2-8464-087B09F3DD7C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14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TextShape 2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216000" indent="-216000" algn="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814E769A-2264-4084-9BE3-1D2673EB747B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15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TextShape 2"/>
          <p:cNvSpPr txBox="1"/>
          <p:nvPr/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BCBB-8B19-4B6B-8AF0-074541B9ED10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559-F303-4059-89F7-01EE70141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6356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BCBB-8B19-4B6B-8AF0-074541B9ED10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559-F303-4059-89F7-01EE70141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422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BCBB-8B19-4B6B-8AF0-074541B9ED10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559-F303-4059-89F7-01EE70141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0342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173" y="272375"/>
            <a:ext cx="8228110" cy="1143049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795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173" y="1604844"/>
            <a:ext cx="8228110" cy="4524515"/>
          </a:xfrm>
          <a:prstGeom prst="rect">
            <a:avLst/>
          </a:prstGeom>
        </p:spPr>
        <p:txBody>
          <a:bodyPr lIns="0" tIns="28080" rIns="0" bIns="0">
            <a:normAutofit/>
          </a:bodyPr>
          <a:lstStyle/>
          <a:p>
            <a:endParaRPr lang="en-US" sz="3203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98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BCBB-8B19-4B6B-8AF0-074541B9ED10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559-F303-4059-89F7-01EE70141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144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BCBB-8B19-4B6B-8AF0-074541B9ED10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559-F303-4059-89F7-01EE70141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0855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BCBB-8B19-4B6B-8AF0-074541B9ED10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559-F303-4059-89F7-01EE70141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7230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BCBB-8B19-4B6B-8AF0-074541B9ED10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559-F303-4059-89F7-01EE70141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7133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BCBB-8B19-4B6B-8AF0-074541B9ED10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559-F303-4059-89F7-01EE70141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779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BCBB-8B19-4B6B-8AF0-074541B9ED10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559-F303-4059-89F7-01EE70141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34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BCBB-8B19-4B6B-8AF0-074541B9ED10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559-F303-4059-89F7-01EE70141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035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BCBB-8B19-4B6B-8AF0-074541B9ED10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A559-F303-4059-89F7-01EE70141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865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FBCBB-8B19-4B6B-8AF0-074541B9ED10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7A559-F303-4059-89F7-01EE701412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760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customXml" Target="../ink/ink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tivecommons.org.br/" TargetMode="External"/><Relationship Id="rId2" Type="http://schemas.openxmlformats.org/officeDocument/2006/relationships/hyperlink" Target="mailto:mariana@internetlab.org.b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1"/>
          <p:cNvPicPr/>
          <p:nvPr/>
        </p:nvPicPr>
        <p:blipFill>
          <a:blip r:embed="rId3"/>
          <a:stretch/>
        </p:blipFill>
        <p:spPr>
          <a:xfrm>
            <a:off x="2755250" y="1599945"/>
            <a:ext cx="3632611" cy="3645347"/>
          </a:xfrm>
          <a:prstGeom prst="rect">
            <a:avLst/>
          </a:prstGeom>
          <a:ln>
            <a:noFill/>
          </a:ln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B232D248-3870-4E93-9CA9-8C6A6154D32B}"/>
              </a:ext>
            </a:extLst>
          </p:cNvPr>
          <p:cNvSpPr/>
          <p:nvPr/>
        </p:nvSpPr>
        <p:spPr>
          <a:xfrm>
            <a:off x="416475" y="6116733"/>
            <a:ext cx="2488650" cy="5468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7" tIns="40823" rIns="81647" bIns="40823"/>
          <a:lstStyle/>
          <a:p>
            <a:pPr>
              <a:buClr>
                <a:srgbClr val="000000"/>
              </a:buClr>
              <a:buSzPct val="45000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Aula TECS</a:t>
            </a: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FFD02B28-30E9-4D71-8F12-5F40935E0DA1}"/>
              </a:ext>
            </a:extLst>
          </p:cNvPr>
          <p:cNvSpPr/>
          <p:nvPr/>
        </p:nvSpPr>
        <p:spPr>
          <a:xfrm>
            <a:off x="5676902" y="6116733"/>
            <a:ext cx="3250651" cy="7563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7" tIns="40823" rIns="81647" bIns="40823"/>
          <a:lstStyle/>
          <a:p>
            <a:pPr algn="r">
              <a:buClr>
                <a:srgbClr val="000000"/>
              </a:buClr>
              <a:buSzPct val="45000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27 de </a:t>
            </a:r>
            <a:r>
              <a:rPr lang="en-US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março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 de 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3"/>
          <p:cNvPicPr/>
          <p:nvPr/>
        </p:nvPicPr>
        <p:blipFill>
          <a:blip r:embed="rId2"/>
          <a:stretch/>
        </p:blipFill>
        <p:spPr>
          <a:xfrm>
            <a:off x="6947955" y="2133584"/>
            <a:ext cx="2087861" cy="2087535"/>
          </a:xfrm>
          <a:prstGeom prst="rect">
            <a:avLst/>
          </a:prstGeom>
          <a:ln>
            <a:noFill/>
          </a:ln>
        </p:spPr>
      </p:pic>
      <p:pic>
        <p:nvPicPr>
          <p:cNvPr id="231" name="Picture 4"/>
          <p:cNvPicPr/>
          <p:nvPr/>
        </p:nvPicPr>
        <p:blipFill>
          <a:blip r:embed="rId3"/>
          <a:stretch/>
        </p:blipFill>
        <p:spPr>
          <a:xfrm>
            <a:off x="2272885" y="1916078"/>
            <a:ext cx="2441553" cy="2443187"/>
          </a:xfrm>
          <a:prstGeom prst="rect">
            <a:avLst/>
          </a:prstGeom>
          <a:ln>
            <a:noFill/>
          </a:ln>
        </p:spPr>
      </p:pic>
      <p:pic>
        <p:nvPicPr>
          <p:cNvPr id="232" name="Picture 6"/>
          <p:cNvPicPr/>
          <p:nvPr/>
        </p:nvPicPr>
        <p:blipFill>
          <a:blip r:embed="rId4"/>
          <a:stretch/>
        </p:blipFill>
        <p:spPr>
          <a:xfrm>
            <a:off x="4742851" y="2133586"/>
            <a:ext cx="1987599" cy="1987599"/>
          </a:xfrm>
          <a:prstGeom prst="rect">
            <a:avLst/>
          </a:prstGeom>
          <a:ln>
            <a:noFill/>
          </a:ln>
        </p:spPr>
      </p:pic>
      <p:pic>
        <p:nvPicPr>
          <p:cNvPr id="233" name="Picture 7" descr="Captura de Tela 2014-11-01 às 00.06.23.png"/>
          <p:cNvPicPr/>
          <p:nvPr/>
        </p:nvPicPr>
        <p:blipFill>
          <a:blip r:embed="rId5"/>
          <a:stretch/>
        </p:blipFill>
        <p:spPr>
          <a:xfrm>
            <a:off x="34141" y="2133583"/>
            <a:ext cx="2209677" cy="201601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esultado de imagem para creative commons all rights reserved">
            <a:extLst>
              <a:ext uri="{FF2B5EF4-FFF2-40B4-BE49-F238E27FC236}">
                <a16:creationId xmlns:a16="http://schemas.microsoft.com/office/drawing/2014/main" id="{DC3CA14A-25AE-44EF-8876-F79650912A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-628650"/>
            <a:ext cx="421005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5BBD201-CEBD-4467-BF1E-D1CAFC5DB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576263"/>
            <a:ext cx="352425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573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"/>
          <p:cNvPicPr/>
          <p:nvPr/>
        </p:nvPicPr>
        <p:blipFill>
          <a:blip r:embed="rId3"/>
          <a:stretch/>
        </p:blipFill>
        <p:spPr>
          <a:xfrm>
            <a:off x="2006064" y="2527119"/>
            <a:ext cx="5118247" cy="179066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1"/>
          <p:cNvPicPr/>
          <p:nvPr/>
        </p:nvPicPr>
        <p:blipFill>
          <a:blip r:embed="rId3"/>
          <a:stretch/>
        </p:blipFill>
        <p:spPr>
          <a:xfrm>
            <a:off x="2006064" y="2527119"/>
            <a:ext cx="5118247" cy="179066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1"/>
          <p:cNvPicPr/>
          <p:nvPr/>
        </p:nvPicPr>
        <p:blipFill>
          <a:blip r:embed="rId3"/>
          <a:stretch/>
        </p:blipFill>
        <p:spPr>
          <a:xfrm>
            <a:off x="2006064" y="2527119"/>
            <a:ext cx="5118247" cy="179066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1"/>
          <p:cNvPicPr/>
          <p:nvPr/>
        </p:nvPicPr>
        <p:blipFill>
          <a:blip r:embed="rId3"/>
          <a:stretch/>
        </p:blipFill>
        <p:spPr>
          <a:xfrm>
            <a:off x="2006064" y="2527119"/>
            <a:ext cx="5118247" cy="179066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"/>
          <p:cNvPicPr/>
          <p:nvPr/>
        </p:nvPicPr>
        <p:blipFill>
          <a:blip r:embed="rId3"/>
          <a:stretch/>
        </p:blipFill>
        <p:spPr>
          <a:xfrm>
            <a:off x="2006064" y="2527119"/>
            <a:ext cx="5118247" cy="179066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1"/>
          <p:cNvPicPr/>
          <p:nvPr/>
        </p:nvPicPr>
        <p:blipFill>
          <a:blip r:embed="rId3"/>
          <a:stretch/>
        </p:blipFill>
        <p:spPr>
          <a:xfrm>
            <a:off x="2006064" y="2527119"/>
            <a:ext cx="5118247" cy="179066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Picture 2"/>
          <p:cNvPicPr/>
          <p:nvPr/>
        </p:nvPicPr>
        <p:blipFill>
          <a:blip r:embed="rId2"/>
          <a:stretch/>
        </p:blipFill>
        <p:spPr>
          <a:xfrm>
            <a:off x="2819259" y="1866763"/>
            <a:ext cx="3492832" cy="31113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11241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1"/>
          <p:cNvPicPr/>
          <p:nvPr/>
        </p:nvPicPr>
        <p:blipFill>
          <a:blip r:embed="rId3"/>
          <a:stretch/>
        </p:blipFill>
        <p:spPr>
          <a:xfrm>
            <a:off x="-1786" y="15679"/>
            <a:ext cx="8991879" cy="685829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41909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425999" y="472328"/>
            <a:ext cx="8292005" cy="52792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7" tIns="40823" rIns="81647" bIns="40823"/>
          <a:lstStyle/>
          <a:p>
            <a:pPr>
              <a:buClr>
                <a:srgbClr val="000000"/>
              </a:buClr>
              <a:buSzPct val="45000"/>
            </a:pPr>
            <a:r>
              <a:rPr lang="en-US" sz="3629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Sonny Bono Act, 1998</a:t>
            </a:r>
          </a:p>
          <a:p>
            <a:pPr>
              <a:buClr>
                <a:srgbClr val="000000"/>
              </a:buClr>
              <a:buSzPct val="45000"/>
            </a:pPr>
            <a:r>
              <a:rPr lang="en-US" sz="254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Copyright Extension Act</a:t>
            </a:r>
          </a:p>
          <a:p>
            <a:pPr>
              <a:buClr>
                <a:srgbClr val="000000"/>
              </a:buClr>
              <a:buSzPct val="45000"/>
            </a:pPr>
            <a:r>
              <a:rPr lang="en-US" sz="254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Mickey Mouse Act</a:t>
            </a:r>
          </a:p>
          <a:p>
            <a:pPr>
              <a:buClr>
                <a:srgbClr val="000000"/>
              </a:buClr>
              <a:buSzPct val="45000"/>
            </a:pPr>
            <a:endParaRPr lang="en-US" sz="254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  <a:p>
            <a:pPr>
              <a:buClr>
                <a:srgbClr val="000000"/>
              </a:buClr>
              <a:buSzPct val="45000"/>
            </a:pPr>
            <a:endParaRPr lang="en-US" sz="254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  <a:p>
            <a:pPr>
              <a:buClr>
                <a:srgbClr val="000000"/>
              </a:buClr>
              <a:buSzPct val="45000"/>
            </a:pPr>
            <a:r>
              <a:rPr lang="en-US" sz="3629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Autor: 50      70 </a:t>
            </a:r>
            <a:r>
              <a:rPr lang="en-US" sz="3629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anos</a:t>
            </a:r>
            <a:r>
              <a:rPr lang="en-US" sz="3629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,	 </a:t>
            </a:r>
          </a:p>
          <a:p>
            <a:pPr>
              <a:buClr>
                <a:srgbClr val="000000"/>
              </a:buClr>
              <a:buSzPct val="45000"/>
            </a:pPr>
            <a:r>
              <a:rPr lang="en-US" sz="3629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Empresa</a:t>
            </a:r>
            <a:r>
              <a:rPr lang="en-US" sz="3629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: 75       120, 95 </a:t>
            </a:r>
            <a:r>
              <a:rPr lang="en-US" sz="3629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anos</a:t>
            </a:r>
            <a:endParaRPr lang="en-US" sz="3629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  <a:p>
            <a:pPr>
              <a:buClr>
                <a:srgbClr val="000000"/>
              </a:buClr>
              <a:buSzPct val="45000"/>
            </a:pPr>
            <a:endParaRPr lang="en-US" sz="3629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  <a:p>
            <a:pPr algn="r">
              <a:buClr>
                <a:srgbClr val="000000"/>
              </a:buClr>
              <a:buSzPct val="45000"/>
            </a:pPr>
            <a:r>
              <a:rPr lang="en-US" sz="3629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1928 + 70 = 1998</a:t>
            </a:r>
          </a:p>
          <a:p>
            <a:pPr algn="r">
              <a:buClr>
                <a:srgbClr val="000000"/>
              </a:buClr>
              <a:buSzPct val="45000"/>
            </a:pPr>
            <a:r>
              <a:rPr lang="en-US" sz="3629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1928 + 95 = 2023</a:t>
            </a:r>
          </a:p>
        </p:txBody>
      </p:sp>
      <p:pic>
        <p:nvPicPr>
          <p:cNvPr id="218" name="Picture 2"/>
          <p:cNvPicPr/>
          <p:nvPr/>
        </p:nvPicPr>
        <p:blipFill>
          <a:blip r:embed="rId3"/>
          <a:stretch/>
        </p:blipFill>
        <p:spPr>
          <a:xfrm>
            <a:off x="5992365" y="193341"/>
            <a:ext cx="2763893" cy="2763893"/>
          </a:xfrm>
          <a:prstGeom prst="rect">
            <a:avLst/>
          </a:prstGeom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150DE2B-043C-491E-99CA-9B0A524D5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305" y="2629207"/>
            <a:ext cx="777440" cy="75166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03B4C9E-557D-4FEE-B590-0EB356D0B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737" y="3182057"/>
            <a:ext cx="777440" cy="751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4AFE7-F923-4E91-A571-6E0383B72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cc no </a:t>
            </a:r>
            <a:r>
              <a:rPr lang="en-US" dirty="0" err="1">
                <a:latin typeface="Georgia" panose="02040502050405020303" pitchFamily="18" charset="0"/>
              </a:rPr>
              <a:t>ambiente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científico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3074" name="Picture 2" descr="closed_research">
            <a:extLst>
              <a:ext uri="{FF2B5EF4-FFF2-40B4-BE49-F238E27FC236}">
                <a16:creationId xmlns:a16="http://schemas.microsoft.com/office/drawing/2014/main" id="{59873EC5-D1E6-40D4-A21D-CD22E4D0E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94" y="1538288"/>
            <a:ext cx="7715012" cy="483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523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4AFE7-F923-4E91-A571-6E0383B72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cc no </a:t>
            </a:r>
            <a:r>
              <a:rPr lang="en-US" dirty="0" err="1">
                <a:latin typeface="Georgia" panose="02040502050405020303" pitchFamily="18" charset="0"/>
              </a:rPr>
              <a:t>ambiente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científico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4098" name="Picture 2" descr="optimised_research">
            <a:extLst>
              <a:ext uri="{FF2B5EF4-FFF2-40B4-BE49-F238E27FC236}">
                <a16:creationId xmlns:a16="http://schemas.microsoft.com/office/drawing/2014/main" id="{E50A165C-3576-476E-BAE1-4007EB3AD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4" y="1609724"/>
            <a:ext cx="6838951" cy="508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220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ptimised_research">
            <a:extLst>
              <a:ext uri="{FF2B5EF4-FFF2-40B4-BE49-F238E27FC236}">
                <a16:creationId xmlns:a16="http://schemas.microsoft.com/office/drawing/2014/main" id="{E50A165C-3576-476E-BAE1-4007EB3AD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2" b="35582"/>
          <a:stretch/>
        </p:blipFill>
        <p:spPr bwMode="auto">
          <a:xfrm>
            <a:off x="847725" y="485774"/>
            <a:ext cx="344805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304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C95794-487F-4447-B281-BB015846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97EE35-C21B-4488-9744-FC4F11416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F7EA52-A987-4F1C-B8FB-19A9BF373C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1" t="21481" r="32708" b="8704"/>
          <a:stretch/>
        </p:blipFill>
        <p:spPr>
          <a:xfrm>
            <a:off x="409985" y="1027907"/>
            <a:ext cx="8324030" cy="563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55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416FBEB-39A8-48DB-8DDB-2FA9BDC7C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66" t="17223" r="35521" b="13888"/>
          <a:stretch/>
        </p:blipFill>
        <p:spPr>
          <a:xfrm>
            <a:off x="209550" y="689335"/>
            <a:ext cx="4286250" cy="547933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2AD4A7A-ADF7-4088-A2CA-AE414F14E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3" t="14629" r="34792" b="12408"/>
          <a:stretch/>
        </p:blipFill>
        <p:spPr>
          <a:xfrm>
            <a:off x="4610100" y="672353"/>
            <a:ext cx="4286249" cy="551889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1BA00EDD-E462-4D7F-8184-2B9722640329}"/>
                  </a:ext>
                </a:extLst>
              </p14:cNvPr>
              <p14:cNvContentPartPr/>
              <p14:nvPr/>
            </p14:nvContentPartPr>
            <p14:xfrm>
              <a:off x="6630255" y="4267425"/>
              <a:ext cx="1486800" cy="1061280"/>
            </p14:xfrm>
          </p:contentPart>
        </mc:Choice>
        <mc:Fallback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1BA00EDD-E462-4D7F-8184-2B97226403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12255" y="4249785"/>
                <a:ext cx="1522440" cy="109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2069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8200136-DD00-4131-9D98-11369F1C3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7" t="18149" r="34792" b="9629"/>
          <a:stretch/>
        </p:blipFill>
        <p:spPr>
          <a:xfrm>
            <a:off x="1495425" y="-523875"/>
            <a:ext cx="6372225" cy="815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82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eative Commons Brasil">
            <a:extLst>
              <a:ext uri="{FF2B5EF4-FFF2-40B4-BE49-F238E27FC236}">
                <a16:creationId xmlns:a16="http://schemas.microsoft.com/office/drawing/2014/main" id="{B9611075-7563-4A83-964B-8C6CD71EB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98" y="2200274"/>
            <a:ext cx="6094204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862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88ECCE0-E397-419B-93CF-AD73E0D0D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58" t="14314" r="1710" b="5561"/>
          <a:stretch/>
        </p:blipFill>
        <p:spPr>
          <a:xfrm>
            <a:off x="1" y="994172"/>
            <a:ext cx="9202700" cy="486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62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5544900-F173-4F77-AE0A-9BC21B479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8" y="857250"/>
            <a:ext cx="77114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08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F8D4681-4669-4377-B436-203DE18FD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1" t="38020" b="9609"/>
          <a:stretch/>
        </p:blipFill>
        <p:spPr>
          <a:xfrm>
            <a:off x="87940" y="2082800"/>
            <a:ext cx="8913964" cy="295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06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1"/>
          <p:cNvPicPr/>
          <p:nvPr/>
        </p:nvPicPr>
        <p:blipFill>
          <a:blip r:embed="rId3"/>
          <a:stretch/>
        </p:blipFill>
        <p:spPr>
          <a:xfrm>
            <a:off x="615462" y="447749"/>
            <a:ext cx="3483035" cy="3561088"/>
          </a:xfrm>
          <a:prstGeom prst="rect">
            <a:avLst/>
          </a:prstGeom>
          <a:ln>
            <a:noFill/>
          </a:ln>
        </p:spPr>
      </p:pic>
      <p:pic>
        <p:nvPicPr>
          <p:cNvPr id="220" name="Picture 2"/>
          <p:cNvPicPr/>
          <p:nvPr/>
        </p:nvPicPr>
        <p:blipFill>
          <a:blip r:embed="rId4"/>
          <a:stretch/>
        </p:blipFill>
        <p:spPr>
          <a:xfrm>
            <a:off x="4887526" y="3036919"/>
            <a:ext cx="3617915" cy="3618240"/>
          </a:xfrm>
          <a:prstGeom prst="rect">
            <a:avLst/>
          </a:prstGeom>
          <a:ln>
            <a:noFill/>
          </a:ln>
        </p:spPr>
      </p:pic>
      <p:sp>
        <p:nvSpPr>
          <p:cNvPr id="221" name="CustomShape 1"/>
          <p:cNvSpPr/>
          <p:nvPr/>
        </p:nvSpPr>
        <p:spPr>
          <a:xfrm>
            <a:off x="4358131" y="447751"/>
            <a:ext cx="1058464" cy="3308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47" tIns="40823" rIns="81647" bIns="40823"/>
          <a:lstStyle/>
          <a:p>
            <a:pPr>
              <a:buClr>
                <a:srgbClr val="000000"/>
              </a:buClr>
              <a:buSzPct val="45000"/>
            </a:pPr>
            <a:r>
              <a:rPr lang="en-US" sz="163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Eric Eldred</a:t>
            </a:r>
          </a:p>
        </p:txBody>
      </p:sp>
      <p:sp>
        <p:nvSpPr>
          <p:cNvPr id="222" name="CustomShape 2"/>
          <p:cNvSpPr/>
          <p:nvPr/>
        </p:nvSpPr>
        <p:spPr>
          <a:xfrm>
            <a:off x="3112535" y="6350131"/>
            <a:ext cx="1513397" cy="3308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47" tIns="40823" rIns="81647" bIns="40823"/>
          <a:lstStyle/>
          <a:p>
            <a:pPr>
              <a:buClr>
                <a:srgbClr val="000000"/>
              </a:buClr>
              <a:buSzPct val="45000"/>
            </a:pPr>
            <a:r>
              <a:rPr lang="en-US" sz="163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Lawrence Lessig</a:t>
            </a:r>
          </a:p>
        </p:txBody>
      </p:sp>
      <p:sp>
        <p:nvSpPr>
          <p:cNvPr id="223" name="CustomShape 3"/>
          <p:cNvSpPr/>
          <p:nvPr/>
        </p:nvSpPr>
        <p:spPr>
          <a:xfrm>
            <a:off x="5171331" y="1720782"/>
            <a:ext cx="3461479" cy="4689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47" tIns="40823" rIns="81647" bIns="40823"/>
          <a:lstStyle/>
          <a:p>
            <a:pPr>
              <a:buClr>
                <a:srgbClr val="000000"/>
              </a:buClr>
              <a:buSzPct val="45000"/>
            </a:pPr>
            <a:r>
              <a:rPr lang="en-US" sz="254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Eldred v. </a:t>
            </a:r>
            <a:r>
              <a:rPr lang="en-US" sz="254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Aschcroft</a:t>
            </a:r>
            <a:r>
              <a:rPr lang="en-US" sz="254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, 2003</a:t>
            </a:r>
            <a:r>
              <a:rPr lang="en-US" sz="254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en-US" sz="254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4" name="CustomShape 4"/>
          <p:cNvSpPr/>
          <p:nvPr/>
        </p:nvSpPr>
        <p:spPr>
          <a:xfrm>
            <a:off x="1278104" y="4894213"/>
            <a:ext cx="2789367" cy="3563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47" tIns="40823" rIns="81647" bIns="40823"/>
          <a:lstStyle/>
          <a:p>
            <a:pPr>
              <a:buClr>
                <a:srgbClr val="000000"/>
              </a:buClr>
              <a:buSzPct val="45000"/>
            </a:pPr>
            <a:r>
              <a:rPr lang="en-US" sz="1805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38 amicus curiae (EFF, FSF…)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827D413-1FB6-4622-946B-F070D0E60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28" t="4176" b="31843"/>
          <a:stretch/>
        </p:blipFill>
        <p:spPr>
          <a:xfrm>
            <a:off x="60068" y="1504950"/>
            <a:ext cx="899571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11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3F8AF8A-83E5-43E7-A69E-D5A1CEF3C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16" r="13333" b="28138"/>
          <a:stretch/>
        </p:blipFill>
        <p:spPr>
          <a:xfrm>
            <a:off x="1" y="1435100"/>
            <a:ext cx="918224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27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9965098-D5C8-4AB5-8D42-67043B01A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69" r="1250" b="14056"/>
          <a:stretch/>
        </p:blipFill>
        <p:spPr>
          <a:xfrm>
            <a:off x="-1" y="1098550"/>
            <a:ext cx="9221821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6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3110756-1F33-4C6C-B486-A97A24994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3" y="857250"/>
            <a:ext cx="44334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24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8406B78-BC0C-415E-A61D-95CEDED8B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81" r="1528" b="16799"/>
          <a:stretch/>
        </p:blipFill>
        <p:spPr>
          <a:xfrm>
            <a:off x="69850" y="1214107"/>
            <a:ext cx="9004300" cy="408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236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66212B4-27C5-4916-B97E-C4E226D20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4" b="23938"/>
          <a:stretch/>
        </p:blipFill>
        <p:spPr>
          <a:xfrm>
            <a:off x="152400" y="1009650"/>
            <a:ext cx="6624735" cy="270510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9B61590-6E28-4D51-84F9-83F9032568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0" t="37995" r="2222" b="19021"/>
          <a:stretch/>
        </p:blipFill>
        <p:spPr>
          <a:xfrm>
            <a:off x="2290665" y="3828220"/>
            <a:ext cx="6624735" cy="18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98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66DD8AB-E7FA-41D6-B977-2BA14882D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6" b="5556"/>
          <a:stretch/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92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71213" y="360"/>
            <a:ext cx="13150869" cy="645232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74"/>
          <p:cNvSpPr/>
          <p:nvPr/>
        </p:nvSpPr>
        <p:spPr>
          <a:xfrm>
            <a:off x="5579454" y="102571"/>
            <a:ext cx="3383342" cy="165697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638" tIns="40819" rIns="81638" bIns="40819" anchor="t" anchorCtr="0">
            <a:noAutofit/>
          </a:bodyPr>
          <a:lstStyle/>
          <a:p>
            <a:pPr algn="r"/>
            <a:r>
              <a:rPr lang="pt-PT" sz="2903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INTEGRIDADE</a:t>
            </a:r>
            <a:endParaRPr sz="2903">
              <a:latin typeface="Arial"/>
              <a:ea typeface="Arial"/>
              <a:cs typeface="Arial"/>
              <a:sym typeface="Arial"/>
            </a:endParaRPr>
          </a:p>
          <a:p>
            <a:pPr algn="r"/>
            <a:r>
              <a:rPr lang="pt-PT" sz="2903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Leiteira</a:t>
            </a:r>
            <a:endParaRPr sz="2903">
              <a:latin typeface="Arial"/>
              <a:ea typeface="Arial"/>
              <a:cs typeface="Arial"/>
              <a:sym typeface="Arial"/>
            </a:endParaRPr>
          </a:p>
          <a:p>
            <a:pPr algn="r"/>
            <a:r>
              <a:rPr lang="pt-PT" sz="2903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Vermeer, 1660</a:t>
            </a:r>
            <a:endParaRPr sz="2903">
              <a:latin typeface="Arial"/>
              <a:ea typeface="Arial"/>
              <a:cs typeface="Arial"/>
              <a:sym typeface="Arial"/>
            </a:endParaRPr>
          </a:p>
          <a:p>
            <a:pPr algn="r"/>
            <a:endParaRPr sz="2903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5"/>
          <p:cNvPicPr preferRelativeResize="0"/>
          <p:nvPr/>
        </p:nvPicPr>
        <p:blipFill rotWithShape="1">
          <a:blip r:embed="rId3">
            <a:alphaModFix/>
          </a:blip>
          <a:srcRect l="-80" t="4046" b="5635"/>
          <a:stretch/>
        </p:blipFill>
        <p:spPr>
          <a:xfrm>
            <a:off x="-32655" y="1078633"/>
            <a:ext cx="9150944" cy="464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CEA431C-D99B-4449-8BC6-A5171ECDA8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4" b="5397"/>
          <a:stretch/>
        </p:blipFill>
        <p:spPr>
          <a:xfrm>
            <a:off x="0" y="1078632"/>
            <a:ext cx="9144000" cy="464453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484789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pt-BR" dirty="0">
                <a:latin typeface="Georgia" panose="02040502050405020303" pitchFamily="18" charset="0"/>
                <a:cs typeface="Times New Roman" panose="02020603050405020304" pitchFamily="18" charset="0"/>
              </a:rPr>
              <a:t>OBRIGADA.</a:t>
            </a:r>
          </a:p>
          <a:p>
            <a:pPr>
              <a:buNone/>
            </a:pPr>
            <a:endParaRPr lang="pt-BR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pt-BR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BR" dirty="0">
                <a:latin typeface="Georgia" panose="02040502050405020303" pitchFamily="18" charset="0"/>
                <a:cs typeface="Times New Roman" panose="02020603050405020304" pitchFamily="18" charset="0"/>
                <a:hlinkClick r:id="rId2"/>
              </a:rPr>
              <a:t>mariana@internetlab.org.br</a:t>
            </a:r>
            <a:endParaRPr lang="pt-BR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BR" dirty="0">
                <a:latin typeface="Georgia" panose="02040502050405020303" pitchFamily="18" charset="0"/>
                <a:cs typeface="Times New Roman" panose="02020603050405020304" pitchFamily="18" charset="0"/>
              </a:rPr>
              <a:t>@</a:t>
            </a:r>
            <a:r>
              <a:rPr lang="pt-BR" dirty="0" err="1">
                <a:latin typeface="Georgia" panose="02040502050405020303" pitchFamily="18" charset="0"/>
                <a:cs typeface="Times New Roman" panose="02020603050405020304" pitchFamily="18" charset="0"/>
              </a:rPr>
              <a:t>mrnvlnt</a:t>
            </a:r>
            <a:endParaRPr lang="pt-BR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pt-BR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r">
              <a:buNone/>
            </a:pPr>
            <a:r>
              <a:rPr lang="pt-BR" dirty="0">
                <a:latin typeface="Georgia" panose="02040502050405020303" pitchFamily="18" charset="0"/>
                <a:cs typeface="Times New Roman" panose="02020603050405020304" pitchFamily="18" charset="0"/>
                <a:hlinkClick r:id="rId3"/>
              </a:rPr>
              <a:t>www.creativecommons.org.br</a:t>
            </a:r>
            <a:endParaRPr lang="pt-BR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r">
              <a:buNone/>
            </a:pPr>
            <a:r>
              <a:rPr lang="pt-BR" dirty="0">
                <a:latin typeface="Georgia" panose="02040502050405020303" pitchFamily="18" charset="0"/>
                <a:cs typeface="Times New Roman" panose="02020603050405020304" pitchFamily="18" charset="0"/>
              </a:rPr>
              <a:t>@</a:t>
            </a:r>
            <a:r>
              <a:rPr lang="pt-BR" dirty="0" err="1">
                <a:latin typeface="Georgia" panose="02040502050405020303" pitchFamily="18" charset="0"/>
                <a:cs typeface="Times New Roman" panose="02020603050405020304" pitchFamily="18" charset="0"/>
              </a:rPr>
              <a:t>cc</a:t>
            </a:r>
            <a:r>
              <a:rPr lang="pt-BR" dirty="0" err="1">
                <a:latin typeface="Georgia" panose="02040502050405020303" pitchFamily="18" charset="0"/>
              </a:rPr>
              <a:t>_br</a:t>
            </a:r>
            <a:endParaRPr lang="pt-BR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pt-BR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pt-BR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pt-BR" dirty="0">
              <a:latin typeface="Georgia" panose="02040502050405020303" pitchFamily="18" charset="0"/>
            </a:endParaRPr>
          </a:p>
          <a:p>
            <a:pPr>
              <a:buNone/>
            </a:pPr>
            <a:endParaRPr lang="pt-BR" dirty="0">
              <a:latin typeface="Georgia" panose="02040502050405020303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A0A460-D310-4B33-B6AA-5A764FD60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6" y="4686300"/>
            <a:ext cx="3324116" cy="235000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1"/>
          <p:cNvPicPr/>
          <p:nvPr/>
        </p:nvPicPr>
        <p:blipFill>
          <a:blip r:embed="rId3"/>
          <a:stretch/>
        </p:blipFill>
        <p:spPr>
          <a:xfrm>
            <a:off x="1221605" y="4427522"/>
            <a:ext cx="6912181" cy="1649257"/>
          </a:xfrm>
          <a:prstGeom prst="rect">
            <a:avLst/>
          </a:prstGeom>
          <a:ln>
            <a:noFill/>
          </a:ln>
        </p:spPr>
      </p:pic>
      <p:pic>
        <p:nvPicPr>
          <p:cNvPr id="226" name="Picture 2"/>
          <p:cNvPicPr/>
          <p:nvPr/>
        </p:nvPicPr>
        <p:blipFill>
          <a:blip r:embed="rId4"/>
          <a:stretch/>
        </p:blipFill>
        <p:spPr>
          <a:xfrm>
            <a:off x="4919205" y="810913"/>
            <a:ext cx="3181596" cy="3181596"/>
          </a:xfrm>
          <a:prstGeom prst="rect">
            <a:avLst/>
          </a:prstGeom>
          <a:ln>
            <a:noFill/>
          </a:ln>
        </p:spPr>
      </p:pic>
      <p:pic>
        <p:nvPicPr>
          <p:cNvPr id="227" name="Picture 3"/>
          <p:cNvPicPr/>
          <p:nvPr/>
        </p:nvPicPr>
        <p:blipFill>
          <a:blip r:embed="rId5"/>
          <a:stretch/>
        </p:blipFill>
        <p:spPr>
          <a:xfrm>
            <a:off x="826437" y="764865"/>
            <a:ext cx="3214907" cy="319596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032315E-6C6C-45B7-B69D-C13D1FFB8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7"/>
          <a:stretch/>
        </p:blipFill>
        <p:spPr bwMode="auto">
          <a:xfrm>
            <a:off x="881592" y="1562100"/>
            <a:ext cx="7380816" cy="452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812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Picture 3"/>
          <p:cNvPicPr/>
          <p:nvPr/>
        </p:nvPicPr>
        <p:blipFill>
          <a:blip r:embed="rId2"/>
          <a:stretch/>
        </p:blipFill>
        <p:spPr>
          <a:xfrm>
            <a:off x="2084771" y="628027"/>
            <a:ext cx="4965405" cy="1128679"/>
          </a:xfrm>
          <a:prstGeom prst="rect">
            <a:avLst/>
          </a:prstGeom>
          <a:ln>
            <a:noFill/>
          </a:ln>
        </p:spPr>
      </p:pic>
      <p:pic>
        <p:nvPicPr>
          <p:cNvPr id="509" name="Picture 4"/>
          <p:cNvPicPr/>
          <p:nvPr/>
        </p:nvPicPr>
        <p:blipFill>
          <a:blip r:embed="rId3"/>
          <a:stretch/>
        </p:blipFill>
        <p:spPr>
          <a:xfrm>
            <a:off x="1088031" y="2023199"/>
            <a:ext cx="7410224" cy="35117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7775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1"/>
          <p:cNvPicPr/>
          <p:nvPr/>
        </p:nvPicPr>
        <p:blipFill>
          <a:blip r:embed="rId3"/>
          <a:stretch/>
        </p:blipFill>
        <p:spPr>
          <a:xfrm>
            <a:off x="2742515" y="1074468"/>
            <a:ext cx="3840319" cy="448042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4AFE7-F923-4E91-A571-6E0383B72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Georgia" panose="02040502050405020303" pitchFamily="18" charset="0"/>
              </a:rPr>
              <a:t>código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jurídico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8EF956-4098-4B20-A84F-9E3E09CC3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5" t="4610" r="22065" b="12319"/>
          <a:stretch/>
        </p:blipFill>
        <p:spPr>
          <a:xfrm>
            <a:off x="628650" y="1690689"/>
            <a:ext cx="7677979" cy="513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2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4AFE7-F923-4E91-A571-6E0383B72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46076"/>
            <a:ext cx="7886700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“</a:t>
            </a:r>
            <a:r>
              <a:rPr lang="en-US" dirty="0" err="1">
                <a:latin typeface="Georgia" panose="02040502050405020303" pitchFamily="18" charset="0"/>
              </a:rPr>
              <a:t>código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humano</a:t>
            </a:r>
            <a:r>
              <a:rPr lang="en-US" dirty="0">
                <a:latin typeface="Georgia" panose="02040502050405020303" pitchFamily="18" charset="0"/>
              </a:rPr>
              <a:t>”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94D5D1E-3E6A-42CD-9B0F-C173BCBE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40" t="18581" r="22246" b="12593"/>
          <a:stretch/>
        </p:blipFill>
        <p:spPr>
          <a:xfrm>
            <a:off x="1040396" y="1769882"/>
            <a:ext cx="7253707" cy="49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315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1024</TotalTime>
  <Words>118</Words>
  <Application>Microsoft Office PowerPoint</Application>
  <PresentationFormat>Apresentação na tela (4:3)</PresentationFormat>
  <Paragraphs>48</Paragraphs>
  <Slides>39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Calibri Light</vt:lpstr>
      <vt:lpstr>Century Gothic</vt:lpstr>
      <vt:lpstr>Georgia</vt:lpstr>
      <vt:lpstr>Liberation Serif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código jurídico</vt:lpstr>
      <vt:lpstr>“código humano”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cc no ambiente científico</vt:lpstr>
      <vt:lpstr>cc no ambiente científico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Mariana Valente</dc:creator>
  <cp:lastModifiedBy>Mariana Valente</cp:lastModifiedBy>
  <cp:revision>16</cp:revision>
  <dcterms:created xsi:type="dcterms:W3CDTF">2019-11-13T12:20:50Z</dcterms:created>
  <dcterms:modified xsi:type="dcterms:W3CDTF">2020-03-27T17:23:57Z</dcterms:modified>
</cp:coreProperties>
</file>