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61" r:id="rId3"/>
    <p:sldId id="257" r:id="rId4"/>
    <p:sldId id="258" r:id="rId5"/>
    <p:sldId id="259" r:id="rId6"/>
    <p:sldId id="260" r:id="rId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t-BR"/>
              <a:t>Clique para editar o título mestre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55D997E6-A869-4808-8273-8B813F8D4F17}" type="datetimeFigureOut">
              <a:rPr lang="pt-BR" smtClean="0"/>
              <a:t>22/03/2023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2813656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55D997E6-A869-4808-8273-8B813F8D4F17}" type="datetimeFigureOut">
              <a:rPr lang="pt-BR" smtClean="0"/>
              <a:t>22/03/2023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3514609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t-BR"/>
              <a:t>Clique para editar o título mestre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4" name="Date Placeholder 3"/>
          <p:cNvSpPr>
            <a:spLocks noGrp="1"/>
          </p:cNvSpPr>
          <p:nvPr>
            <p:ph type="dt" sz="half" idx="10"/>
          </p:nvPr>
        </p:nvSpPr>
        <p:spPr/>
        <p:txBody>
          <a:bodyPr/>
          <a:lstStyle/>
          <a:p>
            <a:fld id="{55D997E6-A869-4808-8273-8B813F8D4F17}" type="datetimeFigureOut">
              <a:rPr lang="pt-BR" smtClean="0"/>
              <a:t>22/03/2023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2869068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t-BR"/>
              <a:t>Clique para editar o título mestre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t-BR"/>
              <a:t>Editar estilos de texto Mestre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4" name="Date Placeholder 3"/>
          <p:cNvSpPr>
            <a:spLocks noGrp="1"/>
          </p:cNvSpPr>
          <p:nvPr>
            <p:ph type="dt" sz="half" idx="10"/>
          </p:nvPr>
        </p:nvSpPr>
        <p:spPr/>
        <p:txBody>
          <a:bodyPr/>
          <a:lstStyle/>
          <a:p>
            <a:fld id="{55D997E6-A869-4808-8273-8B813F8D4F17}" type="datetimeFigureOut">
              <a:rPr lang="pt-BR" smtClean="0"/>
              <a:t>22/03/2023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40D0A77-7CCF-407D-AD17-656C77440AED}" type="slidenum">
              <a:rPr lang="pt-BR" smtClean="0"/>
              <a:t>‹nº›</a:t>
            </a:fld>
            <a:endParaRPr lang="pt-B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804712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55D997E6-A869-4808-8273-8B813F8D4F17}" type="datetimeFigureOut">
              <a:rPr lang="pt-BR" smtClean="0"/>
              <a:t>22/03/2023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22302826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a:t>Clique para editar o título mestre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5D997E6-A869-4808-8273-8B813F8D4F17}" type="datetimeFigureOut">
              <a:rPr lang="pt-BR" smtClean="0"/>
              <a:t>22/03/2023</a:t>
            </a:fld>
            <a:endParaRPr lang="pt-BR"/>
          </a:p>
        </p:txBody>
      </p:sp>
      <p:sp>
        <p:nvSpPr>
          <p:cNvPr id="4"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40761976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a:t>Clique para editar o título mestre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5D997E6-A869-4808-8273-8B813F8D4F17}" type="datetimeFigureOut">
              <a:rPr lang="pt-BR" smtClean="0"/>
              <a:t>22/03/2023</a:t>
            </a:fld>
            <a:endParaRPr lang="pt-BR"/>
          </a:p>
        </p:txBody>
      </p:sp>
      <p:sp>
        <p:nvSpPr>
          <p:cNvPr id="4"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2062448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nchorCtr="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5D997E6-A869-4808-8273-8B813F8D4F17}" type="datetimeFigureOut">
              <a:rPr lang="pt-BR" smtClean="0"/>
              <a:t>22/03/2023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22681161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t-BR"/>
              <a:t>Clique para editar o título mestre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5D997E6-A869-4808-8273-8B813F8D4F17}" type="datetimeFigureOut">
              <a:rPr lang="pt-BR" smtClean="0"/>
              <a:t>22/03/2023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3646982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3"/>
          <p:cNvSpPr>
            <a:spLocks noGrp="1"/>
          </p:cNvSpPr>
          <p:nvPr>
            <p:ph type="dt" sz="half" idx="10"/>
          </p:nvPr>
        </p:nvSpPr>
        <p:spPr/>
        <p:txBody>
          <a:bodyPr/>
          <a:lstStyle/>
          <a:p>
            <a:fld id="{55D997E6-A869-4808-8273-8B813F8D4F17}" type="datetimeFigureOut">
              <a:rPr lang="pt-BR" smtClean="0"/>
              <a:t>22/03/2023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700836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55D997E6-A869-4808-8273-8B813F8D4F17}" type="datetimeFigureOut">
              <a:rPr lang="pt-BR" smtClean="0"/>
              <a:t>22/03/2023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248357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55D997E6-A869-4808-8273-8B813F8D4F17}" type="datetimeFigureOut">
              <a:rPr lang="pt-BR" smtClean="0"/>
              <a:t>22/03/2023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2061809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5D997E6-A869-4808-8273-8B813F8D4F17}" type="datetimeFigureOut">
              <a:rPr lang="pt-BR" smtClean="0"/>
              <a:t>22/03/2023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1220664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7" name="Date Placeholder 2"/>
          <p:cNvSpPr>
            <a:spLocks noGrp="1"/>
          </p:cNvSpPr>
          <p:nvPr>
            <p:ph type="dt" sz="half" idx="10"/>
          </p:nvPr>
        </p:nvSpPr>
        <p:spPr/>
        <p:txBody>
          <a:bodyPr/>
          <a:lstStyle/>
          <a:p>
            <a:fld id="{55D997E6-A869-4808-8273-8B813F8D4F17}" type="datetimeFigureOut">
              <a:rPr lang="pt-BR" smtClean="0"/>
              <a:t>22/03/2023</a:t>
            </a:fld>
            <a:endParaRPr lang="pt-BR"/>
          </a:p>
        </p:txBody>
      </p:sp>
      <p:sp>
        <p:nvSpPr>
          <p:cNvPr id="5" name="Footer Placeholder 3"/>
          <p:cNvSpPr>
            <a:spLocks noGrp="1"/>
          </p:cNvSpPr>
          <p:nvPr>
            <p:ph type="ftr" sz="quarter" idx="11"/>
          </p:nvPr>
        </p:nvSpPr>
        <p:spPr/>
        <p:txBody>
          <a:bodyPr/>
          <a:lstStyle/>
          <a:p>
            <a:endParaRPr lang="pt-BR"/>
          </a:p>
        </p:txBody>
      </p:sp>
      <p:sp>
        <p:nvSpPr>
          <p:cNvPr id="6" name="Slide Number Placeholder 4"/>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2044031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5D997E6-A869-4808-8273-8B813F8D4F17}" type="datetimeFigureOut">
              <a:rPr lang="pt-BR" smtClean="0"/>
              <a:t>22/03/2023</a:t>
            </a:fld>
            <a:endParaRPr lang="pt-BR"/>
          </a:p>
        </p:txBody>
      </p:sp>
      <p:sp>
        <p:nvSpPr>
          <p:cNvPr id="5" name="Footer Placeholder 2"/>
          <p:cNvSpPr>
            <a:spLocks noGrp="1"/>
          </p:cNvSpPr>
          <p:nvPr>
            <p:ph type="ftr" sz="quarter" idx="11"/>
          </p:nvPr>
        </p:nvSpPr>
        <p:spPr/>
        <p:txBody>
          <a:bodyPr/>
          <a:lstStyle/>
          <a:p>
            <a:endParaRPr lang="pt-BR"/>
          </a:p>
        </p:txBody>
      </p:sp>
      <p:sp>
        <p:nvSpPr>
          <p:cNvPr id="6" name="Slide Number Placeholder 3"/>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3966502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t-BR"/>
              <a:t>Clique para editar o título mestre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7" name="Date Placeholder 4"/>
          <p:cNvSpPr>
            <a:spLocks noGrp="1"/>
          </p:cNvSpPr>
          <p:nvPr>
            <p:ph type="dt" sz="half" idx="10"/>
          </p:nvPr>
        </p:nvSpPr>
        <p:spPr/>
        <p:txBody>
          <a:bodyPr/>
          <a:lstStyle/>
          <a:p>
            <a:fld id="{55D997E6-A869-4808-8273-8B813F8D4F17}" type="datetimeFigureOut">
              <a:rPr lang="pt-BR" smtClean="0"/>
              <a:t>22/03/2023</a:t>
            </a:fld>
            <a:endParaRPr lang="pt-BR"/>
          </a:p>
        </p:txBody>
      </p:sp>
      <p:sp>
        <p:nvSpPr>
          <p:cNvPr id="5" name="Footer Placeholder 5"/>
          <p:cNvSpPr>
            <a:spLocks noGrp="1"/>
          </p:cNvSpPr>
          <p:nvPr>
            <p:ph type="ftr" sz="quarter" idx="11"/>
          </p:nvPr>
        </p:nvSpPr>
        <p:spPr/>
        <p:txBody>
          <a:bodyPr/>
          <a:lstStyle/>
          <a:p>
            <a:endParaRPr lang="pt-BR"/>
          </a:p>
        </p:txBody>
      </p:sp>
      <p:sp>
        <p:nvSpPr>
          <p:cNvPr id="6" name="Slide Number Placeholder 6"/>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524609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55D997E6-A869-4808-8273-8B813F8D4F17}" type="datetimeFigureOut">
              <a:rPr lang="pt-BR" smtClean="0"/>
              <a:t>22/03/2023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1914506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t-BR"/>
              <a:t>Clique para editar o título mestre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5D997E6-A869-4808-8273-8B813F8D4F17}" type="datetimeFigureOut">
              <a:rPr lang="pt-BR" smtClean="0"/>
              <a:t>22/03/2023</a:t>
            </a:fld>
            <a:endParaRPr lang="pt-B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pt-B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40D0A77-7CCF-407D-AD17-656C77440AED}" type="slidenum">
              <a:rPr lang="pt-BR" smtClean="0"/>
              <a:t>‹nº›</a:t>
            </a:fld>
            <a:endParaRPr lang="pt-BR"/>
          </a:p>
        </p:txBody>
      </p:sp>
    </p:spTree>
    <p:extLst>
      <p:ext uri="{BB962C8B-B14F-4D97-AF65-F5344CB8AC3E}">
        <p14:creationId xmlns:p14="http://schemas.microsoft.com/office/powerpoint/2010/main" val="3295040628"/>
      </p:ext>
    </p:extLst>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pt-BR" dirty="0"/>
              <a:t>O que é o IEB USP e os ESTUDOS BRASILEIROS</a:t>
            </a:r>
          </a:p>
        </p:txBody>
      </p:sp>
      <p:sp>
        <p:nvSpPr>
          <p:cNvPr id="3" name="Subtítulo 2"/>
          <p:cNvSpPr>
            <a:spLocks noGrp="1"/>
          </p:cNvSpPr>
          <p:nvPr>
            <p:ph type="subTitle" idx="1"/>
          </p:nvPr>
        </p:nvSpPr>
        <p:spPr/>
        <p:txBody>
          <a:bodyPr/>
          <a:lstStyle/>
          <a:p>
            <a:endParaRPr lang="pt-BR" dirty="0"/>
          </a:p>
        </p:txBody>
      </p:sp>
    </p:spTree>
    <p:extLst>
      <p:ext uri="{BB962C8B-B14F-4D97-AF65-F5344CB8AC3E}">
        <p14:creationId xmlns:p14="http://schemas.microsoft.com/office/powerpoint/2010/main" val="4071358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980B6D-A798-62C6-C314-C51007DE17BD}"/>
              </a:ext>
            </a:extLst>
          </p:cNvPr>
          <p:cNvSpPr>
            <a:spLocks noGrp="1"/>
          </p:cNvSpPr>
          <p:nvPr>
            <p:ph type="title"/>
          </p:nvPr>
        </p:nvSpPr>
        <p:spPr>
          <a:xfrm>
            <a:off x="1143951" y="462878"/>
            <a:ext cx="9404723" cy="1000162"/>
          </a:xfrm>
        </p:spPr>
        <p:txBody>
          <a:bodyPr/>
          <a:lstStyle/>
          <a:p>
            <a:pPr algn="ctr"/>
            <a:r>
              <a:rPr lang="pt-BR" dirty="0"/>
              <a:t>ESTUDOS BRASILEIROS</a:t>
            </a:r>
          </a:p>
        </p:txBody>
      </p:sp>
      <p:sp>
        <p:nvSpPr>
          <p:cNvPr id="3" name="Espaço Reservado para Conteúdo 2">
            <a:extLst>
              <a:ext uri="{FF2B5EF4-FFF2-40B4-BE49-F238E27FC236}">
                <a16:creationId xmlns:a16="http://schemas.microsoft.com/office/drawing/2014/main" id="{F79DE13A-D420-EB59-C210-805D28EA2A77}"/>
              </a:ext>
            </a:extLst>
          </p:cNvPr>
          <p:cNvSpPr>
            <a:spLocks noGrp="1"/>
          </p:cNvSpPr>
          <p:nvPr>
            <p:ph idx="1"/>
          </p:nvPr>
        </p:nvSpPr>
        <p:spPr>
          <a:xfrm>
            <a:off x="375921" y="1351280"/>
            <a:ext cx="11480800" cy="5232400"/>
          </a:xfrm>
        </p:spPr>
        <p:txBody>
          <a:bodyPr>
            <a:normAutofit fontScale="92500" lnSpcReduction="20000"/>
          </a:bodyPr>
          <a:lstStyle/>
          <a:p>
            <a:r>
              <a:rPr lang="pt-BR" sz="2400" b="1" dirty="0"/>
              <a:t>Área de conhecimento: </a:t>
            </a:r>
            <a:r>
              <a:rPr lang="pt-BR" sz="2400" dirty="0"/>
              <a:t>Objeto de estudo não é uma dimensão (“recorte”) das realidades sociais e sim uma globalidade preexistente à abordagem científica: o BRASIL.  </a:t>
            </a:r>
          </a:p>
          <a:p>
            <a:r>
              <a:rPr lang="pt-BR" sz="2400" dirty="0"/>
              <a:t>Essa globalidade preexistente – o BRASIL é uma realidade apreendida e percebida de distintas formas : um país, uma nação (uma “nacionalidade”), um território, uma sociedade, uma cultura (ou várias)... São figuras da totalidade nem sempre harmoniosas, o que o quadro político contemporâneo demonstra fartamente.</a:t>
            </a:r>
          </a:p>
          <a:p>
            <a:r>
              <a:rPr lang="pt-BR" sz="2400" i="1" dirty="0"/>
              <a:t>Os Estudos Brasileiros </a:t>
            </a:r>
            <a:r>
              <a:rPr lang="pt-BR" sz="2400" dirty="0"/>
              <a:t>têm como inspiração uma área do saber muito institucionalizada nos EUA: os </a:t>
            </a:r>
            <a:r>
              <a:rPr lang="pt-BR" sz="2400" i="1" dirty="0"/>
              <a:t>American Studies</a:t>
            </a:r>
            <a:r>
              <a:rPr lang="pt-BR" sz="2400" dirty="0"/>
              <a:t> . Essa área foi fundada naquele país como uma derivação nacional/política da crença da excepcionalidade constitutiva dos EUA.</a:t>
            </a:r>
          </a:p>
          <a:p>
            <a:r>
              <a:rPr lang="pt-BR" sz="2400" dirty="0"/>
              <a:t>Embora, essa crença não fosse forte por aqui, os fundadores dessa área do saber no Brasil (Sérgio Buarque e seus interlocutores) adotaram práticas semelhantes na formulação da coisa: a interdisciplinaridade e a interculturalidade. </a:t>
            </a:r>
          </a:p>
          <a:p>
            <a:endParaRPr lang="pt-BR" dirty="0"/>
          </a:p>
        </p:txBody>
      </p:sp>
    </p:spTree>
    <p:extLst>
      <p:ext uri="{BB962C8B-B14F-4D97-AF65-F5344CB8AC3E}">
        <p14:creationId xmlns:p14="http://schemas.microsoft.com/office/powerpoint/2010/main" val="2243142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93638" y="483198"/>
            <a:ext cx="9404723" cy="1400530"/>
          </a:xfrm>
        </p:spPr>
        <p:txBody>
          <a:bodyPr/>
          <a:lstStyle/>
          <a:p>
            <a:pPr algn="ctr"/>
            <a:r>
              <a:rPr lang="pt-BR" dirty="0"/>
              <a:t>ESTUDOS BRASILEIROS: práticas no IEB</a:t>
            </a:r>
          </a:p>
        </p:txBody>
      </p:sp>
      <p:sp>
        <p:nvSpPr>
          <p:cNvPr id="3" name="Espaço Reservado para Conteúdo 2"/>
          <p:cNvSpPr>
            <a:spLocks noGrp="1"/>
          </p:cNvSpPr>
          <p:nvPr>
            <p:ph idx="1"/>
          </p:nvPr>
        </p:nvSpPr>
        <p:spPr>
          <a:xfrm>
            <a:off x="981392" y="1883728"/>
            <a:ext cx="10437524" cy="4682835"/>
          </a:xfrm>
        </p:spPr>
        <p:txBody>
          <a:bodyPr>
            <a:normAutofit/>
          </a:bodyPr>
          <a:lstStyle/>
          <a:p>
            <a:r>
              <a:rPr lang="pt-BR" sz="2400" dirty="0"/>
              <a:t>Enquanto área do saber, praticar os ESTUDOS BRSILEIROS é promover a reflexão a partir de qualquer disciplina convencional sobre o BRASIL. Por exemplo: estudar o mundo urbano brasileiro não apenas em si, mas avaliar como esse mundo participa da formação e da dinâmica social no seu conjunto. </a:t>
            </a:r>
          </a:p>
          <a:p>
            <a:r>
              <a:rPr lang="pt-BR" sz="2400" b="1" dirty="0"/>
              <a:t>Pesquisa</a:t>
            </a:r>
            <a:r>
              <a:rPr lang="pt-BR" sz="2400" dirty="0"/>
              <a:t>: de patrimônio cultural/artístico, bibliográfico e científico sob a guarda do Instituto, além do que for complementar a esse acervo.</a:t>
            </a:r>
          </a:p>
          <a:p>
            <a:r>
              <a:rPr lang="pt-BR" sz="2400" dirty="0"/>
              <a:t>Guarda de patrimônio cultural e científico: Os principais acervos documentais, artísticos e bibliográficos da USP (e um dos principais do país) são da responsabilidade e da especialidade do IEB</a:t>
            </a:r>
          </a:p>
          <a:p>
            <a:endParaRPr lang="pt-BR" dirty="0"/>
          </a:p>
        </p:txBody>
      </p:sp>
    </p:spTree>
    <p:extLst>
      <p:ext uri="{BB962C8B-B14F-4D97-AF65-F5344CB8AC3E}">
        <p14:creationId xmlns:p14="http://schemas.microsoft.com/office/powerpoint/2010/main" val="389186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HISTÓRIA</a:t>
            </a:r>
          </a:p>
        </p:txBody>
      </p:sp>
      <p:sp>
        <p:nvSpPr>
          <p:cNvPr id="3" name="Espaço Reservado para Conteúdo 2"/>
          <p:cNvSpPr>
            <a:spLocks noGrp="1"/>
          </p:cNvSpPr>
          <p:nvPr>
            <p:ph idx="1"/>
          </p:nvPr>
        </p:nvSpPr>
        <p:spPr>
          <a:xfrm>
            <a:off x="277091" y="1305383"/>
            <a:ext cx="11596254" cy="5427926"/>
          </a:xfrm>
        </p:spPr>
        <p:txBody>
          <a:bodyPr>
            <a:noAutofit/>
          </a:bodyPr>
          <a:lstStyle/>
          <a:p>
            <a:r>
              <a:rPr lang="pt-BR" sz="2600" dirty="0"/>
              <a:t>Fundado pelo historiador e grande intelectual brasileiros (um dos “Intérpretes do Brasil), Sérgio Buarque de Holanda em 1962.</a:t>
            </a:r>
          </a:p>
          <a:p>
            <a:r>
              <a:rPr lang="pt-BR" sz="2600" dirty="0"/>
              <a:t>Nos seus primeiros anos teve uma vida quase simbólica, apenas.</a:t>
            </a:r>
          </a:p>
          <a:p>
            <a:r>
              <a:rPr lang="pt-BR" sz="2600" dirty="0"/>
              <a:t>Sem instalações, sem corpo de funcionários e sem corpo de docentes/pesquisadores</a:t>
            </a:r>
          </a:p>
          <a:p>
            <a:r>
              <a:rPr lang="pt-BR" sz="2600" dirty="0"/>
              <a:t>A virada se dá com a chegada do acervo de Mário de Andrade, principal figura da cultura brasileira (inventor da cultura brasileira, na verdade) em 1967. </a:t>
            </a:r>
          </a:p>
          <a:p>
            <a:r>
              <a:rPr lang="pt-BR" sz="2600" dirty="0"/>
              <a:t>Acervo riquíssimo, espelhando a vida de Mário de Andrade, é composto por vasta correspondência, material bibliográfico, artístico e objetos da cultura </a:t>
            </a:r>
            <a:r>
              <a:rPr lang="pt-BR" sz="2800" dirty="0"/>
              <a:t>popular do Brasil. </a:t>
            </a:r>
          </a:p>
        </p:txBody>
      </p:sp>
    </p:spTree>
    <p:extLst>
      <p:ext uri="{BB962C8B-B14F-4D97-AF65-F5344CB8AC3E}">
        <p14:creationId xmlns:p14="http://schemas.microsoft.com/office/powerpoint/2010/main" val="3941206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HISTÓRIA (II)</a:t>
            </a:r>
          </a:p>
        </p:txBody>
      </p:sp>
      <p:sp>
        <p:nvSpPr>
          <p:cNvPr id="3" name="Espaço Reservado para Conteúdo 2"/>
          <p:cNvSpPr>
            <a:spLocks noGrp="1"/>
          </p:cNvSpPr>
          <p:nvPr>
            <p:ph idx="1"/>
          </p:nvPr>
        </p:nvSpPr>
        <p:spPr>
          <a:xfrm>
            <a:off x="646111" y="1664990"/>
            <a:ext cx="10908580" cy="4195481"/>
          </a:xfrm>
        </p:spPr>
        <p:txBody>
          <a:bodyPr>
            <a:normAutofit fontScale="92500" lnSpcReduction="20000"/>
          </a:bodyPr>
          <a:lstStyle/>
          <a:p>
            <a:endParaRPr lang="pt-BR" dirty="0"/>
          </a:p>
          <a:p>
            <a:r>
              <a:rPr lang="pt-BR" sz="2800" dirty="0"/>
              <a:t>Depois da chegada desse acervo (acervo que foi tombado pelo IPHAN), novos acervos começaram a ir para o IEB</a:t>
            </a:r>
          </a:p>
          <a:p>
            <a:r>
              <a:rPr lang="pt-BR" sz="2800" dirty="0"/>
              <a:t>Lista de alguns bem relevantes: Caio Prado Jr.; Camargo Guarnieri; Tarsila do Amaral, Anita Malfatti, Brasiliana de Alberto Lamego,  Antonio Candido, Guimarães Rosa, Graciliano Ramos, Celso Furtado, Paul Singer, Milton Santos (e muitos outros, ver no catálogo eletrônico no site do IEB)</a:t>
            </a:r>
          </a:p>
          <a:p>
            <a:r>
              <a:rPr lang="pt-BR" sz="2800" dirty="0"/>
              <a:t>Todo esse material está disponível para pesquisa pública, há muita coisa inédita, reveladora de como o pensamento e a cultura no Brasil se desenvolveram </a:t>
            </a:r>
          </a:p>
        </p:txBody>
      </p:sp>
    </p:spTree>
    <p:extLst>
      <p:ext uri="{BB962C8B-B14F-4D97-AF65-F5344CB8AC3E}">
        <p14:creationId xmlns:p14="http://schemas.microsoft.com/office/powerpoint/2010/main" val="3570162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ATIVIDADES ACADÊMICAS</a:t>
            </a:r>
          </a:p>
        </p:txBody>
      </p:sp>
      <p:sp>
        <p:nvSpPr>
          <p:cNvPr id="3" name="Espaço Reservado para Conteúdo 2"/>
          <p:cNvSpPr>
            <a:spLocks noGrp="1"/>
          </p:cNvSpPr>
          <p:nvPr>
            <p:ph idx="1"/>
          </p:nvPr>
        </p:nvSpPr>
        <p:spPr>
          <a:xfrm>
            <a:off x="937057" y="1651136"/>
            <a:ext cx="10174288" cy="4458719"/>
          </a:xfrm>
        </p:spPr>
        <p:txBody>
          <a:bodyPr>
            <a:noAutofit/>
          </a:bodyPr>
          <a:lstStyle/>
          <a:p>
            <a:r>
              <a:rPr lang="pt-BR" sz="2800" dirty="0"/>
              <a:t>O corpo docente do IEB  é constituído por 13 professores /pesquisadores de diversas áreas;</a:t>
            </a:r>
          </a:p>
          <a:p>
            <a:r>
              <a:rPr lang="pt-BR" sz="2800" dirty="0"/>
              <a:t>Devem trabalhar juntos na pesquisa e na docência</a:t>
            </a:r>
          </a:p>
          <a:p>
            <a:r>
              <a:rPr lang="pt-BR" sz="2800" dirty="0"/>
              <a:t>Práticas interdisciplinares devem ser organizadas na pesquisa e nos cursos</a:t>
            </a:r>
          </a:p>
          <a:p>
            <a:r>
              <a:rPr lang="pt-BR" sz="2800" dirty="0"/>
              <a:t>Oferece disciplinas optativas de graduação para toda USP</a:t>
            </a:r>
          </a:p>
          <a:p>
            <a:r>
              <a:rPr lang="pt-BR" sz="2800" dirty="0"/>
              <a:t>CURSO DE MESTRADO PÓS-GRADUAÇÃO (“Culturas e Identidades Brasileiras)</a:t>
            </a:r>
          </a:p>
        </p:txBody>
      </p:sp>
    </p:spTree>
    <p:extLst>
      <p:ext uri="{BB962C8B-B14F-4D97-AF65-F5344CB8AC3E}">
        <p14:creationId xmlns:p14="http://schemas.microsoft.com/office/powerpoint/2010/main" val="19938824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Íon">
  <a:themeElements>
    <a:clrScheme name="Í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Í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Í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54</TotalTime>
  <Words>561</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6</vt:i4>
      </vt:variant>
    </vt:vector>
  </HeadingPairs>
  <TitlesOfParts>
    <vt:vector size="10" baseType="lpstr">
      <vt:lpstr>Arial</vt:lpstr>
      <vt:lpstr>Century Gothic</vt:lpstr>
      <vt:lpstr>Wingdings 3</vt:lpstr>
      <vt:lpstr>Íon</vt:lpstr>
      <vt:lpstr>O que é o IEB USP e os ESTUDOS BRASILEIROS</vt:lpstr>
      <vt:lpstr>ESTUDOS BRASILEIROS</vt:lpstr>
      <vt:lpstr>ESTUDOS BRASILEIROS: práticas no IEB</vt:lpstr>
      <vt:lpstr>HISTÓRIA</vt:lpstr>
      <vt:lpstr>HISTÓRIA (II)</vt:lpstr>
      <vt:lpstr>ATIVIDADES ACADÊMICAS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que é o IEB USP</dc:title>
  <dc:creator>Jaime</dc:creator>
  <cp:lastModifiedBy>Jaime Tadeu Oliva</cp:lastModifiedBy>
  <cp:revision>7</cp:revision>
  <dcterms:created xsi:type="dcterms:W3CDTF">2020-08-25T20:00:05Z</dcterms:created>
  <dcterms:modified xsi:type="dcterms:W3CDTF">2023-03-22T14:30:10Z</dcterms:modified>
</cp:coreProperties>
</file>