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944" r:id="rId6"/>
    <p:sldId id="419" r:id="rId7"/>
    <p:sldId id="418" r:id="rId8"/>
    <p:sldId id="947" r:id="rId9"/>
    <p:sldId id="620" r:id="rId10"/>
    <p:sldId id="34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6BB69-2394-44CB-A8E8-C22282BAD44D}" v="18" dt="2020-10-23T00:26:32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ice, Fabio" userId="33b90ca0-80fd-4059-90a4-833ad2ae37b5" providerId="ADAL" clId="{7B36BB69-2394-44CB-A8E8-C22282BAD44D}"/>
    <pc:docChg chg="custSel addSld delSld modSld">
      <pc:chgData name="Pollice, Fabio" userId="33b90ca0-80fd-4059-90a4-833ad2ae37b5" providerId="ADAL" clId="{7B36BB69-2394-44CB-A8E8-C22282BAD44D}" dt="2020-10-23T00:28:01.378" v="942" actId="20577"/>
      <pc:docMkLst>
        <pc:docMk/>
      </pc:docMkLst>
      <pc:sldChg chg="addSp modSp mod">
        <pc:chgData name="Pollice, Fabio" userId="33b90ca0-80fd-4059-90a4-833ad2ae37b5" providerId="ADAL" clId="{7B36BB69-2394-44CB-A8E8-C22282BAD44D}" dt="2020-10-23T00:26:53.084" v="889" actId="20577"/>
        <pc:sldMkLst>
          <pc:docMk/>
          <pc:sldMk cId="3247053221" sldId="256"/>
        </pc:sldMkLst>
        <pc:spChg chg="mod">
          <ac:chgData name="Pollice, Fabio" userId="33b90ca0-80fd-4059-90a4-833ad2ae37b5" providerId="ADAL" clId="{7B36BB69-2394-44CB-A8E8-C22282BAD44D}" dt="2020-10-23T00:08:45.613" v="748" actId="403"/>
          <ac:spMkLst>
            <pc:docMk/>
            <pc:sldMk cId="3247053221" sldId="256"/>
            <ac:spMk id="2" creationId="{8263E932-37DD-4CA5-8EF1-CAED0948DF27}"/>
          </ac:spMkLst>
        </pc:spChg>
        <pc:spChg chg="mod">
          <ac:chgData name="Pollice, Fabio" userId="33b90ca0-80fd-4059-90a4-833ad2ae37b5" providerId="ADAL" clId="{7B36BB69-2394-44CB-A8E8-C22282BAD44D}" dt="2020-10-23T00:09:11.637" v="757" actId="1076"/>
          <ac:spMkLst>
            <pc:docMk/>
            <pc:sldMk cId="3247053221" sldId="256"/>
            <ac:spMk id="3" creationId="{60027C8C-5BE7-48E8-9ABC-FD4C58E0F7CC}"/>
          </ac:spMkLst>
        </pc:spChg>
        <pc:spChg chg="add mod">
          <ac:chgData name="Pollice, Fabio" userId="33b90ca0-80fd-4059-90a4-833ad2ae37b5" providerId="ADAL" clId="{7B36BB69-2394-44CB-A8E8-C22282BAD44D}" dt="2020-10-23T00:26:53.084" v="889" actId="20577"/>
          <ac:spMkLst>
            <pc:docMk/>
            <pc:sldMk cId="3247053221" sldId="256"/>
            <ac:spMk id="4" creationId="{D87604CC-F049-4A36-8B87-29C67E7DEE01}"/>
          </ac:spMkLst>
        </pc:spChg>
      </pc:sldChg>
      <pc:sldChg chg="modSp add mod">
        <pc:chgData name="Pollice, Fabio" userId="33b90ca0-80fd-4059-90a4-833ad2ae37b5" providerId="ADAL" clId="{7B36BB69-2394-44CB-A8E8-C22282BAD44D}" dt="2020-10-23T00:08:14.025" v="735" actId="1076"/>
        <pc:sldMkLst>
          <pc:docMk/>
          <pc:sldMk cId="3347291925" sldId="418"/>
        </pc:sldMkLst>
        <pc:spChg chg="mod">
          <ac:chgData name="Pollice, Fabio" userId="33b90ca0-80fd-4059-90a4-833ad2ae37b5" providerId="ADAL" clId="{7B36BB69-2394-44CB-A8E8-C22282BAD44D}" dt="2020-10-23T00:08:14.025" v="735" actId="1076"/>
          <ac:spMkLst>
            <pc:docMk/>
            <pc:sldMk cId="3347291925" sldId="418"/>
            <ac:spMk id="8" creationId="{4C597E96-7AB7-47DD-B523-EBF5943FB53C}"/>
          </ac:spMkLst>
        </pc:spChg>
        <pc:picChg chg="mod">
          <ac:chgData name="Pollice, Fabio" userId="33b90ca0-80fd-4059-90a4-833ad2ae37b5" providerId="ADAL" clId="{7B36BB69-2394-44CB-A8E8-C22282BAD44D}" dt="2020-10-23T00:07:48.861" v="729" actId="1076"/>
          <ac:picMkLst>
            <pc:docMk/>
            <pc:sldMk cId="3347291925" sldId="418"/>
            <ac:picMk id="2" creationId="{00000000-0000-0000-0000-000000000000}"/>
          </ac:picMkLst>
        </pc:picChg>
        <pc:picChg chg="mod">
          <ac:chgData name="Pollice, Fabio" userId="33b90ca0-80fd-4059-90a4-833ad2ae37b5" providerId="ADAL" clId="{7B36BB69-2394-44CB-A8E8-C22282BAD44D}" dt="2020-10-23T00:07:54.370" v="731" actId="1076"/>
          <ac:picMkLst>
            <pc:docMk/>
            <pc:sldMk cId="3347291925" sldId="418"/>
            <ac:picMk id="6" creationId="{F7CAC8DF-AC6E-4370-9A49-40677AB1FD9C}"/>
          </ac:picMkLst>
        </pc:picChg>
      </pc:sldChg>
      <pc:sldChg chg="addSp delSp modSp add mod">
        <pc:chgData name="Pollice, Fabio" userId="33b90ca0-80fd-4059-90a4-833ad2ae37b5" providerId="ADAL" clId="{7B36BB69-2394-44CB-A8E8-C22282BAD44D}" dt="2020-10-23T00:21:25.814" v="844" actId="1076"/>
        <pc:sldMkLst>
          <pc:docMk/>
          <pc:sldMk cId="2032266363" sldId="419"/>
        </pc:sldMkLst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3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4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5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6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7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8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9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10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20.475" v="842" actId="1076"/>
          <ac:spMkLst>
            <pc:docMk/>
            <pc:sldMk cId="2032266363" sldId="419"/>
            <ac:spMk id="11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20.475" v="842" actId="1076"/>
          <ac:spMkLst>
            <pc:docMk/>
            <pc:sldMk cId="2032266363" sldId="419"/>
            <ac:spMk id="12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20.475" v="842" actId="1076"/>
          <ac:spMkLst>
            <pc:docMk/>
            <pc:sldMk cId="2032266363" sldId="419"/>
            <ac:spMk id="13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20.475" v="842" actId="1076"/>
          <ac:spMkLst>
            <pc:docMk/>
            <pc:sldMk cId="2032266363" sldId="419"/>
            <ac:spMk id="14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19:05.123" v="813" actId="1076"/>
          <ac:spMkLst>
            <pc:docMk/>
            <pc:sldMk cId="2032266363" sldId="419"/>
            <ac:spMk id="15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19:15.631" v="816" actId="1037"/>
          <ac:spMkLst>
            <pc:docMk/>
            <pc:sldMk cId="2032266363" sldId="419"/>
            <ac:spMk id="16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0:28.683" v="826" actId="1076"/>
          <ac:spMkLst>
            <pc:docMk/>
            <pc:sldMk cId="2032266363" sldId="419"/>
            <ac:spMk id="17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0:28.683" v="826" actId="1076"/>
          <ac:spMkLst>
            <pc:docMk/>
            <pc:sldMk cId="2032266363" sldId="419"/>
            <ac:spMk id="18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26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0.839" v="839" actId="1076"/>
          <ac:spMkLst>
            <pc:docMk/>
            <pc:sldMk cId="2032266363" sldId="419"/>
            <ac:spMk id="27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20.475" v="842" actId="1076"/>
          <ac:spMkLst>
            <pc:docMk/>
            <pc:sldMk cId="2032266363" sldId="419"/>
            <ac:spMk id="28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0:32.239" v="827" actId="1076"/>
          <ac:spMkLst>
            <pc:docMk/>
            <pc:sldMk cId="2032266363" sldId="419"/>
            <ac:spMk id="30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8.451" v="840" actId="1076"/>
          <ac:spMkLst>
            <pc:docMk/>
            <pc:sldMk cId="2032266363" sldId="419"/>
            <ac:spMk id="31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0:28.683" v="826" actId="1076"/>
          <ac:spMkLst>
            <pc:docMk/>
            <pc:sldMk cId="2032266363" sldId="419"/>
            <ac:spMk id="32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8.451" v="840" actId="1076"/>
          <ac:spMkLst>
            <pc:docMk/>
            <pc:sldMk cId="2032266363" sldId="419"/>
            <ac:spMk id="33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19:08" v="814" actId="1076"/>
          <ac:spMkLst>
            <pc:docMk/>
            <pc:sldMk cId="2032266363" sldId="419"/>
            <ac:spMk id="34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8.451" v="840" actId="1076"/>
          <ac:spMkLst>
            <pc:docMk/>
            <pc:sldMk cId="2032266363" sldId="419"/>
            <ac:spMk id="35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08.451" v="840" actId="1076"/>
          <ac:spMkLst>
            <pc:docMk/>
            <pc:sldMk cId="2032266363" sldId="419"/>
            <ac:spMk id="36" creationId="{00000000-0000-0000-0000-000000000000}"/>
          </ac:spMkLst>
        </pc:spChg>
        <pc:spChg chg="mod">
          <ac:chgData name="Pollice, Fabio" userId="33b90ca0-80fd-4059-90a4-833ad2ae37b5" providerId="ADAL" clId="{7B36BB69-2394-44CB-A8E8-C22282BAD44D}" dt="2020-10-23T00:21:13.404" v="841" actId="1076"/>
          <ac:spMkLst>
            <pc:docMk/>
            <pc:sldMk cId="2032266363" sldId="419"/>
            <ac:spMk id="37" creationId="{206985F2-F5DE-436B-AC8A-F1FD7BD148A8}"/>
          </ac:spMkLst>
        </pc:spChg>
        <pc:spChg chg="mod">
          <ac:chgData name="Pollice, Fabio" userId="33b90ca0-80fd-4059-90a4-833ad2ae37b5" providerId="ADAL" clId="{7B36BB69-2394-44CB-A8E8-C22282BAD44D}" dt="2020-10-23T00:08:08.436" v="733" actId="1076"/>
          <ac:spMkLst>
            <pc:docMk/>
            <pc:sldMk cId="2032266363" sldId="419"/>
            <ac:spMk id="38" creationId="{D8AA5EBF-13A9-4F3C-9D98-4D9DD1FEB27D}"/>
          </ac:spMkLst>
        </pc:spChg>
        <pc:picChg chg="add mod">
          <ac:chgData name="Pollice, Fabio" userId="33b90ca0-80fd-4059-90a4-833ad2ae37b5" providerId="ADAL" clId="{7B36BB69-2394-44CB-A8E8-C22282BAD44D}" dt="2020-10-23T00:21:00.839" v="839" actId="1076"/>
          <ac:picMkLst>
            <pc:docMk/>
            <pc:sldMk cId="2032266363" sldId="419"/>
            <ac:picMk id="2" creationId="{8252AD1B-522D-4E60-9DA3-28CD3DB6BC11}"/>
          </ac:picMkLst>
        </pc:picChg>
        <pc:picChg chg="add mod">
          <ac:chgData name="Pollice, Fabio" userId="33b90ca0-80fd-4059-90a4-833ad2ae37b5" providerId="ADAL" clId="{7B36BB69-2394-44CB-A8E8-C22282BAD44D}" dt="2020-10-23T00:21:20.475" v="842" actId="1076"/>
          <ac:picMkLst>
            <pc:docMk/>
            <pc:sldMk cId="2032266363" sldId="419"/>
            <ac:picMk id="19" creationId="{0BB457E8-A272-4FB1-A9EA-0589E493E8C9}"/>
          </ac:picMkLst>
        </pc:picChg>
        <pc:picChg chg="add del mod">
          <ac:chgData name="Pollice, Fabio" userId="33b90ca0-80fd-4059-90a4-833ad2ae37b5" providerId="ADAL" clId="{7B36BB69-2394-44CB-A8E8-C22282BAD44D}" dt="2020-10-23T00:15:36.961" v="782" actId="478"/>
          <ac:picMkLst>
            <pc:docMk/>
            <pc:sldMk cId="2032266363" sldId="419"/>
            <ac:picMk id="20" creationId="{E0D5211A-6C48-40C8-8765-103D11A98191}"/>
          </ac:picMkLst>
        </pc:picChg>
        <pc:picChg chg="add mod">
          <ac:chgData name="Pollice, Fabio" userId="33b90ca0-80fd-4059-90a4-833ad2ae37b5" providerId="ADAL" clId="{7B36BB69-2394-44CB-A8E8-C22282BAD44D}" dt="2020-10-23T00:21:00.839" v="839" actId="1076"/>
          <ac:picMkLst>
            <pc:docMk/>
            <pc:sldMk cId="2032266363" sldId="419"/>
            <ac:picMk id="21" creationId="{AD18496E-676B-4729-B704-81AB6D5C244B}"/>
          </ac:picMkLst>
        </pc:picChg>
        <pc:picChg chg="add mod modCrop">
          <ac:chgData name="Pollice, Fabio" userId="33b90ca0-80fd-4059-90a4-833ad2ae37b5" providerId="ADAL" clId="{7B36BB69-2394-44CB-A8E8-C22282BAD44D}" dt="2020-10-23T00:20:47.740" v="837" actId="1076"/>
          <ac:picMkLst>
            <pc:docMk/>
            <pc:sldMk cId="2032266363" sldId="419"/>
            <ac:picMk id="29" creationId="{021974CF-879A-41C4-8A6D-BCCB34C0D0EC}"/>
          </ac:picMkLst>
        </pc:picChg>
        <pc:picChg chg="add mod">
          <ac:chgData name="Pollice, Fabio" userId="33b90ca0-80fd-4059-90a4-833ad2ae37b5" providerId="ADAL" clId="{7B36BB69-2394-44CB-A8E8-C22282BAD44D}" dt="2020-10-23T00:20:21.240" v="824" actId="1076"/>
          <ac:picMkLst>
            <pc:docMk/>
            <pc:sldMk cId="2032266363" sldId="419"/>
            <ac:picMk id="39" creationId="{36D64113-276D-4B3D-8767-8B3CBAF78CC3}"/>
          </ac:picMkLst>
        </pc:picChg>
        <pc:cxnChg chg="mod">
          <ac:chgData name="Pollice, Fabio" userId="33b90ca0-80fd-4059-90a4-833ad2ae37b5" providerId="ADAL" clId="{7B36BB69-2394-44CB-A8E8-C22282BAD44D}" dt="2020-10-23T00:21:00.839" v="839" actId="1076"/>
          <ac:cxnSpMkLst>
            <pc:docMk/>
            <pc:sldMk cId="2032266363" sldId="419"/>
            <ac:cxnSpMk id="22" creationId="{00000000-0000-0000-0000-000000000000}"/>
          </ac:cxnSpMkLst>
        </pc:cxnChg>
        <pc:cxnChg chg="mod">
          <ac:chgData name="Pollice, Fabio" userId="33b90ca0-80fd-4059-90a4-833ad2ae37b5" providerId="ADAL" clId="{7B36BB69-2394-44CB-A8E8-C22282BAD44D}" dt="2020-10-23T00:21:23.253" v="843" actId="1076"/>
          <ac:cxnSpMkLst>
            <pc:docMk/>
            <pc:sldMk cId="2032266363" sldId="419"/>
            <ac:cxnSpMk id="23" creationId="{00000000-0000-0000-0000-000000000000}"/>
          </ac:cxnSpMkLst>
        </pc:cxnChg>
        <pc:cxnChg chg="mod">
          <ac:chgData name="Pollice, Fabio" userId="33b90ca0-80fd-4059-90a4-833ad2ae37b5" providerId="ADAL" clId="{7B36BB69-2394-44CB-A8E8-C22282BAD44D}" dt="2020-10-23T00:21:25.814" v="844" actId="1076"/>
          <ac:cxnSpMkLst>
            <pc:docMk/>
            <pc:sldMk cId="2032266363" sldId="419"/>
            <ac:cxnSpMk id="24" creationId="{00000000-0000-0000-0000-000000000000}"/>
          </ac:cxnSpMkLst>
        </pc:cxnChg>
        <pc:cxnChg chg="mod">
          <ac:chgData name="Pollice, Fabio" userId="33b90ca0-80fd-4059-90a4-833ad2ae37b5" providerId="ADAL" clId="{7B36BB69-2394-44CB-A8E8-C22282BAD44D}" dt="2020-10-23T00:20:54.961" v="838" actId="1076"/>
          <ac:cxnSpMkLst>
            <pc:docMk/>
            <pc:sldMk cId="2032266363" sldId="419"/>
            <ac:cxnSpMk id="25" creationId="{00000000-0000-0000-0000-000000000000}"/>
          </ac:cxnSpMkLst>
        </pc:cxnChg>
      </pc:sldChg>
      <pc:sldChg chg="addSp delSp modSp mod">
        <pc:chgData name="Pollice, Fabio" userId="33b90ca0-80fd-4059-90a4-833ad2ae37b5" providerId="ADAL" clId="{7B36BB69-2394-44CB-A8E8-C22282BAD44D}" dt="2020-10-23T00:28:01.378" v="942" actId="20577"/>
        <pc:sldMkLst>
          <pc:docMk/>
          <pc:sldMk cId="1686984801" sldId="944"/>
        </pc:sldMkLst>
        <pc:spChg chg="mod">
          <ac:chgData name="Pollice, Fabio" userId="33b90ca0-80fd-4059-90a4-833ad2ae37b5" providerId="ADAL" clId="{7B36BB69-2394-44CB-A8E8-C22282BAD44D}" dt="2020-10-22T23:56:54.641" v="31" actId="20577"/>
          <ac:spMkLst>
            <pc:docMk/>
            <pc:sldMk cId="1686984801" sldId="944"/>
            <ac:spMk id="2" creationId="{00000000-0000-0000-0000-000000000000}"/>
          </ac:spMkLst>
        </pc:spChg>
        <pc:spChg chg="add mod">
          <ac:chgData name="Pollice, Fabio" userId="33b90ca0-80fd-4059-90a4-833ad2ae37b5" providerId="ADAL" clId="{7B36BB69-2394-44CB-A8E8-C22282BAD44D}" dt="2020-10-23T00:28:01.378" v="942" actId="20577"/>
          <ac:spMkLst>
            <pc:docMk/>
            <pc:sldMk cId="1686984801" sldId="944"/>
            <ac:spMk id="3" creationId="{494BE60C-AC7F-4D4F-A8FE-3EFB2AF3B0E9}"/>
          </ac:spMkLst>
        </pc:spChg>
        <pc:spChg chg="add del mod">
          <ac:chgData name="Pollice, Fabio" userId="33b90ca0-80fd-4059-90a4-833ad2ae37b5" providerId="ADAL" clId="{7B36BB69-2394-44CB-A8E8-C22282BAD44D}" dt="2020-10-22T23:57:10.373" v="36" actId="478"/>
          <ac:spMkLst>
            <pc:docMk/>
            <pc:sldMk cId="1686984801" sldId="944"/>
            <ac:spMk id="26" creationId="{E587AE33-BE64-4885-88B8-4D05EDF4AA42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1" creationId="{2EA28C98-951C-4F3B-BE01-D1B84F2A6831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2" creationId="{53C03CEE-4B13-4AEC-9819-4ADA809A554E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3" creationId="{BE68028E-9B09-43DA-B432-27BCAD2FDF2B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4" creationId="{551FB049-AA8C-4E4B-966E-B81E31D0EAAC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5" creationId="{606FB0D4-C6BE-4E14-B84C-607B98A10443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6" creationId="{732524D2-F8B0-4A3C-B087-6CE0AC645D7A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7" creationId="{51F9CBBB-7B76-4456-8324-D8DFFD1457E3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8" creationId="{C697B580-BC6F-49EE-AD31-B987E18D2044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39" creationId="{2FEC269A-1EBD-4408-9924-B0689E7FBA70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0" creationId="{3AAC01A3-8EE7-4D7E-A5AA-679BA0087983}"/>
          </ac:spMkLst>
        </pc:spChg>
        <pc:spChg chg="del mod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1" creationId="{16652655-8415-4585-AD65-E38C12EF37A8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2" creationId="{F0B2565A-9A2B-442D-B1E7-26B80CAF4AE1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3" creationId="{85888FB0-1618-4EBB-AC69-B533560293BB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4" creationId="{2114A51C-B7E9-41D4-99D9-3B6775DEA6C5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5" creationId="{18880C72-A3B9-4ED9-9B58-7810B39D0FDB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6" creationId="{84774304-AE68-4564-A2F7-1A5025BE87F7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7" creationId="{577FD727-EDE1-4839-A4D6-2C6D9622253B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8" creationId="{943B274F-5F08-46B6-87A8-EE3194D04CB4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49" creationId="{699C0B6F-2C6D-41BD-B000-F4A9A7391A7E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50" creationId="{F7817238-86DA-4587-8058-19ADB1F65A51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51" creationId="{0121310D-7B98-431E-B353-50CAC7EFA0B1}"/>
          </ac:spMkLst>
        </pc:spChg>
        <pc:spChg chg="del">
          <ac:chgData name="Pollice, Fabio" userId="33b90ca0-80fd-4059-90a4-833ad2ae37b5" providerId="ADAL" clId="{7B36BB69-2394-44CB-A8E8-C22282BAD44D}" dt="2020-10-22T23:56:44.318" v="7" actId="478"/>
          <ac:spMkLst>
            <pc:docMk/>
            <pc:sldMk cId="1686984801" sldId="944"/>
            <ac:spMk id="52" creationId="{90CFE7D3-06E7-4006-94E2-07DE83C729F9}"/>
          </ac:spMkLst>
        </pc:spChg>
        <pc:cxnChg chg="del">
          <ac:chgData name="Pollice, Fabio" userId="33b90ca0-80fd-4059-90a4-833ad2ae37b5" providerId="ADAL" clId="{7B36BB69-2394-44CB-A8E8-C22282BAD44D}" dt="2020-10-22T23:56:44.318" v="7" actId="478"/>
          <ac:cxnSpMkLst>
            <pc:docMk/>
            <pc:sldMk cId="1686984801" sldId="944"/>
            <ac:cxnSpMk id="28" creationId="{659BB708-BDA4-4D2B-83C1-40522537ED12}"/>
          </ac:cxnSpMkLst>
        </pc:cxnChg>
      </pc:sldChg>
      <pc:sldChg chg="addSp delSp modSp add del mod">
        <pc:chgData name="Pollice, Fabio" userId="33b90ca0-80fd-4059-90a4-833ad2ae37b5" providerId="ADAL" clId="{7B36BB69-2394-44CB-A8E8-C22282BAD44D}" dt="2020-10-22T23:56:38.214" v="4" actId="47"/>
        <pc:sldMkLst>
          <pc:docMk/>
          <pc:sldMk cId="1257569521" sldId="945"/>
        </pc:sldMkLst>
        <pc:spChg chg="del">
          <ac:chgData name="Pollice, Fabio" userId="33b90ca0-80fd-4059-90a4-833ad2ae37b5" providerId="ADAL" clId="{7B36BB69-2394-44CB-A8E8-C22282BAD44D}" dt="2020-10-22T23:56:23.155" v="1" actId="478"/>
          <ac:spMkLst>
            <pc:docMk/>
            <pc:sldMk cId="1257569521" sldId="945"/>
            <ac:spMk id="2" creationId="{8263E932-37DD-4CA5-8EF1-CAED0948DF27}"/>
          </ac:spMkLst>
        </pc:spChg>
        <pc:spChg chg="add mod">
          <ac:chgData name="Pollice, Fabio" userId="33b90ca0-80fd-4059-90a4-833ad2ae37b5" providerId="ADAL" clId="{7B36BB69-2394-44CB-A8E8-C22282BAD44D}" dt="2020-10-22T23:56:23.155" v="1" actId="478"/>
          <ac:spMkLst>
            <pc:docMk/>
            <pc:sldMk cId="1257569521" sldId="945"/>
            <ac:spMk id="5" creationId="{EAA55D3D-73FD-48DF-8457-849342DFB63F}"/>
          </ac:spMkLst>
        </pc:spChg>
      </pc:sldChg>
      <pc:sldChg chg="add del">
        <pc:chgData name="Pollice, Fabio" userId="33b90ca0-80fd-4059-90a4-833ad2ae37b5" providerId="ADAL" clId="{7B36BB69-2394-44CB-A8E8-C22282BAD44D}" dt="2020-10-22T23:56:39.163" v="5" actId="47"/>
        <pc:sldMkLst>
          <pc:docMk/>
          <pc:sldMk cId="1588113980" sldId="946"/>
        </pc:sldMkLst>
      </pc:sldChg>
      <pc:sldChg chg="add">
        <pc:chgData name="Pollice, Fabio" userId="33b90ca0-80fd-4059-90a4-833ad2ae37b5" providerId="ADAL" clId="{7B36BB69-2394-44CB-A8E8-C22282BAD44D}" dt="2020-10-22T23:56:36.466" v="3"/>
        <pc:sldMkLst>
          <pc:docMk/>
          <pc:sldMk cId="270420173" sldId="9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859EF-349E-4898-8735-4BFA11A594CE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467E7-0842-4FC0-ACC6-0B99C290F9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6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Operações focam sem seus próprios</a:t>
            </a:r>
            <a:r>
              <a:rPr lang="pt-BR" baseline="0" dirty="0"/>
              <a:t> processos. Eficiência é local, não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E0C8-C387-4A5B-84F6-AF46C9360E8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2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8289-76A4-46F9-BE4E-B3F71938A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6A6AA-ED5D-4FD7-8DEE-D2299650C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53AF2-041B-4A9D-98D0-4690CB69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C22D2-F89C-44F3-A4EC-AB7601A4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6AA17-5607-4925-87D9-1DDAE79F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96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A131-B031-44CD-8A10-73AA2943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848DA-6B7E-4B48-A22B-4DBD24D8F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1A90C-F36B-471E-8631-EE5C0E0A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5D96-3670-4998-B889-483F398B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270F-6ED0-4053-97AE-39965855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23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0273E-CB1C-4374-99FD-322FE1617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F1450-53AF-4C61-819D-9041CA0E9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8C361-E11F-460B-B908-E136C877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E8D4-9DA3-4E9A-98CD-8B4BA4CA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99BEA-15B9-469B-AC0B-97F4450F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52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62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A7B1-85B8-42A6-97CB-2728AF1B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443A-359D-425A-A515-B3725C35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6E6D2-2543-4204-8B3E-F6B240BB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FA63B-EC4D-4F6E-8C9B-80DFA3E1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B4319-6CBA-42DE-999C-C4456C76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5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A135F-B15D-4761-9C09-C0708DD1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21B4-BA6A-4119-9C89-5C344424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50CAD-21D8-433C-8678-C3A157D2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B663D-1A31-498D-BFE6-365F05EE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1C14-4FEF-4BA7-B478-F25972E1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57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42E9-DBF8-4DB4-BCC8-52A8DB7D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0927-C2B3-40C8-A20D-F3A0747D5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5FF15-0322-45FE-A3C7-E67D04D28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4A3EA-F2AA-4A25-B6B2-6CDDEAD0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AB84C-1788-4351-B975-CEEAC9E1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437D1-A392-4D9F-8AD8-CC587502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56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FDBA-E9AE-4C14-8BEE-86B8FEFA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5A01C-3619-4C06-8570-95DA5DD7B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A49FD-F05B-4E7E-8C79-51585A073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6FE87-FDAC-48B3-B16C-C773C9BA3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9178C-77BD-42F6-A720-D5A6732B2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F79408-3D5D-49A8-B921-0EF00663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8281E-5A6A-4269-947B-EA07F32F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1015F-7E6B-4710-AA56-B9CC3C83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08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DFA4-3380-4847-8815-15BB3455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45ECD-B9AB-49DE-93CA-37CE0FB8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B37A7-592E-4541-9A51-C3E3BBF5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E4797-5546-45E2-9EA0-59B90032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9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10231-1407-4168-A760-8AE9EDE1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BB36B-762F-4034-9B27-EEB0B527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16332-6B26-4331-A3C0-859BC353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78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8D822-B6F4-4032-ACD3-593DA96A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26379-C107-4DCC-8F60-64DC8DDA5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53323-36FC-46AE-9AB7-9F58E27EB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10C97-C78F-48E3-B31C-60961EB8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2C0E3-A725-4B4B-ABCD-F92BC482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513F8-BE58-41A7-BCF5-4955AA5F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80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9747-FB5D-4392-95F8-95C4E81C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904EC-9E32-4AB3-A6FC-368B5A1FD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0CB31-2046-4D28-810A-B50A4D64D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7CE63-601A-4305-9327-1B5A6EFA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0AA2-669F-4F49-83CA-38564CA8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BF8CA-7B9E-4066-A615-5DA11216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E0344-971C-4935-A267-E2D8CE65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D83F6-4529-4A68-AA45-80038E22F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C7750-0159-4691-A575-60B1E9353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0CA0-1E0E-4757-AA61-0D5792157EA1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D61E8-74F8-4C3D-8A1D-EB65903B9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C6D02-07B4-4ADE-8DF6-9BAC23C7E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F80B-EBF5-49D3-BED1-C2133E7F060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25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E932-37DD-4CA5-8EF1-CAED0948D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8899"/>
            <a:ext cx="9144000" cy="881063"/>
          </a:xfrm>
        </p:spPr>
        <p:txBody>
          <a:bodyPr>
            <a:normAutofit/>
          </a:bodyPr>
          <a:lstStyle/>
          <a:p>
            <a:r>
              <a:rPr lang="pt-BR" sz="5400" b="1" cap="all" dirty="0">
                <a:solidFill>
                  <a:srgbClr val="00547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Estudo de Caso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27C8C-5BE7-48E8-9ABC-FD4C58E0F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9811"/>
            <a:ext cx="9144000" cy="8810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pt-BR" sz="5400" b="1" cap="all" dirty="0">
                <a:solidFill>
                  <a:srgbClr val="00547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KNB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604CC-F049-4A36-8B87-29C67E7DEE01}"/>
              </a:ext>
            </a:extLst>
          </p:cNvPr>
          <p:cNvSpPr txBox="1"/>
          <p:nvPr/>
        </p:nvSpPr>
        <p:spPr>
          <a:xfrm>
            <a:off x="158658" y="6400800"/>
            <a:ext cx="3375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Elaborado por Fabio Pollice - 2020</a:t>
            </a:r>
          </a:p>
        </p:txBody>
      </p:sp>
    </p:spTree>
    <p:extLst>
      <p:ext uri="{BB962C8B-B14F-4D97-AF65-F5344CB8AC3E}">
        <p14:creationId xmlns:p14="http://schemas.microsoft.com/office/powerpoint/2010/main" val="324705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/>
          <p:nvPr/>
        </p:nvSpPr>
        <p:spPr>
          <a:xfrm>
            <a:off x="2214614" y="372518"/>
            <a:ext cx="7481626" cy="590931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defRPr sz="3600" b="1" cap="all">
                <a:solidFill>
                  <a:srgbClr val="005476"/>
                </a:solidFill>
                <a:ea typeface="+mj-ea"/>
                <a:cs typeface="+mj-cs"/>
              </a:defRPr>
            </a:lvl1pPr>
          </a:lstStyle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Preparação do caso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BE60C-AC7F-4D4F-A8FE-3EFB2AF3B0E9}"/>
              </a:ext>
            </a:extLst>
          </p:cNvPr>
          <p:cNvSpPr txBox="1"/>
          <p:nvPr/>
        </p:nvSpPr>
        <p:spPr>
          <a:xfrm>
            <a:off x="1143000" y="1571625"/>
            <a:ext cx="102393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/>
              <a:t>Caso será entregue aos alunos 1 semana antes para leitura e preparação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Além do caso, serão enviadas 4 leituras previas, pertinentes ao caso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CROXTON, Keely L. et al. The demand management process. The International Journal of Logistics Management, v. 13, n. 2, p. 51-66, 2002.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LAPIDE, Larry. Sales and operations planning part I: the process. The Journal of business forecasting, v. 23, n. 3, p. 17-19, 2004.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LEE,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Hau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 L.; PADMANABHAN,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Venkata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; WHANG,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Seungjin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. The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bullwhip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effect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supply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1">
                    <a:lumMod val="65000"/>
                  </a:schemeClr>
                </a:solidFill>
              </a:rPr>
              <a:t>chains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. Sloan management review, v. 38, p. 93-102, 1997.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KRALJIC, Peter. Purchasing must become supply management. Harvard business review, v. 61, n. 5, p. 109-117, 1983.</a:t>
            </a:r>
            <a:endParaRPr lang="pt-BR" i="1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Alunos deverão preparar antecipadamente uma linha de raciocínio para discussão na aula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No dia da discussão, os alunos serão separados em 2 grupos de 4 pessoas 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Será feita uma rápida revisão dos conceitos principais a serem avaliados no caso, </a:t>
            </a:r>
            <a:r>
              <a:rPr lang="pt-BR"/>
              <a:t>pelo professor</a:t>
            </a: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Alunos terão 60 min para a discussão e preparação de uma apresentação com a solução do caso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Cada grupo  terá 10 min para apresentar as conclusões</a:t>
            </a:r>
          </a:p>
        </p:txBody>
      </p:sp>
    </p:spTree>
    <p:extLst>
      <p:ext uri="{BB962C8B-B14F-4D97-AF65-F5344CB8AC3E}">
        <p14:creationId xmlns:p14="http://schemas.microsoft.com/office/powerpoint/2010/main" val="16869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8654" y="1890274"/>
            <a:ext cx="1668703" cy="641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Isosceles Triangle 3"/>
          <p:cNvSpPr/>
          <p:nvPr/>
        </p:nvSpPr>
        <p:spPr>
          <a:xfrm rot="10800000">
            <a:off x="898654" y="2000724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Isosceles Triangle 4"/>
          <p:cNvSpPr/>
          <p:nvPr/>
        </p:nvSpPr>
        <p:spPr>
          <a:xfrm rot="10800000">
            <a:off x="2016508" y="2022902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1515533" y="1993859"/>
            <a:ext cx="381940" cy="459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294544" y="1885873"/>
            <a:ext cx="1668703" cy="641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Isosceles Triangle 7"/>
          <p:cNvSpPr/>
          <p:nvPr/>
        </p:nvSpPr>
        <p:spPr>
          <a:xfrm rot="10800000">
            <a:off x="3316693" y="1986671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Isosceles Triangle 8"/>
          <p:cNvSpPr/>
          <p:nvPr/>
        </p:nvSpPr>
        <p:spPr>
          <a:xfrm rot="10800000">
            <a:off x="4434547" y="2008849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3933572" y="1979806"/>
            <a:ext cx="381940" cy="459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5715374" y="1898403"/>
            <a:ext cx="1668703" cy="641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5751285" y="2017293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6869139" y="2039471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6368164" y="2010428"/>
            <a:ext cx="381940" cy="459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8224283" y="1877750"/>
            <a:ext cx="632266" cy="641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8280577" y="2013971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ctangle 16"/>
          <p:cNvSpPr/>
          <p:nvPr/>
        </p:nvSpPr>
        <p:spPr>
          <a:xfrm>
            <a:off x="9964017" y="1877750"/>
            <a:ext cx="1134479" cy="641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Isosceles Triangle 17"/>
          <p:cNvSpPr/>
          <p:nvPr/>
        </p:nvSpPr>
        <p:spPr>
          <a:xfrm rot="10800000">
            <a:off x="10015038" y="1957102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57319" y="2225490"/>
            <a:ext cx="2320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22781" y="2220582"/>
            <a:ext cx="2320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708899" y="2257978"/>
            <a:ext cx="2320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292322" y="2240280"/>
            <a:ext cx="2320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6541" y="2625327"/>
            <a:ext cx="1699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Produtor </a:t>
            </a:r>
          </a:p>
          <a:p>
            <a:pPr algn="ctr"/>
            <a:r>
              <a:rPr lang="pt-BR" dirty="0"/>
              <a:t>de </a:t>
            </a:r>
          </a:p>
          <a:p>
            <a:pPr algn="ctr"/>
            <a:r>
              <a:rPr lang="pt-BR" dirty="0"/>
              <a:t>resinas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71565" y="2628115"/>
            <a:ext cx="1699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Produtor </a:t>
            </a:r>
          </a:p>
          <a:p>
            <a:pPr algn="ctr"/>
            <a:r>
              <a:rPr lang="pt-BR" dirty="0"/>
              <a:t>de </a:t>
            </a:r>
          </a:p>
          <a:p>
            <a:pPr algn="ctr"/>
            <a:r>
              <a:rPr lang="pt-BR" dirty="0"/>
              <a:t>embalagens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96205" y="2614405"/>
            <a:ext cx="1699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Produtor </a:t>
            </a:r>
          </a:p>
          <a:p>
            <a:pPr algn="ctr"/>
            <a:r>
              <a:rPr lang="pt-BR" dirty="0"/>
              <a:t>de </a:t>
            </a:r>
          </a:p>
          <a:p>
            <a:pPr algn="ctr"/>
            <a:r>
              <a:rPr lang="pt-BR" dirty="0"/>
              <a:t>alimentos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42140" y="2560200"/>
            <a:ext cx="16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Supermercado</a:t>
            </a:r>
          </a:p>
        </p:txBody>
      </p:sp>
      <p:sp>
        <p:nvSpPr>
          <p:cNvPr id="31" name="Isosceles Triangle 30"/>
          <p:cNvSpPr/>
          <p:nvPr/>
        </p:nvSpPr>
        <p:spPr>
          <a:xfrm rot="10800000">
            <a:off x="906541" y="5417955"/>
            <a:ext cx="516218" cy="43984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Oval 31"/>
          <p:cNvSpPr/>
          <p:nvPr/>
        </p:nvSpPr>
        <p:spPr>
          <a:xfrm>
            <a:off x="10631917" y="1950237"/>
            <a:ext cx="381940" cy="459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Oval 32"/>
          <p:cNvSpPr/>
          <p:nvPr/>
        </p:nvSpPr>
        <p:spPr>
          <a:xfrm>
            <a:off x="973680" y="6143079"/>
            <a:ext cx="381940" cy="459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TextBox 33"/>
          <p:cNvSpPr txBox="1"/>
          <p:nvPr/>
        </p:nvSpPr>
        <p:spPr>
          <a:xfrm>
            <a:off x="7673437" y="2615963"/>
            <a:ext cx="16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Armazém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3229" y="5453213"/>
            <a:ext cx="16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Estoques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22759" y="6137011"/>
            <a:ext cx="16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Processos operacionais</a:t>
            </a:r>
          </a:p>
        </p:txBody>
      </p:sp>
      <p:sp>
        <p:nvSpPr>
          <p:cNvPr id="38" name="CaixaDeTexto 4">
            <a:extLst>
              <a:ext uri="{FF2B5EF4-FFF2-40B4-BE49-F238E27FC236}">
                <a16:creationId xmlns:a16="http://schemas.microsoft.com/office/drawing/2014/main" id="{D8AA5EBF-13A9-4F3C-9D98-4D9DD1FEB27D}"/>
              </a:ext>
            </a:extLst>
          </p:cNvPr>
          <p:cNvSpPr txBox="1"/>
          <p:nvPr/>
        </p:nvSpPr>
        <p:spPr>
          <a:xfrm>
            <a:off x="1576957" y="397823"/>
            <a:ext cx="7195279" cy="830997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defRPr sz="3200" b="1" cap="all">
                <a:solidFill>
                  <a:srgbClr val="00547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Coordenação na cadeia </a:t>
            </a:r>
          </a:p>
          <a:p>
            <a:r>
              <a:rPr lang="pt-BR" dirty="0"/>
              <a:t>MULTIPLOS ELOS</a:t>
            </a:r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206985F2-F5DE-436B-AC8A-F1FD7BD148A8}"/>
              </a:ext>
            </a:extLst>
          </p:cNvPr>
          <p:cNvSpPr/>
          <p:nvPr/>
        </p:nvSpPr>
        <p:spPr>
          <a:xfrm>
            <a:off x="4389788" y="5453213"/>
            <a:ext cx="4206011" cy="1207412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00163" eaLnBrk="0" hangingPunct="0">
              <a:spcBef>
                <a:spcPct val="0"/>
              </a:spcBef>
            </a:pPr>
            <a:r>
              <a:rPr lang="pt-BR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Busca pela eficiência é </a:t>
            </a:r>
          </a:p>
          <a:p>
            <a:pPr algn="ctr" defTabSz="1300163" eaLnBrk="0" hangingPunct="0">
              <a:spcBef>
                <a:spcPct val="0"/>
              </a:spcBef>
            </a:pPr>
            <a:r>
              <a:rPr lang="pt-BR" sz="2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LOCAL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52AD1B-522D-4E60-9DA3-28CD3DB6B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336" y="3590269"/>
            <a:ext cx="923925" cy="1233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B457E8-A272-4FB1-A9EA-0589E493E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0403" y="3540189"/>
            <a:ext cx="1574071" cy="15740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D18496E-676B-4729-B704-81AB6D5C24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2575" y="3585868"/>
            <a:ext cx="1357313" cy="135731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21974CF-879A-41C4-8A6D-BCCB34C0D0E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167"/>
          <a:stretch/>
        </p:blipFill>
        <p:spPr>
          <a:xfrm>
            <a:off x="7708899" y="3642285"/>
            <a:ext cx="1815435" cy="123929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6D64113-276D-4B3D-8767-8B3CBAF78C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8592" y="3132816"/>
            <a:ext cx="1189904" cy="212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6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234" y="1504774"/>
            <a:ext cx="8267700" cy="46767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7CAC8DF-AC6E-4370-9A49-40677AB1F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251" y="207071"/>
            <a:ext cx="1683349" cy="1264287"/>
          </a:xfrm>
          <a:prstGeom prst="rect">
            <a:avLst/>
          </a:prstGeom>
        </p:spPr>
      </p:pic>
      <p:sp>
        <p:nvSpPr>
          <p:cNvPr id="8" name="CaixaDeTexto 4">
            <a:extLst>
              <a:ext uri="{FF2B5EF4-FFF2-40B4-BE49-F238E27FC236}">
                <a16:creationId xmlns:a16="http://schemas.microsoft.com/office/drawing/2014/main" id="{4C597E96-7AB7-47DD-B523-EBF5943FB53C}"/>
              </a:ext>
            </a:extLst>
          </p:cNvPr>
          <p:cNvSpPr txBox="1"/>
          <p:nvPr/>
        </p:nvSpPr>
        <p:spPr>
          <a:xfrm>
            <a:off x="1533526" y="345262"/>
            <a:ext cx="7195279" cy="830997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defRPr sz="3200" b="1" cap="all">
                <a:solidFill>
                  <a:srgbClr val="00547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EFEITO CHICOTE</a:t>
            </a:r>
          </a:p>
        </p:txBody>
      </p:sp>
    </p:spTree>
    <p:extLst>
      <p:ext uri="{BB962C8B-B14F-4D97-AF65-F5344CB8AC3E}">
        <p14:creationId xmlns:p14="http://schemas.microsoft.com/office/powerpoint/2010/main" val="334729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/>
          <p:nvPr/>
        </p:nvSpPr>
        <p:spPr>
          <a:xfrm>
            <a:off x="2214614" y="372518"/>
            <a:ext cx="7481626" cy="590931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defRPr sz="3600" b="1" cap="all">
                <a:solidFill>
                  <a:srgbClr val="005476"/>
                </a:solidFill>
                <a:ea typeface="+mj-ea"/>
                <a:cs typeface="+mj-cs"/>
              </a:defRPr>
            </a:lvl1pPr>
          </a:lstStyle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Processo de Previsão De </a:t>
            </a:r>
            <a:r>
              <a:rPr lang="pt-B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VeNDAS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659BB708-BDA4-4D2B-83C1-40522537ED12}"/>
              </a:ext>
            </a:extLst>
          </p:cNvPr>
          <p:cNvCxnSpPr>
            <a:cxnSpLocks/>
          </p:cNvCxnSpPr>
          <p:nvPr/>
        </p:nvCxnSpPr>
        <p:spPr>
          <a:xfrm>
            <a:off x="6339320" y="1135223"/>
            <a:ext cx="0" cy="394245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">
            <a:extLst>
              <a:ext uri="{FF2B5EF4-FFF2-40B4-BE49-F238E27FC236}">
                <a16:creationId xmlns:a16="http://schemas.microsoft.com/office/drawing/2014/main" id="{2EA28C98-951C-4F3B-BE01-D1B84F2A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905" y="849820"/>
            <a:ext cx="8338457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8925" indent="-288925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ts val="1200"/>
              </a:spcBef>
              <a:buClr>
                <a:srgbClr val="5E5C83"/>
              </a:buClr>
              <a:buFont typeface="Wingdings" panose="05000000000000000000" pitchFamily="2" charset="2"/>
              <a:buChar char="§"/>
            </a:pPr>
            <a:endParaRPr lang="pt-BR" altLang="pt-B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53C03CEE-4B13-4AEC-9819-4ADA809A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048" y="1182284"/>
            <a:ext cx="2457688" cy="832519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65087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300163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951038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60032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30575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35147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9719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44291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Aspectos </a:t>
            </a:r>
          </a:p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QUANTITATIVOS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BE68028E-9B09-43DA-B432-27BCAD2FD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639" y="1135224"/>
            <a:ext cx="2457688" cy="832519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65087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300163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951038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60032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30575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35147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9719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44291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Aspectos </a:t>
            </a:r>
          </a:p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QUALITATIVOS</a:t>
            </a:r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551FB049-AA8C-4E4B-966E-B81E31D0EAAC}"/>
              </a:ext>
            </a:extLst>
          </p:cNvPr>
          <p:cNvSpPr/>
          <p:nvPr/>
        </p:nvSpPr>
        <p:spPr>
          <a:xfrm>
            <a:off x="7384623" y="2320327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pt-BR" sz="2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606FB0D4-C6BE-4E14-B84C-607B98A10443}"/>
              </a:ext>
            </a:extLst>
          </p:cNvPr>
          <p:cNvSpPr/>
          <p:nvPr/>
        </p:nvSpPr>
        <p:spPr>
          <a:xfrm>
            <a:off x="8069764" y="2253157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Dados históricos de venda</a:t>
            </a:r>
          </a:p>
        </p:txBody>
      </p:sp>
      <p:sp>
        <p:nvSpPr>
          <p:cNvPr id="36" name="Seta: para a Direita 35">
            <a:extLst>
              <a:ext uri="{FF2B5EF4-FFF2-40B4-BE49-F238E27FC236}">
                <a16:creationId xmlns:a16="http://schemas.microsoft.com/office/drawing/2014/main" id="{732524D2-F8B0-4A3C-B087-6CE0AC645D7A}"/>
              </a:ext>
            </a:extLst>
          </p:cNvPr>
          <p:cNvSpPr/>
          <p:nvPr/>
        </p:nvSpPr>
        <p:spPr>
          <a:xfrm>
            <a:off x="7384623" y="3011479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pt-BR" sz="2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Seta: para a Direita 36">
            <a:extLst>
              <a:ext uri="{FF2B5EF4-FFF2-40B4-BE49-F238E27FC236}">
                <a16:creationId xmlns:a16="http://schemas.microsoft.com/office/drawing/2014/main" id="{51F9CBBB-7B76-4456-8324-D8DFFD1457E3}"/>
              </a:ext>
            </a:extLst>
          </p:cNvPr>
          <p:cNvSpPr/>
          <p:nvPr/>
        </p:nvSpPr>
        <p:spPr>
          <a:xfrm>
            <a:off x="7403673" y="3649654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pt-BR" sz="2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C697B580-BC6F-49EE-AD31-B987E18D2044}"/>
              </a:ext>
            </a:extLst>
          </p:cNvPr>
          <p:cNvSpPr/>
          <p:nvPr/>
        </p:nvSpPr>
        <p:spPr>
          <a:xfrm>
            <a:off x="8069764" y="3578586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Anormalidades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2FEC269A-1EBD-4408-9924-B0689E7FBA70}"/>
              </a:ext>
            </a:extLst>
          </p:cNvPr>
          <p:cNvSpPr/>
          <p:nvPr/>
        </p:nvSpPr>
        <p:spPr>
          <a:xfrm>
            <a:off x="8069764" y="2906629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Comportamento da curva de vendas</a:t>
            </a:r>
          </a:p>
        </p:txBody>
      </p:sp>
      <p:sp>
        <p:nvSpPr>
          <p:cNvPr id="40" name="Seta: para a Direita 39">
            <a:extLst>
              <a:ext uri="{FF2B5EF4-FFF2-40B4-BE49-F238E27FC236}">
                <a16:creationId xmlns:a16="http://schemas.microsoft.com/office/drawing/2014/main" id="{3AAC01A3-8EE7-4D7E-A5AA-679BA0087983}"/>
              </a:ext>
            </a:extLst>
          </p:cNvPr>
          <p:cNvSpPr/>
          <p:nvPr/>
        </p:nvSpPr>
        <p:spPr>
          <a:xfrm>
            <a:off x="2033639" y="2278619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endParaRPr lang="pt-B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16652655-8415-4585-AD65-E38C12EF37A8}"/>
              </a:ext>
            </a:extLst>
          </p:cNvPr>
          <p:cNvSpPr/>
          <p:nvPr/>
        </p:nvSpPr>
        <p:spPr>
          <a:xfrm>
            <a:off x="2766405" y="2206097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Conjuntura econômica</a:t>
            </a:r>
          </a:p>
        </p:txBody>
      </p:sp>
      <p:sp>
        <p:nvSpPr>
          <p:cNvPr id="42" name="Seta: para a Direita 41">
            <a:extLst>
              <a:ext uri="{FF2B5EF4-FFF2-40B4-BE49-F238E27FC236}">
                <a16:creationId xmlns:a16="http://schemas.microsoft.com/office/drawing/2014/main" id="{F0B2565A-9A2B-442D-B1E7-26B80CAF4AE1}"/>
              </a:ext>
            </a:extLst>
          </p:cNvPr>
          <p:cNvSpPr/>
          <p:nvPr/>
        </p:nvSpPr>
        <p:spPr>
          <a:xfrm>
            <a:off x="2062214" y="2964419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endParaRPr lang="pt-B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85888FB0-1618-4EBB-AC69-B533560293BB}"/>
              </a:ext>
            </a:extLst>
          </p:cNvPr>
          <p:cNvSpPr/>
          <p:nvPr/>
        </p:nvSpPr>
        <p:spPr>
          <a:xfrm>
            <a:off x="2081264" y="3602594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endParaRPr lang="pt-B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2114A51C-B7E9-41D4-99D9-3B6775DEA6C5}"/>
              </a:ext>
            </a:extLst>
          </p:cNvPr>
          <p:cNvSpPr/>
          <p:nvPr/>
        </p:nvSpPr>
        <p:spPr>
          <a:xfrm>
            <a:off x="2766405" y="3531526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Clientes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18880C72-A3B9-4ED9-9B58-7810B39D0FDB}"/>
              </a:ext>
            </a:extLst>
          </p:cNvPr>
          <p:cNvSpPr/>
          <p:nvPr/>
        </p:nvSpPr>
        <p:spPr>
          <a:xfrm>
            <a:off x="2766405" y="2859569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Estratégia da área de vendas</a:t>
            </a:r>
          </a:p>
        </p:txBody>
      </p:sp>
      <p:sp>
        <p:nvSpPr>
          <p:cNvPr id="46" name="Seta: para a Direita 45">
            <a:extLst>
              <a:ext uri="{FF2B5EF4-FFF2-40B4-BE49-F238E27FC236}">
                <a16:creationId xmlns:a16="http://schemas.microsoft.com/office/drawing/2014/main" id="{84774304-AE68-4564-A2F7-1A5025BE87F7}"/>
              </a:ext>
            </a:extLst>
          </p:cNvPr>
          <p:cNvSpPr/>
          <p:nvPr/>
        </p:nvSpPr>
        <p:spPr>
          <a:xfrm>
            <a:off x="2081264" y="4257069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endParaRPr lang="pt-B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577FD727-EDE1-4839-A4D6-2C6D9622253B}"/>
              </a:ext>
            </a:extLst>
          </p:cNvPr>
          <p:cNvSpPr/>
          <p:nvPr/>
        </p:nvSpPr>
        <p:spPr>
          <a:xfrm>
            <a:off x="2766405" y="4186001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Concorrentes</a:t>
            </a:r>
          </a:p>
        </p:txBody>
      </p:sp>
      <p:sp>
        <p:nvSpPr>
          <p:cNvPr id="48" name="Rectangle 4">
            <a:extLst>
              <a:ext uri="{FF2B5EF4-FFF2-40B4-BE49-F238E27FC236}">
                <a16:creationId xmlns:a16="http://schemas.microsoft.com/office/drawing/2014/main" id="{943B274F-5F08-46B6-87A8-EE3194D04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062" y="4967705"/>
            <a:ext cx="3552853" cy="59872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65087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300163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951038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60032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30575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35147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9719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44291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Análise combinada QUALI + QUANTI</a:t>
            </a:r>
          </a:p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(Equipe multifuncional – S&amp;OP) </a:t>
            </a: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699C0B6F-2C6D-41BD-B000-F4A9A7391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065" y="6075763"/>
            <a:ext cx="2123895" cy="47652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65087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300163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951038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600325" defTabSz="1300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30575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35147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9719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4429125" defTabSz="1300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pt-BR" sz="1400" b="1" dirty="0">
                <a:solidFill>
                  <a:schemeClr val="bg1"/>
                </a:solidFill>
              </a:rPr>
              <a:t>PREVISAO DE VENDAS</a:t>
            </a:r>
          </a:p>
        </p:txBody>
      </p:sp>
      <p:sp>
        <p:nvSpPr>
          <p:cNvPr id="50" name="Seta: para a Direita 49">
            <a:extLst>
              <a:ext uri="{FF2B5EF4-FFF2-40B4-BE49-F238E27FC236}">
                <a16:creationId xmlns:a16="http://schemas.microsoft.com/office/drawing/2014/main" id="{F7817238-86DA-4587-8058-19ADB1F65A51}"/>
              </a:ext>
            </a:extLst>
          </p:cNvPr>
          <p:cNvSpPr/>
          <p:nvPr/>
        </p:nvSpPr>
        <p:spPr>
          <a:xfrm>
            <a:off x="7409132" y="4314715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pt-BR" sz="20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0121310D-7B98-431E-B353-50CAC7EFA0B1}"/>
              </a:ext>
            </a:extLst>
          </p:cNvPr>
          <p:cNvSpPr/>
          <p:nvPr/>
        </p:nvSpPr>
        <p:spPr>
          <a:xfrm>
            <a:off x="8075223" y="4243647"/>
            <a:ext cx="2457688" cy="5524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t-BR" sz="1600" b="1" kern="0" dirty="0">
                <a:solidFill>
                  <a:prstClr val="black"/>
                </a:solidFill>
                <a:latin typeface="Calibri" panose="020F0502020204030204"/>
              </a:rPr>
              <a:t>Demanda estatística (modelagem)</a:t>
            </a:r>
          </a:p>
        </p:txBody>
      </p:sp>
      <p:sp>
        <p:nvSpPr>
          <p:cNvPr id="52" name="Seta: para a Direita 51">
            <a:extLst>
              <a:ext uri="{FF2B5EF4-FFF2-40B4-BE49-F238E27FC236}">
                <a16:creationId xmlns:a16="http://schemas.microsoft.com/office/drawing/2014/main" id="{90CFE7D3-06E7-4006-94E2-07DE83C729F9}"/>
              </a:ext>
            </a:extLst>
          </p:cNvPr>
          <p:cNvSpPr/>
          <p:nvPr/>
        </p:nvSpPr>
        <p:spPr>
          <a:xfrm rot="5400000">
            <a:off x="6147359" y="5628087"/>
            <a:ext cx="361950" cy="419100"/>
          </a:xfrm>
          <a:prstGeom prst="rightArrow">
            <a:avLst/>
          </a:prstGeom>
          <a:solidFill>
            <a:srgbClr val="626262"/>
          </a:solidFill>
          <a:ln w="12700" cap="flat" cmpd="sng" algn="ctr">
            <a:solidFill>
              <a:srgbClr val="626262"/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pt-BR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42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1460" y="2778743"/>
            <a:ext cx="8171543" cy="2212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4743377" y="1122699"/>
            <a:ext cx="3234094" cy="865466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Planejamento estratégico do negócio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9453" y="2932056"/>
            <a:ext cx="3234094" cy="85090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de desenvolvimento de novos produtos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4214" y="2923887"/>
            <a:ext cx="3234094" cy="85090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financeiro</a:t>
            </a:r>
          </a:p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(orçamento)</a:t>
            </a:r>
          </a:p>
        </p:txBody>
      </p:sp>
      <p:sp>
        <p:nvSpPr>
          <p:cNvPr id="9" name="Rectangle 8"/>
          <p:cNvSpPr/>
          <p:nvPr/>
        </p:nvSpPr>
        <p:spPr>
          <a:xfrm>
            <a:off x="6904689" y="3995529"/>
            <a:ext cx="3234094" cy="85090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de produção agregado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29928" y="3990258"/>
            <a:ext cx="3234094" cy="850903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de vendas agregado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29928" y="5863871"/>
            <a:ext cx="3234094" cy="803629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de vendas detalhado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04689" y="5849193"/>
            <a:ext cx="3234094" cy="818307"/>
          </a:xfrm>
          <a:prstGeom prst="rect">
            <a:avLst/>
          </a:prstGeom>
          <a:solidFill>
            <a:srgbClr val="005476"/>
          </a:solidFill>
          <a:ln>
            <a:solidFill>
              <a:srgbClr val="00547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b="1" dirty="0">
                <a:ea typeface="ＭＳ Ｐゴシック" panose="020B0600070205080204" pitchFamily="34" charset="-128"/>
              </a:rPr>
              <a:t>Plano mestre de produção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3882552" y="5090476"/>
            <a:ext cx="528847" cy="720565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Up-Down Arrow 14"/>
          <p:cNvSpPr/>
          <p:nvPr/>
        </p:nvSpPr>
        <p:spPr>
          <a:xfrm>
            <a:off x="8257313" y="5090476"/>
            <a:ext cx="528847" cy="720565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Up-Down Arrow 15"/>
          <p:cNvSpPr/>
          <p:nvPr/>
        </p:nvSpPr>
        <p:spPr>
          <a:xfrm>
            <a:off x="6096001" y="2056558"/>
            <a:ext cx="528847" cy="720565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4">
            <a:extLst>
              <a:ext uri="{FF2B5EF4-FFF2-40B4-BE49-F238E27FC236}">
                <a16:creationId xmlns:a16="http://schemas.microsoft.com/office/drawing/2014/main" id="{F31608A9-2B28-4CC6-B92A-06807319774D}"/>
              </a:ext>
            </a:extLst>
          </p:cNvPr>
          <p:cNvSpPr txBox="1"/>
          <p:nvPr/>
        </p:nvSpPr>
        <p:spPr>
          <a:xfrm>
            <a:off x="2133465" y="305696"/>
            <a:ext cx="6476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5476"/>
                </a:solidFill>
                <a:latin typeface="Calibri" panose="020F0502020204030204"/>
              </a:rPr>
              <a:t>SALES &amp; OPERATIONS PLANNING</a:t>
            </a:r>
          </a:p>
        </p:txBody>
      </p:sp>
    </p:spTree>
    <p:extLst>
      <p:ext uri="{BB962C8B-B14F-4D97-AF65-F5344CB8AC3E}">
        <p14:creationId xmlns:p14="http://schemas.microsoft.com/office/powerpoint/2010/main" val="404538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61" y="282837"/>
            <a:ext cx="6184001" cy="590931"/>
          </a:xfr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5476"/>
                </a:solidFill>
                <a:latin typeface="Calibri" panose="020F0502020204030204"/>
                <a:ea typeface="+mn-ea"/>
                <a:cs typeface="+mn-cs"/>
              </a:rPr>
              <a:t>ESTRATÉGIA DE SEGMENTAÇÃO</a:t>
            </a: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63688" y="1385888"/>
            <a:ext cx="1814512" cy="17335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15888" indent="-115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Altos valores de compra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Sensível a tempo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Chave para o negócio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Alto impacto na confiabilidade da fábrica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Alto impacto na percepção do consumidor</a:t>
            </a:r>
          </a:p>
        </p:txBody>
      </p:sp>
      <p:sp>
        <p:nvSpPr>
          <p:cNvPr id="16" name="Rectangle 21">
            <a:extLst>
              <a:ext uri="{FF2B5EF4-FFF2-40B4-BE49-F238E27FC236}">
                <a16:creationId xmlns:a16="http://schemas.microsoft.com/office/drawing/2014/main" id="{4E8CF403-0E19-4C9B-B2DF-961B9BC2E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138" y="4457700"/>
            <a:ext cx="1433512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15888" indent="-115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Poucas opções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Baixa escala para comprador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Altas restrições técnicas</a:t>
            </a:r>
          </a:p>
          <a:p>
            <a:pPr marL="180975" indent="-180975">
              <a:spcBef>
                <a:spcPts val="700"/>
              </a:spcBef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400" dirty="0">
                <a:solidFill>
                  <a:prstClr val="black"/>
                </a:solidFill>
                <a:latin typeface="Calibri" panose="020F0502020204030204"/>
              </a:rPr>
              <a:t>Complexidade logística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1290DD3F-68A9-4F6D-84B6-5B0976322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4" y="3678238"/>
            <a:ext cx="2447925" cy="1871662"/>
          </a:xfrm>
          <a:prstGeom prst="rect">
            <a:avLst/>
          </a:prstGeom>
          <a:solidFill>
            <a:srgbClr val="99FF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600" b="1" u="sng" dirty="0">
                <a:solidFill>
                  <a:srgbClr val="164216"/>
                </a:solidFill>
                <a:latin typeface="Calibri" panose="020F0502020204030204"/>
              </a:rPr>
              <a:t>Não-crítico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164216"/>
                </a:solidFill>
                <a:latin typeface="Calibri" panose="020F0502020204030204"/>
              </a:rPr>
              <a:t>Reduzir número de fornecedores  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164216"/>
                </a:solidFill>
                <a:latin typeface="Calibri" panose="020F0502020204030204"/>
              </a:rPr>
              <a:t>Foco na eficiência e simplificação do processo de compras 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164216"/>
                </a:solidFill>
                <a:latin typeface="Calibri" panose="020F0502020204030204"/>
              </a:rPr>
              <a:t>Contratos de médio/longo prazo</a:t>
            </a:r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803B6530-E0AD-4CDC-A7C3-0FA22DF5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6" y="1733551"/>
            <a:ext cx="2447925" cy="187166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600" b="1" u="sng" dirty="0">
                <a:solidFill>
                  <a:prstClr val="black"/>
                </a:solidFill>
                <a:latin typeface="Calibri" panose="020F0502020204030204"/>
              </a:rPr>
              <a:t>Escala</a:t>
            </a:r>
          </a:p>
          <a:p>
            <a:pPr marL="285750" indent="-285750">
              <a:buClr>
                <a:srgbClr val="5E5C83"/>
              </a:buClr>
              <a:buFont typeface="Arial" panose="020B0604020202020204" pitchFamily="34" charset="0"/>
              <a:buChar char="•"/>
              <a:defRPr/>
            </a:pPr>
            <a:r>
              <a:rPr lang="pt-BR" altLang="pt-BR" sz="1200" dirty="0">
                <a:solidFill>
                  <a:prstClr val="black"/>
                </a:solidFill>
                <a:latin typeface="Calibri" panose="020F0502020204030204"/>
              </a:rPr>
              <a:t>Usar vantagem competitiva para reduzir custos totais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prstClr val="black"/>
                </a:solidFill>
                <a:latin typeface="Calibri" panose="020F0502020204030204"/>
              </a:rPr>
              <a:t>  Volume é uma ferramenta de negociação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prstClr val="black"/>
                </a:solidFill>
                <a:latin typeface="Calibri" panose="020F0502020204030204"/>
              </a:rPr>
              <a:t>“Dual – </a:t>
            </a:r>
            <a:r>
              <a:rPr lang="pt-BR" altLang="pt-BR" sz="1200" dirty="0" err="1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lang="pt-BR" altLang="pt-BR" sz="1200" dirty="0">
                <a:solidFill>
                  <a:prstClr val="black"/>
                </a:solidFill>
                <a:latin typeface="Calibri" panose="020F0502020204030204"/>
              </a:rPr>
              <a:t>” : muitos fornecedores aprovados mas poucos ativos </a:t>
            </a: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FB5518A3-420C-4216-BC23-2C921350E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4" y="3663951"/>
            <a:ext cx="2447925" cy="187166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600" b="1" u="sng" dirty="0">
                <a:solidFill>
                  <a:srgbClr val="FFFFFF"/>
                </a:solidFill>
                <a:latin typeface="Calibri" panose="020F0502020204030204"/>
              </a:rPr>
              <a:t>Gargalo</a:t>
            </a:r>
          </a:p>
          <a:p>
            <a:pPr algn="ctr">
              <a:buClr>
                <a:srgbClr val="5E5C83"/>
              </a:buClr>
              <a:defRPr/>
            </a:pPr>
            <a:endParaRPr lang="pt-BR" altLang="pt-BR" sz="1600" u="sng" dirty="0">
              <a:solidFill>
                <a:srgbClr val="FFFFFF"/>
              </a:solidFill>
              <a:latin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FFFFFF"/>
                </a:solidFill>
                <a:latin typeface="Calibri" panose="020F0502020204030204"/>
              </a:rPr>
              <a:t>Reduzir / eliminar exposição às variações de preço e interrupção de fornecimento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FFFFFF"/>
                </a:solidFill>
                <a:latin typeface="Calibri" panose="020F0502020204030204"/>
              </a:rPr>
              <a:t>Busca constante por substitutos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rgbClr val="FFFFFF"/>
                </a:solidFill>
                <a:latin typeface="Calibri" panose="020F0502020204030204"/>
              </a:rPr>
              <a:t>Estoques de segurança e planos de contingência </a:t>
            </a: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F8841E38-AAFB-4FB1-86BF-6D152440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4" y="1733551"/>
            <a:ext cx="2447925" cy="1871663"/>
          </a:xfrm>
          <a:prstGeom prst="rect">
            <a:avLst/>
          </a:prstGeom>
          <a:solidFill>
            <a:srgbClr val="005476"/>
          </a:solidFill>
          <a:ln w="12700">
            <a:solidFill>
              <a:srgbClr val="005476"/>
            </a:solidFill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600" b="1" u="sng" dirty="0">
                <a:solidFill>
                  <a:schemeClr val="bg1"/>
                </a:solidFill>
                <a:latin typeface="Calibri" panose="020F0502020204030204"/>
              </a:rPr>
              <a:t>Estratégico</a:t>
            </a:r>
          </a:p>
          <a:p>
            <a:pPr algn="ctr">
              <a:buClr>
                <a:srgbClr val="5E5C83"/>
              </a:buClr>
              <a:defRPr/>
            </a:pPr>
            <a:endParaRPr lang="pt-BR" altLang="pt-BR" sz="1600" u="sng" dirty="0">
              <a:solidFill>
                <a:schemeClr val="bg1"/>
              </a:solidFill>
              <a:latin typeface="Calibri" panose="020F0502020204030204"/>
            </a:endParaRP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chemeClr val="bg1"/>
                </a:solidFill>
                <a:latin typeface="Calibri" panose="020F0502020204030204"/>
              </a:rPr>
              <a:t>Garantir disponibilidade de fornecimento no longo prazo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chemeClr val="bg1"/>
                </a:solidFill>
                <a:latin typeface="Calibri" panose="020F0502020204030204"/>
              </a:rPr>
              <a:t>Foco em estabelecer processos de integração 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chemeClr val="bg1"/>
                </a:solidFill>
                <a:latin typeface="Calibri" panose="020F0502020204030204"/>
              </a:rPr>
              <a:t>Foco no TCO</a:t>
            </a:r>
          </a:p>
          <a:p>
            <a:pPr marL="285750" indent="-285750">
              <a:buClr>
                <a:srgbClr val="5E5C83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1200" dirty="0">
                <a:solidFill>
                  <a:schemeClr val="bg1"/>
                </a:solidFill>
                <a:latin typeface="Calibri" panose="020F0502020204030204"/>
              </a:rPr>
              <a:t>Avalie internalização</a:t>
            </a:r>
            <a:endParaRPr lang="pt-BR" altLang="pt-BR" sz="200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1" name="AutoShape 26">
            <a:extLst>
              <a:ext uri="{FF2B5EF4-FFF2-40B4-BE49-F238E27FC236}">
                <a16:creationId xmlns:a16="http://schemas.microsoft.com/office/drawing/2014/main" id="{AC9C3BDC-41B2-40C3-AF00-242B77EFCE7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18481" y="3410744"/>
            <a:ext cx="3849688" cy="431800"/>
          </a:xfrm>
          <a:prstGeom prst="leftRightArrow">
            <a:avLst>
              <a:gd name="adj1" fmla="val 53676"/>
              <a:gd name="adj2" fmla="val 67766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400" b="1" dirty="0">
                <a:latin typeface="+mn-lt"/>
              </a:rPr>
              <a:t>Impacto ao negócio</a:t>
            </a:r>
          </a:p>
        </p:txBody>
      </p:sp>
      <p:sp>
        <p:nvSpPr>
          <p:cNvPr id="22" name="AutoShape 27">
            <a:extLst>
              <a:ext uri="{FF2B5EF4-FFF2-40B4-BE49-F238E27FC236}">
                <a16:creationId xmlns:a16="http://schemas.microsoft.com/office/drawing/2014/main" id="{51BEC5AE-0468-44EC-A65F-81B181315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6" y="5775325"/>
            <a:ext cx="4970463" cy="431800"/>
          </a:xfrm>
          <a:prstGeom prst="leftRightArrow">
            <a:avLst>
              <a:gd name="adj1" fmla="val 53676"/>
              <a:gd name="adj2" fmla="val 51073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5E5C83"/>
              </a:buClr>
              <a:defRPr/>
            </a:pPr>
            <a:r>
              <a:rPr lang="pt-BR" altLang="pt-BR" sz="1400" b="1" dirty="0">
                <a:latin typeface="+mn-lt"/>
              </a:rPr>
              <a:t>Restrições do mercado fornecedor</a:t>
            </a:r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675D89A1-91F2-4FE8-BC78-58F65D7B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487" y="5913439"/>
            <a:ext cx="294953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5E5C83"/>
              </a:buClr>
              <a:defRPr/>
            </a:pPr>
            <a:r>
              <a:rPr lang="pt-BR" altLang="pt-BR" sz="1050" i="1" dirty="0">
                <a:solidFill>
                  <a:srgbClr val="FF0000"/>
                </a:solidFill>
                <a:latin typeface="+mn-lt"/>
              </a:rPr>
              <a:t>baixo</a:t>
            </a: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0F523834-1559-42FC-AC7C-947FD6EC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846" y="5913439"/>
            <a:ext cx="218008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5E5C83"/>
              </a:buClr>
              <a:defRPr/>
            </a:pPr>
            <a:r>
              <a:rPr lang="pt-BR" altLang="pt-BR" sz="1050" i="1">
                <a:solidFill>
                  <a:srgbClr val="FF0000"/>
                </a:solidFill>
                <a:latin typeface="+mn-lt"/>
              </a:rPr>
              <a:t>alto</a:t>
            </a:r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C198654D-4011-4795-8AC7-86D67AE86D9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631941" y="1872640"/>
            <a:ext cx="218009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5E5C83"/>
              </a:buClr>
              <a:defRPr/>
            </a:pPr>
            <a:r>
              <a:rPr lang="pt-BR" altLang="pt-BR" sz="1050" i="1" dirty="0">
                <a:solidFill>
                  <a:srgbClr val="FF0000"/>
                </a:solidFill>
                <a:latin typeface="+mn-lt"/>
              </a:rPr>
              <a:t>alto</a:t>
            </a:r>
            <a:endParaRPr lang="pt-BR" altLang="pt-BR" sz="1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31">
            <a:extLst>
              <a:ext uri="{FF2B5EF4-FFF2-40B4-BE49-F238E27FC236}">
                <a16:creationId xmlns:a16="http://schemas.microsoft.com/office/drawing/2014/main" id="{62754860-748B-4855-90AF-5B31594C262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593469" y="5173835"/>
            <a:ext cx="294953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5E5C83"/>
              </a:buClr>
              <a:defRPr/>
            </a:pPr>
            <a:r>
              <a:rPr lang="pt-BR" altLang="pt-BR" sz="1050" i="1" dirty="0">
                <a:solidFill>
                  <a:srgbClr val="FF0000"/>
                </a:solidFill>
                <a:latin typeface="+mn-lt"/>
              </a:rPr>
              <a:t>baixo</a:t>
            </a:r>
          </a:p>
        </p:txBody>
      </p:sp>
      <p:sp>
        <p:nvSpPr>
          <p:cNvPr id="27" name="Rectangle 32">
            <a:hlinkClick r:id="" action="ppaction://noaction"/>
            <a:extLst>
              <a:ext uri="{FF2B5EF4-FFF2-40B4-BE49-F238E27FC236}">
                <a16:creationId xmlns:a16="http://schemas.microsoft.com/office/drawing/2014/main" id="{DC4BD600-2B5D-4ED4-9E56-33B097CA8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9" y="1139825"/>
            <a:ext cx="2095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5E5C83"/>
              </a:buClr>
              <a:defRPr/>
            </a:pPr>
            <a:r>
              <a:rPr lang="en-US" altLang="pt-BR" b="1">
                <a:solidFill>
                  <a:srgbClr val="1D1B36"/>
                </a:solidFill>
              </a:rPr>
              <a:t>Modelo de Kraljic</a:t>
            </a:r>
            <a:endParaRPr lang="pt-BR" altLang="pt-BR" b="1">
              <a:solidFill>
                <a:srgbClr val="1D1B36"/>
              </a:solidFill>
            </a:endParaRPr>
          </a:p>
        </p:txBody>
      </p:sp>
      <p:sp>
        <p:nvSpPr>
          <p:cNvPr id="30" name="Retângulo 16">
            <a:extLst>
              <a:ext uri="{FF2B5EF4-FFF2-40B4-BE49-F238E27FC236}">
                <a16:creationId xmlns:a16="http://schemas.microsoft.com/office/drawing/2014/main" id="{C7A0CC49-4130-4357-A0AE-5259AE6A7E1F}"/>
              </a:ext>
            </a:extLst>
          </p:cNvPr>
          <p:cNvSpPr/>
          <p:nvPr/>
        </p:nvSpPr>
        <p:spPr>
          <a:xfrm>
            <a:off x="178904" y="6542459"/>
            <a:ext cx="7464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Fonte: KRALJIC,  Peter. </a:t>
            </a:r>
            <a:r>
              <a:rPr lang="pt-BR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Purchasing</a:t>
            </a:r>
            <a:r>
              <a:rPr lang="pt-B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Must </a:t>
            </a:r>
            <a:r>
              <a:rPr lang="pt-BR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Become</a:t>
            </a:r>
            <a:r>
              <a:rPr lang="pt-B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Supply</a:t>
            </a:r>
            <a:r>
              <a:rPr lang="pt-BR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Management. HBR, SEP 1983.</a:t>
            </a:r>
          </a:p>
        </p:txBody>
      </p:sp>
    </p:spTree>
    <p:extLst>
      <p:ext uri="{BB962C8B-B14F-4D97-AF65-F5344CB8AC3E}">
        <p14:creationId xmlns:p14="http://schemas.microsoft.com/office/powerpoint/2010/main" val="359091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D72062FF6318438783D78279848115" ma:contentTypeVersion="13" ma:contentTypeDescription="Create a new document." ma:contentTypeScope="" ma:versionID="d6ff58f27ba3fad7f01f4a142bd0e7aa">
  <xsd:schema xmlns:xsd="http://www.w3.org/2001/XMLSchema" xmlns:xs="http://www.w3.org/2001/XMLSchema" xmlns:p="http://schemas.microsoft.com/office/2006/metadata/properties" xmlns:ns3="55a24775-d611-417b-9443-ee8a314e6f28" xmlns:ns4="16d50eb3-8974-448f-96d5-ff4763dd5856" targetNamespace="http://schemas.microsoft.com/office/2006/metadata/properties" ma:root="true" ma:fieldsID="6ce9551427add65971f98f16380dacb6" ns3:_="" ns4:_="">
    <xsd:import namespace="55a24775-d611-417b-9443-ee8a314e6f28"/>
    <xsd:import namespace="16d50eb3-8974-448f-96d5-ff4763dd58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24775-d611-417b-9443-ee8a314e6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50eb3-8974-448f-96d5-ff4763dd585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64CDD1-A0AB-4ADD-B6E2-DC844A1C8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a24775-d611-417b-9443-ee8a314e6f28"/>
    <ds:schemaRef ds:uri="16d50eb3-8974-448f-96d5-ff4763dd58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FEBC7E-387B-403B-95AD-E3025C993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7FC9D-D971-4222-B702-DC0608332AB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520</Words>
  <Application>Microsoft Office PowerPoint</Application>
  <PresentationFormat>Widescreen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Wingdings</vt:lpstr>
      <vt:lpstr>Office Theme</vt:lpstr>
      <vt:lpstr>Estudo de Caso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ESTRATÉGIA DE SEGMENTAÇÃO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de Caso</dc:title>
  <dc:creator>Pollice, Fabio</dc:creator>
  <cp:lastModifiedBy>Pollice, Fabio</cp:lastModifiedBy>
  <cp:revision>1</cp:revision>
  <dcterms:created xsi:type="dcterms:W3CDTF">2020-10-22T21:19:11Z</dcterms:created>
  <dcterms:modified xsi:type="dcterms:W3CDTF">2020-10-23T00:28:01Z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0x0101002ED72062FF6318438783D78279848115</vt:lpwstr>
  </property>
</Properties>
</file>