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609" r:id="rId3"/>
    <p:sldId id="610" r:id="rId4"/>
    <p:sldId id="313" r:id="rId5"/>
    <p:sldId id="346" r:id="rId6"/>
    <p:sldId id="261" r:id="rId7"/>
    <p:sldId id="60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69"/>
    <p:restoredTop sz="88805" autoAdjust="0"/>
  </p:normalViewPr>
  <p:slideViewPr>
    <p:cSldViewPr snapToGrid="0" snapToObjects="1">
      <p:cViewPr varScale="1">
        <p:scale>
          <a:sx n="76" d="100"/>
          <a:sy n="76" d="100"/>
        </p:scale>
        <p:origin x="1459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37883-E1AA-4D4E-A21C-BA6505C05C1B}" type="datetimeFigureOut">
              <a:rPr lang="pt-BR" smtClean="0"/>
              <a:t>09/08/2019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53B91-D171-8346-AE3B-D8D83773B9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3877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53B91-D171-8346-AE3B-D8D83773B9F7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8351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10:00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79C00-4F44-B740-AAC9-CD0639998735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8945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C38F-F305-D443-8D23-6472E1ACD884}" type="datetimeFigureOut">
              <a:rPr lang="en-US" smtClean="0"/>
              <a:t>8/9/2019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24CB8-47F9-CA40-85FE-020047EC34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1300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C38F-F305-D443-8D23-6472E1ACD884}" type="datetimeFigureOut">
              <a:rPr lang="en-US" smtClean="0"/>
              <a:t>8/9/2019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24CB8-47F9-CA40-85FE-020047EC34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4002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C38F-F305-D443-8D23-6472E1ACD884}" type="datetimeFigureOut">
              <a:rPr lang="en-US" smtClean="0"/>
              <a:t>8/9/2019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24CB8-47F9-CA40-85FE-020047EC34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5091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C38F-F305-D443-8D23-6472E1ACD884}" type="datetimeFigureOut">
              <a:rPr lang="en-US" smtClean="0"/>
              <a:t>8/9/2019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24CB8-47F9-CA40-85FE-020047EC34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2913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C38F-F305-D443-8D23-6472E1ACD884}" type="datetimeFigureOut">
              <a:rPr lang="en-US" smtClean="0"/>
              <a:t>8/9/2019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24CB8-47F9-CA40-85FE-020047EC34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7986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C38F-F305-D443-8D23-6472E1ACD884}" type="datetimeFigureOut">
              <a:rPr lang="en-US" smtClean="0"/>
              <a:t>8/9/2019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24CB8-47F9-CA40-85FE-020047EC34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2277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C38F-F305-D443-8D23-6472E1ACD884}" type="datetimeFigureOut">
              <a:rPr lang="en-US" smtClean="0"/>
              <a:t>8/9/2019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24CB8-47F9-CA40-85FE-020047EC34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8297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C38F-F305-D443-8D23-6472E1ACD884}" type="datetimeFigureOut">
              <a:rPr lang="en-US" smtClean="0"/>
              <a:t>8/9/2019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24CB8-47F9-CA40-85FE-020047EC34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5837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C38F-F305-D443-8D23-6472E1ACD884}" type="datetimeFigureOut">
              <a:rPr lang="en-US" smtClean="0"/>
              <a:t>8/9/2019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24CB8-47F9-CA40-85FE-020047EC34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1848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C38F-F305-D443-8D23-6472E1ACD884}" type="datetimeFigureOut">
              <a:rPr lang="en-US" smtClean="0"/>
              <a:t>8/9/2019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24CB8-47F9-CA40-85FE-020047EC34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520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C38F-F305-D443-8D23-6472E1ACD884}" type="datetimeFigureOut">
              <a:rPr lang="en-US" smtClean="0"/>
              <a:t>8/9/2019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24CB8-47F9-CA40-85FE-020047EC34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1238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7C38F-F305-D443-8D23-6472E1ACD884}" type="datetimeFigureOut">
              <a:rPr lang="en-US" smtClean="0"/>
              <a:t>8/9/2019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24CB8-47F9-CA40-85FE-020047EC34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5214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Custeio por Absorção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4428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92E6C9-D4D1-4394-8228-8A11F87D4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Conceitos Importantes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C73058E-11D0-43A6-9A03-985DC91DA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Direcionador de Custos</a:t>
            </a:r>
          </a:p>
          <a:p>
            <a:pPr lvl="1"/>
            <a:r>
              <a:rPr lang="pt-BR" dirty="0"/>
              <a:t>Variável cujo comportamento influencia custos</a:t>
            </a:r>
          </a:p>
          <a:p>
            <a:r>
              <a:rPr lang="pt-BR" dirty="0"/>
              <a:t>Entidade Objeto de Custeio</a:t>
            </a:r>
          </a:p>
          <a:p>
            <a:pPr lvl="1"/>
            <a:r>
              <a:rPr lang="pt-BR" dirty="0"/>
              <a:t>Objeto (tangível ou não) cujo custo unitário se deseja medir</a:t>
            </a:r>
          </a:p>
          <a:p>
            <a:r>
              <a:rPr lang="pt-BR" dirty="0"/>
              <a:t>Taxonomia</a:t>
            </a:r>
          </a:p>
          <a:p>
            <a:pPr lvl="1"/>
            <a:r>
              <a:rPr lang="pt-BR" dirty="0"/>
              <a:t>Custos diretos/indiretos</a:t>
            </a:r>
          </a:p>
          <a:p>
            <a:pPr lvl="1"/>
            <a:r>
              <a:rPr lang="pt-BR" dirty="0"/>
              <a:t>Custos fixos/variáveis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8330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CDC6AC-950D-4859-B3BC-65A05AA37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Métodos de Custeio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130E67-076F-475D-8FDC-FEC618844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Necessários quando os custos diferem entre áreas, processos, produtos, etc...</a:t>
            </a:r>
          </a:p>
          <a:p>
            <a:pPr lvl="1"/>
            <a:r>
              <a:rPr lang="pt-BR" dirty="0"/>
              <a:t>O que afeta decisões</a:t>
            </a:r>
          </a:p>
          <a:p>
            <a:r>
              <a:rPr lang="pt-BR" dirty="0"/>
              <a:t>Portanto... Antes de desenvolver e aplicar um método...</a:t>
            </a:r>
          </a:p>
          <a:p>
            <a:pPr lvl="1"/>
            <a:r>
              <a:rPr lang="pt-BR" dirty="0"/>
              <a:t>Que tal questionar a necessidade informacional que ele irá resolver?</a:t>
            </a:r>
          </a:p>
          <a:p>
            <a:r>
              <a:rPr lang="pt-BR" dirty="0"/>
              <a:t>Veremos aqui métodos básicos!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1579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Custeio por Absorção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199" y="1600200"/>
            <a:ext cx="8459821" cy="4525963"/>
          </a:xfrm>
        </p:spPr>
        <p:txBody>
          <a:bodyPr>
            <a:normAutofit/>
          </a:bodyPr>
          <a:lstStyle/>
          <a:p>
            <a:r>
              <a:rPr lang="pt-BR" dirty="0"/>
              <a:t>Modelo tradicional cujo objeto de custeio é o produto final gerado</a:t>
            </a:r>
          </a:p>
          <a:p>
            <a:pPr marL="1714500" lvl="4" indent="0">
              <a:buNone/>
            </a:pPr>
            <a:r>
              <a:rPr lang="pt-BR" dirty="0"/>
              <a:t>“[...] apropriação de todos os custos de produção aos bens elaborados, e só os de produção. Todos os gastos relativos ao esforço de fabricação são distribuídos para todos os produtos feitos.”(Eliseu Martins).</a:t>
            </a:r>
          </a:p>
          <a:p>
            <a:r>
              <a:rPr lang="pt-BR" dirty="0"/>
              <a:t>Fundamental separação entre custo e despesa</a:t>
            </a:r>
          </a:p>
          <a:p>
            <a:r>
              <a:rPr lang="pt-BR" dirty="0"/>
              <a:t>Única metodologia aceita para fins fiscais (IR)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9841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Custeio por Absorção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Custos indiretos são alocados proporcionalmente em relação a algum direcionador (driver).</a:t>
            </a:r>
          </a:p>
          <a:p>
            <a:pPr lvl="1"/>
            <a:r>
              <a:rPr lang="pt-BR" sz="2400" dirty="0"/>
              <a:t>MOD/HMOD</a:t>
            </a:r>
          </a:p>
          <a:p>
            <a:pPr lvl="1"/>
            <a:r>
              <a:rPr lang="pt-BR" sz="2400" dirty="0"/>
              <a:t>Materiais</a:t>
            </a:r>
          </a:p>
          <a:p>
            <a:pPr lvl="1"/>
            <a:r>
              <a:rPr lang="pt-BR" sz="2400" dirty="0"/>
              <a:t>HMAQ</a:t>
            </a:r>
          </a:p>
          <a:p>
            <a:pPr lvl="1"/>
            <a:r>
              <a:rPr lang="pt-BR" sz="2400" dirty="0"/>
              <a:t>Etc...</a:t>
            </a:r>
          </a:p>
          <a:p>
            <a:r>
              <a:rPr lang="pt-BR" dirty="0"/>
              <a:t>Não necessariamente precisa ser um rateio arbitrário</a:t>
            </a:r>
          </a:p>
          <a:p>
            <a:endParaRPr lang="pt-BR" sz="2800" dirty="0"/>
          </a:p>
        </p:txBody>
      </p:sp>
      <p:pic>
        <p:nvPicPr>
          <p:cNvPr id="5" name="Picture 4" descr="stick_figure_in_steel_trap_300_wht_10127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665" y="2827101"/>
            <a:ext cx="1156338" cy="143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462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60592"/>
            <a:ext cx="8913813" cy="914400"/>
          </a:xfrm>
        </p:spPr>
        <p:txBody>
          <a:bodyPr/>
          <a:lstStyle/>
          <a:p>
            <a:r>
              <a:rPr lang="pt-BR" dirty="0"/>
              <a:t>Custeio por Absorção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548530" y="2311302"/>
            <a:ext cx="1077220" cy="39076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Custo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086426" y="2311784"/>
            <a:ext cx="1077220" cy="39076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Direto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086426" y="2808224"/>
            <a:ext cx="1077220" cy="39076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Indireto</a:t>
            </a: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4373037" y="3958772"/>
            <a:ext cx="503999" cy="50399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/>
              <a:t>R</a:t>
            </a:r>
            <a:endParaRPr lang="pt-BR" dirty="0"/>
          </a:p>
        </p:txBody>
      </p:sp>
      <p:sp>
        <p:nvSpPr>
          <p:cNvPr id="13" name="Rounded Rectangle 12"/>
          <p:cNvSpPr/>
          <p:nvPr/>
        </p:nvSpPr>
        <p:spPr>
          <a:xfrm>
            <a:off x="5739889" y="2702069"/>
            <a:ext cx="1370298" cy="39076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Produto 1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739889" y="3198509"/>
            <a:ext cx="1370298" cy="39076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Produto 2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7193381" y="4631282"/>
            <a:ext cx="1080647" cy="39076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CPV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7730250" y="1552233"/>
            <a:ext cx="1157612" cy="99645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Receita de Venda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7623907" y="5872741"/>
            <a:ext cx="1370298" cy="39076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Resultado</a:t>
            </a:r>
          </a:p>
        </p:txBody>
      </p:sp>
      <p:cxnSp>
        <p:nvCxnSpPr>
          <p:cNvPr id="18" name="Straight Arrow Connector 17"/>
          <p:cNvCxnSpPr>
            <a:stCxn id="16" idx="2"/>
            <a:endCxn id="17" idx="0"/>
          </p:cNvCxnSpPr>
          <p:nvPr/>
        </p:nvCxnSpPr>
        <p:spPr>
          <a:xfrm>
            <a:off x="8309056" y="2548691"/>
            <a:ext cx="0" cy="3324050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5739889" y="3694950"/>
            <a:ext cx="1370298" cy="39076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Produto </a:t>
            </a:r>
            <a:r>
              <a:rPr lang="pt-BR" dirty="0" err="1"/>
              <a:t>n</a:t>
            </a:r>
            <a:endParaRPr lang="pt-BR" dirty="0"/>
          </a:p>
        </p:txBody>
      </p:sp>
      <p:cxnSp>
        <p:nvCxnSpPr>
          <p:cNvPr id="20" name="Elbow Connector 19"/>
          <p:cNvCxnSpPr>
            <a:stCxn id="13" idx="3"/>
            <a:endCxn id="15" idx="0"/>
          </p:cNvCxnSpPr>
          <p:nvPr/>
        </p:nvCxnSpPr>
        <p:spPr>
          <a:xfrm>
            <a:off x="7110187" y="2897453"/>
            <a:ext cx="623518" cy="1733829"/>
          </a:xfrm>
          <a:prstGeom prst="bentConnector2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19" idx="3"/>
            <a:endCxn id="15" idx="0"/>
          </p:cNvCxnSpPr>
          <p:nvPr/>
        </p:nvCxnSpPr>
        <p:spPr>
          <a:xfrm>
            <a:off x="7110187" y="3890334"/>
            <a:ext cx="623518" cy="740948"/>
          </a:xfrm>
          <a:prstGeom prst="bentConnector2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4" idx="3"/>
            <a:endCxn id="15" idx="0"/>
          </p:cNvCxnSpPr>
          <p:nvPr/>
        </p:nvCxnSpPr>
        <p:spPr>
          <a:xfrm>
            <a:off x="7110187" y="3393893"/>
            <a:ext cx="623518" cy="1237389"/>
          </a:xfrm>
          <a:prstGeom prst="bentConnector2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0" idx="2"/>
            <a:endCxn id="12" idx="0"/>
          </p:cNvCxnSpPr>
          <p:nvPr/>
        </p:nvCxnSpPr>
        <p:spPr>
          <a:xfrm>
            <a:off x="4625036" y="3198991"/>
            <a:ext cx="1" cy="759781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" idx="3"/>
            <a:endCxn id="13" idx="1"/>
          </p:cNvCxnSpPr>
          <p:nvPr/>
        </p:nvCxnSpPr>
        <p:spPr>
          <a:xfrm>
            <a:off x="5163646" y="2507168"/>
            <a:ext cx="576243" cy="390285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9" idx="3"/>
            <a:endCxn id="14" idx="1"/>
          </p:cNvCxnSpPr>
          <p:nvPr/>
        </p:nvCxnSpPr>
        <p:spPr>
          <a:xfrm>
            <a:off x="5163646" y="2507168"/>
            <a:ext cx="576243" cy="886725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9" idx="3"/>
            <a:endCxn id="19" idx="1"/>
          </p:cNvCxnSpPr>
          <p:nvPr/>
        </p:nvCxnSpPr>
        <p:spPr>
          <a:xfrm>
            <a:off x="5163646" y="2507168"/>
            <a:ext cx="576243" cy="1383166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6"/>
            <a:endCxn id="13" idx="1"/>
          </p:cNvCxnSpPr>
          <p:nvPr/>
        </p:nvCxnSpPr>
        <p:spPr>
          <a:xfrm flipV="1">
            <a:off x="4877036" y="2897453"/>
            <a:ext cx="862853" cy="1313319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2" idx="6"/>
            <a:endCxn id="14" idx="1"/>
          </p:cNvCxnSpPr>
          <p:nvPr/>
        </p:nvCxnSpPr>
        <p:spPr>
          <a:xfrm flipV="1">
            <a:off x="4877036" y="3393893"/>
            <a:ext cx="862853" cy="816879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2" idx="6"/>
            <a:endCxn id="19" idx="1"/>
          </p:cNvCxnSpPr>
          <p:nvPr/>
        </p:nvCxnSpPr>
        <p:spPr>
          <a:xfrm flipV="1">
            <a:off x="4877036" y="3890334"/>
            <a:ext cx="862853" cy="320438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8" idx="3"/>
            <a:endCxn id="9" idx="1"/>
          </p:cNvCxnSpPr>
          <p:nvPr/>
        </p:nvCxnSpPr>
        <p:spPr>
          <a:xfrm>
            <a:off x="3625750" y="2506686"/>
            <a:ext cx="460676" cy="482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8" idx="3"/>
            <a:endCxn id="10" idx="1"/>
          </p:cNvCxnSpPr>
          <p:nvPr/>
        </p:nvCxnSpPr>
        <p:spPr>
          <a:xfrm>
            <a:off x="3625750" y="2506686"/>
            <a:ext cx="460676" cy="496922"/>
          </a:xfrm>
          <a:prstGeom prst="bentConnector3">
            <a:avLst>
              <a:gd name="adj1" fmla="val 50000"/>
            </a:avLst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5" idx="2"/>
          </p:cNvCxnSpPr>
          <p:nvPr/>
        </p:nvCxnSpPr>
        <p:spPr>
          <a:xfrm>
            <a:off x="7733705" y="5022049"/>
            <a:ext cx="0" cy="879506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3" idx="3"/>
            <a:endCxn id="8" idx="2"/>
          </p:cNvCxnSpPr>
          <p:nvPr/>
        </p:nvCxnSpPr>
        <p:spPr>
          <a:xfrm flipV="1">
            <a:off x="1986382" y="2702069"/>
            <a:ext cx="1100758" cy="801290"/>
          </a:xfrm>
          <a:prstGeom prst="bentConnector2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4043443" y="5269556"/>
            <a:ext cx="1221219" cy="39076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Despesa</a:t>
            </a:r>
          </a:p>
        </p:txBody>
      </p:sp>
      <p:cxnSp>
        <p:nvCxnSpPr>
          <p:cNvPr id="35" name="Elbow Connector 34"/>
          <p:cNvCxnSpPr>
            <a:stCxn id="3" idx="3"/>
            <a:endCxn id="34" idx="1"/>
          </p:cNvCxnSpPr>
          <p:nvPr/>
        </p:nvCxnSpPr>
        <p:spPr>
          <a:xfrm>
            <a:off x="1986382" y="3503359"/>
            <a:ext cx="2057061" cy="1961581"/>
          </a:xfrm>
          <a:prstGeom prst="bentConnector3">
            <a:avLst>
              <a:gd name="adj1" fmla="val 53396"/>
            </a:avLst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037457" y="3032523"/>
            <a:ext cx="9266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/>
              <a:t>Produção</a:t>
            </a:r>
          </a:p>
          <a:p>
            <a:r>
              <a:rPr lang="pt-BR" sz="1200" dirty="0"/>
              <a:t>Fábrica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039831" y="4596192"/>
            <a:ext cx="13001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/>
              <a:t>Administrativas</a:t>
            </a:r>
          </a:p>
          <a:p>
            <a:r>
              <a:rPr lang="pt-BR" sz="1200" dirty="0"/>
              <a:t>Comerciais</a:t>
            </a:r>
          </a:p>
          <a:p>
            <a:r>
              <a:rPr lang="pt-BR" sz="1200" dirty="0"/>
              <a:t>Financeiras</a:t>
            </a:r>
          </a:p>
        </p:txBody>
      </p:sp>
      <p:cxnSp>
        <p:nvCxnSpPr>
          <p:cNvPr id="46" name="Elbow Connector 45"/>
          <p:cNvCxnSpPr>
            <a:stCxn id="34" idx="3"/>
          </p:cNvCxnSpPr>
          <p:nvPr/>
        </p:nvCxnSpPr>
        <p:spPr>
          <a:xfrm>
            <a:off x="5264662" y="5464940"/>
            <a:ext cx="2203338" cy="603185"/>
          </a:xfrm>
          <a:prstGeom prst="bentConnector3">
            <a:avLst>
              <a:gd name="adj1" fmla="val 50000"/>
            </a:avLst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700358" y="6356042"/>
            <a:ext cx="12210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/>
              <a:t>Lucro/Prejuízo</a:t>
            </a:r>
          </a:p>
        </p:txBody>
      </p:sp>
      <p:sp>
        <p:nvSpPr>
          <p:cNvPr id="3" name="Vários Documentos 2"/>
          <p:cNvSpPr/>
          <p:nvPr/>
        </p:nvSpPr>
        <p:spPr>
          <a:xfrm>
            <a:off x="170857" y="2816198"/>
            <a:ext cx="1815525" cy="1374321"/>
          </a:xfrm>
          <a:prstGeom prst="flowChartMultidocumen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/>
              <a:t>Balancete</a:t>
            </a:r>
          </a:p>
        </p:txBody>
      </p:sp>
      <p:sp>
        <p:nvSpPr>
          <p:cNvPr id="48" name="TextBox 46"/>
          <p:cNvSpPr txBox="1"/>
          <p:nvPr/>
        </p:nvSpPr>
        <p:spPr>
          <a:xfrm>
            <a:off x="105758" y="5901555"/>
            <a:ext cx="4608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PROPORCIONALIZA</a:t>
            </a:r>
            <a:r>
              <a:rPr lang="en-US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ÇÃO</a:t>
            </a:r>
            <a:endParaRPr lang="pt-BR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0" name="Rounded Rectangle 14"/>
          <p:cNvSpPr/>
          <p:nvPr/>
        </p:nvSpPr>
        <p:spPr>
          <a:xfrm>
            <a:off x="6029540" y="4631282"/>
            <a:ext cx="1080647" cy="39076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Estoque</a:t>
            </a:r>
          </a:p>
        </p:txBody>
      </p:sp>
      <p:cxnSp>
        <p:nvCxnSpPr>
          <p:cNvPr id="49" name="Elbow Connector 20"/>
          <p:cNvCxnSpPr>
            <a:endCxn id="40" idx="0"/>
          </p:cNvCxnSpPr>
          <p:nvPr/>
        </p:nvCxnSpPr>
        <p:spPr>
          <a:xfrm rot="10800000" flipV="1">
            <a:off x="6569865" y="4283240"/>
            <a:ext cx="1160387" cy="348041"/>
          </a:xfrm>
          <a:prstGeom prst="bentConnector2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3964063" y="1732547"/>
            <a:ext cx="1300599" cy="206255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270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2ACE55-EAB1-4F96-89DC-9446849FA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Modus Operandi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65DDA4F-9262-48AF-885B-11913E5A7B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35" y="1268645"/>
            <a:ext cx="3557116" cy="1595545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AD480823-E875-40D0-9D3D-1688413A85C1}"/>
              </a:ext>
            </a:extLst>
          </p:cNvPr>
          <p:cNvSpPr txBox="1"/>
          <p:nvPr/>
        </p:nvSpPr>
        <p:spPr>
          <a:xfrm>
            <a:off x="6084277" y="1439266"/>
            <a:ext cx="1557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Despesas de Produção</a:t>
            </a:r>
          </a:p>
        </p:txBody>
      </p:sp>
      <p:cxnSp>
        <p:nvCxnSpPr>
          <p:cNvPr id="8" name="Conector de Seta Reta 7">
            <a:extLst>
              <a:ext uri="{FF2B5EF4-FFF2-40B4-BE49-F238E27FC236}">
                <a16:creationId xmlns:a16="http://schemas.microsoft.com/office/drawing/2014/main" id="{90B4A4B0-65C1-4F9C-84DC-C56776D86272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 flipV="1">
            <a:off x="3647551" y="2039431"/>
            <a:ext cx="2436726" cy="2698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484DB5DE-2B16-42C6-8857-2E67A397D90A}"/>
              </a:ext>
            </a:extLst>
          </p:cNvPr>
          <p:cNvSpPr txBox="1"/>
          <p:nvPr/>
        </p:nvSpPr>
        <p:spPr>
          <a:xfrm>
            <a:off x="6488741" y="3308900"/>
            <a:ext cx="1170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EOC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DB1F9A90-7BB4-4178-A817-AB1878725539}"/>
              </a:ext>
            </a:extLst>
          </p:cNvPr>
          <p:cNvSpPr txBox="1"/>
          <p:nvPr/>
        </p:nvSpPr>
        <p:spPr>
          <a:xfrm>
            <a:off x="6001383" y="4669359"/>
            <a:ext cx="1788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Hipótese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D35879B1-23BC-4056-BC66-0BB4A6489CB3}"/>
              </a:ext>
            </a:extLst>
          </p:cNvPr>
          <p:cNvSpPr txBox="1"/>
          <p:nvPr/>
        </p:nvSpPr>
        <p:spPr>
          <a:xfrm>
            <a:off x="2132785" y="3135717"/>
            <a:ext cx="27507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Trabalharemos com Unidade de Produto</a:t>
            </a:r>
          </a:p>
        </p:txBody>
      </p:sp>
      <p:cxnSp>
        <p:nvCxnSpPr>
          <p:cNvPr id="17" name="Conector: Angulado 16">
            <a:extLst>
              <a:ext uri="{FF2B5EF4-FFF2-40B4-BE49-F238E27FC236}">
                <a16:creationId xmlns:a16="http://schemas.microsoft.com/office/drawing/2014/main" id="{FE7FFE70-3164-404E-996E-2B97DCFFC68E}"/>
              </a:ext>
            </a:extLst>
          </p:cNvPr>
          <p:cNvCxnSpPr>
            <a:cxnSpLocks/>
            <a:stCxn id="6" idx="3"/>
            <a:endCxn id="11" idx="3"/>
          </p:cNvCxnSpPr>
          <p:nvPr/>
        </p:nvCxnSpPr>
        <p:spPr>
          <a:xfrm>
            <a:off x="7641771" y="2039431"/>
            <a:ext cx="17589" cy="1500302"/>
          </a:xfrm>
          <a:prstGeom prst="bentConnector3">
            <a:avLst>
              <a:gd name="adj1" fmla="val 6712639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ector: Angulado 18">
            <a:extLst>
              <a:ext uri="{FF2B5EF4-FFF2-40B4-BE49-F238E27FC236}">
                <a16:creationId xmlns:a16="http://schemas.microsoft.com/office/drawing/2014/main" id="{F5327693-24CB-47E4-97B4-96FA84B83F9D}"/>
              </a:ext>
            </a:extLst>
          </p:cNvPr>
          <p:cNvCxnSpPr>
            <a:cxnSpLocks/>
            <a:stCxn id="6" idx="3"/>
            <a:endCxn id="12" idx="3"/>
          </p:cNvCxnSpPr>
          <p:nvPr/>
        </p:nvCxnSpPr>
        <p:spPr>
          <a:xfrm>
            <a:off x="7641771" y="2039431"/>
            <a:ext cx="148219" cy="2860761"/>
          </a:xfrm>
          <a:prstGeom prst="bentConnector3">
            <a:avLst>
              <a:gd name="adj1" fmla="val 796583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eta: para a Direita 21">
            <a:extLst>
              <a:ext uri="{FF2B5EF4-FFF2-40B4-BE49-F238E27FC236}">
                <a16:creationId xmlns:a16="http://schemas.microsoft.com/office/drawing/2014/main" id="{70709D9E-1535-4130-8C76-2AC792CCE710}"/>
              </a:ext>
            </a:extLst>
          </p:cNvPr>
          <p:cNvSpPr/>
          <p:nvPr/>
        </p:nvSpPr>
        <p:spPr>
          <a:xfrm flipH="1">
            <a:off x="5295475" y="3308900"/>
            <a:ext cx="698371" cy="484632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Seta: para a Direita 25">
            <a:extLst>
              <a:ext uri="{FF2B5EF4-FFF2-40B4-BE49-F238E27FC236}">
                <a16:creationId xmlns:a16="http://schemas.microsoft.com/office/drawing/2014/main" id="{8197D10B-52DC-4383-99ED-BF23F63E17BB}"/>
              </a:ext>
            </a:extLst>
          </p:cNvPr>
          <p:cNvSpPr/>
          <p:nvPr/>
        </p:nvSpPr>
        <p:spPr>
          <a:xfrm flipH="1">
            <a:off x="5295476" y="4669359"/>
            <a:ext cx="698371" cy="484632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C2A637E3-CB5A-4108-92CF-E23BEE02E901}"/>
              </a:ext>
            </a:extLst>
          </p:cNvPr>
          <p:cNvSpPr txBox="1"/>
          <p:nvPr/>
        </p:nvSpPr>
        <p:spPr>
          <a:xfrm>
            <a:off x="3077307" y="4484693"/>
            <a:ext cx="17886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Direcionador de Custos</a:t>
            </a:r>
          </a:p>
        </p:txBody>
      </p:sp>
      <p:sp>
        <p:nvSpPr>
          <p:cNvPr id="46" name="CaixaDeTexto 45">
            <a:extLst>
              <a:ext uri="{FF2B5EF4-FFF2-40B4-BE49-F238E27FC236}">
                <a16:creationId xmlns:a16="http://schemas.microsoft.com/office/drawing/2014/main" id="{F686AC29-1784-46F5-A5F7-CD89C1B24093}"/>
              </a:ext>
            </a:extLst>
          </p:cNvPr>
          <p:cNvSpPr txBox="1"/>
          <p:nvPr/>
        </p:nvSpPr>
        <p:spPr>
          <a:xfrm>
            <a:off x="301450" y="4496176"/>
            <a:ext cx="17886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Correlação</a:t>
            </a:r>
          </a:p>
          <a:p>
            <a:pPr algn="ctr"/>
            <a:r>
              <a:rPr lang="pt-BR" sz="2400" dirty="0"/>
              <a:t>(40%)</a:t>
            </a:r>
          </a:p>
        </p:txBody>
      </p:sp>
      <p:sp>
        <p:nvSpPr>
          <p:cNvPr id="47" name="Seta: para a Direita 46">
            <a:extLst>
              <a:ext uri="{FF2B5EF4-FFF2-40B4-BE49-F238E27FC236}">
                <a16:creationId xmlns:a16="http://schemas.microsoft.com/office/drawing/2014/main" id="{5AF87209-B3FD-4F5E-8347-2FE7AA53954B}"/>
              </a:ext>
            </a:extLst>
          </p:cNvPr>
          <p:cNvSpPr/>
          <p:nvPr/>
        </p:nvSpPr>
        <p:spPr>
          <a:xfrm flipH="1">
            <a:off x="2132785" y="4646392"/>
            <a:ext cx="698371" cy="484632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CaixaDeTexto 50">
            <a:extLst>
              <a:ext uri="{FF2B5EF4-FFF2-40B4-BE49-F238E27FC236}">
                <a16:creationId xmlns:a16="http://schemas.microsoft.com/office/drawing/2014/main" id="{2547F3F8-DBE6-45C0-8FB9-89D38A1C07AC}"/>
              </a:ext>
            </a:extLst>
          </p:cNvPr>
          <p:cNvSpPr txBox="1"/>
          <p:nvPr/>
        </p:nvSpPr>
        <p:spPr>
          <a:xfrm>
            <a:off x="3165241" y="5961665"/>
            <a:ext cx="1607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Volumetria</a:t>
            </a:r>
          </a:p>
        </p:txBody>
      </p:sp>
      <p:cxnSp>
        <p:nvCxnSpPr>
          <p:cNvPr id="53" name="Conector de Seta Reta 52">
            <a:extLst>
              <a:ext uri="{FF2B5EF4-FFF2-40B4-BE49-F238E27FC236}">
                <a16:creationId xmlns:a16="http://schemas.microsoft.com/office/drawing/2014/main" id="{D28AB9E7-F9AF-4FE1-B9C8-5EDDC21D4270}"/>
              </a:ext>
            </a:extLst>
          </p:cNvPr>
          <p:cNvCxnSpPr>
            <a:cxnSpLocks/>
            <a:stCxn id="28" idx="2"/>
            <a:endCxn id="51" idx="0"/>
          </p:cNvCxnSpPr>
          <p:nvPr/>
        </p:nvCxnSpPr>
        <p:spPr>
          <a:xfrm flipH="1">
            <a:off x="3969107" y="5315690"/>
            <a:ext cx="2504" cy="6459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CaixaDeTexto 55">
            <a:extLst>
              <a:ext uri="{FF2B5EF4-FFF2-40B4-BE49-F238E27FC236}">
                <a16:creationId xmlns:a16="http://schemas.microsoft.com/office/drawing/2014/main" id="{89AFE631-CB41-4F0D-92EB-56238265FACE}"/>
              </a:ext>
            </a:extLst>
          </p:cNvPr>
          <p:cNvSpPr txBox="1"/>
          <p:nvPr/>
        </p:nvSpPr>
        <p:spPr>
          <a:xfrm>
            <a:off x="341643" y="5944002"/>
            <a:ext cx="16077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Base de Alocação</a:t>
            </a:r>
          </a:p>
        </p:txBody>
      </p:sp>
      <p:cxnSp>
        <p:nvCxnSpPr>
          <p:cNvPr id="57" name="Conector de Seta Reta 56">
            <a:extLst>
              <a:ext uri="{FF2B5EF4-FFF2-40B4-BE49-F238E27FC236}">
                <a16:creationId xmlns:a16="http://schemas.microsoft.com/office/drawing/2014/main" id="{D3E398B9-31DE-429A-960F-FF9ECE0EF85B}"/>
              </a:ext>
            </a:extLst>
          </p:cNvPr>
          <p:cNvCxnSpPr>
            <a:cxnSpLocks/>
          </p:cNvCxnSpPr>
          <p:nvPr/>
        </p:nvCxnSpPr>
        <p:spPr>
          <a:xfrm flipH="1">
            <a:off x="1143004" y="5315690"/>
            <a:ext cx="2504" cy="6459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909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5265</TotalTime>
  <Words>238</Words>
  <Application>Microsoft Office PowerPoint</Application>
  <PresentationFormat>Apresentação na tela (4:3)</PresentationFormat>
  <Paragraphs>61</Paragraphs>
  <Slides>7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Custeio por Absorção</vt:lpstr>
      <vt:lpstr>Conceitos Importantes</vt:lpstr>
      <vt:lpstr>Métodos de Custeio</vt:lpstr>
      <vt:lpstr>Custeio por Absorção</vt:lpstr>
      <vt:lpstr>Custeio por Absorção</vt:lpstr>
      <vt:lpstr>Custeio por Absorção</vt:lpstr>
      <vt:lpstr>Modus Operandi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Metodologias de Custeio</dc:title>
  <dc:creator>Bitti , Eugenio</dc:creator>
  <cp:lastModifiedBy>Eugenio Jose Silva Bitti</cp:lastModifiedBy>
  <cp:revision>137</cp:revision>
  <dcterms:created xsi:type="dcterms:W3CDTF">2015-07-31T23:01:28Z</dcterms:created>
  <dcterms:modified xsi:type="dcterms:W3CDTF">2019-08-09T14:51:28Z</dcterms:modified>
</cp:coreProperties>
</file>