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1252" r:id="rId2"/>
    <p:sldId id="1253" r:id="rId3"/>
    <p:sldId id="1310" r:id="rId4"/>
    <p:sldId id="1311" r:id="rId5"/>
    <p:sldId id="1312" r:id="rId6"/>
    <p:sldId id="1313" r:id="rId7"/>
    <p:sldId id="1314" r:id="rId8"/>
    <p:sldId id="1315" r:id="rId9"/>
    <p:sldId id="1316" r:id="rId10"/>
    <p:sldId id="1317" r:id="rId11"/>
    <p:sldId id="1318" r:id="rId12"/>
    <p:sldId id="1319" r:id="rId13"/>
    <p:sldId id="1320" r:id="rId14"/>
    <p:sldId id="1321" r:id="rId15"/>
    <p:sldId id="1322" r:id="rId16"/>
    <p:sldId id="1323" r:id="rId17"/>
    <p:sldId id="1324" r:id="rId18"/>
    <p:sldId id="1325" r:id="rId19"/>
    <p:sldId id="1326" r:id="rId20"/>
    <p:sldId id="1327" r:id="rId21"/>
    <p:sldId id="1328" r:id="rId22"/>
    <p:sldId id="1329" r:id="rId23"/>
    <p:sldId id="1330" r:id="rId24"/>
    <p:sldId id="1331" r:id="rId25"/>
    <p:sldId id="1332" r:id="rId26"/>
    <p:sldId id="1333" r:id="rId27"/>
    <p:sldId id="1334" r:id="rId28"/>
    <p:sldId id="1354" r:id="rId29"/>
    <p:sldId id="1356" r:id="rId30"/>
    <p:sldId id="1357" r:id="rId31"/>
    <p:sldId id="1358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49"/>
    <a:srgbClr val="00003A"/>
    <a:srgbClr val="000057"/>
    <a:srgbClr val="00001F"/>
    <a:srgbClr val="0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06"/>
  </p:normalViewPr>
  <p:slideViewPr>
    <p:cSldViewPr snapToGrid="0" snapToObjects="1">
      <p:cViewPr varScale="1">
        <p:scale>
          <a:sx n="82" d="100"/>
          <a:sy n="82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solidFill>
                <a:schemeClr val="tx2"/>
              </a:solidFill>
            </a:ln>
          </c:spPr>
          <c:marker>
            <c:symbol val="none"/>
          </c:marker>
          <c:dPt>
            <c:idx val="5"/>
            <c:marker>
              <c:symbol val="diamond"/>
              <c:size val="14"/>
              <c:spPr>
                <a:solidFill>
                  <a:srgbClr val="C00000"/>
                </a:solidFill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0458-454F-A36F-689865DBD488}"/>
              </c:ext>
            </c:extLst>
          </c:dPt>
          <c:xVal>
            <c:numRef>
              <c:f>Sheet1!$A$12:$A$27</c:f>
              <c:numCache>
                <c:formatCode>0%</c:formatCode>
                <c:ptCount val="16"/>
                <c:pt idx="0">
                  <c:v>5.00000000000001E-2</c:v>
                </c:pt>
                <c:pt idx="1">
                  <c:v>6.0000000000000199E-2</c:v>
                </c:pt>
                <c:pt idx="2">
                  <c:v>7.0000000000000007E-2</c:v>
                </c:pt>
                <c:pt idx="3">
                  <c:v>8.0000000000000196E-2</c:v>
                </c:pt>
                <c:pt idx="4">
                  <c:v>0.09</c:v>
                </c:pt>
                <c:pt idx="5">
                  <c:v>0.1</c:v>
                </c:pt>
                <c:pt idx="6">
                  <c:v>0.11</c:v>
                </c:pt>
                <c:pt idx="7">
                  <c:v>0.12</c:v>
                </c:pt>
                <c:pt idx="8">
                  <c:v>0.13</c:v>
                </c:pt>
                <c:pt idx="9">
                  <c:v>0.14000000000000001</c:v>
                </c:pt>
                <c:pt idx="10">
                  <c:v>0.15</c:v>
                </c:pt>
                <c:pt idx="11">
                  <c:v>0.16</c:v>
                </c:pt>
                <c:pt idx="12">
                  <c:v>0.17</c:v>
                </c:pt>
                <c:pt idx="13">
                  <c:v>0.18</c:v>
                </c:pt>
                <c:pt idx="14">
                  <c:v>0.19</c:v>
                </c:pt>
                <c:pt idx="15">
                  <c:v>0.2</c:v>
                </c:pt>
              </c:numCache>
            </c:numRef>
          </c:xVal>
          <c:yVal>
            <c:numRef>
              <c:f>Sheet1!$B$12:$B$27</c:f>
              <c:numCache>
                <c:formatCode>#,##0.00_ ;[Red]\-#,##0.00\ </c:formatCode>
                <c:ptCount val="16"/>
                <c:pt idx="0">
                  <c:v>1253.7846033633721</c:v>
                </c:pt>
                <c:pt idx="1">
                  <c:v>1196.6929730402151</c:v>
                </c:pt>
                <c:pt idx="2">
                  <c:v>1142.9961897929229</c:v>
                </c:pt>
                <c:pt idx="3">
                  <c:v>1092.4575932792261</c:v>
                </c:pt>
                <c:pt idx="4">
                  <c:v>1044.8591859023099</c:v>
                </c:pt>
                <c:pt idx="5">
                  <c:v>999.99999999999943</c:v>
                </c:pt>
                <c:pt idx="6">
                  <c:v>957.69462146261753</c:v>
                </c:pt>
                <c:pt idx="7">
                  <c:v>917.77185352955905</c:v>
                </c:pt>
                <c:pt idx="8">
                  <c:v>880.07350633072554</c:v>
                </c:pt>
                <c:pt idx="9">
                  <c:v>844.4532993382993</c:v>
                </c:pt>
                <c:pt idx="10">
                  <c:v>810.77586530385304</c:v>
                </c:pt>
                <c:pt idx="11">
                  <c:v>778.91584550028153</c:v>
                </c:pt>
                <c:pt idx="12">
                  <c:v>748.75706718714127</c:v>
                </c:pt>
                <c:pt idx="13">
                  <c:v>720.19179519038005</c:v>
                </c:pt>
                <c:pt idx="14">
                  <c:v>693.12005034847675</c:v>
                </c:pt>
                <c:pt idx="15">
                  <c:v>667.44898834019352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458-454F-A36F-689865DBD4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47565440"/>
        <c:axId val="2047562176"/>
      </c:scatterChart>
      <c:valAx>
        <c:axId val="2047565440"/>
        <c:scaling>
          <c:orientation val="minMax"/>
          <c:max val="0.22"/>
          <c:min val="4.0000000000000098E-2"/>
        </c:scaling>
        <c:delete val="0"/>
        <c:axPos val="b"/>
        <c:title>
          <c:tx>
            <c:rich>
              <a:bodyPr/>
              <a:lstStyle/>
              <a:p>
                <a:pPr>
                  <a:defRPr sz="1500"/>
                </a:pPr>
                <a:r>
                  <a:rPr lang="pt-BR" sz="1500" dirty="0"/>
                  <a:t>YTM</a:t>
                </a:r>
              </a:p>
            </c:rich>
          </c:tx>
          <c:layout>
            <c:manualLayout>
              <c:xMode val="edge"/>
              <c:yMode val="edge"/>
              <c:x val="0.85727389150468103"/>
              <c:y val="0.91174853973477898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2047562176"/>
        <c:crosses val="autoZero"/>
        <c:crossBetween val="midCat"/>
        <c:majorUnit val="0.02"/>
      </c:valAx>
      <c:valAx>
        <c:axId val="2047562176"/>
        <c:scaling>
          <c:orientation val="minMax"/>
          <c:min val="6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pt-BR" sz="1500" dirty="0"/>
                  <a:t>Preço (R$)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2047565440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7172907950925301"/>
          <c:y val="2.59109875951022E-2"/>
          <c:w val="0.79186677088353996"/>
          <c:h val="0.84355280029414903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solidFill>
                <a:schemeClr val="tx2"/>
              </a:solidFill>
            </a:ln>
          </c:spPr>
          <c:marker>
            <c:symbol val="none"/>
          </c:marker>
          <c:dPt>
            <c:idx val="5"/>
            <c:marker>
              <c:symbol val="diamond"/>
              <c:size val="14"/>
              <c:spPr>
                <a:solidFill>
                  <a:srgbClr val="C00000"/>
                </a:solidFill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DD2E-4D98-A84C-2595518EC66E}"/>
              </c:ext>
            </c:extLst>
          </c:dPt>
          <c:xVal>
            <c:numRef>
              <c:f>Sheet1!$A$12:$A$27</c:f>
              <c:numCache>
                <c:formatCode>0%</c:formatCode>
                <c:ptCount val="16"/>
                <c:pt idx="0">
                  <c:v>5.00000000000001E-2</c:v>
                </c:pt>
                <c:pt idx="1">
                  <c:v>6.0000000000000199E-2</c:v>
                </c:pt>
                <c:pt idx="2">
                  <c:v>7.0000000000000007E-2</c:v>
                </c:pt>
                <c:pt idx="3">
                  <c:v>8.0000000000000196E-2</c:v>
                </c:pt>
                <c:pt idx="4">
                  <c:v>0.09</c:v>
                </c:pt>
                <c:pt idx="5">
                  <c:v>0.1</c:v>
                </c:pt>
                <c:pt idx="6">
                  <c:v>0.11</c:v>
                </c:pt>
                <c:pt idx="7">
                  <c:v>0.12</c:v>
                </c:pt>
                <c:pt idx="8">
                  <c:v>0.13</c:v>
                </c:pt>
                <c:pt idx="9">
                  <c:v>0.14000000000000001</c:v>
                </c:pt>
                <c:pt idx="10">
                  <c:v>0.15</c:v>
                </c:pt>
                <c:pt idx="11">
                  <c:v>0.16</c:v>
                </c:pt>
                <c:pt idx="12">
                  <c:v>0.17</c:v>
                </c:pt>
                <c:pt idx="13">
                  <c:v>0.18</c:v>
                </c:pt>
                <c:pt idx="14">
                  <c:v>0.19</c:v>
                </c:pt>
                <c:pt idx="15">
                  <c:v>0.2</c:v>
                </c:pt>
              </c:numCache>
            </c:numRef>
          </c:xVal>
          <c:yVal>
            <c:numRef>
              <c:f>Sheet1!$B$12:$B$27</c:f>
              <c:numCache>
                <c:formatCode>#,##0.00_ ;[Red]\-#,##0.00\ </c:formatCode>
                <c:ptCount val="16"/>
                <c:pt idx="0">
                  <c:v>1253.7846033633721</c:v>
                </c:pt>
                <c:pt idx="1">
                  <c:v>1196.6929730402151</c:v>
                </c:pt>
                <c:pt idx="2">
                  <c:v>1142.9961897929229</c:v>
                </c:pt>
                <c:pt idx="3">
                  <c:v>1092.4575932792261</c:v>
                </c:pt>
                <c:pt idx="4">
                  <c:v>1044.8591859023099</c:v>
                </c:pt>
                <c:pt idx="5">
                  <c:v>999.99999999999943</c:v>
                </c:pt>
                <c:pt idx="6">
                  <c:v>957.69462146261753</c:v>
                </c:pt>
                <c:pt idx="7">
                  <c:v>917.77185352955905</c:v>
                </c:pt>
                <c:pt idx="8">
                  <c:v>880.07350633072554</c:v>
                </c:pt>
                <c:pt idx="9">
                  <c:v>844.4532993382993</c:v>
                </c:pt>
                <c:pt idx="10">
                  <c:v>810.77586530385304</c:v>
                </c:pt>
                <c:pt idx="11">
                  <c:v>778.91584550028153</c:v>
                </c:pt>
                <c:pt idx="12">
                  <c:v>748.75706718714127</c:v>
                </c:pt>
                <c:pt idx="13">
                  <c:v>720.19179519038005</c:v>
                </c:pt>
                <c:pt idx="14">
                  <c:v>693.12005034847675</c:v>
                </c:pt>
                <c:pt idx="15">
                  <c:v>667.44898834019352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D2E-4D98-A84C-2595518EC6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47566528"/>
        <c:axId val="2047568704"/>
      </c:scatterChart>
      <c:valAx>
        <c:axId val="2047566528"/>
        <c:scaling>
          <c:orientation val="minMax"/>
          <c:max val="0.22"/>
          <c:min val="4.0000000000000098E-2"/>
        </c:scaling>
        <c:delete val="0"/>
        <c:axPos val="b"/>
        <c:title>
          <c:tx>
            <c:rich>
              <a:bodyPr/>
              <a:lstStyle/>
              <a:p>
                <a:pPr>
                  <a:defRPr sz="2000">
                    <a:latin typeface="Arial" pitchFamily="34" charset="0"/>
                    <a:cs typeface="Arial" pitchFamily="34" charset="0"/>
                  </a:defRPr>
                </a:pPr>
                <a:r>
                  <a:rPr lang="pt-BR" sz="2000" dirty="0">
                    <a:latin typeface="Arial" pitchFamily="34" charset="0"/>
                    <a:cs typeface="Arial" pitchFamily="34" charset="0"/>
                  </a:rPr>
                  <a:t>YTM</a:t>
                </a:r>
              </a:p>
            </c:rich>
          </c:tx>
          <c:layout>
            <c:manualLayout>
              <c:xMode val="edge"/>
              <c:yMode val="edge"/>
              <c:x val="0.89090722907459396"/>
              <c:y val="0.94730391470676201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2047568704"/>
        <c:crosses val="autoZero"/>
        <c:crossBetween val="midCat"/>
        <c:majorUnit val="0.02"/>
      </c:valAx>
      <c:valAx>
        <c:axId val="2047568704"/>
        <c:scaling>
          <c:orientation val="minMax"/>
          <c:min val="6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>
                    <a:latin typeface="Arial" pitchFamily="34" charset="0"/>
                    <a:cs typeface="Arial" pitchFamily="34" charset="0"/>
                  </a:defRPr>
                </a:pPr>
                <a:r>
                  <a:rPr lang="pt-BR" sz="1800" dirty="0">
                    <a:latin typeface="Arial" pitchFamily="34" charset="0"/>
                    <a:cs typeface="Arial" pitchFamily="34" charset="0"/>
                  </a:rPr>
                  <a:t>Preço (R$)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2047566528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0.17902</cdr:x>
      <cdr:y>0.36618</cdr:y>
    </cdr:from>
    <cdr:to>
      <cdr:x>0.4359</cdr:x>
      <cdr:y>0.79338</cdr:y>
    </cdr:to>
    <cdr:sp macro="" textlink="">
      <cdr:nvSpPr>
        <cdr:cNvPr id="4" name="Freeform 3"/>
        <cdr:cNvSpPr/>
      </cdr:nvSpPr>
      <cdr:spPr>
        <a:xfrm xmlns:a="http://schemas.openxmlformats.org/drawingml/2006/main">
          <a:off x="997527" y="1496291"/>
          <a:ext cx="1431350" cy="1745673"/>
        </a:xfrm>
        <a:custGeom xmlns:a="http://schemas.openxmlformats.org/drawingml/2006/main">
          <a:avLst/>
          <a:gdLst>
            <a:gd name="connsiteX0" fmla="*/ 0 w 1413164"/>
            <a:gd name="connsiteY0" fmla="*/ 0 h 1745673"/>
            <a:gd name="connsiteX1" fmla="*/ 1392382 w 1413164"/>
            <a:gd name="connsiteY1" fmla="*/ 0 h 1745673"/>
            <a:gd name="connsiteX2" fmla="*/ 1413164 w 1413164"/>
            <a:gd name="connsiteY2" fmla="*/ 1745673 h 1745673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1413164" h="1745673">
              <a:moveTo>
                <a:pt x="0" y="0"/>
              </a:moveTo>
              <a:lnTo>
                <a:pt x="1392382" y="0"/>
              </a:lnTo>
              <a:lnTo>
                <a:pt x="1413164" y="1745673"/>
              </a:lnTo>
            </a:path>
          </a:pathLst>
        </a:custGeom>
        <a:ln xmlns:a="http://schemas.openxmlformats.org/drawingml/2006/main" w="28575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0.16216</cdr:x>
      <cdr:y>0.38889</cdr:y>
    </cdr:from>
    <cdr:to>
      <cdr:x>0.43243</cdr:x>
      <cdr:y>0.87778</cdr:y>
    </cdr:to>
    <cdr:sp macro="" textlink="">
      <cdr:nvSpPr>
        <cdr:cNvPr id="4" name="Freeform 3"/>
        <cdr:cNvSpPr/>
      </cdr:nvSpPr>
      <cdr:spPr>
        <a:xfrm xmlns:a="http://schemas.openxmlformats.org/drawingml/2006/main">
          <a:off x="1285884" y="2500330"/>
          <a:ext cx="2143140" cy="3143272"/>
        </a:xfrm>
        <a:custGeom xmlns:a="http://schemas.openxmlformats.org/drawingml/2006/main">
          <a:avLst/>
          <a:gdLst>
            <a:gd name="connsiteX0" fmla="*/ 0 w 1413164"/>
            <a:gd name="connsiteY0" fmla="*/ 0 h 1745673"/>
            <a:gd name="connsiteX1" fmla="*/ 1392382 w 1413164"/>
            <a:gd name="connsiteY1" fmla="*/ 0 h 1745673"/>
            <a:gd name="connsiteX2" fmla="*/ 1413164 w 1413164"/>
            <a:gd name="connsiteY2" fmla="*/ 1745673 h 1745673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1413164" h="1745673">
              <a:moveTo>
                <a:pt x="0" y="0"/>
              </a:moveTo>
              <a:lnTo>
                <a:pt x="1392382" y="0"/>
              </a:lnTo>
              <a:lnTo>
                <a:pt x="1413164" y="1745673"/>
              </a:lnTo>
            </a:path>
          </a:pathLst>
        </a:custGeom>
        <a:ln xmlns:a="http://schemas.openxmlformats.org/drawingml/2006/main" w="28575">
          <a:solidFill>
            <a:srgbClr val="C0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0.17117</cdr:x>
      <cdr:y>0.2</cdr:y>
    </cdr:from>
    <cdr:to>
      <cdr:x>0.2973</cdr:x>
      <cdr:y>0.86667</cdr:y>
    </cdr:to>
    <cdr:sp macro="" textlink="">
      <cdr:nvSpPr>
        <cdr:cNvPr id="3" name="Freeform 3"/>
        <cdr:cNvSpPr/>
      </cdr:nvSpPr>
      <cdr:spPr>
        <a:xfrm xmlns:a="http://schemas.openxmlformats.org/drawingml/2006/main">
          <a:off x="1357322" y="1285884"/>
          <a:ext cx="1000132" cy="4286280"/>
        </a:xfrm>
        <a:custGeom xmlns:a="http://schemas.openxmlformats.org/drawingml/2006/main">
          <a:avLst/>
          <a:gdLst>
            <a:gd name="connsiteX0" fmla="*/ 0 w 1413164"/>
            <a:gd name="connsiteY0" fmla="*/ 0 h 1745673"/>
            <a:gd name="connsiteX1" fmla="*/ 1392382 w 1413164"/>
            <a:gd name="connsiteY1" fmla="*/ 0 h 1745673"/>
            <a:gd name="connsiteX2" fmla="*/ 1413164 w 1413164"/>
            <a:gd name="connsiteY2" fmla="*/ 1745673 h 1745673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1413164" h="1745673">
              <a:moveTo>
                <a:pt x="0" y="0"/>
              </a:moveTo>
              <a:lnTo>
                <a:pt x="1392382" y="0"/>
              </a:lnTo>
              <a:lnTo>
                <a:pt x="1413164" y="1745673"/>
              </a:lnTo>
            </a:path>
          </a:pathLst>
        </a:custGeom>
        <a:noFill xmlns:a="http://schemas.openxmlformats.org/drawingml/2006/main"/>
        <a:ln xmlns:a="http://schemas.openxmlformats.org/drawingml/2006/main" w="28575" cap="flat" cmpd="sng" algn="ctr">
          <a:solidFill>
            <a:srgbClr val="006600"/>
          </a:solidFill>
          <a:prstDash val="das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Gill Sans MT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Gill Sans MT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Gill Sans MT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Gill Sans MT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Gill Sans MT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Gill Sans MT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Gill Sans MT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Gill Sans MT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Gill Sans MT"/>
            </a:defRPr>
          </a:lvl9pPr>
        </a:lstStyle>
        <a:p xmlns:a="http://schemas.openxmlformats.org/drawingml/2006/main">
          <a:endParaRPr lang="pt-BR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75842-85FD-6941-A275-C7B88EDDC7EC}" type="datetimeFigureOut">
              <a:rPr lang="pt-BR" smtClean="0"/>
              <a:t>18/10/2022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513FF-7BCE-1047-BDE8-C743550809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8612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5576547-6355-884E-8562-FDE268FC50F7}" type="slidenum">
              <a:rPr lang="pt-BR"/>
              <a:pPr eaLnBrk="1" hangingPunct="1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4087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286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58E0935-8DA5-8F4B-8A1E-7FDE6B7B2392}" type="slidenum">
              <a:rPr lang="pt-BR"/>
              <a:pPr eaLnBrk="1" hangingPunct="1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6371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B34D-2168-4947-AFA2-2A9819983CE6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1F6C-123F-5844-9CA8-746F604C1F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3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B34D-2168-4947-AFA2-2A9819983CE6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1F6C-123F-5844-9CA8-746F604C1F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71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B34D-2168-4947-AFA2-2A9819983CE6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1F6C-123F-5844-9CA8-746F604C1F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89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B34D-2168-4947-AFA2-2A9819983CE6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1F6C-123F-5844-9CA8-746F604C1F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71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B34D-2168-4947-AFA2-2A9819983CE6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1F6C-123F-5844-9CA8-746F604C1F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3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B34D-2168-4947-AFA2-2A9819983CE6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1F6C-123F-5844-9CA8-746F604C1F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B34D-2168-4947-AFA2-2A9819983CE6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1F6C-123F-5844-9CA8-746F604C1F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16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B34D-2168-4947-AFA2-2A9819983CE6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1F6C-123F-5844-9CA8-746F604C1F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3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B34D-2168-4947-AFA2-2A9819983CE6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1F6C-123F-5844-9CA8-746F604C1F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29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9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9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B34D-2168-4947-AFA2-2A9819983CE6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1F6C-123F-5844-9CA8-746F604C1F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97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B34D-2168-4947-AFA2-2A9819983CE6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1F6C-123F-5844-9CA8-746F604C1F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13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CB34D-2168-4947-AFA2-2A9819983CE6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51F6C-123F-5844-9CA8-746F604C1F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156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15.wmf"/><Relationship Id="rId3" Type="http://schemas.openxmlformats.org/officeDocument/2006/relationships/oleObject" Target="../embeddings/oleObject4.bin"/><Relationship Id="rId21" Type="http://schemas.openxmlformats.org/officeDocument/2006/relationships/oleObject" Target="../embeddings/oleObject1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11.bin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wmf"/><Relationship Id="rId20" Type="http://schemas.openxmlformats.org/officeDocument/2006/relationships/oleObject" Target="../embeddings/oleObject13.bin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8.bin"/><Relationship Id="rId24" Type="http://schemas.openxmlformats.org/officeDocument/2006/relationships/image" Target="../media/image16.wmf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23" Type="http://schemas.openxmlformats.org/officeDocument/2006/relationships/oleObject" Target="../embeddings/oleObject16.bin"/><Relationship Id="rId10" Type="http://schemas.openxmlformats.org/officeDocument/2006/relationships/image" Target="../media/image11.wmf"/><Relationship Id="rId19" Type="http://schemas.openxmlformats.org/officeDocument/2006/relationships/oleObject" Target="../embeddings/oleObject12.bin"/><Relationship Id="rId4" Type="http://schemas.openxmlformats.org/officeDocument/2006/relationships/image" Target="../media/image8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3.wmf"/><Relationship Id="rId22" Type="http://schemas.openxmlformats.org/officeDocument/2006/relationships/oleObject" Target="../embeddings/oleObject1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18.wmf"/><Relationship Id="rId18" Type="http://schemas.openxmlformats.org/officeDocument/2006/relationships/oleObject" Target="../embeddings/oleObject26.bin"/><Relationship Id="rId3" Type="http://schemas.openxmlformats.org/officeDocument/2006/relationships/image" Target="../media/image8.wmf"/><Relationship Id="rId21" Type="http://schemas.openxmlformats.org/officeDocument/2006/relationships/oleObject" Target="../embeddings/oleObject29.bin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23.bin"/><Relationship Id="rId17" Type="http://schemas.openxmlformats.org/officeDocument/2006/relationships/image" Target="../media/image15.wmf"/><Relationship Id="rId2" Type="http://schemas.openxmlformats.org/officeDocument/2006/relationships/oleObject" Target="../embeddings/oleObject18.bin"/><Relationship Id="rId16" Type="http://schemas.openxmlformats.org/officeDocument/2006/relationships/oleObject" Target="../embeddings/oleObject25.bin"/><Relationship Id="rId20" Type="http://schemas.openxmlformats.org/officeDocument/2006/relationships/oleObject" Target="../embeddings/oleObject28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5" Type="http://schemas.openxmlformats.org/officeDocument/2006/relationships/image" Target="../media/image14.wmf"/><Relationship Id="rId23" Type="http://schemas.openxmlformats.org/officeDocument/2006/relationships/image" Target="../media/image16.wmf"/><Relationship Id="rId10" Type="http://schemas.openxmlformats.org/officeDocument/2006/relationships/oleObject" Target="../embeddings/oleObject22.bin"/><Relationship Id="rId19" Type="http://schemas.openxmlformats.org/officeDocument/2006/relationships/oleObject" Target="../embeddings/oleObject27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24.bin"/><Relationship Id="rId22" Type="http://schemas.openxmlformats.org/officeDocument/2006/relationships/oleObject" Target="../embeddings/oleObject30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19.wmf"/><Relationship Id="rId18" Type="http://schemas.openxmlformats.org/officeDocument/2006/relationships/oleObject" Target="../embeddings/oleObject39.bin"/><Relationship Id="rId3" Type="http://schemas.openxmlformats.org/officeDocument/2006/relationships/image" Target="../media/image8.wmf"/><Relationship Id="rId21" Type="http://schemas.openxmlformats.org/officeDocument/2006/relationships/oleObject" Target="../embeddings/oleObject42.bin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36.bin"/><Relationship Id="rId17" Type="http://schemas.openxmlformats.org/officeDocument/2006/relationships/image" Target="../media/image15.wmf"/><Relationship Id="rId2" Type="http://schemas.openxmlformats.org/officeDocument/2006/relationships/oleObject" Target="../embeddings/oleObject31.bin"/><Relationship Id="rId16" Type="http://schemas.openxmlformats.org/officeDocument/2006/relationships/oleObject" Target="../embeddings/oleObject38.bin"/><Relationship Id="rId20" Type="http://schemas.openxmlformats.org/officeDocument/2006/relationships/oleObject" Target="../embeddings/oleObject41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5" Type="http://schemas.openxmlformats.org/officeDocument/2006/relationships/image" Target="../media/image14.wmf"/><Relationship Id="rId23" Type="http://schemas.openxmlformats.org/officeDocument/2006/relationships/image" Target="../media/image16.wmf"/><Relationship Id="rId10" Type="http://schemas.openxmlformats.org/officeDocument/2006/relationships/oleObject" Target="../embeddings/oleObject35.bin"/><Relationship Id="rId19" Type="http://schemas.openxmlformats.org/officeDocument/2006/relationships/oleObject" Target="../embeddings/oleObject40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37.bin"/><Relationship Id="rId22" Type="http://schemas.openxmlformats.org/officeDocument/2006/relationships/oleObject" Target="../embeddings/oleObject43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image" Target="../media/image21.wmf"/><Relationship Id="rId18" Type="http://schemas.openxmlformats.org/officeDocument/2006/relationships/oleObject" Target="../embeddings/oleObject52.bin"/><Relationship Id="rId26" Type="http://schemas.openxmlformats.org/officeDocument/2006/relationships/oleObject" Target="../embeddings/oleObject58.bin"/><Relationship Id="rId3" Type="http://schemas.openxmlformats.org/officeDocument/2006/relationships/image" Target="../media/image8.wmf"/><Relationship Id="rId21" Type="http://schemas.openxmlformats.org/officeDocument/2006/relationships/oleObject" Target="../embeddings/oleObject55.bin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49.bin"/><Relationship Id="rId17" Type="http://schemas.openxmlformats.org/officeDocument/2006/relationships/image" Target="../media/image15.wmf"/><Relationship Id="rId25" Type="http://schemas.openxmlformats.org/officeDocument/2006/relationships/image" Target="../media/image22.wmf"/><Relationship Id="rId2" Type="http://schemas.openxmlformats.org/officeDocument/2006/relationships/oleObject" Target="../embeddings/oleObject44.bin"/><Relationship Id="rId16" Type="http://schemas.openxmlformats.org/officeDocument/2006/relationships/oleObject" Target="../embeddings/oleObject51.bin"/><Relationship Id="rId20" Type="http://schemas.openxmlformats.org/officeDocument/2006/relationships/oleObject" Target="../embeddings/oleObject54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12.wmf"/><Relationship Id="rId24" Type="http://schemas.openxmlformats.org/officeDocument/2006/relationships/oleObject" Target="../embeddings/oleObject57.bin"/><Relationship Id="rId5" Type="http://schemas.openxmlformats.org/officeDocument/2006/relationships/image" Target="../media/image9.wmf"/><Relationship Id="rId15" Type="http://schemas.openxmlformats.org/officeDocument/2006/relationships/image" Target="../media/image14.wmf"/><Relationship Id="rId23" Type="http://schemas.openxmlformats.org/officeDocument/2006/relationships/image" Target="../media/image16.wmf"/><Relationship Id="rId10" Type="http://schemas.openxmlformats.org/officeDocument/2006/relationships/oleObject" Target="../embeddings/oleObject48.bin"/><Relationship Id="rId19" Type="http://schemas.openxmlformats.org/officeDocument/2006/relationships/oleObject" Target="../embeddings/oleObject53.bin"/><Relationship Id="rId4" Type="http://schemas.openxmlformats.org/officeDocument/2006/relationships/oleObject" Target="../embeddings/oleObject45.bin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50.bin"/><Relationship Id="rId22" Type="http://schemas.openxmlformats.org/officeDocument/2006/relationships/oleObject" Target="../embeddings/oleObject56.bin"/><Relationship Id="rId27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5.wmf"/><Relationship Id="rId2" Type="http://schemas.openxmlformats.org/officeDocument/2006/relationships/oleObject" Target="../embeddings/oleObject59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61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60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3" Type="http://schemas.openxmlformats.org/officeDocument/2006/relationships/image" Target="../media/image26.wmf"/><Relationship Id="rId7" Type="http://schemas.openxmlformats.org/officeDocument/2006/relationships/image" Target="../media/image28.wmf"/><Relationship Id="rId2" Type="http://schemas.openxmlformats.org/officeDocument/2006/relationships/oleObject" Target="../embeddings/oleObject62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64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63.bin"/><Relationship Id="rId9" Type="http://schemas.openxmlformats.org/officeDocument/2006/relationships/image" Target="../media/image29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3" Type="http://schemas.openxmlformats.org/officeDocument/2006/relationships/image" Target="../media/image30.emf"/><Relationship Id="rId7" Type="http://schemas.openxmlformats.org/officeDocument/2006/relationships/image" Target="../media/image32.emf"/><Relationship Id="rId2" Type="http://schemas.openxmlformats.org/officeDocument/2006/relationships/oleObject" Target="../embeddings/oleObject66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68.bin"/><Relationship Id="rId11" Type="http://schemas.openxmlformats.org/officeDocument/2006/relationships/image" Target="../media/image34.emf"/><Relationship Id="rId5" Type="http://schemas.openxmlformats.org/officeDocument/2006/relationships/image" Target="../media/image31.emf"/><Relationship Id="rId10" Type="http://schemas.openxmlformats.org/officeDocument/2006/relationships/oleObject" Target="../embeddings/oleObject70.bin"/><Relationship Id="rId4" Type="http://schemas.openxmlformats.org/officeDocument/2006/relationships/oleObject" Target="../embeddings/oleObject67.bin"/><Relationship Id="rId9" Type="http://schemas.openxmlformats.org/officeDocument/2006/relationships/image" Target="../media/image3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3" Type="http://schemas.openxmlformats.org/officeDocument/2006/relationships/image" Target="../media/image35.emf"/><Relationship Id="rId7" Type="http://schemas.openxmlformats.org/officeDocument/2006/relationships/image" Target="../media/image37.emf"/><Relationship Id="rId2" Type="http://schemas.openxmlformats.org/officeDocument/2006/relationships/oleObject" Target="../embeddings/oleObject71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73.bin"/><Relationship Id="rId11" Type="http://schemas.openxmlformats.org/officeDocument/2006/relationships/image" Target="../media/image39.emf"/><Relationship Id="rId5" Type="http://schemas.openxmlformats.org/officeDocument/2006/relationships/image" Target="../media/image36.emf"/><Relationship Id="rId10" Type="http://schemas.openxmlformats.org/officeDocument/2006/relationships/oleObject" Target="../embeddings/oleObject75.bin"/><Relationship Id="rId4" Type="http://schemas.openxmlformats.org/officeDocument/2006/relationships/oleObject" Target="../embeddings/oleObject72.bin"/><Relationship Id="rId9" Type="http://schemas.openxmlformats.org/officeDocument/2006/relationships/image" Target="../media/image3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oleObject" Target="../embeddings/oleObject76.bin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78.bin"/><Relationship Id="rId4" Type="http://schemas.openxmlformats.org/officeDocument/2006/relationships/image" Target="../media/image4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oleObject" Target="../embeddings/oleObject79.bin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oleObject" Target="../embeddings/oleObject80.bin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3" Type="http://schemas.openxmlformats.org/officeDocument/2006/relationships/image" Target="../media/image44.emf"/><Relationship Id="rId7" Type="http://schemas.openxmlformats.org/officeDocument/2006/relationships/image" Target="../media/image46.emf"/><Relationship Id="rId2" Type="http://schemas.openxmlformats.org/officeDocument/2006/relationships/oleObject" Target="../embeddings/oleObject81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83.bin"/><Relationship Id="rId5" Type="http://schemas.openxmlformats.org/officeDocument/2006/relationships/image" Target="../media/image45.emf"/><Relationship Id="rId4" Type="http://schemas.openxmlformats.org/officeDocument/2006/relationships/oleObject" Target="../embeddings/oleObject82.bin"/><Relationship Id="rId9" Type="http://schemas.openxmlformats.org/officeDocument/2006/relationships/image" Target="../media/image47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.bin"/><Relationship Id="rId3" Type="http://schemas.openxmlformats.org/officeDocument/2006/relationships/image" Target="../media/image48.emf"/><Relationship Id="rId7" Type="http://schemas.openxmlformats.org/officeDocument/2006/relationships/image" Target="../media/image50.emf"/><Relationship Id="rId2" Type="http://schemas.openxmlformats.org/officeDocument/2006/relationships/oleObject" Target="../embeddings/oleObject85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87.bin"/><Relationship Id="rId5" Type="http://schemas.openxmlformats.org/officeDocument/2006/relationships/image" Target="../media/image49.emf"/><Relationship Id="rId4" Type="http://schemas.openxmlformats.org/officeDocument/2006/relationships/oleObject" Target="../embeddings/oleObject86.bin"/><Relationship Id="rId9" Type="http://schemas.openxmlformats.org/officeDocument/2006/relationships/image" Target="../media/image5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oleObject" Target="../embeddings/oleObject89.bin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oleObject" Target="../embeddings/oleObject9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emf"/><Relationship Id="rId4" Type="http://schemas.openxmlformats.org/officeDocument/2006/relationships/oleObject" Target="../embeddings/oleObject9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38814" y="874716"/>
            <a:ext cx="1689100" cy="5968811"/>
          </a:xfrm>
          <a:prstGeom prst="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  <a:p>
            <a:pPr algn="ctr"/>
            <a:endParaRPr lang="en-US" sz="32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2F16E14-8A1E-554A-A36B-1DD360FC8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286" y="89436"/>
            <a:ext cx="9144000" cy="91259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A8A8768-B2CF-E048-AD0D-952FE84FEEE1}"/>
              </a:ext>
            </a:extLst>
          </p:cNvPr>
          <p:cNvSpPr txBox="1"/>
          <p:nvPr/>
        </p:nvSpPr>
        <p:spPr>
          <a:xfrm>
            <a:off x="4628282" y="1552974"/>
            <a:ext cx="65836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/>
              <a:t>Títulos de Dívida</a:t>
            </a:r>
          </a:p>
        </p:txBody>
      </p:sp>
    </p:spTree>
    <p:extLst>
      <p:ext uri="{BB962C8B-B14F-4D97-AF65-F5344CB8AC3E}">
        <p14:creationId xmlns:p14="http://schemas.microsoft.com/office/powerpoint/2010/main" val="3764911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Line 2"/>
          <p:cNvSpPr>
            <a:spLocks noChangeShapeType="1"/>
          </p:cNvSpPr>
          <p:nvPr/>
        </p:nvSpPr>
        <p:spPr bwMode="auto">
          <a:xfrm flipH="1">
            <a:off x="1524001" y="692150"/>
            <a:ext cx="3203575" cy="1588"/>
          </a:xfrm>
          <a:prstGeom prst="line">
            <a:avLst/>
          </a:prstGeom>
          <a:noFill/>
          <a:ln w="50800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524000" y="71439"/>
            <a:ext cx="88582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000" b="1" dirty="0">
                <a:solidFill>
                  <a:srgbClr val="0064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itchFamily="82" charset="0"/>
              </a:rPr>
              <a:t>Exemplo de </a:t>
            </a:r>
            <a:r>
              <a:rPr lang="pt-BR" sz="3000" b="1" i="1" dirty="0" err="1">
                <a:solidFill>
                  <a:srgbClr val="0064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itchFamily="82" charset="0"/>
              </a:rPr>
              <a:t>Duration</a:t>
            </a:r>
            <a:endParaRPr lang="pt-BR" sz="3000" b="1" dirty="0">
              <a:solidFill>
                <a:srgbClr val="00649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empus Sans ITC" pitchFamily="82" charset="0"/>
            </a:endParaRPr>
          </a:p>
        </p:txBody>
      </p:sp>
      <p:sp>
        <p:nvSpPr>
          <p:cNvPr id="1041" name="CaixaDeTexto 8"/>
          <p:cNvSpPr txBox="1">
            <a:spLocks noChangeArrowheads="1"/>
          </p:cNvSpPr>
          <p:nvPr/>
        </p:nvSpPr>
        <p:spPr bwMode="auto">
          <a:xfrm>
            <a:off x="1738313" y="1071563"/>
            <a:ext cx="85725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pt-BR" sz="2400" b="1" dirty="0">
                <a:latin typeface="Tempus Sans ITC" charset="0"/>
              </a:rPr>
              <a:t> título com 6 semestres para o vencimento, pagando cupom semestral de $ 100 e valor de face de $ 1.000, negociado ao par (pelo valor de face).</a:t>
            </a:r>
          </a:p>
        </p:txBody>
      </p:sp>
      <p:cxnSp>
        <p:nvCxnSpPr>
          <p:cNvPr id="15" name="Conector reto 14"/>
          <p:cNvCxnSpPr/>
          <p:nvPr/>
        </p:nvCxnSpPr>
        <p:spPr>
          <a:xfrm>
            <a:off x="2738439" y="3857625"/>
            <a:ext cx="41433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 rot="5400000">
            <a:off x="2487613" y="4108450"/>
            <a:ext cx="50006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 rot="5400000" flipH="1" flipV="1">
            <a:off x="3667920" y="3642520"/>
            <a:ext cx="42862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 rot="5400000" flipH="1" flipV="1">
            <a:off x="4739482" y="3642519"/>
            <a:ext cx="42862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 rot="5400000" flipH="1" flipV="1">
            <a:off x="5739607" y="3642519"/>
            <a:ext cx="42862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 rot="5400000" flipH="1" flipV="1">
            <a:off x="6668295" y="3642520"/>
            <a:ext cx="42862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6810375" y="3857625"/>
            <a:ext cx="20002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 rot="5400000" flipH="1" flipV="1">
            <a:off x="8597107" y="3642519"/>
            <a:ext cx="42862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6" name="Object 14"/>
          <p:cNvGraphicFramePr>
            <a:graphicFrameLocks noChangeAspect="1"/>
          </p:cNvGraphicFramePr>
          <p:nvPr/>
        </p:nvGraphicFramePr>
        <p:xfrm>
          <a:off x="3795713" y="4000501"/>
          <a:ext cx="2286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1520" imgH="164880" progId="Equation.DSMT4">
                  <p:embed/>
                </p:oleObj>
              </mc:Choice>
              <mc:Fallback>
                <p:oleObj name="Equation" r:id="rId3" imgW="101520" imgH="164880" progId="Equation.DSMT4">
                  <p:embed/>
                  <p:pic>
                    <p:nvPicPr>
                      <p:cNvPr id="102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5713" y="4000501"/>
                        <a:ext cx="2286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4838700" y="3986213"/>
          <a:ext cx="2857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720" imgH="177480" progId="Equation.DSMT4">
                  <p:embed/>
                </p:oleObj>
              </mc:Choice>
              <mc:Fallback>
                <p:oleObj name="Equation" r:id="rId5" imgW="126720" imgH="177480" progId="Equation.DSMT4">
                  <p:embed/>
                  <p:pic>
                    <p:nvPicPr>
                      <p:cNvPr id="102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8700" y="3986213"/>
                        <a:ext cx="2857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6"/>
          <p:cNvGraphicFramePr>
            <a:graphicFrameLocks noChangeAspect="1"/>
          </p:cNvGraphicFramePr>
          <p:nvPr/>
        </p:nvGraphicFramePr>
        <p:xfrm>
          <a:off x="5838825" y="4000501"/>
          <a:ext cx="28575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6720" imgH="164880" progId="Equation.DSMT4">
                  <p:embed/>
                </p:oleObj>
              </mc:Choice>
              <mc:Fallback>
                <p:oleObj name="Equation" r:id="rId7" imgW="126720" imgH="164880" progId="Equation.DSMT4">
                  <p:embed/>
                  <p:pic>
                    <p:nvPicPr>
                      <p:cNvPr id="102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8825" y="4000501"/>
                        <a:ext cx="28575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6"/>
          <p:cNvGraphicFramePr>
            <a:graphicFrameLocks noChangeAspect="1"/>
          </p:cNvGraphicFramePr>
          <p:nvPr/>
        </p:nvGraphicFramePr>
        <p:xfrm>
          <a:off x="6753226" y="3986213"/>
          <a:ext cx="3143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9680" imgH="177480" progId="Equation.DSMT4">
                  <p:embed/>
                </p:oleObj>
              </mc:Choice>
              <mc:Fallback>
                <p:oleObj name="Equation" r:id="rId9" imgW="139680" imgH="177480" progId="Equation.DSMT4">
                  <p:embed/>
                  <p:pic>
                    <p:nvPicPr>
                      <p:cNvPr id="102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3226" y="3986213"/>
                        <a:ext cx="31432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8710613" y="4000501"/>
          <a:ext cx="28575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6720" imgH="164880" progId="Equation.DSMT4">
                  <p:embed/>
                </p:oleObj>
              </mc:Choice>
              <mc:Fallback>
                <p:oleObj name="Equation" r:id="rId11" imgW="126720" imgH="164880" progId="Equation.DSMT4">
                  <p:embed/>
                  <p:pic>
                    <p:nvPicPr>
                      <p:cNvPr id="10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0613" y="4000501"/>
                        <a:ext cx="28575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6"/>
          <p:cNvGraphicFramePr>
            <a:graphicFrameLocks noChangeAspect="1"/>
          </p:cNvGraphicFramePr>
          <p:nvPr/>
        </p:nvGraphicFramePr>
        <p:xfrm>
          <a:off x="2252663" y="4486275"/>
          <a:ext cx="10287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57200" imgH="177480" progId="Equation.DSMT4">
                  <p:embed/>
                </p:oleObj>
              </mc:Choice>
              <mc:Fallback>
                <p:oleObj name="Equation" r:id="rId13" imgW="457200" imgH="177480" progId="Equation.DSMT4">
                  <p:embed/>
                  <p:pic>
                    <p:nvPicPr>
                      <p:cNvPr id="103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2663" y="4486275"/>
                        <a:ext cx="102870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6"/>
          <p:cNvGraphicFramePr>
            <a:graphicFrameLocks noChangeAspect="1"/>
          </p:cNvGraphicFramePr>
          <p:nvPr/>
        </p:nvGraphicFramePr>
        <p:xfrm>
          <a:off x="3567114" y="2928938"/>
          <a:ext cx="7143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17160" imgH="177480" progId="Equation.DSMT4">
                  <p:embed/>
                </p:oleObj>
              </mc:Choice>
              <mc:Fallback>
                <p:oleObj name="Equation" r:id="rId15" imgW="317160" imgH="177480" progId="Equation.DSMT4">
                  <p:embed/>
                  <p:pic>
                    <p:nvPicPr>
                      <p:cNvPr id="103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7114" y="2928938"/>
                        <a:ext cx="71437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Conector de seta reta 34"/>
          <p:cNvCxnSpPr/>
          <p:nvPr/>
        </p:nvCxnSpPr>
        <p:spPr>
          <a:xfrm rot="5400000" flipH="1" flipV="1">
            <a:off x="7596982" y="3642519"/>
            <a:ext cx="42862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33" name="Object 6"/>
          <p:cNvGraphicFramePr>
            <a:graphicFrameLocks noChangeAspect="1"/>
          </p:cNvGraphicFramePr>
          <p:nvPr/>
        </p:nvGraphicFramePr>
        <p:xfrm>
          <a:off x="7739064" y="4000501"/>
          <a:ext cx="25717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14120" imgH="164880" progId="Equation.DSMT4">
                  <p:embed/>
                </p:oleObj>
              </mc:Choice>
              <mc:Fallback>
                <p:oleObj name="Equation" r:id="rId17" imgW="114120" imgH="164880" progId="Equation.DSMT4">
                  <p:embed/>
                  <p:pic>
                    <p:nvPicPr>
                      <p:cNvPr id="103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9064" y="4000501"/>
                        <a:ext cx="257175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6"/>
          <p:cNvGraphicFramePr>
            <a:graphicFrameLocks noChangeAspect="1"/>
          </p:cNvGraphicFramePr>
          <p:nvPr/>
        </p:nvGraphicFramePr>
        <p:xfrm>
          <a:off x="4524376" y="2928938"/>
          <a:ext cx="7143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17160" imgH="177480" progId="Equation.DSMT4">
                  <p:embed/>
                </p:oleObj>
              </mc:Choice>
              <mc:Fallback>
                <p:oleObj name="Equation" r:id="rId19" imgW="317160" imgH="177480" progId="Equation.DSMT4">
                  <p:embed/>
                  <p:pic>
                    <p:nvPicPr>
                      <p:cNvPr id="103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76" y="2928938"/>
                        <a:ext cx="71437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" name="Object 6"/>
          <p:cNvGraphicFramePr>
            <a:graphicFrameLocks noChangeAspect="1"/>
          </p:cNvGraphicFramePr>
          <p:nvPr/>
        </p:nvGraphicFramePr>
        <p:xfrm>
          <a:off x="5667376" y="2928938"/>
          <a:ext cx="7143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17160" imgH="177480" progId="Equation.DSMT4">
                  <p:embed/>
                </p:oleObj>
              </mc:Choice>
              <mc:Fallback>
                <p:oleObj name="Equation" r:id="rId20" imgW="317160" imgH="177480" progId="Equation.DSMT4">
                  <p:embed/>
                  <p:pic>
                    <p:nvPicPr>
                      <p:cNvPr id="103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76" y="2928938"/>
                        <a:ext cx="71437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" name="Object 6"/>
          <p:cNvGraphicFramePr>
            <a:graphicFrameLocks noChangeAspect="1"/>
          </p:cNvGraphicFramePr>
          <p:nvPr/>
        </p:nvGraphicFramePr>
        <p:xfrm>
          <a:off x="6524626" y="2928938"/>
          <a:ext cx="7143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17160" imgH="177480" progId="Equation.DSMT4">
                  <p:embed/>
                </p:oleObj>
              </mc:Choice>
              <mc:Fallback>
                <p:oleObj name="Equation" r:id="rId21" imgW="317160" imgH="177480" progId="Equation.DSMT4">
                  <p:embed/>
                  <p:pic>
                    <p:nvPicPr>
                      <p:cNvPr id="103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26" y="2928938"/>
                        <a:ext cx="71437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7" name="Object 6"/>
          <p:cNvGraphicFramePr>
            <a:graphicFrameLocks noChangeAspect="1"/>
          </p:cNvGraphicFramePr>
          <p:nvPr/>
        </p:nvGraphicFramePr>
        <p:xfrm>
          <a:off x="7524751" y="2928938"/>
          <a:ext cx="7143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17160" imgH="177480" progId="Equation.DSMT4">
                  <p:embed/>
                </p:oleObj>
              </mc:Choice>
              <mc:Fallback>
                <p:oleObj name="Equation" r:id="rId22" imgW="317160" imgH="177480" progId="Equation.DSMT4">
                  <p:embed/>
                  <p:pic>
                    <p:nvPicPr>
                      <p:cNvPr id="103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1" y="2928938"/>
                        <a:ext cx="71437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8" name="Object 6"/>
          <p:cNvGraphicFramePr>
            <a:graphicFrameLocks noChangeAspect="1"/>
          </p:cNvGraphicFramePr>
          <p:nvPr/>
        </p:nvGraphicFramePr>
        <p:xfrm>
          <a:off x="8424863" y="2928938"/>
          <a:ext cx="9144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406080" imgH="177480" progId="Equation.3">
                  <p:embed/>
                </p:oleObj>
              </mc:Choice>
              <mc:Fallback>
                <p:oleObj name="Equation" r:id="rId23" imgW="406080" imgH="177480" progId="Equation.3">
                  <p:embed/>
                  <p:pic>
                    <p:nvPicPr>
                      <p:cNvPr id="10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4863" y="2928938"/>
                        <a:ext cx="91440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1" name="CaixaDeTexto 8"/>
          <p:cNvSpPr txBox="1">
            <a:spLocks noChangeArrowheads="1"/>
          </p:cNvSpPr>
          <p:nvPr/>
        </p:nvSpPr>
        <p:spPr bwMode="auto">
          <a:xfrm>
            <a:off x="1809750" y="5214938"/>
            <a:ext cx="85725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2400" b="1" dirty="0">
                <a:latin typeface="Tempus Sans ITC" charset="0"/>
              </a:rPr>
              <a:t>Rentabilidade do título = 10% </a:t>
            </a:r>
            <a:r>
              <a:rPr lang="pt-BR" sz="2400" b="1" dirty="0" err="1">
                <a:latin typeface="Tempus Sans ITC" charset="0"/>
              </a:rPr>
              <a:t>a.s</a:t>
            </a:r>
            <a:r>
              <a:rPr lang="pt-BR" sz="2400" b="1" dirty="0">
                <a:latin typeface="Tempus Sans ITC" charset="0"/>
              </a:rPr>
              <a:t> (IRR ou </a:t>
            </a:r>
            <a:r>
              <a:rPr lang="pt-BR" sz="2400" b="1" i="1" dirty="0" err="1">
                <a:latin typeface="Tempus Sans ITC" charset="0"/>
              </a:rPr>
              <a:t>yield</a:t>
            </a:r>
            <a:r>
              <a:rPr lang="pt-BR" sz="2400" b="1" dirty="0">
                <a:latin typeface="Tempus Sans ITC" charset="0"/>
              </a:rPr>
              <a:t>)</a:t>
            </a:r>
          </a:p>
          <a:p>
            <a:pPr eaLnBrk="1" hangingPunct="1"/>
            <a:r>
              <a:rPr lang="pt-BR" sz="2400" b="1" dirty="0">
                <a:latin typeface="Tempus Sans ITC" charset="0"/>
              </a:rPr>
              <a:t>Valor de mercado do título = $ 1.000</a:t>
            </a:r>
          </a:p>
          <a:p>
            <a:pPr eaLnBrk="1" hangingPunct="1"/>
            <a:endParaRPr lang="pt-BR" sz="2400" b="1" dirty="0">
              <a:latin typeface="Tempus Sans ITC" charset="0"/>
            </a:endParaRPr>
          </a:p>
          <a:p>
            <a:pPr eaLnBrk="1" hangingPunct="1"/>
            <a:endParaRPr lang="pt-BR" sz="4400" b="1" dirty="0">
              <a:latin typeface="Tempus Sans IT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382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Line 2"/>
          <p:cNvSpPr>
            <a:spLocks noChangeShapeType="1"/>
          </p:cNvSpPr>
          <p:nvPr/>
        </p:nvSpPr>
        <p:spPr bwMode="auto">
          <a:xfrm flipH="1">
            <a:off x="1524001" y="692150"/>
            <a:ext cx="3203575" cy="1588"/>
          </a:xfrm>
          <a:prstGeom prst="line">
            <a:avLst/>
          </a:prstGeom>
          <a:noFill/>
          <a:ln w="50800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24000" y="71439"/>
            <a:ext cx="88582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3000" b="1">
                <a:solidFill>
                  <a:srgbClr val="00649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empus Sans ITC" charset="0"/>
              </a:rPr>
              <a:t>Cálculo da </a:t>
            </a:r>
            <a:r>
              <a:rPr lang="pt-BR" sz="3000" b="1" i="1">
                <a:solidFill>
                  <a:srgbClr val="00649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empus Sans ITC" charset="0"/>
              </a:rPr>
              <a:t>Duration</a:t>
            </a:r>
            <a:endParaRPr lang="pt-BR" sz="3000" b="1">
              <a:solidFill>
                <a:srgbClr val="006496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empus Sans ITC" charset="0"/>
            </a:endParaRPr>
          </a:p>
        </p:txBody>
      </p:sp>
      <p:graphicFrame>
        <p:nvGraphicFramePr>
          <p:cNvPr id="15" name="Tabela 14"/>
          <p:cNvGraphicFramePr>
            <a:graphicFrameLocks noGrp="1"/>
          </p:cNvGraphicFramePr>
          <p:nvPr/>
        </p:nvGraphicFramePr>
        <p:xfrm>
          <a:off x="3048000" y="1397000"/>
          <a:ext cx="6096000" cy="2595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986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Tempus Sans ITC" pitchFamily="82" charset="0"/>
                        </a:rPr>
                        <a:t>Semestre  (A)</a:t>
                      </a:r>
                    </a:p>
                  </a:txBody>
                  <a:tcPr marT="41419" marB="41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Tempus Sans ITC" pitchFamily="82" charset="0"/>
                        </a:rPr>
                        <a:t>FV         (B)</a:t>
                      </a:r>
                    </a:p>
                  </a:txBody>
                  <a:tcPr marT="41419" marB="41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Tempus Sans ITC" pitchFamily="82" charset="0"/>
                        </a:rPr>
                        <a:t>PV(10%)  (C)</a:t>
                      </a:r>
                    </a:p>
                  </a:txBody>
                  <a:tcPr marT="41419" marB="41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Tempus Sans ITC" pitchFamily="82" charset="0"/>
                        </a:rPr>
                        <a:t>(A)</a:t>
                      </a:r>
                      <a:r>
                        <a:rPr lang="pt-BR" sz="1600" baseline="0" dirty="0">
                          <a:latin typeface="Tempus Sans ITC" pitchFamily="82" charset="0"/>
                        </a:rPr>
                        <a:t> X (C)</a:t>
                      </a:r>
                      <a:endParaRPr lang="pt-BR" sz="1600" dirty="0">
                        <a:latin typeface="Tempus Sans ITC" pitchFamily="82" charset="0"/>
                      </a:endParaRPr>
                    </a:p>
                  </a:txBody>
                  <a:tcPr marT="41419" marB="414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951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Tempus Sans ITC" pitchFamily="82" charset="0"/>
                        </a:rPr>
                        <a:t>1</a:t>
                      </a:r>
                    </a:p>
                  </a:txBody>
                  <a:tcPr marT="41419" marB="41419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Tempus Sans ITC" pitchFamily="82" charset="0"/>
                        </a:rPr>
                        <a:t>      100,00 </a:t>
                      </a:r>
                    </a:p>
                  </a:txBody>
                  <a:tcPr marL="9525" marR="9525" marT="8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Tempus Sans ITC" pitchFamily="82" charset="0"/>
                        </a:rPr>
                        <a:t>        90,91 </a:t>
                      </a:r>
                    </a:p>
                  </a:txBody>
                  <a:tcPr marL="9525" marR="9525" marT="8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Tempus Sans ITC" pitchFamily="82" charset="0"/>
                        </a:rPr>
                        <a:t>         90,91 </a:t>
                      </a:r>
                    </a:p>
                  </a:txBody>
                  <a:tcPr marL="9525" marR="9525" marT="8629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951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Tempus Sans ITC" pitchFamily="82" charset="0"/>
                        </a:rPr>
                        <a:t>2</a:t>
                      </a:r>
                    </a:p>
                  </a:txBody>
                  <a:tcPr marT="41419" marB="41419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Tempus Sans ITC" pitchFamily="82" charset="0"/>
                        </a:rPr>
                        <a:t>      100,00 </a:t>
                      </a:r>
                    </a:p>
                  </a:txBody>
                  <a:tcPr marL="9525" marR="9525" marT="8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Tempus Sans ITC" pitchFamily="82" charset="0"/>
                        </a:rPr>
                        <a:t>        82,64 </a:t>
                      </a:r>
                    </a:p>
                  </a:txBody>
                  <a:tcPr marL="9525" marR="9525" marT="8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Tempus Sans ITC" pitchFamily="82" charset="0"/>
                        </a:rPr>
                        <a:t>      165,29 </a:t>
                      </a:r>
                    </a:p>
                  </a:txBody>
                  <a:tcPr marL="9525" marR="9525" marT="8629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951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Tempus Sans ITC" pitchFamily="82" charset="0"/>
                        </a:rPr>
                        <a:t>3</a:t>
                      </a:r>
                    </a:p>
                  </a:txBody>
                  <a:tcPr marT="41419" marB="41419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Tempus Sans ITC" pitchFamily="82" charset="0"/>
                        </a:rPr>
                        <a:t>      100,00 </a:t>
                      </a:r>
                    </a:p>
                  </a:txBody>
                  <a:tcPr marL="9525" marR="9525" marT="8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Tempus Sans ITC" pitchFamily="82" charset="0"/>
                        </a:rPr>
                        <a:t>        75,13 </a:t>
                      </a:r>
                    </a:p>
                  </a:txBody>
                  <a:tcPr marL="9525" marR="9525" marT="8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Tempus Sans ITC" pitchFamily="82" charset="0"/>
                        </a:rPr>
                        <a:t>      225,39 </a:t>
                      </a:r>
                    </a:p>
                  </a:txBody>
                  <a:tcPr marL="9525" marR="9525" marT="8629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951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Tempus Sans ITC" pitchFamily="82" charset="0"/>
                        </a:rPr>
                        <a:t>4</a:t>
                      </a:r>
                    </a:p>
                  </a:txBody>
                  <a:tcPr marT="41419" marB="41419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Tempus Sans ITC" pitchFamily="82" charset="0"/>
                        </a:rPr>
                        <a:t>      100,00 </a:t>
                      </a:r>
                    </a:p>
                  </a:txBody>
                  <a:tcPr marL="9525" marR="9525" marT="8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Tempus Sans ITC" pitchFamily="82" charset="0"/>
                        </a:rPr>
                        <a:t>        68,30 </a:t>
                      </a:r>
                    </a:p>
                  </a:txBody>
                  <a:tcPr marL="9525" marR="9525" marT="8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Tempus Sans ITC" pitchFamily="82" charset="0"/>
                        </a:rPr>
                        <a:t>      273,21 </a:t>
                      </a:r>
                    </a:p>
                  </a:txBody>
                  <a:tcPr marL="9525" marR="9525" marT="8629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951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Tempus Sans ITC" pitchFamily="82" charset="0"/>
                        </a:rPr>
                        <a:t>5</a:t>
                      </a:r>
                    </a:p>
                  </a:txBody>
                  <a:tcPr marT="41419" marB="41419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Tempus Sans ITC" pitchFamily="82" charset="0"/>
                        </a:rPr>
                        <a:t>      100,00 </a:t>
                      </a:r>
                    </a:p>
                  </a:txBody>
                  <a:tcPr marL="9525" marR="9525" marT="8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Tempus Sans ITC" pitchFamily="82" charset="0"/>
                        </a:rPr>
                        <a:t>        62,09 </a:t>
                      </a:r>
                    </a:p>
                  </a:txBody>
                  <a:tcPr marL="9525" marR="9525" marT="8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Tempus Sans ITC" pitchFamily="82" charset="0"/>
                        </a:rPr>
                        <a:t>      310,46 </a:t>
                      </a:r>
                    </a:p>
                  </a:txBody>
                  <a:tcPr marL="9525" marR="9525" marT="8629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951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Tempus Sans ITC" pitchFamily="82" charset="0"/>
                        </a:rPr>
                        <a:t>6</a:t>
                      </a:r>
                    </a:p>
                  </a:txBody>
                  <a:tcPr marT="41419" marB="41419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Tempus Sans ITC" pitchFamily="82" charset="0"/>
                        </a:rPr>
                        <a:t>   1.100,00 </a:t>
                      </a:r>
                    </a:p>
                  </a:txBody>
                  <a:tcPr marL="9525" marR="9525" marT="8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Tempus Sans ITC" pitchFamily="82" charset="0"/>
                        </a:rPr>
                        <a:t>      620,92 </a:t>
                      </a:r>
                    </a:p>
                  </a:txBody>
                  <a:tcPr marL="9525" marR="9525" marT="8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Tempus Sans ITC" pitchFamily="82" charset="0"/>
                        </a:rPr>
                        <a:t>   3.725,53 </a:t>
                      </a:r>
                    </a:p>
                  </a:txBody>
                  <a:tcPr marL="9525" marR="9525" marT="8629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1920875" y="4703764"/>
          <a:ext cx="8650288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46600" imgH="419100" progId="Equation.3">
                  <p:embed/>
                </p:oleObj>
              </mc:Choice>
              <mc:Fallback>
                <p:oleObj name="Equation" r:id="rId2" imgW="4546600" imgH="419100" progId="Equation.3">
                  <p:embed/>
                  <p:pic>
                    <p:nvPicPr>
                      <p:cNvPr id="20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75" y="4703764"/>
                        <a:ext cx="8650288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5365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Text Box 5"/>
          <p:cNvSpPr txBox="1">
            <a:spLocks noChangeArrowheads="1"/>
          </p:cNvSpPr>
          <p:nvPr/>
        </p:nvSpPr>
        <p:spPr bwMode="auto">
          <a:xfrm>
            <a:off x="9234786" y="5805489"/>
            <a:ext cx="46166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="1">
              <a:latin typeface="Tempus Sans ITC" charset="0"/>
            </a:endParaRPr>
          </a:p>
        </p:txBody>
      </p:sp>
      <p:sp>
        <p:nvSpPr>
          <p:cNvPr id="3088" name="Line 2"/>
          <p:cNvSpPr>
            <a:spLocks noChangeShapeType="1"/>
          </p:cNvSpPr>
          <p:nvPr/>
        </p:nvSpPr>
        <p:spPr bwMode="auto">
          <a:xfrm flipH="1">
            <a:off x="1524001" y="692150"/>
            <a:ext cx="3203575" cy="1588"/>
          </a:xfrm>
          <a:prstGeom prst="line">
            <a:avLst/>
          </a:prstGeom>
          <a:noFill/>
          <a:ln w="50800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524000" y="71439"/>
            <a:ext cx="88582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3000" b="1">
                <a:solidFill>
                  <a:srgbClr val="00649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empus Sans ITC" charset="0"/>
              </a:rPr>
              <a:t>Cálculo </a:t>
            </a:r>
            <a:r>
              <a:rPr lang="pt-BR" sz="3000" b="1" i="1">
                <a:solidFill>
                  <a:srgbClr val="00649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empus Sans ITC" charset="0"/>
              </a:rPr>
              <a:t>Duration</a:t>
            </a:r>
            <a:endParaRPr lang="pt-BR" sz="3000" b="1">
              <a:solidFill>
                <a:srgbClr val="006496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empus Sans ITC" charset="0"/>
            </a:endParaRPr>
          </a:p>
        </p:txBody>
      </p:sp>
      <p:sp>
        <p:nvSpPr>
          <p:cNvPr id="3090" name="CaixaDeTexto 8"/>
          <p:cNvSpPr txBox="1">
            <a:spLocks noChangeArrowheads="1"/>
          </p:cNvSpPr>
          <p:nvPr/>
        </p:nvSpPr>
        <p:spPr bwMode="auto">
          <a:xfrm>
            <a:off x="1738313" y="857251"/>
            <a:ext cx="8572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pt-BR" sz="2400" b="1" dirty="0">
                <a:latin typeface="Tempus Sans ITC" charset="0"/>
              </a:rPr>
              <a:t>Se a taxa (</a:t>
            </a:r>
            <a:r>
              <a:rPr lang="pt-BR" sz="2400" b="1" i="1" dirty="0" err="1">
                <a:latin typeface="Tempus Sans ITC" charset="0"/>
              </a:rPr>
              <a:t>yield</a:t>
            </a:r>
            <a:r>
              <a:rPr lang="pt-BR" sz="2400" b="1" dirty="0">
                <a:latin typeface="Tempus Sans ITC" charset="0"/>
              </a:rPr>
              <a:t>) subir de 10% </a:t>
            </a:r>
            <a:r>
              <a:rPr lang="pt-BR" sz="2400" b="1" dirty="0" err="1">
                <a:latin typeface="Tempus Sans ITC" charset="0"/>
              </a:rPr>
              <a:t>a.s</a:t>
            </a:r>
            <a:r>
              <a:rPr lang="pt-BR" sz="2400" b="1" dirty="0">
                <a:latin typeface="Tempus Sans ITC" charset="0"/>
              </a:rPr>
              <a:t> para 12% </a:t>
            </a:r>
            <a:r>
              <a:rPr lang="pt-BR" sz="2400" b="1" dirty="0" err="1">
                <a:latin typeface="Tempus Sans ITC" charset="0"/>
              </a:rPr>
              <a:t>a.s</a:t>
            </a:r>
            <a:endParaRPr lang="pt-BR" sz="2400" b="1" dirty="0">
              <a:latin typeface="Tempus Sans ITC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2809876" y="2428875"/>
            <a:ext cx="41433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rot="5400000">
            <a:off x="2559051" y="2678114"/>
            <a:ext cx="500063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rot="5400000" flipH="1" flipV="1">
            <a:off x="3739357" y="2213769"/>
            <a:ext cx="42862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rot="5400000" flipH="1" flipV="1">
            <a:off x="4810920" y="2213770"/>
            <a:ext cx="42862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rot="5400000" flipH="1" flipV="1">
            <a:off x="5811045" y="2213770"/>
            <a:ext cx="42862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rot="5400000" flipH="1" flipV="1">
            <a:off x="6739732" y="2213769"/>
            <a:ext cx="42862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6881813" y="2428875"/>
            <a:ext cx="20002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 rot="5400000" flipH="1" flipV="1">
            <a:off x="8668545" y="2213770"/>
            <a:ext cx="42862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4" name="Object 7"/>
          <p:cNvGraphicFramePr>
            <a:graphicFrameLocks noChangeAspect="1"/>
          </p:cNvGraphicFramePr>
          <p:nvPr/>
        </p:nvGraphicFramePr>
        <p:xfrm>
          <a:off x="3867150" y="2571751"/>
          <a:ext cx="2286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1520" imgH="164880" progId="Equation.DSMT4">
                  <p:embed/>
                </p:oleObj>
              </mc:Choice>
              <mc:Fallback>
                <p:oleObj name="Equation" r:id="rId2" imgW="101520" imgH="164880" progId="Equation.DSMT4">
                  <p:embed/>
                  <p:pic>
                    <p:nvPicPr>
                      <p:cNvPr id="307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7150" y="2571751"/>
                        <a:ext cx="2286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6"/>
          <p:cNvGraphicFramePr>
            <a:graphicFrameLocks noChangeAspect="1"/>
          </p:cNvGraphicFramePr>
          <p:nvPr/>
        </p:nvGraphicFramePr>
        <p:xfrm>
          <a:off x="4910138" y="2557463"/>
          <a:ext cx="2857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720" imgH="177480" progId="Equation.DSMT4">
                  <p:embed/>
                </p:oleObj>
              </mc:Choice>
              <mc:Fallback>
                <p:oleObj name="Equation" r:id="rId4" imgW="126720" imgH="177480" progId="Equation.DSMT4">
                  <p:embed/>
                  <p:pic>
                    <p:nvPicPr>
                      <p:cNvPr id="307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0138" y="2557463"/>
                        <a:ext cx="2857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6"/>
          <p:cNvGraphicFramePr>
            <a:graphicFrameLocks noChangeAspect="1"/>
          </p:cNvGraphicFramePr>
          <p:nvPr/>
        </p:nvGraphicFramePr>
        <p:xfrm>
          <a:off x="5910263" y="2571751"/>
          <a:ext cx="28575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20" imgH="164880" progId="Equation.DSMT4">
                  <p:embed/>
                </p:oleObj>
              </mc:Choice>
              <mc:Fallback>
                <p:oleObj name="Equation" r:id="rId6" imgW="126720" imgH="164880" progId="Equation.DSMT4">
                  <p:embed/>
                  <p:pic>
                    <p:nvPicPr>
                      <p:cNvPr id="307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0263" y="2571751"/>
                        <a:ext cx="28575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6"/>
          <p:cNvGraphicFramePr>
            <a:graphicFrameLocks noChangeAspect="1"/>
          </p:cNvGraphicFramePr>
          <p:nvPr/>
        </p:nvGraphicFramePr>
        <p:xfrm>
          <a:off x="6824664" y="2557463"/>
          <a:ext cx="3143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680" imgH="177480" progId="Equation.DSMT4">
                  <p:embed/>
                </p:oleObj>
              </mc:Choice>
              <mc:Fallback>
                <p:oleObj name="Equation" r:id="rId8" imgW="139680" imgH="177480" progId="Equation.DSMT4">
                  <p:embed/>
                  <p:pic>
                    <p:nvPicPr>
                      <p:cNvPr id="307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4664" y="2557463"/>
                        <a:ext cx="31432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8782050" y="2571751"/>
          <a:ext cx="28575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720" imgH="164880" progId="Equation.DSMT4">
                  <p:embed/>
                </p:oleObj>
              </mc:Choice>
              <mc:Fallback>
                <p:oleObj name="Equation" r:id="rId10" imgW="126720" imgH="164880" progId="Equation.DSMT4">
                  <p:embed/>
                  <p:pic>
                    <p:nvPicPr>
                      <p:cNvPr id="30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82050" y="2571751"/>
                        <a:ext cx="28575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6"/>
          <p:cNvGraphicFramePr>
            <a:graphicFrameLocks noChangeAspect="1"/>
          </p:cNvGraphicFramePr>
          <p:nvPr/>
        </p:nvGraphicFramePr>
        <p:xfrm>
          <a:off x="2338389" y="3043239"/>
          <a:ext cx="10001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44240" imgH="190440" progId="Equation.DSMT4">
                  <p:embed/>
                </p:oleObj>
              </mc:Choice>
              <mc:Fallback>
                <p:oleObj name="Equation" r:id="rId12" imgW="444240" imgH="190440" progId="Equation.DSMT4">
                  <p:embed/>
                  <p:pic>
                    <p:nvPicPr>
                      <p:cNvPr id="307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8389" y="3043239"/>
                        <a:ext cx="100012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6"/>
          <p:cNvGraphicFramePr>
            <a:graphicFrameLocks noChangeAspect="1"/>
          </p:cNvGraphicFramePr>
          <p:nvPr/>
        </p:nvGraphicFramePr>
        <p:xfrm>
          <a:off x="3638551" y="1500188"/>
          <a:ext cx="7143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17160" imgH="177480" progId="Equation.DSMT4">
                  <p:embed/>
                </p:oleObj>
              </mc:Choice>
              <mc:Fallback>
                <p:oleObj name="Equation" r:id="rId14" imgW="317160" imgH="177480" progId="Equation.DSMT4">
                  <p:embed/>
                  <p:pic>
                    <p:nvPicPr>
                      <p:cNvPr id="308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8551" y="1500188"/>
                        <a:ext cx="71437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Conector de seta reta 23"/>
          <p:cNvCxnSpPr/>
          <p:nvPr/>
        </p:nvCxnSpPr>
        <p:spPr>
          <a:xfrm rot="5400000" flipH="1" flipV="1">
            <a:off x="7668420" y="2213770"/>
            <a:ext cx="42862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81" name="Object 6"/>
          <p:cNvGraphicFramePr>
            <a:graphicFrameLocks noChangeAspect="1"/>
          </p:cNvGraphicFramePr>
          <p:nvPr/>
        </p:nvGraphicFramePr>
        <p:xfrm>
          <a:off x="7810501" y="2571751"/>
          <a:ext cx="25717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14120" imgH="164880" progId="Equation.DSMT4">
                  <p:embed/>
                </p:oleObj>
              </mc:Choice>
              <mc:Fallback>
                <p:oleObj name="Equation" r:id="rId16" imgW="114120" imgH="164880" progId="Equation.DSMT4">
                  <p:embed/>
                  <p:pic>
                    <p:nvPicPr>
                      <p:cNvPr id="308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0501" y="2571751"/>
                        <a:ext cx="257175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6"/>
          <p:cNvGraphicFramePr>
            <a:graphicFrameLocks noChangeAspect="1"/>
          </p:cNvGraphicFramePr>
          <p:nvPr/>
        </p:nvGraphicFramePr>
        <p:xfrm>
          <a:off x="4595814" y="1500188"/>
          <a:ext cx="7143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17160" imgH="177480" progId="Equation.DSMT4">
                  <p:embed/>
                </p:oleObj>
              </mc:Choice>
              <mc:Fallback>
                <p:oleObj name="Equation" r:id="rId18" imgW="317160" imgH="177480" progId="Equation.DSMT4">
                  <p:embed/>
                  <p:pic>
                    <p:nvPicPr>
                      <p:cNvPr id="308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5814" y="1500188"/>
                        <a:ext cx="71437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3" name="Object 6"/>
          <p:cNvGraphicFramePr>
            <a:graphicFrameLocks noChangeAspect="1"/>
          </p:cNvGraphicFramePr>
          <p:nvPr/>
        </p:nvGraphicFramePr>
        <p:xfrm>
          <a:off x="5738814" y="1500188"/>
          <a:ext cx="7143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17160" imgH="177480" progId="Equation.DSMT4">
                  <p:embed/>
                </p:oleObj>
              </mc:Choice>
              <mc:Fallback>
                <p:oleObj name="Equation" r:id="rId19" imgW="317160" imgH="177480" progId="Equation.DSMT4">
                  <p:embed/>
                  <p:pic>
                    <p:nvPicPr>
                      <p:cNvPr id="308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8814" y="1500188"/>
                        <a:ext cx="71437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4" name="Object 6"/>
          <p:cNvGraphicFramePr>
            <a:graphicFrameLocks noChangeAspect="1"/>
          </p:cNvGraphicFramePr>
          <p:nvPr/>
        </p:nvGraphicFramePr>
        <p:xfrm>
          <a:off x="6596064" y="1500188"/>
          <a:ext cx="7143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17160" imgH="177480" progId="Equation.DSMT4">
                  <p:embed/>
                </p:oleObj>
              </mc:Choice>
              <mc:Fallback>
                <p:oleObj name="Equation" r:id="rId20" imgW="317160" imgH="177480" progId="Equation.DSMT4">
                  <p:embed/>
                  <p:pic>
                    <p:nvPicPr>
                      <p:cNvPr id="308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6064" y="1500188"/>
                        <a:ext cx="71437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5" name="Object 6"/>
          <p:cNvGraphicFramePr>
            <a:graphicFrameLocks noChangeAspect="1"/>
          </p:cNvGraphicFramePr>
          <p:nvPr/>
        </p:nvGraphicFramePr>
        <p:xfrm>
          <a:off x="7596189" y="1500188"/>
          <a:ext cx="7143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17160" imgH="177480" progId="Equation.DSMT4">
                  <p:embed/>
                </p:oleObj>
              </mc:Choice>
              <mc:Fallback>
                <p:oleObj name="Equation" r:id="rId21" imgW="317160" imgH="177480" progId="Equation.DSMT4">
                  <p:embed/>
                  <p:pic>
                    <p:nvPicPr>
                      <p:cNvPr id="308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189" y="1500188"/>
                        <a:ext cx="71437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6" name="Object 6"/>
          <p:cNvGraphicFramePr>
            <a:graphicFrameLocks noChangeAspect="1"/>
          </p:cNvGraphicFramePr>
          <p:nvPr/>
        </p:nvGraphicFramePr>
        <p:xfrm>
          <a:off x="8496300" y="1500188"/>
          <a:ext cx="9144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406080" imgH="177480" progId="Equation.3">
                  <p:embed/>
                </p:oleObj>
              </mc:Choice>
              <mc:Fallback>
                <p:oleObj name="Equation" r:id="rId22" imgW="406080" imgH="177480" progId="Equation.3">
                  <p:embed/>
                  <p:pic>
                    <p:nvPicPr>
                      <p:cNvPr id="308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6300" y="1500188"/>
                        <a:ext cx="91440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00" name="CaixaDeTexto 8"/>
          <p:cNvSpPr txBox="1">
            <a:spLocks noChangeArrowheads="1"/>
          </p:cNvSpPr>
          <p:nvPr/>
        </p:nvSpPr>
        <p:spPr bwMode="auto">
          <a:xfrm>
            <a:off x="1738313" y="3500439"/>
            <a:ext cx="8572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pt-BR" sz="2400" b="1" dirty="0">
                <a:latin typeface="Tempus Sans ITC" charset="0"/>
              </a:rPr>
              <a:t>Título negociado com </a:t>
            </a:r>
            <a:r>
              <a:rPr lang="pt-BR" sz="2400" b="1" dirty="0">
                <a:solidFill>
                  <a:srgbClr val="FF0000"/>
                </a:solidFill>
                <a:latin typeface="Tempus Sans ITC" charset="0"/>
              </a:rPr>
              <a:t>deságio</a:t>
            </a:r>
          </a:p>
        </p:txBody>
      </p:sp>
    </p:spTree>
    <p:extLst>
      <p:ext uri="{BB962C8B-B14F-4D97-AF65-F5344CB8AC3E}">
        <p14:creationId xmlns:p14="http://schemas.microsoft.com/office/powerpoint/2010/main" val="4288978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1" name="Line 2"/>
          <p:cNvSpPr>
            <a:spLocks noChangeShapeType="1"/>
          </p:cNvSpPr>
          <p:nvPr/>
        </p:nvSpPr>
        <p:spPr bwMode="auto">
          <a:xfrm flipH="1">
            <a:off x="1524001" y="692150"/>
            <a:ext cx="3203575" cy="1588"/>
          </a:xfrm>
          <a:prstGeom prst="line">
            <a:avLst/>
          </a:prstGeom>
          <a:noFill/>
          <a:ln w="50800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524001" y="71439"/>
            <a:ext cx="707231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3000" b="1">
                <a:solidFill>
                  <a:srgbClr val="00649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empus Sans ITC" charset="0"/>
              </a:rPr>
              <a:t>Cálculo da </a:t>
            </a:r>
            <a:r>
              <a:rPr lang="pt-BR" sz="3000" b="1" i="1">
                <a:solidFill>
                  <a:srgbClr val="00649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empus Sans ITC" charset="0"/>
              </a:rPr>
              <a:t>Duration</a:t>
            </a:r>
            <a:endParaRPr lang="pt-BR" sz="3000" b="1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empus Sans ITC" charset="0"/>
            </a:endParaRPr>
          </a:p>
        </p:txBody>
      </p:sp>
      <p:sp>
        <p:nvSpPr>
          <p:cNvPr id="4113" name="Line 2"/>
          <p:cNvSpPr>
            <a:spLocks noChangeShapeType="1"/>
          </p:cNvSpPr>
          <p:nvPr/>
        </p:nvSpPr>
        <p:spPr bwMode="auto">
          <a:xfrm flipH="1">
            <a:off x="1524001" y="692150"/>
            <a:ext cx="3203575" cy="1588"/>
          </a:xfrm>
          <a:prstGeom prst="line">
            <a:avLst/>
          </a:prstGeom>
          <a:noFill/>
          <a:ln w="50800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4" name="CaixaDeTexto 8"/>
          <p:cNvSpPr txBox="1">
            <a:spLocks noChangeArrowheads="1"/>
          </p:cNvSpPr>
          <p:nvPr/>
        </p:nvSpPr>
        <p:spPr bwMode="auto">
          <a:xfrm>
            <a:off x="1738313" y="857251"/>
            <a:ext cx="8572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pt-BR" sz="2400" b="1" dirty="0">
                <a:latin typeface="Tempus Sans ITC" charset="0"/>
              </a:rPr>
              <a:t>Se a taxa (</a:t>
            </a:r>
            <a:r>
              <a:rPr lang="pt-BR" sz="2400" b="1" i="1" dirty="0" err="1">
                <a:latin typeface="Tempus Sans ITC" charset="0"/>
              </a:rPr>
              <a:t>yield</a:t>
            </a:r>
            <a:r>
              <a:rPr lang="pt-BR" sz="2400" b="1" dirty="0">
                <a:latin typeface="Tempus Sans ITC" charset="0"/>
              </a:rPr>
              <a:t>) cair de 10% </a:t>
            </a:r>
            <a:r>
              <a:rPr lang="pt-BR" sz="2400" b="1" dirty="0" err="1">
                <a:latin typeface="Tempus Sans ITC" charset="0"/>
              </a:rPr>
              <a:t>a.s</a:t>
            </a:r>
            <a:r>
              <a:rPr lang="pt-BR" sz="2400" b="1" dirty="0">
                <a:latin typeface="Tempus Sans ITC" charset="0"/>
              </a:rPr>
              <a:t> para 9% </a:t>
            </a:r>
            <a:r>
              <a:rPr lang="pt-BR" sz="2400" b="1" dirty="0" err="1">
                <a:latin typeface="Tempus Sans ITC" charset="0"/>
              </a:rPr>
              <a:t>a.s</a:t>
            </a:r>
            <a:endParaRPr lang="pt-BR" sz="2400" b="1" dirty="0">
              <a:latin typeface="Tempus Sans ITC" charset="0"/>
            </a:endParaRPr>
          </a:p>
        </p:txBody>
      </p:sp>
      <p:cxnSp>
        <p:nvCxnSpPr>
          <p:cNvPr id="33" name="Conector reto 32"/>
          <p:cNvCxnSpPr/>
          <p:nvPr/>
        </p:nvCxnSpPr>
        <p:spPr>
          <a:xfrm>
            <a:off x="2809876" y="2428875"/>
            <a:ext cx="41433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/>
          <p:nvPr/>
        </p:nvCxnSpPr>
        <p:spPr>
          <a:xfrm rot="5400000">
            <a:off x="2559051" y="2678114"/>
            <a:ext cx="500063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/>
          <p:cNvCxnSpPr/>
          <p:nvPr/>
        </p:nvCxnSpPr>
        <p:spPr>
          <a:xfrm rot="5400000" flipH="1" flipV="1">
            <a:off x="3739357" y="2213769"/>
            <a:ext cx="42862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/>
          <p:cNvCxnSpPr/>
          <p:nvPr/>
        </p:nvCxnSpPr>
        <p:spPr>
          <a:xfrm rot="5400000" flipH="1" flipV="1">
            <a:off x="4810920" y="2213770"/>
            <a:ext cx="42862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/>
          <p:cNvCxnSpPr/>
          <p:nvPr/>
        </p:nvCxnSpPr>
        <p:spPr>
          <a:xfrm rot="5400000" flipH="1" flipV="1">
            <a:off x="5811045" y="2213770"/>
            <a:ext cx="42862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/>
          <p:cNvCxnSpPr/>
          <p:nvPr/>
        </p:nvCxnSpPr>
        <p:spPr>
          <a:xfrm rot="5400000" flipH="1" flipV="1">
            <a:off x="6739732" y="2213769"/>
            <a:ext cx="42862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>
            <a:off x="6881813" y="2428875"/>
            <a:ext cx="20002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/>
          <p:nvPr/>
        </p:nvCxnSpPr>
        <p:spPr>
          <a:xfrm rot="5400000" flipH="1" flipV="1">
            <a:off x="8668545" y="2213770"/>
            <a:ext cx="42862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98" name="Object 19"/>
          <p:cNvGraphicFramePr>
            <a:graphicFrameLocks noChangeAspect="1"/>
          </p:cNvGraphicFramePr>
          <p:nvPr/>
        </p:nvGraphicFramePr>
        <p:xfrm>
          <a:off x="3867150" y="2571751"/>
          <a:ext cx="2286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1520" imgH="164880" progId="Equation.DSMT4">
                  <p:embed/>
                </p:oleObj>
              </mc:Choice>
              <mc:Fallback>
                <p:oleObj name="Equation" r:id="rId2" imgW="101520" imgH="164880" progId="Equation.DSMT4">
                  <p:embed/>
                  <p:pic>
                    <p:nvPicPr>
                      <p:cNvPr id="4098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7150" y="2571751"/>
                        <a:ext cx="2286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4910138" y="2557463"/>
          <a:ext cx="2857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720" imgH="177480" progId="Equation.DSMT4">
                  <p:embed/>
                </p:oleObj>
              </mc:Choice>
              <mc:Fallback>
                <p:oleObj name="Equation" r:id="rId4" imgW="126720" imgH="177480" progId="Equation.DSMT4">
                  <p:embed/>
                  <p:pic>
                    <p:nvPicPr>
                      <p:cNvPr id="409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0138" y="2557463"/>
                        <a:ext cx="2857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6"/>
          <p:cNvGraphicFramePr>
            <a:graphicFrameLocks noChangeAspect="1"/>
          </p:cNvGraphicFramePr>
          <p:nvPr/>
        </p:nvGraphicFramePr>
        <p:xfrm>
          <a:off x="5910263" y="2571751"/>
          <a:ext cx="28575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20" imgH="164880" progId="Equation.DSMT4">
                  <p:embed/>
                </p:oleObj>
              </mc:Choice>
              <mc:Fallback>
                <p:oleObj name="Equation" r:id="rId6" imgW="126720" imgH="164880" progId="Equation.DSMT4">
                  <p:embed/>
                  <p:pic>
                    <p:nvPicPr>
                      <p:cNvPr id="410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0263" y="2571751"/>
                        <a:ext cx="28575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6"/>
          <p:cNvGraphicFramePr>
            <a:graphicFrameLocks noChangeAspect="1"/>
          </p:cNvGraphicFramePr>
          <p:nvPr/>
        </p:nvGraphicFramePr>
        <p:xfrm>
          <a:off x="6824664" y="2557463"/>
          <a:ext cx="3143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680" imgH="177480" progId="Equation.DSMT4">
                  <p:embed/>
                </p:oleObj>
              </mc:Choice>
              <mc:Fallback>
                <p:oleObj name="Equation" r:id="rId8" imgW="139680" imgH="177480" progId="Equation.DSMT4">
                  <p:embed/>
                  <p:pic>
                    <p:nvPicPr>
                      <p:cNvPr id="410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4664" y="2557463"/>
                        <a:ext cx="31432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8782050" y="2571751"/>
          <a:ext cx="28575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720" imgH="164880" progId="Equation.DSMT4">
                  <p:embed/>
                </p:oleObj>
              </mc:Choice>
              <mc:Fallback>
                <p:oleObj name="Equation" r:id="rId10" imgW="126720" imgH="164880" progId="Equation.DSMT4">
                  <p:embed/>
                  <p:pic>
                    <p:nvPicPr>
                      <p:cNvPr id="410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82050" y="2571751"/>
                        <a:ext cx="28575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6"/>
          <p:cNvGraphicFramePr>
            <a:graphicFrameLocks noChangeAspect="1"/>
          </p:cNvGraphicFramePr>
          <p:nvPr/>
        </p:nvGraphicFramePr>
        <p:xfrm>
          <a:off x="2152650" y="3043239"/>
          <a:ext cx="13716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09480" imgH="190440" progId="Equation.DSMT4">
                  <p:embed/>
                </p:oleObj>
              </mc:Choice>
              <mc:Fallback>
                <p:oleObj name="Equation" r:id="rId12" imgW="609480" imgH="190440" progId="Equation.DSMT4">
                  <p:embed/>
                  <p:pic>
                    <p:nvPicPr>
                      <p:cNvPr id="410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650" y="3043239"/>
                        <a:ext cx="13716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6"/>
          <p:cNvGraphicFramePr>
            <a:graphicFrameLocks noChangeAspect="1"/>
          </p:cNvGraphicFramePr>
          <p:nvPr/>
        </p:nvGraphicFramePr>
        <p:xfrm>
          <a:off x="3638551" y="1500188"/>
          <a:ext cx="7143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17160" imgH="177480" progId="Equation.DSMT4">
                  <p:embed/>
                </p:oleObj>
              </mc:Choice>
              <mc:Fallback>
                <p:oleObj name="Equation" r:id="rId14" imgW="317160" imgH="177480" progId="Equation.DSMT4">
                  <p:embed/>
                  <p:pic>
                    <p:nvPicPr>
                      <p:cNvPr id="410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8551" y="1500188"/>
                        <a:ext cx="71437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8" name="Conector de seta reta 47"/>
          <p:cNvCxnSpPr/>
          <p:nvPr/>
        </p:nvCxnSpPr>
        <p:spPr>
          <a:xfrm rot="5400000" flipH="1" flipV="1">
            <a:off x="7668420" y="2213770"/>
            <a:ext cx="42862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05" name="Object 6"/>
          <p:cNvGraphicFramePr>
            <a:graphicFrameLocks noChangeAspect="1"/>
          </p:cNvGraphicFramePr>
          <p:nvPr/>
        </p:nvGraphicFramePr>
        <p:xfrm>
          <a:off x="7810501" y="2571751"/>
          <a:ext cx="25717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14120" imgH="164880" progId="Equation.DSMT4">
                  <p:embed/>
                </p:oleObj>
              </mc:Choice>
              <mc:Fallback>
                <p:oleObj name="Equation" r:id="rId16" imgW="114120" imgH="164880" progId="Equation.DSMT4">
                  <p:embed/>
                  <p:pic>
                    <p:nvPicPr>
                      <p:cNvPr id="410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0501" y="2571751"/>
                        <a:ext cx="257175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6"/>
          <p:cNvGraphicFramePr>
            <a:graphicFrameLocks noChangeAspect="1"/>
          </p:cNvGraphicFramePr>
          <p:nvPr/>
        </p:nvGraphicFramePr>
        <p:xfrm>
          <a:off x="4595814" y="1500188"/>
          <a:ext cx="7143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17160" imgH="177480" progId="Equation.DSMT4">
                  <p:embed/>
                </p:oleObj>
              </mc:Choice>
              <mc:Fallback>
                <p:oleObj name="Equation" r:id="rId18" imgW="317160" imgH="177480" progId="Equation.DSMT4">
                  <p:embed/>
                  <p:pic>
                    <p:nvPicPr>
                      <p:cNvPr id="410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5814" y="1500188"/>
                        <a:ext cx="71437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" name="Object 6"/>
          <p:cNvGraphicFramePr>
            <a:graphicFrameLocks noChangeAspect="1"/>
          </p:cNvGraphicFramePr>
          <p:nvPr/>
        </p:nvGraphicFramePr>
        <p:xfrm>
          <a:off x="5738814" y="1500188"/>
          <a:ext cx="7143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17160" imgH="177480" progId="Equation.DSMT4">
                  <p:embed/>
                </p:oleObj>
              </mc:Choice>
              <mc:Fallback>
                <p:oleObj name="Equation" r:id="rId19" imgW="317160" imgH="177480" progId="Equation.DSMT4">
                  <p:embed/>
                  <p:pic>
                    <p:nvPicPr>
                      <p:cNvPr id="410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8814" y="1500188"/>
                        <a:ext cx="71437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8" name="Object 6"/>
          <p:cNvGraphicFramePr>
            <a:graphicFrameLocks noChangeAspect="1"/>
          </p:cNvGraphicFramePr>
          <p:nvPr/>
        </p:nvGraphicFramePr>
        <p:xfrm>
          <a:off x="6596064" y="1500188"/>
          <a:ext cx="7143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17160" imgH="177480" progId="Equation.DSMT4">
                  <p:embed/>
                </p:oleObj>
              </mc:Choice>
              <mc:Fallback>
                <p:oleObj name="Equation" r:id="rId20" imgW="317160" imgH="177480" progId="Equation.DSMT4">
                  <p:embed/>
                  <p:pic>
                    <p:nvPicPr>
                      <p:cNvPr id="410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6064" y="1500188"/>
                        <a:ext cx="71437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9" name="Object 6"/>
          <p:cNvGraphicFramePr>
            <a:graphicFrameLocks noChangeAspect="1"/>
          </p:cNvGraphicFramePr>
          <p:nvPr/>
        </p:nvGraphicFramePr>
        <p:xfrm>
          <a:off x="7596189" y="1500188"/>
          <a:ext cx="7143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17160" imgH="177480" progId="Equation.DSMT4">
                  <p:embed/>
                </p:oleObj>
              </mc:Choice>
              <mc:Fallback>
                <p:oleObj name="Equation" r:id="rId21" imgW="317160" imgH="177480" progId="Equation.DSMT4">
                  <p:embed/>
                  <p:pic>
                    <p:nvPicPr>
                      <p:cNvPr id="410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189" y="1500188"/>
                        <a:ext cx="71437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0" name="Object 6"/>
          <p:cNvGraphicFramePr>
            <a:graphicFrameLocks noChangeAspect="1"/>
          </p:cNvGraphicFramePr>
          <p:nvPr/>
        </p:nvGraphicFramePr>
        <p:xfrm>
          <a:off x="8496300" y="1500188"/>
          <a:ext cx="9144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406080" imgH="177480" progId="Equation.3">
                  <p:embed/>
                </p:oleObj>
              </mc:Choice>
              <mc:Fallback>
                <p:oleObj name="Equation" r:id="rId22" imgW="406080" imgH="177480" progId="Equation.3">
                  <p:embed/>
                  <p:pic>
                    <p:nvPicPr>
                      <p:cNvPr id="41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6300" y="1500188"/>
                        <a:ext cx="91440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4" name="CaixaDeTexto 8"/>
          <p:cNvSpPr txBox="1">
            <a:spLocks noChangeArrowheads="1"/>
          </p:cNvSpPr>
          <p:nvPr/>
        </p:nvSpPr>
        <p:spPr bwMode="auto">
          <a:xfrm>
            <a:off x="1738313" y="3500439"/>
            <a:ext cx="8572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pt-BR" sz="2400" b="1" dirty="0">
                <a:latin typeface="Tempus Sans ITC" charset="0"/>
              </a:rPr>
              <a:t>Título negociado com </a:t>
            </a:r>
            <a:r>
              <a:rPr lang="pt-BR" sz="2400" b="1" dirty="0">
                <a:solidFill>
                  <a:srgbClr val="FF0000"/>
                </a:solidFill>
                <a:latin typeface="Tempus Sans ITC" charset="0"/>
              </a:rPr>
              <a:t>ágio</a:t>
            </a:r>
          </a:p>
        </p:txBody>
      </p:sp>
      <p:sp>
        <p:nvSpPr>
          <p:cNvPr id="4125" name="CaixaDeTexto 8"/>
          <p:cNvSpPr txBox="1">
            <a:spLocks noChangeArrowheads="1"/>
          </p:cNvSpPr>
          <p:nvPr/>
        </p:nvSpPr>
        <p:spPr bwMode="auto">
          <a:xfrm>
            <a:off x="1738313" y="4286251"/>
            <a:ext cx="8572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pt-BR" sz="2400" b="1" dirty="0">
                <a:latin typeface="Tempus Sans ITC" charset="0"/>
              </a:rPr>
              <a:t>Principal fator de RISCO : </a:t>
            </a:r>
            <a:r>
              <a:rPr lang="pt-BR" sz="2400" b="1" dirty="0">
                <a:solidFill>
                  <a:srgbClr val="0000CC"/>
                </a:solidFill>
                <a:latin typeface="Tempus Sans ITC" charset="0"/>
              </a:rPr>
              <a:t>Variação na taxa de juros</a:t>
            </a:r>
          </a:p>
        </p:txBody>
      </p:sp>
    </p:spTree>
    <p:extLst>
      <p:ext uri="{BB962C8B-B14F-4D97-AF65-F5344CB8AC3E}">
        <p14:creationId xmlns:p14="http://schemas.microsoft.com/office/powerpoint/2010/main" val="813498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2"/>
          <p:cNvSpPr>
            <a:spLocks noChangeShapeType="1"/>
          </p:cNvSpPr>
          <p:nvPr/>
        </p:nvSpPr>
        <p:spPr bwMode="auto">
          <a:xfrm flipH="1">
            <a:off x="1524001" y="692150"/>
            <a:ext cx="3203575" cy="1588"/>
          </a:xfrm>
          <a:prstGeom prst="line">
            <a:avLst/>
          </a:prstGeom>
          <a:noFill/>
          <a:ln w="50800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524001" y="71439"/>
            <a:ext cx="707231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3000" b="1">
                <a:solidFill>
                  <a:srgbClr val="00649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empus Sans ITC" charset="0"/>
              </a:rPr>
              <a:t>Curva Preço – Taxa </a:t>
            </a:r>
            <a:endParaRPr lang="pt-BR" sz="3000" b="1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empus Sans ITC" charset="0"/>
            </a:endParaRPr>
          </a:p>
        </p:txBody>
      </p:sp>
      <p:sp>
        <p:nvSpPr>
          <p:cNvPr id="20484" name="Line 2"/>
          <p:cNvSpPr>
            <a:spLocks noChangeShapeType="1"/>
          </p:cNvSpPr>
          <p:nvPr/>
        </p:nvSpPr>
        <p:spPr bwMode="auto">
          <a:xfrm flipH="1">
            <a:off x="1524001" y="692150"/>
            <a:ext cx="3203575" cy="1588"/>
          </a:xfrm>
          <a:prstGeom prst="line">
            <a:avLst/>
          </a:prstGeom>
          <a:noFill/>
          <a:ln w="50800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48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1" y="1428750"/>
            <a:ext cx="762476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330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2"/>
          <p:cNvSpPr>
            <a:spLocks noChangeShapeType="1"/>
          </p:cNvSpPr>
          <p:nvPr/>
        </p:nvSpPr>
        <p:spPr bwMode="auto">
          <a:xfrm flipH="1">
            <a:off x="1524001" y="692150"/>
            <a:ext cx="3203575" cy="1588"/>
          </a:xfrm>
          <a:prstGeom prst="line">
            <a:avLst/>
          </a:prstGeom>
          <a:noFill/>
          <a:ln w="50800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524001" y="71439"/>
            <a:ext cx="707231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3000" b="1">
                <a:solidFill>
                  <a:srgbClr val="00649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empus Sans ITC" charset="0"/>
              </a:rPr>
              <a:t>Definição</a:t>
            </a:r>
            <a:endParaRPr lang="pt-BR" sz="3000" b="1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empus Sans ITC" charset="0"/>
            </a:endParaRPr>
          </a:p>
        </p:txBody>
      </p:sp>
      <p:sp>
        <p:nvSpPr>
          <p:cNvPr id="21508" name="Line 2"/>
          <p:cNvSpPr>
            <a:spLocks noChangeShapeType="1"/>
          </p:cNvSpPr>
          <p:nvPr/>
        </p:nvSpPr>
        <p:spPr bwMode="auto">
          <a:xfrm flipH="1">
            <a:off x="1524001" y="692150"/>
            <a:ext cx="3203575" cy="1588"/>
          </a:xfrm>
          <a:prstGeom prst="line">
            <a:avLst/>
          </a:prstGeom>
          <a:noFill/>
          <a:ln w="50800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9" name="CaixaDeTexto 8"/>
          <p:cNvSpPr txBox="1">
            <a:spLocks noChangeArrowheads="1"/>
          </p:cNvSpPr>
          <p:nvPr/>
        </p:nvSpPr>
        <p:spPr bwMode="auto">
          <a:xfrm>
            <a:off x="1738313" y="857250"/>
            <a:ext cx="85725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3200" b="1" dirty="0">
                <a:latin typeface="Tempus Sans ITC" charset="0"/>
              </a:rPr>
              <a:t>A </a:t>
            </a:r>
            <a:r>
              <a:rPr lang="pt-BR" sz="3200" b="1" i="1" dirty="0" err="1">
                <a:latin typeface="Tempus Sans ITC" charset="0"/>
              </a:rPr>
              <a:t>duration</a:t>
            </a:r>
            <a:r>
              <a:rPr lang="pt-BR" sz="3200" b="1" dirty="0">
                <a:latin typeface="Tempus Sans ITC" charset="0"/>
              </a:rPr>
              <a:t> pode ser vista como uma medida de risco porque fornece uma estimativa de </a:t>
            </a:r>
            <a:r>
              <a:rPr lang="pt-BR" sz="3200" b="1" dirty="0">
                <a:solidFill>
                  <a:srgbClr val="0000CC"/>
                </a:solidFill>
                <a:latin typeface="Tempus Sans ITC" charset="0"/>
              </a:rPr>
              <a:t>sensibilidade</a:t>
            </a:r>
            <a:r>
              <a:rPr lang="pt-BR" sz="3200" b="1" dirty="0">
                <a:latin typeface="Tempus Sans ITC" charset="0"/>
              </a:rPr>
              <a:t> do valor de mercado do título a variações da taxa de juros.</a:t>
            </a:r>
          </a:p>
          <a:p>
            <a:pPr eaLnBrk="1" hangingPunct="1"/>
            <a:endParaRPr lang="pt-BR" sz="3200" b="1" dirty="0">
              <a:latin typeface="Tempus Sans ITC" charset="0"/>
            </a:endParaRPr>
          </a:p>
          <a:p>
            <a:pPr eaLnBrk="1" hangingPunct="1"/>
            <a:r>
              <a:rPr lang="pt-BR" sz="3200" b="1" dirty="0">
                <a:latin typeface="Tempus Sans ITC" charset="0"/>
              </a:rPr>
              <a:t>Quanto maior a </a:t>
            </a:r>
            <a:r>
              <a:rPr lang="pt-BR" sz="3200" b="1" i="1" dirty="0" err="1">
                <a:latin typeface="Tempus Sans ITC" charset="0"/>
              </a:rPr>
              <a:t>Duration</a:t>
            </a:r>
            <a:r>
              <a:rPr lang="pt-BR" sz="3200" b="1" dirty="0">
                <a:latin typeface="Tempus Sans ITC" charset="0"/>
              </a:rPr>
              <a:t> – maior a sensibilidade do valor de mercado a variações na taxa de juros</a:t>
            </a:r>
          </a:p>
        </p:txBody>
      </p:sp>
    </p:spTree>
    <p:extLst>
      <p:ext uri="{BB962C8B-B14F-4D97-AF65-F5344CB8AC3E}">
        <p14:creationId xmlns:p14="http://schemas.microsoft.com/office/powerpoint/2010/main" val="381599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7" name="Line 2"/>
          <p:cNvSpPr>
            <a:spLocks noChangeShapeType="1"/>
          </p:cNvSpPr>
          <p:nvPr/>
        </p:nvSpPr>
        <p:spPr bwMode="auto">
          <a:xfrm flipH="1">
            <a:off x="1524001" y="692150"/>
            <a:ext cx="3203575" cy="1588"/>
          </a:xfrm>
          <a:prstGeom prst="line">
            <a:avLst/>
          </a:prstGeom>
          <a:noFill/>
          <a:ln w="50800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524001" y="71439"/>
            <a:ext cx="707231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3000" b="1">
                <a:solidFill>
                  <a:srgbClr val="00649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empus Sans ITC" charset="0"/>
              </a:rPr>
              <a:t>Título Sintético equivalente</a:t>
            </a:r>
            <a:endParaRPr lang="pt-BR" sz="3000" b="1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empus Sans ITC" charset="0"/>
            </a:endParaRPr>
          </a:p>
        </p:txBody>
      </p:sp>
      <p:sp>
        <p:nvSpPr>
          <p:cNvPr id="5139" name="Line 2"/>
          <p:cNvSpPr>
            <a:spLocks noChangeShapeType="1"/>
          </p:cNvSpPr>
          <p:nvPr/>
        </p:nvSpPr>
        <p:spPr bwMode="auto">
          <a:xfrm flipH="1">
            <a:off x="1524001" y="692150"/>
            <a:ext cx="3203575" cy="1588"/>
          </a:xfrm>
          <a:prstGeom prst="line">
            <a:avLst/>
          </a:prstGeom>
          <a:noFill/>
          <a:ln w="50800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3" name="Conector reto 32"/>
          <p:cNvCxnSpPr/>
          <p:nvPr/>
        </p:nvCxnSpPr>
        <p:spPr>
          <a:xfrm>
            <a:off x="2881314" y="3500439"/>
            <a:ext cx="414337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/>
          <p:nvPr/>
        </p:nvCxnSpPr>
        <p:spPr>
          <a:xfrm rot="5400000">
            <a:off x="2630488" y="3751263"/>
            <a:ext cx="50006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/>
          <p:cNvCxnSpPr/>
          <p:nvPr/>
        </p:nvCxnSpPr>
        <p:spPr>
          <a:xfrm rot="5400000" flipH="1" flipV="1">
            <a:off x="3810795" y="3285333"/>
            <a:ext cx="42862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/>
          <p:cNvCxnSpPr/>
          <p:nvPr/>
        </p:nvCxnSpPr>
        <p:spPr>
          <a:xfrm rot="5400000" flipH="1" flipV="1">
            <a:off x="4882357" y="3285332"/>
            <a:ext cx="42862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/>
          <p:cNvCxnSpPr/>
          <p:nvPr/>
        </p:nvCxnSpPr>
        <p:spPr>
          <a:xfrm rot="5400000" flipH="1" flipV="1">
            <a:off x="5882482" y="3285332"/>
            <a:ext cx="42862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/>
          <p:cNvCxnSpPr/>
          <p:nvPr/>
        </p:nvCxnSpPr>
        <p:spPr>
          <a:xfrm rot="5400000" flipH="1" flipV="1">
            <a:off x="6811170" y="3285333"/>
            <a:ext cx="42862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>
            <a:off x="6953250" y="3500438"/>
            <a:ext cx="20002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/>
          <p:nvPr/>
        </p:nvCxnSpPr>
        <p:spPr>
          <a:xfrm rot="5400000" flipH="1" flipV="1">
            <a:off x="8739982" y="3285332"/>
            <a:ext cx="42862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22" name="Object 19"/>
          <p:cNvGraphicFramePr>
            <a:graphicFrameLocks noChangeAspect="1"/>
          </p:cNvGraphicFramePr>
          <p:nvPr/>
        </p:nvGraphicFramePr>
        <p:xfrm>
          <a:off x="3938588" y="3643314"/>
          <a:ext cx="2286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1520" imgH="164880" progId="Equation.DSMT4">
                  <p:embed/>
                </p:oleObj>
              </mc:Choice>
              <mc:Fallback>
                <p:oleObj name="Equation" r:id="rId2" imgW="101520" imgH="164880" progId="Equation.DSMT4">
                  <p:embed/>
                  <p:pic>
                    <p:nvPicPr>
                      <p:cNvPr id="5122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8588" y="3643314"/>
                        <a:ext cx="2286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6"/>
          <p:cNvGraphicFramePr>
            <a:graphicFrameLocks noChangeAspect="1"/>
          </p:cNvGraphicFramePr>
          <p:nvPr/>
        </p:nvGraphicFramePr>
        <p:xfrm>
          <a:off x="4981575" y="3629025"/>
          <a:ext cx="2857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720" imgH="177480" progId="Equation.DSMT4">
                  <p:embed/>
                </p:oleObj>
              </mc:Choice>
              <mc:Fallback>
                <p:oleObj name="Equation" r:id="rId4" imgW="126720" imgH="177480" progId="Equation.DSMT4">
                  <p:embed/>
                  <p:pic>
                    <p:nvPicPr>
                      <p:cNvPr id="512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1575" y="3629025"/>
                        <a:ext cx="2857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6"/>
          <p:cNvGraphicFramePr>
            <a:graphicFrameLocks noChangeAspect="1"/>
          </p:cNvGraphicFramePr>
          <p:nvPr/>
        </p:nvGraphicFramePr>
        <p:xfrm>
          <a:off x="5981700" y="3643314"/>
          <a:ext cx="28575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20" imgH="164880" progId="Equation.DSMT4">
                  <p:embed/>
                </p:oleObj>
              </mc:Choice>
              <mc:Fallback>
                <p:oleObj name="Equation" r:id="rId6" imgW="126720" imgH="164880" progId="Equation.DSMT4">
                  <p:embed/>
                  <p:pic>
                    <p:nvPicPr>
                      <p:cNvPr id="512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1700" y="3643314"/>
                        <a:ext cx="28575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6"/>
          <p:cNvGraphicFramePr>
            <a:graphicFrameLocks noChangeAspect="1"/>
          </p:cNvGraphicFramePr>
          <p:nvPr/>
        </p:nvGraphicFramePr>
        <p:xfrm>
          <a:off x="6896101" y="3629025"/>
          <a:ext cx="3143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680" imgH="177480" progId="Equation.DSMT4">
                  <p:embed/>
                </p:oleObj>
              </mc:Choice>
              <mc:Fallback>
                <p:oleObj name="Equation" r:id="rId8" imgW="139680" imgH="177480" progId="Equation.DSMT4">
                  <p:embed/>
                  <p:pic>
                    <p:nvPicPr>
                      <p:cNvPr id="512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6101" y="3629025"/>
                        <a:ext cx="31432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8853488" y="3643314"/>
          <a:ext cx="28575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720" imgH="164880" progId="Equation.DSMT4">
                  <p:embed/>
                </p:oleObj>
              </mc:Choice>
              <mc:Fallback>
                <p:oleObj name="Equation" r:id="rId10" imgW="126720" imgH="164880" progId="Equation.DSMT4">
                  <p:embed/>
                  <p:pic>
                    <p:nvPicPr>
                      <p:cNvPr id="51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3488" y="3643314"/>
                        <a:ext cx="28575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6"/>
          <p:cNvGraphicFramePr>
            <a:graphicFrameLocks noChangeAspect="1"/>
          </p:cNvGraphicFramePr>
          <p:nvPr/>
        </p:nvGraphicFramePr>
        <p:xfrm>
          <a:off x="2124076" y="4114801"/>
          <a:ext cx="15716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98400" imgH="190440" progId="Equation.DSMT4">
                  <p:embed/>
                </p:oleObj>
              </mc:Choice>
              <mc:Fallback>
                <p:oleObj name="Equation" r:id="rId12" imgW="698400" imgH="190440" progId="Equation.DSMT4">
                  <p:embed/>
                  <p:pic>
                    <p:nvPicPr>
                      <p:cNvPr id="512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6" y="4114801"/>
                        <a:ext cx="157162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6"/>
          <p:cNvGraphicFramePr>
            <a:graphicFrameLocks noChangeAspect="1"/>
          </p:cNvGraphicFramePr>
          <p:nvPr/>
        </p:nvGraphicFramePr>
        <p:xfrm>
          <a:off x="3709989" y="2571750"/>
          <a:ext cx="7143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17160" imgH="177480" progId="Equation.DSMT4">
                  <p:embed/>
                </p:oleObj>
              </mc:Choice>
              <mc:Fallback>
                <p:oleObj name="Equation" r:id="rId14" imgW="317160" imgH="177480" progId="Equation.DSMT4">
                  <p:embed/>
                  <p:pic>
                    <p:nvPicPr>
                      <p:cNvPr id="512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9989" y="2571750"/>
                        <a:ext cx="71437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8" name="Conector de seta reta 47"/>
          <p:cNvCxnSpPr/>
          <p:nvPr/>
        </p:nvCxnSpPr>
        <p:spPr>
          <a:xfrm rot="5400000" flipH="1" flipV="1">
            <a:off x="7739857" y="3285332"/>
            <a:ext cx="42862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29" name="Object 6"/>
          <p:cNvGraphicFramePr>
            <a:graphicFrameLocks noChangeAspect="1"/>
          </p:cNvGraphicFramePr>
          <p:nvPr/>
        </p:nvGraphicFramePr>
        <p:xfrm>
          <a:off x="7881939" y="3643314"/>
          <a:ext cx="25717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14120" imgH="164880" progId="Equation.DSMT4">
                  <p:embed/>
                </p:oleObj>
              </mc:Choice>
              <mc:Fallback>
                <p:oleObj name="Equation" r:id="rId16" imgW="114120" imgH="164880" progId="Equation.DSMT4">
                  <p:embed/>
                  <p:pic>
                    <p:nvPicPr>
                      <p:cNvPr id="512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1939" y="3643314"/>
                        <a:ext cx="257175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6"/>
          <p:cNvGraphicFramePr>
            <a:graphicFrameLocks noChangeAspect="1"/>
          </p:cNvGraphicFramePr>
          <p:nvPr/>
        </p:nvGraphicFramePr>
        <p:xfrm>
          <a:off x="4667251" y="2571750"/>
          <a:ext cx="7143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17160" imgH="177480" progId="Equation.DSMT4">
                  <p:embed/>
                </p:oleObj>
              </mc:Choice>
              <mc:Fallback>
                <p:oleObj name="Equation" r:id="rId18" imgW="317160" imgH="177480" progId="Equation.DSMT4">
                  <p:embed/>
                  <p:pic>
                    <p:nvPicPr>
                      <p:cNvPr id="51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1" y="2571750"/>
                        <a:ext cx="71437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Object 6"/>
          <p:cNvGraphicFramePr>
            <a:graphicFrameLocks noChangeAspect="1"/>
          </p:cNvGraphicFramePr>
          <p:nvPr/>
        </p:nvGraphicFramePr>
        <p:xfrm>
          <a:off x="5810251" y="2571750"/>
          <a:ext cx="7143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17160" imgH="177480" progId="Equation.DSMT4">
                  <p:embed/>
                </p:oleObj>
              </mc:Choice>
              <mc:Fallback>
                <p:oleObj name="Equation" r:id="rId19" imgW="317160" imgH="177480" progId="Equation.DSMT4">
                  <p:embed/>
                  <p:pic>
                    <p:nvPicPr>
                      <p:cNvPr id="513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1" y="2571750"/>
                        <a:ext cx="71437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2" name="Object 6"/>
          <p:cNvGraphicFramePr>
            <a:graphicFrameLocks noChangeAspect="1"/>
          </p:cNvGraphicFramePr>
          <p:nvPr/>
        </p:nvGraphicFramePr>
        <p:xfrm>
          <a:off x="6667501" y="2571750"/>
          <a:ext cx="7143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17160" imgH="177480" progId="Equation.DSMT4">
                  <p:embed/>
                </p:oleObj>
              </mc:Choice>
              <mc:Fallback>
                <p:oleObj name="Equation" r:id="rId20" imgW="317160" imgH="177480" progId="Equation.DSMT4">
                  <p:embed/>
                  <p:pic>
                    <p:nvPicPr>
                      <p:cNvPr id="513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1" y="2571750"/>
                        <a:ext cx="71437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3" name="Object 6"/>
          <p:cNvGraphicFramePr>
            <a:graphicFrameLocks noChangeAspect="1"/>
          </p:cNvGraphicFramePr>
          <p:nvPr/>
        </p:nvGraphicFramePr>
        <p:xfrm>
          <a:off x="7667626" y="2571750"/>
          <a:ext cx="7143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17160" imgH="177480" progId="Equation.DSMT4">
                  <p:embed/>
                </p:oleObj>
              </mc:Choice>
              <mc:Fallback>
                <p:oleObj name="Equation" r:id="rId21" imgW="317160" imgH="177480" progId="Equation.DSMT4">
                  <p:embed/>
                  <p:pic>
                    <p:nvPicPr>
                      <p:cNvPr id="513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26" y="2571750"/>
                        <a:ext cx="71437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4" name="Object 6"/>
          <p:cNvGraphicFramePr>
            <a:graphicFrameLocks noChangeAspect="1"/>
          </p:cNvGraphicFramePr>
          <p:nvPr/>
        </p:nvGraphicFramePr>
        <p:xfrm>
          <a:off x="8567738" y="2571750"/>
          <a:ext cx="9144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406080" imgH="177480" progId="Equation.DSMT4">
                  <p:embed/>
                </p:oleObj>
              </mc:Choice>
              <mc:Fallback>
                <p:oleObj name="Equation" r:id="rId22" imgW="406080" imgH="177480" progId="Equation.DSMT4">
                  <p:embed/>
                  <p:pic>
                    <p:nvPicPr>
                      <p:cNvPr id="513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67738" y="2571750"/>
                        <a:ext cx="91440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9" name="CaixaDeTexto 29"/>
          <p:cNvSpPr txBox="1">
            <a:spLocks noChangeArrowheads="1"/>
          </p:cNvSpPr>
          <p:nvPr/>
        </p:nvSpPr>
        <p:spPr bwMode="auto">
          <a:xfrm>
            <a:off x="7167564" y="3571875"/>
            <a:ext cx="642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b="1">
                <a:latin typeface="Tempus Sans ITC" charset="0"/>
              </a:rPr>
              <a:t>4,79</a:t>
            </a:r>
          </a:p>
        </p:txBody>
      </p:sp>
      <p:cxnSp>
        <p:nvCxnSpPr>
          <p:cNvPr id="57" name="Conector de seta reta 56"/>
          <p:cNvCxnSpPr/>
          <p:nvPr/>
        </p:nvCxnSpPr>
        <p:spPr>
          <a:xfrm rot="5400000" flipH="1" flipV="1">
            <a:off x="6812757" y="2355057"/>
            <a:ext cx="1428750" cy="47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35" name="Object 6"/>
          <p:cNvGraphicFramePr>
            <a:graphicFrameLocks noChangeAspect="1"/>
          </p:cNvGraphicFramePr>
          <p:nvPr/>
        </p:nvGraphicFramePr>
        <p:xfrm>
          <a:off x="6881814" y="1214439"/>
          <a:ext cx="12287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545760" imgH="190440" progId="Equation.DSMT4">
                  <p:embed/>
                </p:oleObj>
              </mc:Choice>
              <mc:Fallback>
                <p:oleObj name="Equation" r:id="rId24" imgW="545760" imgH="190440" progId="Equation.DSMT4">
                  <p:embed/>
                  <p:pic>
                    <p:nvPicPr>
                      <p:cNvPr id="513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1814" y="1214439"/>
                        <a:ext cx="122872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5" name="Conector em curva 64"/>
          <p:cNvCxnSpPr/>
          <p:nvPr/>
        </p:nvCxnSpPr>
        <p:spPr>
          <a:xfrm flipV="1">
            <a:off x="4095751" y="1714500"/>
            <a:ext cx="3357563" cy="857250"/>
          </a:xfrm>
          <a:prstGeom prst="curvedConnector3">
            <a:avLst>
              <a:gd name="adj1" fmla="val 71"/>
            </a:avLst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em curva 72"/>
          <p:cNvCxnSpPr/>
          <p:nvPr/>
        </p:nvCxnSpPr>
        <p:spPr>
          <a:xfrm flipV="1">
            <a:off x="5095876" y="1714501"/>
            <a:ext cx="2428875" cy="785813"/>
          </a:xfrm>
          <a:prstGeom prst="curvedConnector3">
            <a:avLst>
              <a:gd name="adj1" fmla="val 1059"/>
            </a:avLst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em curva 75"/>
          <p:cNvCxnSpPr/>
          <p:nvPr/>
        </p:nvCxnSpPr>
        <p:spPr>
          <a:xfrm flipV="1">
            <a:off x="6096000" y="1714501"/>
            <a:ext cx="1428750" cy="785813"/>
          </a:xfrm>
          <a:prstGeom prst="curvedConnector3">
            <a:avLst>
              <a:gd name="adj1" fmla="val 3067"/>
            </a:avLst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em curva 79"/>
          <p:cNvCxnSpPr/>
          <p:nvPr/>
        </p:nvCxnSpPr>
        <p:spPr>
          <a:xfrm rot="5400000" flipH="1" flipV="1">
            <a:off x="6881813" y="1857376"/>
            <a:ext cx="785813" cy="500062"/>
          </a:xfrm>
          <a:prstGeom prst="curvedConnector3">
            <a:avLst>
              <a:gd name="adj1" fmla="val 59697"/>
            </a:avLst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em curva 95"/>
          <p:cNvCxnSpPr/>
          <p:nvPr/>
        </p:nvCxnSpPr>
        <p:spPr>
          <a:xfrm rot="16200000" flipV="1">
            <a:off x="7346157" y="1893095"/>
            <a:ext cx="785813" cy="428625"/>
          </a:xfrm>
          <a:prstGeom prst="curvedConnector3">
            <a:avLst>
              <a:gd name="adj1" fmla="val 55818"/>
            </a:avLst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ector em curva 101"/>
          <p:cNvCxnSpPr/>
          <p:nvPr/>
        </p:nvCxnSpPr>
        <p:spPr>
          <a:xfrm rot="10800000">
            <a:off x="7524750" y="1714501"/>
            <a:ext cx="1500188" cy="785813"/>
          </a:xfrm>
          <a:prstGeom prst="curvedConnector3">
            <a:avLst>
              <a:gd name="adj1" fmla="val 3271"/>
            </a:avLst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36" name="Object 6"/>
          <p:cNvGraphicFramePr>
            <a:graphicFrameLocks noChangeAspect="1"/>
          </p:cNvGraphicFramePr>
          <p:nvPr/>
        </p:nvGraphicFramePr>
        <p:xfrm>
          <a:off x="2352675" y="5143500"/>
          <a:ext cx="72580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225600" imgH="253800" progId="Equation.3">
                  <p:embed/>
                </p:oleObj>
              </mc:Choice>
              <mc:Fallback>
                <p:oleObj name="Equation" r:id="rId26" imgW="3225600" imgH="253800" progId="Equation.3">
                  <p:embed/>
                  <p:pic>
                    <p:nvPicPr>
                      <p:cNvPr id="513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2675" y="5143500"/>
                        <a:ext cx="72580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069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Line 2"/>
          <p:cNvSpPr>
            <a:spLocks noChangeShapeType="1"/>
          </p:cNvSpPr>
          <p:nvPr/>
        </p:nvSpPr>
        <p:spPr bwMode="auto">
          <a:xfrm flipH="1">
            <a:off x="1524001" y="692150"/>
            <a:ext cx="3203575" cy="1588"/>
          </a:xfrm>
          <a:prstGeom prst="line">
            <a:avLst/>
          </a:prstGeom>
          <a:noFill/>
          <a:ln w="50800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524001" y="71439"/>
            <a:ext cx="707231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3000" b="1">
                <a:solidFill>
                  <a:srgbClr val="00649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empus Sans ITC" charset="0"/>
              </a:rPr>
              <a:t>Título Sintético equivalente</a:t>
            </a:r>
            <a:endParaRPr lang="pt-BR" sz="3000" b="1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empus Sans ITC" charset="0"/>
            </a:endParaRPr>
          </a:p>
        </p:txBody>
      </p:sp>
      <p:sp>
        <p:nvSpPr>
          <p:cNvPr id="6151" name="Line 2"/>
          <p:cNvSpPr>
            <a:spLocks noChangeShapeType="1"/>
          </p:cNvSpPr>
          <p:nvPr/>
        </p:nvSpPr>
        <p:spPr bwMode="auto">
          <a:xfrm flipH="1">
            <a:off x="1524001" y="692150"/>
            <a:ext cx="3203575" cy="1588"/>
          </a:xfrm>
          <a:prstGeom prst="line">
            <a:avLst/>
          </a:prstGeom>
          <a:noFill/>
          <a:ln w="50800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3" name="Conector reto 32"/>
          <p:cNvCxnSpPr/>
          <p:nvPr/>
        </p:nvCxnSpPr>
        <p:spPr>
          <a:xfrm>
            <a:off x="2952751" y="1857375"/>
            <a:ext cx="41433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/>
          <p:nvPr/>
        </p:nvCxnSpPr>
        <p:spPr>
          <a:xfrm rot="5400000">
            <a:off x="2701926" y="2106614"/>
            <a:ext cx="500063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46" name="Object 6"/>
          <p:cNvGraphicFramePr>
            <a:graphicFrameLocks noChangeAspect="1"/>
          </p:cNvGraphicFramePr>
          <p:nvPr/>
        </p:nvGraphicFramePr>
        <p:xfrm>
          <a:off x="2195514" y="2471739"/>
          <a:ext cx="15716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98400" imgH="190440" progId="Equation.DSMT4">
                  <p:embed/>
                </p:oleObj>
              </mc:Choice>
              <mc:Fallback>
                <p:oleObj name="Equation" r:id="rId2" imgW="698400" imgH="190440" progId="Equation.DSMT4">
                  <p:embed/>
                  <p:pic>
                    <p:nvPicPr>
                      <p:cNvPr id="614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4" y="2471739"/>
                        <a:ext cx="157162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4" name="CaixaDeTexto 29"/>
          <p:cNvSpPr txBox="1">
            <a:spLocks noChangeArrowheads="1"/>
          </p:cNvSpPr>
          <p:nvPr/>
        </p:nvSpPr>
        <p:spPr bwMode="auto">
          <a:xfrm>
            <a:off x="6738938" y="1928814"/>
            <a:ext cx="857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b="1">
                <a:latin typeface="Tempus Sans ITC" charset="0"/>
              </a:rPr>
              <a:t>4,79</a:t>
            </a:r>
          </a:p>
        </p:txBody>
      </p:sp>
      <p:cxnSp>
        <p:nvCxnSpPr>
          <p:cNvPr id="57" name="Conector de seta reta 56"/>
          <p:cNvCxnSpPr/>
          <p:nvPr/>
        </p:nvCxnSpPr>
        <p:spPr>
          <a:xfrm rot="5400000" flipH="1" flipV="1">
            <a:off x="6811169" y="1570831"/>
            <a:ext cx="5715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47" name="Object 6"/>
          <p:cNvGraphicFramePr>
            <a:graphicFrameLocks noChangeAspect="1"/>
          </p:cNvGraphicFramePr>
          <p:nvPr/>
        </p:nvGraphicFramePr>
        <p:xfrm>
          <a:off x="6453189" y="785814"/>
          <a:ext cx="12287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45760" imgH="190440" progId="Equation.DSMT4">
                  <p:embed/>
                </p:oleObj>
              </mc:Choice>
              <mc:Fallback>
                <p:oleObj name="Equation" r:id="rId4" imgW="545760" imgH="190440" progId="Equation.DSMT4">
                  <p:embed/>
                  <p:pic>
                    <p:nvPicPr>
                      <p:cNvPr id="614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3189" y="785814"/>
                        <a:ext cx="122872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6"/>
          <p:cNvGraphicFramePr>
            <a:graphicFrameLocks noChangeAspect="1"/>
          </p:cNvGraphicFramePr>
          <p:nvPr/>
        </p:nvGraphicFramePr>
        <p:xfrm>
          <a:off x="3038475" y="3429001"/>
          <a:ext cx="4914900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84120" imgH="520560" progId="Equation.3">
                  <p:embed/>
                </p:oleObj>
              </mc:Choice>
              <mc:Fallback>
                <p:oleObj name="Equation" r:id="rId6" imgW="2184120" imgH="520560" progId="Equation.3">
                  <p:embed/>
                  <p:pic>
                    <p:nvPicPr>
                      <p:cNvPr id="614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8475" y="3429001"/>
                        <a:ext cx="4914900" cy="117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6381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Line 2"/>
          <p:cNvSpPr>
            <a:spLocks noChangeShapeType="1"/>
          </p:cNvSpPr>
          <p:nvPr/>
        </p:nvSpPr>
        <p:spPr bwMode="auto">
          <a:xfrm flipH="1">
            <a:off x="1524001" y="692150"/>
            <a:ext cx="3203575" cy="1588"/>
          </a:xfrm>
          <a:prstGeom prst="line">
            <a:avLst/>
          </a:prstGeom>
          <a:noFill/>
          <a:ln w="50800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524001" y="71439"/>
            <a:ext cx="707231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000" b="1" dirty="0">
                <a:solidFill>
                  <a:srgbClr val="0064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itchFamily="82" charset="0"/>
              </a:rPr>
              <a:t>Generalizando</a:t>
            </a:r>
            <a:endParaRPr lang="pt-BR" sz="3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empus Sans ITC" pitchFamily="82" charset="0"/>
            </a:endParaRPr>
          </a:p>
        </p:txBody>
      </p:sp>
      <p:sp>
        <p:nvSpPr>
          <p:cNvPr id="7176" name="Line 2"/>
          <p:cNvSpPr>
            <a:spLocks noChangeShapeType="1"/>
          </p:cNvSpPr>
          <p:nvPr/>
        </p:nvSpPr>
        <p:spPr bwMode="auto">
          <a:xfrm flipH="1">
            <a:off x="1524001" y="692150"/>
            <a:ext cx="3203575" cy="1588"/>
          </a:xfrm>
          <a:prstGeom prst="line">
            <a:avLst/>
          </a:prstGeom>
          <a:noFill/>
          <a:ln w="50800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3" name="Conector reto 32"/>
          <p:cNvCxnSpPr/>
          <p:nvPr/>
        </p:nvCxnSpPr>
        <p:spPr>
          <a:xfrm>
            <a:off x="2952751" y="1857375"/>
            <a:ext cx="41433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/>
          <p:nvPr/>
        </p:nvCxnSpPr>
        <p:spPr>
          <a:xfrm rot="5400000">
            <a:off x="2701926" y="2106614"/>
            <a:ext cx="500063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170" name="Object 6"/>
          <p:cNvGraphicFramePr>
            <a:graphicFrameLocks noChangeAspect="1"/>
          </p:cNvGraphicFramePr>
          <p:nvPr/>
        </p:nvGraphicFramePr>
        <p:xfrm>
          <a:off x="2724150" y="2486025"/>
          <a:ext cx="5143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8600" imgH="177480" progId="Equation.DSMT4">
                  <p:embed/>
                </p:oleObj>
              </mc:Choice>
              <mc:Fallback>
                <p:oleObj name="Equation" r:id="rId2" imgW="228600" imgH="177480" progId="Equation.DSMT4">
                  <p:embed/>
                  <p:pic>
                    <p:nvPicPr>
                      <p:cNvPr id="71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4150" y="2486025"/>
                        <a:ext cx="5143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9" name="CaixaDeTexto 29"/>
          <p:cNvSpPr txBox="1">
            <a:spLocks noChangeArrowheads="1"/>
          </p:cNvSpPr>
          <p:nvPr/>
        </p:nvSpPr>
        <p:spPr bwMode="auto">
          <a:xfrm>
            <a:off x="7024688" y="1928814"/>
            <a:ext cx="857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b="1">
                <a:latin typeface="Tempus Sans ITC" charset="0"/>
              </a:rPr>
              <a:t>D</a:t>
            </a:r>
          </a:p>
        </p:txBody>
      </p:sp>
      <p:cxnSp>
        <p:nvCxnSpPr>
          <p:cNvPr id="57" name="Conector de seta reta 56"/>
          <p:cNvCxnSpPr/>
          <p:nvPr/>
        </p:nvCxnSpPr>
        <p:spPr>
          <a:xfrm rot="5400000" flipH="1" flipV="1">
            <a:off x="6811169" y="1570831"/>
            <a:ext cx="5715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171" name="Object 6"/>
          <p:cNvGraphicFramePr>
            <a:graphicFrameLocks noChangeAspect="1"/>
          </p:cNvGraphicFramePr>
          <p:nvPr/>
        </p:nvGraphicFramePr>
        <p:xfrm>
          <a:off x="6810375" y="800100"/>
          <a:ext cx="5143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8600" imgH="177480" progId="Equation.DSMT4">
                  <p:embed/>
                </p:oleObj>
              </mc:Choice>
              <mc:Fallback>
                <p:oleObj name="Equation" r:id="rId4" imgW="228600" imgH="177480" progId="Equation.DSMT4">
                  <p:embed/>
                  <p:pic>
                    <p:nvPicPr>
                      <p:cNvPr id="717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75" y="800100"/>
                        <a:ext cx="5143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6"/>
          <p:cNvGraphicFramePr>
            <a:graphicFrameLocks noChangeAspect="1"/>
          </p:cNvGraphicFramePr>
          <p:nvPr/>
        </p:nvGraphicFramePr>
        <p:xfrm>
          <a:off x="3381375" y="2857500"/>
          <a:ext cx="16573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36560" imgH="431640" progId="Equation.DSMT4">
                  <p:embed/>
                </p:oleObj>
              </mc:Choice>
              <mc:Fallback>
                <p:oleObj name="Equation" r:id="rId6" imgW="736560" imgH="431640" progId="Equation.DSMT4">
                  <p:embed/>
                  <p:pic>
                    <p:nvPicPr>
                      <p:cNvPr id="717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75" y="2857500"/>
                        <a:ext cx="16573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1" name="CaixaDeTexto 8"/>
          <p:cNvSpPr txBox="1">
            <a:spLocks noChangeArrowheads="1"/>
          </p:cNvSpPr>
          <p:nvPr/>
        </p:nvSpPr>
        <p:spPr bwMode="auto">
          <a:xfrm>
            <a:off x="1738313" y="4000501"/>
            <a:ext cx="85725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3200" b="1">
                <a:latin typeface="Tempus Sans ITC" charset="0"/>
              </a:rPr>
              <a:t>Quanto varia o preço (PV) dada uma variação na taxa (y)?</a:t>
            </a:r>
          </a:p>
        </p:txBody>
      </p:sp>
      <p:sp>
        <p:nvSpPr>
          <p:cNvPr id="7182" name="CaixaDeTexto 8"/>
          <p:cNvSpPr txBox="1">
            <a:spLocks noChangeArrowheads="1"/>
          </p:cNvSpPr>
          <p:nvPr/>
        </p:nvSpPr>
        <p:spPr bwMode="auto">
          <a:xfrm>
            <a:off x="5310188" y="3000375"/>
            <a:ext cx="8572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3200" b="1">
                <a:latin typeface="Tempus Sans ITC" charset="0"/>
              </a:rPr>
              <a:t>Ou</a:t>
            </a:r>
          </a:p>
        </p:txBody>
      </p:sp>
      <p:graphicFrame>
        <p:nvGraphicFramePr>
          <p:cNvPr id="7173" name="Object 6"/>
          <p:cNvGraphicFramePr>
            <a:graphicFrameLocks noChangeAspect="1"/>
          </p:cNvGraphicFramePr>
          <p:nvPr/>
        </p:nvGraphicFramePr>
        <p:xfrm>
          <a:off x="6381751" y="3071813"/>
          <a:ext cx="23145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28520" imgH="241200" progId="Equation.3">
                  <p:embed/>
                </p:oleObj>
              </mc:Choice>
              <mc:Fallback>
                <p:oleObj name="Equation" r:id="rId8" imgW="1028520" imgH="241200" progId="Equation.3">
                  <p:embed/>
                  <p:pic>
                    <p:nvPicPr>
                      <p:cNvPr id="717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1" y="3071813"/>
                        <a:ext cx="231457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6086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Line 2"/>
          <p:cNvSpPr>
            <a:spLocks noChangeShapeType="1"/>
          </p:cNvSpPr>
          <p:nvPr/>
        </p:nvSpPr>
        <p:spPr bwMode="auto">
          <a:xfrm flipH="1">
            <a:off x="1524001" y="692150"/>
            <a:ext cx="3203575" cy="1588"/>
          </a:xfrm>
          <a:prstGeom prst="line">
            <a:avLst/>
          </a:prstGeom>
          <a:noFill/>
          <a:ln w="50800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524001" y="71439"/>
            <a:ext cx="707231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000" b="1" dirty="0">
                <a:solidFill>
                  <a:srgbClr val="0064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itchFamily="82" charset="0"/>
              </a:rPr>
              <a:t>Generalizando</a:t>
            </a:r>
            <a:endParaRPr lang="pt-BR" sz="3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empus Sans ITC" pitchFamily="82" charset="0"/>
            </a:endParaRPr>
          </a:p>
        </p:txBody>
      </p:sp>
      <p:sp>
        <p:nvSpPr>
          <p:cNvPr id="8201" name="Line 2"/>
          <p:cNvSpPr>
            <a:spLocks noChangeShapeType="1"/>
          </p:cNvSpPr>
          <p:nvPr/>
        </p:nvSpPr>
        <p:spPr bwMode="auto">
          <a:xfrm flipH="1">
            <a:off x="1524001" y="692150"/>
            <a:ext cx="3203575" cy="1588"/>
          </a:xfrm>
          <a:prstGeom prst="line">
            <a:avLst/>
          </a:prstGeom>
          <a:noFill/>
          <a:ln w="50800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8194" name="Object 6"/>
          <p:cNvGraphicFramePr>
            <a:graphicFrameLocks noChangeAspect="1"/>
          </p:cNvGraphicFramePr>
          <p:nvPr/>
        </p:nvGraphicFramePr>
        <p:xfrm>
          <a:off x="4110038" y="1214438"/>
          <a:ext cx="30861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71600" imgH="431800" progId="Equation.3">
                  <p:embed/>
                </p:oleObj>
              </mc:Choice>
              <mc:Fallback>
                <p:oleObj name="Equation" r:id="rId2" imgW="1371600" imgH="431800" progId="Equation.3">
                  <p:embed/>
                  <p:pic>
                    <p:nvPicPr>
                      <p:cNvPr id="819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0038" y="1214438"/>
                        <a:ext cx="308610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2" name="CaixaDeTexto 8"/>
          <p:cNvSpPr txBox="1">
            <a:spLocks noChangeArrowheads="1"/>
          </p:cNvSpPr>
          <p:nvPr/>
        </p:nvSpPr>
        <p:spPr bwMode="auto">
          <a:xfrm>
            <a:off x="2095500" y="2214563"/>
            <a:ext cx="8572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2400" b="1">
                <a:latin typeface="Tempus Sans ITC" charset="0"/>
              </a:rPr>
              <a:t>Dividindo ambos os lados por PV:</a:t>
            </a:r>
          </a:p>
        </p:txBody>
      </p:sp>
      <p:graphicFrame>
        <p:nvGraphicFramePr>
          <p:cNvPr id="8195" name="Object 6"/>
          <p:cNvGraphicFramePr>
            <a:graphicFrameLocks noChangeAspect="1"/>
          </p:cNvGraphicFramePr>
          <p:nvPr/>
        </p:nvGraphicFramePr>
        <p:xfrm>
          <a:off x="3581401" y="2714625"/>
          <a:ext cx="385762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14500" imgH="431800" progId="Equation.3">
                  <p:embed/>
                </p:oleObj>
              </mc:Choice>
              <mc:Fallback>
                <p:oleObj name="Equation" r:id="rId4" imgW="1714500" imgH="431800" progId="Equation.3">
                  <p:embed/>
                  <p:pic>
                    <p:nvPicPr>
                      <p:cNvPr id="819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1" y="2714625"/>
                        <a:ext cx="3857625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3" name="CaixaDeTexto 8"/>
          <p:cNvSpPr txBox="1">
            <a:spLocks noChangeArrowheads="1"/>
          </p:cNvSpPr>
          <p:nvPr/>
        </p:nvSpPr>
        <p:spPr bwMode="auto">
          <a:xfrm>
            <a:off x="2095500" y="3786188"/>
            <a:ext cx="8572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2400" b="1">
                <a:latin typeface="Tempus Sans ITC" charset="0"/>
              </a:rPr>
              <a:t>Como </a:t>
            </a:r>
          </a:p>
        </p:txBody>
      </p:sp>
      <p:graphicFrame>
        <p:nvGraphicFramePr>
          <p:cNvPr id="8196" name="Object 6"/>
          <p:cNvGraphicFramePr>
            <a:graphicFrameLocks noChangeAspect="1"/>
          </p:cNvGraphicFramePr>
          <p:nvPr/>
        </p:nvGraphicFramePr>
        <p:xfrm>
          <a:off x="3230176" y="3791938"/>
          <a:ext cx="20859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27100" imgH="228600" progId="Equation.3">
                  <p:embed/>
                </p:oleObj>
              </mc:Choice>
              <mc:Fallback>
                <p:oleObj name="Equation" r:id="rId6" imgW="927100" imgH="228600" progId="Equation.3">
                  <p:embed/>
                  <p:pic>
                    <p:nvPicPr>
                      <p:cNvPr id="819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0176" y="3791938"/>
                        <a:ext cx="2085975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6"/>
          <p:cNvGraphicFramePr>
            <a:graphicFrameLocks noChangeAspect="1"/>
          </p:cNvGraphicFramePr>
          <p:nvPr/>
        </p:nvGraphicFramePr>
        <p:xfrm>
          <a:off x="3624264" y="4414839"/>
          <a:ext cx="38576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14500" imgH="444500" progId="Equation.3">
                  <p:embed/>
                </p:oleObj>
              </mc:Choice>
              <mc:Fallback>
                <p:oleObj name="Equation" r:id="rId8" imgW="1714500" imgH="444500" progId="Equation.3">
                  <p:embed/>
                  <p:pic>
                    <p:nvPicPr>
                      <p:cNvPr id="819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4264" y="4414839"/>
                        <a:ext cx="3857625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4124325" y="5600700"/>
          <a:ext cx="28575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70000" imgH="431800" progId="Equation.3">
                  <p:embed/>
                </p:oleObj>
              </mc:Choice>
              <mc:Fallback>
                <p:oleObj name="Equation" r:id="rId10" imgW="1270000" imgH="431800" progId="Equation.3">
                  <p:embed/>
                  <p:pic>
                    <p:nvPicPr>
                      <p:cNvPr id="819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4325" y="5600700"/>
                        <a:ext cx="285750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4396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clado de computador&#10;&#10;Descrição gerada automaticamente">
            <a:extLst>
              <a:ext uri="{FF2B5EF4-FFF2-40B4-BE49-F238E27FC236}">
                <a16:creationId xmlns:a16="http://schemas.microsoft.com/office/drawing/2014/main" id="{7ECC52D8-A49F-4213-A15B-69E7F8385CE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4000"/>
          </a:blip>
          <a:stretch>
            <a:fillRect/>
          </a:stretch>
        </p:blipFill>
        <p:spPr>
          <a:xfrm>
            <a:off x="0" y="18662"/>
            <a:ext cx="12192000" cy="6858000"/>
          </a:xfrm>
          <a:prstGeom prst="rect">
            <a:avLst/>
          </a:prstGeom>
        </p:spPr>
      </p:pic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2475345" y="2830219"/>
            <a:ext cx="9199045" cy="313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5" tIns="60957" rIns="121915" bIns="60957">
            <a:spAutoFit/>
          </a:bodyPr>
          <a:lstStyle/>
          <a:p>
            <a:pPr algn="r" defTabSz="1216994">
              <a:lnSpc>
                <a:spcPct val="120000"/>
              </a:lnSpc>
            </a:pPr>
            <a:r>
              <a:rPr lang="en-US" sz="6667" dirty="0">
                <a:solidFill>
                  <a:srgbClr val="000066"/>
                </a:solidFill>
                <a:latin typeface="Arial Black" charset="0"/>
              </a:rPr>
              <a:t> </a:t>
            </a:r>
            <a:r>
              <a:rPr lang="en-US" sz="5000" dirty="0">
                <a:solidFill>
                  <a:srgbClr val="000066"/>
                </a:solidFill>
                <a:latin typeface="Arial Black" charset="0"/>
              </a:rPr>
              <a:t>Duration, Duration </a:t>
            </a:r>
            <a:r>
              <a:rPr lang="en-US" sz="5000" dirty="0" err="1">
                <a:solidFill>
                  <a:srgbClr val="000066"/>
                </a:solidFill>
                <a:latin typeface="Arial Black" charset="0"/>
              </a:rPr>
              <a:t>Modificada</a:t>
            </a:r>
            <a:r>
              <a:rPr lang="en-US" sz="5000" dirty="0">
                <a:solidFill>
                  <a:srgbClr val="000066"/>
                </a:solidFill>
                <a:latin typeface="Arial Black" charset="0"/>
              </a:rPr>
              <a:t> e </a:t>
            </a:r>
            <a:r>
              <a:rPr lang="en-US" sz="5000" dirty="0" err="1">
                <a:solidFill>
                  <a:srgbClr val="000066"/>
                </a:solidFill>
                <a:latin typeface="Arial Black" charset="0"/>
              </a:rPr>
              <a:t>Convexidade</a:t>
            </a:r>
            <a:endParaRPr lang="en-US" sz="5000" dirty="0">
              <a:solidFill>
                <a:srgbClr val="000066"/>
              </a:solidFill>
              <a:latin typeface="Arial Black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5FFA-1629-7444-9383-1866327BD48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Line 2"/>
          <p:cNvSpPr>
            <a:spLocks noChangeShapeType="1"/>
          </p:cNvSpPr>
          <p:nvPr/>
        </p:nvSpPr>
        <p:spPr bwMode="auto">
          <a:xfrm flipH="1">
            <a:off x="1524001" y="692150"/>
            <a:ext cx="3203575" cy="1588"/>
          </a:xfrm>
          <a:prstGeom prst="line">
            <a:avLst/>
          </a:prstGeom>
          <a:noFill/>
          <a:ln w="50800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524001" y="71439"/>
            <a:ext cx="707231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000" b="1" dirty="0">
                <a:solidFill>
                  <a:srgbClr val="0064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itchFamily="82" charset="0"/>
              </a:rPr>
              <a:t>Generalizando</a:t>
            </a:r>
            <a:endParaRPr lang="pt-BR" sz="3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empus Sans ITC" pitchFamily="82" charset="0"/>
            </a:endParaRPr>
          </a:p>
        </p:txBody>
      </p:sp>
      <p:sp>
        <p:nvSpPr>
          <p:cNvPr id="9225" name="Line 2"/>
          <p:cNvSpPr>
            <a:spLocks noChangeShapeType="1"/>
          </p:cNvSpPr>
          <p:nvPr/>
        </p:nvSpPr>
        <p:spPr bwMode="auto">
          <a:xfrm flipH="1">
            <a:off x="1524001" y="692150"/>
            <a:ext cx="3203575" cy="1588"/>
          </a:xfrm>
          <a:prstGeom prst="line">
            <a:avLst/>
          </a:prstGeom>
          <a:noFill/>
          <a:ln w="50800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CaixaDeTexto 8"/>
          <p:cNvSpPr txBox="1">
            <a:spLocks noChangeArrowheads="1"/>
          </p:cNvSpPr>
          <p:nvPr/>
        </p:nvSpPr>
        <p:spPr bwMode="auto">
          <a:xfrm>
            <a:off x="2095500" y="2214563"/>
            <a:ext cx="8572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2400" b="1">
                <a:latin typeface="Tempus Sans ITC" charset="0"/>
              </a:rPr>
              <a:t>Para uma pequena variação na taxa de juros</a:t>
            </a:r>
          </a:p>
        </p:txBody>
      </p:sp>
      <p:graphicFrame>
        <p:nvGraphicFramePr>
          <p:cNvPr id="9218" name="Object 6"/>
          <p:cNvGraphicFramePr>
            <a:graphicFrameLocks noChangeAspect="1"/>
          </p:cNvGraphicFramePr>
          <p:nvPr/>
        </p:nvGraphicFramePr>
        <p:xfrm>
          <a:off x="4395788" y="857250"/>
          <a:ext cx="24003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66800" imgH="431800" progId="Equation.3">
                  <p:embed/>
                </p:oleObj>
              </mc:Choice>
              <mc:Fallback>
                <p:oleObj name="Equation" r:id="rId2" imgW="1066800" imgH="431800" progId="Equation.3">
                  <p:embed/>
                  <p:pic>
                    <p:nvPicPr>
                      <p:cNvPr id="921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5788" y="857250"/>
                        <a:ext cx="240030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6"/>
          <p:cNvGraphicFramePr>
            <a:graphicFrameLocks noChangeAspect="1"/>
          </p:cNvGraphicFramePr>
          <p:nvPr/>
        </p:nvGraphicFramePr>
        <p:xfrm>
          <a:off x="4367213" y="3014663"/>
          <a:ext cx="24574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92200" imgH="431800" progId="Equation.3">
                  <p:embed/>
                </p:oleObj>
              </mc:Choice>
              <mc:Fallback>
                <p:oleObj name="Equation" r:id="rId4" imgW="1092200" imgH="431800" progId="Equation.3">
                  <p:embed/>
                  <p:pic>
                    <p:nvPicPr>
                      <p:cNvPr id="921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7213" y="3014663"/>
                        <a:ext cx="24574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6"/>
          <p:cNvGraphicFramePr>
            <a:graphicFrameLocks noChangeAspect="1"/>
          </p:cNvGraphicFramePr>
          <p:nvPr/>
        </p:nvGraphicFramePr>
        <p:xfrm>
          <a:off x="4067175" y="4229100"/>
          <a:ext cx="30861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71600" imgH="431800" progId="Equation.3">
                  <p:embed/>
                </p:oleObj>
              </mc:Choice>
              <mc:Fallback>
                <p:oleObj name="Equation" r:id="rId6" imgW="1371600" imgH="431800" progId="Equation.3">
                  <p:embed/>
                  <p:pic>
                    <p:nvPicPr>
                      <p:cNvPr id="922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4229100"/>
                        <a:ext cx="308610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7" name="CaixaDeTexto 8"/>
          <p:cNvSpPr txBox="1">
            <a:spLocks noChangeArrowheads="1"/>
          </p:cNvSpPr>
          <p:nvPr/>
        </p:nvSpPr>
        <p:spPr bwMode="auto">
          <a:xfrm>
            <a:off x="2381250" y="5286376"/>
            <a:ext cx="8572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2400" b="1">
                <a:latin typeface="Tempus Sans ITC" charset="0"/>
              </a:rPr>
              <a:t>Duration Modificada</a:t>
            </a:r>
          </a:p>
        </p:txBody>
      </p:sp>
      <p:graphicFrame>
        <p:nvGraphicFramePr>
          <p:cNvPr id="9221" name="Object 6"/>
          <p:cNvGraphicFramePr>
            <a:graphicFrameLocks noChangeAspect="1"/>
          </p:cNvGraphicFramePr>
          <p:nvPr/>
        </p:nvGraphicFramePr>
        <p:xfrm>
          <a:off x="6434138" y="5280025"/>
          <a:ext cx="19431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63600" imgH="431800" progId="Equation.3">
                  <p:embed/>
                </p:oleObj>
              </mc:Choice>
              <mc:Fallback>
                <p:oleObj name="Equation" r:id="rId8" imgW="863600" imgH="431800" progId="Equation.3">
                  <p:embed/>
                  <p:pic>
                    <p:nvPicPr>
                      <p:cNvPr id="922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4138" y="5280025"/>
                        <a:ext cx="194310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5373688" y="5343525"/>
          <a:ext cx="685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04800" imgH="152400" progId="Equation.3">
                  <p:embed/>
                </p:oleObj>
              </mc:Choice>
              <mc:Fallback>
                <p:oleObj name="Equation" r:id="rId10" imgW="304800" imgH="152400" progId="Equation.3">
                  <p:embed/>
                  <p:pic>
                    <p:nvPicPr>
                      <p:cNvPr id="92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3688" y="5343525"/>
                        <a:ext cx="6858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6379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Line 2"/>
          <p:cNvSpPr>
            <a:spLocks noChangeShapeType="1"/>
          </p:cNvSpPr>
          <p:nvPr/>
        </p:nvSpPr>
        <p:spPr bwMode="auto">
          <a:xfrm flipH="1">
            <a:off x="1524001" y="692150"/>
            <a:ext cx="3203575" cy="1588"/>
          </a:xfrm>
          <a:prstGeom prst="line">
            <a:avLst/>
          </a:prstGeom>
          <a:noFill/>
          <a:ln w="50800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524001" y="71439"/>
            <a:ext cx="707231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000" b="1" dirty="0">
                <a:solidFill>
                  <a:srgbClr val="0064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itchFamily="82" charset="0"/>
              </a:rPr>
              <a:t>Generalizando</a:t>
            </a:r>
            <a:endParaRPr lang="pt-BR" sz="3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empus Sans ITC" pitchFamily="82" charset="0"/>
            </a:endParaRPr>
          </a:p>
        </p:txBody>
      </p:sp>
      <p:sp>
        <p:nvSpPr>
          <p:cNvPr id="10245" name="Line 2"/>
          <p:cNvSpPr>
            <a:spLocks noChangeShapeType="1"/>
          </p:cNvSpPr>
          <p:nvPr/>
        </p:nvSpPr>
        <p:spPr bwMode="auto">
          <a:xfrm flipH="1">
            <a:off x="1524001" y="692150"/>
            <a:ext cx="3203575" cy="1588"/>
          </a:xfrm>
          <a:prstGeom prst="line">
            <a:avLst/>
          </a:prstGeom>
          <a:noFill/>
          <a:ln w="50800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6" name="CaixaDeTexto 8"/>
          <p:cNvSpPr txBox="1">
            <a:spLocks noChangeArrowheads="1"/>
          </p:cNvSpPr>
          <p:nvPr/>
        </p:nvSpPr>
        <p:spPr bwMode="auto">
          <a:xfrm>
            <a:off x="1809750" y="928688"/>
            <a:ext cx="85725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2400" b="1">
                <a:latin typeface="Tempus Sans ITC" charset="0"/>
              </a:rPr>
              <a:t>A </a:t>
            </a:r>
            <a:r>
              <a:rPr lang="pt-BR" sz="2400" b="1" i="1">
                <a:latin typeface="Tempus Sans ITC" charset="0"/>
              </a:rPr>
              <a:t>duration</a:t>
            </a:r>
            <a:r>
              <a:rPr lang="pt-BR" sz="2400" b="1">
                <a:latin typeface="Tempus Sans ITC" charset="0"/>
              </a:rPr>
              <a:t> fornece uma captura da elasticidade do preço do título em relação à taxa de juros:</a:t>
            </a:r>
          </a:p>
        </p:txBody>
      </p:sp>
      <p:graphicFrame>
        <p:nvGraphicFramePr>
          <p:cNvPr id="10242" name="Object 6"/>
          <p:cNvGraphicFramePr>
            <a:graphicFrameLocks noChangeAspect="1"/>
          </p:cNvGraphicFramePr>
          <p:nvPr/>
        </p:nvGraphicFramePr>
        <p:xfrm>
          <a:off x="4981576" y="1971676"/>
          <a:ext cx="1571625" cy="174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98500" imgH="774700" progId="Equation.3">
                  <p:embed/>
                </p:oleObj>
              </mc:Choice>
              <mc:Fallback>
                <p:oleObj name="Equation" r:id="rId2" imgW="698500" imgH="774700" progId="Equation.3">
                  <p:embed/>
                  <p:pic>
                    <p:nvPicPr>
                      <p:cNvPr id="1024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1576" y="1971676"/>
                        <a:ext cx="1571625" cy="174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6251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Line 2"/>
          <p:cNvSpPr>
            <a:spLocks noChangeShapeType="1"/>
          </p:cNvSpPr>
          <p:nvPr/>
        </p:nvSpPr>
        <p:spPr bwMode="auto">
          <a:xfrm flipH="1">
            <a:off x="1524001" y="692150"/>
            <a:ext cx="3203575" cy="1588"/>
          </a:xfrm>
          <a:prstGeom prst="line">
            <a:avLst/>
          </a:prstGeom>
          <a:noFill/>
          <a:ln w="50800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524001" y="71439"/>
            <a:ext cx="707231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000" b="1" dirty="0">
                <a:solidFill>
                  <a:srgbClr val="0064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itchFamily="82" charset="0"/>
              </a:rPr>
              <a:t>Voltando ao nosso exemplo...</a:t>
            </a:r>
            <a:endParaRPr lang="pt-BR" sz="3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empus Sans ITC" pitchFamily="82" charset="0"/>
            </a:endParaRPr>
          </a:p>
        </p:txBody>
      </p:sp>
      <p:sp>
        <p:nvSpPr>
          <p:cNvPr id="11270" name="Line 2"/>
          <p:cNvSpPr>
            <a:spLocks noChangeShapeType="1"/>
          </p:cNvSpPr>
          <p:nvPr/>
        </p:nvSpPr>
        <p:spPr bwMode="auto">
          <a:xfrm flipH="1">
            <a:off x="1524001" y="692150"/>
            <a:ext cx="3203575" cy="1588"/>
          </a:xfrm>
          <a:prstGeom prst="line">
            <a:avLst/>
          </a:prstGeom>
          <a:noFill/>
          <a:ln w="50800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" name="CaixaDeTexto 8"/>
          <p:cNvSpPr txBox="1">
            <a:spLocks noChangeArrowheads="1"/>
          </p:cNvSpPr>
          <p:nvPr/>
        </p:nvSpPr>
        <p:spPr bwMode="auto">
          <a:xfrm>
            <a:off x="1809750" y="928688"/>
            <a:ext cx="8572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2400" b="1">
                <a:latin typeface="Tempus Sans ITC" charset="0"/>
              </a:rPr>
              <a:t>Se a taxa subir  de 10% para 12%</a:t>
            </a:r>
          </a:p>
        </p:txBody>
      </p:sp>
      <p:graphicFrame>
        <p:nvGraphicFramePr>
          <p:cNvPr id="11266" name="Object 6"/>
          <p:cNvGraphicFramePr>
            <a:graphicFrameLocks noChangeAspect="1"/>
          </p:cNvGraphicFramePr>
          <p:nvPr/>
        </p:nvGraphicFramePr>
        <p:xfrm>
          <a:off x="1995489" y="1371600"/>
          <a:ext cx="842962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746500" imgH="431800" progId="Equation.3">
                  <p:embed/>
                </p:oleObj>
              </mc:Choice>
              <mc:Fallback>
                <p:oleObj name="Equation" r:id="rId3" imgW="3746500" imgH="431800" progId="Equation.3">
                  <p:embed/>
                  <p:pic>
                    <p:nvPicPr>
                      <p:cNvPr id="1126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5489" y="1371600"/>
                        <a:ext cx="8429625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2" name="CaixaDeTexto 8"/>
          <p:cNvSpPr txBox="1">
            <a:spLocks noChangeArrowheads="1"/>
          </p:cNvSpPr>
          <p:nvPr/>
        </p:nvSpPr>
        <p:spPr bwMode="auto">
          <a:xfrm>
            <a:off x="2095500" y="2286000"/>
            <a:ext cx="8572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2400" b="1">
                <a:solidFill>
                  <a:srgbClr val="FF0000"/>
                </a:solidFill>
                <a:latin typeface="Tempus Sans ITC" charset="0"/>
              </a:rPr>
              <a:t>Variação estimada: </a:t>
            </a:r>
            <a:r>
              <a:rPr lang="pt-BR" sz="2400" b="1">
                <a:solidFill>
                  <a:srgbClr val="0000CC"/>
                </a:solidFill>
                <a:latin typeface="Tempus Sans ITC" charset="0"/>
              </a:rPr>
              <a:t>-87,09</a:t>
            </a:r>
          </a:p>
          <a:p>
            <a:pPr eaLnBrk="1" hangingPunct="1"/>
            <a:r>
              <a:rPr lang="pt-BR" sz="2400" b="1">
                <a:solidFill>
                  <a:srgbClr val="FF0000"/>
                </a:solidFill>
                <a:latin typeface="Tempus Sans ITC" charset="0"/>
              </a:rPr>
              <a:t>Variação efetiva: </a:t>
            </a:r>
            <a:r>
              <a:rPr lang="pt-BR" sz="2400" b="1">
                <a:solidFill>
                  <a:srgbClr val="0000CC"/>
                </a:solidFill>
                <a:latin typeface="Tempus Sans ITC" charset="0"/>
              </a:rPr>
              <a:t>917,78 – 1.000 = - 82,22</a:t>
            </a:r>
          </a:p>
          <a:p>
            <a:pPr eaLnBrk="1" hangingPunct="1"/>
            <a:r>
              <a:rPr lang="pt-BR" sz="2400" b="1">
                <a:solidFill>
                  <a:srgbClr val="FF0000"/>
                </a:solidFill>
                <a:latin typeface="Tempus Sans ITC" charset="0"/>
              </a:rPr>
              <a:t>Erro de aproximação: </a:t>
            </a:r>
            <a:r>
              <a:rPr lang="pt-BR" sz="2400" b="1">
                <a:solidFill>
                  <a:srgbClr val="0000CC"/>
                </a:solidFill>
                <a:latin typeface="Tempus Sans ITC" charset="0"/>
              </a:rPr>
              <a:t>- 82,22 – (-87,09) = 4,87</a:t>
            </a:r>
          </a:p>
        </p:txBody>
      </p:sp>
      <p:sp>
        <p:nvSpPr>
          <p:cNvPr id="11273" name="CaixaDeTexto 8"/>
          <p:cNvSpPr txBox="1">
            <a:spLocks noChangeArrowheads="1"/>
          </p:cNvSpPr>
          <p:nvPr/>
        </p:nvSpPr>
        <p:spPr bwMode="auto">
          <a:xfrm>
            <a:off x="1809750" y="3643313"/>
            <a:ext cx="8572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2400" b="1">
                <a:latin typeface="Tempus Sans ITC" charset="0"/>
              </a:rPr>
              <a:t>Se a taxa cair de 10% para 9%</a:t>
            </a:r>
          </a:p>
        </p:txBody>
      </p:sp>
      <p:graphicFrame>
        <p:nvGraphicFramePr>
          <p:cNvPr id="11267" name="Object 6"/>
          <p:cNvGraphicFramePr>
            <a:graphicFrameLocks noChangeAspect="1"/>
          </p:cNvGraphicFramePr>
          <p:nvPr/>
        </p:nvGraphicFramePr>
        <p:xfrm>
          <a:off x="2104095" y="4163593"/>
          <a:ext cx="825817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670300" imgH="609600" progId="Equation.3">
                  <p:embed/>
                </p:oleObj>
              </mc:Choice>
              <mc:Fallback>
                <p:oleObj name="Equation" r:id="rId5" imgW="3670300" imgH="609600" progId="Equation.3">
                  <p:embed/>
                  <p:pic>
                    <p:nvPicPr>
                      <p:cNvPr id="1126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4095" y="4163593"/>
                        <a:ext cx="8258175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4" name="CaixaDeTexto 11"/>
          <p:cNvSpPr txBox="1">
            <a:spLocks noChangeArrowheads="1"/>
          </p:cNvSpPr>
          <p:nvPr/>
        </p:nvSpPr>
        <p:spPr bwMode="auto">
          <a:xfrm>
            <a:off x="2095500" y="5214938"/>
            <a:ext cx="8572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2400" b="1">
                <a:solidFill>
                  <a:srgbClr val="FF0000"/>
                </a:solidFill>
                <a:latin typeface="Tempus Sans ITC" charset="0"/>
              </a:rPr>
              <a:t>Variação estimada: </a:t>
            </a:r>
            <a:r>
              <a:rPr lang="pt-BR" sz="2400" b="1">
                <a:solidFill>
                  <a:srgbClr val="0000CC"/>
                </a:solidFill>
                <a:latin typeface="Tempus Sans ITC" charset="0"/>
              </a:rPr>
              <a:t>43,54</a:t>
            </a:r>
          </a:p>
          <a:p>
            <a:pPr eaLnBrk="1" hangingPunct="1"/>
            <a:r>
              <a:rPr lang="pt-BR" sz="2400" b="1">
                <a:solidFill>
                  <a:srgbClr val="FF0000"/>
                </a:solidFill>
                <a:latin typeface="Tempus Sans ITC" charset="0"/>
              </a:rPr>
              <a:t>Variação efetiva: </a:t>
            </a:r>
            <a:r>
              <a:rPr lang="pt-BR" sz="2400" b="1">
                <a:solidFill>
                  <a:srgbClr val="0000CC"/>
                </a:solidFill>
                <a:latin typeface="Tempus Sans ITC" charset="0"/>
              </a:rPr>
              <a:t>1.044,86 – 1.000 = 44,86</a:t>
            </a:r>
          </a:p>
          <a:p>
            <a:pPr eaLnBrk="1" hangingPunct="1"/>
            <a:r>
              <a:rPr lang="pt-BR" sz="2400" b="1">
                <a:solidFill>
                  <a:srgbClr val="FF0000"/>
                </a:solidFill>
                <a:latin typeface="Tempus Sans ITC" charset="0"/>
              </a:rPr>
              <a:t>Erro de aproximação: </a:t>
            </a:r>
            <a:r>
              <a:rPr lang="pt-BR" sz="2400" b="1">
                <a:solidFill>
                  <a:srgbClr val="0000CC"/>
                </a:solidFill>
                <a:latin typeface="Tempus Sans ITC" charset="0"/>
              </a:rPr>
              <a:t>44,86 – 43,54 = 1,32</a:t>
            </a:r>
          </a:p>
        </p:txBody>
      </p:sp>
    </p:spTree>
    <p:extLst>
      <p:ext uri="{BB962C8B-B14F-4D97-AF65-F5344CB8AC3E}">
        <p14:creationId xmlns:p14="http://schemas.microsoft.com/office/powerpoint/2010/main" val="7097491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Line 2"/>
          <p:cNvSpPr>
            <a:spLocks noChangeShapeType="1"/>
          </p:cNvSpPr>
          <p:nvPr/>
        </p:nvSpPr>
        <p:spPr bwMode="auto">
          <a:xfrm flipH="1">
            <a:off x="1524001" y="692150"/>
            <a:ext cx="3203575" cy="1588"/>
          </a:xfrm>
          <a:prstGeom prst="line">
            <a:avLst/>
          </a:prstGeom>
          <a:noFill/>
          <a:ln w="50800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524001" y="71439"/>
            <a:ext cx="707231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000" b="1" dirty="0">
                <a:solidFill>
                  <a:srgbClr val="0064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itchFamily="82" charset="0"/>
              </a:rPr>
              <a:t>Voltando ao nosso exemplo...</a:t>
            </a:r>
            <a:endParaRPr lang="pt-BR" sz="3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empus Sans ITC" pitchFamily="82" charset="0"/>
            </a:endParaRPr>
          </a:p>
        </p:txBody>
      </p:sp>
      <p:sp>
        <p:nvSpPr>
          <p:cNvPr id="12293" name="Line 2"/>
          <p:cNvSpPr>
            <a:spLocks noChangeShapeType="1"/>
          </p:cNvSpPr>
          <p:nvPr/>
        </p:nvSpPr>
        <p:spPr bwMode="auto">
          <a:xfrm flipH="1">
            <a:off x="1524001" y="692150"/>
            <a:ext cx="3203575" cy="1588"/>
          </a:xfrm>
          <a:prstGeom prst="line">
            <a:avLst/>
          </a:prstGeom>
          <a:noFill/>
          <a:ln w="50800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4" name="CaixaDeTexto 8"/>
          <p:cNvSpPr txBox="1">
            <a:spLocks noChangeArrowheads="1"/>
          </p:cNvSpPr>
          <p:nvPr/>
        </p:nvSpPr>
        <p:spPr bwMode="auto">
          <a:xfrm>
            <a:off x="1809750" y="928688"/>
            <a:ext cx="85725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2400" b="1">
                <a:latin typeface="Tempus Sans ITC" charset="0"/>
              </a:rPr>
              <a:t>Quanto maior for a variação na taxa de juros, pior será a estimativa de variação do valor utilizado na </a:t>
            </a:r>
            <a:r>
              <a:rPr lang="pt-BR" sz="2400" b="1" i="1">
                <a:latin typeface="Tempus Sans ITC" charset="0"/>
              </a:rPr>
              <a:t>duration.</a:t>
            </a:r>
            <a:endParaRPr lang="pt-BR" sz="2400" b="1">
              <a:latin typeface="Tempus Sans ITC" charset="0"/>
            </a:endParaRPr>
          </a:p>
        </p:txBody>
      </p:sp>
      <p:sp>
        <p:nvSpPr>
          <p:cNvPr id="12295" name="CaixaDeTexto 8"/>
          <p:cNvSpPr txBox="1">
            <a:spLocks noChangeArrowheads="1"/>
          </p:cNvSpPr>
          <p:nvPr/>
        </p:nvSpPr>
        <p:spPr bwMode="auto">
          <a:xfrm>
            <a:off x="1881188" y="1928813"/>
            <a:ext cx="85725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2400" b="1">
                <a:solidFill>
                  <a:srgbClr val="FF0000"/>
                </a:solidFill>
                <a:latin typeface="Tempus Sans ITC" charset="0"/>
              </a:rPr>
              <a:t>O problema está no fato de que a análise baseada na </a:t>
            </a:r>
            <a:r>
              <a:rPr lang="pt-BR" sz="2400" b="1" i="1">
                <a:solidFill>
                  <a:srgbClr val="FF0000"/>
                </a:solidFill>
                <a:latin typeface="Tempus Sans ITC" charset="0"/>
              </a:rPr>
              <a:t>duration</a:t>
            </a:r>
            <a:r>
              <a:rPr lang="pt-BR" sz="2400" b="1">
                <a:solidFill>
                  <a:srgbClr val="FF0000"/>
                </a:solidFill>
                <a:latin typeface="Tempus Sans ITC" charset="0"/>
              </a:rPr>
              <a:t> oferece uma aproximação linear de uma função não-linear.</a:t>
            </a:r>
            <a:endParaRPr lang="pt-BR" sz="2400" b="1">
              <a:solidFill>
                <a:srgbClr val="0000CC"/>
              </a:solidFill>
              <a:latin typeface="Tempus Sans ITC" charset="0"/>
            </a:endParaRPr>
          </a:p>
        </p:txBody>
      </p:sp>
      <p:cxnSp>
        <p:nvCxnSpPr>
          <p:cNvPr id="17" name="Conector de seta reta 16"/>
          <p:cNvCxnSpPr/>
          <p:nvPr/>
        </p:nvCxnSpPr>
        <p:spPr>
          <a:xfrm>
            <a:off x="3167063" y="5715000"/>
            <a:ext cx="507206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 rot="5400000" flipH="1" flipV="1">
            <a:off x="2632075" y="4606925"/>
            <a:ext cx="350043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rma livre 19"/>
          <p:cNvSpPr/>
          <p:nvPr/>
        </p:nvSpPr>
        <p:spPr>
          <a:xfrm>
            <a:off x="3381375" y="3000376"/>
            <a:ext cx="4948238" cy="1552575"/>
          </a:xfrm>
          <a:custGeom>
            <a:avLst/>
            <a:gdLst>
              <a:gd name="connsiteX0" fmla="*/ 0 w 4947920"/>
              <a:gd name="connsiteY0" fmla="*/ 0 h 1551940"/>
              <a:gd name="connsiteX1" fmla="*/ 1386840 w 4947920"/>
              <a:gd name="connsiteY1" fmla="*/ 1371600 h 1551940"/>
              <a:gd name="connsiteX2" fmla="*/ 4465320 w 4947920"/>
              <a:gd name="connsiteY2" fmla="*/ 1082040 h 1551940"/>
              <a:gd name="connsiteX3" fmla="*/ 4282440 w 4947920"/>
              <a:gd name="connsiteY3" fmla="*/ 1097280 h 1551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7920" h="1551940">
                <a:moveTo>
                  <a:pt x="0" y="0"/>
                </a:moveTo>
                <a:cubicBezTo>
                  <a:pt x="321310" y="595630"/>
                  <a:pt x="642620" y="1191260"/>
                  <a:pt x="1386840" y="1371600"/>
                </a:cubicBezTo>
                <a:cubicBezTo>
                  <a:pt x="2131060" y="1551940"/>
                  <a:pt x="3982720" y="1127760"/>
                  <a:pt x="4465320" y="1082040"/>
                </a:cubicBezTo>
                <a:cubicBezTo>
                  <a:pt x="4947920" y="1036320"/>
                  <a:pt x="4282440" y="1097280"/>
                  <a:pt x="4282440" y="109728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22" name="Conector reto 21"/>
          <p:cNvCxnSpPr/>
          <p:nvPr/>
        </p:nvCxnSpPr>
        <p:spPr>
          <a:xfrm>
            <a:off x="2524126" y="3357564"/>
            <a:ext cx="4214813" cy="2071687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0" name="CaixaDeTexto 22"/>
          <p:cNvSpPr txBox="1">
            <a:spLocks noChangeArrowheads="1"/>
          </p:cNvSpPr>
          <p:nvPr/>
        </p:nvSpPr>
        <p:spPr bwMode="auto">
          <a:xfrm>
            <a:off x="4381501" y="3786189"/>
            <a:ext cx="608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>
                <a:latin typeface="Tempus Sans ITC" charset="0"/>
              </a:rPr>
              <a:t>PVo</a:t>
            </a:r>
          </a:p>
        </p:txBody>
      </p:sp>
      <p:sp>
        <p:nvSpPr>
          <p:cNvPr id="12301" name="CaixaDeTexto 23"/>
          <p:cNvSpPr txBox="1">
            <a:spLocks noChangeArrowheads="1"/>
          </p:cNvSpPr>
          <p:nvPr/>
        </p:nvSpPr>
        <p:spPr bwMode="auto">
          <a:xfrm>
            <a:off x="4452938" y="2714625"/>
            <a:ext cx="463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>
                <a:latin typeface="Tempus Sans ITC" charset="0"/>
              </a:rPr>
              <a:t>PV</a:t>
            </a:r>
          </a:p>
        </p:txBody>
      </p:sp>
      <p:sp>
        <p:nvSpPr>
          <p:cNvPr id="12302" name="CaixaDeTexto 24"/>
          <p:cNvSpPr txBox="1">
            <a:spLocks noChangeArrowheads="1"/>
          </p:cNvSpPr>
          <p:nvPr/>
        </p:nvSpPr>
        <p:spPr bwMode="auto">
          <a:xfrm>
            <a:off x="8167689" y="5857875"/>
            <a:ext cx="300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>
                <a:latin typeface="Tempus Sans ITC" charset="0"/>
              </a:rPr>
              <a:t>y</a:t>
            </a: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8158163" y="3786188"/>
          <a:ext cx="2146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46300" imgH="419100" progId="Equation.3">
                  <p:embed/>
                </p:oleObj>
              </mc:Choice>
              <mc:Fallback>
                <p:oleObj name="Equation" r:id="rId2" imgW="2146300" imgH="419100" progId="Equation.3">
                  <p:embed/>
                  <p:pic>
                    <p:nvPicPr>
                      <p:cNvPr id="1229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8163" y="3786188"/>
                        <a:ext cx="21463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3" name="CaixaDeTexto 25"/>
          <p:cNvSpPr txBox="1">
            <a:spLocks noChangeArrowheads="1"/>
          </p:cNvSpPr>
          <p:nvPr/>
        </p:nvSpPr>
        <p:spPr bwMode="auto">
          <a:xfrm>
            <a:off x="6810375" y="5143500"/>
            <a:ext cx="2357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>
                <a:latin typeface="Tempus Sans ITC" charset="0"/>
              </a:rPr>
              <a:t>Derivada da funçào</a:t>
            </a:r>
          </a:p>
        </p:txBody>
      </p:sp>
      <p:sp>
        <p:nvSpPr>
          <p:cNvPr id="12304" name="CaixaDeTexto 26"/>
          <p:cNvSpPr txBox="1">
            <a:spLocks noChangeArrowheads="1"/>
          </p:cNvSpPr>
          <p:nvPr/>
        </p:nvSpPr>
        <p:spPr bwMode="auto">
          <a:xfrm>
            <a:off x="5453064" y="5786439"/>
            <a:ext cx="2357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>
                <a:latin typeface="Tempus Sans ITC" charset="0"/>
              </a:rPr>
              <a:t>y</a:t>
            </a:r>
          </a:p>
        </p:txBody>
      </p:sp>
      <p:sp>
        <p:nvSpPr>
          <p:cNvPr id="12305" name="CaixaDeTexto 27"/>
          <p:cNvSpPr txBox="1">
            <a:spLocks noChangeArrowheads="1"/>
          </p:cNvSpPr>
          <p:nvPr/>
        </p:nvSpPr>
        <p:spPr bwMode="auto">
          <a:xfrm>
            <a:off x="3952875" y="4214814"/>
            <a:ext cx="463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>
                <a:latin typeface="Tempus Sans ITC" charset="0"/>
              </a:rPr>
              <a:t>PV</a:t>
            </a:r>
          </a:p>
        </p:txBody>
      </p:sp>
      <p:sp>
        <p:nvSpPr>
          <p:cNvPr id="12306" name="CaixaDeTexto 28"/>
          <p:cNvSpPr txBox="1">
            <a:spLocks noChangeArrowheads="1"/>
          </p:cNvSpPr>
          <p:nvPr/>
        </p:nvSpPr>
        <p:spPr bwMode="auto">
          <a:xfrm>
            <a:off x="3881439" y="4714875"/>
            <a:ext cx="5790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>
                <a:latin typeface="Tempus Sans ITC" charset="0"/>
              </a:rPr>
              <a:t>PV</a:t>
            </a:r>
            <a:r>
              <a:rPr lang="ja-JP" altLang="pt-BR">
                <a:latin typeface="Tempus Sans ITC" charset="0"/>
              </a:rPr>
              <a:t>’</a:t>
            </a:r>
            <a:endParaRPr lang="pt-BR">
              <a:latin typeface="Tempus Sans ITC" charset="0"/>
            </a:endParaRPr>
          </a:p>
        </p:txBody>
      </p:sp>
      <p:cxnSp>
        <p:nvCxnSpPr>
          <p:cNvPr id="31" name="Conector reto 30"/>
          <p:cNvCxnSpPr/>
          <p:nvPr/>
        </p:nvCxnSpPr>
        <p:spPr>
          <a:xfrm rot="5400000">
            <a:off x="4952207" y="5072857"/>
            <a:ext cx="1285875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rot="10800000">
            <a:off x="4381500" y="4429125"/>
            <a:ext cx="1214438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rot="10800000">
            <a:off x="4381500" y="4857750"/>
            <a:ext cx="1214438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504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Line 2"/>
          <p:cNvSpPr>
            <a:spLocks noChangeShapeType="1"/>
          </p:cNvSpPr>
          <p:nvPr/>
        </p:nvSpPr>
        <p:spPr bwMode="auto">
          <a:xfrm flipH="1">
            <a:off x="1524001" y="692150"/>
            <a:ext cx="3203575" cy="1588"/>
          </a:xfrm>
          <a:prstGeom prst="line">
            <a:avLst/>
          </a:prstGeom>
          <a:noFill/>
          <a:ln w="50800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524001" y="71439"/>
            <a:ext cx="707231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000" b="1" dirty="0">
                <a:solidFill>
                  <a:srgbClr val="0064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itchFamily="82" charset="0"/>
              </a:rPr>
              <a:t>Voltando ao nosso exemplo...</a:t>
            </a:r>
            <a:endParaRPr lang="pt-BR" sz="3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empus Sans ITC" pitchFamily="82" charset="0"/>
            </a:endParaRPr>
          </a:p>
        </p:txBody>
      </p:sp>
      <p:sp>
        <p:nvSpPr>
          <p:cNvPr id="12293" name="Line 2"/>
          <p:cNvSpPr>
            <a:spLocks noChangeShapeType="1"/>
          </p:cNvSpPr>
          <p:nvPr/>
        </p:nvSpPr>
        <p:spPr bwMode="auto">
          <a:xfrm flipH="1">
            <a:off x="1524001" y="692150"/>
            <a:ext cx="3203575" cy="1588"/>
          </a:xfrm>
          <a:prstGeom prst="line">
            <a:avLst/>
          </a:prstGeom>
          <a:noFill/>
          <a:ln w="50800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4" name="CaixaDeTexto 8"/>
          <p:cNvSpPr txBox="1">
            <a:spLocks noChangeArrowheads="1"/>
          </p:cNvSpPr>
          <p:nvPr/>
        </p:nvSpPr>
        <p:spPr bwMode="auto">
          <a:xfrm>
            <a:off x="1809750" y="928688"/>
            <a:ext cx="85725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2400" b="1">
                <a:latin typeface="Tempus Sans ITC" charset="0"/>
              </a:rPr>
              <a:t>Quanto maior for a variação na taxa de juros, pior será a estimativa de variação do valor utilizado na </a:t>
            </a:r>
            <a:r>
              <a:rPr lang="pt-BR" sz="2400" b="1" i="1">
                <a:latin typeface="Tempus Sans ITC" charset="0"/>
              </a:rPr>
              <a:t>duration.</a:t>
            </a:r>
            <a:endParaRPr lang="pt-BR" sz="2400" b="1">
              <a:latin typeface="Tempus Sans ITC" charset="0"/>
            </a:endParaRPr>
          </a:p>
        </p:txBody>
      </p:sp>
      <p:sp>
        <p:nvSpPr>
          <p:cNvPr id="12295" name="CaixaDeTexto 8"/>
          <p:cNvSpPr txBox="1">
            <a:spLocks noChangeArrowheads="1"/>
          </p:cNvSpPr>
          <p:nvPr/>
        </p:nvSpPr>
        <p:spPr bwMode="auto">
          <a:xfrm>
            <a:off x="1881188" y="1928813"/>
            <a:ext cx="85725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2400" b="1">
                <a:solidFill>
                  <a:srgbClr val="FF0000"/>
                </a:solidFill>
                <a:latin typeface="Tempus Sans ITC" charset="0"/>
              </a:rPr>
              <a:t>O problema está no fato de que a análise baseada na </a:t>
            </a:r>
            <a:r>
              <a:rPr lang="pt-BR" sz="2400" b="1" i="1">
                <a:solidFill>
                  <a:srgbClr val="FF0000"/>
                </a:solidFill>
                <a:latin typeface="Tempus Sans ITC" charset="0"/>
              </a:rPr>
              <a:t>duration</a:t>
            </a:r>
            <a:r>
              <a:rPr lang="pt-BR" sz="2400" b="1">
                <a:solidFill>
                  <a:srgbClr val="FF0000"/>
                </a:solidFill>
                <a:latin typeface="Tempus Sans ITC" charset="0"/>
              </a:rPr>
              <a:t> oferece uma aproximação linear de uma função não-linear.</a:t>
            </a:r>
            <a:endParaRPr lang="pt-BR" sz="2400" b="1">
              <a:solidFill>
                <a:srgbClr val="0000CC"/>
              </a:solidFill>
              <a:latin typeface="Tempus Sans ITC" charset="0"/>
            </a:endParaRPr>
          </a:p>
        </p:txBody>
      </p:sp>
      <p:cxnSp>
        <p:nvCxnSpPr>
          <p:cNvPr id="17" name="Conector de seta reta 16"/>
          <p:cNvCxnSpPr/>
          <p:nvPr/>
        </p:nvCxnSpPr>
        <p:spPr>
          <a:xfrm>
            <a:off x="3167063" y="5715000"/>
            <a:ext cx="507206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 rot="5400000" flipH="1" flipV="1">
            <a:off x="2632075" y="4606925"/>
            <a:ext cx="350043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rma livre 19"/>
          <p:cNvSpPr/>
          <p:nvPr/>
        </p:nvSpPr>
        <p:spPr>
          <a:xfrm>
            <a:off x="3381375" y="3000376"/>
            <a:ext cx="4948238" cy="1552575"/>
          </a:xfrm>
          <a:custGeom>
            <a:avLst/>
            <a:gdLst>
              <a:gd name="connsiteX0" fmla="*/ 0 w 4947920"/>
              <a:gd name="connsiteY0" fmla="*/ 0 h 1551940"/>
              <a:gd name="connsiteX1" fmla="*/ 1386840 w 4947920"/>
              <a:gd name="connsiteY1" fmla="*/ 1371600 h 1551940"/>
              <a:gd name="connsiteX2" fmla="*/ 4465320 w 4947920"/>
              <a:gd name="connsiteY2" fmla="*/ 1082040 h 1551940"/>
              <a:gd name="connsiteX3" fmla="*/ 4282440 w 4947920"/>
              <a:gd name="connsiteY3" fmla="*/ 1097280 h 1551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7920" h="1551940">
                <a:moveTo>
                  <a:pt x="0" y="0"/>
                </a:moveTo>
                <a:cubicBezTo>
                  <a:pt x="321310" y="595630"/>
                  <a:pt x="642620" y="1191260"/>
                  <a:pt x="1386840" y="1371600"/>
                </a:cubicBezTo>
                <a:cubicBezTo>
                  <a:pt x="2131060" y="1551940"/>
                  <a:pt x="3982720" y="1127760"/>
                  <a:pt x="4465320" y="1082040"/>
                </a:cubicBezTo>
                <a:cubicBezTo>
                  <a:pt x="4947920" y="1036320"/>
                  <a:pt x="4282440" y="1097280"/>
                  <a:pt x="4282440" y="109728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22" name="Conector reto 21"/>
          <p:cNvCxnSpPr/>
          <p:nvPr/>
        </p:nvCxnSpPr>
        <p:spPr>
          <a:xfrm>
            <a:off x="2524126" y="3357564"/>
            <a:ext cx="4214813" cy="2071687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0" name="CaixaDeTexto 22"/>
          <p:cNvSpPr txBox="1">
            <a:spLocks noChangeArrowheads="1"/>
          </p:cNvSpPr>
          <p:nvPr/>
        </p:nvSpPr>
        <p:spPr bwMode="auto">
          <a:xfrm>
            <a:off x="4381501" y="3786189"/>
            <a:ext cx="608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>
                <a:latin typeface="Tempus Sans ITC" charset="0"/>
              </a:rPr>
              <a:t>PVo</a:t>
            </a:r>
          </a:p>
        </p:txBody>
      </p:sp>
      <p:sp>
        <p:nvSpPr>
          <p:cNvPr id="12301" name="CaixaDeTexto 23"/>
          <p:cNvSpPr txBox="1">
            <a:spLocks noChangeArrowheads="1"/>
          </p:cNvSpPr>
          <p:nvPr/>
        </p:nvSpPr>
        <p:spPr bwMode="auto">
          <a:xfrm>
            <a:off x="4452938" y="2714625"/>
            <a:ext cx="463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>
                <a:latin typeface="Tempus Sans ITC" charset="0"/>
              </a:rPr>
              <a:t>PV</a:t>
            </a:r>
          </a:p>
        </p:txBody>
      </p:sp>
      <p:sp>
        <p:nvSpPr>
          <p:cNvPr id="12302" name="CaixaDeTexto 24"/>
          <p:cNvSpPr txBox="1">
            <a:spLocks noChangeArrowheads="1"/>
          </p:cNvSpPr>
          <p:nvPr/>
        </p:nvSpPr>
        <p:spPr bwMode="auto">
          <a:xfrm>
            <a:off x="8167689" y="5857875"/>
            <a:ext cx="300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>
                <a:latin typeface="Tempus Sans ITC" charset="0"/>
              </a:rPr>
              <a:t>y</a:t>
            </a: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8158163" y="3786188"/>
          <a:ext cx="2146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46300" imgH="419100" progId="Equation.3">
                  <p:embed/>
                </p:oleObj>
              </mc:Choice>
              <mc:Fallback>
                <p:oleObj name="Equation" r:id="rId2" imgW="2146300" imgH="419100" progId="Equation.3">
                  <p:embed/>
                  <p:pic>
                    <p:nvPicPr>
                      <p:cNvPr id="1229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8163" y="3786188"/>
                        <a:ext cx="21463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3" name="CaixaDeTexto 25"/>
          <p:cNvSpPr txBox="1">
            <a:spLocks noChangeArrowheads="1"/>
          </p:cNvSpPr>
          <p:nvPr/>
        </p:nvSpPr>
        <p:spPr bwMode="auto">
          <a:xfrm>
            <a:off x="6810375" y="5143500"/>
            <a:ext cx="2357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>
                <a:latin typeface="Tempus Sans ITC" charset="0"/>
              </a:rPr>
              <a:t>Derivada da funçào</a:t>
            </a:r>
          </a:p>
        </p:txBody>
      </p:sp>
      <p:sp>
        <p:nvSpPr>
          <p:cNvPr id="12304" name="CaixaDeTexto 26"/>
          <p:cNvSpPr txBox="1">
            <a:spLocks noChangeArrowheads="1"/>
          </p:cNvSpPr>
          <p:nvPr/>
        </p:nvSpPr>
        <p:spPr bwMode="auto">
          <a:xfrm>
            <a:off x="5453064" y="5786439"/>
            <a:ext cx="2357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>
                <a:latin typeface="Tempus Sans ITC" charset="0"/>
              </a:rPr>
              <a:t>y</a:t>
            </a:r>
          </a:p>
        </p:txBody>
      </p:sp>
      <p:sp>
        <p:nvSpPr>
          <p:cNvPr id="12305" name="CaixaDeTexto 27"/>
          <p:cNvSpPr txBox="1">
            <a:spLocks noChangeArrowheads="1"/>
          </p:cNvSpPr>
          <p:nvPr/>
        </p:nvSpPr>
        <p:spPr bwMode="auto">
          <a:xfrm>
            <a:off x="3952875" y="4214814"/>
            <a:ext cx="463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>
                <a:latin typeface="Tempus Sans ITC" charset="0"/>
              </a:rPr>
              <a:t>PV</a:t>
            </a:r>
          </a:p>
        </p:txBody>
      </p:sp>
      <p:sp>
        <p:nvSpPr>
          <p:cNvPr id="12306" name="CaixaDeTexto 28"/>
          <p:cNvSpPr txBox="1">
            <a:spLocks noChangeArrowheads="1"/>
          </p:cNvSpPr>
          <p:nvPr/>
        </p:nvSpPr>
        <p:spPr bwMode="auto">
          <a:xfrm>
            <a:off x="3881439" y="4714875"/>
            <a:ext cx="5790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>
                <a:latin typeface="Tempus Sans ITC" charset="0"/>
              </a:rPr>
              <a:t>PV</a:t>
            </a:r>
            <a:r>
              <a:rPr lang="ja-JP" altLang="pt-BR">
                <a:latin typeface="Tempus Sans ITC" charset="0"/>
              </a:rPr>
              <a:t>’</a:t>
            </a:r>
            <a:endParaRPr lang="pt-BR">
              <a:latin typeface="Tempus Sans ITC" charset="0"/>
            </a:endParaRPr>
          </a:p>
        </p:txBody>
      </p:sp>
      <p:cxnSp>
        <p:nvCxnSpPr>
          <p:cNvPr id="31" name="Conector reto 30"/>
          <p:cNvCxnSpPr/>
          <p:nvPr/>
        </p:nvCxnSpPr>
        <p:spPr>
          <a:xfrm rot="5400000">
            <a:off x="4952207" y="5072857"/>
            <a:ext cx="1285875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rot="10800000">
            <a:off x="4381500" y="4429125"/>
            <a:ext cx="1214438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rot="10800000">
            <a:off x="4381500" y="4857750"/>
            <a:ext cx="1214438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8123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Line 2"/>
          <p:cNvSpPr>
            <a:spLocks noChangeShapeType="1"/>
          </p:cNvSpPr>
          <p:nvPr/>
        </p:nvSpPr>
        <p:spPr bwMode="auto">
          <a:xfrm flipH="1">
            <a:off x="1524001" y="692150"/>
            <a:ext cx="3203575" cy="1588"/>
          </a:xfrm>
          <a:prstGeom prst="line">
            <a:avLst/>
          </a:prstGeom>
          <a:noFill/>
          <a:ln w="50800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524001" y="71439"/>
            <a:ext cx="707231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000" b="1" dirty="0">
                <a:solidFill>
                  <a:srgbClr val="0064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itchFamily="82" charset="0"/>
              </a:rPr>
              <a:t>Generalizando com a Convexidade</a:t>
            </a:r>
            <a:endParaRPr lang="pt-BR" sz="3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empus Sans ITC" pitchFamily="82" charset="0"/>
            </a:endParaRPr>
          </a:p>
        </p:txBody>
      </p:sp>
      <p:sp>
        <p:nvSpPr>
          <p:cNvPr id="13320" name="Line 2"/>
          <p:cNvSpPr>
            <a:spLocks noChangeShapeType="1"/>
          </p:cNvSpPr>
          <p:nvPr/>
        </p:nvSpPr>
        <p:spPr bwMode="auto">
          <a:xfrm flipH="1">
            <a:off x="1524001" y="692150"/>
            <a:ext cx="3203575" cy="1588"/>
          </a:xfrm>
          <a:prstGeom prst="line">
            <a:avLst/>
          </a:prstGeom>
          <a:noFill/>
          <a:ln w="50800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CaixaDeTexto 8"/>
          <p:cNvSpPr txBox="1">
            <a:spLocks noChangeArrowheads="1"/>
          </p:cNvSpPr>
          <p:nvPr/>
        </p:nvSpPr>
        <p:spPr bwMode="auto">
          <a:xfrm>
            <a:off x="2095500" y="2214563"/>
            <a:ext cx="8572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2400" b="1">
                <a:latin typeface="Tempus Sans ITC" charset="0"/>
              </a:rPr>
              <a:t>Calculando a Derivada segunda:</a:t>
            </a:r>
          </a:p>
        </p:txBody>
      </p:sp>
      <p:sp>
        <p:nvSpPr>
          <p:cNvPr id="13322" name="CaixaDeTexto 8"/>
          <p:cNvSpPr txBox="1">
            <a:spLocks noChangeArrowheads="1"/>
          </p:cNvSpPr>
          <p:nvPr/>
        </p:nvSpPr>
        <p:spPr bwMode="auto">
          <a:xfrm>
            <a:off x="2095500" y="5034653"/>
            <a:ext cx="8572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2400" b="1" dirty="0">
                <a:latin typeface="Tempus Sans ITC" charset="0"/>
              </a:rPr>
              <a:t>Fazendo as simplificações necessárias:</a:t>
            </a:r>
          </a:p>
        </p:txBody>
      </p:sp>
      <p:graphicFrame>
        <p:nvGraphicFramePr>
          <p:cNvPr id="13314" name="Object 6"/>
          <p:cNvGraphicFramePr>
            <a:graphicFrameLocks noChangeAspect="1"/>
          </p:cNvGraphicFramePr>
          <p:nvPr/>
        </p:nvGraphicFramePr>
        <p:xfrm>
          <a:off x="4064000" y="981075"/>
          <a:ext cx="30861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71600" imgH="431800" progId="Equation.3">
                  <p:embed/>
                </p:oleObj>
              </mc:Choice>
              <mc:Fallback>
                <p:oleObj name="Equation" r:id="rId2" imgW="1371600" imgH="431800" progId="Equation.3">
                  <p:embed/>
                  <p:pic>
                    <p:nvPicPr>
                      <p:cNvPr id="133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0" y="981075"/>
                        <a:ext cx="308610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6"/>
          <p:cNvGraphicFramePr>
            <a:graphicFrameLocks noChangeAspect="1"/>
          </p:cNvGraphicFramePr>
          <p:nvPr/>
        </p:nvGraphicFramePr>
        <p:xfrm>
          <a:off x="3478213" y="2909889"/>
          <a:ext cx="411480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28800" imgH="444500" progId="Equation.3">
                  <p:embed/>
                </p:oleObj>
              </mc:Choice>
              <mc:Fallback>
                <p:oleObj name="Equation" r:id="rId4" imgW="1828800" imgH="444500" progId="Equation.3">
                  <p:embed/>
                  <p:pic>
                    <p:nvPicPr>
                      <p:cNvPr id="1331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8213" y="2909889"/>
                        <a:ext cx="4114800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6"/>
          <p:cNvGraphicFramePr>
            <a:graphicFrameLocks noChangeAspect="1"/>
          </p:cNvGraphicFramePr>
          <p:nvPr/>
        </p:nvGraphicFramePr>
        <p:xfrm>
          <a:off x="2773363" y="3900850"/>
          <a:ext cx="577215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65400" imgH="444500" progId="Equation.3">
                  <p:embed/>
                </p:oleObj>
              </mc:Choice>
              <mc:Fallback>
                <p:oleObj name="Equation" r:id="rId6" imgW="2565400" imgH="444500" progId="Equation.3">
                  <p:embed/>
                  <p:pic>
                    <p:nvPicPr>
                      <p:cNvPr id="1331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3363" y="3900850"/>
                        <a:ext cx="5772150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6"/>
          <p:cNvGraphicFramePr>
            <a:graphicFrameLocks noChangeAspect="1"/>
          </p:cNvGraphicFramePr>
          <p:nvPr/>
        </p:nvGraphicFramePr>
        <p:xfrm>
          <a:off x="2846388" y="5511801"/>
          <a:ext cx="554355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63800" imgH="444500" progId="Equation.3">
                  <p:embed/>
                </p:oleObj>
              </mc:Choice>
              <mc:Fallback>
                <p:oleObj name="Equation" r:id="rId8" imgW="2463800" imgH="444500" progId="Equation.3">
                  <p:embed/>
                  <p:pic>
                    <p:nvPicPr>
                      <p:cNvPr id="1331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6388" y="5511801"/>
                        <a:ext cx="5543550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46439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Line 2"/>
          <p:cNvSpPr>
            <a:spLocks noChangeShapeType="1"/>
          </p:cNvSpPr>
          <p:nvPr/>
        </p:nvSpPr>
        <p:spPr bwMode="auto">
          <a:xfrm flipH="1">
            <a:off x="1524001" y="692150"/>
            <a:ext cx="3203575" cy="1588"/>
          </a:xfrm>
          <a:prstGeom prst="line">
            <a:avLst/>
          </a:prstGeom>
          <a:noFill/>
          <a:ln w="50800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524001" y="71439"/>
            <a:ext cx="707231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000" b="1" dirty="0">
                <a:solidFill>
                  <a:srgbClr val="0064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itchFamily="82" charset="0"/>
              </a:rPr>
              <a:t>Generalizando com a Convexidade</a:t>
            </a:r>
            <a:endParaRPr lang="pt-BR" sz="3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empus Sans ITC" pitchFamily="82" charset="0"/>
            </a:endParaRPr>
          </a:p>
        </p:txBody>
      </p:sp>
      <p:sp>
        <p:nvSpPr>
          <p:cNvPr id="14344" name="Line 2"/>
          <p:cNvSpPr>
            <a:spLocks noChangeShapeType="1"/>
          </p:cNvSpPr>
          <p:nvPr/>
        </p:nvSpPr>
        <p:spPr bwMode="auto">
          <a:xfrm flipH="1">
            <a:off x="1524001" y="692150"/>
            <a:ext cx="3203575" cy="1588"/>
          </a:xfrm>
          <a:prstGeom prst="line">
            <a:avLst/>
          </a:prstGeom>
          <a:noFill/>
          <a:ln w="50800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CaixaDeTexto 8"/>
          <p:cNvSpPr txBox="1">
            <a:spLocks noChangeArrowheads="1"/>
          </p:cNvSpPr>
          <p:nvPr/>
        </p:nvSpPr>
        <p:spPr bwMode="auto">
          <a:xfrm>
            <a:off x="1847850" y="981076"/>
            <a:ext cx="8572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2400" b="1">
                <a:latin typeface="Tempus Sans ITC" charset="0"/>
              </a:rPr>
              <a:t>Usando uma aproximação da função de Taylor:</a:t>
            </a:r>
          </a:p>
        </p:txBody>
      </p:sp>
      <p:sp>
        <p:nvSpPr>
          <p:cNvPr id="14346" name="CaixaDeTexto 8"/>
          <p:cNvSpPr txBox="1">
            <a:spLocks noChangeArrowheads="1"/>
          </p:cNvSpPr>
          <p:nvPr/>
        </p:nvSpPr>
        <p:spPr bwMode="auto">
          <a:xfrm>
            <a:off x="1703388" y="2708276"/>
            <a:ext cx="8572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2400" b="1">
                <a:latin typeface="Tempus Sans ITC" charset="0"/>
              </a:rPr>
              <a:t>No exemplo:</a:t>
            </a:r>
          </a:p>
        </p:txBody>
      </p:sp>
      <p:graphicFrame>
        <p:nvGraphicFramePr>
          <p:cNvPr id="14338" name="Object 6"/>
          <p:cNvGraphicFramePr>
            <a:graphicFrameLocks noChangeAspect="1"/>
          </p:cNvGraphicFramePr>
          <p:nvPr/>
        </p:nvGraphicFramePr>
        <p:xfrm>
          <a:off x="2781301" y="1643063"/>
          <a:ext cx="688657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60700" imgH="431800" progId="Equation.3">
                  <p:embed/>
                </p:oleObj>
              </mc:Choice>
              <mc:Fallback>
                <p:oleObj name="Equation" r:id="rId2" imgW="3060700" imgH="431800" progId="Equation.3">
                  <p:embed/>
                  <p:pic>
                    <p:nvPicPr>
                      <p:cNvPr id="143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1301" y="1643063"/>
                        <a:ext cx="6886575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7" name="CaixaDeTexto 8"/>
          <p:cNvSpPr txBox="1">
            <a:spLocks noChangeArrowheads="1"/>
          </p:cNvSpPr>
          <p:nvPr/>
        </p:nvSpPr>
        <p:spPr bwMode="auto">
          <a:xfrm>
            <a:off x="1809750" y="3224213"/>
            <a:ext cx="8572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2400" b="1">
                <a:latin typeface="Tempus Sans ITC" charset="0"/>
              </a:rPr>
              <a:t>Se a taxa subir  de 10% para 12%</a:t>
            </a:r>
          </a:p>
        </p:txBody>
      </p:sp>
      <p:graphicFrame>
        <p:nvGraphicFramePr>
          <p:cNvPr id="14339" name="Object 6"/>
          <p:cNvGraphicFramePr>
            <a:graphicFrameLocks noChangeAspect="1"/>
          </p:cNvGraphicFramePr>
          <p:nvPr/>
        </p:nvGraphicFramePr>
        <p:xfrm>
          <a:off x="1995489" y="3667125"/>
          <a:ext cx="842962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746500" imgH="431800" progId="Equation.3">
                  <p:embed/>
                </p:oleObj>
              </mc:Choice>
              <mc:Fallback>
                <p:oleObj name="Equation" r:id="rId4" imgW="3746500" imgH="431800" progId="Equation.3">
                  <p:embed/>
                  <p:pic>
                    <p:nvPicPr>
                      <p:cNvPr id="1433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5489" y="3667125"/>
                        <a:ext cx="8429625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8"/>
          <p:cNvGraphicFramePr>
            <a:graphicFrameLocks noChangeAspect="1"/>
          </p:cNvGraphicFramePr>
          <p:nvPr/>
        </p:nvGraphicFramePr>
        <p:xfrm>
          <a:off x="2487614" y="4597400"/>
          <a:ext cx="7310437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921000" imgH="419100" progId="Equation.3">
                  <p:embed/>
                </p:oleObj>
              </mc:Choice>
              <mc:Fallback>
                <p:oleObj name="Equation" r:id="rId6" imgW="2921000" imgH="419100" progId="Equation.3">
                  <p:embed/>
                  <p:pic>
                    <p:nvPicPr>
                      <p:cNvPr id="1434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7614" y="4597400"/>
                        <a:ext cx="7310437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6"/>
          <p:cNvGraphicFramePr>
            <a:graphicFrameLocks noChangeAspect="1"/>
          </p:cNvGraphicFramePr>
          <p:nvPr/>
        </p:nvGraphicFramePr>
        <p:xfrm>
          <a:off x="3121026" y="5646739"/>
          <a:ext cx="534352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374900" imgH="393700" progId="Equation.3">
                  <p:embed/>
                </p:oleObj>
              </mc:Choice>
              <mc:Fallback>
                <p:oleObj name="Equation" r:id="rId8" imgW="2374900" imgH="393700" progId="Equation.3">
                  <p:embed/>
                  <p:pic>
                    <p:nvPicPr>
                      <p:cNvPr id="1434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1026" y="5646739"/>
                        <a:ext cx="5343525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14474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Line 2"/>
          <p:cNvSpPr>
            <a:spLocks noChangeShapeType="1"/>
          </p:cNvSpPr>
          <p:nvPr/>
        </p:nvSpPr>
        <p:spPr bwMode="auto">
          <a:xfrm flipH="1">
            <a:off x="1524001" y="692150"/>
            <a:ext cx="3203575" cy="1588"/>
          </a:xfrm>
          <a:prstGeom prst="line">
            <a:avLst/>
          </a:prstGeom>
          <a:noFill/>
          <a:ln w="50800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524001" y="71439"/>
            <a:ext cx="707231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000" b="1" dirty="0">
                <a:solidFill>
                  <a:srgbClr val="0064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itchFamily="82" charset="0"/>
              </a:rPr>
              <a:t>Generalizando com a Convexidade</a:t>
            </a:r>
            <a:endParaRPr lang="pt-BR" sz="3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empus Sans ITC" pitchFamily="82" charset="0"/>
            </a:endParaRPr>
          </a:p>
        </p:txBody>
      </p:sp>
      <p:sp>
        <p:nvSpPr>
          <p:cNvPr id="15365" name="Line 2"/>
          <p:cNvSpPr>
            <a:spLocks noChangeShapeType="1"/>
          </p:cNvSpPr>
          <p:nvPr/>
        </p:nvSpPr>
        <p:spPr bwMode="auto">
          <a:xfrm flipH="1">
            <a:off x="1524001" y="692150"/>
            <a:ext cx="3203575" cy="1588"/>
          </a:xfrm>
          <a:prstGeom prst="line">
            <a:avLst/>
          </a:prstGeom>
          <a:noFill/>
          <a:ln w="50800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6" name="CaixaDeTexto 8"/>
          <p:cNvSpPr txBox="1">
            <a:spLocks noChangeArrowheads="1"/>
          </p:cNvSpPr>
          <p:nvPr/>
        </p:nvSpPr>
        <p:spPr bwMode="auto">
          <a:xfrm>
            <a:off x="1919288" y="1773238"/>
            <a:ext cx="8572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2400" b="1">
                <a:solidFill>
                  <a:srgbClr val="FF0000"/>
                </a:solidFill>
                <a:latin typeface="Tempus Sans ITC" charset="0"/>
              </a:rPr>
              <a:t>Variação estimada: </a:t>
            </a:r>
            <a:r>
              <a:rPr lang="pt-BR" sz="2400" b="1">
                <a:solidFill>
                  <a:srgbClr val="0000CC"/>
                </a:solidFill>
                <a:latin typeface="Tempus Sans ITC" charset="0"/>
              </a:rPr>
              <a:t>- 82,51</a:t>
            </a:r>
          </a:p>
          <a:p>
            <a:pPr eaLnBrk="1" hangingPunct="1"/>
            <a:r>
              <a:rPr lang="pt-BR" sz="2400" b="1">
                <a:solidFill>
                  <a:srgbClr val="FF0000"/>
                </a:solidFill>
                <a:latin typeface="Tempus Sans ITC" charset="0"/>
              </a:rPr>
              <a:t>Variação efetiva: </a:t>
            </a:r>
            <a:r>
              <a:rPr lang="pt-BR" sz="2400" b="1">
                <a:solidFill>
                  <a:srgbClr val="0000CC"/>
                </a:solidFill>
                <a:latin typeface="Tempus Sans ITC" charset="0"/>
              </a:rPr>
              <a:t>917,78 – 1.000 = - 82,22</a:t>
            </a:r>
          </a:p>
          <a:p>
            <a:pPr eaLnBrk="1" hangingPunct="1"/>
            <a:r>
              <a:rPr lang="pt-BR" sz="2400" b="1">
                <a:solidFill>
                  <a:srgbClr val="FF0000"/>
                </a:solidFill>
                <a:latin typeface="Tempus Sans ITC" charset="0"/>
              </a:rPr>
              <a:t>Erro de aproximação: </a:t>
            </a:r>
            <a:r>
              <a:rPr lang="pt-BR" sz="2400" b="1">
                <a:solidFill>
                  <a:srgbClr val="0000CC"/>
                </a:solidFill>
                <a:latin typeface="Tempus Sans ITC" charset="0"/>
              </a:rPr>
              <a:t>- 82,22 – (-82,51) = 0,29</a:t>
            </a:r>
          </a:p>
        </p:txBody>
      </p:sp>
      <p:graphicFrame>
        <p:nvGraphicFramePr>
          <p:cNvPr id="15362" name="Object 6"/>
          <p:cNvGraphicFramePr>
            <a:graphicFrameLocks noChangeAspect="1"/>
          </p:cNvGraphicFramePr>
          <p:nvPr/>
        </p:nvGraphicFramePr>
        <p:xfrm>
          <a:off x="3781426" y="1136651"/>
          <a:ext cx="40290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90700" imgH="190500" progId="Equation.3">
                  <p:embed/>
                </p:oleObj>
              </mc:Choice>
              <mc:Fallback>
                <p:oleObj name="Equation" r:id="rId2" imgW="1790700" imgH="190500" progId="Equation.3">
                  <p:embed/>
                  <p:pic>
                    <p:nvPicPr>
                      <p:cNvPr id="153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1426" y="1136651"/>
                        <a:ext cx="402907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41888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Line 2"/>
          <p:cNvSpPr>
            <a:spLocks noChangeShapeType="1"/>
          </p:cNvSpPr>
          <p:nvPr/>
        </p:nvSpPr>
        <p:spPr bwMode="auto">
          <a:xfrm flipH="1">
            <a:off x="2667003" y="692151"/>
            <a:ext cx="2402681" cy="1588"/>
          </a:xfrm>
          <a:prstGeom prst="line">
            <a:avLst/>
          </a:prstGeom>
          <a:noFill/>
          <a:ln w="50800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524002" y="120782"/>
            <a:ext cx="5304235" cy="56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100" b="1" dirty="0">
                <a:solidFill>
                  <a:srgbClr val="0064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itchFamily="82" charset="0"/>
              </a:rPr>
              <a:t>RESUMINDO</a:t>
            </a:r>
            <a:endParaRPr lang="pt-BR" sz="31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empus Sans ITC" pitchFamily="82" charset="0"/>
            </a:endParaRPr>
          </a:p>
        </p:txBody>
      </p:sp>
      <p:sp>
        <p:nvSpPr>
          <p:cNvPr id="14344" name="Line 2"/>
          <p:cNvSpPr>
            <a:spLocks noChangeShapeType="1"/>
          </p:cNvSpPr>
          <p:nvPr/>
        </p:nvSpPr>
        <p:spPr bwMode="auto">
          <a:xfrm flipH="1">
            <a:off x="1524003" y="704999"/>
            <a:ext cx="2402681" cy="1588"/>
          </a:xfrm>
          <a:prstGeom prst="line">
            <a:avLst/>
          </a:prstGeom>
          <a:noFill/>
          <a:ln w="50800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85739" y="1032911"/>
            <a:ext cx="8254933" cy="224676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pt-BR" sz="2800" dirty="0"/>
              <a:t>A </a:t>
            </a:r>
            <a:r>
              <a:rPr lang="pt-BR" sz="2800" i="1" dirty="0" err="1"/>
              <a:t>duration</a:t>
            </a:r>
            <a:r>
              <a:rPr lang="pt-BR" sz="2800" dirty="0"/>
              <a:t> modificada é uma medida da sensibilidade do preço de um título às variações na taxa de juros. Quanto maior a </a:t>
            </a:r>
            <a:r>
              <a:rPr lang="pt-BR" sz="2800" i="1" dirty="0" err="1"/>
              <a:t>duration</a:t>
            </a:r>
            <a:r>
              <a:rPr lang="pt-BR" sz="2800" dirty="0"/>
              <a:t> (modificada ou de </a:t>
            </a:r>
            <a:r>
              <a:rPr lang="pt-BR" sz="2800" dirty="0" err="1"/>
              <a:t>Macauly</a:t>
            </a:r>
            <a:r>
              <a:rPr lang="pt-BR" sz="2800" dirty="0"/>
              <a:t>) maior a resposta do preço do título às variações na taxa de juros </a:t>
            </a:r>
            <a:r>
              <a:rPr lang="mr-IN" sz="2800" dirty="0"/>
              <a:t>–</a:t>
            </a:r>
            <a:r>
              <a:rPr lang="pt-BR" sz="2800" dirty="0"/>
              <a:t> MAIOR RISCO.</a:t>
            </a:r>
          </a:p>
        </p:txBody>
      </p:sp>
    </p:spTree>
    <p:extLst>
      <p:ext uri="{BB962C8B-B14F-4D97-AF65-F5344CB8AC3E}">
        <p14:creationId xmlns:p14="http://schemas.microsoft.com/office/powerpoint/2010/main" val="29529233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32" indent="-285744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sym typeface="Symbol" charset="0"/>
              </a:defRPr>
            </a:lvl2pPr>
            <a:lvl3pPr marL="1142971" indent="-228594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sym typeface="Symbol" charset="0"/>
              </a:defRPr>
            </a:lvl3pPr>
            <a:lvl4pPr marL="1600160" indent="-228594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sym typeface="Symbol" charset="0"/>
              </a:defRPr>
            </a:lvl4pPr>
            <a:lvl5pPr marL="2057349" indent="-228594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sym typeface="Symbol" charset="0"/>
              </a:defRPr>
            </a:lvl5pPr>
            <a:lvl6pPr marL="2514537" indent="-228594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w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sym typeface="Symbol" charset="0"/>
              </a:defRPr>
            </a:lvl6pPr>
            <a:lvl7pPr marL="2971726" indent="-228594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w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sym typeface="Symbol" charset="0"/>
              </a:defRPr>
            </a:lvl7pPr>
            <a:lvl8pPr marL="3428914" indent="-228594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w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sym typeface="Symbol" charset="0"/>
              </a:defRPr>
            </a:lvl8pPr>
            <a:lvl9pPr marL="3886103" indent="-228594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w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sym typeface="Symbol" charset="0"/>
              </a:defRPr>
            </a:lvl9pPr>
          </a:lstStyle>
          <a:p>
            <a:pPr eaLnBrk="1" hangingPunct="1"/>
            <a:fld id="{5428DAB9-6C73-B946-815D-648A5FEDE41D}" type="slidenum">
              <a:rPr lang="pt-BR" sz="1500"/>
              <a:pPr eaLnBrk="1" hangingPunct="1"/>
              <a:t>29</a:t>
            </a:fld>
            <a:endParaRPr lang="pt-BR" sz="1500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pt-BR" dirty="0">
                <a:latin typeface="Times New Roman" charset="0"/>
              </a:rPr>
              <a:t>Convexidade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A </a:t>
            </a:r>
            <a:r>
              <a:rPr lang="pt-BR" sz="2800" i="1" dirty="0" err="1"/>
              <a:t>duration</a:t>
            </a:r>
            <a:r>
              <a:rPr lang="pt-BR" sz="2800" dirty="0"/>
              <a:t> é boa aproximação para a mudança percentual no preço de um título somente quando a variação na taxa de juros é pequena.</a:t>
            </a:r>
          </a:p>
          <a:p>
            <a:r>
              <a:rPr lang="pt-BR" sz="2800" dirty="0"/>
              <a:t>Para variações maiores na taxa de juros deve-se usar a aproximação de segunda ordem dada pela expansão em série de Taylor até os termos de segunda ordem da função preço do Título:</a:t>
            </a: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3511663" y="4664718"/>
          <a:ext cx="5164931" cy="971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60700" imgH="431800" progId="Equation.3">
                  <p:embed/>
                </p:oleObj>
              </mc:Choice>
              <mc:Fallback>
                <p:oleObj name="Equation" r:id="rId2" imgW="3060700" imgH="431800" progId="Equation.3">
                  <p:embed/>
                  <p:pic>
                    <p:nvPicPr>
                      <p:cNvPr id="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1663" y="4664718"/>
                        <a:ext cx="5164931" cy="9715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516043" y="5540379"/>
          <a:ext cx="2443163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47800" imgH="419100" progId="Equation.3">
                  <p:embed/>
                </p:oleObj>
              </mc:Choice>
              <mc:Fallback>
                <p:oleObj name="Equation" r:id="rId4" imgW="1447800" imgH="41910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6043" y="5540379"/>
                        <a:ext cx="2443163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3532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CaixaDeTexto 1"/>
          <p:cNvSpPr txBox="1">
            <a:spLocks noChangeArrowheads="1"/>
          </p:cNvSpPr>
          <p:nvPr/>
        </p:nvSpPr>
        <p:spPr bwMode="auto">
          <a:xfrm>
            <a:off x="2952750" y="428626"/>
            <a:ext cx="6929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pt-BR" sz="2800" b="1" dirty="0" err="1">
                <a:solidFill>
                  <a:schemeClr val="tx2"/>
                </a:solidFill>
                <a:cs typeface="Arial" pitchFamily="34" charset="0"/>
              </a:rPr>
              <a:t>Duration</a:t>
            </a:r>
            <a:endParaRPr lang="pt-BR" sz="28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97635" name="CaixaDeTexto 2"/>
          <p:cNvSpPr txBox="1">
            <a:spLocks noChangeArrowheads="1"/>
          </p:cNvSpPr>
          <p:nvPr/>
        </p:nvSpPr>
        <p:spPr bwMode="auto">
          <a:xfrm>
            <a:off x="3095626" y="1214439"/>
            <a:ext cx="70723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9875" indent="-269875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000">
                <a:cs typeface="Arial" pitchFamily="34" charset="0"/>
              </a:rPr>
              <a:t>Título de renda fixa </a:t>
            </a:r>
            <a:r>
              <a:rPr lang="pt-BR" sz="2000">
                <a:cs typeface="Arial" pitchFamily="34" charset="0"/>
                <a:sym typeface="Wingdings" pitchFamily="2" charset="2"/>
              </a:rPr>
              <a:t> 2 componentes:</a:t>
            </a:r>
          </a:p>
          <a:p>
            <a:pPr marL="727075" lvl="1" indent="-269875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000">
                <a:solidFill>
                  <a:schemeClr val="tx2"/>
                </a:solidFill>
                <a:cs typeface="Arial" pitchFamily="34" charset="0"/>
                <a:sym typeface="Wingdings" pitchFamily="2" charset="2"/>
              </a:rPr>
              <a:t>Cupons</a:t>
            </a:r>
          </a:p>
          <a:p>
            <a:pPr marL="727075" lvl="1" indent="-269875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000">
                <a:solidFill>
                  <a:schemeClr val="tx2"/>
                </a:solidFill>
                <a:cs typeface="Arial" pitchFamily="34" charset="0"/>
                <a:sym typeface="Wingdings" pitchFamily="2" charset="2"/>
              </a:rPr>
              <a:t>Variação dos preços  perdas ou ganhos</a:t>
            </a:r>
            <a:endParaRPr lang="pt-BR" sz="2000">
              <a:solidFill>
                <a:schemeClr val="tx2"/>
              </a:solidFill>
              <a:cs typeface="Arial" pitchFamily="34" charset="0"/>
            </a:endParaRPr>
          </a:p>
        </p:txBody>
      </p:sp>
      <p:pic>
        <p:nvPicPr>
          <p:cNvPr id="197636" name="Picture 5" descr="C:\Users\Rodrigo\AppData\Local\Microsoft\Windows\Temporary Internet Files\Content.IE5\OKNLC5TU\MCj0434411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2814" y="4071938"/>
            <a:ext cx="1127125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 explicativo em elipse 6"/>
          <p:cNvSpPr/>
          <p:nvPr/>
        </p:nvSpPr>
        <p:spPr>
          <a:xfrm>
            <a:off x="4953000" y="3143250"/>
            <a:ext cx="2928938" cy="1785938"/>
          </a:xfrm>
          <a:prstGeom prst="wedgeEllipseCallout">
            <a:avLst>
              <a:gd name="adj1" fmla="val -72303"/>
              <a:gd name="adj2" fmla="val 453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O que pode causar variação nos preços?</a:t>
            </a: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152928-F491-48F1-8539-13C1610C7E8A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29118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pt-BR" dirty="0">
                <a:latin typeface="Times New Roman" charset="0"/>
              </a:rPr>
              <a:t>Convexidade</a:t>
            </a:r>
          </a:p>
        </p:txBody>
      </p:sp>
      <p:sp>
        <p:nvSpPr>
          <p:cNvPr id="3" name="Rectangle 2"/>
          <p:cNvSpPr/>
          <p:nvPr/>
        </p:nvSpPr>
        <p:spPr>
          <a:xfrm>
            <a:off x="2272322" y="2304322"/>
            <a:ext cx="7460093" cy="138499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pt-BR" sz="2800" dirty="0"/>
              <a:t>Maior convexidade (implica melhor comportamento em termos de preço diante de flutuações na taxa), indicando MENOR risco.</a:t>
            </a:r>
          </a:p>
        </p:txBody>
      </p:sp>
    </p:spTree>
    <p:extLst>
      <p:ext uri="{BB962C8B-B14F-4D97-AF65-F5344CB8AC3E}">
        <p14:creationId xmlns:p14="http://schemas.microsoft.com/office/powerpoint/2010/main" val="33905331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278F8E-54CB-47B7-94CC-DD024A678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Duration</a:t>
            </a:r>
            <a:r>
              <a:rPr lang="pt-BR" dirty="0"/>
              <a:t> de uma Carteira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B3E1A6-C669-47CA-B7A7-29A5D93B6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000" dirty="0"/>
              <a:t>Considere a seguinte carteira composta de três títulos cujos prazos de resgate e respectivos valores e taxas são demonstrados a seguir:</a:t>
            </a:r>
          </a:p>
          <a:p>
            <a:pPr marL="0" indent="0" algn="just">
              <a:buNone/>
            </a:pPr>
            <a:endParaRPr lang="pt-BR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C35D7EB3-0445-4831-9964-4A1D68BE68ED}"/>
              </a:ext>
            </a:extLst>
          </p:cNvPr>
          <p:cNvGraphicFramePr>
            <a:graphicFrameLocks noGrp="1"/>
          </p:cNvGraphicFramePr>
          <p:nvPr/>
        </p:nvGraphicFramePr>
        <p:xfrm>
          <a:off x="2001078" y="2423268"/>
          <a:ext cx="7726018" cy="19225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9746">
                  <a:extLst>
                    <a:ext uri="{9D8B030D-6E8A-4147-A177-3AD203B41FA5}">
                      <a16:colId xmlns:a16="http://schemas.microsoft.com/office/drawing/2014/main" val="2569652746"/>
                    </a:ext>
                  </a:extLst>
                </a:gridCol>
                <a:gridCol w="2529515">
                  <a:extLst>
                    <a:ext uri="{9D8B030D-6E8A-4147-A177-3AD203B41FA5}">
                      <a16:colId xmlns:a16="http://schemas.microsoft.com/office/drawing/2014/main" val="468913716"/>
                    </a:ext>
                  </a:extLst>
                </a:gridCol>
                <a:gridCol w="2034611">
                  <a:extLst>
                    <a:ext uri="{9D8B030D-6E8A-4147-A177-3AD203B41FA5}">
                      <a16:colId xmlns:a16="http://schemas.microsoft.com/office/drawing/2014/main" val="11850995"/>
                    </a:ext>
                  </a:extLst>
                </a:gridCol>
                <a:gridCol w="1842146">
                  <a:extLst>
                    <a:ext uri="{9D8B030D-6E8A-4147-A177-3AD203B41FA5}">
                      <a16:colId xmlns:a16="http://schemas.microsoft.com/office/drawing/2014/main" val="2189332912"/>
                    </a:ext>
                  </a:extLst>
                </a:gridCol>
              </a:tblGrid>
              <a:tr h="4806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Título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Prazo Vencimento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Valor do Título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Taxa de Juros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96432163"/>
                  </a:ext>
                </a:extLst>
              </a:tr>
              <a:tr h="4806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dias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15,000.00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1,10% a.m.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86633034"/>
                  </a:ext>
                </a:extLst>
              </a:tr>
              <a:tr h="4806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dias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18,000.00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1,5% a.m.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20579788"/>
                  </a:ext>
                </a:extLst>
              </a:tr>
              <a:tr h="4806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dias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22,000.00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1,30% a.m.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97218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F5597665-A13E-4710-815B-FD93954A8877}"/>
                  </a:ext>
                </a:extLst>
              </p:cNvPr>
              <p:cNvSpPr txBox="1"/>
              <p:nvPr/>
            </p:nvSpPr>
            <p:spPr>
              <a:xfrm>
                <a:off x="934278" y="4662566"/>
                <a:ext cx="3154018" cy="6366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i="1" smtClean="0">
                          <a:latin typeface="Cambria Math" panose="02040503050406030204" pitchFamily="18" charset="0"/>
                        </a:rPr>
                        <m:t>𝑃𝑉</m:t>
                      </m:r>
                      <m:r>
                        <a:rPr lang="pt-BR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400" i="0">
                              <a:latin typeface="Cambria Math" panose="02040503050406030204" pitchFamily="18" charset="0"/>
                            </a:rPr>
                            <m:t>15.000,00</m:t>
                          </m:r>
                        </m:num>
                        <m:den>
                          <m:sSup>
                            <m:sSupPr>
                              <m:ctrlPr>
                                <a:rPr lang="pt-BR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1400" i="0">
                                      <a:latin typeface="Cambria Math" panose="02040503050406030204" pitchFamily="18" charset="0"/>
                                    </a:rPr>
                                    <m:t>1+0,0110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pt-BR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400" i="0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num>
                                <m:den>
                                  <m:r>
                                    <a:rPr lang="pt-BR" sz="1400" i="0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pt-BR" sz="1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4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pt-BR" sz="1400" i="0">
                          <a:latin typeface="Cambria Math" panose="02040503050406030204" pitchFamily="18" charset="0"/>
                        </a:rPr>
                        <m:t>$ 14.836,80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F5597665-A13E-4710-815B-FD93954A88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278" y="4662566"/>
                <a:ext cx="3154018" cy="63664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D21B9B55-CD6C-4EE7-AC2F-B773B2E08B62}"/>
                  </a:ext>
                </a:extLst>
              </p:cNvPr>
              <p:cNvSpPr txBox="1"/>
              <p:nvPr/>
            </p:nvSpPr>
            <p:spPr>
              <a:xfrm>
                <a:off x="4505740" y="4663848"/>
                <a:ext cx="3180522" cy="6353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i="1" smtClean="0">
                          <a:latin typeface="Cambria Math" panose="02040503050406030204" pitchFamily="18" charset="0"/>
                        </a:rPr>
                        <m:t>𝑃𝑉</m:t>
                      </m:r>
                      <m:r>
                        <a:rPr lang="pt-BR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400" i="0">
                              <a:latin typeface="Cambria Math" panose="02040503050406030204" pitchFamily="18" charset="0"/>
                            </a:rPr>
                            <m:t>18.000,00</m:t>
                          </m:r>
                        </m:num>
                        <m:den>
                          <m:sSup>
                            <m:sSupPr>
                              <m:ctrlPr>
                                <a:rPr lang="pt-BR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1400" i="0">
                                      <a:latin typeface="Cambria Math" panose="02040503050406030204" pitchFamily="18" charset="0"/>
                                    </a:rPr>
                                    <m:t>1+0,0150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pt-BR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400" i="0"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num>
                                <m:den>
                                  <m:r>
                                    <a:rPr lang="pt-BR" sz="1400" i="0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pt-BR" sz="1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4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pt-BR" sz="1400" i="0">
                          <a:latin typeface="Cambria Math" panose="02040503050406030204" pitchFamily="18" charset="0"/>
                        </a:rPr>
                        <m:t>$ 17.602,46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D21B9B55-CD6C-4EE7-AC2F-B773B2E08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740" y="4663848"/>
                <a:ext cx="3180522" cy="6353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86DAE2D4-C354-485D-A404-9A9A0017D075}"/>
                  </a:ext>
                </a:extLst>
              </p:cNvPr>
              <p:cNvSpPr txBox="1"/>
              <p:nvPr/>
            </p:nvSpPr>
            <p:spPr>
              <a:xfrm>
                <a:off x="8057322" y="4666926"/>
                <a:ext cx="3154018" cy="6322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i="1" smtClean="0">
                          <a:latin typeface="Cambria Math" panose="02040503050406030204" pitchFamily="18" charset="0"/>
                        </a:rPr>
                        <m:t>𝑃𝑉</m:t>
                      </m:r>
                      <m:r>
                        <a:rPr lang="pt-BR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400" i="0">
                              <a:latin typeface="Cambria Math" panose="02040503050406030204" pitchFamily="18" charset="0"/>
                            </a:rPr>
                            <m:t>22.000,00</m:t>
                          </m:r>
                        </m:num>
                        <m:den>
                          <m:sSup>
                            <m:sSupPr>
                              <m:ctrlPr>
                                <a:rPr lang="pt-BR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1400" i="0">
                                      <a:latin typeface="Cambria Math" panose="02040503050406030204" pitchFamily="18" charset="0"/>
                                    </a:rPr>
                                    <m:t>1+0,0130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pt-BR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400" i="0">
                                      <a:latin typeface="Cambria Math" panose="02040503050406030204" pitchFamily="18" charset="0"/>
                                    </a:rPr>
                                    <m:t>60</m:t>
                                  </m:r>
                                </m:num>
                                <m:den>
                                  <m:r>
                                    <a:rPr lang="pt-BR" sz="1400" i="0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pt-BR" sz="1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4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pt-BR" sz="1400" i="0">
                          <a:latin typeface="Cambria Math" panose="02040503050406030204" pitchFamily="18" charset="0"/>
                        </a:rPr>
                        <m:t>$ 21.438,96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86DAE2D4-C354-485D-A404-9A9A0017D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7322" y="4666926"/>
                <a:ext cx="3154018" cy="6322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1C2EE510-E30C-4A6D-A579-D4F6F9B2670C}"/>
                  </a:ext>
                </a:extLst>
              </p:cNvPr>
              <p:cNvSpPr txBox="1"/>
              <p:nvPr/>
            </p:nvSpPr>
            <p:spPr>
              <a:xfrm>
                <a:off x="2219740" y="5615969"/>
                <a:ext cx="7507356" cy="6476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pt-BR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14.836,80 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 30+17.602,46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 45+21.438,96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 60</m:t>
                          </m:r>
                        </m:num>
                        <m:den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14.836,80+17.602,46+21.438,96</m:t>
                          </m:r>
                        </m:den>
                      </m:f>
                      <m:r>
                        <a:rPr lang="pt-BR" i="0">
                          <a:latin typeface="Cambria Math" panose="02040503050406030204" pitchFamily="18" charset="0"/>
                        </a:rPr>
                        <m:t>=47,72 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𝑑𝑖𝑎𝑠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1C2EE510-E30C-4A6D-A579-D4F6F9B26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740" y="5615969"/>
                <a:ext cx="7507356" cy="6476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4498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aixaDeTexto 1"/>
          <p:cNvSpPr txBox="1">
            <a:spLocks noChangeArrowheads="1"/>
          </p:cNvSpPr>
          <p:nvPr/>
        </p:nvSpPr>
        <p:spPr bwMode="auto">
          <a:xfrm>
            <a:off x="1832900" y="428625"/>
            <a:ext cx="80492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tx2"/>
                </a:solidFill>
                <a:cs typeface="Arial" pitchFamily="34" charset="0"/>
              </a:rPr>
              <a:t>Sensibilidade aos deslocamentos da curva de juros</a:t>
            </a:r>
          </a:p>
        </p:txBody>
      </p:sp>
      <p:sp>
        <p:nvSpPr>
          <p:cNvPr id="23556" name="CaixaDeTexto 2"/>
          <p:cNvSpPr txBox="1">
            <a:spLocks noChangeArrowheads="1"/>
          </p:cNvSpPr>
          <p:nvPr/>
        </p:nvSpPr>
        <p:spPr bwMode="auto">
          <a:xfrm>
            <a:off x="3095626" y="1571625"/>
            <a:ext cx="707231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9875" indent="-269875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000" b="1">
                <a:solidFill>
                  <a:schemeClr val="tx2"/>
                </a:solidFill>
                <a:cs typeface="Arial" pitchFamily="34" charset="0"/>
              </a:rPr>
              <a:t>Duração: conceito</a:t>
            </a:r>
          </a:p>
          <a:p>
            <a:pPr marL="727075" lvl="1" indent="-269875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000">
                <a:cs typeface="Arial" pitchFamily="34" charset="0"/>
              </a:rPr>
              <a:t>Prazo médio ponderado, a VP,  do tempo que se espera receber os juros mais o principal.</a:t>
            </a:r>
          </a:p>
          <a:p>
            <a:pPr marL="727075" lvl="1" indent="-269875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000">
                <a:cs typeface="Arial" pitchFamily="34" charset="0"/>
              </a:rPr>
              <a:t>Prazo médio ponderado em que um ou mais fluxos produzem uma única parcela equivalente a todo fluxo.</a:t>
            </a:r>
          </a:p>
        </p:txBody>
      </p:sp>
      <p:graphicFrame>
        <p:nvGraphicFramePr>
          <p:cNvPr id="23554" name="Object 9"/>
          <p:cNvGraphicFramePr>
            <a:graphicFrameLocks noChangeAspect="1"/>
          </p:cNvGraphicFramePr>
          <p:nvPr/>
        </p:nvGraphicFramePr>
        <p:xfrm>
          <a:off x="3167064" y="4000500"/>
          <a:ext cx="2782887" cy="178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45616" imgH="863225" progId="Equation.3">
                  <p:embed/>
                </p:oleObj>
              </mc:Choice>
              <mc:Fallback>
                <p:oleObj name="Equation" r:id="rId2" imgW="1345616" imgH="863225" progId="Equation.3">
                  <p:embed/>
                  <p:pic>
                    <p:nvPicPr>
                      <p:cNvPr id="2355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064" y="4000500"/>
                        <a:ext cx="2782887" cy="178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ângulo de cantos arredondados 7"/>
          <p:cNvSpPr/>
          <p:nvPr/>
        </p:nvSpPr>
        <p:spPr>
          <a:xfrm>
            <a:off x="6810376" y="4500564"/>
            <a:ext cx="2143125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i="1" dirty="0" err="1"/>
              <a:t>Duration</a:t>
            </a:r>
            <a:r>
              <a:rPr lang="pt-BR" sz="2000" b="1" dirty="0"/>
              <a:t> de Macaulay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387115-9E62-425E-9482-445506309FB5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279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CaixaDeTexto 1"/>
          <p:cNvSpPr txBox="1">
            <a:spLocks noChangeArrowheads="1"/>
          </p:cNvSpPr>
          <p:nvPr/>
        </p:nvSpPr>
        <p:spPr bwMode="auto">
          <a:xfrm>
            <a:off x="2809875" y="357188"/>
            <a:ext cx="69294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pt-BR" sz="2400" b="1" dirty="0">
                <a:solidFill>
                  <a:schemeClr val="tx2"/>
                </a:solidFill>
                <a:cs typeface="Arial" pitchFamily="34" charset="0"/>
              </a:rPr>
              <a:t>Ilustração do conceito de duração</a:t>
            </a:r>
          </a:p>
        </p:txBody>
      </p:sp>
      <p:sp>
        <p:nvSpPr>
          <p:cNvPr id="12" name="CaixaDeTexto 2"/>
          <p:cNvSpPr txBox="1">
            <a:spLocks noChangeArrowheads="1"/>
          </p:cNvSpPr>
          <p:nvPr/>
        </p:nvSpPr>
        <p:spPr bwMode="auto">
          <a:xfrm>
            <a:off x="3109592" y="4568619"/>
            <a:ext cx="6357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4013" indent="-354013" algn="just">
              <a:spcBef>
                <a:spcPts val="600"/>
              </a:spcBef>
              <a:spcAft>
                <a:spcPts val="600"/>
              </a:spcAft>
            </a:pPr>
            <a:r>
              <a:rPr lang="pt-BR" sz="2000" b="1">
                <a:solidFill>
                  <a:schemeClr val="tx2"/>
                </a:solidFill>
                <a:cs typeface="Arial" pitchFamily="34" charset="0"/>
              </a:rPr>
              <a:t>Qual é a duração de </a:t>
            </a:r>
            <a:r>
              <a:rPr lang="pt-BR" sz="2000" b="1" i="1">
                <a:solidFill>
                  <a:schemeClr val="tx2"/>
                </a:solidFill>
                <a:cs typeface="Arial" pitchFamily="34" charset="0"/>
              </a:rPr>
              <a:t>um zero coupon bond</a:t>
            </a:r>
            <a:r>
              <a:rPr lang="pt-BR" sz="2000" b="1">
                <a:solidFill>
                  <a:schemeClr val="tx2"/>
                </a:solidFill>
                <a:cs typeface="Arial" pitchFamily="34" charset="0"/>
              </a:rPr>
              <a:t>?</a:t>
            </a:r>
          </a:p>
        </p:txBody>
      </p:sp>
      <p:pic>
        <p:nvPicPr>
          <p:cNvPr id="14" name="Picture 5" descr="C:\Users\Rodrigo\AppData\Local\Microsoft\Windows\Temporary Internet Files\Content.IE5\OKNLC5TU\MCj0434411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3778" y="4492419"/>
            <a:ext cx="6985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rredondar Retângulo no Mesmo Canto Lateral 15"/>
          <p:cNvSpPr/>
          <p:nvPr/>
        </p:nvSpPr>
        <p:spPr>
          <a:xfrm>
            <a:off x="2952751" y="2357439"/>
            <a:ext cx="1285875" cy="928687"/>
          </a:xfrm>
          <a:prstGeom prst="round2Same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7" name="Arredondar Retângulo no Mesmo Canto Lateral 16"/>
          <p:cNvSpPr/>
          <p:nvPr/>
        </p:nvSpPr>
        <p:spPr>
          <a:xfrm>
            <a:off x="4452939" y="2357439"/>
            <a:ext cx="1285875" cy="928687"/>
          </a:xfrm>
          <a:prstGeom prst="round2Same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5881689" y="2357439"/>
            <a:ext cx="1285875" cy="928687"/>
          </a:xfrm>
          <a:prstGeom prst="round2Same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9" name="Arredondar Retângulo no Mesmo Canto Lateral 18"/>
          <p:cNvSpPr/>
          <p:nvPr/>
        </p:nvSpPr>
        <p:spPr>
          <a:xfrm>
            <a:off x="7381876" y="2357439"/>
            <a:ext cx="1285875" cy="928687"/>
          </a:xfrm>
          <a:prstGeom prst="round2Same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8882064" y="1000125"/>
            <a:ext cx="1285875" cy="22860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1" name="Arredondar Retângulo no Mesmo Canto Lateral 20"/>
          <p:cNvSpPr/>
          <p:nvPr/>
        </p:nvSpPr>
        <p:spPr>
          <a:xfrm>
            <a:off x="8882064" y="2357439"/>
            <a:ext cx="1285875" cy="928687"/>
          </a:xfrm>
          <a:prstGeom prst="round2Same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22" name="Conector reto 21"/>
          <p:cNvCxnSpPr>
            <a:stCxn id="16" idx="2"/>
            <a:endCxn id="16" idx="0"/>
          </p:cNvCxnSpPr>
          <p:nvPr/>
        </p:nvCxnSpPr>
        <p:spPr>
          <a:xfrm rot="10800000" flipH="1">
            <a:off x="2952751" y="2822575"/>
            <a:ext cx="128587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 rot="10800000" flipH="1">
            <a:off x="4440239" y="2852738"/>
            <a:ext cx="128587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 rot="10800000" flipH="1">
            <a:off x="5880101" y="2852738"/>
            <a:ext cx="128587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rot="10800000" flipH="1">
            <a:off x="7391401" y="2852738"/>
            <a:ext cx="128587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 rot="10800000" flipH="1">
            <a:off x="8904289" y="2852738"/>
            <a:ext cx="128587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 rot="10800000" flipH="1">
            <a:off x="8904289" y="1484313"/>
            <a:ext cx="128587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riângulo isósceles 27"/>
          <p:cNvSpPr/>
          <p:nvPr/>
        </p:nvSpPr>
        <p:spPr>
          <a:xfrm>
            <a:off x="6953251" y="3571875"/>
            <a:ext cx="714375" cy="571500"/>
          </a:xfrm>
          <a:prstGeom prst="triangl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29" name="Conector reto 28"/>
          <p:cNvCxnSpPr/>
          <p:nvPr/>
        </p:nvCxnSpPr>
        <p:spPr>
          <a:xfrm>
            <a:off x="2952751" y="3857625"/>
            <a:ext cx="414337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724" name="CaixaDeTexto 13"/>
          <p:cNvSpPr txBox="1">
            <a:spLocks noChangeArrowheads="1"/>
          </p:cNvSpPr>
          <p:nvPr/>
        </p:nvSpPr>
        <p:spPr bwMode="auto">
          <a:xfrm>
            <a:off x="3881438" y="3929064"/>
            <a:ext cx="2214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solidFill>
                  <a:srgbClr val="C00000"/>
                </a:solidFill>
                <a:cs typeface="Arial" pitchFamily="34" charset="0"/>
              </a:rPr>
              <a:t>Duração</a:t>
            </a:r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A8EF4-252A-4BDF-9E8B-A4105A740EAB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986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aixaDeTexto 1"/>
          <p:cNvSpPr txBox="1">
            <a:spLocks noChangeArrowheads="1"/>
          </p:cNvSpPr>
          <p:nvPr/>
        </p:nvSpPr>
        <p:spPr bwMode="auto">
          <a:xfrm>
            <a:off x="2881314" y="357188"/>
            <a:ext cx="6143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>
                <a:cs typeface="Arial" pitchFamily="34" charset="0"/>
              </a:rPr>
              <a:t>Exemplo 1</a:t>
            </a:r>
          </a:p>
        </p:txBody>
      </p:sp>
      <p:sp>
        <p:nvSpPr>
          <p:cNvPr id="24580" name="CaixaDeTexto 2"/>
          <p:cNvSpPr txBox="1">
            <a:spLocks noChangeArrowheads="1"/>
          </p:cNvSpPr>
          <p:nvPr/>
        </p:nvSpPr>
        <p:spPr bwMode="auto">
          <a:xfrm>
            <a:off x="2881313" y="857250"/>
            <a:ext cx="6858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>
                <a:cs typeface="Arial" pitchFamily="34" charset="0"/>
              </a:rPr>
              <a:t>Um título de prazo de três anos é negociado ao par. Paga cupom semestral de 10% ao ano (linear) ao ano e possui valor de resgate de R$1.000. Calcule a </a:t>
            </a:r>
            <a:r>
              <a:rPr lang="pt-BR" sz="2000" i="1">
                <a:cs typeface="Arial" pitchFamily="34" charset="0"/>
              </a:rPr>
              <a:t>duration</a:t>
            </a:r>
            <a:r>
              <a:rPr lang="pt-BR" sz="2000">
                <a:cs typeface="Arial" pitchFamily="34" charset="0"/>
              </a:rPr>
              <a:t>.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2060040" y="4508623"/>
          <a:ext cx="8035925" cy="152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432300" imgH="838200" progId="Equation.3">
                  <p:embed/>
                </p:oleObj>
              </mc:Choice>
              <mc:Fallback>
                <p:oleObj name="Equation" r:id="rId2" imgW="4432300" imgH="838200" progId="Equation.3">
                  <p:embed/>
                  <p:pic>
                    <p:nvPicPr>
                      <p:cNvPr id="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0040" y="4508623"/>
                        <a:ext cx="8035925" cy="1520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TextBox 25"/>
          <p:cNvSpPr txBox="1">
            <a:spLocks noChangeArrowheads="1"/>
          </p:cNvSpPr>
          <p:nvPr/>
        </p:nvSpPr>
        <p:spPr bwMode="auto">
          <a:xfrm>
            <a:off x="5543456" y="1938910"/>
            <a:ext cx="9286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600">
                <a:solidFill>
                  <a:schemeClr val="tx2"/>
                </a:solidFill>
                <a:cs typeface="Arial" pitchFamily="34" charset="0"/>
              </a:rPr>
              <a:t>1.050</a:t>
            </a:r>
          </a:p>
        </p:txBody>
      </p:sp>
      <p:sp>
        <p:nvSpPr>
          <p:cNvPr id="24582" name="TextBox 26"/>
          <p:cNvSpPr txBox="1">
            <a:spLocks noChangeArrowheads="1"/>
          </p:cNvSpPr>
          <p:nvPr/>
        </p:nvSpPr>
        <p:spPr bwMode="auto">
          <a:xfrm>
            <a:off x="1900145" y="4010598"/>
            <a:ext cx="8461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600">
                <a:solidFill>
                  <a:srgbClr val="000099"/>
                </a:solidFill>
                <a:cs typeface="Arial" pitchFamily="34" charset="0"/>
              </a:rPr>
              <a:t>1.000</a:t>
            </a:r>
          </a:p>
        </p:txBody>
      </p:sp>
      <p:sp>
        <p:nvSpPr>
          <p:cNvPr id="24583" name="Line 11"/>
          <p:cNvSpPr>
            <a:spLocks noChangeShapeType="1"/>
          </p:cNvSpPr>
          <p:nvPr/>
        </p:nvSpPr>
        <p:spPr bwMode="auto">
          <a:xfrm flipV="1">
            <a:off x="2757394" y="2715197"/>
            <a:ext cx="0" cy="4318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4584" name="Line 13"/>
          <p:cNvSpPr>
            <a:spLocks noChangeShapeType="1"/>
          </p:cNvSpPr>
          <p:nvPr/>
        </p:nvSpPr>
        <p:spPr bwMode="auto">
          <a:xfrm flipV="1">
            <a:off x="3400331" y="2715197"/>
            <a:ext cx="0" cy="4318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4585" name="Text Box 15"/>
          <p:cNvSpPr txBox="1">
            <a:spLocks noChangeArrowheads="1"/>
          </p:cNvSpPr>
          <p:nvPr/>
        </p:nvSpPr>
        <p:spPr bwMode="auto">
          <a:xfrm>
            <a:off x="2543081" y="2470723"/>
            <a:ext cx="571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>
                <a:solidFill>
                  <a:srgbClr val="000099"/>
                </a:solidFill>
                <a:cs typeface="Arial" pitchFamily="34" charset="0"/>
              </a:rPr>
              <a:t>50</a:t>
            </a:r>
          </a:p>
        </p:txBody>
      </p:sp>
      <p:sp>
        <p:nvSpPr>
          <p:cNvPr id="24586" name="Line 13"/>
          <p:cNvSpPr>
            <a:spLocks noChangeShapeType="1"/>
          </p:cNvSpPr>
          <p:nvPr/>
        </p:nvSpPr>
        <p:spPr bwMode="auto">
          <a:xfrm flipV="1">
            <a:off x="4043269" y="2707259"/>
            <a:ext cx="0" cy="4318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4587" name="Line 13"/>
          <p:cNvSpPr>
            <a:spLocks noChangeShapeType="1"/>
          </p:cNvSpPr>
          <p:nvPr/>
        </p:nvSpPr>
        <p:spPr bwMode="auto">
          <a:xfrm flipV="1">
            <a:off x="4757644" y="2707259"/>
            <a:ext cx="0" cy="4318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4588" name="Line 13"/>
          <p:cNvSpPr>
            <a:spLocks noChangeShapeType="1"/>
          </p:cNvSpPr>
          <p:nvPr/>
        </p:nvSpPr>
        <p:spPr bwMode="auto">
          <a:xfrm flipV="1">
            <a:off x="5257706" y="2707259"/>
            <a:ext cx="0" cy="4318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4589" name="Text Box 15"/>
          <p:cNvSpPr txBox="1">
            <a:spLocks noChangeArrowheads="1"/>
          </p:cNvSpPr>
          <p:nvPr/>
        </p:nvSpPr>
        <p:spPr bwMode="auto">
          <a:xfrm>
            <a:off x="3114581" y="2470723"/>
            <a:ext cx="571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>
                <a:solidFill>
                  <a:srgbClr val="000099"/>
                </a:solidFill>
                <a:cs typeface="Arial" pitchFamily="34" charset="0"/>
              </a:rPr>
              <a:t>50</a:t>
            </a:r>
          </a:p>
        </p:txBody>
      </p:sp>
      <p:sp>
        <p:nvSpPr>
          <p:cNvPr id="24590" name="Text Box 15"/>
          <p:cNvSpPr txBox="1">
            <a:spLocks noChangeArrowheads="1"/>
          </p:cNvSpPr>
          <p:nvPr/>
        </p:nvSpPr>
        <p:spPr bwMode="auto">
          <a:xfrm>
            <a:off x="3757519" y="2470723"/>
            <a:ext cx="571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>
                <a:solidFill>
                  <a:srgbClr val="000099"/>
                </a:solidFill>
                <a:cs typeface="Arial" pitchFamily="34" charset="0"/>
              </a:rPr>
              <a:t>50</a:t>
            </a: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4400456" y="2470723"/>
            <a:ext cx="571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>
                <a:solidFill>
                  <a:srgbClr val="000099"/>
                </a:solidFill>
                <a:cs typeface="Arial" pitchFamily="34" charset="0"/>
              </a:rPr>
              <a:t>50</a:t>
            </a:r>
          </a:p>
        </p:txBody>
      </p:sp>
      <p:sp>
        <p:nvSpPr>
          <p:cNvPr id="24592" name="Text Box 15"/>
          <p:cNvSpPr txBox="1">
            <a:spLocks noChangeArrowheads="1"/>
          </p:cNvSpPr>
          <p:nvPr/>
        </p:nvSpPr>
        <p:spPr bwMode="auto">
          <a:xfrm>
            <a:off x="4971956" y="2470723"/>
            <a:ext cx="571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>
                <a:solidFill>
                  <a:srgbClr val="000099"/>
                </a:solidFill>
                <a:cs typeface="Arial" pitchFamily="34" charset="0"/>
              </a:rPr>
              <a:t>50</a:t>
            </a:r>
          </a:p>
        </p:txBody>
      </p:sp>
      <p:sp>
        <p:nvSpPr>
          <p:cNvPr id="24593" name="Text Box 15"/>
          <p:cNvSpPr txBox="1">
            <a:spLocks noChangeArrowheads="1"/>
          </p:cNvSpPr>
          <p:nvPr/>
        </p:nvSpPr>
        <p:spPr bwMode="auto">
          <a:xfrm>
            <a:off x="2471644" y="3224785"/>
            <a:ext cx="571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>
                <a:cs typeface="Arial" pitchFamily="34" charset="0"/>
              </a:rPr>
              <a:t>1</a:t>
            </a:r>
          </a:p>
        </p:txBody>
      </p:sp>
      <p:sp>
        <p:nvSpPr>
          <p:cNvPr id="24594" name="Text Box 15"/>
          <p:cNvSpPr txBox="1">
            <a:spLocks noChangeArrowheads="1"/>
          </p:cNvSpPr>
          <p:nvPr/>
        </p:nvSpPr>
        <p:spPr bwMode="auto">
          <a:xfrm>
            <a:off x="3114581" y="3224785"/>
            <a:ext cx="571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>
                <a:cs typeface="Arial" pitchFamily="34" charset="0"/>
              </a:rPr>
              <a:t>2</a:t>
            </a:r>
          </a:p>
        </p:txBody>
      </p:sp>
      <p:sp>
        <p:nvSpPr>
          <p:cNvPr id="24595" name="Text Box 15"/>
          <p:cNvSpPr txBox="1">
            <a:spLocks noChangeArrowheads="1"/>
          </p:cNvSpPr>
          <p:nvPr/>
        </p:nvSpPr>
        <p:spPr bwMode="auto">
          <a:xfrm>
            <a:off x="3757519" y="3224785"/>
            <a:ext cx="571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>
                <a:cs typeface="Arial" pitchFamily="34" charset="0"/>
              </a:rPr>
              <a:t>3</a:t>
            </a:r>
          </a:p>
        </p:txBody>
      </p:sp>
      <p:sp>
        <p:nvSpPr>
          <p:cNvPr id="24596" name="Text Box 15"/>
          <p:cNvSpPr txBox="1">
            <a:spLocks noChangeArrowheads="1"/>
          </p:cNvSpPr>
          <p:nvPr/>
        </p:nvSpPr>
        <p:spPr bwMode="auto">
          <a:xfrm>
            <a:off x="4400456" y="3224785"/>
            <a:ext cx="571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>
                <a:cs typeface="Arial" pitchFamily="34" charset="0"/>
              </a:rPr>
              <a:t>4</a:t>
            </a:r>
          </a:p>
        </p:txBody>
      </p:sp>
      <p:sp>
        <p:nvSpPr>
          <p:cNvPr id="24597" name="Text Box 15"/>
          <p:cNvSpPr txBox="1">
            <a:spLocks noChangeArrowheads="1"/>
          </p:cNvSpPr>
          <p:nvPr/>
        </p:nvSpPr>
        <p:spPr bwMode="auto">
          <a:xfrm>
            <a:off x="4900519" y="3224785"/>
            <a:ext cx="571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>
                <a:cs typeface="Arial" pitchFamily="34" charset="0"/>
              </a:rPr>
              <a:t>5</a:t>
            </a:r>
          </a:p>
        </p:txBody>
      </p:sp>
      <p:sp>
        <p:nvSpPr>
          <p:cNvPr id="24598" name="Text Box 15"/>
          <p:cNvSpPr txBox="1">
            <a:spLocks noChangeArrowheads="1"/>
          </p:cNvSpPr>
          <p:nvPr/>
        </p:nvSpPr>
        <p:spPr bwMode="auto">
          <a:xfrm>
            <a:off x="5614894" y="3224785"/>
            <a:ext cx="571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>
                <a:cs typeface="Arial" pitchFamily="34" charset="0"/>
              </a:rPr>
              <a:t>6</a:t>
            </a:r>
          </a:p>
        </p:txBody>
      </p:sp>
      <p:sp>
        <p:nvSpPr>
          <p:cNvPr id="66" name="CaixaDeTexto 65"/>
          <p:cNvSpPr txBox="1">
            <a:spLocks noChangeArrowheads="1"/>
          </p:cNvSpPr>
          <p:nvPr/>
        </p:nvSpPr>
        <p:spPr bwMode="auto">
          <a:xfrm>
            <a:off x="8889907" y="1991298"/>
            <a:ext cx="7143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>
                <a:solidFill>
                  <a:srgbClr val="C00000"/>
                </a:solidFill>
                <a:cs typeface="Arial" pitchFamily="34" charset="0"/>
              </a:rPr>
              <a:t>1.297</a:t>
            </a:r>
          </a:p>
        </p:txBody>
      </p:sp>
      <p:sp>
        <p:nvSpPr>
          <p:cNvPr id="68" name="Text Box 15"/>
          <p:cNvSpPr txBox="1">
            <a:spLocks noChangeArrowheads="1"/>
          </p:cNvSpPr>
          <p:nvPr/>
        </p:nvSpPr>
        <p:spPr bwMode="auto">
          <a:xfrm>
            <a:off x="9032781" y="3420048"/>
            <a:ext cx="571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>
                <a:solidFill>
                  <a:srgbClr val="C00000"/>
                </a:solidFill>
                <a:cs typeface="Arial" pitchFamily="34" charset="0"/>
              </a:rPr>
              <a:t>5,33</a:t>
            </a:r>
          </a:p>
        </p:txBody>
      </p:sp>
      <p:sp>
        <p:nvSpPr>
          <p:cNvPr id="69" name="Forma livre 68"/>
          <p:cNvSpPr/>
          <p:nvPr/>
        </p:nvSpPr>
        <p:spPr>
          <a:xfrm>
            <a:off x="2246219" y="2277047"/>
            <a:ext cx="3636962" cy="1662112"/>
          </a:xfrm>
          <a:custGeom>
            <a:avLst/>
            <a:gdLst>
              <a:gd name="connsiteX0" fmla="*/ 0 w 3636818"/>
              <a:gd name="connsiteY0" fmla="*/ 1662546 h 1662546"/>
              <a:gd name="connsiteX1" fmla="*/ 0 w 3636818"/>
              <a:gd name="connsiteY1" fmla="*/ 893618 h 1662546"/>
              <a:gd name="connsiteX2" fmla="*/ 3636818 w 3636818"/>
              <a:gd name="connsiteY2" fmla="*/ 893618 h 1662546"/>
              <a:gd name="connsiteX3" fmla="*/ 3616036 w 3636818"/>
              <a:gd name="connsiteY3" fmla="*/ 0 h 1662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6818" h="1662546">
                <a:moveTo>
                  <a:pt x="0" y="1662546"/>
                </a:moveTo>
                <a:lnTo>
                  <a:pt x="0" y="893618"/>
                </a:lnTo>
                <a:lnTo>
                  <a:pt x="3636818" y="893618"/>
                </a:lnTo>
                <a:lnTo>
                  <a:pt x="3616036" y="0"/>
                </a:lnTo>
              </a:path>
            </a:pathLst>
          </a:custGeom>
          <a:ln w="19050">
            <a:solidFill>
              <a:srgbClr val="FF99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4602" name="Line 16"/>
          <p:cNvSpPr>
            <a:spLocks noChangeShapeType="1"/>
          </p:cNvSpPr>
          <p:nvPr/>
        </p:nvSpPr>
        <p:spPr bwMode="auto">
          <a:xfrm flipV="1">
            <a:off x="5892706" y="2715197"/>
            <a:ext cx="0" cy="4318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71" name="Forma livre 70"/>
          <p:cNvSpPr/>
          <p:nvPr/>
        </p:nvSpPr>
        <p:spPr>
          <a:xfrm>
            <a:off x="7103970" y="2400872"/>
            <a:ext cx="2351087" cy="1662112"/>
          </a:xfrm>
          <a:custGeom>
            <a:avLst/>
            <a:gdLst>
              <a:gd name="connsiteX0" fmla="*/ 0 w 3636818"/>
              <a:gd name="connsiteY0" fmla="*/ 1662546 h 1662546"/>
              <a:gd name="connsiteX1" fmla="*/ 0 w 3636818"/>
              <a:gd name="connsiteY1" fmla="*/ 893618 h 1662546"/>
              <a:gd name="connsiteX2" fmla="*/ 3636818 w 3636818"/>
              <a:gd name="connsiteY2" fmla="*/ 893618 h 1662546"/>
              <a:gd name="connsiteX3" fmla="*/ 3616036 w 3636818"/>
              <a:gd name="connsiteY3" fmla="*/ 0 h 1662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6818" h="1662546">
                <a:moveTo>
                  <a:pt x="0" y="1662546"/>
                </a:moveTo>
                <a:lnTo>
                  <a:pt x="0" y="893618"/>
                </a:lnTo>
                <a:lnTo>
                  <a:pt x="3636818" y="893618"/>
                </a:lnTo>
                <a:lnTo>
                  <a:pt x="3616036" y="0"/>
                </a:lnTo>
              </a:path>
            </a:pathLst>
          </a:custGeom>
          <a:ln w="19050">
            <a:solidFill>
              <a:srgbClr val="FF99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2" name="TextBox 26"/>
          <p:cNvSpPr txBox="1">
            <a:spLocks noChangeArrowheads="1"/>
          </p:cNvSpPr>
          <p:nvPr/>
        </p:nvSpPr>
        <p:spPr bwMode="auto">
          <a:xfrm>
            <a:off x="6675345" y="3991548"/>
            <a:ext cx="8461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600">
                <a:solidFill>
                  <a:srgbClr val="000099"/>
                </a:solidFill>
                <a:cs typeface="Arial" pitchFamily="34" charset="0"/>
              </a:rPr>
              <a:t>1.000</a:t>
            </a:r>
          </a:p>
        </p:txBody>
      </p:sp>
      <p:sp>
        <p:nvSpPr>
          <p:cNvPr id="73" name="Seta para a direita 72"/>
          <p:cNvSpPr/>
          <p:nvPr/>
        </p:nvSpPr>
        <p:spPr>
          <a:xfrm>
            <a:off x="6246719" y="2848547"/>
            <a:ext cx="500062" cy="571500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13A203-6D2F-45F3-BFF8-E86BCAEEF54E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39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8" grpId="0"/>
      <p:bldP spid="72" grpId="0"/>
      <p:bldP spid="7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aixaDeTexto 1"/>
          <p:cNvSpPr txBox="1">
            <a:spLocks noChangeArrowheads="1"/>
          </p:cNvSpPr>
          <p:nvPr/>
        </p:nvSpPr>
        <p:spPr bwMode="auto">
          <a:xfrm>
            <a:off x="2881314" y="357188"/>
            <a:ext cx="6143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>
                <a:cs typeface="Arial" pitchFamily="34" charset="0"/>
              </a:rPr>
              <a:t>Exemplo 2</a:t>
            </a:r>
          </a:p>
        </p:txBody>
      </p:sp>
      <p:sp>
        <p:nvSpPr>
          <p:cNvPr id="25604" name="CaixaDeTexto 2"/>
          <p:cNvSpPr txBox="1">
            <a:spLocks noChangeArrowheads="1"/>
          </p:cNvSpPr>
          <p:nvPr/>
        </p:nvSpPr>
        <p:spPr bwMode="auto">
          <a:xfrm>
            <a:off x="2881313" y="857251"/>
            <a:ext cx="7256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000" dirty="0">
                <a:cs typeface="Arial" pitchFamily="34" charset="0"/>
              </a:rPr>
              <a:t>Um título de prazo de três anos é negociado ao par. Paga cupom semestral de R$100 ao semestre e possui valor de resgate de R$1.000. Calcule a </a:t>
            </a:r>
            <a:r>
              <a:rPr lang="pt-BR" sz="2000" i="1" dirty="0" err="1">
                <a:cs typeface="Arial" pitchFamily="34" charset="0"/>
              </a:rPr>
              <a:t>duration</a:t>
            </a:r>
            <a:r>
              <a:rPr lang="pt-BR" sz="2000" i="1" dirty="0">
                <a:cs typeface="Arial" pitchFamily="34" charset="0"/>
              </a:rPr>
              <a:t>, </a:t>
            </a:r>
            <a:r>
              <a:rPr lang="pt-BR" sz="2000" dirty="0">
                <a:cs typeface="Arial" pitchFamily="34" charset="0"/>
              </a:rPr>
              <a:t>considerando uma YTM de 10% a.s..</a:t>
            </a: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2060803" y="4565833"/>
          <a:ext cx="8243888" cy="152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46600" imgH="838200" progId="Equation.3">
                  <p:embed/>
                </p:oleObj>
              </mc:Choice>
              <mc:Fallback>
                <p:oleObj name="Equation" r:id="rId2" imgW="4546600" imgH="838200" progId="Equation.3">
                  <p:embed/>
                  <p:pic>
                    <p:nvPicPr>
                      <p:cNvPr id="20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0803" y="4565833"/>
                        <a:ext cx="8243888" cy="1520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TextBox 25"/>
          <p:cNvSpPr txBox="1">
            <a:spLocks noChangeArrowheads="1"/>
          </p:cNvSpPr>
          <p:nvPr/>
        </p:nvSpPr>
        <p:spPr bwMode="auto">
          <a:xfrm>
            <a:off x="5532015" y="2076213"/>
            <a:ext cx="9286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600">
                <a:solidFill>
                  <a:schemeClr val="tx2"/>
                </a:solidFill>
                <a:cs typeface="Arial" pitchFamily="34" charset="0"/>
              </a:rPr>
              <a:t>1.100</a:t>
            </a:r>
          </a:p>
        </p:txBody>
      </p:sp>
      <p:sp>
        <p:nvSpPr>
          <p:cNvPr id="25606" name="TextBox 26"/>
          <p:cNvSpPr txBox="1">
            <a:spLocks noChangeArrowheads="1"/>
          </p:cNvSpPr>
          <p:nvPr/>
        </p:nvSpPr>
        <p:spPr bwMode="auto">
          <a:xfrm>
            <a:off x="1888704" y="4147901"/>
            <a:ext cx="8461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600">
                <a:solidFill>
                  <a:srgbClr val="000099"/>
                </a:solidFill>
                <a:cs typeface="Arial" pitchFamily="34" charset="0"/>
              </a:rPr>
              <a:t>1.000</a:t>
            </a:r>
          </a:p>
        </p:txBody>
      </p:sp>
      <p:sp>
        <p:nvSpPr>
          <p:cNvPr id="25607" name="Line 11"/>
          <p:cNvSpPr>
            <a:spLocks noChangeShapeType="1"/>
          </p:cNvSpPr>
          <p:nvPr/>
        </p:nvSpPr>
        <p:spPr bwMode="auto">
          <a:xfrm flipV="1">
            <a:off x="2745953" y="2852500"/>
            <a:ext cx="0" cy="4318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5608" name="Line 13"/>
          <p:cNvSpPr>
            <a:spLocks noChangeShapeType="1"/>
          </p:cNvSpPr>
          <p:nvPr/>
        </p:nvSpPr>
        <p:spPr bwMode="auto">
          <a:xfrm flipV="1">
            <a:off x="3388890" y="2852500"/>
            <a:ext cx="0" cy="4318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5609" name="Text Box 15"/>
          <p:cNvSpPr txBox="1">
            <a:spLocks noChangeArrowheads="1"/>
          </p:cNvSpPr>
          <p:nvPr/>
        </p:nvSpPr>
        <p:spPr bwMode="auto">
          <a:xfrm>
            <a:off x="2531640" y="2608026"/>
            <a:ext cx="571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>
                <a:solidFill>
                  <a:srgbClr val="000099"/>
                </a:solidFill>
                <a:cs typeface="Arial" pitchFamily="34" charset="0"/>
              </a:rPr>
              <a:t>100</a:t>
            </a:r>
          </a:p>
        </p:txBody>
      </p:sp>
      <p:sp>
        <p:nvSpPr>
          <p:cNvPr id="25610" name="Line 13"/>
          <p:cNvSpPr>
            <a:spLocks noChangeShapeType="1"/>
          </p:cNvSpPr>
          <p:nvPr/>
        </p:nvSpPr>
        <p:spPr bwMode="auto">
          <a:xfrm flipV="1">
            <a:off x="4031828" y="2844562"/>
            <a:ext cx="0" cy="4318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5611" name="Line 13"/>
          <p:cNvSpPr>
            <a:spLocks noChangeShapeType="1"/>
          </p:cNvSpPr>
          <p:nvPr/>
        </p:nvSpPr>
        <p:spPr bwMode="auto">
          <a:xfrm flipV="1">
            <a:off x="4746203" y="2844562"/>
            <a:ext cx="0" cy="4318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5612" name="Line 13"/>
          <p:cNvSpPr>
            <a:spLocks noChangeShapeType="1"/>
          </p:cNvSpPr>
          <p:nvPr/>
        </p:nvSpPr>
        <p:spPr bwMode="auto">
          <a:xfrm flipV="1">
            <a:off x="5246265" y="2844562"/>
            <a:ext cx="0" cy="4318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5613" name="Text Box 15"/>
          <p:cNvSpPr txBox="1">
            <a:spLocks noChangeArrowheads="1"/>
          </p:cNvSpPr>
          <p:nvPr/>
        </p:nvSpPr>
        <p:spPr bwMode="auto">
          <a:xfrm>
            <a:off x="3103140" y="2608026"/>
            <a:ext cx="571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>
                <a:solidFill>
                  <a:srgbClr val="000099"/>
                </a:solidFill>
                <a:cs typeface="Arial" pitchFamily="34" charset="0"/>
              </a:rPr>
              <a:t>100</a:t>
            </a:r>
          </a:p>
        </p:txBody>
      </p:sp>
      <p:sp>
        <p:nvSpPr>
          <p:cNvPr id="25614" name="Text Box 15"/>
          <p:cNvSpPr txBox="1">
            <a:spLocks noChangeArrowheads="1"/>
          </p:cNvSpPr>
          <p:nvPr/>
        </p:nvSpPr>
        <p:spPr bwMode="auto">
          <a:xfrm>
            <a:off x="3746078" y="2608026"/>
            <a:ext cx="571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>
                <a:solidFill>
                  <a:srgbClr val="000099"/>
                </a:solidFill>
                <a:cs typeface="Arial" pitchFamily="34" charset="0"/>
              </a:rPr>
              <a:t>100</a:t>
            </a: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4389015" y="2608026"/>
            <a:ext cx="571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>
                <a:solidFill>
                  <a:srgbClr val="000099"/>
                </a:solidFill>
                <a:cs typeface="Arial" pitchFamily="34" charset="0"/>
              </a:rPr>
              <a:t>100</a:t>
            </a:r>
          </a:p>
        </p:txBody>
      </p:sp>
      <p:sp>
        <p:nvSpPr>
          <p:cNvPr id="25616" name="Text Box 15"/>
          <p:cNvSpPr txBox="1">
            <a:spLocks noChangeArrowheads="1"/>
          </p:cNvSpPr>
          <p:nvPr/>
        </p:nvSpPr>
        <p:spPr bwMode="auto">
          <a:xfrm>
            <a:off x="4960515" y="2608026"/>
            <a:ext cx="571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>
                <a:solidFill>
                  <a:srgbClr val="000099"/>
                </a:solidFill>
                <a:cs typeface="Arial" pitchFamily="34" charset="0"/>
              </a:rPr>
              <a:t>100</a:t>
            </a:r>
          </a:p>
        </p:txBody>
      </p:sp>
      <p:sp>
        <p:nvSpPr>
          <p:cNvPr id="25617" name="Text Box 15"/>
          <p:cNvSpPr txBox="1">
            <a:spLocks noChangeArrowheads="1"/>
          </p:cNvSpPr>
          <p:nvPr/>
        </p:nvSpPr>
        <p:spPr bwMode="auto">
          <a:xfrm>
            <a:off x="2460203" y="3362088"/>
            <a:ext cx="571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>
                <a:cs typeface="Arial" pitchFamily="34" charset="0"/>
              </a:rPr>
              <a:t>1</a:t>
            </a:r>
          </a:p>
        </p:txBody>
      </p:sp>
      <p:sp>
        <p:nvSpPr>
          <p:cNvPr id="25618" name="Text Box 15"/>
          <p:cNvSpPr txBox="1">
            <a:spLocks noChangeArrowheads="1"/>
          </p:cNvSpPr>
          <p:nvPr/>
        </p:nvSpPr>
        <p:spPr bwMode="auto">
          <a:xfrm>
            <a:off x="3103140" y="3362088"/>
            <a:ext cx="571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>
                <a:cs typeface="Arial" pitchFamily="34" charset="0"/>
              </a:rPr>
              <a:t>2</a:t>
            </a:r>
          </a:p>
        </p:txBody>
      </p:sp>
      <p:sp>
        <p:nvSpPr>
          <p:cNvPr id="25619" name="Text Box 15"/>
          <p:cNvSpPr txBox="1">
            <a:spLocks noChangeArrowheads="1"/>
          </p:cNvSpPr>
          <p:nvPr/>
        </p:nvSpPr>
        <p:spPr bwMode="auto">
          <a:xfrm>
            <a:off x="3746078" y="3362088"/>
            <a:ext cx="571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>
                <a:cs typeface="Arial" pitchFamily="34" charset="0"/>
              </a:rPr>
              <a:t>3</a:t>
            </a:r>
          </a:p>
        </p:txBody>
      </p:sp>
      <p:sp>
        <p:nvSpPr>
          <p:cNvPr id="25620" name="Text Box 15"/>
          <p:cNvSpPr txBox="1">
            <a:spLocks noChangeArrowheads="1"/>
          </p:cNvSpPr>
          <p:nvPr/>
        </p:nvSpPr>
        <p:spPr bwMode="auto">
          <a:xfrm>
            <a:off x="4389015" y="3362088"/>
            <a:ext cx="571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>
                <a:cs typeface="Arial" pitchFamily="34" charset="0"/>
              </a:rPr>
              <a:t>4</a:t>
            </a:r>
          </a:p>
        </p:txBody>
      </p:sp>
      <p:sp>
        <p:nvSpPr>
          <p:cNvPr id="25621" name="Text Box 15"/>
          <p:cNvSpPr txBox="1">
            <a:spLocks noChangeArrowheads="1"/>
          </p:cNvSpPr>
          <p:nvPr/>
        </p:nvSpPr>
        <p:spPr bwMode="auto">
          <a:xfrm>
            <a:off x="4889078" y="3362088"/>
            <a:ext cx="571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>
                <a:cs typeface="Arial" pitchFamily="34" charset="0"/>
              </a:rPr>
              <a:t>5</a:t>
            </a:r>
          </a:p>
        </p:txBody>
      </p:sp>
      <p:sp>
        <p:nvSpPr>
          <p:cNvPr id="25622" name="Text Box 15"/>
          <p:cNvSpPr txBox="1">
            <a:spLocks noChangeArrowheads="1"/>
          </p:cNvSpPr>
          <p:nvPr/>
        </p:nvSpPr>
        <p:spPr bwMode="auto">
          <a:xfrm>
            <a:off x="5603453" y="3362088"/>
            <a:ext cx="571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>
                <a:cs typeface="Arial" pitchFamily="34" charset="0"/>
              </a:rPr>
              <a:t>6</a:t>
            </a:r>
          </a:p>
        </p:txBody>
      </p:sp>
      <p:sp>
        <p:nvSpPr>
          <p:cNvPr id="66" name="CaixaDeTexto 65"/>
          <p:cNvSpPr txBox="1">
            <a:spLocks noChangeArrowheads="1"/>
          </p:cNvSpPr>
          <p:nvPr/>
        </p:nvSpPr>
        <p:spPr bwMode="auto">
          <a:xfrm>
            <a:off x="8592716" y="2128601"/>
            <a:ext cx="10001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>
                <a:solidFill>
                  <a:srgbClr val="C00000"/>
                </a:solidFill>
                <a:cs typeface="Arial" pitchFamily="34" charset="0"/>
              </a:rPr>
              <a:t>1.578,60</a:t>
            </a:r>
          </a:p>
        </p:txBody>
      </p:sp>
      <p:sp>
        <p:nvSpPr>
          <p:cNvPr id="68" name="Text Box 15"/>
          <p:cNvSpPr txBox="1">
            <a:spLocks noChangeArrowheads="1"/>
          </p:cNvSpPr>
          <p:nvPr/>
        </p:nvSpPr>
        <p:spPr bwMode="auto">
          <a:xfrm>
            <a:off x="9021340" y="3557351"/>
            <a:ext cx="571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>
                <a:solidFill>
                  <a:srgbClr val="C00000"/>
                </a:solidFill>
                <a:cs typeface="Arial" pitchFamily="34" charset="0"/>
              </a:rPr>
              <a:t>4,79</a:t>
            </a:r>
          </a:p>
        </p:txBody>
      </p:sp>
      <p:sp>
        <p:nvSpPr>
          <p:cNvPr id="69" name="Forma livre 68"/>
          <p:cNvSpPr/>
          <p:nvPr/>
        </p:nvSpPr>
        <p:spPr>
          <a:xfrm>
            <a:off x="2234778" y="2414350"/>
            <a:ext cx="3636962" cy="1662112"/>
          </a:xfrm>
          <a:custGeom>
            <a:avLst/>
            <a:gdLst>
              <a:gd name="connsiteX0" fmla="*/ 0 w 3636818"/>
              <a:gd name="connsiteY0" fmla="*/ 1662546 h 1662546"/>
              <a:gd name="connsiteX1" fmla="*/ 0 w 3636818"/>
              <a:gd name="connsiteY1" fmla="*/ 893618 h 1662546"/>
              <a:gd name="connsiteX2" fmla="*/ 3636818 w 3636818"/>
              <a:gd name="connsiteY2" fmla="*/ 893618 h 1662546"/>
              <a:gd name="connsiteX3" fmla="*/ 3616036 w 3636818"/>
              <a:gd name="connsiteY3" fmla="*/ 0 h 1662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6818" h="1662546">
                <a:moveTo>
                  <a:pt x="0" y="1662546"/>
                </a:moveTo>
                <a:lnTo>
                  <a:pt x="0" y="893618"/>
                </a:lnTo>
                <a:lnTo>
                  <a:pt x="3636818" y="893618"/>
                </a:lnTo>
                <a:lnTo>
                  <a:pt x="3616036" y="0"/>
                </a:lnTo>
              </a:path>
            </a:pathLst>
          </a:custGeom>
          <a:ln w="19050">
            <a:solidFill>
              <a:srgbClr val="FF99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5626" name="Line 16"/>
          <p:cNvSpPr>
            <a:spLocks noChangeShapeType="1"/>
          </p:cNvSpPr>
          <p:nvPr/>
        </p:nvSpPr>
        <p:spPr bwMode="auto">
          <a:xfrm flipV="1">
            <a:off x="5881265" y="2852500"/>
            <a:ext cx="0" cy="4318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71" name="Forma livre 70"/>
          <p:cNvSpPr/>
          <p:nvPr/>
        </p:nvSpPr>
        <p:spPr>
          <a:xfrm>
            <a:off x="7092529" y="2551427"/>
            <a:ext cx="2351087" cy="1662112"/>
          </a:xfrm>
          <a:custGeom>
            <a:avLst/>
            <a:gdLst>
              <a:gd name="connsiteX0" fmla="*/ 0 w 3636818"/>
              <a:gd name="connsiteY0" fmla="*/ 1662546 h 1662546"/>
              <a:gd name="connsiteX1" fmla="*/ 0 w 3636818"/>
              <a:gd name="connsiteY1" fmla="*/ 893618 h 1662546"/>
              <a:gd name="connsiteX2" fmla="*/ 3636818 w 3636818"/>
              <a:gd name="connsiteY2" fmla="*/ 893618 h 1662546"/>
              <a:gd name="connsiteX3" fmla="*/ 3616036 w 3636818"/>
              <a:gd name="connsiteY3" fmla="*/ 0 h 1662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6818" h="1662546">
                <a:moveTo>
                  <a:pt x="0" y="1662546"/>
                </a:moveTo>
                <a:lnTo>
                  <a:pt x="0" y="893618"/>
                </a:lnTo>
                <a:lnTo>
                  <a:pt x="3636818" y="893618"/>
                </a:lnTo>
                <a:lnTo>
                  <a:pt x="3616036" y="0"/>
                </a:lnTo>
              </a:path>
            </a:pathLst>
          </a:custGeom>
          <a:ln w="19050">
            <a:solidFill>
              <a:srgbClr val="FF99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2" name="TextBox 26"/>
          <p:cNvSpPr txBox="1">
            <a:spLocks noChangeArrowheads="1"/>
          </p:cNvSpPr>
          <p:nvPr/>
        </p:nvSpPr>
        <p:spPr bwMode="auto">
          <a:xfrm>
            <a:off x="6663904" y="4128851"/>
            <a:ext cx="8461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600">
                <a:solidFill>
                  <a:srgbClr val="000099"/>
                </a:solidFill>
                <a:cs typeface="Arial" pitchFamily="34" charset="0"/>
              </a:rPr>
              <a:t>1.000</a:t>
            </a:r>
          </a:p>
        </p:txBody>
      </p:sp>
      <p:sp>
        <p:nvSpPr>
          <p:cNvPr id="73" name="Seta para a direita 72"/>
          <p:cNvSpPr/>
          <p:nvPr/>
        </p:nvSpPr>
        <p:spPr>
          <a:xfrm>
            <a:off x="6235278" y="2985850"/>
            <a:ext cx="500062" cy="571500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483D3-2E0C-4870-A732-DACCCCAFC4E5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371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8" grpId="0"/>
      <p:bldP spid="72" grpId="0"/>
      <p:bldP spid="7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5" descr="C:\Users\Rodrigo\AppData\Local\Microsoft\Windows\Temporary Internet Files\Content.IE5\OKNLC5TU\MCj0434411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625" y="642939"/>
            <a:ext cx="107950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 explicativo em forma de nuvem 2"/>
          <p:cNvSpPr/>
          <p:nvPr/>
        </p:nvSpPr>
        <p:spPr>
          <a:xfrm>
            <a:off x="5095876" y="428625"/>
            <a:ext cx="4786313" cy="1428750"/>
          </a:xfrm>
          <a:prstGeom prst="cloudCallout">
            <a:avLst>
              <a:gd name="adj1" fmla="val -77786"/>
              <a:gd name="adj2" fmla="val 292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 a taxa de juros tiver alteração, qual impacto no preço do título?</a:t>
            </a:r>
          </a:p>
        </p:txBody>
      </p:sp>
      <p:sp>
        <p:nvSpPr>
          <p:cNvPr id="202756" name="Retângulo 4"/>
          <p:cNvSpPr>
            <a:spLocks noChangeArrowheads="1"/>
          </p:cNvSpPr>
          <p:nvPr/>
        </p:nvSpPr>
        <p:spPr bwMode="auto">
          <a:xfrm>
            <a:off x="3881438" y="2071688"/>
            <a:ext cx="5715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/>
              <a:t>Título negociado ao par. n =3 anos. Cupom = R$100/sem. Resgate = R$1.000. YTM = 10% a.s.</a:t>
            </a:r>
          </a:p>
        </p:txBody>
      </p:sp>
      <p:graphicFrame>
        <p:nvGraphicFramePr>
          <p:cNvPr id="8" name="Chart 1"/>
          <p:cNvGraphicFramePr/>
          <p:nvPr/>
        </p:nvGraphicFramePr>
        <p:xfrm>
          <a:off x="2139638" y="2314079"/>
          <a:ext cx="5572148" cy="4086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Table 2"/>
          <p:cNvGraphicFramePr>
            <a:graphicFrameLocks noGrp="1"/>
          </p:cNvGraphicFramePr>
          <p:nvPr/>
        </p:nvGraphicFramePr>
        <p:xfrm>
          <a:off x="8382001" y="3143250"/>
          <a:ext cx="1611313" cy="2286000"/>
        </p:xfrm>
        <a:graphic>
          <a:graphicData uri="http://schemas.openxmlformats.org/drawingml/2006/table">
            <a:tbl>
              <a:tblPr/>
              <a:tblGrid>
                <a:gridCol w="701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9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YTM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Preço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1.143,00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1.092,46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1.044,86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957,69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917,77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880,07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11" name="Straight Connector 4"/>
          <p:cNvCxnSpPr/>
          <p:nvPr/>
        </p:nvCxnSpPr>
        <p:spPr>
          <a:xfrm>
            <a:off x="3720620" y="3146528"/>
            <a:ext cx="1730835" cy="14307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E9627-E537-4538-AD90-A98590C91958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4576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2309786" y="428604"/>
          <a:ext cx="7929618" cy="6429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810500" y="642938"/>
          <a:ext cx="2071688" cy="2571752"/>
        </p:xfrm>
        <a:graphic>
          <a:graphicData uri="http://schemas.openxmlformats.org/drawingml/2006/table">
            <a:tbl>
              <a:tblPr/>
              <a:tblGrid>
                <a:gridCol w="901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9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14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YTM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Preço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4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1.143,00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4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1.092,46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4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1.044,86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4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1.000,00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4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957,69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4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917,77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4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880,07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4" name="Straight Connector 4"/>
          <p:cNvCxnSpPr/>
          <p:nvPr/>
        </p:nvCxnSpPr>
        <p:spPr>
          <a:xfrm>
            <a:off x="4381500" y="1571625"/>
            <a:ext cx="2643188" cy="2571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809" name="CaixaDeTexto 7"/>
          <p:cNvSpPr txBox="1">
            <a:spLocks noChangeArrowheads="1"/>
          </p:cNvSpPr>
          <p:nvPr/>
        </p:nvSpPr>
        <p:spPr bwMode="auto">
          <a:xfrm>
            <a:off x="2738439" y="1747839"/>
            <a:ext cx="1000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>
                <a:cs typeface="Arial" pitchFamily="34" charset="0"/>
              </a:rPr>
              <a:t>1.130,64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3667126" y="1857375"/>
            <a:ext cx="1000125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811" name="CaixaDeTexto 10"/>
          <p:cNvSpPr txBox="1">
            <a:spLocks noChangeArrowheads="1"/>
          </p:cNvSpPr>
          <p:nvPr/>
        </p:nvSpPr>
        <p:spPr bwMode="auto">
          <a:xfrm>
            <a:off x="2738439" y="1533526"/>
            <a:ext cx="1000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>
                <a:solidFill>
                  <a:srgbClr val="006600"/>
                </a:solidFill>
                <a:cs typeface="Arial" pitchFamily="34" charset="0"/>
              </a:rPr>
              <a:t>1.143,00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16201A-10AF-41C8-AB2F-9CD25D944081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1723465"/>
      </p:ext>
    </p:extLst>
  </p:cSld>
  <p:clrMapOvr>
    <a:masterClrMapping/>
  </p:clrMapOvr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002060"/>
    </a:dk2>
    <a:lt2>
      <a:srgbClr val="35436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Solstice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53000"/>
            </a:schemeClr>
          </a:gs>
          <a:gs pos="50000">
            <a:schemeClr val="phClr">
              <a:tint val="42000"/>
              <a:satMod val="255000"/>
            </a:schemeClr>
          </a:gs>
          <a:gs pos="97000">
            <a:schemeClr val="phClr">
              <a:tint val="53000"/>
              <a:satMod val="260000"/>
            </a:schemeClr>
          </a:gs>
          <a:gs pos="100000">
            <a:schemeClr val="phClr">
              <a:tint val="56000"/>
              <a:satMod val="275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92000"/>
              <a:satMod val="170000"/>
            </a:schemeClr>
          </a:gs>
          <a:gs pos="15000">
            <a:schemeClr val="phClr">
              <a:tint val="92000"/>
              <a:shade val="99000"/>
              <a:satMod val="170000"/>
            </a:schemeClr>
          </a:gs>
          <a:gs pos="62000">
            <a:schemeClr val="phClr">
              <a:tint val="96000"/>
              <a:shade val="80000"/>
              <a:satMod val="170000"/>
            </a:schemeClr>
          </a:gs>
          <a:gs pos="97000">
            <a:schemeClr val="phClr">
              <a:tint val="98000"/>
              <a:shade val="63000"/>
              <a:satMod val="170000"/>
            </a:schemeClr>
          </a:gs>
          <a:gs pos="100000">
            <a:schemeClr val="phClr">
              <a:shade val="62000"/>
              <a:satMod val="170000"/>
            </a:schemeClr>
          </a:gs>
        </a:gsLst>
        <a:path path="circle">
          <a:fillToRect l="50000" t="50000" r="50000" b="5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phClr">
              <a:shade val="80000"/>
            </a:schemeClr>
          </a:contourClr>
        </a:sp3d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002060"/>
    </a:dk2>
    <a:lt2>
      <a:srgbClr val="35436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Solstice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53000"/>
            </a:schemeClr>
          </a:gs>
          <a:gs pos="50000">
            <a:schemeClr val="phClr">
              <a:tint val="42000"/>
              <a:satMod val="255000"/>
            </a:schemeClr>
          </a:gs>
          <a:gs pos="97000">
            <a:schemeClr val="phClr">
              <a:tint val="53000"/>
              <a:satMod val="260000"/>
            </a:schemeClr>
          </a:gs>
          <a:gs pos="100000">
            <a:schemeClr val="phClr">
              <a:tint val="56000"/>
              <a:satMod val="275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92000"/>
              <a:satMod val="170000"/>
            </a:schemeClr>
          </a:gs>
          <a:gs pos="15000">
            <a:schemeClr val="phClr">
              <a:tint val="92000"/>
              <a:shade val="99000"/>
              <a:satMod val="170000"/>
            </a:schemeClr>
          </a:gs>
          <a:gs pos="62000">
            <a:schemeClr val="phClr">
              <a:tint val="96000"/>
              <a:shade val="80000"/>
              <a:satMod val="170000"/>
            </a:schemeClr>
          </a:gs>
          <a:gs pos="97000">
            <a:schemeClr val="phClr">
              <a:tint val="98000"/>
              <a:shade val="63000"/>
              <a:satMod val="170000"/>
            </a:schemeClr>
          </a:gs>
          <a:gs pos="100000">
            <a:schemeClr val="phClr">
              <a:shade val="62000"/>
              <a:satMod val="170000"/>
            </a:schemeClr>
          </a:gs>
        </a:gsLst>
        <a:path path="circle">
          <a:fillToRect l="50000" t="50000" r="50000" b="5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phClr">
              <a:shade val="80000"/>
            </a:schemeClr>
          </a:contourClr>
        </a:sp3d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10363</TotalTime>
  <Words>1116</Words>
  <Application>Microsoft Office PowerPoint</Application>
  <PresentationFormat>Widescreen</PresentationFormat>
  <Paragraphs>232</Paragraphs>
  <Slides>31</Slides>
  <Notes>2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40" baseType="lpstr">
      <vt:lpstr>Arial</vt:lpstr>
      <vt:lpstr>Arial Black</vt:lpstr>
      <vt:lpstr>Calibri</vt:lpstr>
      <vt:lpstr>Cambria Math</vt:lpstr>
      <vt:lpstr>Gill Sans MT</vt:lpstr>
      <vt:lpstr>Tempus Sans ITC</vt:lpstr>
      <vt:lpstr>Times New Roman</vt:lpstr>
      <vt:lpstr>Office Theme</vt:lpstr>
      <vt:lpstr>Equation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Convexidade</vt:lpstr>
      <vt:lpstr>Convexidade</vt:lpstr>
      <vt:lpstr>Duration de uma Carteira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Fabiano Guasti  Lima</dc:creator>
  <cp:lastModifiedBy>Bruno</cp:lastModifiedBy>
  <cp:revision>84</cp:revision>
  <dcterms:created xsi:type="dcterms:W3CDTF">2020-03-19T00:36:42Z</dcterms:created>
  <dcterms:modified xsi:type="dcterms:W3CDTF">2022-10-18T16:20:25Z</dcterms:modified>
</cp:coreProperties>
</file>