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06" r:id="rId2"/>
  </p:sldMasterIdLst>
  <p:sldIdLst>
    <p:sldId id="293" r:id="rId3"/>
    <p:sldId id="294" r:id="rId4"/>
    <p:sldId id="274" r:id="rId5"/>
    <p:sldId id="256" r:id="rId6"/>
    <p:sldId id="277" r:id="rId7"/>
    <p:sldId id="278" r:id="rId8"/>
    <p:sldId id="279" r:id="rId9"/>
    <p:sldId id="268" r:id="rId10"/>
    <p:sldId id="282" r:id="rId11"/>
    <p:sldId id="289" r:id="rId12"/>
    <p:sldId id="292" r:id="rId13"/>
    <p:sldId id="291" r:id="rId1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FF0000"/>
    <a:srgbClr val="0D23C5"/>
    <a:srgbClr val="0224D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9749" autoAdjust="0"/>
  </p:normalViewPr>
  <p:slideViewPr>
    <p:cSldViewPr>
      <p:cViewPr varScale="1">
        <p:scale>
          <a:sx n="89" d="100"/>
          <a:sy n="89" d="100"/>
        </p:scale>
        <p:origin x="5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EBC544-898E-434E-93DF-F750F50BDE97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CE8E-2F09-4D02-921F-29E30FB02B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2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153F-2481-48D7-8575-6EDD9C5D9448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6188-3C82-4484-9E97-4BAE5DA5C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7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DC2E-99AC-4F0A-8AD0-99EAA8BE6AF7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1996-708C-47E3-BF57-360C76C1BE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19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999-2807-44B3-9FED-59F3095CDA2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FCFD-4F12-4D4C-8EB2-4900930A7CB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6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DCBA-9CA6-465E-B386-71D858B034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BE-B473-48D1-9FC8-F483F6569E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4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7CC-4248-4A2B-86A8-D65E23C5620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C9-ADAA-4A71-A8B9-68139D2813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4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9ACF-4472-477A-A897-3208F976E26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1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5A-91C4-4C4C-926E-369DF2321C3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7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E830-4283-4703-AF4E-4980C3F17950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0BC-84C1-449D-B5D0-B0C97F2026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6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E12B-721F-4E73-8B96-F5FA6631D78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9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8081-CF23-4305-B822-A2ECB1C5365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3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07A-83E8-4799-B8F0-924D12F5E2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68D8BC-45BD-42B3-BB19-2A1A8484A1F9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D466-1C16-43F4-9567-2DBF3F149F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91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4BB5-BC3F-4539-9E2F-E9B2F09CFC11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5A6B-4396-49B1-BE5E-38DCB4F64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26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71DBA6-4A61-4C8F-BDE4-D106EBF3F71D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3772-5015-413E-9367-54686DC919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3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9ACA-6BEF-4779-9ABE-A3C46D09E66F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A67A-EA71-4D51-9578-34ACD7AF61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1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88643-0F4B-4C76-94F7-6EFE284A8AFC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7411-35D3-45D6-AAE4-96FAEE3789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01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F84CC-6365-442C-8BA1-2768B2FE72B5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BA38-D2BC-4FCB-9F63-3BA68725E8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8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A484AA-A120-452B-87C5-9B41653F1934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CEC7-5B95-4241-8A92-32D61DBD4E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7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F4F40D7-C119-4526-8870-7877BAD4A1EE}" type="datetimeFigureOut">
              <a:rPr lang="pt-BR"/>
              <a:pPr>
                <a:defRPr/>
              </a:pPr>
              <a:t>23/06/2017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F4E184F3-C581-4384-BAF6-BE3E265022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80729-5182-450D-A602-BB8FFE6C2CA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8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60753" y="321314"/>
            <a:ext cx="4104456" cy="6397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pt-BR" sz="32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xercício 1: antibiose</a:t>
            </a:r>
            <a:endParaRPr lang="pt-BR" sz="3200" b="1" kern="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45301" y="972432"/>
            <a:ext cx="3848604" cy="15421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-144000" eaLnBrk="1" hangingPunct="1"/>
            <a:r>
              <a:rPr lang="pt-BR" altLang="pt-BR" sz="2800" b="1" i="1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  <a:r>
              <a:rPr lang="pt-BR" altLang="pt-BR" sz="2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sp. (B)</a:t>
            </a:r>
          </a:p>
          <a:p>
            <a:pPr marL="144000" indent="-144000" eaLnBrk="1" hangingPunct="1"/>
            <a:r>
              <a:rPr lang="pt-BR" altLang="pt-BR" sz="2800" b="1" i="1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Fusarium</a:t>
            </a:r>
            <a:r>
              <a:rPr lang="pt-BR" altLang="pt-BR" sz="2800" b="1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sp.(F)</a:t>
            </a:r>
          </a:p>
          <a:p>
            <a:pPr marL="144000" indent="-144000" eaLnBrk="1" hangingPunct="1"/>
            <a:r>
              <a:rPr lang="pt-BR" altLang="pt-BR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pt-BR" altLang="pt-BR" sz="2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eio de cultura: BDA</a:t>
            </a:r>
          </a:p>
          <a:p>
            <a:pPr marL="144000" indent="-144000" eaLnBrk="1" hangingPunct="1"/>
            <a:endParaRPr lang="pt-BR" altLang="pt-BR" sz="2800" b="1" kern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345301" y="3063418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27085" y="3677882"/>
            <a:ext cx="198940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66412" y="4207734"/>
            <a:ext cx="181793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78336" y="4841135"/>
            <a:ext cx="191092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/>
          </p:nvPr>
        </p:nvGraphicFramePr>
        <p:xfrm>
          <a:off x="1434740" y="4044300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Imagem de bitmap" r:id="rId3" imgW="133192" imgH="133192" progId="Paint.Picture">
                  <p:embed/>
                </p:oleObj>
              </mc:Choice>
              <mc:Fallback>
                <p:oleObj name="Imagem de bitmap" r:id="rId3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740" y="4044300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/>
          </p:nvPr>
        </p:nvGraphicFramePr>
        <p:xfrm>
          <a:off x="2329238" y="3129536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Imagem de bitmap" r:id="rId5" imgW="133192" imgH="133192" progId="Paint.Picture">
                  <p:embed/>
                </p:oleObj>
              </mc:Choice>
              <mc:Fallback>
                <p:oleObj name="Imagem de bitmap" r:id="rId5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238" y="3129536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/>
          </p:nvPr>
        </p:nvGraphicFramePr>
        <p:xfrm>
          <a:off x="2329237" y="5007091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Imagem de bitmap" r:id="rId6" imgW="133192" imgH="133192" progId="Paint.Picture">
                  <p:embed/>
                </p:oleObj>
              </mc:Choice>
              <mc:Fallback>
                <p:oleObj name="Imagem de bitmap" r:id="rId6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237" y="5007091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/>
          </p:nvPr>
        </p:nvGraphicFramePr>
        <p:xfrm>
          <a:off x="3264361" y="4044301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Imagem de bitmap" r:id="rId7" imgW="133192" imgH="133192" progId="Paint.Picture">
                  <p:embed/>
                </p:oleObj>
              </mc:Choice>
              <mc:Fallback>
                <p:oleObj name="Imagem de bitmap" r:id="rId7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361" y="4044301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614208" y="3958654"/>
            <a:ext cx="18856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54133" y="3054236"/>
            <a:ext cx="19253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945207" y="5363188"/>
            <a:ext cx="1032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 smtClean="0">
                <a:solidFill>
                  <a:srgbClr val="FEB80A"/>
                </a:solidFill>
                <a:latin typeface="Calibri" panose="020F0502020204030204" pitchFamily="34" charset="0"/>
              </a:rPr>
              <a:t>teste</a:t>
            </a:r>
            <a:endParaRPr lang="pt-BR" altLang="pt-BR" sz="3200" dirty="0">
              <a:solidFill>
                <a:srgbClr val="FEB80A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822731" y="3063418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300161" y="3063418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367233" y="4074086"/>
            <a:ext cx="199790" cy="2308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80394" y="3944966"/>
            <a:ext cx="18856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26" name="Elipse 25"/>
          <p:cNvSpPr/>
          <p:nvPr/>
        </p:nvSpPr>
        <p:spPr>
          <a:xfrm>
            <a:off x="4832145" y="4060874"/>
            <a:ext cx="199790" cy="2308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164545" y="3700724"/>
            <a:ext cx="198940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03872" y="4230576"/>
            <a:ext cx="181793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515796" y="4863977"/>
            <a:ext cx="191092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>
            <p:extLst/>
          </p:nvPr>
        </p:nvGraphicFramePr>
        <p:xfrm>
          <a:off x="6372200" y="4067142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Imagem de bitmap" r:id="rId8" imgW="133192" imgH="133192" progId="Paint.Picture">
                  <p:embed/>
                </p:oleObj>
              </mc:Choice>
              <mc:Fallback>
                <p:oleObj name="Imagem de bitmap" r:id="rId8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067142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/>
          </p:nvPr>
        </p:nvGraphicFramePr>
        <p:xfrm>
          <a:off x="7266698" y="3152378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Imagem de bitmap" r:id="rId9" imgW="133192" imgH="133192" progId="Paint.Picture">
                  <p:embed/>
                </p:oleObj>
              </mc:Choice>
              <mc:Fallback>
                <p:oleObj name="Imagem de bitmap" r:id="rId9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698" y="3152378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/>
          </p:nvPr>
        </p:nvGraphicFramePr>
        <p:xfrm>
          <a:off x="7266698" y="4963309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Imagem de bitmap" r:id="rId10" imgW="133192" imgH="133192" progId="Paint.Picture">
                  <p:embed/>
                </p:oleObj>
              </mc:Choice>
              <mc:Fallback>
                <p:oleObj name="Imagem de bitmap" r:id="rId10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698" y="4963309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4"/>
          <p:cNvGraphicFramePr>
            <a:graphicFrameLocks noChangeAspect="1"/>
          </p:cNvGraphicFramePr>
          <p:nvPr>
            <p:extLst/>
          </p:nvPr>
        </p:nvGraphicFramePr>
        <p:xfrm>
          <a:off x="8201821" y="4067143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Imagem de bitmap" r:id="rId11" imgW="133192" imgH="133192" progId="Paint.Picture">
                  <p:embed/>
                </p:oleObj>
              </mc:Choice>
              <mc:Fallback>
                <p:oleObj name="Imagem de bitmap" r:id="rId11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821" y="4067143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091593" y="3077078"/>
            <a:ext cx="19253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011853" y="5363189"/>
            <a:ext cx="1854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 smtClean="0">
                <a:solidFill>
                  <a:srgbClr val="FEB80A"/>
                </a:solidFill>
                <a:latin typeface="Calibri" panose="020F0502020204030204" pitchFamily="34" charset="0"/>
              </a:rPr>
              <a:t>controle F</a:t>
            </a:r>
            <a:endParaRPr lang="pt-BR" altLang="pt-BR" sz="3200" dirty="0">
              <a:solidFill>
                <a:srgbClr val="FEB80A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6455049" y="5364505"/>
            <a:ext cx="1887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 smtClean="0">
                <a:solidFill>
                  <a:srgbClr val="FEB80A"/>
                </a:solidFill>
                <a:latin typeface="Calibri" panose="020F0502020204030204" pitchFamily="34" charset="0"/>
              </a:rPr>
              <a:t>controle B</a:t>
            </a:r>
            <a:endParaRPr lang="pt-BR" altLang="pt-BR" sz="3200" dirty="0">
              <a:solidFill>
                <a:srgbClr val="FEB80A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307705" y="1178114"/>
            <a:ext cx="17603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data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turma (horário)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bancada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“tratamento"</a:t>
            </a:r>
          </a:p>
        </p:txBody>
      </p:sp>
    </p:spTree>
    <p:extLst>
      <p:ext uri="{BB962C8B-B14F-4D97-AF65-F5344CB8AC3E}">
        <p14:creationId xmlns:p14="http://schemas.microsoft.com/office/powerpoint/2010/main" val="22324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34321" y="416531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EXOENZIMAS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03647" y="908050"/>
            <a:ext cx="71291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Enzimas extracelulares que </a:t>
            </a:r>
            <a:r>
              <a:rPr lang="pt-BR" altLang="pt-BR" sz="28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degradam moléculas </a:t>
            </a:r>
            <a:r>
              <a:rPr lang="pt-BR" altLang="pt-BR" sz="28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orgânicas complexas </a:t>
            </a:r>
            <a:r>
              <a:rPr lang="pt-BR" altLang="pt-BR" sz="28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moléculas </a:t>
            </a:r>
            <a:r>
              <a:rPr lang="pt-BR" altLang="pt-BR" sz="28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simples assimiláveis pelo microrganismo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Exemplos: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58775" y="2974975"/>
            <a:ext cx="8424863" cy="3046413"/>
            <a:chOff x="226" y="2284"/>
            <a:chExt cx="5307" cy="1919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26" y="2284"/>
              <a:ext cx="5307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pt-BR" altLang="pt-BR" sz="2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Celulases</a:t>
              </a:r>
            </a:p>
            <a:p>
              <a:pPr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pt-BR" altLang="pt-BR" sz="2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Celulose                           Glicose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endParaRPr lang="pt-BR" altLang="pt-BR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pt-BR" altLang="pt-BR" sz="2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Proteases</a:t>
              </a:r>
            </a:p>
            <a:p>
              <a:pPr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pt-BR" altLang="pt-BR" sz="2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Proteínas                         Aminoácidos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endParaRPr lang="pt-BR" altLang="pt-BR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pt-BR" altLang="pt-BR" sz="2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Amilases</a:t>
              </a:r>
            </a:p>
            <a:p>
              <a:pPr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pt-BR" altLang="pt-BR" sz="2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Amido                              Glicose</a:t>
              </a: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426" y="4021"/>
              <a:ext cx="90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ts val="0"/>
                </a:spcBef>
              </a:pPr>
              <a:endParaRPr lang="pt-BR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426" y="3296"/>
              <a:ext cx="90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ts val="0"/>
                </a:spcBef>
              </a:pPr>
              <a:endParaRPr lang="pt-BR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426" y="2525"/>
              <a:ext cx="90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ts val="0"/>
                </a:spcBef>
              </a:pPr>
              <a:endParaRPr lang="pt-BR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9848" y="427755"/>
            <a:ext cx="525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DIGESTÃO POR FUNGOS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149871" y="1628800"/>
            <a:ext cx="5878513" cy="3600450"/>
            <a:chOff x="1020" y="1071"/>
            <a:chExt cx="3703" cy="2268"/>
          </a:xfrm>
        </p:grpSpPr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742" y="1071"/>
              <a:ext cx="981" cy="1190"/>
              <a:chOff x="2880" y="1071"/>
              <a:chExt cx="981" cy="1190"/>
            </a:xfrm>
          </p:grpSpPr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>
                <a:off x="2880" y="107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/>
            </p:nvSpPr>
            <p:spPr bwMode="auto">
              <a:xfrm>
                <a:off x="2971" y="1150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auto">
              <a:xfrm>
                <a:off x="3067" y="1219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19"/>
              <p:cNvSpPr>
                <a:spLocks noChangeArrowheads="1"/>
              </p:cNvSpPr>
              <p:nvPr/>
            </p:nvSpPr>
            <p:spPr bwMode="auto">
              <a:xfrm>
                <a:off x="3168" y="1287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3260" y="1352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auto">
              <a:xfrm>
                <a:off x="3308" y="1452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auto">
              <a:xfrm>
                <a:off x="3335" y="1566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23"/>
              <p:cNvSpPr>
                <a:spLocks noChangeArrowheads="1"/>
              </p:cNvSpPr>
              <p:nvPr/>
            </p:nvSpPr>
            <p:spPr bwMode="auto">
              <a:xfrm>
                <a:off x="3360" y="1684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24"/>
              <p:cNvSpPr>
                <a:spLocks noChangeArrowheads="1"/>
              </p:cNvSpPr>
              <p:nvPr/>
            </p:nvSpPr>
            <p:spPr bwMode="auto">
              <a:xfrm>
                <a:off x="3368" y="1804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Oval 25"/>
              <p:cNvSpPr>
                <a:spLocks noChangeArrowheads="1"/>
              </p:cNvSpPr>
              <p:nvPr/>
            </p:nvSpPr>
            <p:spPr bwMode="auto">
              <a:xfrm>
                <a:off x="3387" y="1919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Oval 26"/>
              <p:cNvSpPr>
                <a:spLocks noChangeArrowheads="1"/>
              </p:cNvSpPr>
              <p:nvPr/>
            </p:nvSpPr>
            <p:spPr bwMode="auto">
              <a:xfrm>
                <a:off x="3406" y="1394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27"/>
              <p:cNvSpPr>
                <a:spLocks noChangeArrowheads="1"/>
              </p:cNvSpPr>
              <p:nvPr/>
            </p:nvSpPr>
            <p:spPr bwMode="auto">
              <a:xfrm>
                <a:off x="3519" y="1375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Oval 28"/>
              <p:cNvSpPr>
                <a:spLocks noChangeArrowheads="1"/>
              </p:cNvSpPr>
              <p:nvPr/>
            </p:nvSpPr>
            <p:spPr bwMode="auto">
              <a:xfrm>
                <a:off x="3632" y="1370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29"/>
              <p:cNvSpPr>
                <a:spLocks noChangeArrowheads="1"/>
              </p:cNvSpPr>
              <p:nvPr/>
            </p:nvSpPr>
            <p:spPr bwMode="auto">
              <a:xfrm>
                <a:off x="3748" y="137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Oval 30"/>
              <p:cNvSpPr>
                <a:spLocks noChangeArrowheads="1"/>
              </p:cNvSpPr>
              <p:nvPr/>
            </p:nvSpPr>
            <p:spPr bwMode="auto">
              <a:xfrm>
                <a:off x="3383" y="2034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Oval 31"/>
              <p:cNvSpPr>
                <a:spLocks noChangeArrowheads="1"/>
              </p:cNvSpPr>
              <p:nvPr/>
            </p:nvSpPr>
            <p:spPr bwMode="auto">
              <a:xfrm>
                <a:off x="3382" y="2148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 rot="-1643245">
              <a:off x="3461" y="2463"/>
              <a:ext cx="204" cy="186"/>
              <a:chOff x="4240" y="3338"/>
              <a:chExt cx="204" cy="186"/>
            </a:xfrm>
          </p:grpSpPr>
          <p:sp>
            <p:nvSpPr>
              <p:cNvPr id="39" name="Oval 32"/>
              <p:cNvSpPr>
                <a:spLocks noChangeArrowheads="1"/>
              </p:cNvSpPr>
              <p:nvPr/>
            </p:nvSpPr>
            <p:spPr bwMode="auto">
              <a:xfrm>
                <a:off x="4240" y="3338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33"/>
              <p:cNvSpPr>
                <a:spLocks noChangeArrowheads="1"/>
              </p:cNvSpPr>
              <p:nvPr/>
            </p:nvSpPr>
            <p:spPr bwMode="auto">
              <a:xfrm>
                <a:off x="4331" y="341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rot="5586650">
              <a:off x="4005" y="2826"/>
              <a:ext cx="204" cy="186"/>
              <a:chOff x="4240" y="3338"/>
              <a:chExt cx="204" cy="186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4240" y="3338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331" y="341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3642" y="2826"/>
              <a:ext cx="204" cy="186"/>
              <a:chOff x="4240" y="3338"/>
              <a:chExt cx="204" cy="186"/>
            </a:xfrm>
          </p:grpSpPr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4240" y="3338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4331" y="341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 rot="-4548942">
              <a:off x="3279" y="2735"/>
              <a:ext cx="204" cy="186"/>
              <a:chOff x="4240" y="3338"/>
              <a:chExt cx="204" cy="186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auto">
              <a:xfrm>
                <a:off x="4240" y="3338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4331" y="341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 rot="3822704">
              <a:off x="3461" y="3144"/>
              <a:ext cx="204" cy="186"/>
              <a:chOff x="4240" y="3338"/>
              <a:chExt cx="204" cy="186"/>
            </a:xfrm>
          </p:grpSpPr>
          <p:sp>
            <p:nvSpPr>
              <p:cNvPr id="31" name="Oval 45"/>
              <p:cNvSpPr>
                <a:spLocks noChangeArrowheads="1"/>
              </p:cNvSpPr>
              <p:nvPr/>
            </p:nvSpPr>
            <p:spPr bwMode="auto">
              <a:xfrm>
                <a:off x="4240" y="3338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Oval 46"/>
              <p:cNvSpPr>
                <a:spLocks noChangeArrowheads="1"/>
              </p:cNvSpPr>
              <p:nvPr/>
            </p:nvSpPr>
            <p:spPr bwMode="auto">
              <a:xfrm>
                <a:off x="4331" y="3411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 flipH="1">
              <a:off x="4005" y="2341"/>
              <a:ext cx="190" cy="3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2109" y="2818"/>
              <a:ext cx="476" cy="385"/>
              <a:chOff x="2018" y="2614"/>
              <a:chExt cx="476" cy="385"/>
            </a:xfrm>
          </p:grpSpPr>
          <p:sp>
            <p:nvSpPr>
              <p:cNvPr id="28" name="Oval 47"/>
              <p:cNvSpPr>
                <a:spLocks noChangeArrowheads="1"/>
              </p:cNvSpPr>
              <p:nvPr/>
            </p:nvSpPr>
            <p:spPr bwMode="auto">
              <a:xfrm>
                <a:off x="2200" y="2614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>
                <a:off x="2018" y="2886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val 58"/>
              <p:cNvSpPr>
                <a:spLocks noChangeArrowheads="1"/>
              </p:cNvSpPr>
              <p:nvPr/>
            </p:nvSpPr>
            <p:spPr bwMode="auto">
              <a:xfrm>
                <a:off x="2381" y="2795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1020" y="1253"/>
              <a:ext cx="726" cy="1315"/>
              <a:chOff x="1020" y="1253"/>
              <a:chExt cx="726" cy="1315"/>
            </a:xfrm>
          </p:grpSpPr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020" y="1570"/>
                <a:ext cx="279" cy="998"/>
              </a:xfrm>
              <a:custGeom>
                <a:avLst/>
                <a:gdLst>
                  <a:gd name="T0" fmla="*/ 0 w 279"/>
                  <a:gd name="T1" fmla="*/ 0 h 998"/>
                  <a:gd name="T2" fmla="*/ 45 w 279"/>
                  <a:gd name="T3" fmla="*/ 136 h 998"/>
                  <a:gd name="T4" fmla="*/ 136 w 279"/>
                  <a:gd name="T5" fmla="*/ 272 h 998"/>
                  <a:gd name="T6" fmla="*/ 227 w 279"/>
                  <a:gd name="T7" fmla="*/ 363 h 998"/>
                  <a:gd name="T8" fmla="*/ 272 w 279"/>
                  <a:gd name="T9" fmla="*/ 408 h 998"/>
                  <a:gd name="T10" fmla="*/ 272 w 279"/>
                  <a:gd name="T11" fmla="*/ 499 h 998"/>
                  <a:gd name="T12" fmla="*/ 272 w 279"/>
                  <a:gd name="T13" fmla="*/ 635 h 998"/>
                  <a:gd name="T14" fmla="*/ 272 w 279"/>
                  <a:gd name="T15" fmla="*/ 998 h 9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9"/>
                  <a:gd name="T25" fmla="*/ 0 h 998"/>
                  <a:gd name="T26" fmla="*/ 279 w 279"/>
                  <a:gd name="T27" fmla="*/ 998 h 9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9" h="998">
                    <a:moveTo>
                      <a:pt x="0" y="0"/>
                    </a:moveTo>
                    <a:cubicBezTo>
                      <a:pt x="11" y="45"/>
                      <a:pt x="22" y="91"/>
                      <a:pt x="45" y="136"/>
                    </a:cubicBezTo>
                    <a:cubicBezTo>
                      <a:pt x="68" y="181"/>
                      <a:pt x="106" y="234"/>
                      <a:pt x="136" y="272"/>
                    </a:cubicBezTo>
                    <a:cubicBezTo>
                      <a:pt x="166" y="310"/>
                      <a:pt x="204" y="340"/>
                      <a:pt x="227" y="363"/>
                    </a:cubicBezTo>
                    <a:cubicBezTo>
                      <a:pt x="250" y="386"/>
                      <a:pt x="265" y="385"/>
                      <a:pt x="272" y="408"/>
                    </a:cubicBezTo>
                    <a:cubicBezTo>
                      <a:pt x="279" y="431"/>
                      <a:pt x="272" y="461"/>
                      <a:pt x="272" y="499"/>
                    </a:cubicBezTo>
                    <a:cubicBezTo>
                      <a:pt x="272" y="537"/>
                      <a:pt x="272" y="552"/>
                      <a:pt x="272" y="635"/>
                    </a:cubicBezTo>
                    <a:cubicBezTo>
                      <a:pt x="272" y="718"/>
                      <a:pt x="272" y="945"/>
                      <a:pt x="272" y="998"/>
                    </a:cubicBezTo>
                  </a:path>
                </a:pathLst>
              </a:custGeom>
              <a:noFill/>
              <a:ln w="19050" cmpd="sng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156" y="1253"/>
                <a:ext cx="408" cy="612"/>
              </a:xfrm>
              <a:custGeom>
                <a:avLst/>
                <a:gdLst>
                  <a:gd name="T0" fmla="*/ 0 w 408"/>
                  <a:gd name="T1" fmla="*/ 272 h 612"/>
                  <a:gd name="T2" fmla="*/ 45 w 408"/>
                  <a:gd name="T3" fmla="*/ 408 h 612"/>
                  <a:gd name="T4" fmla="*/ 91 w 408"/>
                  <a:gd name="T5" fmla="*/ 499 h 612"/>
                  <a:gd name="T6" fmla="*/ 136 w 408"/>
                  <a:gd name="T7" fmla="*/ 544 h 612"/>
                  <a:gd name="T8" fmla="*/ 181 w 408"/>
                  <a:gd name="T9" fmla="*/ 589 h 612"/>
                  <a:gd name="T10" fmla="*/ 227 w 408"/>
                  <a:gd name="T11" fmla="*/ 408 h 612"/>
                  <a:gd name="T12" fmla="*/ 408 w 408"/>
                  <a:gd name="T13" fmla="*/ 0 h 6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12"/>
                  <a:gd name="T23" fmla="*/ 408 w 408"/>
                  <a:gd name="T24" fmla="*/ 612 h 6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12">
                    <a:moveTo>
                      <a:pt x="0" y="272"/>
                    </a:moveTo>
                    <a:cubicBezTo>
                      <a:pt x="15" y="321"/>
                      <a:pt x="30" y="370"/>
                      <a:pt x="45" y="408"/>
                    </a:cubicBezTo>
                    <a:cubicBezTo>
                      <a:pt x="60" y="446"/>
                      <a:pt x="76" y="476"/>
                      <a:pt x="91" y="499"/>
                    </a:cubicBezTo>
                    <a:cubicBezTo>
                      <a:pt x="106" y="522"/>
                      <a:pt x="121" y="529"/>
                      <a:pt x="136" y="544"/>
                    </a:cubicBezTo>
                    <a:cubicBezTo>
                      <a:pt x="151" y="559"/>
                      <a:pt x="166" y="612"/>
                      <a:pt x="181" y="589"/>
                    </a:cubicBezTo>
                    <a:cubicBezTo>
                      <a:pt x="196" y="566"/>
                      <a:pt x="189" y="506"/>
                      <a:pt x="227" y="408"/>
                    </a:cubicBezTo>
                    <a:cubicBezTo>
                      <a:pt x="265" y="310"/>
                      <a:pt x="378" y="68"/>
                      <a:pt x="408" y="0"/>
                    </a:cubicBezTo>
                  </a:path>
                </a:pathLst>
              </a:custGeom>
              <a:noFill/>
              <a:ln w="19050" cmpd="sng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1511" y="1343"/>
                <a:ext cx="235" cy="1225"/>
              </a:xfrm>
              <a:custGeom>
                <a:avLst/>
                <a:gdLst>
                  <a:gd name="T0" fmla="*/ 235 w 235"/>
                  <a:gd name="T1" fmla="*/ 0 h 1225"/>
                  <a:gd name="T2" fmla="*/ 99 w 235"/>
                  <a:gd name="T3" fmla="*/ 272 h 1225"/>
                  <a:gd name="T4" fmla="*/ 54 w 235"/>
                  <a:gd name="T5" fmla="*/ 409 h 1225"/>
                  <a:gd name="T6" fmla="*/ 8 w 235"/>
                  <a:gd name="T7" fmla="*/ 545 h 1225"/>
                  <a:gd name="T8" fmla="*/ 8 w 235"/>
                  <a:gd name="T9" fmla="*/ 681 h 1225"/>
                  <a:gd name="T10" fmla="*/ 8 w 235"/>
                  <a:gd name="T11" fmla="*/ 1225 h 1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5"/>
                  <a:gd name="T19" fmla="*/ 0 h 1225"/>
                  <a:gd name="T20" fmla="*/ 235 w 235"/>
                  <a:gd name="T21" fmla="*/ 1225 h 1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5" h="1225">
                    <a:moveTo>
                      <a:pt x="235" y="0"/>
                    </a:moveTo>
                    <a:cubicBezTo>
                      <a:pt x="182" y="102"/>
                      <a:pt x="129" y="204"/>
                      <a:pt x="99" y="272"/>
                    </a:cubicBezTo>
                    <a:cubicBezTo>
                      <a:pt x="69" y="340"/>
                      <a:pt x="69" y="364"/>
                      <a:pt x="54" y="409"/>
                    </a:cubicBezTo>
                    <a:cubicBezTo>
                      <a:pt x="39" y="454"/>
                      <a:pt x="16" y="500"/>
                      <a:pt x="8" y="545"/>
                    </a:cubicBezTo>
                    <a:cubicBezTo>
                      <a:pt x="0" y="590"/>
                      <a:pt x="8" y="568"/>
                      <a:pt x="8" y="681"/>
                    </a:cubicBezTo>
                    <a:cubicBezTo>
                      <a:pt x="8" y="794"/>
                      <a:pt x="8" y="1009"/>
                      <a:pt x="8" y="1225"/>
                    </a:cubicBezTo>
                  </a:path>
                </a:pathLst>
              </a:custGeom>
              <a:noFill/>
              <a:ln w="19050" cmpd="sng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Oval 48"/>
              <p:cNvSpPr>
                <a:spLocks noChangeArrowheads="1"/>
              </p:cNvSpPr>
              <p:nvPr/>
            </p:nvSpPr>
            <p:spPr bwMode="auto">
              <a:xfrm>
                <a:off x="1564" y="2295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1338" y="2057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Oval 59"/>
              <p:cNvSpPr>
                <a:spLocks noChangeArrowheads="1"/>
              </p:cNvSpPr>
              <p:nvPr/>
            </p:nvSpPr>
            <p:spPr bwMode="auto">
              <a:xfrm>
                <a:off x="1383" y="2386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60"/>
              <p:cNvSpPr>
                <a:spLocks noChangeArrowheads="1"/>
              </p:cNvSpPr>
              <p:nvPr/>
            </p:nvSpPr>
            <p:spPr bwMode="auto">
              <a:xfrm>
                <a:off x="1292" y="2250"/>
                <a:ext cx="113" cy="113"/>
              </a:xfrm>
              <a:prstGeom prst="ellipse">
                <a:avLst/>
              </a:prstGeom>
              <a:solidFill>
                <a:srgbClr val="BBFB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Line 63"/>
            <p:cNvSpPr>
              <a:spLocks noChangeShapeType="1"/>
            </p:cNvSpPr>
            <p:nvPr/>
          </p:nvSpPr>
          <p:spPr bwMode="auto">
            <a:xfrm flipH="1">
              <a:off x="2699" y="3022"/>
              <a:ext cx="49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flipH="1" flipV="1">
              <a:off x="1746" y="2523"/>
              <a:ext cx="318" cy="3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68"/>
            <p:cNvSpPr>
              <a:spLocks noChangeShapeType="1"/>
            </p:cNvSpPr>
            <p:nvPr/>
          </p:nvSpPr>
          <p:spPr bwMode="auto">
            <a:xfrm>
              <a:off x="1656" y="1588"/>
              <a:ext cx="2494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69"/>
            <p:cNvSpPr>
              <a:spLocks noChangeShapeType="1"/>
            </p:cNvSpPr>
            <p:nvPr/>
          </p:nvSpPr>
          <p:spPr bwMode="auto">
            <a:xfrm>
              <a:off x="2880" y="1570"/>
              <a:ext cx="1315" cy="227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17" name="AutoShape 71"/>
            <p:cNvCxnSpPr>
              <a:cxnSpLocks noChangeShapeType="1"/>
            </p:cNvCxnSpPr>
            <p:nvPr/>
          </p:nvCxnSpPr>
          <p:spPr bwMode="auto">
            <a:xfrm flipV="1">
              <a:off x="4160" y="1534"/>
              <a:ext cx="182" cy="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2"/>
            <p:cNvCxnSpPr>
              <a:cxnSpLocks noChangeShapeType="1"/>
            </p:cNvCxnSpPr>
            <p:nvPr/>
          </p:nvCxnSpPr>
          <p:spPr bwMode="auto">
            <a:xfrm flipV="1">
              <a:off x="4186" y="1778"/>
              <a:ext cx="182" cy="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74"/>
            <p:cNvSpPr>
              <a:spLocks noChangeShapeType="1"/>
            </p:cNvSpPr>
            <p:nvPr/>
          </p:nvSpPr>
          <p:spPr bwMode="auto">
            <a:xfrm>
              <a:off x="1655" y="1616"/>
              <a:ext cx="1681" cy="1161"/>
            </a:xfrm>
            <a:prstGeom prst="line">
              <a:avLst/>
            </a:prstGeom>
            <a:noFill/>
            <a:ln w="9525">
              <a:solidFill>
                <a:srgbClr val="C03CBA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20" name="AutoShape 75"/>
            <p:cNvCxnSpPr>
              <a:cxnSpLocks noChangeShapeType="1"/>
            </p:cNvCxnSpPr>
            <p:nvPr/>
          </p:nvCxnSpPr>
          <p:spPr bwMode="auto">
            <a:xfrm>
              <a:off x="3297" y="2768"/>
              <a:ext cx="182" cy="1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C03C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" name="Text Box 77"/>
          <p:cNvSpPr txBox="1">
            <a:spLocks noChangeArrowheads="1"/>
          </p:cNvSpPr>
          <p:nvPr/>
        </p:nvSpPr>
        <p:spPr bwMode="auto">
          <a:xfrm>
            <a:off x="1548134" y="26304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663300"/>
                </a:solidFill>
                <a:latin typeface="Arial" panose="020B0604020202020204" pitchFamily="34" charset="0"/>
              </a:rPr>
              <a:t>Hifa</a:t>
            </a:r>
          </a:p>
        </p:txBody>
      </p:sp>
      <p:sp>
        <p:nvSpPr>
          <p:cNvPr id="58" name="Text Box 78"/>
          <p:cNvSpPr txBox="1">
            <a:spLocks noChangeArrowheads="1"/>
          </p:cNvSpPr>
          <p:nvPr/>
        </p:nvSpPr>
        <p:spPr bwMode="auto">
          <a:xfrm>
            <a:off x="1059184" y="3579813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chemeClr val="accent2"/>
                </a:solidFill>
                <a:latin typeface="Arial" panose="020B0604020202020204" pitchFamily="34" charset="0"/>
              </a:rPr>
              <a:t>Assimilação pela hifa</a:t>
            </a:r>
          </a:p>
        </p:txBody>
      </p:sp>
      <p:sp>
        <p:nvSpPr>
          <p:cNvPr id="59" name="Text Box 79"/>
          <p:cNvSpPr txBox="1">
            <a:spLocks noChangeArrowheads="1"/>
          </p:cNvSpPr>
          <p:nvPr/>
        </p:nvSpPr>
        <p:spPr bwMode="auto">
          <a:xfrm>
            <a:off x="3014984" y="5027613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6666"/>
                </a:solidFill>
                <a:latin typeface="Arial" panose="020B0604020202020204" pitchFamily="34" charset="0"/>
              </a:rPr>
              <a:t>Unidades solúveis de polímero</a:t>
            </a:r>
          </a:p>
        </p:txBody>
      </p:sp>
      <p:sp>
        <p:nvSpPr>
          <p:cNvPr id="60" name="Text Box 80"/>
          <p:cNvSpPr txBox="1">
            <a:spLocks noChangeArrowheads="1"/>
          </p:cNvSpPr>
          <p:nvPr/>
        </p:nvSpPr>
        <p:spPr bwMode="auto">
          <a:xfrm>
            <a:off x="6082034" y="4868863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6666"/>
                </a:solidFill>
                <a:latin typeface="Arial" panose="020B0604020202020204" pitchFamily="34" charset="0"/>
              </a:rPr>
              <a:t>Produtos intermediários</a:t>
            </a:r>
          </a:p>
        </p:txBody>
      </p:sp>
      <p:sp>
        <p:nvSpPr>
          <p:cNvPr id="61" name="Text Box 81"/>
          <p:cNvSpPr txBox="1">
            <a:spLocks noChangeArrowheads="1"/>
          </p:cNvSpPr>
          <p:nvPr/>
        </p:nvSpPr>
        <p:spPr bwMode="auto">
          <a:xfrm>
            <a:off x="7380609" y="2325688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6666"/>
                </a:solidFill>
                <a:latin typeface="Arial" panose="020B0604020202020204" pitchFamily="34" charset="0"/>
              </a:rPr>
              <a:t>Polímero insolúvel</a:t>
            </a:r>
          </a:p>
        </p:txBody>
      </p:sp>
      <p:sp>
        <p:nvSpPr>
          <p:cNvPr id="62" name="Text Box 82"/>
          <p:cNvSpPr txBox="1">
            <a:spLocks noChangeArrowheads="1"/>
          </p:cNvSpPr>
          <p:nvPr/>
        </p:nvSpPr>
        <p:spPr bwMode="auto">
          <a:xfrm>
            <a:off x="3996059" y="2060848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Enzima A</a:t>
            </a:r>
          </a:p>
        </p:txBody>
      </p:sp>
      <p:sp>
        <p:nvSpPr>
          <p:cNvPr id="63" name="Text Box 83"/>
          <p:cNvSpPr txBox="1">
            <a:spLocks noChangeArrowheads="1"/>
          </p:cNvSpPr>
          <p:nvPr/>
        </p:nvSpPr>
        <p:spPr bwMode="auto">
          <a:xfrm rot="2100000">
            <a:off x="3381697" y="3006905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C03CBA"/>
                </a:solidFill>
                <a:latin typeface="Arial" panose="020B0604020202020204" pitchFamily="34" charset="0"/>
              </a:rPr>
              <a:t>Enzima B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27981" y="332656"/>
            <a:ext cx="6911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Prática 2: </a:t>
            </a:r>
            <a:r>
              <a:rPr 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teste de amilase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75656" y="908720"/>
            <a:ext cx="70643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Repicar </a:t>
            </a:r>
            <a:r>
              <a:rPr lang="pt-BR" altLang="pt-BR" sz="2400" b="1" i="1" dirty="0" err="1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Saccharomyces</a:t>
            </a: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altLang="pt-BR" sz="2400" b="1" i="1" dirty="0" err="1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Bacillus</a:t>
            </a: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pontos diferentes de  1 placa por balcão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Anotar turma e balcão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Incubar em temperatura ambiente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pt-BR" altLang="pt-BR" sz="2400" b="1" dirty="0" smtClean="0">
              <a:solidFill>
                <a:srgbClr val="0046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uma semana: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Pingar solução de iodo nas placas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Aguardar alguns minutos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pt-BR" altLang="pt-BR" sz="2400" b="1" dirty="0" smtClean="0">
                <a:solidFill>
                  <a:srgbClr val="0046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Observar formação de halo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endParaRPr lang="pt-BR" altLang="pt-BR" sz="2400" b="1" dirty="0" smtClean="0">
              <a:solidFill>
                <a:srgbClr val="0046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01911" y="321326"/>
            <a:ext cx="6051001" cy="6397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pt-BR" sz="32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xercício 2: controle químico</a:t>
            </a:r>
            <a:endParaRPr lang="pt-BR" sz="3200" b="1" kern="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1501" y="359495"/>
            <a:ext cx="3848604" cy="1795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i="1" kern="0" dirty="0" err="1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sp.</a:t>
            </a:r>
          </a:p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água sanitária</a:t>
            </a:r>
          </a:p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papel filtro</a:t>
            </a:r>
          </a:p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kern="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eio de cultura: BDA</a:t>
            </a:r>
          </a:p>
          <a:p>
            <a:pPr marL="144000" indent="-144000" eaLnBrk="1" hangingPunct="1">
              <a:spcBef>
                <a:spcPts val="0"/>
              </a:spcBef>
            </a:pPr>
            <a:endParaRPr lang="pt-BR" altLang="pt-BR" sz="2200" kern="0" dirty="0" smtClean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228184" y="2885285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029221" y="1270471"/>
            <a:ext cx="17603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data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turma (horário)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bancada</a:t>
            </a:r>
          </a:p>
        </p:txBody>
      </p:sp>
      <p:sp>
        <p:nvSpPr>
          <p:cNvPr id="16" name="CaixaDeTexto 15"/>
          <p:cNvSpPr txBox="1"/>
          <p:nvPr/>
        </p:nvSpPr>
        <p:spPr>
          <a:xfrm rot="-1800000">
            <a:off x="7303230" y="4468738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pt-BR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40" name="CaixaDeTexto 39"/>
          <p:cNvSpPr txBox="1"/>
          <p:nvPr/>
        </p:nvSpPr>
        <p:spPr>
          <a:xfrm rot="2700000">
            <a:off x="7347349" y="3273845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AS</a:t>
            </a:r>
          </a:p>
        </p:txBody>
      </p:sp>
      <p:sp>
        <p:nvSpPr>
          <p:cNvPr id="41" name="CaixaDeTexto 40"/>
          <p:cNvSpPr txBox="1"/>
          <p:nvPr/>
        </p:nvSpPr>
        <p:spPr>
          <a:xfrm rot="-5400000">
            <a:off x="6352841" y="3862740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r>
              <a:rPr lang="pt-BR" sz="1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-2</a:t>
            </a:r>
            <a:endParaRPr lang="pt-B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61393" y="1844824"/>
            <a:ext cx="43090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1) Cortar 3 tiras de papel filtro/bancada</a:t>
            </a:r>
          </a:p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2) Preparar 3 béqueres com:  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621433" y="2636912"/>
            <a:ext cx="3742655" cy="1828824"/>
            <a:chOff x="1621433" y="2708920"/>
            <a:chExt cx="3742655" cy="1828824"/>
          </a:xfrm>
        </p:grpSpPr>
        <p:sp>
          <p:nvSpPr>
            <p:cNvPr id="50" name="Retângulo 49"/>
            <p:cNvSpPr/>
            <p:nvPr/>
          </p:nvSpPr>
          <p:spPr>
            <a:xfrm>
              <a:off x="1621433" y="2708920"/>
              <a:ext cx="3742655" cy="1828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625802" y="2938178"/>
              <a:ext cx="3444611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 indent="-1440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20 </a:t>
              </a:r>
              <a:r>
                <a:rPr lang="pt-BR" sz="16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mL</a:t>
              </a: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de água sanitária (AS)</a:t>
              </a:r>
            </a:p>
            <a:p>
              <a:pPr marL="36000" indent="-144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20 </a:t>
              </a:r>
              <a:r>
                <a:rPr lang="pt-BR" sz="16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mL</a:t>
              </a: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de AS diluída 100x (10</a:t>
              </a:r>
              <a:r>
                <a:rPr lang="pt-BR" sz="1600" b="1" baseline="30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-2</a:t>
              </a: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</a:p>
            <a:p>
              <a:pPr algn="ctr">
                <a:spcAft>
                  <a:spcPts val="0"/>
                </a:spcAft>
              </a:pPr>
              <a:r>
                <a:rPr lang="pt-B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(200</a:t>
              </a:r>
              <a:r>
                <a:rPr lang="el-G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μ</a:t>
              </a:r>
              <a:r>
                <a:rPr lang="pt-B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 de AS em 20mL H</a:t>
              </a:r>
              <a:r>
                <a:rPr lang="pt-BR" sz="12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pt-B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O)</a:t>
              </a:r>
            </a:p>
            <a:p>
              <a:pPr marL="36000" indent="-144000">
                <a:spcBef>
                  <a:spcPts val="1800"/>
                </a:spcBef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20 </a:t>
              </a:r>
              <a:r>
                <a:rPr lang="pt-BR" sz="16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mL</a:t>
              </a: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de água (H</a:t>
              </a:r>
              <a:r>
                <a:rPr lang="pt-BR" sz="1600" b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pt-B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O)</a:t>
              </a: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4742731" y="2800552"/>
              <a:ext cx="492443" cy="504398"/>
              <a:chOff x="4056307" y="3716690"/>
              <a:chExt cx="492443" cy="504398"/>
            </a:xfrm>
          </p:grpSpPr>
          <p:sp>
            <p:nvSpPr>
              <p:cNvPr id="4" name="Cilindro 3"/>
              <p:cNvSpPr/>
              <p:nvPr/>
            </p:nvSpPr>
            <p:spPr>
              <a:xfrm>
                <a:off x="4086505" y="3716690"/>
                <a:ext cx="432048" cy="504398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056307" y="3824070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000000"/>
                    </a:solidFill>
                  </a:rPr>
                  <a:t>AS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4700251" y="3377460"/>
              <a:ext cx="577402" cy="504398"/>
              <a:chOff x="5230892" y="4318213"/>
              <a:chExt cx="577402" cy="504398"/>
            </a:xfrm>
          </p:grpSpPr>
          <p:sp>
            <p:nvSpPr>
              <p:cNvPr id="43" name="Cilindro 42"/>
              <p:cNvSpPr/>
              <p:nvPr/>
            </p:nvSpPr>
            <p:spPr>
              <a:xfrm>
                <a:off x="5307991" y="4318213"/>
                <a:ext cx="432048" cy="504398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5230892" y="445327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rgbClr val="000000"/>
                    </a:solidFill>
                  </a:rPr>
                  <a:t>10</a:t>
                </a:r>
                <a:r>
                  <a:rPr lang="pt-BR" baseline="30000" dirty="0">
                    <a:solidFill>
                      <a:srgbClr val="000000"/>
                    </a:solidFill>
                  </a:rPr>
                  <a:t>-2</a:t>
                </a:r>
                <a:endParaRPr lang="pt-B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4700251" y="3953524"/>
              <a:ext cx="591829" cy="504398"/>
              <a:chOff x="4314165" y="5012834"/>
              <a:chExt cx="591829" cy="504398"/>
            </a:xfrm>
          </p:grpSpPr>
          <p:sp>
            <p:nvSpPr>
              <p:cNvPr id="45" name="Cilindro 44"/>
              <p:cNvSpPr/>
              <p:nvPr/>
            </p:nvSpPr>
            <p:spPr>
              <a:xfrm>
                <a:off x="4391305" y="5012834"/>
                <a:ext cx="432048" cy="504398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4314165" y="5147217"/>
                <a:ext cx="59182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700" dirty="0">
                    <a:solidFill>
                      <a:srgbClr val="000000"/>
                    </a:solidFill>
                  </a:rPr>
                  <a:t>H</a:t>
                </a:r>
                <a:r>
                  <a:rPr lang="pt-BR" sz="17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pt-BR" sz="1700" dirty="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</p:grpSp>
      <p:sp>
        <p:nvSpPr>
          <p:cNvPr id="49" name="CaixaDeTexto 48"/>
          <p:cNvSpPr txBox="1"/>
          <p:nvPr/>
        </p:nvSpPr>
        <p:spPr>
          <a:xfrm>
            <a:off x="1261393" y="4509120"/>
            <a:ext cx="7427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3) Escrever nas tiras (c/ lápis): AS, 10</a:t>
            </a:r>
            <a:r>
              <a:rPr lang="pt-BR" sz="20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-2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 e H</a:t>
            </a:r>
            <a:r>
              <a:rPr lang="pt-BR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</a:p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4) Mergulhar as tiras nos respectivos béqueres</a:t>
            </a:r>
          </a:p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5) Espalhar 1000 </a:t>
            </a: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</a:rPr>
              <a:t>μ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L de </a:t>
            </a:r>
            <a:r>
              <a:rPr lang="pt-BR" sz="20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Bacillus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 nas placas de BDA (1/bancada)</a:t>
            </a:r>
          </a:p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6) Distribuir as tiras de papel na placa de BDA </a:t>
            </a:r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</a:rPr>
              <a:t>(iniciar c/ H</a:t>
            </a:r>
            <a:r>
              <a:rPr lang="pt-BR" sz="14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</a:rPr>
              <a:t>O e terminar com AS)</a:t>
            </a:r>
            <a:endParaRPr lang="pt-BR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3" y="1182688"/>
            <a:ext cx="73448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atin typeface="Calibri" panose="020F0502020204030204" pitchFamily="34" charset="0"/>
                <a:cs typeface="Arial" pitchFamily="34" charset="0"/>
              </a:rPr>
              <a:t>Cultivo de microrganismos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Influência da</a:t>
            </a:r>
            <a:r>
              <a:rPr lang="pt-BR" sz="40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temperatura</a:t>
            </a:r>
            <a:r>
              <a:rPr 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e de </a:t>
            </a:r>
            <a:r>
              <a:rPr lang="pt-BR" sz="4000" dirty="0" smtClean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produção de</a:t>
            </a:r>
            <a:r>
              <a:rPr lang="pt-BR" sz="4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4000" b="1" dirty="0" err="1" smtClean="0">
                <a:solidFill>
                  <a:schemeClr val="accent6"/>
                </a:solidFill>
                <a:latin typeface="Calibri" panose="020F0502020204030204" pitchFamily="34" charset="0"/>
                <a:cs typeface="Arial" pitchFamily="34" charset="0"/>
              </a:rPr>
              <a:t>exoenzimas</a:t>
            </a:r>
            <a:endParaRPr lang="pt-BR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364115"/>
            <a:ext cx="590391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Cultivo de microrganismos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340" name="CaixaDeTexto 7"/>
          <p:cNvSpPr txBox="1">
            <a:spLocks noChangeArrowheads="1"/>
          </p:cNvSpPr>
          <p:nvPr/>
        </p:nvSpPr>
        <p:spPr bwMode="auto">
          <a:xfrm>
            <a:off x="1475656" y="1700213"/>
            <a:ext cx="4601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requerimentos físicos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31640" y="2346544"/>
            <a:ext cx="720109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temperatura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H</a:t>
            </a:r>
            <a:r>
              <a:rPr lang="pt-BR" sz="3600" b="1" baseline="-25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O, pH, luz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oxigênio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3" y="788988"/>
            <a:ext cx="7272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temperatura</a:t>
            </a:r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 é determinante no 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crescimento</a:t>
            </a:r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 de microrganismos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294889"/>
            <a:ext cx="590391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Cultivo de microrganismos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8436" name="Grupo 1"/>
          <p:cNvGrpSpPr>
            <a:grpSpLocks noChangeAspect="1"/>
          </p:cNvGrpSpPr>
          <p:nvPr/>
        </p:nvGrpSpPr>
        <p:grpSpPr bwMode="auto">
          <a:xfrm>
            <a:off x="1470992" y="1970131"/>
            <a:ext cx="4180508" cy="3943350"/>
            <a:chOff x="765644" y="2324029"/>
            <a:chExt cx="4616482" cy="4329444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" t="18161"/>
            <a:stretch>
              <a:fillRect/>
            </a:stretch>
          </p:blipFill>
          <p:spPr bwMode="auto">
            <a:xfrm rot="150259">
              <a:off x="809188" y="2837473"/>
              <a:ext cx="4572938" cy="3816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7" b="85107"/>
            <a:stretch>
              <a:fillRect/>
            </a:stretch>
          </p:blipFill>
          <p:spPr bwMode="auto">
            <a:xfrm rot="150259">
              <a:off x="765644" y="2324029"/>
              <a:ext cx="4572000" cy="5984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CaixaDeTexto 14"/>
          <p:cNvSpPr txBox="1">
            <a:spLocks noChangeArrowheads="1"/>
          </p:cNvSpPr>
          <p:nvPr/>
        </p:nvSpPr>
        <p:spPr bwMode="auto">
          <a:xfrm>
            <a:off x="5651500" y="3403600"/>
            <a:ext cx="3206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que são t</a:t>
            </a:r>
            <a:r>
              <a:rPr lang="pt-BR" altLang="pt-BR" sz="3200" b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emperaturas cardinais?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63203" y="929260"/>
            <a:ext cx="7489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faixas</a:t>
            </a:r>
            <a:r>
              <a:rPr lang="pt-BR" alt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temperaturas cardinais </a:t>
            </a:r>
            <a:r>
              <a:rPr lang="pt-BR" alt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muitos </a:t>
            </a:r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fungos </a:t>
            </a:r>
            <a:r>
              <a:rPr lang="pt-BR" altLang="pt-BR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fitopatogênicos</a:t>
            </a:r>
            <a:endParaRPr lang="pt-BR" alt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2656"/>
            <a:ext cx="590391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Cultivo de microrganismos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460" name="CaixaDeTexto 4"/>
          <p:cNvSpPr txBox="1">
            <a:spLocks noChangeArrowheads="1"/>
          </p:cNvSpPr>
          <p:nvPr/>
        </p:nvSpPr>
        <p:spPr bwMode="auto">
          <a:xfrm>
            <a:off x="1547664" y="2674263"/>
            <a:ext cx="3455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215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mínima = 0 – 5°C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ótima = 15 – 30°C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máxima = 30 – 35°C</a:t>
            </a: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6313"/>
            <a:ext cx="5120640" cy="44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944563"/>
            <a:ext cx="64817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temperatura</a:t>
            </a:r>
            <a:r>
              <a:rPr lang="pt-BR" sz="2400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 vs. </a:t>
            </a: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curva de crescimento</a:t>
            </a:r>
            <a:endParaRPr lang="pt-BR" sz="2400" b="1" dirty="0">
              <a:solidFill>
                <a:schemeClr val="accent4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749" y="329452"/>
            <a:ext cx="590391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Cultivo de microrganismos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0484" name="Grupo 2"/>
          <p:cNvGrpSpPr>
            <a:grpSpLocks/>
          </p:cNvGrpSpPr>
          <p:nvPr/>
        </p:nvGrpSpPr>
        <p:grpSpPr bwMode="auto">
          <a:xfrm>
            <a:off x="1270891" y="1448850"/>
            <a:ext cx="7406640" cy="4480560"/>
            <a:chOff x="676151" y="1700808"/>
            <a:chExt cx="8288337" cy="5006975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51" y="1989733"/>
              <a:ext cx="8288337" cy="471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13" y="1700808"/>
              <a:ext cx="8189913" cy="421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ângulo 6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1"/>
          <p:cNvGrpSpPr>
            <a:grpSpLocks/>
          </p:cNvGrpSpPr>
          <p:nvPr/>
        </p:nvGrpSpPr>
        <p:grpSpPr bwMode="auto">
          <a:xfrm>
            <a:off x="1868800" y="1492411"/>
            <a:ext cx="6126480" cy="4389120"/>
            <a:chOff x="2100562" y="1609625"/>
            <a:chExt cx="6863926" cy="5131743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562" y="6057368"/>
              <a:ext cx="6863926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713" y="1609625"/>
              <a:ext cx="6143625" cy="441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ixaDeTexto 5"/>
          <p:cNvSpPr txBox="1"/>
          <p:nvPr/>
        </p:nvSpPr>
        <p:spPr>
          <a:xfrm>
            <a:off x="1343025" y="912115"/>
            <a:ext cx="81375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efeito da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temperatura</a:t>
            </a:r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 no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crescimento</a:t>
            </a:r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 de microrganismos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365501"/>
            <a:ext cx="590391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Cultivo de microrganismos</a:t>
            </a:r>
            <a:endParaRPr lang="pt-BR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7784" y="652337"/>
            <a:ext cx="5818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Prática </a:t>
            </a:r>
            <a:r>
              <a:rPr lang="pt-B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1 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– efeito da temperatura</a:t>
            </a:r>
          </a:p>
        </p:txBody>
      </p:sp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1331641" y="1556792"/>
            <a:ext cx="72008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pt-BR" altLang="pt-BR" sz="2800" b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Fungo (</a:t>
            </a:r>
            <a:r>
              <a:rPr lang="pt-BR" altLang="pt-BR" sz="2800" b="1" i="1" dirty="0" err="1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Sclerotinia</a:t>
            </a:r>
            <a:r>
              <a:rPr lang="pt-BR" altLang="pt-BR" sz="2800" b="1" i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i="1" dirty="0" err="1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sclerotiorum</a:t>
            </a:r>
            <a:r>
              <a:rPr lang="pt-BR" altLang="pt-BR" sz="2800" b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mantido em meio sólido</a:t>
            </a:r>
            <a:endParaRPr lang="pt-BR" altLang="pt-B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Colocar discos de micélio no centro de </a:t>
            </a:r>
            <a:r>
              <a:rPr lang="pt-BR" altLang="pt-B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placas (meio  BDA)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pt-BR" altLang="pt-BR" sz="2800" b="1" dirty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Incubar no escuro </a:t>
            </a:r>
            <a:r>
              <a:rPr lang="pt-BR" altLang="pt-BR" sz="2800" b="1" dirty="0" smtClean="0">
                <a:solidFill>
                  <a:srgbClr val="37609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(5 e 25°C)</a:t>
            </a:r>
            <a:endParaRPr lang="pt-BR" altLang="pt-BR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pt-BR" altLang="pt-BR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Avaliar após 1 semana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pt-BR" altLang="pt-BR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Diâmetro da colônia </a:t>
            </a:r>
            <a:r>
              <a:rPr lang="pt-BR" altLang="pt-BR" sz="28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fúngica</a:t>
            </a:r>
            <a:endParaRPr lang="pt-BR" altLang="pt-BR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pt-BR" altLang="pt-BR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Número de </a:t>
            </a:r>
            <a:r>
              <a:rPr lang="pt-BR" altLang="pt-BR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escleródios</a:t>
            </a:r>
            <a:endParaRPr lang="pt-BR" altLang="pt-BR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1047</TotalTime>
  <Words>403</Words>
  <Application>Microsoft Office PowerPoint</Application>
  <PresentationFormat>Apresentação na tela (4:3)</PresentationFormat>
  <Paragraphs>101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Wingdings</vt:lpstr>
      <vt:lpstr>Wingdings 2</vt:lpstr>
      <vt:lpstr>Solstício</vt:lpstr>
      <vt:lpstr>Design padrão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116</cp:revision>
  <dcterms:created xsi:type="dcterms:W3CDTF">2007-03-27T01:01:35Z</dcterms:created>
  <dcterms:modified xsi:type="dcterms:W3CDTF">2017-06-23T21:07:03Z</dcterms:modified>
</cp:coreProperties>
</file>