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D8D0B0-DBB3-4971-B794-6AD36D0D1287}" v="358" dt="2020-02-21T03:08:46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61EAE-5D85-4172-A925-69A9A8128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F88F23-6C90-4870-8FA8-8744FE409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2259AE-9DD5-4B7D-B915-63D94CEF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7A561B-E7DB-488A-8666-16C0CF2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0EA7A-3CAC-4B90-8AC4-62E31F72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07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6D414-5FE4-4F12-8866-8D6BA44B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300B38-C08C-4660-A603-F1D71F4B4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A57EB4-A4E4-4EE5-BF0D-AD61FAF4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A0F9CE-C5EE-43C6-925B-35032DD6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CAE19B-6739-4F48-B918-0AC1D2CE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083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83C041-4C2C-4ACF-BA19-8C42EED1B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43AD32-32B7-485E-AC16-94C6A617F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480083-7D36-4B43-B39C-15D6C772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721F38-A3C5-4843-BEA7-DCB7D7FD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F6BDF3-99A9-49F6-B3DE-5289D90A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98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8753C-250C-4498-AB5E-A324AABF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6CB5C3-B905-4EE8-8613-952D6C29C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2AF73D-1F13-498F-A8AD-B6524CE5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276BEA-8C02-4CA4-BC1F-F69BB090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5703AB-FD89-4669-B0BB-3B7FB784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683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8EA8B-F047-4982-85E3-CEBA9354B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A616CB-4841-47FA-B7CA-FCFF2E4A1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D59C4B-E3E4-42F9-A97B-049FAD87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A509F6-AFFE-4ED6-A143-86A355B4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761F95-D549-4660-A610-AF750D96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18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89F4F-7A49-4301-A712-FFB0650C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42CE14-2506-4435-A783-DC614638B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0F3987-A913-4EAF-8331-0FDD68139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B8FCB2-6729-4E16-BCB7-68697AD6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36B015-A619-45C9-AB89-3146CCEF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A32D29-D5BD-4373-9696-029BF360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531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D16E0-BCFE-4B8F-BCD5-8D3852DF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97079D-C22A-4653-A239-7B96E3D3E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49C0C9-26FB-4319-BD8E-42E6CD9BF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E7781F-D8EC-4F33-AA30-832A2B51A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B26918-0246-4D63-AEAA-840507F2F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AD0C25-7677-48A2-949E-68CFACD1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08369C9-7ACF-4D17-878B-975B2361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42AD14D-4D79-4CED-95A4-585F8835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557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6E90E-EEDF-41F9-BB07-037952F9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5EC876-9937-4780-B5D9-C3471000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F0CE5E-8073-4666-8526-C740966A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E739B5-A0D4-4E99-B07B-A1C058D6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28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300DC77-0061-4544-8CFD-D2BFB367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993752-474F-46DC-9FE1-6AF104A4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70C0966-2DED-401C-9985-88C4ECE7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151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85B0C-1106-41C9-AA4A-EC3EB7F8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B5233E-0988-4A2C-9CD6-71BA600F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AA9BE2-4852-4C30-BB35-EABE81B96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699749-DF85-41B2-BF2D-78936963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72D34B-0B13-4234-AB4E-BEAC3CCD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F100B4-9F86-4DF8-A477-FB2BAE61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AD080-CD87-4648-A278-EAB816A34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C83E2C5-A167-42D2-9EAE-66C28F14D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EED586-D0F9-40F3-B220-D0BFE7C92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E283FE-8E2D-4E89-B0D0-2034830A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5DE40B-FD87-49E1-946F-E8D24D19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3BDD64-A32B-46A9-8C57-1445CC95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10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5E2A3B-D78D-4501-9C26-F5AA1CBE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88C572-E0DF-416D-866F-FF0A4FF33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40C773-2E4B-4FB7-A90A-384DEF99B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6413-6EDE-49FD-93A3-4A5964BF391A}" type="datetimeFigureOut">
              <a:rPr lang="pt-BR" smtClean="0"/>
              <a:t>20/02/2020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8FFD9-1C99-499F-8891-78E62EDF7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A8D158-9DA8-48E7-B2AF-CCEB135F2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9D7E-FD35-4BE4-9F7C-27AE0301683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03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FE0E9-3D55-4AEA-9351-17DACB7AA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9337" y="3030350"/>
            <a:ext cx="9144000" cy="797299"/>
          </a:xfrm>
        </p:spPr>
        <p:txBody>
          <a:bodyPr anchor="ctr">
            <a:normAutofit fontScale="90000"/>
          </a:bodyPr>
          <a:lstStyle/>
          <a:p>
            <a:r>
              <a:rPr lang="pt-BR" sz="7200" dirty="0"/>
              <a:t>Planejamento Tributário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E7C2A6-CFD3-4399-AB78-2E90D4BAF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279" y="2420699"/>
            <a:ext cx="2142633" cy="631825"/>
          </a:xfrm>
        </p:spPr>
        <p:txBody>
          <a:bodyPr anchor="ctr">
            <a:normAutofit/>
          </a:bodyPr>
          <a:lstStyle/>
          <a:p>
            <a:r>
              <a:rPr lang="pt-BR" sz="2800" b="1" dirty="0"/>
              <a:t>Disciplina</a:t>
            </a:r>
            <a:r>
              <a:rPr lang="pt-BR" sz="2800" dirty="0"/>
              <a:t>: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E760246-8093-4CC9-A904-F9887CCAC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197" y="1260921"/>
            <a:ext cx="1874120" cy="784311"/>
          </a:xfrm>
          <a:prstGeom prst="rect">
            <a:avLst/>
          </a:prstGeom>
        </p:spPr>
      </p:pic>
      <p:pic>
        <p:nvPicPr>
          <p:cNvPr id="10" name="Picture 2" descr="Resultado de imagem para USP">
            <a:extLst>
              <a:ext uri="{FF2B5EF4-FFF2-40B4-BE49-F238E27FC236}">
                <a16:creationId xmlns:a16="http://schemas.microsoft.com/office/drawing/2014/main" id="{E776DA14-BEC1-472D-A2A9-31ABC0A5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57" y="355695"/>
            <a:ext cx="1201754" cy="48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9B83170-86CD-4525-8217-10C4BB278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4744" y="268237"/>
            <a:ext cx="772793" cy="574279"/>
          </a:xfrm>
          <a:prstGeom prst="rect">
            <a:avLst/>
          </a:prstGeom>
        </p:spPr>
      </p:pic>
      <p:pic>
        <p:nvPicPr>
          <p:cNvPr id="15" name="Picture 2" descr="Resultado de imagem para faculdade de direito usp ribeirão preto">
            <a:extLst>
              <a:ext uri="{FF2B5EF4-FFF2-40B4-BE49-F238E27FC236}">
                <a16:creationId xmlns:a16="http://schemas.microsoft.com/office/drawing/2014/main" id="{6504CB2F-CDF5-4129-9378-FCB7FE5F1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43" y="355695"/>
            <a:ext cx="1583113" cy="1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EF22015-181D-4593-8DD0-E246516D81ED}"/>
              </a:ext>
            </a:extLst>
          </p:cNvPr>
          <p:cNvSpPr/>
          <p:nvPr/>
        </p:nvSpPr>
        <p:spPr>
          <a:xfrm>
            <a:off x="2233749" y="4437300"/>
            <a:ext cx="3014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Prof. Dr. Amaury José Rezende</a:t>
            </a:r>
          </a:p>
        </p:txBody>
      </p:sp>
    </p:spTree>
    <p:extLst>
      <p:ext uri="{BB962C8B-B14F-4D97-AF65-F5344CB8AC3E}">
        <p14:creationId xmlns:p14="http://schemas.microsoft.com/office/powerpoint/2010/main" val="17856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1F98D34-F533-4C54-9B51-B40F3A65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Informações</a:t>
            </a:r>
          </a:p>
        </p:txBody>
      </p:sp>
      <p:sp>
        <p:nvSpPr>
          <p:cNvPr id="15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ED6AF734-67EB-449D-851A-03BE8D9B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dirty="0"/>
              <a:t>Informações Gerais</a:t>
            </a:r>
          </a:p>
          <a:p>
            <a:pPr lvl="1"/>
            <a:r>
              <a:rPr lang="pt-BR" dirty="0"/>
              <a:t>Aulas: sexta-feira</a:t>
            </a:r>
          </a:p>
          <a:p>
            <a:pPr lvl="1"/>
            <a:r>
              <a:rPr lang="pt-BR" dirty="0"/>
              <a:t>Horário: 08:15 as 10:00</a:t>
            </a:r>
          </a:p>
          <a:p>
            <a:pPr lvl="1"/>
            <a:r>
              <a:rPr lang="pt-BR" dirty="0"/>
              <a:t>Sala:  C31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Critério de Avaliação</a:t>
            </a:r>
          </a:p>
          <a:p>
            <a:pPr lvl="1"/>
            <a:r>
              <a:rPr lang="pt-BR" dirty="0"/>
              <a:t>Resenhas da Legislação</a:t>
            </a:r>
          </a:p>
          <a:p>
            <a:pPr lvl="1"/>
            <a:r>
              <a:rPr lang="pt-BR" dirty="0"/>
              <a:t>Resolução de Estudos de Casos</a:t>
            </a:r>
          </a:p>
          <a:p>
            <a:pPr lvl="1"/>
            <a:r>
              <a:rPr lang="pt-BR" dirty="0"/>
              <a:t>Apresentação de Estudo de Caso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40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29D892-F22A-4039-9844-B2C0F2C3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Objetivo da disciplina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9104AC-FC2B-49F5-BC67-A9F07721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t-BR" dirty="0"/>
              <a:t>Tratar das questões conceituais e práticas de planejamento tributário e sua inter-relação com a Contabilidade e a Controladoria, de forma a capacitá-lo à execução, análise e interpretação do processo de tributação das empresas, propiciando ao aluno uma compreensão da integração conceitual e sistêmica do impacto dos tributos sobre as transações realizadas no ambiente organizacional.</a:t>
            </a:r>
          </a:p>
        </p:txBody>
      </p:sp>
    </p:spTree>
    <p:extLst>
      <p:ext uri="{BB962C8B-B14F-4D97-AF65-F5344CB8AC3E}">
        <p14:creationId xmlns:p14="http://schemas.microsoft.com/office/powerpoint/2010/main" val="94956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5C0168-5EB7-4E84-B746-D0327A0F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Tópicos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F0B1C-84C9-415C-BD56-DBB8698F0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t-BR" dirty="0"/>
              <a:t>Aspectos Econômicos dos Planejamento Tributária</a:t>
            </a:r>
          </a:p>
          <a:p>
            <a:r>
              <a:rPr lang="pt-BR" dirty="0"/>
              <a:t>Conceito de Planejamento Tributário</a:t>
            </a:r>
          </a:p>
          <a:p>
            <a:r>
              <a:rPr lang="pt-BR" dirty="0"/>
              <a:t>Contabilidade Tributária</a:t>
            </a:r>
          </a:p>
          <a:p>
            <a:r>
              <a:rPr lang="pt-BR" dirty="0"/>
              <a:t>Subvenções Governamentais</a:t>
            </a:r>
          </a:p>
          <a:p>
            <a:r>
              <a:rPr lang="pt-BR" dirty="0"/>
              <a:t>Regimes Tributários</a:t>
            </a:r>
          </a:p>
          <a:p>
            <a:r>
              <a:rPr lang="pt-BR" dirty="0"/>
              <a:t>Planejamento Tributário de Tributos Indiretos</a:t>
            </a:r>
          </a:p>
          <a:p>
            <a:r>
              <a:rPr lang="pt-BR" dirty="0"/>
              <a:t>Tributação sobre a remuneração de gestores e a distribuição de resultados.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8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C9F14A-F738-464C-B3D6-E5971650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Programação das Atividades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006F035-A2BB-435D-A26F-E12D71868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019" y="199698"/>
            <a:ext cx="7110485" cy="633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2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D3C10E-C1DB-4705-AC9E-E394562B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Algumas Referências</a:t>
            </a:r>
          </a:p>
        </p:txBody>
      </p:sp>
      <p:sp>
        <p:nvSpPr>
          <p:cNvPr id="9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5E5181-7921-41D4-9AAB-99CBF13E1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1700" dirty="0"/>
              <a:t>Básica: </a:t>
            </a:r>
          </a:p>
          <a:p>
            <a:pPr lvl="1"/>
            <a:r>
              <a:rPr lang="pt-BR" sz="1700" dirty="0"/>
              <a:t>PÊGAS, Paulo H. Manual de contabilidade tributária. 7.ed. Rio de Janeiro, 2011. </a:t>
            </a:r>
          </a:p>
          <a:p>
            <a:pPr marL="0" indent="0">
              <a:buNone/>
            </a:pPr>
            <a:r>
              <a:rPr lang="pt-BR" sz="1700" dirty="0"/>
              <a:t>Complementar: </a:t>
            </a:r>
          </a:p>
          <a:p>
            <a:pPr lvl="1"/>
            <a:r>
              <a:rPr lang="pt-BR" sz="1700" dirty="0"/>
              <a:t>REZENDE, Amaury et. al. Contabilidade Tributária. São Paulo: Atlas, 2010. </a:t>
            </a:r>
          </a:p>
          <a:p>
            <a:pPr lvl="1"/>
            <a:r>
              <a:rPr lang="pt-BR" sz="1700" dirty="0"/>
              <a:t>OLIVEIRA, Gustavo P. Contabilidade tributária. 3.ed. São Paulo: Saraiva, 2009. </a:t>
            </a:r>
          </a:p>
          <a:p>
            <a:pPr lvl="1"/>
            <a:r>
              <a:rPr lang="pt-BR" sz="1700" dirty="0"/>
              <a:t>OLIVEIRA, Luis M. De et al. Manual de contabilidade tributária. 11. ed. São Paulo: Atlas, 2012. </a:t>
            </a:r>
          </a:p>
          <a:p>
            <a:pPr lvl="1"/>
            <a:r>
              <a:rPr lang="pt-BR" sz="1700" dirty="0"/>
              <a:t>IUDÍCIBUS, Sérgio de, et al. Manual de contabilidade societária. 1. ed. São Paulo: Atlas, 2010. </a:t>
            </a:r>
          </a:p>
          <a:p>
            <a:pPr lvl="1"/>
            <a:r>
              <a:rPr lang="pt-BR" sz="1700" dirty="0"/>
              <a:t>MACHADO, Hugo de Brito. Curso de direito tributário. 33. ed. São Paulo: Malheiros, 2012.</a:t>
            </a:r>
          </a:p>
          <a:p>
            <a:endParaRPr lang="pt-BR" sz="17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FEAC303-50F7-4AE4-9C8C-193EF8DED452}"/>
              </a:ext>
            </a:extLst>
          </p:cNvPr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9920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Planejamento Tributário</vt:lpstr>
      <vt:lpstr>Informações</vt:lpstr>
      <vt:lpstr>Objetivo da disciplina</vt:lpstr>
      <vt:lpstr>Tópicos</vt:lpstr>
      <vt:lpstr>Programação das Atividades</vt:lpstr>
      <vt:lpstr>Algumas 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Tributário</dc:title>
  <dc:creator>Amaury Rezende</dc:creator>
  <cp:lastModifiedBy>Amaury Rezende</cp:lastModifiedBy>
  <cp:revision>1</cp:revision>
  <dcterms:created xsi:type="dcterms:W3CDTF">2020-02-21T03:07:14Z</dcterms:created>
  <dcterms:modified xsi:type="dcterms:W3CDTF">2020-02-21T03:20:05Z</dcterms:modified>
</cp:coreProperties>
</file>