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2167C14-5451-4AED-BBAE-DC6D888A5687}" type="datetimeFigureOut">
              <a:rPr lang="pt-BR" smtClean="0"/>
              <a:t>03/06/2015</a:t>
            </a:fld>
            <a:endParaRPr lang="pt-B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t-B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BF7A89-6F90-4529-91FA-A03E1AE3CD9C}" type="slidenum">
              <a:rPr lang="pt-BR" smtClean="0"/>
              <a:t>‹nº›</a:t>
            </a:fld>
            <a:endParaRPr lang="pt-B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92167C14-5451-4AED-BBAE-DC6D888A5687}" type="datetimeFigureOut">
              <a:rPr lang="pt-BR" smtClean="0"/>
              <a:t>03/06/2015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FBF7A89-6F90-4529-91FA-A03E1AE3CD9C}" type="slidenum">
              <a:rPr lang="pt-BR" smtClean="0"/>
              <a:t>‹nº›</a:t>
            </a:fld>
            <a:endParaRPr lang="pt-B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92167C14-5451-4AED-BBAE-DC6D888A5687}" type="datetimeFigureOut">
              <a:rPr lang="pt-BR" smtClean="0"/>
              <a:t>03/06/2015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FBF7A89-6F90-4529-91FA-A03E1AE3CD9C}" type="slidenum">
              <a:rPr lang="pt-BR" smtClean="0"/>
              <a:t>‹nº›</a:t>
            </a:fld>
            <a:endParaRPr lang="pt-B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92167C14-5451-4AED-BBAE-DC6D888A5687}" type="datetimeFigureOut">
              <a:rPr lang="pt-BR" smtClean="0"/>
              <a:t>03/06/2015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FBF7A89-6F90-4529-91FA-A03E1AE3CD9C}" type="slidenum">
              <a:rPr lang="pt-BR" smtClean="0"/>
              <a:t>‹nº›</a:t>
            </a:fld>
            <a:endParaRPr lang="pt-BR"/>
          </a:p>
        </p:txBody>
      </p:sp>
      <p:sp>
        <p:nvSpPr>
          <p:cNvPr id="11" name="Title 10"/>
          <p:cNvSpPr>
            <a:spLocks noGrp="1"/>
          </p:cNvSpPr>
          <p:nvPr>
            <p:ph type="title"/>
          </p:nvPr>
        </p:nvSpPr>
        <p:spPr/>
        <p:txBody>
          <a:bodyPr/>
          <a:lstStyle/>
          <a:p>
            <a:r>
              <a:rPr lang="pt-BR" smtClean="0"/>
              <a:t>Clique para editar o título mestre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2167C14-5451-4AED-BBAE-DC6D888A5687}" type="datetimeFigureOut">
              <a:rPr lang="pt-BR" smtClean="0"/>
              <a:t>03/06/2015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FBF7A89-6F90-4529-91FA-A03E1AE3CD9C}"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167C14-5451-4AED-BBAE-DC6D888A5687}" type="datetimeFigureOut">
              <a:rPr lang="pt-BR" smtClean="0"/>
              <a:t>03/06/2015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FBF7A89-6F90-4529-91FA-A03E1AE3CD9C}" type="slidenum">
              <a:rPr lang="pt-BR" smtClean="0"/>
              <a:t>‹nº›</a:t>
            </a:fld>
            <a:endParaRPr lang="pt-BR"/>
          </a:p>
        </p:txBody>
      </p:sp>
      <p:sp>
        <p:nvSpPr>
          <p:cNvPr id="12" name="Title 1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2167C14-5451-4AED-BBAE-DC6D888A5687}" type="datetimeFigureOut">
              <a:rPr lang="pt-BR" smtClean="0"/>
              <a:t>03/06/2015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FBF7A89-6F90-4529-91FA-A03E1AE3CD9C}" type="slidenum">
              <a:rPr lang="pt-BR" smtClean="0"/>
              <a:t>‹nº›</a:t>
            </a:fld>
            <a:endParaRPr lang="pt-B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2167C14-5451-4AED-BBAE-DC6D888A5687}" type="datetimeFigureOut">
              <a:rPr lang="pt-BR" smtClean="0"/>
              <a:t>03/06/2015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FBF7A89-6F90-4529-91FA-A03E1AE3CD9C}" type="slidenum">
              <a:rPr lang="pt-BR" smtClean="0"/>
              <a:t>‹nº›</a:t>
            </a:fld>
            <a:endParaRPr lang="pt-B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67C14-5451-4AED-BBAE-DC6D888A5687}" type="datetimeFigureOut">
              <a:rPr lang="pt-BR" smtClean="0"/>
              <a:t>03/06/2015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FBF7A89-6F90-4529-91FA-A03E1AE3CD9C}"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BR" smtClean="0"/>
              <a:t>Clique para editar o título mestre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2167C14-5451-4AED-BBAE-DC6D888A5687}" type="datetimeFigureOut">
              <a:rPr lang="pt-BR" smtClean="0"/>
              <a:t>03/06/2015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FBF7A89-6F90-4529-91FA-A03E1AE3CD9C}"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BR" smtClean="0"/>
              <a:t>Clique para editar o título mestre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2167C14-5451-4AED-BBAE-DC6D888A5687}" type="datetimeFigureOut">
              <a:rPr lang="pt-BR" smtClean="0"/>
              <a:t>03/06/2015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FBF7A89-6F90-4529-91FA-A03E1AE3CD9C}"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2167C14-5451-4AED-BBAE-DC6D888A5687}" type="datetimeFigureOut">
              <a:rPr lang="pt-BR" smtClean="0"/>
              <a:t>03/06/2015</a:t>
            </a:fld>
            <a:endParaRPr lang="pt-B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pt-B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FBF7A89-6F90-4529-91FA-A03E1AE3CD9C}"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476672"/>
            <a:ext cx="7488832" cy="4893647"/>
          </a:xfrm>
          <a:prstGeom prst="rect">
            <a:avLst/>
          </a:prstGeom>
        </p:spPr>
        <p:txBody>
          <a:bodyPr wrap="square">
            <a:spAutoFit/>
          </a:bodyPr>
          <a:lstStyle/>
          <a:p>
            <a:r>
              <a:rPr lang="pt-BR" sz="2400" b="1" dirty="0" smtClean="0"/>
              <a:t>O CAPITALISMO NO FINAL DO SÉCULO XX</a:t>
            </a:r>
          </a:p>
          <a:p>
            <a:endParaRPr lang="pt-BR" sz="2400" b="1" dirty="0" smtClean="0"/>
          </a:p>
          <a:p>
            <a:r>
              <a:rPr lang="pt-BR" sz="2400" b="1" dirty="0" smtClean="0"/>
              <a:t>= O que caracteriza a crise das economias capitalistas a partir dos anos 1970?</a:t>
            </a:r>
          </a:p>
          <a:p>
            <a:endParaRPr lang="pt-BR" sz="2400" b="1" dirty="0" smtClean="0"/>
          </a:p>
          <a:p>
            <a:r>
              <a:rPr lang="pt-BR" sz="2400" b="1" dirty="0" smtClean="0"/>
              <a:t>- Se o declínio do ritmo de crescimento já representava um problema para os economistas e para os gestores da política econômica, mas grave foi o fato de ter sido acompanhado por AUMENTO DAS TAXAS DE INFLAÇÃO e de DESEMPREGO.</a:t>
            </a:r>
          </a:p>
          <a:p>
            <a:endParaRPr lang="pt-BR" sz="2400" b="1" dirty="0" smtClean="0"/>
          </a:p>
          <a:p>
            <a:r>
              <a:rPr lang="pt-BR" sz="2400" b="1" dirty="0" smtClean="0"/>
              <a:t>- Combinação inusitada: ESTAGNAÇÃO + INFLAÇÃO = ESTAGFLAÇÃO</a:t>
            </a:r>
            <a:r>
              <a:rPr lang="pt-BR" sz="2400" dirty="0" smtClean="0"/>
              <a:t>.</a:t>
            </a:r>
            <a:endParaRPr lang="pt-BR" sz="2400" dirty="0"/>
          </a:p>
        </p:txBody>
      </p:sp>
    </p:spTree>
    <p:extLst>
      <p:ext uri="{BB962C8B-B14F-4D97-AF65-F5344CB8AC3E}">
        <p14:creationId xmlns:p14="http://schemas.microsoft.com/office/powerpoint/2010/main" val="235445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404664"/>
            <a:ext cx="7848872" cy="6001643"/>
          </a:xfrm>
          <a:prstGeom prst="rect">
            <a:avLst/>
          </a:prstGeom>
        </p:spPr>
        <p:txBody>
          <a:bodyPr wrap="square">
            <a:spAutoFit/>
          </a:bodyPr>
          <a:lstStyle/>
          <a:p>
            <a:pPr marL="342900" indent="-342900">
              <a:buFontTx/>
              <a:buChar char="-"/>
            </a:pPr>
            <a:r>
              <a:rPr lang="pt-BR" sz="2400" b="1" i="1" u="sng" dirty="0" smtClean="0"/>
              <a:t>justificativas</a:t>
            </a:r>
            <a:r>
              <a:rPr lang="pt-BR" sz="2400" b="1" dirty="0" smtClean="0"/>
              <a:t>:</a:t>
            </a:r>
          </a:p>
          <a:p>
            <a:pPr marL="342900" indent="-342900">
              <a:buFontTx/>
              <a:buChar char="-"/>
            </a:pPr>
            <a:endParaRPr lang="pt-BR" sz="2400" b="1" dirty="0" smtClean="0"/>
          </a:p>
          <a:p>
            <a:r>
              <a:rPr lang="pt-BR" sz="2400" b="1" dirty="0" smtClean="0"/>
              <a:t>. a redução dos impostos (dos ricos) e dos gastos sociais (dos pobres) era racionalizada sob uma mesma ótica – as altas alíquotas dos impostos inibiam os esforços dos mais ricos e a sua redução conduziria ao aumento dos investimentos e da atividade econômica, a maiores receitas públicas e à redução do déficit público.</a:t>
            </a:r>
          </a:p>
          <a:p>
            <a:endParaRPr lang="pt-BR" sz="2400" b="1" dirty="0" smtClean="0"/>
          </a:p>
          <a:p>
            <a:r>
              <a:rPr lang="pt-BR" sz="2400" b="1" dirty="0" smtClean="0"/>
              <a:t>. a ajuda aos pobres, admitia-se que ela era prejudicial ao caráter, à iniciativa e ao esforço e, portanto, ao bem-estar dos desfavorecidos. “Para terem sucesso, os pobres necessitam, acima de tudo, do incentivo de sua pobreza”.</a:t>
            </a:r>
          </a:p>
          <a:p>
            <a:endParaRPr lang="pt-BR" sz="2400" b="1" dirty="0" smtClean="0"/>
          </a:p>
          <a:p>
            <a:r>
              <a:rPr lang="pt-BR" sz="2400" b="1" dirty="0" smtClean="0"/>
              <a:t>. REAGAN sintetizava: o governo não era a solução para o problema social; ele era o problema.</a:t>
            </a:r>
            <a:endParaRPr lang="pt-BR" sz="2400" b="1" dirty="0"/>
          </a:p>
        </p:txBody>
      </p:sp>
    </p:spTree>
    <p:extLst>
      <p:ext uri="{BB962C8B-B14F-4D97-AF65-F5344CB8AC3E}">
        <p14:creationId xmlns:p14="http://schemas.microsoft.com/office/powerpoint/2010/main" val="385383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908720"/>
            <a:ext cx="7272808" cy="3785652"/>
          </a:xfrm>
          <a:prstGeom prst="rect">
            <a:avLst/>
          </a:prstGeom>
        </p:spPr>
        <p:txBody>
          <a:bodyPr wrap="square">
            <a:spAutoFit/>
          </a:bodyPr>
          <a:lstStyle/>
          <a:p>
            <a:r>
              <a:rPr lang="pt-BR" sz="2400" b="1" dirty="0" smtClean="0"/>
              <a:t>= CRÍTICAS AO KEYNESIANISMO:</a:t>
            </a:r>
          </a:p>
          <a:p>
            <a:endParaRPr lang="pt-BR" sz="2400" b="1" dirty="0" smtClean="0"/>
          </a:p>
          <a:p>
            <a:pPr marL="342900" indent="-342900">
              <a:buFontTx/>
              <a:buChar char="-"/>
            </a:pPr>
            <a:r>
              <a:rPr lang="pt-BR" sz="2400" b="1" dirty="0" smtClean="0"/>
              <a:t>o </a:t>
            </a:r>
            <a:r>
              <a:rPr lang="pt-BR" sz="2400" b="1" dirty="0" err="1" smtClean="0"/>
              <a:t>Keynesianismo</a:t>
            </a:r>
            <a:r>
              <a:rPr lang="pt-BR" sz="2400" b="1" dirty="0" smtClean="0"/>
              <a:t> não permitia entender o fenômeno da estagflação e, em consequência, propor políticas de combate;</a:t>
            </a:r>
          </a:p>
          <a:p>
            <a:pPr marL="342900" indent="-342900">
              <a:buFontTx/>
              <a:buChar char="-"/>
            </a:pPr>
            <a:endParaRPr lang="pt-BR" sz="2400" b="1" dirty="0" smtClean="0"/>
          </a:p>
          <a:p>
            <a:pPr marL="342900" indent="-342900">
              <a:buFontTx/>
              <a:buChar char="-"/>
            </a:pPr>
            <a:r>
              <a:rPr lang="pt-BR" sz="2400" b="1" dirty="0" smtClean="0"/>
              <a:t>a doutrina </a:t>
            </a:r>
            <a:r>
              <a:rPr lang="pt-BR" sz="2400" b="1" dirty="0" err="1" smtClean="0"/>
              <a:t>keynesiana</a:t>
            </a:r>
            <a:r>
              <a:rPr lang="pt-BR" sz="2400" b="1" dirty="0" smtClean="0"/>
              <a:t> se concentrava em instrumentos relacionados ao controle da demanda e não da importância suficiente ao lado da oferta.</a:t>
            </a:r>
          </a:p>
          <a:p>
            <a:pPr marL="342900" indent="-342900">
              <a:buFontTx/>
              <a:buChar char="-"/>
            </a:pPr>
            <a:endParaRPr lang="pt-BR" sz="2400" b="1" dirty="0"/>
          </a:p>
        </p:txBody>
      </p:sp>
    </p:spTree>
    <p:extLst>
      <p:ext uri="{BB962C8B-B14F-4D97-AF65-F5344CB8AC3E}">
        <p14:creationId xmlns:p14="http://schemas.microsoft.com/office/powerpoint/2010/main" val="1357858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260648"/>
            <a:ext cx="7848872" cy="6370975"/>
          </a:xfrm>
          <a:prstGeom prst="rect">
            <a:avLst/>
          </a:prstGeom>
        </p:spPr>
        <p:txBody>
          <a:bodyPr wrap="square">
            <a:spAutoFit/>
          </a:bodyPr>
          <a:lstStyle/>
          <a:p>
            <a:pPr marL="342900" indent="-342900">
              <a:buFontTx/>
              <a:buChar char="-"/>
            </a:pPr>
            <a:r>
              <a:rPr lang="pt-BR" sz="2400" b="1" i="1" u="sng" dirty="0" smtClean="0"/>
              <a:t>essa corrente crítica ficou conhecida como ECONOMIA DO LADO DA OFERTA:  </a:t>
            </a:r>
          </a:p>
          <a:p>
            <a:pPr marL="342900" indent="-342900">
              <a:buFontTx/>
              <a:buChar char="-"/>
            </a:pPr>
            <a:endParaRPr lang="pt-BR" sz="2400" b="1" dirty="0" smtClean="0"/>
          </a:p>
          <a:p>
            <a:pPr marL="342900" indent="-342900">
              <a:buFontTx/>
              <a:buChar char="-"/>
            </a:pPr>
            <a:r>
              <a:rPr lang="pt-BR" sz="2400" b="1" dirty="0" smtClean="0"/>
              <a:t>no longo prazo a oferta está sempre em equilíbrio de pleno emprego e o produto em seu nível potencial;</a:t>
            </a:r>
          </a:p>
          <a:p>
            <a:pPr marL="342900" indent="-342900">
              <a:buFontTx/>
              <a:buChar char="-"/>
            </a:pPr>
            <a:endParaRPr lang="pt-BR" sz="2400" b="1" dirty="0" smtClean="0"/>
          </a:p>
          <a:p>
            <a:pPr marL="342900" indent="-342900">
              <a:buFontTx/>
              <a:buChar char="-"/>
            </a:pPr>
            <a:r>
              <a:rPr lang="pt-BR" sz="2400" b="1" dirty="0" smtClean="0"/>
              <a:t>estímulos à demanda (como preconizava a doutrina </a:t>
            </a:r>
            <a:r>
              <a:rPr lang="pt-BR" sz="2400" b="1" dirty="0" err="1" smtClean="0"/>
              <a:t>Keynesiana</a:t>
            </a:r>
            <a:r>
              <a:rPr lang="pt-BR" sz="2400" b="1" dirty="0" smtClean="0"/>
              <a:t>) gerariam apenas inflação, pois as empresas se antecipariam ao governo e aumentariam seus preços, sem elevar a produção e o volume de emprego.</a:t>
            </a:r>
          </a:p>
          <a:p>
            <a:pPr marL="342900" indent="-342900">
              <a:buFontTx/>
              <a:buChar char="-"/>
            </a:pPr>
            <a:endParaRPr lang="pt-BR" sz="2400" b="1" dirty="0" smtClean="0"/>
          </a:p>
          <a:p>
            <a:pPr marL="342900" indent="-342900">
              <a:buFontTx/>
              <a:buChar char="-"/>
            </a:pPr>
            <a:r>
              <a:rPr lang="pt-BR" sz="2400" b="1" dirty="0" smtClean="0"/>
              <a:t>os déficits fiscais eram desnecessários e danosos, pois o financiamento dos gastos públicos, quando efetuado com emissão de moeda, gera inflação ou, quando realizado por meio da dívida pública, reduz o montante de recursos para o investimento privado.</a:t>
            </a:r>
          </a:p>
          <a:p>
            <a:pPr marL="342900" indent="-342900">
              <a:buFontTx/>
              <a:buChar char="-"/>
            </a:pPr>
            <a:endParaRPr lang="pt-BR" sz="2400" b="1" dirty="0"/>
          </a:p>
        </p:txBody>
      </p:sp>
    </p:spTree>
    <p:extLst>
      <p:ext uri="{BB962C8B-B14F-4D97-AF65-F5344CB8AC3E}">
        <p14:creationId xmlns:p14="http://schemas.microsoft.com/office/powerpoint/2010/main" val="1264395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99592" y="692697"/>
            <a:ext cx="7776864" cy="4154984"/>
          </a:xfrm>
          <a:prstGeom prst="rect">
            <a:avLst/>
          </a:prstGeom>
        </p:spPr>
        <p:txBody>
          <a:bodyPr wrap="square">
            <a:spAutoFit/>
          </a:bodyPr>
          <a:lstStyle/>
          <a:p>
            <a:r>
              <a:rPr lang="pt-BR" sz="2400" b="1" dirty="0" smtClean="0"/>
              <a:t>= AO DECLÍNIO DO DEYNESIANISMO correspondeu a ASCENSÃO DO MONETARISMO – MILTON FRIEDMAN:</a:t>
            </a:r>
          </a:p>
          <a:p>
            <a:endParaRPr lang="pt-BR" sz="2400" b="1" dirty="0" smtClean="0"/>
          </a:p>
          <a:p>
            <a:pPr marL="342900" indent="-342900">
              <a:buFontTx/>
              <a:buChar char="-"/>
            </a:pPr>
            <a:r>
              <a:rPr lang="pt-BR" sz="2400" b="1" dirty="0" smtClean="0"/>
              <a:t>O MONETARISMO define uma regra para o crescimento da oferta da moeda (a quantidade ótima de moeda): </a:t>
            </a:r>
          </a:p>
          <a:p>
            <a:endParaRPr lang="pt-BR" sz="2400" b="1" dirty="0"/>
          </a:p>
          <a:p>
            <a:r>
              <a:rPr lang="pt-BR" sz="2400" b="1" dirty="0" smtClean="0"/>
              <a:t>	- esse crescimento deve ser proporcional ao crescimento da atividade econômica, de modo a evitar deflação ou inflação = </a:t>
            </a:r>
          </a:p>
          <a:p>
            <a:endParaRPr lang="pt-BR" sz="2400" b="1" dirty="0"/>
          </a:p>
          <a:p>
            <a:r>
              <a:rPr lang="pt-BR" sz="2400" b="1" dirty="0" smtClean="0"/>
              <a:t>		papel da política monetária.</a:t>
            </a:r>
            <a:endParaRPr lang="pt-BR" sz="2400" b="1" dirty="0"/>
          </a:p>
        </p:txBody>
      </p:sp>
    </p:spTree>
    <p:extLst>
      <p:ext uri="{BB962C8B-B14F-4D97-AF65-F5344CB8AC3E}">
        <p14:creationId xmlns:p14="http://schemas.microsoft.com/office/powerpoint/2010/main" val="3324592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99592" y="764704"/>
            <a:ext cx="7704856" cy="6001643"/>
          </a:xfrm>
          <a:prstGeom prst="rect">
            <a:avLst/>
          </a:prstGeom>
        </p:spPr>
        <p:txBody>
          <a:bodyPr wrap="square">
            <a:spAutoFit/>
          </a:bodyPr>
          <a:lstStyle/>
          <a:p>
            <a:pPr marL="342900" indent="-342900">
              <a:buFontTx/>
              <a:buChar char="-"/>
            </a:pPr>
            <a:r>
              <a:rPr lang="pt-BR" sz="2400" b="1" dirty="0" smtClean="0"/>
              <a:t>Da mesma forma que a ECONOMIA DO LADO DA OFERTA, o MONETARISMO afirma que, </a:t>
            </a:r>
          </a:p>
          <a:p>
            <a:pPr marL="342900" indent="-342900">
              <a:buFontTx/>
              <a:buChar char="-"/>
            </a:pPr>
            <a:endParaRPr lang="pt-BR" sz="2400" b="1" dirty="0"/>
          </a:p>
          <a:p>
            <a:pPr marL="342900" indent="-342900">
              <a:buFontTx/>
              <a:buChar char="-"/>
            </a:pPr>
            <a:r>
              <a:rPr lang="pt-BR" sz="2400" b="1" dirty="0" smtClean="0"/>
              <a:t>no longo prazo, a economia se situa sempre em pleno emprego (considerada a taxa natural de desemprego); desse modo, as medidas de política monetária ou de política fiscal seriam incapazes de surtir efeitos permanentes sobre o nível da atividade econômica.</a:t>
            </a:r>
          </a:p>
          <a:p>
            <a:pPr marL="342900" indent="-342900">
              <a:buFontTx/>
              <a:buChar char="-"/>
            </a:pPr>
            <a:endParaRPr lang="pt-BR" sz="2400" b="1" dirty="0" smtClean="0"/>
          </a:p>
          <a:p>
            <a:pPr marL="342900" indent="-342900">
              <a:buFontTx/>
              <a:buChar char="-"/>
            </a:pPr>
            <a:r>
              <a:rPr lang="pt-BR" sz="2400" b="1" dirty="0" smtClean="0"/>
              <a:t>Apesar da CRÍTICA AO KEYNESIANISMO, os gastos militares do Governo REAGAN e o enorme déficit fiscal aberto nesses anos foram responsáveis pela recuperação do ritmo do crescimento econômico a partir de 1983 e da redução da taxa de desemprego nos anos 1980.</a:t>
            </a:r>
          </a:p>
          <a:p>
            <a:pPr marL="342900" indent="-342900">
              <a:buFontTx/>
              <a:buChar char="-"/>
            </a:pPr>
            <a:endParaRPr lang="pt-BR" sz="2400" b="1" dirty="0"/>
          </a:p>
        </p:txBody>
      </p:sp>
    </p:spTree>
    <p:extLst>
      <p:ext uri="{BB962C8B-B14F-4D97-AF65-F5344CB8AC3E}">
        <p14:creationId xmlns:p14="http://schemas.microsoft.com/office/powerpoint/2010/main" val="2153505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612845"/>
            <a:ext cx="8136904" cy="6001643"/>
          </a:xfrm>
          <a:prstGeom prst="rect">
            <a:avLst/>
          </a:prstGeom>
        </p:spPr>
        <p:txBody>
          <a:bodyPr wrap="square">
            <a:spAutoFit/>
          </a:bodyPr>
          <a:lstStyle/>
          <a:p>
            <a:r>
              <a:rPr lang="pt-BR" sz="2400" b="1" dirty="0" smtClean="0"/>
              <a:t>= </a:t>
            </a:r>
            <a:r>
              <a:rPr lang="pt-BR" sz="2400" b="1" u="sng" dirty="0" smtClean="0"/>
              <a:t>TENDÊNCIA</a:t>
            </a:r>
            <a:r>
              <a:rPr lang="pt-BR" sz="2400" b="1" dirty="0" smtClean="0"/>
              <a:t>:	</a:t>
            </a:r>
          </a:p>
          <a:p>
            <a:r>
              <a:rPr lang="pt-BR" sz="2400" b="1" dirty="0" smtClean="0"/>
              <a:t>- NEOLIBERALISMO – na Europa a privatização de empresas públicas e nos EUA desregulamentações.</a:t>
            </a:r>
          </a:p>
          <a:p>
            <a:endParaRPr lang="pt-BR" sz="2400" b="1" dirty="0" smtClean="0"/>
          </a:p>
          <a:p>
            <a:r>
              <a:rPr lang="pt-BR" sz="2400" b="1" u="sng" dirty="0" smtClean="0"/>
              <a:t>AS RELAÇÕES DE TRABALHO</a:t>
            </a:r>
          </a:p>
          <a:p>
            <a:r>
              <a:rPr lang="pt-BR" sz="2400" b="1" dirty="0" smtClean="0"/>
              <a:t>- Durante a ERA DE OURO no EUA e na EUROPA:</a:t>
            </a:r>
          </a:p>
          <a:p>
            <a:r>
              <a:rPr lang="pt-BR" sz="2400" b="1" dirty="0" smtClean="0"/>
              <a:t>. empregos estáveis, profissões bem definidas (com base na especialização do trabalhador); relativo acordo entre capital e trabalho com ganhos reais ao trabalhadores (mediados pelos sindicados ativos).</a:t>
            </a:r>
          </a:p>
          <a:p>
            <a:r>
              <a:rPr lang="pt-BR" sz="2400" b="1" dirty="0" smtClean="0"/>
              <a:t>- </a:t>
            </a:r>
            <a:r>
              <a:rPr lang="pt-BR" sz="2400" b="1" u="sng" dirty="0" smtClean="0"/>
              <a:t>Impactos da inovações tecnológicas</a:t>
            </a:r>
            <a:r>
              <a:rPr lang="pt-BR" sz="2400" b="1" dirty="0" smtClean="0"/>
              <a:t>:	</a:t>
            </a:r>
          </a:p>
          <a:p>
            <a:r>
              <a:rPr lang="pt-BR" sz="2400" b="1" dirty="0" smtClean="0"/>
              <a:t>. trabalho </a:t>
            </a:r>
            <a:r>
              <a:rPr lang="pt-BR" sz="2400" b="1" dirty="0" err="1" smtClean="0"/>
              <a:t>precarizado</a:t>
            </a:r>
            <a:r>
              <a:rPr lang="pt-BR" sz="2400" b="1" dirty="0" smtClean="0"/>
              <a:t>, terceirização, subcontratação, trabalho em tempo parcial, trabalho temporário, por tempo determinado, trabalho informal.</a:t>
            </a:r>
          </a:p>
          <a:p>
            <a:r>
              <a:rPr lang="pt-BR" sz="2400" b="1" dirty="0" smtClean="0"/>
              <a:t>. ampliação do setor de serviços.</a:t>
            </a:r>
          </a:p>
          <a:p>
            <a:r>
              <a:rPr lang="pt-BR" sz="2400" b="1" dirty="0" smtClean="0"/>
              <a:t>. declínio dos sindicatos</a:t>
            </a:r>
            <a:r>
              <a:rPr lang="pt-BR" dirty="0" smtClean="0"/>
              <a:t>.</a:t>
            </a:r>
            <a:endParaRPr lang="pt-BR" dirty="0"/>
          </a:p>
        </p:txBody>
      </p:sp>
    </p:spTree>
    <p:extLst>
      <p:ext uri="{BB962C8B-B14F-4D97-AF65-F5344CB8AC3E}">
        <p14:creationId xmlns:p14="http://schemas.microsoft.com/office/powerpoint/2010/main" val="570564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332656"/>
            <a:ext cx="7632848" cy="4893647"/>
          </a:xfrm>
          <a:prstGeom prst="rect">
            <a:avLst/>
          </a:prstGeom>
        </p:spPr>
        <p:txBody>
          <a:bodyPr wrap="square">
            <a:spAutoFit/>
          </a:bodyPr>
          <a:lstStyle/>
          <a:p>
            <a:pPr marL="342900" indent="-342900">
              <a:buFontTx/>
              <a:buChar char="-"/>
            </a:pPr>
            <a:r>
              <a:rPr lang="pt-BR" sz="2400" b="1" dirty="0" smtClean="0"/>
              <a:t>Na perspectiva teórica do </a:t>
            </a:r>
            <a:r>
              <a:rPr lang="pt-BR" sz="2400" b="1" dirty="0" err="1" smtClean="0"/>
              <a:t>keynesianismo</a:t>
            </a:r>
            <a:r>
              <a:rPr lang="pt-BR" sz="2400" b="1" dirty="0" smtClean="0"/>
              <a:t> – </a:t>
            </a:r>
          </a:p>
          <a:p>
            <a:pPr marL="342900" indent="-342900">
              <a:buFontTx/>
              <a:buChar char="-"/>
            </a:pPr>
            <a:endParaRPr lang="pt-BR" sz="2400" b="1" dirty="0" smtClean="0"/>
          </a:p>
          <a:p>
            <a:r>
              <a:rPr lang="pt-BR" sz="2400" b="1" dirty="0" smtClean="0"/>
              <a:t>. a inflação resultaria de pressão da demanda sobre uma economia cujos fatores de produção já estavam próximos da plena utilização (uma economia em que não havia desemprego nem capacidade ociosa dos bens produção).</a:t>
            </a:r>
          </a:p>
          <a:p>
            <a:endParaRPr lang="pt-BR" sz="2400" b="1" dirty="0" smtClean="0"/>
          </a:p>
          <a:p>
            <a:r>
              <a:rPr lang="pt-BR" sz="2400" b="1" dirty="0" smtClean="0"/>
              <a:t>. ao contrário – quando o desemprego fosse elevado ou crescente, não deveria ocorrer aumento da taxa de inflação.</a:t>
            </a:r>
          </a:p>
          <a:p>
            <a:endParaRPr lang="pt-BR" sz="2400" b="1" dirty="0" smtClean="0"/>
          </a:p>
          <a:p>
            <a:r>
              <a:rPr lang="pt-BR" sz="2400" b="1" dirty="0" smtClean="0"/>
              <a:t>= NÃO era isso que se verificava na maior parte dos países capitalistas.</a:t>
            </a:r>
            <a:endParaRPr lang="pt-BR" sz="2400" b="1" dirty="0"/>
          </a:p>
        </p:txBody>
      </p:sp>
    </p:spTree>
    <p:extLst>
      <p:ext uri="{BB962C8B-B14F-4D97-AF65-F5344CB8AC3E}">
        <p14:creationId xmlns:p14="http://schemas.microsoft.com/office/powerpoint/2010/main" val="244524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836712"/>
            <a:ext cx="6696744" cy="4524315"/>
          </a:xfrm>
          <a:prstGeom prst="rect">
            <a:avLst/>
          </a:prstGeom>
        </p:spPr>
        <p:txBody>
          <a:bodyPr wrap="square">
            <a:spAutoFit/>
          </a:bodyPr>
          <a:lstStyle/>
          <a:p>
            <a:r>
              <a:rPr lang="pt-BR" sz="2400" b="1" dirty="0" smtClean="0"/>
              <a:t>= Quais explicações:</a:t>
            </a:r>
          </a:p>
          <a:p>
            <a:endParaRPr lang="pt-BR" sz="2400" b="1" dirty="0" smtClean="0"/>
          </a:p>
          <a:p>
            <a:pPr marL="457200" indent="-457200">
              <a:buAutoNum type="arabicParenR"/>
            </a:pPr>
            <a:r>
              <a:rPr lang="pt-BR" sz="2400" b="1" i="1" dirty="0" smtClean="0"/>
              <a:t>Choques do petróleo:</a:t>
            </a:r>
          </a:p>
          <a:p>
            <a:endParaRPr lang="pt-BR" sz="2400" b="1" dirty="0" smtClean="0"/>
          </a:p>
          <a:p>
            <a:pPr marL="342900" indent="-342900">
              <a:buFontTx/>
              <a:buChar char="-"/>
            </a:pPr>
            <a:r>
              <a:rPr lang="pt-BR" sz="2400" b="1" dirty="0" smtClean="0"/>
              <a:t>Primeiro choque do petróleo – 1973 – OPEP.</a:t>
            </a:r>
          </a:p>
          <a:p>
            <a:pPr marL="342900" indent="-342900">
              <a:buFontTx/>
              <a:buChar char="-"/>
            </a:pPr>
            <a:endParaRPr lang="pt-BR" sz="2400" b="1" dirty="0" smtClean="0"/>
          </a:p>
          <a:p>
            <a:r>
              <a:rPr lang="pt-BR" sz="2400" b="1" dirty="0" smtClean="0"/>
              <a:t>- Preço do barril em 1970 = US$2,00 por barril</a:t>
            </a:r>
          </a:p>
          <a:p>
            <a:r>
              <a:rPr lang="pt-BR" sz="2400" b="1" dirty="0" smtClean="0"/>
              <a:t>- Preço do barril em 1973 = US$11,65 por barril</a:t>
            </a:r>
          </a:p>
          <a:p>
            <a:pPr marL="342900" indent="-342900">
              <a:buFontTx/>
              <a:buChar char="-"/>
            </a:pPr>
            <a:endParaRPr lang="pt-BR" sz="2400" b="1" dirty="0" smtClean="0"/>
          </a:p>
          <a:p>
            <a:pPr marL="342900" indent="-342900">
              <a:buFontTx/>
              <a:buChar char="-"/>
            </a:pPr>
            <a:r>
              <a:rPr lang="pt-BR" sz="2400" b="1" dirty="0" smtClean="0"/>
              <a:t>Segundo choque do petróleo – 1979.</a:t>
            </a:r>
          </a:p>
          <a:p>
            <a:pPr marL="342900" indent="-342900">
              <a:buFontTx/>
              <a:buChar char="-"/>
            </a:pPr>
            <a:endParaRPr lang="pt-BR" sz="2400" b="1" dirty="0" smtClean="0"/>
          </a:p>
          <a:p>
            <a:r>
              <a:rPr lang="pt-BR" sz="2400" b="1" dirty="0" smtClean="0"/>
              <a:t>- Preço do barril em 1979 – US$40,00 por barril</a:t>
            </a:r>
            <a:endParaRPr lang="pt-BR" sz="2400" b="1" dirty="0"/>
          </a:p>
        </p:txBody>
      </p:sp>
    </p:spTree>
    <p:extLst>
      <p:ext uri="{BB962C8B-B14F-4D97-AF65-F5344CB8AC3E}">
        <p14:creationId xmlns:p14="http://schemas.microsoft.com/office/powerpoint/2010/main" val="236515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19672" y="1268760"/>
            <a:ext cx="6192688" cy="3539430"/>
          </a:xfrm>
          <a:prstGeom prst="rect">
            <a:avLst/>
          </a:prstGeom>
        </p:spPr>
        <p:txBody>
          <a:bodyPr wrap="square">
            <a:spAutoFit/>
          </a:bodyPr>
          <a:lstStyle/>
          <a:p>
            <a:r>
              <a:rPr lang="pt-BR" sz="2800" b="1" dirty="0" smtClean="0"/>
              <a:t>2) GALBRAITH:</a:t>
            </a:r>
          </a:p>
          <a:p>
            <a:endParaRPr lang="pt-BR" sz="2800" b="1" dirty="0" smtClean="0"/>
          </a:p>
          <a:p>
            <a:pPr marL="457200" indent="-457200">
              <a:buFontTx/>
              <a:buChar char="-"/>
            </a:pPr>
            <a:r>
              <a:rPr lang="pt-BR" sz="2800" b="1" dirty="0" smtClean="0"/>
              <a:t>reconhece o impacto dos preços do petróleo;</a:t>
            </a:r>
          </a:p>
          <a:p>
            <a:pPr marL="457200" indent="-457200">
              <a:buFontTx/>
              <a:buChar char="-"/>
            </a:pPr>
            <a:endParaRPr lang="pt-BR" sz="2800" b="1" dirty="0" smtClean="0"/>
          </a:p>
          <a:p>
            <a:r>
              <a:rPr lang="pt-BR" sz="2800" b="1" dirty="0" smtClean="0"/>
              <a:t>- atribui à espiral preços-salários” – pressão permanente dos salários sobre os preços e deste sobre os salários.</a:t>
            </a:r>
            <a:endParaRPr lang="pt-BR" sz="2800" b="1" dirty="0"/>
          </a:p>
        </p:txBody>
      </p:sp>
    </p:spTree>
    <p:extLst>
      <p:ext uri="{BB962C8B-B14F-4D97-AF65-F5344CB8AC3E}">
        <p14:creationId xmlns:p14="http://schemas.microsoft.com/office/powerpoint/2010/main" val="3930439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548680"/>
            <a:ext cx="7200800" cy="6001643"/>
          </a:xfrm>
          <a:prstGeom prst="rect">
            <a:avLst/>
          </a:prstGeom>
        </p:spPr>
        <p:txBody>
          <a:bodyPr wrap="square">
            <a:spAutoFit/>
          </a:bodyPr>
          <a:lstStyle/>
          <a:p>
            <a:r>
              <a:rPr lang="pt-BR" sz="2400" b="1" dirty="0" smtClean="0"/>
              <a:t>3) ALAIN LIPIETZ:</a:t>
            </a:r>
          </a:p>
          <a:p>
            <a:endParaRPr lang="pt-BR" sz="2400" b="1" dirty="0" smtClean="0"/>
          </a:p>
          <a:p>
            <a:pPr marL="342900" indent="-342900">
              <a:buFontTx/>
              <a:buChar char="-"/>
            </a:pPr>
            <a:r>
              <a:rPr lang="pt-BR" sz="2400" b="1" dirty="0" smtClean="0"/>
              <a:t>a redução do ritmo de aumento da produtividade colocava em questão o equilíbrio estabelecido na Era de Ouro que permitia, a um tempo, a elevação dos salários reais e manutenção (ou elevação) da taxa de lucro, induzindo o investimento que sustentava o crescimento da economia.</a:t>
            </a:r>
          </a:p>
          <a:p>
            <a:pPr marL="342900" indent="-342900">
              <a:buFontTx/>
              <a:buChar char="-"/>
            </a:pPr>
            <a:endParaRPr lang="pt-BR" sz="2400" b="1" dirty="0" smtClean="0"/>
          </a:p>
          <a:p>
            <a:pPr marL="342900" indent="-342900">
              <a:buFontTx/>
              <a:buChar char="-"/>
            </a:pPr>
            <a:r>
              <a:rPr lang="pt-BR" sz="2400" b="1" dirty="0" smtClean="0"/>
              <a:t>Sem o aumento da produtividade, surge o conflito entre salários e lucros, “resolvido” pela inflação, que tem como possíveis efeitos colaterais: a redução da demanda (se há redução do salário real), da taxa de lucro, do investimento e do crescimento da economia.</a:t>
            </a:r>
          </a:p>
          <a:p>
            <a:pPr marL="342900" indent="-342900">
              <a:buFontTx/>
              <a:buChar char="-"/>
            </a:pPr>
            <a:endParaRPr lang="pt-BR" sz="2400" b="1" dirty="0"/>
          </a:p>
        </p:txBody>
      </p:sp>
    </p:spTree>
    <p:extLst>
      <p:ext uri="{BB962C8B-B14F-4D97-AF65-F5344CB8AC3E}">
        <p14:creationId xmlns:p14="http://schemas.microsoft.com/office/powerpoint/2010/main" val="30399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548680"/>
            <a:ext cx="7704856" cy="5632311"/>
          </a:xfrm>
          <a:prstGeom prst="rect">
            <a:avLst/>
          </a:prstGeom>
        </p:spPr>
        <p:txBody>
          <a:bodyPr wrap="square">
            <a:spAutoFit/>
          </a:bodyPr>
          <a:lstStyle/>
          <a:p>
            <a:r>
              <a:rPr lang="pt-BR" sz="2400" b="1" dirty="0" smtClean="0"/>
              <a:t>4) ROBERT BRENNER:</a:t>
            </a:r>
          </a:p>
          <a:p>
            <a:endParaRPr lang="pt-BR" sz="2400" b="1" dirty="0" smtClean="0"/>
          </a:p>
          <a:p>
            <a:pPr marL="342900" indent="-342900">
              <a:buFontTx/>
              <a:buChar char="-"/>
            </a:pPr>
            <a:r>
              <a:rPr lang="pt-BR" sz="2400" b="1" dirty="0" smtClean="0"/>
              <a:t>a queda da taxa de lucro que induziu a redução dos investimentos e do ritmo de crescimento, seria o RESULTADO DA CONCORRÊNCIA NO MERCADO INTERNACIONAL;</a:t>
            </a:r>
          </a:p>
          <a:p>
            <a:pPr marL="342900" indent="-342900">
              <a:buFontTx/>
              <a:buChar char="-"/>
            </a:pPr>
            <a:endParaRPr lang="pt-BR" sz="2400" b="1" dirty="0" smtClean="0"/>
          </a:p>
          <a:p>
            <a:pPr marL="342900" indent="-342900">
              <a:buFontTx/>
              <a:buChar char="-"/>
            </a:pPr>
            <a:r>
              <a:rPr lang="pt-BR" sz="2400" b="1" dirty="0" smtClean="0"/>
              <a:t>a produção manufatureira da Europa (em especial da Alemanha) e do Japão passou a concorrer com a dos EUA: primeiro no âmbito dos mercados internos e, depois, na esfera do comércio internacional.</a:t>
            </a:r>
          </a:p>
          <a:p>
            <a:pPr marL="342900" indent="-342900">
              <a:buFontTx/>
              <a:buChar char="-"/>
            </a:pPr>
            <a:endParaRPr lang="pt-BR" sz="2400" b="1" dirty="0" smtClean="0"/>
          </a:p>
          <a:p>
            <a:pPr marL="342900" indent="-342900">
              <a:buFontTx/>
              <a:buChar char="-"/>
            </a:pPr>
            <a:r>
              <a:rPr lang="pt-BR" sz="2400" b="1" dirty="0" smtClean="0"/>
              <a:t>com custos menores, pressionaram os preços para baixo, reduzindo a taxa de lucro dos produtores dos EUA.</a:t>
            </a:r>
          </a:p>
          <a:p>
            <a:pPr marL="342900" indent="-342900">
              <a:buFontTx/>
              <a:buChar char="-"/>
            </a:pPr>
            <a:endParaRPr lang="pt-BR" sz="2400" b="1" dirty="0"/>
          </a:p>
        </p:txBody>
      </p:sp>
    </p:spTree>
    <p:extLst>
      <p:ext uri="{BB962C8B-B14F-4D97-AF65-F5344CB8AC3E}">
        <p14:creationId xmlns:p14="http://schemas.microsoft.com/office/powerpoint/2010/main" val="198335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259632" y="620688"/>
            <a:ext cx="7128792" cy="4093428"/>
          </a:xfrm>
          <a:prstGeom prst="rect">
            <a:avLst/>
          </a:prstGeom>
        </p:spPr>
        <p:txBody>
          <a:bodyPr wrap="square">
            <a:spAutoFit/>
          </a:bodyPr>
          <a:lstStyle/>
          <a:p>
            <a:r>
              <a:rPr lang="pt-BR" sz="2600" b="1" dirty="0" smtClean="0"/>
              <a:t>= na raiz dos eventos da década de 1970 estava a tendência persistente de excesso de capacidade produtiva na indústria manufatureira mundial que impôs a ESTAGFLAÇÃO – ou seja, taxas reduzidas de crescimento econômico – e um conflito permanente entre as principais economias industriais pela divisão do mercado internacional. As taxas de câmbio se tornaram uma arma nessa disputa pelos mercados dada a dificuldade de uma ação coordenadora no plano mundial. </a:t>
            </a:r>
            <a:endParaRPr lang="pt-BR" sz="2600" b="1" dirty="0"/>
          </a:p>
        </p:txBody>
      </p:sp>
    </p:spTree>
    <p:extLst>
      <p:ext uri="{BB962C8B-B14F-4D97-AF65-F5344CB8AC3E}">
        <p14:creationId xmlns:p14="http://schemas.microsoft.com/office/powerpoint/2010/main" val="910459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620689"/>
            <a:ext cx="7056784" cy="4893647"/>
          </a:xfrm>
          <a:prstGeom prst="rect">
            <a:avLst/>
          </a:prstGeom>
        </p:spPr>
        <p:txBody>
          <a:bodyPr wrap="square">
            <a:spAutoFit/>
          </a:bodyPr>
          <a:lstStyle/>
          <a:p>
            <a:r>
              <a:rPr lang="pt-BR" sz="2400" b="1" dirty="0" smtClean="0"/>
              <a:t>TRANSFORMAÇÕES DO CAPITALISMO NA DÉCADA DE 1980: POLÍTICA ECONÔMICA, INSTITUIÇÕES, RELAÇÕES INTERNACIONAIS E RELAÇÕES DE TRABALHO.</a:t>
            </a:r>
          </a:p>
          <a:p>
            <a:endParaRPr lang="pt-BR" sz="2400" b="1" dirty="0" smtClean="0"/>
          </a:p>
          <a:p>
            <a:pPr marL="342900" indent="-342900">
              <a:buFontTx/>
              <a:buChar char="-"/>
            </a:pPr>
            <a:r>
              <a:rPr lang="pt-BR" sz="2400" b="1" dirty="0" smtClean="0"/>
              <a:t>reação americana – subida dos juros;</a:t>
            </a:r>
          </a:p>
          <a:p>
            <a:pPr marL="342900" indent="-342900">
              <a:buFontTx/>
              <a:buChar char="-"/>
            </a:pPr>
            <a:endParaRPr lang="pt-BR" sz="2400" b="1" dirty="0" smtClean="0"/>
          </a:p>
          <a:p>
            <a:pPr marL="342900" indent="-342900">
              <a:buFontTx/>
              <a:buChar char="-"/>
            </a:pPr>
            <a:r>
              <a:rPr lang="pt-BR" sz="2400" b="1" dirty="0" smtClean="0"/>
              <a:t>déficit em conta corrente;</a:t>
            </a:r>
          </a:p>
          <a:p>
            <a:pPr marL="342900" indent="-342900">
              <a:buFontTx/>
              <a:buChar char="-"/>
            </a:pPr>
            <a:endParaRPr lang="pt-BR" sz="2400" b="1" dirty="0" smtClean="0"/>
          </a:p>
          <a:p>
            <a:pPr marL="342900" indent="-342900">
              <a:buFontTx/>
              <a:buChar char="-"/>
            </a:pPr>
            <a:r>
              <a:rPr lang="pt-BR" sz="2400" b="1" dirty="0" smtClean="0"/>
              <a:t>valorização do dólar;</a:t>
            </a:r>
          </a:p>
          <a:p>
            <a:pPr marL="342900" indent="-342900">
              <a:buFontTx/>
              <a:buChar char="-"/>
            </a:pPr>
            <a:endParaRPr lang="pt-BR" sz="2400" b="1" dirty="0" smtClean="0"/>
          </a:p>
          <a:p>
            <a:pPr marL="342900" indent="-342900">
              <a:buFontTx/>
              <a:buChar char="-"/>
            </a:pPr>
            <a:r>
              <a:rPr lang="pt-BR" sz="2400" b="1" dirty="0" smtClean="0"/>
              <a:t>forte impacto recessivo.</a:t>
            </a:r>
          </a:p>
          <a:p>
            <a:pPr marL="342900" indent="-342900">
              <a:buFontTx/>
              <a:buChar char="-"/>
            </a:pPr>
            <a:endParaRPr lang="pt-BR" sz="2400" b="1" dirty="0"/>
          </a:p>
        </p:txBody>
      </p:sp>
    </p:spTree>
    <p:extLst>
      <p:ext uri="{BB962C8B-B14F-4D97-AF65-F5344CB8AC3E}">
        <p14:creationId xmlns:p14="http://schemas.microsoft.com/office/powerpoint/2010/main" val="255091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99592" y="548680"/>
            <a:ext cx="7488832" cy="5262979"/>
          </a:xfrm>
          <a:prstGeom prst="rect">
            <a:avLst/>
          </a:prstGeom>
        </p:spPr>
        <p:txBody>
          <a:bodyPr wrap="square">
            <a:spAutoFit/>
          </a:bodyPr>
          <a:lstStyle/>
          <a:p>
            <a:r>
              <a:rPr lang="pt-BR" sz="2800" b="1" dirty="0" smtClean="0"/>
              <a:t>= Governo REAGAN – a partir de 1983 – superou a recessão e impulso da economia mundial até o final da década.</a:t>
            </a:r>
          </a:p>
          <a:p>
            <a:endParaRPr lang="pt-BR" sz="2800" b="1" dirty="0" smtClean="0"/>
          </a:p>
          <a:p>
            <a:pPr marL="457200" indent="-457200">
              <a:buFontTx/>
              <a:buChar char="-"/>
            </a:pPr>
            <a:r>
              <a:rPr lang="pt-BR" sz="2800" b="1" i="1" u="sng" dirty="0" smtClean="0"/>
              <a:t>medidas</a:t>
            </a:r>
            <a:r>
              <a:rPr lang="pt-BR" sz="2800" b="1" dirty="0" smtClean="0"/>
              <a:t>: </a:t>
            </a:r>
          </a:p>
          <a:p>
            <a:pPr marL="457200" indent="-457200">
              <a:buFontTx/>
              <a:buChar char="-"/>
            </a:pPr>
            <a:endParaRPr lang="pt-BR" sz="2800" b="1" dirty="0" smtClean="0"/>
          </a:p>
          <a:p>
            <a:r>
              <a:rPr lang="pt-BR" sz="2800" b="1" dirty="0" smtClean="0"/>
              <a:t>. redução de impostos com objetivo de estimular a demanda (premiou a parcela mais rica);</a:t>
            </a:r>
          </a:p>
          <a:p>
            <a:endParaRPr lang="pt-BR" sz="2800" b="1" dirty="0" smtClean="0"/>
          </a:p>
          <a:p>
            <a:r>
              <a:rPr lang="pt-BR" sz="2800" b="1" dirty="0" smtClean="0"/>
              <a:t>. elevação dos gastos por meio de uma redistribuição peculiar: redução dos gastos sociais e elevação dos gastos militares.</a:t>
            </a:r>
            <a:endParaRPr lang="pt-BR" sz="2800" b="1" dirty="0"/>
          </a:p>
        </p:txBody>
      </p:sp>
    </p:spTree>
    <p:extLst>
      <p:ext uri="{BB962C8B-B14F-4D97-AF65-F5344CB8AC3E}">
        <p14:creationId xmlns:p14="http://schemas.microsoft.com/office/powerpoint/2010/main" val="3909861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a Dura">
  <a:themeElements>
    <a:clrScheme name="Capa Dur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pa Dur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a Dur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25</TotalTime>
  <Words>1040</Words>
  <Application>Microsoft Office PowerPoint</Application>
  <PresentationFormat>Apresentação na tela (4:3)</PresentationFormat>
  <Paragraphs>101</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Capa Dura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Lelio Luiz De Oliveira</dc:creator>
  <cp:lastModifiedBy>Lelio Luiz De Oliveira</cp:lastModifiedBy>
  <cp:revision>4</cp:revision>
  <dcterms:created xsi:type="dcterms:W3CDTF">2015-06-03T22:16:07Z</dcterms:created>
  <dcterms:modified xsi:type="dcterms:W3CDTF">2015-06-03T22:41:13Z</dcterms:modified>
</cp:coreProperties>
</file>