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9" r:id="rId2"/>
    <p:sldId id="490" r:id="rId3"/>
    <p:sldId id="438" r:id="rId4"/>
    <p:sldId id="496" r:id="rId5"/>
    <p:sldId id="497" r:id="rId6"/>
    <p:sldId id="507" r:id="rId7"/>
    <p:sldId id="506" r:id="rId8"/>
    <p:sldId id="509" r:id="rId9"/>
    <p:sldId id="510" r:id="rId10"/>
    <p:sldId id="531" r:id="rId11"/>
    <p:sldId id="533" r:id="rId12"/>
    <p:sldId id="530" r:id="rId13"/>
    <p:sldId id="512" r:id="rId14"/>
    <p:sldId id="517" r:id="rId15"/>
    <p:sldId id="516" r:id="rId16"/>
    <p:sldId id="513" r:id="rId17"/>
    <p:sldId id="514" r:id="rId18"/>
    <p:sldId id="515" r:id="rId19"/>
    <p:sldId id="518" r:id="rId20"/>
    <p:sldId id="519" r:id="rId21"/>
    <p:sldId id="520" r:id="rId22"/>
    <p:sldId id="521" r:id="rId23"/>
    <p:sldId id="522" r:id="rId24"/>
    <p:sldId id="532" r:id="rId25"/>
    <p:sldId id="523" r:id="rId26"/>
    <p:sldId id="524" r:id="rId27"/>
    <p:sldId id="525" r:id="rId28"/>
    <p:sldId id="526" r:id="rId29"/>
    <p:sldId id="528" r:id="rId30"/>
    <p:sldId id="527" r:id="rId31"/>
    <p:sldId id="529" r:id="rId32"/>
    <p:sldId id="53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B2484B"/>
    <a:srgbClr val="A3A143"/>
    <a:srgbClr val="EDE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356" autoAdjust="0"/>
  </p:normalViewPr>
  <p:slideViewPr>
    <p:cSldViewPr snapToGrid="0">
      <p:cViewPr varScale="1">
        <p:scale>
          <a:sx n="81" d="100"/>
          <a:sy n="81" d="100"/>
        </p:scale>
        <p:origin x="4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C7F8EC05-6A74-41B7-8598-DE8A1897B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483DE27E-8F25-4352-B252-EED368CEF1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37182246-F937-4A0F-A05C-5B73D440B08A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DC397354-C249-4429-B5D1-3AFE9DC8A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59AD8D7A-7AAD-4849-B113-73C3163AAE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Euphemia" panose="020B0503040102020104"/>
              </a:defRPr>
            </a:lvl1pPr>
          </a:lstStyle>
          <a:p>
            <a:pPr>
              <a:defRPr/>
            </a:pPr>
            <a:fld id="{571B662B-FC99-4F7E-BE9B-637255B7767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09024924-B1A4-4AA6-9A97-07986398A2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6B44D21C-155B-4EB9-85A5-E4790E3C73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91611D1D-51BD-48CD-9BD3-E4A5292ECB3D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B491B46C-2AE3-4B8F-8E8F-DA72D3AF1B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142E25F6-EA4D-49F9-9219-1E902AE8F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5A148D44-3581-4BBC-B772-95A227EBDF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0124FDB1-C081-45DB-A20E-9022EC05EA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Euphemia" panose="020B0503040102020104"/>
              </a:defRPr>
            </a:lvl1pPr>
          </a:lstStyle>
          <a:p>
            <a:pPr>
              <a:defRPr/>
            </a:pPr>
            <a:fld id="{31CF8D7B-7515-4E4F-836E-4158AAF697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A1B66D7-A9F7-44C9-BF0D-EB8EB4748D4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E79AA29-872E-424D-A942-4913327412D4}" type="slidenum">
              <a:rPr lang="pt-BR" altLang="pt-BR" sz="1200">
                <a:latin typeface="Euphemia" panose="020B0503040102020104" pitchFamily="34" charset="0"/>
                <a:cs typeface="Arial" panose="020B0604020202020204" pitchFamily="34" charset="0"/>
              </a:rPr>
              <a:pPr algn="r" eaLnBrk="1" hangingPunct="1"/>
              <a:t>9</a:t>
            </a:fld>
            <a:endParaRPr lang="pt-BR" altLang="pt-BR" sz="1200"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77C8621-2128-4759-A0B7-DD9D06818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8599C63-0274-4E20-9FEA-830B11277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96FFF90-9E1F-4822-910E-4DD171154EE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77C11E-D2BA-4294-BB09-D84121ABE2EE}" type="slidenum">
              <a:rPr lang="pt-BR" altLang="pt-BR" sz="1200">
                <a:latin typeface="Euphemia" panose="020B0503040102020104" pitchFamily="34" charset="0"/>
                <a:cs typeface="Arial" panose="020B0604020202020204" pitchFamily="34" charset="0"/>
              </a:rPr>
              <a:pPr algn="r" eaLnBrk="1" hangingPunct="1"/>
              <a:t>30</a:t>
            </a:fld>
            <a:endParaRPr lang="pt-BR" altLang="pt-BR" sz="1200"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644B014-1B17-4156-84A3-9C58BBBCD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D93B0974-B0A4-4383-9EC2-E6722DC80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/>
              <a:t>Estatização da dívida externa:</a:t>
            </a:r>
          </a:p>
          <a:p>
            <a:pPr eaLnBrk="1" hangingPunct="1"/>
            <a:r>
              <a:rPr altLang="pt-BR"/>
              <a:t>  1974: cerca de 80% da dívida pertencia ao setor privado</a:t>
            </a:r>
          </a:p>
          <a:p>
            <a:pPr eaLnBrk="1" hangingPunct="1"/>
            <a:r>
              <a:rPr altLang="pt-BR"/>
              <a:t>  1979: maior parcela do setor público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96FFF90-9E1F-4822-910E-4DD171154EE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77C11E-D2BA-4294-BB09-D84121ABE2EE}" type="slidenum">
              <a:rPr lang="pt-BR" altLang="pt-BR" sz="1200">
                <a:latin typeface="Euphemia" panose="020B0503040102020104" pitchFamily="34" charset="0"/>
                <a:cs typeface="Arial" panose="020B0604020202020204" pitchFamily="34" charset="0"/>
              </a:rPr>
              <a:pPr algn="r" eaLnBrk="1" hangingPunct="1"/>
              <a:t>32</a:t>
            </a:fld>
            <a:endParaRPr lang="pt-BR" altLang="pt-BR" sz="1200"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644B014-1B17-4156-84A3-9C58BBBCD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D93B0974-B0A4-4383-9EC2-E6722DC80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/>
              <a:t>Estatização da dívida externa:</a:t>
            </a:r>
          </a:p>
          <a:p>
            <a:pPr eaLnBrk="1" hangingPunct="1"/>
            <a:r>
              <a:rPr altLang="pt-BR"/>
              <a:t>  1974: cerca de 80% da dívida pertencia ao setor privado</a:t>
            </a:r>
          </a:p>
          <a:p>
            <a:pPr eaLnBrk="1" hangingPunct="1"/>
            <a:r>
              <a:rPr altLang="pt-BR"/>
              <a:t>  1979: maior parcela do setor público</a:t>
            </a:r>
          </a:p>
        </p:txBody>
      </p:sp>
    </p:spTree>
    <p:extLst>
      <p:ext uri="{BB962C8B-B14F-4D97-AF65-F5344CB8AC3E}">
        <p14:creationId xmlns:p14="http://schemas.microsoft.com/office/powerpoint/2010/main" val="245800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CACF3758-E4DB-463E-9733-0138AB07FA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42C9C76-3D03-4616-AEE3-C821BEC46420}" type="slidenum">
              <a:rPr lang="pt-BR" altLang="pt-BR" sz="1200">
                <a:latin typeface="Euphemia" panose="020B0503040102020104" pitchFamily="34" charset="0"/>
                <a:cs typeface="Arial" panose="020B0604020202020204" pitchFamily="34" charset="0"/>
              </a:rPr>
              <a:pPr algn="r" eaLnBrk="1" hangingPunct="1"/>
              <a:t>14</a:t>
            </a:fld>
            <a:endParaRPr lang="pt-BR" altLang="pt-BR" sz="1200"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BAC71A2-8CC2-44E9-A6E4-E1B57340E5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37EB1289-D5CD-47C0-9521-C4235C54D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612ADC6E-92D8-48B4-9702-D4B557385D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C05EFCC-3A33-43E6-9C96-4A1C6171238A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15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D59CDC2-6971-4F83-957B-23A3CB6DBF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1E13E8B1-C41F-4F89-AFDA-480A64283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0ED437A-CEA2-421D-A2F3-BEE7CF60988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8A47687-AA6E-4CFF-861E-A2765DE016EE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17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B65F357-7D3F-4A84-B178-97BE61EE9F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31D16622-323F-4108-AFDB-A9A6D8E4B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29766660-D0C3-4BD8-A0F6-5C3C4CCA40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74BBF22-0AFB-40B2-97F7-569613BFFAF8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18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6872C0E-A73F-4DA2-AB47-27E8D0BE94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4DC2607-BE4A-4928-9E2C-B3E6B88CE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FEB3B59-6D33-4A79-A6D4-AB81CBC2A45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E1B289B-ABCA-4B4D-89B9-967FEA0DC46C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21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700CADD2-0AD2-4CD6-8EBC-E91B09B31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9B03E13C-50DA-4DEE-82EA-6300A5793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E59FC-405B-40BB-ADEC-5C59FCF43DCF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7096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34BBA4AA-7F74-426F-80D6-ED4EA07131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820A155-786D-41F0-AA71-E051C0701FC2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25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B4CE1A1-F746-4671-856A-8A8398C4A3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497B81C2-0ECD-47F6-AD64-EDA5427BA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35964958-5536-476D-BEA5-C6FCFA3678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C1823D1-1A0A-4918-90E8-8A55C899E08A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26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26F0082-ABA8-48FB-9DD4-B16BF1DC6C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607B430C-72B0-436B-9953-097D43100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BDD1ACEE-73C9-4C4E-813C-96437E63B238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B0175E7B-A992-41B6-83B0-D10150896745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23993012-341B-4852-AF86-C65846CC6E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2389CFC2-871D-41C4-BD2C-86DC125AD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1E9DC-32C4-4691-BE6D-FE0754D9209C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2EB53EAA-8660-4E49-BC69-3DCA8312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A72C20ED-569C-46C5-8E3F-3029D465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629E46-8430-487A-A5D3-1767DD4ACA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679508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D8B55A94-CDBD-462B-A856-E7F389E3828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39AE306B-0B9F-478C-AEA1-E5084A71A395}"/>
                </a:ext>
              </a:extLst>
            </p:cNvPr>
            <p:cNvCxnSpPr/>
            <p:nvPr/>
          </p:nvCxnSpPr>
          <p:spPr>
            <a:xfrm rot="10800000">
              <a:off x="1073151" y="1204909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817F9975-A23D-4041-B10A-A6A8B9DE1955}"/>
                </a:ext>
              </a:extLst>
            </p:cNvPr>
            <p:cNvCxnSpPr/>
            <p:nvPr/>
          </p:nvCxnSpPr>
          <p:spPr>
            <a:xfrm rot="10800000">
              <a:off x="1073151" y="1268034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C0AC46D7-1DC5-4006-9AB7-9BB2616C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A85A-4F66-4765-8554-008DE2DB2E52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980CED32-593B-4EC3-808F-FA26C898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DB544482-17CD-4A60-8A71-59996E6B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084CB1-69A8-464D-B18C-5DE0A76F9D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81118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EEE810CC-1CED-4C29-A7BC-DACDBA89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64B4-5788-475B-AF66-60CBE4CD2F47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6A44FA92-4F4B-4C80-AE80-223FA34A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920CFCF6-734A-444F-ACD3-2241A7B9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F9FC-DA58-4245-AFB1-C45D43408A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8761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846507D7-3343-4710-8A56-5AA9E7E1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948E-D585-495A-8142-D7ED677317F9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20A3045E-EEB1-4E4A-AF77-332D45A14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705E1B76-CBE6-4F0C-84E6-E2AC2827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DE70-1BE8-45E0-A9CE-C227A3BE0A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761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20B76B-0888-4159-84A4-A1E51437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Parte III Capítulo 16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6E5940-6410-453A-9FE0-93B7B0DD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Gremaud, Vasconcellos e Toneto Jr.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2E5632-C6F9-4067-BF17-06411EA1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BFE8D2-F17A-46F6-B5FE-EFE52D4A906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404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BDD10B8E-392A-4207-84C7-44B3A935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7201-8D1C-427E-BCEA-1CF2F8CDCB91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0D4F27FB-9057-4451-B191-43E9D03E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5BBC71A8-8A94-48C1-A933-96251407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6DE5-2C8E-4AA2-BFAD-05850F1C30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376049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FC062110-6C56-4716-B87D-B6D39DC17F6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85A3DFF7-5027-4B76-BA55-703BB5E82ABC}"/>
                </a:ext>
              </a:extLst>
            </p:cNvPr>
            <p:cNvCxnSpPr/>
            <p:nvPr/>
          </p:nvCxnSpPr>
          <p:spPr>
            <a:xfrm>
              <a:off x="520194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1796B260-767A-423F-8003-36FBC5B2469B}"/>
                </a:ext>
              </a:extLst>
            </p:cNvPr>
            <p:cNvCxnSpPr/>
            <p:nvPr/>
          </p:nvCxnSpPr>
          <p:spPr>
            <a:xfrm>
              <a:off x="520194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5699CE6C-C8EF-4256-9EA6-4F11E4601168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92ECF0B7-A9C9-4761-8308-A5E791F8FBFF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FD4AA14A-C891-4E65-B106-EB0706E3F79C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17CF0C74-2C8E-4F19-B4C9-C2B3E2CBF3D3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9783F249-A9B5-48BC-8266-8CC18EC3C051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35552975-F618-46B5-920F-229CD47CAC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37579918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5C21D4DD-4859-489A-9B2B-1D6DC485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5DC2-E840-4C25-9071-A1B4D1F28B3C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43663F0E-C39F-4B4B-8963-FBA2D921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2766569B-DA81-4280-9A2C-E6A2855B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F9F8-C595-47AE-8063-646AF21669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077237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924EEA10-C172-45CB-B1F5-045FFBAB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D62C-04D5-44DA-A7E9-D371243FF692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A0BE5DED-9BC4-46BA-B705-3709E1E2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59479CD9-F2A3-4871-A5EF-6E14F809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DCCA3-C3BD-46F0-96C3-01BBEECE87D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402815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A0F671EF-7FD7-4DD1-BAFE-1963C4AC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108F-F750-45A5-92E6-7F0D9947BD21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73B924ED-027A-4320-BB6B-98788ABB7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659293E5-C662-4B5E-BECD-84A86D08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835D6-3EBF-4C88-85B5-1D3D25D81D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103831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FBD98EA1-6A84-4F98-BF30-527A90D4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CC29-2B6E-4FFF-85E6-5455776C0897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6FD56604-001F-4C01-884B-4719D4242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3DDCCDDB-2AEE-4BD0-A5C0-19AF8069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4271-7C0C-430C-A46E-8F2DFC4B96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214163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AF34BC7D-EBA3-4CE0-A2DD-1D4DF044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DAE9-06E2-43C3-883B-7131B7CA73D1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4315679-9679-41F4-9481-8905EE80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8FE04746-C34C-41A7-B774-747E9287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5A17-82AC-4FEF-A5F2-5B7E41DDA2D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75370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698BDCAA-0D51-4F1F-9A4A-E2D5D772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4B79F-B473-4345-B8B7-BAB73F7DB4E7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FAFDC4B7-42A6-4559-80E0-49409C56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2255DCA3-E3CF-4732-A277-1FEBCC2C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5A70-8A2F-4662-B5A9-F632988E73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968281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6F034446-4FB6-4F3F-BF5D-345B0C8AA6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63D8C4-DD2D-43CB-BE48-455CFF514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27B6CDAF-A4FD-4517-AD5A-FFD9B24C3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0CFA06-71CF-4EB4-9094-085BD897EF66}" type="datetimeFigureOut">
              <a:rPr lang="pt-BR"/>
              <a:pPr>
                <a:defRPr/>
              </a:pPr>
              <a:t>16/09/2020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BDB3D972-5042-4FE3-8578-8A2049F2A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99C4EBE3-2DE3-418B-B778-2EF8E3EDB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D8F88"/>
                </a:solidFill>
                <a:latin typeface="Euphemia" panose="020B0503040102020104"/>
              </a:defRPr>
            </a:lvl1pPr>
          </a:lstStyle>
          <a:p>
            <a:pPr>
              <a:defRPr/>
            </a:pPr>
            <a:fld id="{D76E9255-6791-4B67-A21E-23E9F250CB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3B35D91D-94D3-4BA8-8727-B2130C86661B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7FE4EB80-5B6A-4172-8BA0-14528165E63B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70D4162E-10B1-47EC-A104-9CEE539BDEE4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0" r:id="rId2"/>
    <p:sldLayoutId id="214748368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81" r:id="rId10"/>
    <p:sldLayoutId id="2147483677" r:id="rId11"/>
    <p:sldLayoutId id="2147483678" r:id="rId12"/>
    <p:sldLayoutId id="2147483682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A75D036-32C8-49B2-95C6-F17591EC382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42963" y="2482850"/>
            <a:ext cx="10714037" cy="2219325"/>
          </a:xfrm>
        </p:spPr>
        <p:txBody>
          <a:bodyPr/>
          <a:lstStyle/>
          <a:p>
            <a:pPr eaLnBrk="1" hangingPunct="1"/>
            <a:r>
              <a:rPr altLang="pt-BR" sz="4000" cap="none" dirty="0"/>
              <a:t>AULA </a:t>
            </a:r>
            <a:r>
              <a:rPr altLang="pt-BR" sz="4000" cap="none" dirty="0" smtClean="0"/>
              <a:t>09.  </a:t>
            </a:r>
            <a:r>
              <a:rPr altLang="pt-BR" sz="4000" cap="none" dirty="0"/>
              <a:t>O </a:t>
            </a:r>
            <a:r>
              <a:rPr altLang="pt-BR" sz="4000" cap="none" dirty="0" smtClean="0"/>
              <a:t>II PND e a politica </a:t>
            </a:r>
            <a:r>
              <a:rPr altLang="pt-BR" sz="4000" cap="none" dirty="0" smtClean="0"/>
              <a:t>econômica no governo Geisel</a:t>
            </a:r>
            <a:endParaRPr altLang="pt-BR" sz="4000" cap="none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BA62EA-8B67-4B59-80CF-CF1FB53723E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 dirty="0"/>
              <a:t>A Gremaud  - REC2413- Economia Brasileira Contemporânea </a:t>
            </a:r>
            <a:r>
              <a:rPr altLang="pt-BR" dirty="0" smtClean="0"/>
              <a:t>2020</a:t>
            </a:r>
            <a:endParaRPr alt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>
            <a:extLst>
              <a:ext uri="{FF2B5EF4-FFF2-40B4-BE49-F238E27FC236}">
                <a16:creationId xmlns:a16="http://schemas.microsoft.com/office/drawing/2014/main" id="{E05B7CC4-230D-4C0B-A2E5-C25CEEAD73E2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52D70E33-5CD4-4785-9547-062F1C9A5E1C}" type="slidenum">
              <a:rPr lang="pt-BR" altLang="pt-BR" sz="900" b="1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9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DC9F896-3BE6-41BD-BD7A-28C8C060ED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95388" y="111125"/>
            <a:ext cx="9515475" cy="877888"/>
          </a:xfrm>
        </p:spPr>
        <p:txBody>
          <a:bodyPr lIns="91440" rIns="91440" anchor="ctr"/>
          <a:lstStyle/>
          <a:p>
            <a:pPr eaLnBrk="1" hangingPunct="1"/>
            <a:r>
              <a:rPr altLang="pt-BR" dirty="0"/>
              <a:t>O II PND: Manutenção do </a:t>
            </a:r>
            <a:r>
              <a:rPr altLang="pt-BR" dirty="0" smtClean="0"/>
              <a:t>Investimento: As Estatais</a:t>
            </a:r>
            <a:endParaRPr altLang="pt-BR" dirty="0"/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4D17F42-0E41-4232-A750-77180C03D2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628775"/>
            <a:ext cx="11425238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pt-BR" sz="2400" dirty="0"/>
              <a:t> Foi criado o Conselho de Desenvolvimento Econômico (CDE)</a:t>
            </a:r>
          </a:p>
          <a:p>
            <a:pPr lvl="1" eaLnBrk="1" hangingPunct="1"/>
            <a:r>
              <a:rPr altLang="pt-BR" sz="1800" dirty="0"/>
              <a:t> promover a coordenação das ações dos órgãos de planejamento </a:t>
            </a:r>
          </a:p>
          <a:p>
            <a:pPr eaLnBrk="1" hangingPunct="1"/>
            <a:r>
              <a:rPr altLang="pt-BR" sz="2400" dirty="0" smtClean="0"/>
              <a:t>FBK – mantida em patamares elevadas </a:t>
            </a:r>
          </a:p>
          <a:p>
            <a:pPr lvl="1" eaLnBrk="1" hangingPunct="1"/>
            <a:endParaRPr lang="pt-BR" altLang="pt-BR" sz="1800" dirty="0"/>
          </a:p>
          <a:p>
            <a:pPr marL="319088" indent="-319088" eaLnBrk="1" hangingPunct="1">
              <a:lnSpc>
                <a:spcPct val="80000"/>
              </a:lnSpc>
            </a:pPr>
            <a:r>
              <a:rPr lang="pt-BR" altLang="pt-BR" sz="2500" dirty="0"/>
              <a:t>O agente principal das transformações foram as estatais e os seus investimentos (13%)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lang="pt-BR" altLang="pt-BR" sz="1800" dirty="0"/>
              <a:t>Também administração pública direta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lang="pt-BR" altLang="pt-BR" sz="1800" dirty="0"/>
              <a:t>Financiamento com base em Recursos externos</a:t>
            </a:r>
          </a:p>
          <a:p>
            <a:pPr marL="1096963" lvl="2" indent="-273050" eaLnBrk="1" hangingPunct="1">
              <a:lnSpc>
                <a:spcPct val="80000"/>
              </a:lnSpc>
            </a:pPr>
            <a:r>
              <a:rPr lang="pt-BR" altLang="pt-BR" sz="1600" dirty="0"/>
              <a:t>Preços públicos e tarifas (dificuldade com atualização e autofinaciamento)</a:t>
            </a:r>
          </a:p>
          <a:p>
            <a:pPr marL="1096963" lvl="2" indent="-273050" eaLnBrk="1" hangingPunct="1">
              <a:lnSpc>
                <a:spcPct val="80000"/>
              </a:lnSpc>
            </a:pPr>
            <a:r>
              <a:rPr lang="pt-BR" altLang="pt-BR" sz="1600" dirty="0"/>
              <a:t>BNDE – não acesso</a:t>
            </a:r>
            <a:endParaRPr altLang="pt-BR" sz="1800" dirty="0"/>
          </a:p>
        </p:txBody>
      </p:sp>
    </p:spTree>
    <p:extLst>
      <p:ext uri="{BB962C8B-B14F-4D97-AF65-F5344CB8AC3E}">
        <p14:creationId xmlns:p14="http://schemas.microsoft.com/office/powerpoint/2010/main" val="17749210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/>
              <a:t>INVESTIMENTO</a:t>
            </a:r>
            <a:br>
              <a:rPr lang="pt-BR" altLang="pt-BR"/>
            </a:br>
            <a:r>
              <a:rPr lang="pt-BR" altLang="pt-BR"/>
              <a:t>DAS ESTATAIS</a:t>
            </a:r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094506"/>
              </p:ext>
            </p:extLst>
          </p:nvPr>
        </p:nvGraphicFramePr>
        <p:xfrm>
          <a:off x="1514764" y="1806576"/>
          <a:ext cx="7934036" cy="478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Gráfico" r:id="rId3" imgW="3981688" imgH="3124438" progId="Excel.Chart.8">
                  <p:embed/>
                </p:oleObj>
              </mc:Choice>
              <mc:Fallback>
                <p:oleObj name="Gráfico" r:id="rId3" imgW="3981688" imgH="3124438" progId="Excel.Chart.8">
                  <p:embed/>
                  <p:pic>
                    <p:nvPicPr>
                      <p:cNvPr id="84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764" y="1806576"/>
                        <a:ext cx="7934036" cy="478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lipse 1"/>
          <p:cNvSpPr/>
          <p:nvPr/>
        </p:nvSpPr>
        <p:spPr>
          <a:xfrm>
            <a:off x="2817091" y="2272146"/>
            <a:ext cx="2299854" cy="321425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12777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88648943-604D-446F-AE4F-39FE97C5526E}" type="slidenum">
              <a:rPr lang="pt-BR" altLang="pt-BR" sz="1200">
                <a:solidFill>
                  <a:srgbClr val="FFFFFF"/>
                </a:solidFill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pt-BR" altLang="pt-BR" sz="1200">
              <a:solidFill>
                <a:srgbClr val="FFFFFF"/>
              </a:solidFill>
            </a:endParaRPr>
          </a:p>
        </p:txBody>
      </p:sp>
      <p:sp>
        <p:nvSpPr>
          <p:cNvPr id="35843" name="Rectangle 2"/>
          <p:cNvSpPr>
            <a:spLocks noGrp="1"/>
          </p:cNvSpPr>
          <p:nvPr>
            <p:ph type="title"/>
          </p:nvPr>
        </p:nvSpPr>
        <p:spPr>
          <a:xfrm>
            <a:off x="2208213" y="260351"/>
            <a:ext cx="7772400" cy="792163"/>
          </a:xfrm>
        </p:spPr>
        <p:txBody>
          <a:bodyPr/>
          <a:lstStyle/>
          <a:p>
            <a:pPr eaLnBrk="1" hangingPunct="1"/>
            <a:r>
              <a:rPr lang="pt-BR" altLang="pt-BR" sz="4000" dirty="0"/>
              <a:t>O II PND: setor </a:t>
            </a:r>
            <a:r>
              <a:rPr lang="pt-BR" altLang="pt-BR" sz="4000" dirty="0" smtClean="0"/>
              <a:t> </a:t>
            </a:r>
            <a:r>
              <a:rPr lang="pt-BR" altLang="pt-BR" sz="4000" dirty="0"/>
              <a:t>privado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2B150B4-3CE3-434A-8F53-2E17CF372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628776"/>
            <a:ext cx="8569325" cy="49688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2800" dirty="0"/>
              <a:t>Setor privado – </a:t>
            </a:r>
            <a:r>
              <a:rPr lang="pt-BR" sz="2800" dirty="0" smtClean="0"/>
              <a:t>estímulos </a:t>
            </a:r>
            <a:r>
              <a:rPr lang="pt-BR" sz="2800" dirty="0"/>
              <a:t>importantes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/>
              <a:t>as estatais realizando seus investimento geram demanda que faz o setor privado investir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400" dirty="0"/>
              <a:t>Garantias de demandas (preços)</a:t>
            </a:r>
            <a:endParaRPr lang="pt-BR" sz="21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/>
              <a:t>incentivos foram dados ao setor privado através do CDE:</a:t>
            </a:r>
          </a:p>
          <a:p>
            <a:pPr lvl="2" eaLnBrk="1" hangingPunct="1">
              <a:defRPr/>
            </a:pPr>
            <a:r>
              <a:rPr lang="pt-BR" sz="2000" dirty="0"/>
              <a:t>crédito do IPI sobre a compra de equipamentos, </a:t>
            </a:r>
          </a:p>
          <a:p>
            <a:pPr lvl="2" eaLnBrk="1" hangingPunct="1">
              <a:defRPr/>
            </a:pPr>
            <a:r>
              <a:rPr lang="pt-BR" sz="2000" dirty="0"/>
              <a:t>depreciação acelerada, </a:t>
            </a:r>
          </a:p>
          <a:p>
            <a:pPr lvl="2" eaLnBrk="1" hangingPunct="1">
              <a:defRPr/>
            </a:pPr>
            <a:r>
              <a:rPr lang="pt-BR" sz="2000" dirty="0"/>
              <a:t>isenção do imposto de importação,</a:t>
            </a:r>
          </a:p>
          <a:p>
            <a:pPr lvl="2" eaLnBrk="1" hangingPunct="1">
              <a:defRPr/>
            </a:pPr>
            <a:r>
              <a:rPr lang="pt-BR" sz="2000" dirty="0"/>
              <a:t>reserva de mercado para novos empreendimentos (ex. Lei da Informática)</a:t>
            </a:r>
          </a:p>
          <a:p>
            <a:pPr lvl="2" eaLnBrk="1" hangingPunct="1">
              <a:defRPr/>
            </a:pPr>
            <a:r>
              <a:rPr lang="pt-BR" altLang="pt-BR" sz="2000" dirty="0"/>
              <a:t>Resolução 432 (risco cambial dos </a:t>
            </a:r>
            <a:r>
              <a:rPr lang="pt-BR" altLang="pt-BR" sz="2000" dirty="0" err="1"/>
              <a:t>empr</a:t>
            </a:r>
            <a:r>
              <a:rPr lang="pt-BR" altLang="pt-BR" sz="2000" dirty="0"/>
              <a:t> externos)</a:t>
            </a:r>
          </a:p>
          <a:p>
            <a:pPr lvl="1" eaLnBrk="1" hangingPunct="1">
              <a:defRPr/>
            </a:pPr>
            <a:r>
              <a:rPr lang="pt-BR" sz="2400" dirty="0"/>
              <a:t>Empréstimos do BNDE</a:t>
            </a:r>
          </a:p>
          <a:p>
            <a:pPr lvl="2" eaLnBrk="1" hangingPunct="1">
              <a:defRPr/>
            </a:pPr>
            <a:r>
              <a:rPr lang="pt-BR" sz="2100" dirty="0" err="1"/>
              <a:t>Funding</a:t>
            </a:r>
            <a:r>
              <a:rPr lang="pt-BR" sz="2100" dirty="0"/>
              <a:t> PIS (sai Caixa)</a:t>
            </a:r>
          </a:p>
          <a:p>
            <a:pPr lvl="2" eaLnBrk="1" hangingPunct="1">
              <a:defRPr/>
            </a:pPr>
            <a:r>
              <a:rPr lang="pt-BR" sz="2100" dirty="0"/>
              <a:t>Subsidiarias:IBRASA, EMBRAMEC, FIBASE</a:t>
            </a:r>
          </a:p>
        </p:txBody>
      </p:sp>
    </p:spTree>
    <p:extLst>
      <p:ext uri="{BB962C8B-B14F-4D97-AF65-F5344CB8AC3E}">
        <p14:creationId xmlns:p14="http://schemas.microsoft.com/office/powerpoint/2010/main" val="5369850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>
            <a:extLst>
              <a:ext uri="{FF2B5EF4-FFF2-40B4-BE49-F238E27FC236}">
                <a16:creationId xmlns:a16="http://schemas.microsoft.com/office/drawing/2014/main" id="{78C09E1F-805E-4C5E-A741-D45CFD9E7D78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7D47F20F-D11D-4603-8EE8-A10F14C7ACAD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2D78B91-E64D-4FDA-B44D-2E4638A1A9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4963" y="260350"/>
            <a:ext cx="11131550" cy="863600"/>
          </a:xfrm>
        </p:spPr>
        <p:txBody>
          <a:bodyPr lIns="91440" rIns="91440" anchor="ctr"/>
          <a:lstStyle/>
          <a:p>
            <a:pPr eaLnBrk="1" hangingPunct="1"/>
            <a:r>
              <a:rPr altLang="pt-BR" b="1" dirty="0"/>
              <a:t>A questão do financiamento: a estatização da divida externa</a:t>
            </a:r>
            <a:endParaRPr altLang="pt-BR" dirty="0"/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112CBEC-9F4A-49CC-A62A-195684D93D4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54182" y="1628775"/>
            <a:ext cx="10732654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19088" indent="-319088" eaLnBrk="1" hangingPunct="1"/>
            <a:r>
              <a:rPr altLang="pt-BR" sz="2900" b="1" dirty="0"/>
              <a:t>O setor privado: créditos subsidiados de agências oficiais - BNDE</a:t>
            </a:r>
          </a:p>
          <a:p>
            <a:pPr marL="319088" indent="-319088" eaLnBrk="1" hangingPunct="1"/>
            <a:r>
              <a:rPr altLang="pt-BR" sz="2900" b="1" dirty="0"/>
              <a:t>As empresas estatais sofreram restrição ao crédito interno e contenção tarifária forçando-as ao endividamento externo</a:t>
            </a:r>
            <a:endParaRPr altLang="pt-BR" sz="2900" b="1" dirty="0">
              <a:sym typeface="Wingdings" panose="05000000000000000000" pitchFamily="2" charset="2"/>
            </a:endParaRPr>
          </a:p>
          <a:p>
            <a:pPr marL="639763" lvl="1" indent="-273050" eaLnBrk="1" hangingPunct="1">
              <a:buFontTx/>
              <a:buNone/>
            </a:pPr>
            <a:r>
              <a:rPr altLang="pt-BR" sz="2100" b="1" dirty="0">
                <a:sym typeface="Wingdings" panose="05000000000000000000" pitchFamily="2" charset="2"/>
              </a:rPr>
              <a:t></a:t>
            </a:r>
            <a:r>
              <a:rPr altLang="pt-BR" sz="2100" b="1" dirty="0"/>
              <a:t> o endividamento externo das estatais cobria o “hiato de divisas”</a:t>
            </a:r>
          </a:p>
          <a:p>
            <a:pPr marL="914400" lvl="2" eaLnBrk="1" hangingPunct="1"/>
            <a:r>
              <a:rPr altLang="pt-BR" sz="1600" b="1" dirty="0"/>
              <a:t>novidade: taxas de juros flutuantes.</a:t>
            </a:r>
          </a:p>
          <a:p>
            <a:pPr marL="639763" lvl="1" indent="-273050" eaLnBrk="1" hangingPunct="1"/>
            <a:r>
              <a:rPr altLang="pt-BR" sz="2400" b="1" dirty="0"/>
              <a:t>A dívida externa cresceu rapidamente no período – diferença pública. </a:t>
            </a:r>
          </a:p>
          <a:p>
            <a:pPr marL="914400" lvl="2" eaLnBrk="1" hangingPunct="1"/>
            <a:r>
              <a:rPr altLang="pt-BR" sz="1600" b="1" dirty="0"/>
              <a:t>US$ 15 bilhões entre 74/77 e mais US$ 17 bilhões em 78/79. </a:t>
            </a:r>
          </a:p>
          <a:p>
            <a:pPr marL="319088" indent="-319088" eaLnBrk="1" hangingPunct="1"/>
            <a:r>
              <a:rPr lang="pt-BR" altLang="pt-BR" sz="2900" b="1" dirty="0" smtClean="0"/>
              <a:t>Grande parte dos novos endividamentos externos - </a:t>
            </a:r>
            <a:r>
              <a:rPr lang="pt-BR" altLang="pt-BR" sz="2900" b="1" dirty="0" err="1" smtClean="0"/>
              <a:t>publicos</a:t>
            </a:r>
            <a:endParaRPr altLang="pt-BR" sz="2900" b="1" dirty="0" smtClean="0"/>
          </a:p>
          <a:p>
            <a:pPr marL="776288" lvl="1" indent="-319088" eaLnBrk="1" hangingPunct="1"/>
            <a:r>
              <a:rPr altLang="pt-BR" sz="2500" b="1" dirty="0" smtClean="0"/>
              <a:t>Dados </a:t>
            </a:r>
            <a:r>
              <a:rPr altLang="pt-BR" sz="2500" b="1" dirty="0"/>
              <a:t>os níveis extremamente baixos das taxas de juros internacionais, o Estado era capaz de pagar os juros. Mas qualquer alteração nas taxas de juros poderia inviabilizar as condições de pagamento</a:t>
            </a:r>
            <a:r>
              <a:rPr altLang="pt-BR" sz="2500" b="1" dirty="0" smtClean="0"/>
              <a:t>.</a:t>
            </a:r>
          </a:p>
          <a:p>
            <a:pPr marL="319088" indent="-319088" eaLnBrk="1" hangingPunct="1"/>
            <a:r>
              <a:rPr lang="pt-BR" altLang="pt-BR" sz="2900" b="1" dirty="0" smtClean="0"/>
              <a:t>Circular 230 (74) e Res 232 (77)</a:t>
            </a:r>
          </a:p>
          <a:p>
            <a:pPr marL="776288" lvl="1" indent="-319088" eaLnBrk="1" hangingPunct="1"/>
            <a:r>
              <a:rPr lang="pt-BR" altLang="pt-BR" sz="2500" b="1" dirty="0" smtClean="0"/>
              <a:t>Manter divida externa junto ao BC</a:t>
            </a:r>
            <a:endParaRPr altLang="pt-BR" sz="25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CE38D856-CB54-4534-9CE9-F556B08C2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115888"/>
            <a:ext cx="78724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200" b="1">
                <a:latin typeface="Agency FB" panose="020B0503020202020204" pitchFamily="34" charset="0"/>
                <a:cs typeface="Arial" panose="020B0604020202020204" pitchFamily="34" charset="0"/>
              </a:rPr>
              <a:t>DÍVIDA EXTERNA</a:t>
            </a:r>
          </a:p>
        </p:txBody>
      </p:sp>
      <p:graphicFrame>
        <p:nvGraphicFramePr>
          <p:cNvPr id="56323" name="Object 2">
            <a:extLst>
              <a:ext uri="{FF2B5EF4-FFF2-40B4-BE49-F238E27FC236}">
                <a16:creationId xmlns:a16="http://schemas.microsoft.com/office/drawing/2014/main" id="{70A3CA78-9CED-4714-8869-0E23D72FBB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0088" y="1760538"/>
          <a:ext cx="11109325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Gráfico" r:id="rId4" imgW="7686675" imgH="3733800" progId="Excel.Sheet.8">
                  <p:embed/>
                </p:oleObj>
              </mc:Choice>
              <mc:Fallback>
                <p:oleObj name="Gráfico" r:id="rId4" imgW="7686675" imgH="37338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760538"/>
                        <a:ext cx="11109325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04E9A0DF-4DF1-407D-8C7E-42A15C991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404813"/>
            <a:ext cx="10560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800" b="1"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5400" b="1">
                <a:latin typeface="Agency FB" panose="020B0503020202020204" pitchFamily="34" charset="0"/>
                <a:cs typeface="Arial" panose="020B0604020202020204" pitchFamily="34" charset="0"/>
              </a:rPr>
              <a:t>SERVIÇOS FATORES</a:t>
            </a:r>
          </a:p>
        </p:txBody>
      </p:sp>
      <p:graphicFrame>
        <p:nvGraphicFramePr>
          <p:cNvPr id="54275" name="Object 2">
            <a:extLst>
              <a:ext uri="{FF2B5EF4-FFF2-40B4-BE49-F238E27FC236}">
                <a16:creationId xmlns:a16="http://schemas.microsoft.com/office/drawing/2014/main" id="{395FBEB1-86F1-4D18-9973-4B16F91164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3413" y="1846263"/>
          <a:ext cx="110617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Gráfico" r:id="rId4" imgW="6572250" imgH="3295650" progId="Excel.Sheet.8">
                  <p:embed/>
                </p:oleObj>
              </mc:Choice>
              <mc:Fallback>
                <p:oleObj name="Gráfico" r:id="rId4" imgW="6572250" imgH="32956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1846263"/>
                        <a:ext cx="110617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9F6FDE9-3EC4-4A61-90A9-913AC4D8F5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Politica econômica externa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3C5EE59-2ED3-4408-98B8-DCAABE9CF8F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5275" y="1355725"/>
            <a:ext cx="11690350" cy="5141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3200"/>
              <a:t>Política comercial</a:t>
            </a:r>
          </a:p>
          <a:p>
            <a:pPr lvl="1" eaLnBrk="1" hangingPunct="1"/>
            <a:r>
              <a:rPr altLang="pt-BR" sz="2400"/>
              <a:t>Substituição de importações</a:t>
            </a:r>
          </a:p>
          <a:p>
            <a:pPr lvl="2" eaLnBrk="1" hangingPunct="1"/>
            <a:r>
              <a:rPr altLang="pt-BR" sz="2000"/>
              <a:t>Depósito compulsório e Impostos de importação</a:t>
            </a:r>
          </a:p>
          <a:p>
            <a:pPr lvl="2" eaLnBrk="1" hangingPunct="1"/>
            <a:r>
              <a:rPr altLang="pt-BR" sz="2000"/>
              <a:t>Controles administrativos</a:t>
            </a:r>
          </a:p>
          <a:p>
            <a:pPr lvl="1" eaLnBrk="1" hangingPunct="1"/>
            <a:r>
              <a:rPr altLang="pt-BR" sz="2400"/>
              <a:t>“Se possível abrir novas frentes de exportação”</a:t>
            </a:r>
          </a:p>
          <a:p>
            <a:pPr lvl="2" eaLnBrk="1" hangingPunct="1"/>
            <a:r>
              <a:rPr altLang="pt-BR" sz="2000"/>
              <a:t>Ampliação do crédito subsidiado e incentivos fiscais </a:t>
            </a:r>
          </a:p>
          <a:p>
            <a:pPr eaLnBrk="1" hangingPunct="1"/>
            <a:r>
              <a:rPr altLang="pt-BR" sz="3200"/>
              <a:t>Política cambial</a:t>
            </a:r>
          </a:p>
          <a:p>
            <a:pPr lvl="1" eaLnBrk="1" hangingPunct="1"/>
            <a:r>
              <a:rPr altLang="pt-BR" sz="2400"/>
              <a:t>Manutenção das minidesvalorizações</a:t>
            </a:r>
          </a:p>
          <a:p>
            <a:pPr lvl="2" eaLnBrk="1" hangingPunct="1"/>
            <a:r>
              <a:rPr altLang="pt-BR" sz="2000"/>
              <a:t>Não aceleração da desvalorização como proposto por muitos. Pq ?</a:t>
            </a:r>
          </a:p>
          <a:p>
            <a:pPr lvl="3" eaLnBrk="1" hangingPunct="1"/>
            <a:r>
              <a:rPr altLang="pt-BR" sz="2000"/>
              <a:t>Pessimismo das elasticidades</a:t>
            </a:r>
          </a:p>
          <a:p>
            <a:pPr lvl="3" eaLnBrk="1" hangingPunct="1"/>
            <a:r>
              <a:rPr altLang="pt-BR" sz="2000"/>
              <a:t>Efeito patrimonial da desvalorização, especialmente sobre o setor privado </a:t>
            </a:r>
          </a:p>
          <a:p>
            <a:pPr lvl="2" eaLnBrk="1" hangingPunct="1"/>
            <a:endParaRPr altLang="pt-BR" sz="200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EFCB464D-0E23-4FE7-A933-5CF54F1C4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10991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400" b="1">
                <a:latin typeface="Agency FB" panose="020B0503020202020204" pitchFamily="34" charset="0"/>
                <a:cs typeface="Arial" panose="020B0604020202020204" pitchFamily="34" charset="0"/>
              </a:rPr>
              <a:t>IMPORTAÇÕES E EXPORTAÇÕES</a:t>
            </a:r>
          </a:p>
        </p:txBody>
      </p:sp>
      <p:graphicFrame>
        <p:nvGraphicFramePr>
          <p:cNvPr id="50179" name="Object 2">
            <a:extLst>
              <a:ext uri="{FF2B5EF4-FFF2-40B4-BE49-F238E27FC236}">
                <a16:creationId xmlns:a16="http://schemas.microsoft.com/office/drawing/2014/main" id="{CBD83955-4B8A-4408-8A55-C3CD39A7FF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9138" y="1773238"/>
          <a:ext cx="10850562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Gráfico" r:id="rId4" imgW="6191250" imgH="3952875" progId="Excel.Sheet.8">
                  <p:embed/>
                </p:oleObj>
              </mc:Choice>
              <mc:Fallback>
                <p:oleObj name="Gráfico" r:id="rId4" imgW="6191250" imgH="39528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773238"/>
                        <a:ext cx="10850562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0009FD7A-42D5-49FD-BBC2-E42EB70CE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404813"/>
            <a:ext cx="107521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800" b="1">
                <a:latin typeface="Agency FB" panose="020B0503020202020204" pitchFamily="34" charset="0"/>
                <a:cs typeface="Arial" panose="020B0604020202020204" pitchFamily="34" charset="0"/>
              </a:rPr>
              <a:t> BALANÇA COMERCIAL</a:t>
            </a:r>
            <a:endParaRPr lang="pt-BR" altLang="pt-BR" sz="5400" b="1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227" name="Object 2">
            <a:extLst>
              <a:ext uri="{FF2B5EF4-FFF2-40B4-BE49-F238E27FC236}">
                <a16:creationId xmlns:a16="http://schemas.microsoft.com/office/drawing/2014/main" id="{19FD905D-E78E-4BDD-B8E4-E3B9440BB5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4388" y="1773238"/>
          <a:ext cx="1072356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Gráfico" r:id="rId4" imgW="7667625" imgH="3581400" progId="Excel.Sheet.8">
                  <p:embed/>
                </p:oleObj>
              </mc:Choice>
              <mc:Fallback>
                <p:oleObj name="Gráfico" r:id="rId4" imgW="7667625" imgH="35814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1773238"/>
                        <a:ext cx="1072356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2">
            <a:extLst>
              <a:ext uri="{FF2B5EF4-FFF2-40B4-BE49-F238E27FC236}">
                <a16:creationId xmlns:a16="http://schemas.microsoft.com/office/drawing/2014/main" id="{481D2E23-D213-4209-9A2F-36A48EEE97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7488" y="188913"/>
            <a:ext cx="11953875" cy="990600"/>
          </a:xfrm>
        </p:spPr>
        <p:txBody>
          <a:bodyPr lIns="91440" rIns="91440" anchor="ctr"/>
          <a:lstStyle/>
          <a:p>
            <a:r>
              <a:rPr altLang="pt-BR"/>
              <a:t>Brasil: Balanço de pagamento (73-79)</a:t>
            </a:r>
          </a:p>
        </p:txBody>
      </p:sp>
      <p:graphicFrame>
        <p:nvGraphicFramePr>
          <p:cNvPr id="257084" name="Group 60">
            <a:extLst>
              <a:ext uri="{FF2B5EF4-FFF2-40B4-BE49-F238E27FC236}">
                <a16:creationId xmlns:a16="http://schemas.microsoft.com/office/drawing/2014/main" id="{784C01F0-4738-4CCD-BF83-14A655969D49}"/>
              </a:ext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334963" y="1600200"/>
          <a:ext cx="11522075" cy="5178425"/>
        </p:xfrm>
        <a:graphic>
          <a:graphicData uri="http://schemas.openxmlformats.org/drawingml/2006/table">
            <a:tbl>
              <a:tblPr/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33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Euphemia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Bal. de transações correntes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Conta de capital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Saldo do BP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Reservas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7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1973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285750" marR="0" lvl="0" indent="-28575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2085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4110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 2379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6416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7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1974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- 7504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6583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285750" marR="0" lvl="0" indent="-28575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1040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5269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622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1975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- 6999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6374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285750" marR="0" lvl="0" indent="-28575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1064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4040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7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1976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- 6425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8499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2687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6544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7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1977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- 4826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6151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714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7256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07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1978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- 6983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11884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4262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11895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07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1979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- 10708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7647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285750" marR="0" lvl="0" indent="-28575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3214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Euphemia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Euphemia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Euphem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Euphemia"/>
                          <a:cs typeface="Arial" panose="020B0604020202020204" pitchFamily="34" charset="0"/>
                        </a:rPr>
                        <a:t>9689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2">
            <a:extLst>
              <a:ext uri="{FF2B5EF4-FFF2-40B4-BE49-F238E27FC236}">
                <a16:creationId xmlns:a16="http://schemas.microsoft.com/office/drawing/2014/main" id="{01A78AF8-73C7-4669-A4F0-A997736FC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284288"/>
            <a:ext cx="11601450" cy="544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ítulo 3">
            <a:extLst>
              <a:ext uri="{FF2B5EF4-FFF2-40B4-BE49-F238E27FC236}">
                <a16:creationId xmlns:a16="http://schemas.microsoft.com/office/drawing/2014/main" id="{25F0319B-0D53-4D6C-B1F5-0AE5B2C29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sz="4000"/>
              <a:t>Brasil: Balança Comercial 1972 -1974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7">
            <a:extLst>
              <a:ext uri="{FF2B5EF4-FFF2-40B4-BE49-F238E27FC236}">
                <a16:creationId xmlns:a16="http://schemas.microsoft.com/office/drawing/2014/main" id="{4B9B15ED-171D-4399-A654-3DDC498A59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r>
              <a:rPr altLang="pt-BR"/>
              <a:t>II PND Resultados</a:t>
            </a:r>
          </a:p>
        </p:txBody>
      </p:sp>
      <p:sp>
        <p:nvSpPr>
          <p:cNvPr id="59395" name="Espaço Reservado para Conteúdo 8">
            <a:extLst>
              <a:ext uri="{FF2B5EF4-FFF2-40B4-BE49-F238E27FC236}">
                <a16:creationId xmlns:a16="http://schemas.microsoft.com/office/drawing/2014/main" id="{C4880C3F-DC88-4406-8471-E59EE5F2A7F8}"/>
              </a:ext>
            </a:extLst>
          </p:cNvPr>
          <p:cNvSpPr>
            <a:spLocks noGrp="1"/>
          </p:cNvSpPr>
          <p:nvPr>
            <p:ph sz="quarter" idx="4294967295"/>
          </p:nvPr>
        </p:nvSpPr>
        <p:spPr bwMode="auto">
          <a:xfrm>
            <a:off x="1104900" y="1600200"/>
            <a:ext cx="998220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700"/>
              <a:t>Durante o II PND manteve-se o crescimento industrial</a:t>
            </a:r>
          </a:p>
          <a:p>
            <a:pPr marL="639763" lvl="1" indent="-273050" eaLnBrk="1" hangingPunct="1"/>
            <a:r>
              <a:rPr altLang="pt-BR" sz="2900"/>
              <a:t>Inferior ao previsto</a:t>
            </a:r>
          </a:p>
          <a:p>
            <a:pPr marL="639763" lvl="1" indent="-273050" eaLnBrk="1" hangingPunct="1"/>
            <a:r>
              <a:rPr altLang="pt-BR" sz="2800"/>
              <a:t>A indústria em sua totalidade cresceu 35% entre 1974/79. </a:t>
            </a:r>
          </a:p>
          <a:p>
            <a:pPr marL="639763" lvl="1" indent="-273050" eaLnBrk="1" hangingPunct="1"/>
            <a:r>
              <a:rPr altLang="pt-BR" sz="2800"/>
              <a:t>Os principais setores foram:  </a:t>
            </a:r>
          </a:p>
          <a:p>
            <a:pPr marL="914400" lvl="2" eaLnBrk="1" hangingPunct="1"/>
            <a:r>
              <a:rPr altLang="pt-BR" sz="2400"/>
              <a:t>o metalúrgico cresceu 45%, de material elétrico, 49%, de papel e papelão, 50%, e químico, 48%. </a:t>
            </a:r>
          </a:p>
          <a:p>
            <a:pPr marL="914400" lvl="2" eaLnBrk="1" hangingPunct="1"/>
            <a:r>
              <a:rPr altLang="pt-BR" sz="2400"/>
              <a:t>O setor têxtil cresceu 26% e o de alimentos 18%.</a:t>
            </a:r>
          </a:p>
          <a:p>
            <a:pPr marL="914400" lvl="2" eaLnBrk="1" hangingPunct="1"/>
            <a:r>
              <a:rPr altLang="pt-BR" sz="2400"/>
              <a:t>O setor de material de transportes cresceu 28%. </a:t>
            </a:r>
          </a:p>
          <a:p>
            <a:pPr marL="319088" indent="-319088"/>
            <a:endParaRPr altLang="pt-BR" sz="40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885CA24B-1CD1-433E-8F18-936290F43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260350"/>
            <a:ext cx="6527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6600" b="1">
                <a:latin typeface="Agency FB" panose="020B0503020202020204" pitchFamily="34" charset="0"/>
                <a:cs typeface="Arial" panose="020B0604020202020204" pitchFamily="34" charset="0"/>
              </a:rPr>
              <a:t>PIB TOTAL</a:t>
            </a:r>
          </a:p>
        </p:txBody>
      </p:sp>
      <p:graphicFrame>
        <p:nvGraphicFramePr>
          <p:cNvPr id="60419" name="Object 2">
            <a:extLst>
              <a:ext uri="{FF2B5EF4-FFF2-40B4-BE49-F238E27FC236}">
                <a16:creationId xmlns:a16="http://schemas.microsoft.com/office/drawing/2014/main" id="{50AD96BA-B933-4000-B2D4-07523FEDD7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050" y="2014538"/>
          <a:ext cx="1101090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Gráfico" r:id="rId4" imgW="7667625" imgH="3790950" progId="Excel.Sheet.8">
                  <p:embed/>
                </p:oleObj>
              </mc:Choice>
              <mc:Fallback>
                <p:oleObj name="Gráfico" r:id="rId4" imgW="7667625" imgH="37909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014538"/>
                        <a:ext cx="11010900" cy="443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>
            <a:extLst>
              <a:ext uri="{FF2B5EF4-FFF2-40B4-BE49-F238E27FC236}">
                <a16:creationId xmlns:a16="http://schemas.microsoft.com/office/drawing/2014/main" id="{5DC0B9DC-EDFA-46D0-AC1C-38128C1F2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0"/>
            <a:ext cx="7440613" cy="665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>
            <a:extLst>
              <a:ext uri="{FF2B5EF4-FFF2-40B4-BE49-F238E27FC236}">
                <a16:creationId xmlns:a16="http://schemas.microsoft.com/office/drawing/2014/main" id="{B882AF3F-3050-4B75-A9B7-6A31C021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0"/>
            <a:ext cx="9972675" cy="672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/>
              <a:t>FAZENDA X PLANEJAMENTO</a:t>
            </a:r>
          </a:p>
        </p:txBody>
      </p:sp>
      <p:pic>
        <p:nvPicPr>
          <p:cNvPr id="18435" name="Picture 3" descr="Reis Vellos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14600"/>
            <a:ext cx="25146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SIMONS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514600"/>
            <a:ext cx="35687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02563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097E48A-9474-4ACE-A496-3A3B4DECA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188913"/>
            <a:ext cx="105600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6600" b="1">
                <a:latin typeface="Agency FB" panose="020B0503020202020204" pitchFamily="34" charset="0"/>
                <a:cs typeface="Arial" panose="020B0604020202020204" pitchFamily="34" charset="0"/>
              </a:rPr>
              <a:t>VAR % PIB TOTAL</a:t>
            </a:r>
          </a:p>
        </p:txBody>
      </p:sp>
      <p:graphicFrame>
        <p:nvGraphicFramePr>
          <p:cNvPr id="64515" name="Object 2">
            <a:extLst>
              <a:ext uri="{FF2B5EF4-FFF2-40B4-BE49-F238E27FC236}">
                <a16:creationId xmlns:a16="http://schemas.microsoft.com/office/drawing/2014/main" id="{F8CFE8F6-6E52-4A99-8719-60B234871D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2800" y="1879600"/>
          <a:ext cx="10996613" cy="424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Gráfico" r:id="rId4" imgW="7029450" imgH="3619500" progId="Excel.Sheet.8">
                  <p:embed/>
                </p:oleObj>
              </mc:Choice>
              <mc:Fallback>
                <p:oleObj name="Gráfico" r:id="rId4" imgW="7029450" imgH="36195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879600"/>
                        <a:ext cx="10996613" cy="424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>
            <a:extLst>
              <a:ext uri="{FF2B5EF4-FFF2-40B4-BE49-F238E27FC236}">
                <a16:creationId xmlns:a16="http://schemas.microsoft.com/office/drawing/2014/main" id="{010F0C47-5EF6-4DA4-84CC-AC8C161A5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188913"/>
            <a:ext cx="5568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5400" b="1">
                <a:latin typeface="Agency FB" panose="020B0503020202020204" pitchFamily="34" charset="0"/>
                <a:cs typeface="Arial" panose="020B0604020202020204" pitchFamily="34" charset="0"/>
              </a:rPr>
              <a:t>INFLAÇÃO</a:t>
            </a:r>
          </a:p>
        </p:txBody>
      </p:sp>
      <p:graphicFrame>
        <p:nvGraphicFramePr>
          <p:cNvPr id="66563" name="Object 2">
            <a:extLst>
              <a:ext uri="{FF2B5EF4-FFF2-40B4-BE49-F238E27FC236}">
                <a16:creationId xmlns:a16="http://schemas.microsoft.com/office/drawing/2014/main" id="{924DD944-6ABE-40B8-8FE4-46512549C5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4538" y="2082800"/>
          <a:ext cx="10950575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Gráfico" r:id="rId4" imgW="7696200" imgH="3762375" progId="Excel.Sheet.8">
                  <p:embed/>
                </p:oleObj>
              </mc:Choice>
              <mc:Fallback>
                <p:oleObj name="Gráfico" r:id="rId4" imgW="7696200" imgH="37623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082800"/>
                        <a:ext cx="10950575" cy="401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>
            <a:extLst>
              <a:ext uri="{FF2B5EF4-FFF2-40B4-BE49-F238E27FC236}">
                <a16:creationId xmlns:a16="http://schemas.microsoft.com/office/drawing/2014/main" id="{F4EBC9B2-2EB0-4BDA-9B53-EE478C5111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r>
              <a:rPr altLang="pt-BR"/>
              <a:t>A política macro de curto prazo</a:t>
            </a:r>
          </a:p>
        </p:txBody>
      </p:sp>
      <p:sp>
        <p:nvSpPr>
          <p:cNvPr id="68611" name="Espaço Reservado para Conteúdo 2">
            <a:extLst>
              <a:ext uri="{FF2B5EF4-FFF2-40B4-BE49-F238E27FC236}">
                <a16:creationId xmlns:a16="http://schemas.microsoft.com/office/drawing/2014/main" id="{75635D47-64BE-4F15-B6EB-7E3217F18E12}"/>
              </a:ext>
            </a:extLst>
          </p:cNvPr>
          <p:cNvSpPr>
            <a:spLocks noGrp="1"/>
          </p:cNvSpPr>
          <p:nvPr>
            <p:ph sz="quarter" idx="4294967295"/>
          </p:nvPr>
        </p:nvSpPr>
        <p:spPr bwMode="auto">
          <a:xfrm>
            <a:off x="1104900" y="1600200"/>
            <a:ext cx="9982200" cy="485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r>
              <a:rPr altLang="pt-BR" sz="3200"/>
              <a:t>Stop and go (com defasagem)</a:t>
            </a:r>
          </a:p>
          <a:p>
            <a:pPr lvl="1"/>
            <a:r>
              <a:rPr altLang="pt-BR" sz="2500"/>
              <a:t>1974 – desrepressão de preços</a:t>
            </a:r>
          </a:p>
          <a:p>
            <a:pPr lvl="2"/>
            <a:r>
              <a:rPr altLang="pt-BR" sz="2400"/>
              <a:t>Aceleração da inflação – instabilidade índices mensais – problemas com mecanismos indexação e rentabilidade real dos ativos (operações)</a:t>
            </a:r>
          </a:p>
          <a:p>
            <a:pPr lvl="3"/>
            <a:r>
              <a:rPr altLang="pt-BR" sz="2400"/>
              <a:t>Oficialização da regra de CM e mudanças lei salarial </a:t>
            </a:r>
          </a:p>
          <a:p>
            <a:pPr lvl="2"/>
            <a:r>
              <a:rPr altLang="pt-BR" sz="2400"/>
              <a:t>Controle de liquidez – problemas para conter excessos anteriores</a:t>
            </a:r>
          </a:p>
          <a:p>
            <a:pPr lvl="3"/>
            <a:r>
              <a:rPr altLang="pt-BR" sz="2400"/>
              <a:t>Criticas: controle de agregado e de preços simultâneo</a:t>
            </a:r>
          </a:p>
          <a:p>
            <a:pPr lvl="4"/>
            <a:r>
              <a:rPr altLang="pt-BR" sz="2400"/>
              <a:t>Operações ativas BB e Bacen</a:t>
            </a:r>
          </a:p>
          <a:p>
            <a:pPr lvl="3"/>
            <a:r>
              <a:rPr altLang="pt-BR" sz="2400"/>
              <a:t>Política sujeito a arrependimento – crise do Banco Halles</a:t>
            </a:r>
          </a:p>
          <a:p>
            <a:pPr lvl="3"/>
            <a:endParaRPr altLang="pt-BR" sz="2400"/>
          </a:p>
          <a:p>
            <a:pPr lvl="2"/>
            <a:endParaRPr altLang="pt-BR" sz="20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ítulo 1">
            <a:extLst>
              <a:ext uri="{FF2B5EF4-FFF2-40B4-BE49-F238E27FC236}">
                <a16:creationId xmlns:a16="http://schemas.microsoft.com/office/drawing/2014/main" id="{798393D6-F37F-47A9-A58C-5CE7AE4EBD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r>
              <a:rPr altLang="pt-BR"/>
              <a:t>continuação</a:t>
            </a:r>
          </a:p>
        </p:txBody>
      </p:sp>
      <p:sp>
        <p:nvSpPr>
          <p:cNvPr id="69635" name="Espaço Reservado para Conteúdo 2">
            <a:extLst>
              <a:ext uri="{FF2B5EF4-FFF2-40B4-BE49-F238E27FC236}">
                <a16:creationId xmlns:a16="http://schemas.microsoft.com/office/drawing/2014/main" id="{7652FE63-7576-45E2-9036-8A72E6682FDA}"/>
              </a:ext>
            </a:extLst>
          </p:cNvPr>
          <p:cNvSpPr>
            <a:spLocks noGrp="1"/>
          </p:cNvSpPr>
          <p:nvPr>
            <p:ph sz="quarter" idx="4294967295"/>
          </p:nvPr>
        </p:nvSpPr>
        <p:spPr bwMode="auto">
          <a:xfrm>
            <a:off x="334963" y="1600200"/>
            <a:ext cx="11353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2100"/>
              <a:t>1975: Política inicial mais eficiente de contenção </a:t>
            </a:r>
          </a:p>
          <a:p>
            <a:pPr marL="914400" lvl="2"/>
            <a:r>
              <a:rPr altLang="pt-BR" sz="1500"/>
              <a:t>Situação externa favorece</a:t>
            </a:r>
          </a:p>
          <a:p>
            <a:pPr marL="914400" lvl="2"/>
            <a:r>
              <a:rPr altLang="pt-BR" sz="1500"/>
              <a:t>Efeitos positivos e diminuição de crescimento de Y</a:t>
            </a:r>
          </a:p>
          <a:p>
            <a:pPr marL="914400" lvl="2"/>
            <a:r>
              <a:rPr altLang="pt-BR" sz="1500"/>
              <a:t>Crise – financeiras</a:t>
            </a:r>
          </a:p>
          <a:p>
            <a:pPr marL="639763" lvl="1" indent="-273050"/>
            <a:r>
              <a:rPr altLang="pt-BR"/>
              <a:t>Critica: novamente arrependimento</a:t>
            </a:r>
          </a:p>
          <a:p>
            <a:pPr marL="639763" lvl="1" indent="-273050"/>
            <a:r>
              <a:rPr altLang="pt-BR"/>
              <a:t>reversão final período </a:t>
            </a:r>
          </a:p>
          <a:p>
            <a:pPr marL="1371600" lvl="3"/>
            <a:r>
              <a:rPr altLang="pt-BR" sz="1500"/>
              <a:t>socorro</a:t>
            </a:r>
          </a:p>
          <a:p>
            <a:pPr marL="1371600" lvl="3"/>
            <a:r>
              <a:rPr altLang="pt-BR" sz="1500"/>
              <a:t>Refinanciamento compensatório (redesconto invertido automático: se M1 não metas– empréstimos a 6% nominal)</a:t>
            </a:r>
          </a:p>
          <a:p>
            <a:pPr marL="319088" indent="-319088"/>
            <a:r>
              <a:rPr altLang="pt-BR" sz="2100"/>
              <a:t>1976 aceleração de Y e de Inflação</a:t>
            </a:r>
          </a:p>
          <a:p>
            <a:pPr marL="639763" lvl="1" indent="-273050"/>
            <a:r>
              <a:rPr altLang="pt-BR"/>
              <a:t>Fim controle de juros</a:t>
            </a:r>
          </a:p>
          <a:p>
            <a:pPr marL="319088" indent="-319088"/>
            <a:r>
              <a:rPr altLang="pt-BR" sz="2100"/>
              <a:t>1977 aperto novamente, </a:t>
            </a:r>
          </a:p>
          <a:p>
            <a:pPr marL="319088" indent="-319088"/>
            <a:r>
              <a:rPr altLang="pt-BR" sz="2100"/>
              <a:t>1978 – eleição Figueiredo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Número de Slide 5">
            <a:extLst>
              <a:ext uri="{FF2B5EF4-FFF2-40B4-BE49-F238E27FC236}">
                <a16:creationId xmlns:a16="http://schemas.microsoft.com/office/drawing/2014/main" id="{80AD7079-5FDF-4680-8D0A-EC1F1E875A3A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A7776E1B-A238-4FE9-ABF6-9CF23E862DAD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222704B6-ABE6-49D8-8CF9-8F86A96998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0"/>
            <a:ext cx="10363200" cy="908050"/>
          </a:xfrm>
        </p:spPr>
        <p:txBody>
          <a:bodyPr lIns="91440" rIns="91440" anchor="ctr"/>
          <a:lstStyle/>
          <a:p>
            <a:pPr eaLnBrk="1" hangingPunct="1"/>
            <a:r>
              <a:rPr altLang="pt-BR" b="1"/>
              <a:t>A Ciranda Financeira</a:t>
            </a:r>
            <a:endParaRPr altLang="pt-BR"/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24E55D66-15FC-4B12-ACB4-C69DFC596B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38175" y="1628775"/>
            <a:ext cx="11553825" cy="4824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Sistema Financeiro Nacional: coexistência de diferentes moedas: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setor real (operações com correção monetária </a:t>
            </a:r>
            <a:r>
              <a:rPr altLang="pt-BR" sz="1800" i="1"/>
              <a:t>a posteriori</a:t>
            </a:r>
            <a:r>
              <a:rPr altLang="pt-BR" sz="1800"/>
              <a:t>); 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setor nominal (operações prefixadas, contratos em cruzeiro); e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Quando inflação se instabilizava: aplicadores buscam o setor real, enquanto os demandantes procuram o nominal.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Para viabilizar o sistema: governo empresta a taxas subsidiadas (prefixadas) e, do outro lado, amplia a liquidez primária para evitar a insolvência do setor nominal. </a:t>
            </a:r>
          </a:p>
          <a:p>
            <a:pPr marL="319088" indent="-319088" eaLnBrk="1" hangingPunct="1">
              <a:lnSpc>
                <a:spcPct val="80000"/>
              </a:lnSpc>
              <a:buFontTx/>
              <a:buNone/>
            </a:pPr>
            <a:r>
              <a:rPr altLang="pt-BR" sz="2500">
                <a:sym typeface="Wingdings" panose="05000000000000000000" pitchFamily="2" charset="2"/>
              </a:rPr>
              <a:t></a:t>
            </a:r>
            <a:r>
              <a:rPr altLang="pt-BR" sz="2500"/>
              <a:t> Conseqüências: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	a elevação do déficit público (pelo </a:t>
            </a:r>
            <a:r>
              <a:rPr altLang="pt-BR" sz="1800" i="1"/>
              <a:t>spread</a:t>
            </a:r>
            <a:r>
              <a:rPr altLang="pt-BR" sz="1800"/>
              <a:t> negativo).</a:t>
            </a:r>
            <a:endParaRPr altLang="pt-BR" sz="1800">
              <a:sym typeface="Wingdings" panose="05000000000000000000" pitchFamily="2" charset="2"/>
            </a:endParaRP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	perda do controle monetário. </a:t>
            </a:r>
            <a:endParaRPr altLang="pt-BR" sz="1800">
              <a:sym typeface="Wingdings" panose="05000000000000000000" pitchFamily="2" charset="2"/>
            </a:endParaRP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	aumento o passivo do setor público.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>
            <a:extLst>
              <a:ext uri="{FF2B5EF4-FFF2-40B4-BE49-F238E27FC236}">
                <a16:creationId xmlns:a16="http://schemas.microsoft.com/office/drawing/2014/main" id="{032F7003-4EBA-496F-95A7-500D373C30B8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ED561C48-AC4F-4565-9359-43F910B49816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14168CB-47EB-4858-A890-D424BBD732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0"/>
            <a:ext cx="10652125" cy="1287463"/>
          </a:xfrm>
        </p:spPr>
        <p:txBody>
          <a:bodyPr lIns="91440" rIns="91440" anchor="ctr"/>
          <a:lstStyle/>
          <a:p>
            <a:pPr algn="ctr" eaLnBrk="1" hangingPunct="1">
              <a:lnSpc>
                <a:spcPct val="80000"/>
              </a:lnSpc>
            </a:pPr>
            <a:r>
              <a:rPr altLang="pt-BR"/>
              <a:t>O Financiamento com ajuste na estrutura de oferta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F07438C0-3D4A-4E02-9476-161CDBBC35E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55600" y="1271588"/>
            <a:ext cx="11233150" cy="5427662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19088" indent="-319088" eaLnBrk="1" hangingPunct="1">
              <a:lnSpc>
                <a:spcPct val="150000"/>
              </a:lnSpc>
              <a:defRPr/>
            </a:pPr>
            <a:r>
              <a:rPr sz="3300" dirty="0"/>
              <a:t>É lançado o II PND em fins de 1974 com o objetivo de promover um </a:t>
            </a:r>
            <a:r>
              <a:rPr sz="3300" b="1" u="sng" dirty="0">
                <a:solidFill>
                  <a:srgbClr val="B95B22"/>
                </a:solidFill>
              </a:rPr>
              <a:t>ajuste na estrutura de oferta</a:t>
            </a:r>
            <a:r>
              <a:rPr sz="3300" dirty="0"/>
              <a:t> de longo prazo, simultaneamente à manutenção do crescimento valendo-se do endividamento externo</a:t>
            </a:r>
          </a:p>
          <a:p>
            <a:pPr marL="639763" lvl="1" indent="-273050" eaLnBrk="1" hangingPunct="1">
              <a:lnSpc>
                <a:spcPct val="150000"/>
              </a:lnSpc>
              <a:buFont typeface="Wingdings" panose="05000000000000000000" pitchFamily="2" charset="2"/>
              <a:buChar char="à"/>
              <a:defRPr/>
            </a:pPr>
            <a:r>
              <a:rPr sz="2800" dirty="0"/>
              <a:t>ajuste na estrutura de oferta significava alterar a estrutura produtiva brasileira de modo que, a longo prazo, </a:t>
            </a:r>
            <a:r>
              <a:rPr sz="2800" dirty="0">
                <a:solidFill>
                  <a:srgbClr val="A3A143"/>
                </a:solidFill>
              </a:rPr>
              <a:t>diminua a sua necessidade de importações e fortaleça a sua capacidade de exportar </a:t>
            </a:r>
            <a:r>
              <a:rPr sz="2800" u="sng" dirty="0"/>
              <a:t>(</a:t>
            </a:r>
            <a:r>
              <a:rPr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racionalidade econômica</a:t>
            </a:r>
            <a:r>
              <a:rPr sz="2800" u="sng" dirty="0"/>
              <a:t>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B7F792C-AFCE-47A1-B996-E1C9CBADD4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II PND – RESULTADOS GERAIS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CDD9459-7E5C-4BA7-93BD-07A2207DCA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19200" y="2017713"/>
            <a:ext cx="107203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pt-BR" sz="2800" dirty="0"/>
              <a:t>MANTEM  CRESC. </a:t>
            </a:r>
          </a:p>
          <a:p>
            <a:pPr lvl="1" eaLnBrk="1" hangingPunct="1"/>
            <a:r>
              <a:rPr altLang="pt-BR" sz="2000" dirty="0"/>
              <a:t>Inflação em patamar superior – relativo controle </a:t>
            </a:r>
            <a:endParaRPr altLang="pt-BR" sz="2000" dirty="0" smtClean="0"/>
          </a:p>
          <a:p>
            <a:pPr eaLnBrk="1" hangingPunct="1"/>
            <a:r>
              <a:rPr lang="pt-BR" altLang="pt-BR" sz="2400" dirty="0"/>
              <a:t>Efeitos sobre exportações e importações ?</a:t>
            </a:r>
          </a:p>
          <a:p>
            <a:pPr lvl="1" eaLnBrk="1" hangingPunct="1"/>
            <a:endParaRPr altLang="pt-BR" sz="2000" dirty="0"/>
          </a:p>
          <a:p>
            <a:pPr eaLnBrk="1" hangingPunct="1"/>
            <a:r>
              <a:rPr altLang="pt-BR" sz="2800" dirty="0"/>
              <a:t> ESTATIZAÇÃO DA DÍVIDA EXTERNA</a:t>
            </a:r>
          </a:p>
          <a:p>
            <a:pPr lvl="1" eaLnBrk="1" hangingPunct="1"/>
            <a:r>
              <a:rPr altLang="pt-BR" sz="2000" dirty="0"/>
              <a:t>TOMADA DE EMPRÉSTIMOS (ESTATAIS)</a:t>
            </a:r>
          </a:p>
          <a:p>
            <a:pPr lvl="1" eaLnBrk="1" hangingPunct="1"/>
            <a:r>
              <a:rPr altLang="pt-BR" sz="2000" dirty="0"/>
              <a:t>RESOLUÇÃO </a:t>
            </a:r>
            <a:r>
              <a:rPr altLang="pt-BR" sz="2000" dirty="0" smtClean="0"/>
              <a:t>432 (circular 230)</a:t>
            </a:r>
            <a:endParaRPr altLang="pt-BR" sz="2000" dirty="0"/>
          </a:p>
          <a:p>
            <a:pPr marL="457200" lvl="1" indent="0" eaLnBrk="1" hangingPunct="1">
              <a:buNone/>
            </a:pPr>
            <a:endParaRPr altLang="pt-BR" sz="2000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22848ED-67BB-4466-9EC9-0B442A6625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pPr algn="ctr" eaLnBrk="1" hangingPunct="1"/>
            <a:r>
              <a:rPr altLang="pt-BR"/>
              <a:t>REPERCUSSÕES SOBRE AS CONTAS PÚBLICAS</a:t>
            </a:r>
          </a:p>
        </p:txBody>
      </p:sp>
      <p:graphicFrame>
        <p:nvGraphicFramePr>
          <p:cNvPr id="140291" name="Object 2">
            <a:extLst>
              <a:ext uri="{FF2B5EF4-FFF2-40B4-BE49-F238E27FC236}">
                <a16:creationId xmlns:a16="http://schemas.microsoft.com/office/drawing/2014/main" id="{FCFD2925-54BB-4C5E-BA6A-5D55D6FE6D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6650" y="1509713"/>
          <a:ext cx="8128000" cy="478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Gráfico" r:id="rId3" imgW="6019200" imgH="4723200" progId="Excel.Sheet.8">
                  <p:embed/>
                </p:oleObj>
              </mc:Choice>
              <mc:Fallback>
                <p:oleObj name="Gráfico" r:id="rId3" imgW="6019200" imgH="47232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1509713"/>
                        <a:ext cx="8128000" cy="478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029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40509" y="5301675"/>
            <a:ext cx="10991273" cy="683491"/>
          </a:xfrm>
          <a:prstGeom prst="rect">
            <a:avLst/>
          </a:prstGeom>
          <a:solidFill>
            <a:srgbClr val="FF0000"/>
          </a:solidFill>
          <a:ln>
            <a:solidFill>
              <a:srgbClr val="FB2C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8B7F792C-AFCE-47A1-B996-E1C9CBADD4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II PND – RESULTADOS GERAIS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CDD9459-7E5C-4BA7-93BD-07A2207DCA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09663" y="1491239"/>
            <a:ext cx="10829924" cy="4687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r>
              <a:rPr altLang="pt-BR" sz="2800" dirty="0"/>
              <a:t>MANTEM  CRESC. </a:t>
            </a:r>
          </a:p>
          <a:p>
            <a:pPr lvl="1" eaLnBrk="1" hangingPunct="1"/>
            <a:r>
              <a:rPr altLang="pt-BR" sz="2000" dirty="0"/>
              <a:t>Inflação em patamar superior – relativo controle </a:t>
            </a:r>
            <a:endParaRPr altLang="pt-BR" sz="2000" dirty="0" smtClean="0"/>
          </a:p>
          <a:p>
            <a:pPr eaLnBrk="1" hangingPunct="1"/>
            <a:r>
              <a:rPr lang="pt-BR" altLang="pt-BR" sz="2400" dirty="0"/>
              <a:t>Efeitos sobre exportações e importações ?</a:t>
            </a:r>
          </a:p>
          <a:p>
            <a:pPr lvl="1" eaLnBrk="1" hangingPunct="1"/>
            <a:endParaRPr altLang="pt-BR" sz="2000" dirty="0"/>
          </a:p>
          <a:p>
            <a:pPr eaLnBrk="1" hangingPunct="1"/>
            <a:r>
              <a:rPr altLang="pt-BR" sz="2800" dirty="0"/>
              <a:t> ESTATIZAÇÃO DA DÍVIDA EXTERNA</a:t>
            </a:r>
          </a:p>
          <a:p>
            <a:pPr lvl="1" eaLnBrk="1" hangingPunct="1"/>
            <a:r>
              <a:rPr altLang="pt-BR" sz="2000" dirty="0"/>
              <a:t>TOMADA DE EMPRÉSTIMOS (ESTATAIS)</a:t>
            </a:r>
          </a:p>
          <a:p>
            <a:pPr lvl="1" eaLnBrk="1" hangingPunct="1"/>
            <a:r>
              <a:rPr altLang="pt-BR" sz="2000" dirty="0"/>
              <a:t>RESOLUÇÃO </a:t>
            </a:r>
            <a:r>
              <a:rPr altLang="pt-BR" sz="2000" dirty="0" smtClean="0"/>
              <a:t>432 (circular 230)</a:t>
            </a:r>
            <a:endParaRPr altLang="pt-BR" sz="2000" dirty="0"/>
          </a:p>
          <a:p>
            <a:pPr eaLnBrk="1" hangingPunct="1"/>
            <a:r>
              <a:rPr altLang="pt-BR" sz="2800" dirty="0"/>
              <a:t>ESGOTAMENTO DA CAPACIDADE FINANCEIRA DO ESTADO</a:t>
            </a:r>
          </a:p>
          <a:p>
            <a:pPr lvl="1" eaLnBrk="1" hangingPunct="1"/>
            <a:r>
              <a:rPr altLang="pt-BR" sz="2000" dirty="0"/>
              <a:t>REDUÇÃO DA CARGA TRIBUTÁRIA LÍQUIDA</a:t>
            </a:r>
          </a:p>
          <a:p>
            <a:pPr lvl="1" eaLnBrk="1" hangingPunct="1"/>
            <a:r>
              <a:rPr altLang="pt-BR" sz="2000" dirty="0"/>
              <a:t>AUMENTO DA DÍVIDA </a:t>
            </a:r>
            <a:r>
              <a:rPr altLang="pt-BR" sz="2000" dirty="0" smtClean="0"/>
              <a:t>PÚBLICA </a:t>
            </a:r>
          </a:p>
          <a:p>
            <a:pPr lvl="1" eaLnBrk="1" hangingPunct="1"/>
            <a:endParaRPr lang="pt-BR" altLang="pt-BR" sz="2000" dirty="0"/>
          </a:p>
          <a:p>
            <a:pPr eaLnBrk="1" hangingPunct="1">
              <a:lnSpc>
                <a:spcPct val="120000"/>
              </a:lnSpc>
            </a:pPr>
            <a:r>
              <a:rPr lang="pt-BR" altLang="pt-BR" sz="2600" b="1" dirty="0" smtClean="0">
                <a:solidFill>
                  <a:schemeClr val="bg1"/>
                </a:solidFill>
              </a:rPr>
              <a:t>Financeiramente governo assume 3 riscos: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altLang="pt-BR" sz="2200" b="1" dirty="0" smtClean="0">
                <a:solidFill>
                  <a:schemeClr val="bg1"/>
                </a:solidFill>
              </a:rPr>
              <a:t>cambial, juros internacionais (</a:t>
            </a:r>
            <a:r>
              <a:rPr lang="pt-BR" altLang="pt-BR" sz="2200" b="1" dirty="0" err="1" smtClean="0">
                <a:solidFill>
                  <a:schemeClr val="bg1"/>
                </a:solidFill>
              </a:rPr>
              <a:t>div</a:t>
            </a:r>
            <a:r>
              <a:rPr lang="pt-BR" altLang="pt-BR" sz="2200" b="1" dirty="0" smtClean="0">
                <a:solidFill>
                  <a:schemeClr val="bg1"/>
                </a:solidFill>
              </a:rPr>
              <a:t> externa) e aceleração inflação (</a:t>
            </a:r>
            <a:r>
              <a:rPr lang="pt-BR" altLang="pt-BR" sz="2200" b="1" dirty="0" err="1" smtClean="0">
                <a:solidFill>
                  <a:schemeClr val="bg1"/>
                </a:solidFill>
              </a:rPr>
              <a:t>div</a:t>
            </a:r>
            <a:r>
              <a:rPr lang="pt-BR" altLang="pt-BR" sz="2200" b="1" dirty="0" smtClean="0">
                <a:solidFill>
                  <a:schemeClr val="bg1"/>
                </a:solidFill>
              </a:rPr>
              <a:t> interna)</a:t>
            </a:r>
            <a:endParaRPr altLang="pt-BR" sz="2200" b="1" dirty="0">
              <a:solidFill>
                <a:schemeClr val="bg1"/>
              </a:solidFill>
            </a:endParaRPr>
          </a:p>
          <a:p>
            <a:pPr lvl="1" eaLnBrk="1" hangingPunct="1"/>
            <a:endParaRPr altLang="pt-BR" sz="2000" dirty="0"/>
          </a:p>
        </p:txBody>
      </p:sp>
    </p:spTree>
    <p:extLst>
      <p:ext uri="{BB962C8B-B14F-4D97-AF65-F5344CB8AC3E}">
        <p14:creationId xmlns:p14="http://schemas.microsoft.com/office/powerpoint/2010/main" val="2083166312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6">
            <a:extLst>
              <a:ext uri="{FF2B5EF4-FFF2-40B4-BE49-F238E27FC236}">
                <a16:creationId xmlns:a16="http://schemas.microsoft.com/office/drawing/2014/main" id="{3FB44882-4CCB-498F-9796-9C27E8177100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B69783D-3366-4209-BEC5-BC0BD5BDD504}" type="slidenum">
              <a:rPr lang="pt-BR" altLang="pt-BR" sz="1400" b="1">
                <a:solidFill>
                  <a:srgbClr val="FFFFFF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400" b="1">
              <a:solidFill>
                <a:srgbClr val="FFFFFF"/>
              </a:solidFill>
            </a:endParaRPr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DDE4678C-7CD1-4B82-8D39-C193CBC3D2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10363200" cy="1412875"/>
          </a:xfrm>
        </p:spPr>
        <p:txBody>
          <a:bodyPr lIns="91440" rIns="91440" anchor="ctr"/>
          <a:lstStyle/>
          <a:p>
            <a:pPr eaLnBrk="1" hangingPunct="1"/>
            <a:r>
              <a:rPr altLang="pt-BR"/>
              <a:t>O II PND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1AD9477-2E6B-43EC-B156-091E7C68CF2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34963" y="1557338"/>
            <a:ext cx="11617325" cy="4257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2900" b="1"/>
              <a:t>A meta do II PND: manter o crescimento em 10% a.a., com crescimento industrial em 12% a.a. </a:t>
            </a:r>
          </a:p>
          <a:p>
            <a:pPr marL="639763" lvl="1" indent="-273050" eaLnBrk="1" hangingPunct="1"/>
            <a:r>
              <a:rPr altLang="pt-BR" sz="2100" b="1"/>
              <a:t>Estas metas não conseguiram ser cumpridas, porém manteve-se elevado o crescimento econômico – 7%</a:t>
            </a:r>
          </a:p>
          <a:p>
            <a:pPr marL="319088" indent="-319088" eaLnBrk="1" hangingPunct="1"/>
            <a:endParaRPr altLang="pt-BR" sz="2900" b="1"/>
          </a:p>
          <a:p>
            <a:pPr marL="319088" indent="-319088" eaLnBrk="1" hangingPunct="1"/>
            <a:endParaRPr altLang="pt-BR" sz="1900" b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34C42E4A-3777-4CC6-8642-9F3836622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407988"/>
            <a:ext cx="10169525" cy="609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6">
            <a:extLst>
              <a:ext uri="{FF2B5EF4-FFF2-40B4-BE49-F238E27FC236}">
                <a16:creationId xmlns:a16="http://schemas.microsoft.com/office/drawing/2014/main" id="{95881EBD-B73F-448B-B599-3789889F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50AD59C-0483-4E55-AA79-A0A6F8440B9F}" type="slidenum">
              <a:rPr lang="pt-BR" altLang="pt-BR" sz="1400">
                <a:solidFill>
                  <a:srgbClr val="FFFFFF"/>
                </a:solidFill>
                <a:latin typeface="Tw Cen MT" panose="020B06020201040206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400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1154F870-C9A6-4797-823B-66E0550FB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36600"/>
          </a:xfrm>
        </p:spPr>
        <p:txBody>
          <a:bodyPr/>
          <a:lstStyle/>
          <a:p>
            <a:pPr eaLnBrk="1" hangingPunct="1"/>
            <a:r>
              <a:rPr altLang="pt-BR"/>
              <a:t>O II PND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A504193-3CDD-464D-8477-0FF0449EA1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81892" y="1284288"/>
            <a:ext cx="10566400" cy="44100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800" b="1" dirty="0"/>
              <a:t>A meta do II PND: manter crescimento em 10% a.a., com crescimento industrial em 12% a.a. </a:t>
            </a:r>
          </a:p>
          <a:p>
            <a:pPr eaLnBrk="1" hangingPunct="1"/>
            <a:r>
              <a:rPr altLang="pt-BR" sz="2800" b="1" dirty="0" smtClean="0"/>
              <a:t>Brasil</a:t>
            </a:r>
            <a:r>
              <a:rPr altLang="pt-BR" sz="2800" b="1" dirty="0"/>
              <a:t>: Vulnerabilidade externa dada por estrutura produtiva incompleta</a:t>
            </a:r>
          </a:p>
          <a:p>
            <a:pPr lvl="1" eaLnBrk="1" hangingPunct="1"/>
            <a:r>
              <a:rPr altLang="pt-BR" sz="2500" b="1" dirty="0"/>
              <a:t>Ajuste na estrutura de oferta: </a:t>
            </a:r>
            <a:r>
              <a:rPr altLang="pt-BR" sz="2100" b="1" dirty="0"/>
              <a:t>“Completar” a estrutura industrial brasileira</a:t>
            </a:r>
          </a:p>
          <a:p>
            <a:pPr lvl="2" eaLnBrk="1" hangingPunct="1"/>
            <a:r>
              <a:rPr altLang="pt-BR" sz="2100" b="1" dirty="0" smtClean="0"/>
              <a:t>Alteraram-se </a:t>
            </a:r>
            <a:r>
              <a:rPr altLang="pt-BR" sz="2100" b="1" dirty="0"/>
              <a:t>as prioridades da industrialização:</a:t>
            </a:r>
            <a:r>
              <a:rPr altLang="pt-BR" sz="2100" dirty="0"/>
              <a:t> </a:t>
            </a:r>
          </a:p>
        </p:txBody>
      </p:sp>
      <p:sp>
        <p:nvSpPr>
          <p:cNvPr id="28677" name="Text Box 8">
            <a:extLst>
              <a:ext uri="{FF2B5EF4-FFF2-40B4-BE49-F238E27FC236}">
                <a16:creationId xmlns:a16="http://schemas.microsoft.com/office/drawing/2014/main" id="{5DD3BB26-E5E9-433B-95C5-2CC23CC25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870" y="4449764"/>
            <a:ext cx="2087562" cy="1014412"/>
          </a:xfrm>
          <a:prstGeom prst="rect">
            <a:avLst/>
          </a:prstGeom>
          <a:solidFill>
            <a:srgbClr val="B2484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b="1">
                <a:solidFill>
                  <a:schemeClr val="bg2"/>
                </a:solidFill>
                <a:latin typeface="Arial" panose="020B0604020202020204" pitchFamily="34" charset="0"/>
              </a:rPr>
              <a:t>setor de bens de consumo duráveis</a:t>
            </a:r>
            <a:r>
              <a:rPr lang="pt-BR" altLang="pt-BR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678" name="Text Box 9">
            <a:extLst>
              <a:ext uri="{FF2B5EF4-FFF2-40B4-BE49-F238E27FC236}">
                <a16:creationId xmlns:a16="http://schemas.microsoft.com/office/drawing/2014/main" id="{50839E2F-4B2C-498A-BA62-3DC451D9E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4386121"/>
            <a:ext cx="2593975" cy="1014412"/>
          </a:xfrm>
          <a:prstGeom prst="rect">
            <a:avLst/>
          </a:prstGeom>
          <a:solidFill>
            <a:srgbClr val="B2484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b="1">
                <a:solidFill>
                  <a:schemeClr val="bg2"/>
                </a:solidFill>
                <a:latin typeface="Arial" panose="020B0604020202020204" pitchFamily="34" charset="0"/>
              </a:rPr>
              <a:t>setor de bens de capital e                insumos básicos</a:t>
            </a:r>
            <a:r>
              <a:rPr lang="pt-BR" altLang="pt-BR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679" name="Line 10">
            <a:extLst>
              <a:ext uri="{FF2B5EF4-FFF2-40B4-BE49-F238E27FC236}">
                <a16:creationId xmlns:a16="http://schemas.microsoft.com/office/drawing/2014/main" id="{7B0EC514-051E-45A8-8439-632498FA2C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029" y="4893327"/>
            <a:ext cx="10080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>
            <a:extLst>
              <a:ext uri="{FF2B5EF4-FFF2-40B4-BE49-F238E27FC236}">
                <a16:creationId xmlns:a16="http://schemas.microsoft.com/office/drawing/2014/main" id="{A028B446-4C8F-4474-BF7E-F07085B5A05E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791B0C71-3DB2-4D17-B7AF-41994ADA5112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2310EA5-94B6-4DE8-A8D2-4AA59809BB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-100013"/>
            <a:ext cx="11137900" cy="1476376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3600" dirty="0"/>
              <a:t>Descentralização espacial e implicações políticas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F8C7F234-0543-425B-AA32-E9B541ADD12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15636" y="1557338"/>
            <a:ext cx="10852728" cy="5040312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19088" indent="-319088" eaLnBrk="1" hangingPunct="1">
              <a:lnSpc>
                <a:spcPct val="80000"/>
              </a:lnSpc>
              <a:defRPr/>
            </a:pPr>
            <a:r>
              <a:rPr sz="2500" dirty="0" smtClean="0"/>
              <a:t>Exemplos de projetos :</a:t>
            </a:r>
            <a:endParaRPr sz="2500" dirty="0"/>
          </a:p>
          <a:p>
            <a:pPr marL="639763" lvl="1" indent="-273050" eaLnBrk="1" hangingPunct="1">
              <a:lnSpc>
                <a:spcPct val="80000"/>
              </a:lnSpc>
              <a:defRPr/>
            </a:pPr>
            <a:r>
              <a:rPr sz="1800" dirty="0"/>
              <a:t>a siderúrgica em Itaqui (MA); </a:t>
            </a:r>
          </a:p>
          <a:p>
            <a:pPr marL="639763" lvl="1" indent="-273050" eaLnBrk="1" hangingPunct="1">
              <a:lnSpc>
                <a:spcPct val="80000"/>
              </a:lnSpc>
              <a:defRPr/>
            </a:pPr>
            <a:r>
              <a:rPr sz="1800" dirty="0"/>
              <a:t>a prospecção de petróleo na plataforma litorânea do NE; </a:t>
            </a:r>
          </a:p>
          <a:p>
            <a:pPr marL="639763" lvl="1" indent="-273050" eaLnBrk="1" hangingPunct="1">
              <a:lnSpc>
                <a:spcPct val="80000"/>
              </a:lnSpc>
              <a:defRPr/>
            </a:pPr>
            <a:r>
              <a:rPr sz="1800" dirty="0"/>
              <a:t>cloro em Alagoas; </a:t>
            </a:r>
          </a:p>
          <a:p>
            <a:pPr marL="639763" lvl="1" indent="-273050" eaLnBrk="1" hangingPunct="1">
              <a:lnSpc>
                <a:spcPct val="80000"/>
              </a:lnSpc>
              <a:defRPr/>
            </a:pPr>
            <a:r>
              <a:rPr sz="1800" dirty="0"/>
              <a:t>petroquímica na Bahia e no Rio Grande do Sul; </a:t>
            </a:r>
          </a:p>
          <a:p>
            <a:pPr marL="639763" lvl="1" indent="-273050" eaLnBrk="1" hangingPunct="1">
              <a:lnSpc>
                <a:spcPct val="80000"/>
              </a:lnSpc>
              <a:defRPr/>
            </a:pPr>
            <a:r>
              <a:rPr sz="1800" dirty="0"/>
              <a:t>fertilizantes potássicos em Sergipe;</a:t>
            </a:r>
          </a:p>
          <a:p>
            <a:pPr marL="639763" lvl="1" indent="-273050" eaLnBrk="1" hangingPunct="1">
              <a:lnSpc>
                <a:spcPct val="80000"/>
              </a:lnSpc>
              <a:defRPr/>
            </a:pPr>
            <a:r>
              <a:rPr sz="1800" dirty="0"/>
              <a:t>fosfato em Minas Gerais; </a:t>
            </a:r>
          </a:p>
          <a:p>
            <a:pPr marL="639763" lvl="1" indent="-273050" eaLnBrk="1" hangingPunct="1">
              <a:lnSpc>
                <a:spcPct val="80000"/>
              </a:lnSpc>
              <a:defRPr/>
            </a:pPr>
            <a:r>
              <a:rPr sz="1800" dirty="0"/>
              <a:t>carvão em Santa Catarina etc.</a:t>
            </a:r>
          </a:p>
          <a:p>
            <a:pPr marL="319088" indent="-319088"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Houve </a:t>
            </a:r>
            <a:r>
              <a:rPr lang="pt-BR" sz="2400" dirty="0"/>
              <a:t>uma </a:t>
            </a:r>
            <a:r>
              <a:rPr lang="pt-BR" sz="2400" b="1" dirty="0">
                <a:solidFill>
                  <a:schemeClr val="tx2"/>
                </a:solidFill>
              </a:rPr>
              <a:t>descentralização espacial dos projetos de investimento</a:t>
            </a:r>
            <a:r>
              <a:rPr lang="pt-BR" sz="2400" dirty="0"/>
              <a:t>.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/>
              <a:t>  Estratégia </a:t>
            </a:r>
            <a:r>
              <a:rPr lang="pt-BR" sz="2400" dirty="0"/>
              <a:t>do II PND implicou na modernização de regiões não industrializadas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/>
              <a:t>  Também </a:t>
            </a:r>
            <a:r>
              <a:rPr sz="2400" dirty="0" smtClean="0"/>
              <a:t>Implicações </a:t>
            </a:r>
            <a:r>
              <a:rPr sz="2400" dirty="0"/>
              <a:t>políticas da estratégia de desenvolvimento</a:t>
            </a:r>
          </a:p>
          <a:p>
            <a:pPr marL="776288" lvl="1" indent="-319088" eaLnBrk="1" hangingPunct="1">
              <a:lnSpc>
                <a:spcPct val="80000"/>
              </a:lnSpc>
              <a:defRPr/>
            </a:pPr>
            <a:r>
              <a:rPr sz="2000" dirty="0"/>
              <a:t>Estatização ampliada e alterações setoriais/regionais </a:t>
            </a:r>
          </a:p>
          <a:p>
            <a:pPr marL="1233488" lvl="2" indent="-319088" eaLnBrk="1" hangingPunct="1">
              <a:lnSpc>
                <a:spcPct val="80000"/>
              </a:lnSpc>
              <a:defRPr/>
            </a:pPr>
            <a:r>
              <a:rPr sz="1800" dirty="0"/>
              <a:t>Lessa (76): o II PND esta morto x Pacote de abril (77)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>
            <a:extLst>
              <a:ext uri="{FF2B5EF4-FFF2-40B4-BE49-F238E27FC236}">
                <a16:creationId xmlns:a16="http://schemas.microsoft.com/office/drawing/2014/main" id="{E05B7CC4-230D-4C0B-A2E5-C25CEEAD73E2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52D70E33-5CD4-4785-9547-062F1C9A5E1C}" type="slidenum">
              <a:rPr lang="pt-BR" altLang="pt-BR" sz="900" b="1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9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DC9F896-3BE6-41BD-BD7A-28C8C060ED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95388" y="111125"/>
            <a:ext cx="9515475" cy="877888"/>
          </a:xfrm>
        </p:spPr>
        <p:txBody>
          <a:bodyPr lIns="91440" rIns="91440" anchor="ctr"/>
          <a:lstStyle/>
          <a:p>
            <a:pPr eaLnBrk="1" hangingPunct="1"/>
            <a:r>
              <a:rPr altLang="pt-BR"/>
              <a:t>O II PND: Manutenção do Investimento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4D17F42-0E41-4232-A750-77180C03D2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628775"/>
            <a:ext cx="11425238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pt-BR" sz="2400" dirty="0"/>
              <a:t> Foi criado o Conselho de Desenvolvimento Econômico (CDE)</a:t>
            </a:r>
          </a:p>
          <a:p>
            <a:pPr lvl="1" eaLnBrk="1" hangingPunct="1"/>
            <a:r>
              <a:rPr altLang="pt-BR" sz="1800" dirty="0"/>
              <a:t> promover a coordenação das ações dos órgãos de planejamento </a:t>
            </a:r>
          </a:p>
          <a:p>
            <a:pPr eaLnBrk="1" hangingPunct="1"/>
            <a:r>
              <a:rPr altLang="pt-BR" sz="2400" dirty="0" smtClean="0"/>
              <a:t>FBK – mantida em patamares elevadas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B33E1FD5-BB9D-41FE-AF32-3231F4C60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8" y="115888"/>
            <a:ext cx="10944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700" b="1">
                <a:latin typeface="Agency FB" panose="020B0503020202020204" pitchFamily="34" charset="0"/>
                <a:cs typeface="Arial" panose="020B0604020202020204" pitchFamily="34" charset="0"/>
              </a:rPr>
              <a:t> FORMAÇÃO BRUTA DE CAPITAL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700" b="1">
                <a:latin typeface="Agency FB" panose="020B0503020202020204" pitchFamily="34" charset="0"/>
                <a:cs typeface="Arial" panose="020B0604020202020204" pitchFamily="34" charset="0"/>
              </a:rPr>
              <a:t> E DÍVIDA INTERNA FEDERAL</a:t>
            </a:r>
          </a:p>
        </p:txBody>
      </p:sp>
      <p:graphicFrame>
        <p:nvGraphicFramePr>
          <p:cNvPr id="45059" name="Object 2">
            <a:extLst>
              <a:ext uri="{FF2B5EF4-FFF2-40B4-BE49-F238E27FC236}">
                <a16:creationId xmlns:a16="http://schemas.microsoft.com/office/drawing/2014/main" id="{99EB2204-05BF-4663-896F-9B7EE38BCF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138" y="1912938"/>
          <a:ext cx="11403012" cy="448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Gráfico" r:id="rId4" imgW="7515225" imgH="3943350" progId="Excel.Sheet.8">
                  <p:embed/>
                </p:oleObj>
              </mc:Choice>
              <mc:Fallback>
                <p:oleObj name="Gráfico" r:id="rId4" imgW="7515225" imgH="39433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912938"/>
                        <a:ext cx="11403012" cy="448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teratura acadêmica 16x9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1314</Words>
  <Application>Microsoft Office PowerPoint</Application>
  <PresentationFormat>Widescreen</PresentationFormat>
  <Paragraphs>220</Paragraphs>
  <Slides>32</Slides>
  <Notes>11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0" baseType="lpstr">
      <vt:lpstr>Agency FB</vt:lpstr>
      <vt:lpstr>Arial</vt:lpstr>
      <vt:lpstr>Euphemia</vt:lpstr>
      <vt:lpstr>Plantagenet Cherokee</vt:lpstr>
      <vt:lpstr>Tw Cen MT</vt:lpstr>
      <vt:lpstr>Wingdings</vt:lpstr>
      <vt:lpstr>Literatura acadêmica 16x9</vt:lpstr>
      <vt:lpstr>Gráfico</vt:lpstr>
      <vt:lpstr>AULA 09.  O II PND e a politica econômica no governo Geisel</vt:lpstr>
      <vt:lpstr>Brasil: Balança Comercial 1972 -1974</vt:lpstr>
      <vt:lpstr>O Financiamento com ajuste na estrutura de oferta</vt:lpstr>
      <vt:lpstr>O II PND</vt:lpstr>
      <vt:lpstr>Apresentação do PowerPoint</vt:lpstr>
      <vt:lpstr>O II PND</vt:lpstr>
      <vt:lpstr>Descentralização espacial e implicações políticas</vt:lpstr>
      <vt:lpstr>O II PND: Manutenção do Investimento</vt:lpstr>
      <vt:lpstr>Apresentação do PowerPoint</vt:lpstr>
      <vt:lpstr>O II PND: Manutenção do Investimento: As Estatais</vt:lpstr>
      <vt:lpstr>INVESTIMENTO DAS ESTATAIS</vt:lpstr>
      <vt:lpstr>O II PND: setor  privado</vt:lpstr>
      <vt:lpstr>A questão do financiamento: a estatização da divida externa</vt:lpstr>
      <vt:lpstr>Apresentação do PowerPoint</vt:lpstr>
      <vt:lpstr>Apresentação do PowerPoint</vt:lpstr>
      <vt:lpstr>Politica econômica externa</vt:lpstr>
      <vt:lpstr>Apresentação do PowerPoint</vt:lpstr>
      <vt:lpstr>Apresentação do PowerPoint</vt:lpstr>
      <vt:lpstr>Brasil: Balanço de pagamento (73-79)</vt:lpstr>
      <vt:lpstr>II PND Resultados</vt:lpstr>
      <vt:lpstr>Apresentação do PowerPoint</vt:lpstr>
      <vt:lpstr>Apresentação do PowerPoint</vt:lpstr>
      <vt:lpstr>Apresentação do PowerPoint</vt:lpstr>
      <vt:lpstr>FAZENDA X PLANEJAMENTO</vt:lpstr>
      <vt:lpstr>Apresentação do PowerPoint</vt:lpstr>
      <vt:lpstr>Apresentação do PowerPoint</vt:lpstr>
      <vt:lpstr>A política macro de curto prazo</vt:lpstr>
      <vt:lpstr>continuação</vt:lpstr>
      <vt:lpstr>A Ciranda Financeira</vt:lpstr>
      <vt:lpstr>II PND – RESULTADOS GERAIS</vt:lpstr>
      <vt:lpstr>REPERCUSSÕES SOBRE AS CONTAS PÚBLICAS</vt:lpstr>
      <vt:lpstr>II PND – RESULTADOS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49</cp:revision>
  <dcterms:created xsi:type="dcterms:W3CDTF">2013-04-05T19:49:59Z</dcterms:created>
  <dcterms:modified xsi:type="dcterms:W3CDTF">2020-09-16T12:53:59Z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