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1" r:id="rId2"/>
    <p:sldId id="300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A754-2D96-4A59-A810-69BEA7456E90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9BA6C-85D1-4590-B9A1-CDF10FE586CB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A754-2D96-4A59-A810-69BEA7456E90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9BA6C-85D1-4590-B9A1-CDF10FE586C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A754-2D96-4A59-A810-69BEA7456E90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9BA6C-85D1-4590-B9A1-CDF10FE586C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DD2B0-482C-4039-849F-6A110B6E76A6}" type="datetimeFigureOut">
              <a:rPr lang="pt-BR" altLang="pt-BR"/>
              <a:pPr>
                <a:defRPr/>
              </a:pPr>
              <a:t>07/11/2020</a:t>
            </a:fld>
            <a:endParaRPr lang="pt-BR" altLang="pt-BR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0B171-D2A1-4858-A1E4-A06F36C79BF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64668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A754-2D96-4A59-A810-69BEA7456E90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9BA6C-85D1-4590-B9A1-CDF10FE586C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A754-2D96-4A59-A810-69BEA7456E90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9BA6C-85D1-4590-B9A1-CDF10FE586CB}" type="slidenum">
              <a:rPr lang="pt-BR" smtClean="0"/>
              <a:t>‹nº›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A754-2D96-4A59-A810-69BEA7456E90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9BA6C-85D1-4590-B9A1-CDF10FE586C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A754-2D96-4A59-A810-69BEA7456E90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9BA6C-85D1-4590-B9A1-CDF10FE586CB}" type="slidenum">
              <a:rPr lang="pt-BR" smtClean="0"/>
              <a:t>‹nº›</a:t>
            </a:fld>
            <a:endParaRPr lang="pt-B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A754-2D96-4A59-A810-69BEA7456E90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9BA6C-85D1-4590-B9A1-CDF10FE586C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A754-2D96-4A59-A810-69BEA7456E90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9BA6C-85D1-4590-B9A1-CDF10FE586C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A754-2D96-4A59-A810-69BEA7456E90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9BA6C-85D1-4590-B9A1-CDF10FE586CB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A754-2D96-4A59-A810-69BEA7456E90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9BA6C-85D1-4590-B9A1-CDF10FE586CB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68EA754-2D96-4A59-A810-69BEA7456E90}" type="datetimeFigureOut">
              <a:rPr lang="pt-BR" smtClean="0"/>
              <a:t>07/11/2020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369BA6C-85D1-4590-B9A1-CDF10FE586CB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10.m4a"/><Relationship Id="rId7" Type="http://schemas.openxmlformats.org/officeDocument/2006/relationships/image" Target="../media/image11.jpeg"/><Relationship Id="rId2" Type="http://schemas.microsoft.com/office/2007/relationships/media" Target="../media/media10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jpeg"/><Relationship Id="rId11" Type="http://schemas.openxmlformats.org/officeDocument/2006/relationships/image" Target="../media/image3.png"/><Relationship Id="rId5" Type="http://schemas.openxmlformats.org/officeDocument/2006/relationships/hyperlink" Target="http://www.stihl.com.br/Produtos/Produtos_categoria.asp?CodigoProduto=0&amp;CodigoCategoria=2" TargetMode="Externa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hyperlink" Target="http://www.stihl.com.br/Produtos/Produtos_categoria.asp?CodigoProduto=0&amp;CodigoCategoria=2" TargetMode="Externa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10" Type="http://schemas.openxmlformats.org/officeDocument/2006/relationships/image" Target="../media/image3.png"/><Relationship Id="rId4" Type="http://schemas.openxmlformats.org/officeDocument/2006/relationships/hyperlink" Target="http://www.stihl.com.br/Produtos/Produtos_categoria.asp?CodigoProduto=0&amp;CodigoCategoria=2" TargetMode="External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jpeg"/><Relationship Id="rId11" Type="http://schemas.openxmlformats.org/officeDocument/2006/relationships/image" Target="../media/image3.png"/><Relationship Id="rId5" Type="http://schemas.openxmlformats.org/officeDocument/2006/relationships/image" Target="../media/image12.jpeg"/><Relationship Id="rId10" Type="http://schemas.openxmlformats.org/officeDocument/2006/relationships/image" Target="../media/image20.jpeg"/><Relationship Id="rId4" Type="http://schemas.openxmlformats.org/officeDocument/2006/relationships/hyperlink" Target="http://www.stihl.com.br/Produtos/Produtos_categoria.asp?CodigoProduto=0&amp;CodigoCategoria=2" TargetMode="External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12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jpeg"/><Relationship Id="rId11" Type="http://schemas.openxmlformats.org/officeDocument/2006/relationships/image" Target="../media/image23.jpeg"/><Relationship Id="rId5" Type="http://schemas.openxmlformats.org/officeDocument/2006/relationships/image" Target="../media/image12.jpeg"/><Relationship Id="rId10" Type="http://schemas.openxmlformats.org/officeDocument/2006/relationships/image" Target="../media/image22.jpeg"/><Relationship Id="rId4" Type="http://schemas.openxmlformats.org/officeDocument/2006/relationships/hyperlink" Target="http://www.stihl.com.br/Produtos/Produtos_categoria.asp?CodigoProduto=0&amp;CodigoCategoria=2" TargetMode="External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3.png"/><Relationship Id="rId2" Type="http://schemas.microsoft.com/office/2007/relationships/media" Target="../media/media20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1.m4a"/><Relationship Id="rId7" Type="http://schemas.openxmlformats.org/officeDocument/2006/relationships/image" Target="../media/image29.png"/><Relationship Id="rId2" Type="http://schemas.microsoft.com/office/2007/relationships/media" Target="../media/media21.m4a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7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3.emf"/><Relationship Id="rId5" Type="http://schemas.openxmlformats.org/officeDocument/2006/relationships/image" Target="../media/image32.wmf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3.png"/><Relationship Id="rId2" Type="http://schemas.microsoft.com/office/2007/relationships/media" Target="../media/media26.m4a"/><Relationship Id="rId1" Type="http://schemas.openxmlformats.org/officeDocument/2006/relationships/tags" Target="../tags/tag10.xml"/><Relationship Id="rId6" Type="http://schemas.openxmlformats.org/officeDocument/2006/relationships/image" Target="../media/image38.wmf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8.m4a"/><Relationship Id="rId7" Type="http://schemas.openxmlformats.org/officeDocument/2006/relationships/image" Target="../media/image41.wmf"/><Relationship Id="rId2" Type="http://schemas.microsoft.com/office/2007/relationships/media" Target="../media/media28.m4a"/><Relationship Id="rId1" Type="http://schemas.openxmlformats.org/officeDocument/2006/relationships/tags" Target="../tags/tag1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9.jpeg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10.emf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hyperlink" Target="http://www.stihl.com.br/Produtos/Produtos_categoria.asp?CodigoProduto=0&amp;CodigoCategoria=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Colheita Florestal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774632" cy="1752600"/>
          </a:xfrm>
        </p:spPr>
        <p:txBody>
          <a:bodyPr>
            <a:normAutofit/>
          </a:bodyPr>
          <a:lstStyle/>
          <a:p>
            <a:r>
              <a:rPr lang="pt-BR" dirty="0"/>
              <a:t>LEB 432 – Máquinas e Implementos Agrícolas </a:t>
            </a:r>
            <a:endParaRPr lang="it-IT" dirty="0"/>
          </a:p>
          <a:p>
            <a:endParaRPr lang="it-IT" dirty="0"/>
          </a:p>
          <a:p>
            <a:pPr algn="r"/>
            <a:r>
              <a:rPr lang="it-IT" dirty="0"/>
              <a:t>Prof. Thiago L. Romanelli</a:t>
            </a:r>
            <a:endParaRPr lang="pt-BR" dirty="0"/>
          </a:p>
        </p:txBody>
      </p:sp>
      <p:pic>
        <p:nvPicPr>
          <p:cNvPr id="5" name="Picture 2" descr="http://www.esalq.usp.br/instituicao/images/logoesalq300dpijpg_250_3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764704"/>
            <a:ext cx="93034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D0618CF0-B6A7-4D80-B03C-FA1D7C67E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5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61"/>
    </mc:Choice>
    <mc:Fallback>
      <p:transition spd="slow" advTm="44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3. Etapas da colheita de madeira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1400" b="1"/>
              <a:t>Corte</a:t>
            </a:r>
            <a:r>
              <a:rPr lang="pt-BR" altLang="pt-BR" b="1"/>
              <a:t> </a:t>
            </a:r>
            <a:r>
              <a:rPr lang="pt-BR" altLang="pt-BR" b="1">
                <a:sym typeface="Symbol" panose="05050102010706020507" pitchFamily="18" charset="2"/>
              </a:rPr>
              <a:t> </a:t>
            </a:r>
            <a:r>
              <a:rPr lang="pt-BR" altLang="pt-BR" sz="1400" b="1">
                <a:sym typeface="Symbol" panose="05050102010706020507" pitchFamily="18" charset="2"/>
              </a:rPr>
              <a:t>Toragem</a:t>
            </a:r>
            <a:r>
              <a:rPr lang="pt-BR" altLang="pt-BR" b="1">
                <a:sym typeface="Symbol" panose="05050102010706020507" pitchFamily="18" charset="2"/>
              </a:rPr>
              <a:t>  Desgalhamento</a:t>
            </a:r>
          </a:p>
        </p:txBody>
      </p:sp>
      <p:pic>
        <p:nvPicPr>
          <p:cNvPr id="15364" name="Picture 4" descr="MS%20360_small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420938"/>
            <a:ext cx="90328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chainsaw_9910-012_190x1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65400"/>
            <a:ext cx="749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66" name="Object 7"/>
          <p:cNvGraphicFramePr>
            <a:graphicFrameLocks noChangeAspect="1"/>
          </p:cNvGraphicFramePr>
          <p:nvPr/>
        </p:nvGraphicFramePr>
        <p:xfrm>
          <a:off x="3348038" y="2636838"/>
          <a:ext cx="4314825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Imagem de bitmap" r:id="rId8" imgW="1438095" imgH="1066667" progId="Paint.Picture">
                  <p:embed/>
                </p:oleObj>
              </mc:Choice>
              <mc:Fallback>
                <p:oleObj name="Imagem de bitmap" r:id="rId8" imgW="1438095" imgH="10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2636838"/>
                        <a:ext cx="4314825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6804025" y="6021388"/>
            <a:ext cx="15541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1200">
                <a:latin typeface="Comic Sans MS" pitchFamily="66" charset="0"/>
              </a:rPr>
              <a:t>Foto: Vitti e Brito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0992FD1A-2DB4-4D8C-AAF0-ADE18FFEE2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1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79"/>
    </mc:Choice>
    <mc:Fallback>
      <p:transition spd="slow" advTm="43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3. Etapas da colheita de madeira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1400" b="1"/>
              <a:t>Corte</a:t>
            </a:r>
            <a:r>
              <a:rPr lang="pt-BR" altLang="pt-BR" b="1"/>
              <a:t> </a:t>
            </a:r>
            <a:r>
              <a:rPr lang="pt-BR" altLang="pt-BR" b="1">
                <a:sym typeface="Symbol" panose="05050102010706020507" pitchFamily="18" charset="2"/>
              </a:rPr>
              <a:t> </a:t>
            </a:r>
            <a:r>
              <a:rPr lang="pt-BR" altLang="pt-BR" sz="1400" b="1">
                <a:sym typeface="Symbol" panose="05050102010706020507" pitchFamily="18" charset="2"/>
              </a:rPr>
              <a:t>Toragem</a:t>
            </a:r>
            <a:r>
              <a:rPr lang="pt-BR" altLang="pt-BR" b="1">
                <a:sym typeface="Symbol" panose="05050102010706020507" pitchFamily="18" charset="2"/>
              </a:rPr>
              <a:t>  </a:t>
            </a:r>
            <a:r>
              <a:rPr lang="pt-BR" altLang="pt-BR" sz="1400" b="1">
                <a:sym typeface="Symbol" panose="05050102010706020507" pitchFamily="18" charset="2"/>
              </a:rPr>
              <a:t>Desgalhamento</a:t>
            </a:r>
            <a:r>
              <a:rPr lang="pt-BR" altLang="pt-BR" b="1">
                <a:sym typeface="Symbol" panose="05050102010706020507" pitchFamily="18" charset="2"/>
              </a:rPr>
              <a:t>  Extração</a:t>
            </a:r>
          </a:p>
        </p:txBody>
      </p:sp>
      <p:pic>
        <p:nvPicPr>
          <p:cNvPr id="16388" name="Picture 4" descr="MS%20360_smal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420938"/>
            <a:ext cx="90328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chainsaw_9910-012_190x1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65400"/>
            <a:ext cx="749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fig3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420938"/>
            <a:ext cx="5873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fig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13100"/>
            <a:ext cx="414655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5CE6341-0F0E-4D2E-A30B-361EC882A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7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34"/>
    </mc:Choice>
    <mc:Fallback>
      <p:transition spd="slow" advTm="15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3. Etapas da colheita de madeira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1400" b="1"/>
              <a:t>Corte</a:t>
            </a:r>
            <a:r>
              <a:rPr lang="pt-BR" altLang="pt-BR" b="1"/>
              <a:t> </a:t>
            </a:r>
            <a:r>
              <a:rPr lang="pt-BR" altLang="pt-BR" sz="1400" b="1">
                <a:sym typeface="Symbol" panose="05050102010706020507" pitchFamily="18" charset="2"/>
              </a:rPr>
              <a:t></a:t>
            </a:r>
            <a:r>
              <a:rPr lang="pt-BR" altLang="pt-BR" b="1">
                <a:sym typeface="Symbol" panose="05050102010706020507" pitchFamily="18" charset="2"/>
              </a:rPr>
              <a:t> </a:t>
            </a:r>
            <a:r>
              <a:rPr lang="pt-BR" altLang="pt-BR" sz="1400" b="1">
                <a:sym typeface="Symbol" panose="05050102010706020507" pitchFamily="18" charset="2"/>
              </a:rPr>
              <a:t>Toragem</a:t>
            </a:r>
            <a:r>
              <a:rPr lang="pt-BR" altLang="pt-BR" b="1">
                <a:sym typeface="Symbol" panose="05050102010706020507" pitchFamily="18" charset="2"/>
              </a:rPr>
              <a:t> </a:t>
            </a:r>
            <a:r>
              <a:rPr lang="pt-BR" altLang="pt-BR" sz="1400" b="1">
                <a:sym typeface="Symbol" panose="05050102010706020507" pitchFamily="18" charset="2"/>
              </a:rPr>
              <a:t></a:t>
            </a:r>
            <a:r>
              <a:rPr lang="pt-BR" altLang="pt-BR" b="1">
                <a:sym typeface="Symbol" panose="05050102010706020507" pitchFamily="18" charset="2"/>
              </a:rPr>
              <a:t> </a:t>
            </a:r>
            <a:r>
              <a:rPr lang="pt-BR" altLang="pt-BR" sz="1400" b="1">
                <a:sym typeface="Symbol" panose="05050102010706020507" pitchFamily="18" charset="2"/>
              </a:rPr>
              <a:t>Desgalhamento</a:t>
            </a:r>
            <a:r>
              <a:rPr lang="pt-BR" altLang="pt-BR" b="1">
                <a:sym typeface="Symbol" panose="05050102010706020507" pitchFamily="18" charset="2"/>
              </a:rPr>
              <a:t> </a:t>
            </a:r>
            <a:r>
              <a:rPr lang="pt-BR" altLang="pt-BR" sz="1400" b="1">
                <a:sym typeface="Symbol" panose="05050102010706020507" pitchFamily="18" charset="2"/>
              </a:rPr>
              <a:t></a:t>
            </a:r>
            <a:r>
              <a:rPr lang="pt-BR" altLang="pt-BR" b="1">
                <a:sym typeface="Symbol" panose="05050102010706020507" pitchFamily="18" charset="2"/>
              </a:rPr>
              <a:t> </a:t>
            </a:r>
            <a:r>
              <a:rPr lang="pt-BR" altLang="pt-BR" sz="1400" b="1">
                <a:sym typeface="Symbol" panose="05050102010706020507" pitchFamily="18" charset="2"/>
              </a:rPr>
              <a:t>Extração</a:t>
            </a:r>
            <a:r>
              <a:rPr lang="pt-BR" altLang="pt-BR" b="1">
                <a:sym typeface="Symbol" panose="05050102010706020507" pitchFamily="18" charset="2"/>
              </a:rPr>
              <a:t>  </a:t>
            </a:r>
            <a:r>
              <a:rPr lang="pt-BR" altLang="pt-BR" sz="2800" b="1">
                <a:sym typeface="Symbol" panose="05050102010706020507" pitchFamily="18" charset="2"/>
              </a:rPr>
              <a:t>Carregamento</a:t>
            </a:r>
          </a:p>
        </p:txBody>
      </p:sp>
      <p:pic>
        <p:nvPicPr>
          <p:cNvPr id="17412" name="Picture 4" descr="MS%20360_smal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420938"/>
            <a:ext cx="90328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chainsaw_9910-012_190x1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65400"/>
            <a:ext cx="749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fig3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420938"/>
            <a:ext cx="5873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fig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20938"/>
            <a:ext cx="99695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7019925" y="2420938"/>
            <a:ext cx="215900" cy="792162"/>
          </a:xfrm>
          <a:prstGeom prst="downArrow">
            <a:avLst>
              <a:gd name="adj1" fmla="val 50000"/>
              <a:gd name="adj2" fmla="val 917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/>
          </a:p>
        </p:txBody>
      </p:sp>
      <p:pic>
        <p:nvPicPr>
          <p:cNvPr id="17417" name="Picture 9" descr="FOSA 0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3429000"/>
            <a:ext cx="407035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415A1FA-B356-4A72-B54C-5C448AAB1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5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7"/>
    </mc:Choice>
    <mc:Fallback>
      <p:transition spd="slow" advTm="7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3. Etapas da colheita de madeira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1400" b="1"/>
              <a:t>Corte</a:t>
            </a:r>
            <a:r>
              <a:rPr lang="pt-BR" altLang="pt-BR" b="1"/>
              <a:t> </a:t>
            </a:r>
            <a:r>
              <a:rPr lang="pt-BR" altLang="pt-BR" sz="1400" b="1">
                <a:sym typeface="Symbol" panose="05050102010706020507" pitchFamily="18" charset="2"/>
              </a:rPr>
              <a:t></a:t>
            </a:r>
            <a:r>
              <a:rPr lang="pt-BR" altLang="pt-BR" b="1">
                <a:sym typeface="Symbol" panose="05050102010706020507" pitchFamily="18" charset="2"/>
              </a:rPr>
              <a:t> </a:t>
            </a:r>
            <a:r>
              <a:rPr lang="pt-BR" altLang="pt-BR" sz="1400" b="1">
                <a:sym typeface="Symbol" panose="05050102010706020507" pitchFamily="18" charset="2"/>
              </a:rPr>
              <a:t>Toragem</a:t>
            </a:r>
            <a:r>
              <a:rPr lang="pt-BR" altLang="pt-BR" b="1">
                <a:sym typeface="Symbol" panose="05050102010706020507" pitchFamily="18" charset="2"/>
              </a:rPr>
              <a:t> </a:t>
            </a:r>
            <a:r>
              <a:rPr lang="pt-BR" altLang="pt-BR" sz="1400" b="1">
                <a:sym typeface="Symbol" panose="05050102010706020507" pitchFamily="18" charset="2"/>
              </a:rPr>
              <a:t></a:t>
            </a:r>
            <a:r>
              <a:rPr lang="pt-BR" altLang="pt-BR" b="1">
                <a:sym typeface="Symbol" panose="05050102010706020507" pitchFamily="18" charset="2"/>
              </a:rPr>
              <a:t> </a:t>
            </a:r>
            <a:r>
              <a:rPr lang="pt-BR" altLang="pt-BR" sz="1400" b="1">
                <a:sym typeface="Symbol" panose="05050102010706020507" pitchFamily="18" charset="2"/>
              </a:rPr>
              <a:t>Desgalhamento</a:t>
            </a:r>
            <a:r>
              <a:rPr lang="pt-BR" altLang="pt-BR" b="1">
                <a:sym typeface="Symbol" panose="05050102010706020507" pitchFamily="18" charset="2"/>
              </a:rPr>
              <a:t> </a:t>
            </a:r>
            <a:r>
              <a:rPr lang="pt-BR" altLang="pt-BR" sz="1400" b="1">
                <a:sym typeface="Symbol" panose="05050102010706020507" pitchFamily="18" charset="2"/>
              </a:rPr>
              <a:t></a:t>
            </a:r>
            <a:r>
              <a:rPr lang="pt-BR" altLang="pt-BR" b="1">
                <a:sym typeface="Symbol" panose="05050102010706020507" pitchFamily="18" charset="2"/>
              </a:rPr>
              <a:t> </a:t>
            </a:r>
            <a:r>
              <a:rPr lang="pt-BR" altLang="pt-BR" sz="1400" b="1">
                <a:sym typeface="Symbol" panose="05050102010706020507" pitchFamily="18" charset="2"/>
              </a:rPr>
              <a:t>Extração</a:t>
            </a:r>
            <a:r>
              <a:rPr lang="pt-BR" altLang="pt-BR" b="1">
                <a:sym typeface="Symbol" panose="05050102010706020507" pitchFamily="18" charset="2"/>
              </a:rPr>
              <a:t> </a:t>
            </a:r>
            <a:r>
              <a:rPr lang="pt-BR" altLang="pt-BR" sz="1400" b="1">
                <a:sym typeface="Symbol" panose="05050102010706020507" pitchFamily="18" charset="2"/>
              </a:rPr>
              <a:t> Carregamento</a:t>
            </a:r>
          </a:p>
          <a:p>
            <a:pPr eaLnBrk="1" hangingPunct="1">
              <a:defRPr/>
            </a:pPr>
            <a:endParaRPr lang="pt-BR" altLang="pt-BR" sz="1400" b="1"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pt-BR" altLang="pt-BR" sz="1400" b="1"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pt-BR" altLang="pt-BR" sz="1400" b="1"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pt-BR" altLang="pt-BR" sz="1400" b="1"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pt-BR" altLang="pt-BR" sz="1400" b="1"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pt-BR" altLang="pt-BR" b="1">
                <a:sym typeface="Symbol" panose="05050102010706020507" pitchFamily="18" charset="2"/>
              </a:rPr>
              <a:t>Transporte Principal</a:t>
            </a:r>
          </a:p>
        </p:txBody>
      </p:sp>
      <p:pic>
        <p:nvPicPr>
          <p:cNvPr id="18436" name="Picture 4" descr="MS%20360_smal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420938"/>
            <a:ext cx="90328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chainsaw_9910-012_190x1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65400"/>
            <a:ext cx="749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fig3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420938"/>
            <a:ext cx="5873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fig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20938"/>
            <a:ext cx="99695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7308850" y="1989138"/>
            <a:ext cx="1295400" cy="2879725"/>
          </a:xfrm>
          <a:prstGeom prst="curvedLeftArrow">
            <a:avLst>
              <a:gd name="adj1" fmla="val 44461"/>
              <a:gd name="adj2" fmla="val 889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/>
          </a:p>
        </p:txBody>
      </p:sp>
      <p:pic>
        <p:nvPicPr>
          <p:cNvPr id="18441" name="Picture 9" descr="Caminh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221163"/>
            <a:ext cx="336867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 descr="FOSA 0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420938"/>
            <a:ext cx="9826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FAF1AB4-D357-445C-B6D1-181B11AC52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5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59"/>
    </mc:Choice>
    <mc:Fallback>
      <p:transition spd="slow" advTm="2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3. Etapas da colheita de madeira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1400" b="1"/>
              <a:t>Corte</a:t>
            </a:r>
            <a:r>
              <a:rPr lang="pt-BR" altLang="pt-BR" b="1"/>
              <a:t> </a:t>
            </a:r>
            <a:r>
              <a:rPr lang="pt-BR" altLang="pt-BR" sz="1400" b="1">
                <a:sym typeface="Symbol" panose="05050102010706020507" pitchFamily="18" charset="2"/>
              </a:rPr>
              <a:t></a:t>
            </a:r>
            <a:r>
              <a:rPr lang="pt-BR" altLang="pt-BR" b="1">
                <a:sym typeface="Symbol" panose="05050102010706020507" pitchFamily="18" charset="2"/>
              </a:rPr>
              <a:t> </a:t>
            </a:r>
            <a:r>
              <a:rPr lang="pt-BR" altLang="pt-BR" sz="1400" b="1">
                <a:sym typeface="Symbol" panose="05050102010706020507" pitchFamily="18" charset="2"/>
              </a:rPr>
              <a:t>Toragem</a:t>
            </a:r>
            <a:r>
              <a:rPr lang="pt-BR" altLang="pt-BR" b="1">
                <a:sym typeface="Symbol" panose="05050102010706020507" pitchFamily="18" charset="2"/>
              </a:rPr>
              <a:t> </a:t>
            </a:r>
            <a:r>
              <a:rPr lang="pt-BR" altLang="pt-BR" sz="1400" b="1">
                <a:sym typeface="Symbol" panose="05050102010706020507" pitchFamily="18" charset="2"/>
              </a:rPr>
              <a:t></a:t>
            </a:r>
            <a:r>
              <a:rPr lang="pt-BR" altLang="pt-BR" b="1">
                <a:sym typeface="Symbol" panose="05050102010706020507" pitchFamily="18" charset="2"/>
              </a:rPr>
              <a:t> </a:t>
            </a:r>
            <a:r>
              <a:rPr lang="pt-BR" altLang="pt-BR" sz="1400" b="1">
                <a:sym typeface="Symbol" panose="05050102010706020507" pitchFamily="18" charset="2"/>
              </a:rPr>
              <a:t>Desgalhamento</a:t>
            </a:r>
            <a:r>
              <a:rPr lang="pt-BR" altLang="pt-BR" b="1">
                <a:sym typeface="Symbol" panose="05050102010706020507" pitchFamily="18" charset="2"/>
              </a:rPr>
              <a:t> </a:t>
            </a:r>
            <a:r>
              <a:rPr lang="pt-BR" altLang="pt-BR" sz="1400" b="1">
                <a:sym typeface="Symbol" panose="05050102010706020507" pitchFamily="18" charset="2"/>
              </a:rPr>
              <a:t></a:t>
            </a:r>
            <a:r>
              <a:rPr lang="pt-BR" altLang="pt-BR" b="1">
                <a:sym typeface="Symbol" panose="05050102010706020507" pitchFamily="18" charset="2"/>
              </a:rPr>
              <a:t> </a:t>
            </a:r>
            <a:r>
              <a:rPr lang="pt-BR" altLang="pt-BR" sz="1400" b="1">
                <a:sym typeface="Symbol" panose="05050102010706020507" pitchFamily="18" charset="2"/>
              </a:rPr>
              <a:t>Extração</a:t>
            </a:r>
            <a:r>
              <a:rPr lang="pt-BR" altLang="pt-BR" b="1">
                <a:sym typeface="Symbol" panose="05050102010706020507" pitchFamily="18" charset="2"/>
              </a:rPr>
              <a:t> </a:t>
            </a:r>
            <a:r>
              <a:rPr lang="pt-BR" altLang="pt-BR" sz="1400" b="1">
                <a:sym typeface="Symbol" panose="05050102010706020507" pitchFamily="18" charset="2"/>
              </a:rPr>
              <a:t> Carregamento</a:t>
            </a:r>
          </a:p>
          <a:p>
            <a:pPr eaLnBrk="1" hangingPunct="1">
              <a:defRPr/>
            </a:pPr>
            <a:endParaRPr lang="pt-BR" altLang="pt-BR" sz="1400" b="1"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pt-BR" altLang="pt-BR" sz="1400" b="1"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pt-BR" altLang="pt-BR" sz="1400" b="1"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pt-BR" altLang="pt-BR" sz="1400" b="1"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pt-BR" altLang="pt-BR" sz="1400" b="1"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pt-BR" altLang="pt-BR" sz="1400" b="1"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pt-BR" altLang="pt-BR" sz="1400" b="1"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pt-BR" altLang="pt-BR" sz="1400" b="1">
                <a:sym typeface="Symbol" panose="05050102010706020507" pitchFamily="18" charset="2"/>
              </a:rPr>
              <a:t>Transporte Principal</a:t>
            </a:r>
            <a:r>
              <a:rPr lang="pt-BR" altLang="pt-BR" b="1">
                <a:sym typeface="Symbol" panose="05050102010706020507" pitchFamily="18" charset="2"/>
              </a:rPr>
              <a:t>  Descarregamento</a:t>
            </a:r>
          </a:p>
        </p:txBody>
      </p:sp>
      <p:pic>
        <p:nvPicPr>
          <p:cNvPr id="19460" name="Picture 4" descr="MS%20360_smal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420938"/>
            <a:ext cx="90328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chainsaw_9910-012_190x1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65400"/>
            <a:ext cx="7493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fig3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420938"/>
            <a:ext cx="5873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fig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20938"/>
            <a:ext cx="99695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DSC0016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420938"/>
            <a:ext cx="9747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AutoShape 9"/>
          <p:cNvSpPr>
            <a:spLocks noChangeArrowheads="1"/>
          </p:cNvSpPr>
          <p:nvPr/>
        </p:nvSpPr>
        <p:spPr bwMode="auto">
          <a:xfrm>
            <a:off x="7308850" y="1989138"/>
            <a:ext cx="1295400" cy="2879725"/>
          </a:xfrm>
          <a:prstGeom prst="curvedLeftArrow">
            <a:avLst>
              <a:gd name="adj1" fmla="val 44461"/>
              <a:gd name="adj2" fmla="val 889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/>
          </a:p>
        </p:txBody>
      </p:sp>
      <p:pic>
        <p:nvPicPr>
          <p:cNvPr id="19466" name="Picture 10" descr="Caminhã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652963"/>
            <a:ext cx="8413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1" descr="FOSA 03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652963"/>
            <a:ext cx="260191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6068546F-90C8-42F1-91B4-ECAE51D11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2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55"/>
    </mc:Choice>
    <mc:Fallback>
      <p:transition spd="slow" advTm="39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3. Etapas da colheita de madeira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b="1">
                <a:sym typeface="Symbol" panose="05050102010706020507" pitchFamily="18" charset="2"/>
              </a:rPr>
              <a:t>Descascamento</a:t>
            </a:r>
          </a:p>
          <a:p>
            <a:pPr lvl="1" eaLnBrk="1" hangingPunct="1">
              <a:spcBef>
                <a:spcPct val="55000"/>
              </a:spcBef>
              <a:defRPr/>
            </a:pPr>
            <a:r>
              <a:rPr lang="pt-BR" altLang="pt-BR" b="1">
                <a:sym typeface="Symbol" panose="05050102010706020507" pitchFamily="18" charset="2"/>
              </a:rPr>
              <a:t>     Campo              ou          Pátio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357563"/>
            <a:ext cx="3433762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357563"/>
            <a:ext cx="305117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03C7475-3049-4849-A12A-5A771D1BF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5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016"/>
    </mc:Choice>
    <mc:Fallback>
      <p:transition spd="slow" advTm="94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4. Planejamento da colheita de madeira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2600" b="1">
                <a:sym typeface="Symbol" panose="05050102010706020507" pitchFamily="18" charset="2"/>
              </a:rPr>
              <a:t>Objetivo primário: economicidade da operação.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altLang="pt-BR" sz="2600" b="1">
                <a:sym typeface="Symbol" panose="05050102010706020507" pitchFamily="18" charset="2"/>
              </a:rPr>
              <a:t>Maior investimento de capital: otimizar o uso dos equipamentos e racionalizar as operações.</a:t>
            </a:r>
            <a:r>
              <a:rPr lang="pt-BR" altLang="pt-BR" sz="2600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1042988" y="1773238"/>
            <a:ext cx="7272337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en-US" altLang="pt-BR" sz="1600" i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Tabela 1. Custos percentuais de produção de </a:t>
            </a:r>
            <a:r>
              <a:rPr lang="en-US" altLang="pt-BR" sz="16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Eucalyptus</a:t>
            </a:r>
            <a:r>
              <a:rPr lang="en-US" altLang="pt-BR" sz="1600" i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spp, a uma distância média de transporte de 120 km.</a:t>
            </a:r>
            <a:endParaRPr lang="en-US" altLang="pt-BR" sz="1600" i="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106527" name="Group 31"/>
          <p:cNvGraphicFramePr>
            <a:graphicFrameLocks noGrp="1"/>
          </p:cNvGraphicFramePr>
          <p:nvPr/>
        </p:nvGraphicFramePr>
        <p:xfrm>
          <a:off x="1763713" y="2636838"/>
          <a:ext cx="5181600" cy="2468698"/>
        </p:xfrm>
        <a:graphic>
          <a:graphicData uri="http://schemas.openxmlformats.org/drawingml/2006/table">
            <a:tbl>
              <a:tblPr/>
              <a:tblGrid>
                <a:gridCol w="3154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7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1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ETAPA</a:t>
                      </a:r>
                    </a:p>
                  </a:txBody>
                  <a:tcPr marT="45707" marB="45707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% CUSTO FINAL POSTO FÁBRICA</a:t>
                      </a:r>
                      <a:endParaRPr kumimoji="0" lang="en-US" altLang="pt-BR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7" marB="45707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Madeira em pé</a:t>
                      </a:r>
                      <a:endParaRPr kumimoji="0" lang="en-US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07" marB="45707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36%</a:t>
                      </a:r>
                      <a:endParaRPr kumimoji="0" lang="en-US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07" marB="45707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Corte</a:t>
                      </a:r>
                    </a:p>
                  </a:txBody>
                  <a:tcPr marT="45707" marB="4570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 6%</a:t>
                      </a:r>
                      <a:endParaRPr kumimoji="0" lang="en-US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07" marB="4570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Arraste</a:t>
                      </a:r>
                    </a:p>
                  </a:txBody>
                  <a:tcPr marT="45707" marB="4570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 5%</a:t>
                      </a:r>
                    </a:p>
                  </a:txBody>
                  <a:tcPr marT="45707" marB="4570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Desgalhe</a:t>
                      </a:r>
                    </a:p>
                  </a:txBody>
                  <a:tcPr marT="45707" marB="4570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 3%</a:t>
                      </a:r>
                    </a:p>
                  </a:txBody>
                  <a:tcPr marT="45707" marB="4570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Traçamento</a:t>
                      </a:r>
                      <a:endParaRPr kumimoji="0" lang="en-US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07" marB="4570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7%</a:t>
                      </a:r>
                      <a:endParaRPr kumimoji="0" lang="en-US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07" marB="4570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2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Transporte principal</a:t>
                      </a:r>
                      <a:endParaRPr kumimoji="0" lang="en-US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07" marB="4570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43%</a:t>
                      </a:r>
                      <a:endParaRPr kumimoji="0" lang="en-US" altLang="pt-B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07" marB="45707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6521" name="Text Box 25"/>
          <p:cNvSpPr txBox="1">
            <a:spLocks noChangeArrowheads="1"/>
          </p:cNvSpPr>
          <p:nvPr/>
        </p:nvSpPr>
        <p:spPr bwMode="auto">
          <a:xfrm>
            <a:off x="7308850" y="3644900"/>
            <a:ext cx="147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1800" i="0">
                <a:latin typeface="Times New Roman" pitchFamily="18" charset="0"/>
              </a:rPr>
              <a:t>R$ 45,00 / m</a:t>
            </a:r>
            <a:r>
              <a:rPr lang="pt-BR" altLang="pt-BR" sz="1800" i="0" baseline="30000">
                <a:latin typeface="Times New Roman" pitchFamily="18" charset="0"/>
              </a:rPr>
              <a:t>3</a:t>
            </a:r>
          </a:p>
        </p:txBody>
      </p:sp>
      <p:sp>
        <p:nvSpPr>
          <p:cNvPr id="106522" name="AutoShape 26"/>
          <p:cNvSpPr>
            <a:spLocks noChangeArrowheads="1"/>
          </p:cNvSpPr>
          <p:nvPr/>
        </p:nvSpPr>
        <p:spPr bwMode="auto">
          <a:xfrm rot="1800000">
            <a:off x="6300788" y="3429000"/>
            <a:ext cx="936625" cy="215900"/>
          </a:xfrm>
          <a:prstGeom prst="rightArrow">
            <a:avLst>
              <a:gd name="adj1" fmla="val 50000"/>
              <a:gd name="adj2" fmla="val 108456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7BD117B-A5FE-4B3D-B3E1-FD7EFA03C5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864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412"/>
    </mc:Choice>
    <mc:Fallback>
      <p:transition spd="slow" advTm="166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6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6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6500" grpId="0"/>
      <p:bldP spid="106521" grpId="0"/>
      <p:bldP spid="1065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4. Planejamento da colheita de madeira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2600" b="1">
                <a:sym typeface="Symbol" panose="05050102010706020507" pitchFamily="18" charset="2"/>
              </a:rPr>
              <a:t>Importante: uso da madeira.</a:t>
            </a:r>
          </a:p>
        </p:txBody>
      </p:sp>
      <p:graphicFrame>
        <p:nvGraphicFramePr>
          <p:cNvPr id="10752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15201"/>
              </p:ext>
            </p:extLst>
          </p:nvPr>
        </p:nvGraphicFramePr>
        <p:xfrm>
          <a:off x="1476375" y="2420938"/>
          <a:ext cx="6335713" cy="4073528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7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Uso da madeira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Diâmetro mínimo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Lenha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 cm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Celulose 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 a 6 cm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Serraria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 cm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Laminação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40 cm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Mourão de cerca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pt-BR" altLang="pt-BR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Suporte e escora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&gt; 10 cm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7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Esticador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pt-BR" alt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&gt; 15 cm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891D266-F3F3-4B0A-A884-8C0D17561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30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339"/>
    </mc:Choice>
    <mc:Fallback>
      <p:transition spd="slow" advTm="105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2800" b="1" dirty="0">
                <a:solidFill>
                  <a:schemeClr val="tx1"/>
                </a:solidFill>
              </a:rPr>
              <a:t>4. </a:t>
            </a:r>
            <a:r>
              <a:rPr lang="pt-BR" altLang="pt-BR" sz="3200" b="1" dirty="0">
                <a:solidFill>
                  <a:schemeClr val="tx1"/>
                </a:solidFill>
              </a:rPr>
              <a:t>Planejamento da colheita de madeira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/>
              <a:t>Características dos métodos de colheita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/>
              <a:t>Espaçamento e padrão de estrada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/>
              <a:t>Considerações </a:t>
            </a:r>
            <a:r>
              <a:rPr lang="pt-BR" altLang="pt-BR" sz="2800" dirty="0" err="1"/>
              <a:t>silviculturais</a:t>
            </a:r>
            <a:endParaRPr lang="pt-BR" altLang="pt-BR" sz="2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/>
              <a:t>Topografia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/>
              <a:t>Clima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/>
              <a:t>Segurança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/>
              <a:t>Considerações ambientais: solo e água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/>
              <a:t>A estética da colheita de madeira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/>
              <a:t>População e mão-de-obra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/>
              <a:t>Estimativa dos custos de colheita 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3AA9428-800D-45DE-B22D-D9E42B1B1F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096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139"/>
    </mc:Choice>
    <mc:Fallback>
      <p:transition spd="slow" advTm="124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8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8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8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8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85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85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2600" b="1" dirty="0">
                <a:solidFill>
                  <a:schemeClr val="tx1"/>
                </a:solidFill>
              </a:rPr>
              <a:t>5. Corte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altLang="pt-BR" sz="2600" dirty="0"/>
              <a:t>Corte: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200" dirty="0"/>
              <a:t>Análise dos fatores de influência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200" dirty="0"/>
              <a:t>Demanda de madeira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200" dirty="0"/>
              <a:t>Investimento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200" dirty="0"/>
              <a:t>Periodicidade do corte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400" dirty="0"/>
              <a:t>Oferta de terceiros etc.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6FA9FB3-CA12-4BDB-A7D8-29F508B071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325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92"/>
    </mc:Choice>
    <mc:Fallback>
      <p:transition spd="slow" advTm="32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Eucalipto ~ 8 milhões de hectares</a:t>
            </a:r>
          </a:p>
          <a:p>
            <a:pPr lvl="1"/>
            <a:r>
              <a:rPr lang="pt-BR" dirty="0"/>
              <a:t>sendo 91% da produção de madeira voltada para fins industriais, totalizando 6,2% do PIB nacional (IBA, 2017).</a:t>
            </a:r>
          </a:p>
          <a:p>
            <a:endParaRPr lang="pt-BR" dirty="0"/>
          </a:p>
          <a:p>
            <a:r>
              <a:rPr lang="pt-BR" dirty="0"/>
              <a:t>Incremento Médio Anual,</a:t>
            </a:r>
          </a:p>
          <a:p>
            <a:pPr lvl="1"/>
            <a:r>
              <a:rPr lang="pt-BR" dirty="0"/>
              <a:t>de 35 m³ ha</a:t>
            </a:r>
            <a:r>
              <a:rPr lang="pt-BR" baseline="30000" dirty="0"/>
              <a:t>-1</a:t>
            </a:r>
            <a:r>
              <a:rPr lang="pt-BR" dirty="0"/>
              <a:t> ano</a:t>
            </a:r>
            <a:r>
              <a:rPr lang="pt-BR" baseline="30000" dirty="0"/>
              <a:t>-1</a:t>
            </a:r>
            <a:r>
              <a:rPr lang="pt-BR" dirty="0"/>
              <a:t> (relativamente baixo), existem plantios com uso de clones de 60 m³ ha</a:t>
            </a:r>
            <a:r>
              <a:rPr lang="pt-BR" baseline="30000" dirty="0"/>
              <a:t>-1</a:t>
            </a:r>
            <a:r>
              <a:rPr lang="pt-BR" dirty="0"/>
              <a:t> ano</a:t>
            </a:r>
            <a:r>
              <a:rPr lang="pt-BR" baseline="30000" dirty="0"/>
              <a:t>-1</a:t>
            </a:r>
            <a:r>
              <a:rPr lang="pt-BR" dirty="0"/>
              <a:t> </a:t>
            </a:r>
          </a:p>
          <a:p>
            <a:endParaRPr lang="pt-BR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D7150966-0629-422A-8DD1-CE45AEF8C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01"/>
    </mc:Choice>
    <mc:Fallback>
      <p:transition spd="slow" advTm="85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7796213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547813" y="476250"/>
            <a:ext cx="62642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2800" i="0">
                <a:solidFill>
                  <a:schemeClr val="tx1"/>
                </a:solidFill>
                <a:latin typeface="Times New Roman" pitchFamily="18" charset="0"/>
              </a:rPr>
              <a:t>Número e taxa de acidentes fatais nos</a:t>
            </a:r>
          </a:p>
          <a:p>
            <a:pPr algn="ctr" eaLnBrk="1" hangingPunct="1"/>
            <a:r>
              <a:rPr lang="pt-BR" altLang="pt-BR" sz="2800" i="0">
                <a:solidFill>
                  <a:schemeClr val="tx1"/>
                </a:solidFill>
                <a:latin typeface="Times New Roman" pitchFamily="18" charset="0"/>
              </a:rPr>
              <a:t> EUA por ocupação - 2003</a:t>
            </a: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7197725" y="5805488"/>
            <a:ext cx="1651000" cy="71755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1800" i="0">
                <a:solidFill>
                  <a:srgbClr val="FF0000"/>
                </a:solidFill>
                <a:latin typeface="Times New Roman" pitchFamily="18" charset="0"/>
              </a:rPr>
              <a:t>71% causados</a:t>
            </a:r>
          </a:p>
          <a:p>
            <a:pPr algn="ctr" eaLnBrk="1" hangingPunct="1"/>
            <a:r>
              <a:rPr lang="pt-BR" altLang="pt-BR" sz="1800" i="0">
                <a:solidFill>
                  <a:srgbClr val="FF0000"/>
                </a:solidFill>
                <a:latin typeface="Times New Roman" pitchFamily="18" charset="0"/>
              </a:rPr>
              <a:t> por impactos</a:t>
            </a:r>
          </a:p>
        </p:txBody>
      </p:sp>
      <p:sp>
        <p:nvSpPr>
          <p:cNvPr id="112645" name="AutoShape 5"/>
          <p:cNvSpPr>
            <a:spLocks noChangeArrowheads="1"/>
          </p:cNvSpPr>
          <p:nvPr/>
        </p:nvSpPr>
        <p:spPr bwMode="auto">
          <a:xfrm>
            <a:off x="7812088" y="4365625"/>
            <a:ext cx="1008062" cy="1584325"/>
          </a:xfrm>
          <a:custGeom>
            <a:avLst/>
            <a:gdLst>
              <a:gd name="T0" fmla="*/ 1365545333 w 21600"/>
              <a:gd name="T1" fmla="*/ 128646163 h 21600"/>
              <a:gd name="T2" fmla="*/ 372439287 w 21600"/>
              <a:gd name="T3" fmla="*/ 2147483646 h 21600"/>
              <a:gd name="T4" fmla="*/ 1231673953 w 21600"/>
              <a:gd name="T5" fmla="*/ 2147483646 h 21600"/>
              <a:gd name="T6" fmla="*/ 2147483646 w 21600"/>
              <a:gd name="T7" fmla="*/ 2147483646 h 21600"/>
              <a:gd name="T8" fmla="*/ 1921153919 w 21600"/>
              <a:gd name="T9" fmla="*/ 2147483646 h 21600"/>
              <a:gd name="T10" fmla="*/ 137225370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8811" y="5399"/>
                  <a:pt x="6983" y="6492"/>
                  <a:pt x="6042" y="8244"/>
                </a:cubicBezTo>
                <a:lnTo>
                  <a:pt x="1285" y="5689"/>
                </a:lnTo>
                <a:cubicBezTo>
                  <a:pt x="3167" y="2185"/>
                  <a:pt x="682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2DB7FFD-5334-45F2-8ED4-9490AC60C6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21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44"/>
    </mc:Choice>
    <mc:Fallback>
      <p:transition spd="slow" advTm="72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44" grpId="0" animBg="1"/>
      <p:bldP spid="1126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507412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2800" b="1"/>
              <a:t>Corte com motosserra: capacidade operacional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00213"/>
            <a:ext cx="4762500" cy="3916362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2200"/>
              <a:t>Equipe: 1 operador de motosserra mais dois ajudantes (1+2).</a:t>
            </a:r>
          </a:p>
          <a:p>
            <a:pPr eaLnBrk="1" hangingPunct="1">
              <a:defRPr/>
            </a:pPr>
            <a:r>
              <a:rPr lang="pt-BR" altLang="pt-BR" sz="2200"/>
              <a:t>Eito de 5 linhas - corte e toragem em peças de 2,20 m. </a:t>
            </a:r>
          </a:p>
          <a:p>
            <a:pPr eaLnBrk="1" hangingPunct="1">
              <a:defRPr/>
            </a:pPr>
            <a:r>
              <a:rPr lang="pt-BR" altLang="pt-BR" sz="2200"/>
              <a:t>Seleção de toras para celulose e energia (Diâmetro &lt; 8 cm).</a:t>
            </a:r>
          </a:p>
          <a:p>
            <a:pPr eaLnBrk="1" hangingPunct="1">
              <a:defRPr/>
            </a:pPr>
            <a:r>
              <a:rPr lang="pt-BR" altLang="pt-BR" sz="2200"/>
              <a:t>Capacidade operacional: 35 m</a:t>
            </a:r>
            <a:r>
              <a:rPr lang="pt-BR" altLang="pt-BR" sz="2200" baseline="30000"/>
              <a:t>3</a:t>
            </a:r>
            <a:r>
              <a:rPr lang="pt-BR" altLang="pt-BR" sz="2200"/>
              <a:t> / equipe.dia. 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89138"/>
            <a:ext cx="3789363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97425"/>
            <a:ext cx="27336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868863"/>
            <a:ext cx="2760662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8" name="AutoShape 8"/>
          <p:cNvSpPr>
            <a:spLocks noChangeArrowheads="1"/>
          </p:cNvSpPr>
          <p:nvPr/>
        </p:nvSpPr>
        <p:spPr bwMode="auto">
          <a:xfrm>
            <a:off x="6791325" y="1141413"/>
            <a:ext cx="215900" cy="792162"/>
          </a:xfrm>
          <a:prstGeom prst="downArrow">
            <a:avLst>
              <a:gd name="adj1" fmla="val 50000"/>
              <a:gd name="adj2" fmla="val 9172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pt-BR" altLang="pt-BR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641FCC7-A973-47C3-837C-598415FF30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16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47"/>
    </mc:Choice>
    <mc:Fallback>
      <p:transition spd="slow" advTm="56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8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800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507412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2800" b="1"/>
              <a:t>Corte com feller-buncher: exemplo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00213"/>
            <a:ext cx="5616575" cy="3916362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2200"/>
              <a:t>Capacidade operacional: até 100 m</a:t>
            </a:r>
            <a:r>
              <a:rPr lang="pt-BR" altLang="pt-BR" sz="2200" baseline="30000"/>
              <a:t>3</a:t>
            </a:r>
            <a:r>
              <a:rPr lang="pt-BR" altLang="pt-BR" sz="2200"/>
              <a:t>/h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420938"/>
            <a:ext cx="33337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420938"/>
            <a:ext cx="34671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116013" y="4724400"/>
            <a:ext cx="292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pt-BR" sz="1800" b="0" i="0"/>
              <a:t>Feller buncher Cat 320 CL</a:t>
            </a:r>
            <a:r>
              <a:rPr lang="pt-BR" altLang="pt-BR" sz="1800" b="0" i="0"/>
              <a:t> 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4572000" y="5373688"/>
            <a:ext cx="41354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1800" b="0" i="0"/>
              <a:t>Disposição do feixe de árvores cortadas pelo feller buncher 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A13B350-83D1-4948-8823-C7EFEFF0B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3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86"/>
    </mc:Choice>
    <mc:Fallback>
      <p:transition spd="slow" advTm="63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507412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2800" b="1"/>
              <a:t>Corte com harvester: exemplo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00213"/>
            <a:ext cx="5689600" cy="3916362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sz="2200"/>
              <a:t>Capacidade operacional: até 40 m</a:t>
            </a:r>
            <a:r>
              <a:rPr lang="pt-BR" altLang="pt-BR" sz="2200" baseline="30000"/>
              <a:t>3</a:t>
            </a:r>
            <a:r>
              <a:rPr lang="pt-BR" altLang="pt-BR" sz="2200"/>
              <a:t>/h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80988" y="5157788"/>
            <a:ext cx="342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pt-BR" sz="1800" b="0" i="0"/>
              <a:t>Harvester ou colhedora florestal</a:t>
            </a:r>
            <a:endParaRPr lang="pt-BR" altLang="pt-BR" sz="1800" b="0" i="0"/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572000" y="5157788"/>
            <a:ext cx="41354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1800" b="0" i="0"/>
              <a:t>Esquema de corte com harvester e deposição final das toras e resíduos </a:t>
            </a:r>
          </a:p>
        </p:txBody>
      </p:sp>
      <p:pic>
        <p:nvPicPr>
          <p:cNvPr id="46086" name="Picture 6" descr="2po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852738"/>
            <a:ext cx="20383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997200"/>
            <a:ext cx="27717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9" descr="VCP 0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3087687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184D4B0-FEC2-4B7B-BFEF-995FBACC4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35"/>
    </mc:Choice>
    <mc:Fallback>
      <p:transition spd="slow" advTm="54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2600" b="1" dirty="0">
                <a:solidFill>
                  <a:schemeClr val="tx1"/>
                </a:solidFill>
              </a:rPr>
              <a:t>6. Extração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altLang="pt-BR" sz="2600" dirty="0"/>
              <a:t>Extração: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200" dirty="0"/>
              <a:t>Análise dos fatores de influência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200" dirty="0"/>
              <a:t>Investimento ou adaptação de máquinas agrícolas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200" dirty="0"/>
              <a:t>Periodicidade do corte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400" dirty="0"/>
              <a:t>Oferta de terceiros etc.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581525"/>
            <a:ext cx="5478463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1D25B81-4D8E-46D7-9027-057FB51E6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35"/>
    </mc:Choice>
    <mc:Fallback>
      <p:transition spd="slow" advTm="20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2600" b="1" dirty="0">
                <a:solidFill>
                  <a:schemeClr val="tx1"/>
                </a:solidFill>
              </a:rPr>
              <a:t>6. Extração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775"/>
            <a:ext cx="5267325" cy="4530725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altLang="pt-BR" sz="2600" dirty="0"/>
              <a:t>Trator agrícola mais carreta:</a:t>
            </a:r>
          </a:p>
          <a:p>
            <a:pPr lvl="1" algn="just" eaLnBrk="1" hangingPunct="1">
              <a:spcBef>
                <a:spcPct val="50000"/>
              </a:spcBef>
              <a:defRPr/>
            </a:pPr>
            <a:r>
              <a:rPr lang="pt-BR" altLang="pt-BR" sz="2000" dirty="0"/>
              <a:t>tratores potência a partir de 80 CV</a:t>
            </a:r>
          </a:p>
          <a:p>
            <a:pPr lvl="1" algn="just" eaLnBrk="1" hangingPunct="1">
              <a:spcBef>
                <a:spcPct val="50000"/>
              </a:spcBef>
              <a:defRPr/>
            </a:pPr>
            <a:r>
              <a:rPr lang="pt-BR" altLang="pt-BR" sz="2000" dirty="0"/>
              <a:t>toras de 2,5 a 5,0 m de comprimento</a:t>
            </a:r>
          </a:p>
          <a:p>
            <a:pPr lvl="1" algn="just" eaLnBrk="1" hangingPunct="1">
              <a:spcBef>
                <a:spcPct val="50000"/>
              </a:spcBef>
              <a:defRPr/>
            </a:pPr>
            <a:r>
              <a:rPr lang="pt-BR" altLang="pt-BR" sz="2000" dirty="0"/>
              <a:t>capacidade de carga líquida ao redor de 7,5 t</a:t>
            </a:r>
          </a:p>
          <a:p>
            <a:pPr lvl="1" algn="just" eaLnBrk="1" hangingPunct="1">
              <a:spcBef>
                <a:spcPct val="50000"/>
              </a:spcBef>
              <a:defRPr/>
            </a:pPr>
            <a:r>
              <a:rPr lang="pt-BR" altLang="pt-BR" sz="2000" dirty="0"/>
              <a:t>Volume médio de 9,0 m</a:t>
            </a:r>
            <a:r>
              <a:rPr lang="pt-BR" altLang="pt-BR" sz="2000" baseline="30000" dirty="0"/>
              <a:t>3</a:t>
            </a:r>
            <a:r>
              <a:rPr lang="pt-BR" altLang="pt-BR" sz="2000" dirty="0"/>
              <a:t>/viagem e distância média de 300 m </a:t>
            </a:r>
            <a:r>
              <a:rPr lang="pt-BR" altLang="pt-BR" sz="2000" dirty="0">
                <a:sym typeface="Wingdings" panose="05000000000000000000" pitchFamily="2" charset="2"/>
              </a:rPr>
              <a:t></a:t>
            </a:r>
            <a:r>
              <a:rPr lang="pt-BR" altLang="pt-BR" sz="2000" dirty="0"/>
              <a:t> rendimento operacional 14 m</a:t>
            </a:r>
            <a:r>
              <a:rPr lang="pt-BR" altLang="pt-BR" sz="2000" baseline="30000" dirty="0"/>
              <a:t>3</a:t>
            </a:r>
            <a:r>
              <a:rPr lang="pt-BR" altLang="pt-BR" sz="2000" dirty="0"/>
              <a:t>/h. </a:t>
            </a:r>
          </a:p>
        </p:txBody>
      </p:sp>
      <p:pic>
        <p:nvPicPr>
          <p:cNvPr id="49156" name="Picture 4" descr="Tratorloa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2060575"/>
            <a:ext cx="3757612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CFECB3E-FF61-42B2-9B40-A88993C41D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75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92"/>
    </mc:Choice>
    <mc:Fallback>
      <p:transition spd="slow" advTm="18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2600" b="1" dirty="0">
                <a:solidFill>
                  <a:schemeClr val="tx1"/>
                </a:solidFill>
              </a:rPr>
              <a:t>6. Extração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89138"/>
            <a:ext cx="4402137" cy="4530725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altLang="pt-BR" sz="2600"/>
              <a:t>“Tombo” manual: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terrenos declivosos (&gt;30%)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arremesso de toretes de 2,20 m morro abaixo até à margem das estradas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distância máxima de 70 m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rendimento médio entre 7 a 8 m</a:t>
            </a:r>
            <a:r>
              <a:rPr lang="pt-BR" altLang="pt-BR" sz="2000" baseline="30000"/>
              <a:t>3</a:t>
            </a:r>
            <a:r>
              <a:rPr lang="pt-BR" altLang="pt-BR" sz="2000"/>
              <a:t>/homem.dia 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844675"/>
            <a:ext cx="345440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860800"/>
            <a:ext cx="2824163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368B72C8-F27A-4F85-B8E5-E8BFA941A2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92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95"/>
    </mc:Choice>
    <mc:Fallback>
      <p:transition spd="slow" advTm="37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2600" b="1" dirty="0">
                <a:solidFill>
                  <a:schemeClr val="tx1"/>
                </a:solidFill>
              </a:rPr>
              <a:t>6. Extração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163" y="1916113"/>
            <a:ext cx="4402137" cy="4530725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altLang="pt-BR" sz="2400"/>
              <a:t>Transporte animal (muar):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a madeira é colocada sobre cangalhas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comprimento dos toretes não deve exceder 1,5 m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capacidade média de carga é de 0,4 m</a:t>
            </a:r>
            <a:r>
              <a:rPr lang="pt-BR" altLang="pt-BR" sz="2000" baseline="30000"/>
              <a:t>3</a:t>
            </a:r>
            <a:r>
              <a:rPr lang="pt-BR" altLang="pt-BR" sz="2000"/>
              <a:t>/viagem (dist. 100m)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rendimento médio em topografia ao redor de 60% é de 5 a 6 m</a:t>
            </a:r>
            <a:r>
              <a:rPr lang="pt-BR" altLang="pt-BR" sz="2000" baseline="30000"/>
              <a:t>3</a:t>
            </a:r>
            <a:r>
              <a:rPr lang="pt-BR" altLang="pt-BR" sz="2000"/>
              <a:t>/dia 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2565400"/>
            <a:ext cx="43434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BF08EE5-2F8E-4B1D-B4EC-BE9E7C354C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058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67"/>
    </mc:Choice>
    <mc:Fallback>
      <p:transition spd="slow" advTm="21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2600" b="1" dirty="0">
                <a:solidFill>
                  <a:schemeClr val="tx1"/>
                </a:solidFill>
              </a:rPr>
              <a:t>6. Extração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163" y="1916113"/>
            <a:ext cx="4486275" cy="4530725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altLang="pt-BR" sz="2400"/>
              <a:t>Trator agrícola equipado com guincho arrastador: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Toretes de 2,20 m empilhados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Distância ideal de arraste 50 m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Equipe: 1 operador + 4 ajud.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Volume médio: 1,3 m</a:t>
            </a:r>
            <a:r>
              <a:rPr lang="pt-BR" altLang="pt-BR" sz="2000" baseline="30000"/>
              <a:t>3</a:t>
            </a:r>
            <a:r>
              <a:rPr lang="pt-BR" altLang="pt-BR" sz="2000"/>
              <a:t>/ciclo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rendimento em topografia ao redor de 60%: 23 m</a:t>
            </a:r>
            <a:r>
              <a:rPr lang="pt-BR" altLang="pt-BR" sz="2000" baseline="30000"/>
              <a:t>3</a:t>
            </a:r>
            <a:r>
              <a:rPr lang="pt-BR" altLang="pt-BR" sz="2000"/>
              <a:t>/h 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1878013"/>
            <a:ext cx="24860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25" y="3873500"/>
            <a:ext cx="2490788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437063"/>
            <a:ext cx="2681287" cy="189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8EC9DD7-B43F-45BF-AE6D-7F9960F601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91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73"/>
    </mc:Choice>
    <mc:Fallback>
      <p:transition spd="slow" advTm="4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6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6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6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2600" b="1" dirty="0">
                <a:solidFill>
                  <a:schemeClr val="tx1"/>
                </a:solidFill>
              </a:rPr>
              <a:t>6. Extração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643813" cy="4530725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altLang="pt-BR" sz="2800"/>
              <a:t>Trator de arraste (skidder): até 100 m</a:t>
            </a:r>
            <a:r>
              <a:rPr lang="pt-BR" altLang="pt-BR" sz="2800" baseline="30000"/>
              <a:t>3</a:t>
            </a:r>
            <a:r>
              <a:rPr lang="pt-BR" altLang="pt-BR" sz="2800"/>
              <a:t>/h</a:t>
            </a:r>
          </a:p>
        </p:txBody>
      </p:sp>
      <p:pic>
        <p:nvPicPr>
          <p:cNvPr id="55300" name="Picture 5" descr="IP2009 0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2349500"/>
            <a:ext cx="5653087" cy="4240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323288E-E35C-4E5E-B3E7-8BA0AE84A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1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25"/>
    </mc:Choice>
    <mc:Fallback>
      <p:transition spd="slow" advTm="55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702464" y="304800"/>
            <a:ext cx="7289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008000"/>
                </a:solidFill>
              </a:rPr>
              <a:t>Matriz energética – ano base 2016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53" y="1647825"/>
            <a:ext cx="7206047" cy="502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323528" y="1200395"/>
            <a:ext cx="3664024" cy="33855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b="1" dirty="0" err="1">
                <a:solidFill>
                  <a:srgbClr val="FF0000"/>
                </a:solidFill>
                <a:latin typeface="+mn-lt"/>
              </a:rPr>
              <a:t>Recursos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+mn-lt"/>
              </a:rPr>
              <a:t>renováveis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: </a:t>
            </a:r>
            <a:r>
              <a:rPr lang="pt-BR" sz="1600" b="1" dirty="0">
                <a:solidFill>
                  <a:srgbClr val="FF0000"/>
                </a:solidFill>
                <a:latin typeface="+mn-lt"/>
              </a:rPr>
              <a:t>43,5% 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772400" y="6324600"/>
            <a:ext cx="1111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400" b="1" dirty="0">
                <a:solidFill>
                  <a:srgbClr val="333399"/>
                </a:solidFill>
                <a:latin typeface="Arial (W1)" pitchFamily="34" charset="0"/>
              </a:rPr>
              <a:t>EPE (2017)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9F76CB2E-9DD1-46E8-BCDA-7ADED5D5B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98493"/>
      </p:ext>
    </p:extLst>
  </p:cSld>
  <p:clrMapOvr>
    <a:masterClrMapping/>
  </p:clrMapOvr>
  <p:transition advTm="84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2600" b="1" dirty="0">
                <a:solidFill>
                  <a:schemeClr val="tx1"/>
                </a:solidFill>
              </a:rPr>
              <a:t>6. Extração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163" y="1916113"/>
            <a:ext cx="5999162" cy="4530725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altLang="pt-BR" sz="2000"/>
              <a:t>Trator com “berço”: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Trator agrícola com estrutura adaptada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Capacidade entre 3,0 m</a:t>
            </a:r>
            <a:r>
              <a:rPr lang="pt-BR" altLang="pt-BR" sz="2000" baseline="30000"/>
              <a:t>3</a:t>
            </a:r>
            <a:r>
              <a:rPr lang="pt-BR" altLang="pt-BR" sz="2000"/>
              <a:t> e 5,0 m</a:t>
            </a:r>
            <a:r>
              <a:rPr lang="pt-BR" altLang="pt-BR" sz="2000" baseline="30000"/>
              <a:t>3</a:t>
            </a:r>
            <a:r>
              <a:rPr lang="pt-BR" altLang="pt-BR" sz="2000"/>
              <a:t>/viagem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Uso indicado até 30% de inclinação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Equipe de duas pessoas apresenta capacidade operacional ao redor de 30 m</a:t>
            </a:r>
            <a:r>
              <a:rPr lang="pt-BR" altLang="pt-BR" sz="2000" baseline="30000"/>
              <a:t>3</a:t>
            </a:r>
            <a:r>
              <a:rPr lang="pt-BR" altLang="pt-BR" sz="2000"/>
              <a:t>/máquina.dia</a:t>
            </a:r>
          </a:p>
          <a:p>
            <a:pPr lvl="1" eaLnBrk="1" hangingPunct="1">
              <a:spcBef>
                <a:spcPct val="50000"/>
              </a:spcBef>
              <a:defRPr/>
            </a:pPr>
            <a:r>
              <a:rPr lang="pt-BR" altLang="pt-BR" sz="2000"/>
              <a:t>Com 4 pessoas uma produção de 50 m</a:t>
            </a:r>
            <a:r>
              <a:rPr lang="pt-BR" altLang="pt-BR" sz="2000" baseline="30000"/>
              <a:t>3</a:t>
            </a:r>
            <a:r>
              <a:rPr lang="pt-BR" altLang="pt-BR" sz="2000"/>
              <a:t> /máquina.dia</a:t>
            </a:r>
            <a:r>
              <a:rPr lang="pt-BR" altLang="pt-BR"/>
              <a:t> </a:t>
            </a: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500438"/>
            <a:ext cx="325755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390F2E5-0F3C-4FE1-93A9-C69F422DF0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995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28"/>
    </mc:Choice>
    <mc:Fallback>
      <p:transition spd="slow" advTm="86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1. Introdução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125000"/>
              </a:lnSpc>
              <a:defRPr/>
            </a:pPr>
            <a:r>
              <a:rPr lang="pt-BR" altLang="pt-BR"/>
              <a:t>Colheita de madeira: Sistema de operações que visa cortar a madeira na floresta e transportá-la até o seu local de consumo, no menor custo possível e com o mínimo impacto ambiental.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D793155-87FC-487E-90B8-67AA5CE79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2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19"/>
    </mc:Choice>
    <mc:Fallback>
      <p:transition spd="slow" advTm="27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125000"/>
              </a:lnSpc>
              <a:defRPr/>
            </a:pPr>
            <a:r>
              <a:rPr lang="pt-BR" altLang="pt-BR" sz="2400" dirty="0"/>
              <a:t>Plantio </a:t>
            </a:r>
            <a:r>
              <a:rPr lang="pt-BR" altLang="pt-BR" sz="2400" dirty="0">
                <a:sym typeface="Symbol" panose="05050102010706020507" pitchFamily="18" charset="2"/>
              </a:rPr>
              <a:t></a:t>
            </a:r>
            <a:r>
              <a:rPr lang="pt-BR" altLang="pt-BR" sz="2400" dirty="0"/>
              <a:t> Ecossistema </a:t>
            </a:r>
            <a:r>
              <a:rPr lang="pt-BR" altLang="pt-BR" sz="2400" dirty="0">
                <a:sym typeface="Symbol" panose="05050102010706020507" pitchFamily="18" charset="2"/>
              </a:rPr>
              <a:t></a:t>
            </a:r>
            <a:r>
              <a:rPr lang="pt-BR" altLang="pt-BR" sz="2400" dirty="0"/>
              <a:t> Colheita </a:t>
            </a:r>
            <a:r>
              <a:rPr lang="pt-BR" altLang="pt-BR" sz="2400" dirty="0">
                <a:sym typeface="Symbol" panose="05050102010706020507" pitchFamily="18" charset="2"/>
              </a:rPr>
              <a:t></a:t>
            </a:r>
            <a:r>
              <a:rPr lang="pt-BR" altLang="pt-BR" sz="2400" dirty="0"/>
              <a:t> Aspectos Sociais</a:t>
            </a:r>
            <a:r>
              <a:rPr lang="pt-BR" altLang="pt-BR" dirty="0"/>
              <a:t> </a:t>
            </a:r>
            <a:endParaRPr lang="pt-BR" altLang="pt-BR" sz="2800" dirty="0"/>
          </a:p>
          <a:p>
            <a:pPr algn="just" eaLnBrk="1" hangingPunct="1">
              <a:lnSpc>
                <a:spcPct val="150000"/>
              </a:lnSpc>
              <a:defRPr/>
            </a:pPr>
            <a:r>
              <a:rPr lang="pt-BR" altLang="pt-BR" sz="2400" dirty="0"/>
              <a:t>Diferenças regionais e estágios de desenvolvimento.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altLang="pt-BR" sz="2400" dirty="0"/>
              <a:t>Trabalho intensivo </a:t>
            </a:r>
            <a:r>
              <a:rPr lang="pt-BR" altLang="pt-BR" sz="2400" b="1" dirty="0"/>
              <a:t>X</a:t>
            </a:r>
            <a:r>
              <a:rPr lang="pt-BR" altLang="pt-BR" sz="2400" dirty="0"/>
              <a:t> Capital intensivo </a:t>
            </a:r>
          </a:p>
        </p:txBody>
      </p:sp>
      <p:pic>
        <p:nvPicPr>
          <p:cNvPr id="95235" name="Picture 3" descr="100_0009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716338"/>
            <a:ext cx="3576637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05263"/>
            <a:ext cx="3652838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38"/>
          <p:cNvSpPr txBox="1">
            <a:spLocks noChangeArrowheads="1"/>
          </p:cNvSpPr>
          <p:nvPr/>
        </p:nvSpPr>
        <p:spPr bwMode="auto">
          <a:xfrm>
            <a:off x="4551363" y="46783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 sz="240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E413474-8292-4332-B264-057F9FC370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7688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80"/>
    </mc:Choice>
    <mc:Fallback>
      <p:transition spd="slow" advTm="78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4530725"/>
          </a:xfrm>
        </p:spPr>
        <p:txBody>
          <a:bodyPr/>
          <a:lstStyle/>
          <a:p>
            <a:pPr algn="just" eaLnBrk="1" hangingPunct="1">
              <a:lnSpc>
                <a:spcPct val="125000"/>
              </a:lnSpc>
              <a:defRPr/>
            </a:pPr>
            <a:r>
              <a:rPr lang="pt-BR" altLang="pt-BR" sz="2400" dirty="0"/>
              <a:t>Evolução acentuada na década de 1990</a:t>
            </a:r>
            <a:endParaRPr lang="pt-BR" altLang="pt-BR" sz="2800" dirty="0"/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971550" y="1628775"/>
          <a:ext cx="6945313" cy="442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m de bitmap" r:id="rId5" imgW="6087325" imgH="3877216" progId="Paint.Picture">
                  <p:embed/>
                </p:oleObj>
              </mc:Choice>
              <mc:Fallback>
                <p:oleObj name="Imagem de bitmap" r:id="rId5" imgW="6087325" imgH="387721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628775"/>
                        <a:ext cx="6945313" cy="442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8" name="Picture 4" descr="Figura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00213"/>
            <a:ext cx="18573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A867DF8-083F-4BC0-A745-2F09C0E147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881"/>
    </mc:Choice>
    <mc:Fallback>
      <p:transition spd="slow" advTm="100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2. Sistemas de colheita de madeira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200000"/>
              </a:lnSpc>
              <a:defRPr/>
            </a:pPr>
            <a:r>
              <a:rPr lang="pt-BR" altLang="pt-BR" dirty="0"/>
              <a:t>Toras curtas</a:t>
            </a:r>
            <a:endParaRPr lang="pt-BR" altLang="pt-BR" b="1" dirty="0"/>
          </a:p>
          <a:p>
            <a:pPr eaLnBrk="1" hangingPunct="1">
              <a:lnSpc>
                <a:spcPct val="200000"/>
              </a:lnSpc>
              <a:defRPr/>
            </a:pPr>
            <a:r>
              <a:rPr lang="pt-BR" altLang="pt-BR" dirty="0"/>
              <a:t>Toras longas</a:t>
            </a:r>
          </a:p>
          <a:p>
            <a:pPr eaLnBrk="1" hangingPunct="1">
              <a:lnSpc>
                <a:spcPct val="200000"/>
              </a:lnSpc>
              <a:defRPr/>
            </a:pPr>
            <a:r>
              <a:rPr lang="pt-BR" altLang="pt-BR" dirty="0"/>
              <a:t>Árvores inteiras</a:t>
            </a:r>
            <a:endParaRPr lang="pt-BR" altLang="pt-BR" sz="3600" dirty="0"/>
          </a:p>
          <a:p>
            <a:pPr algn="just" eaLnBrk="1" hangingPunct="1">
              <a:lnSpc>
                <a:spcPct val="200000"/>
              </a:lnSpc>
              <a:defRPr/>
            </a:pPr>
            <a:r>
              <a:rPr lang="pt-BR" altLang="pt-BR" dirty="0"/>
              <a:t>Produção de cavacos no campo.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916113"/>
            <a:ext cx="500062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5B97941-9CCA-40BB-B6F1-3BEAFB3F8D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421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973"/>
    </mc:Choice>
    <mc:Fallback>
      <p:transition spd="slow" advTm="109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3. Etapas da colheita de madeira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b="1"/>
              <a:t>Corte</a:t>
            </a:r>
          </a:p>
        </p:txBody>
      </p:sp>
      <p:pic>
        <p:nvPicPr>
          <p:cNvPr id="98308" name="Picture 4" descr="chainsaw_9910-012_190x1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565400"/>
            <a:ext cx="48260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436546A-A1A8-4B63-B60F-B201B388D1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01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16"/>
    </mc:Choice>
    <mc:Fallback>
      <p:transition spd="slow" advTm="52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pt-BR" altLang="pt-BR" sz="3200" b="1" dirty="0">
                <a:solidFill>
                  <a:schemeClr val="tx1"/>
                </a:solidFill>
              </a:rPr>
              <a:t>3. Etapas da colheita de madeira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pt-BR" sz="1400" b="1"/>
              <a:t>Corte</a:t>
            </a:r>
            <a:r>
              <a:rPr lang="pt-BR" altLang="pt-BR" b="1"/>
              <a:t> </a:t>
            </a:r>
            <a:r>
              <a:rPr lang="pt-BR" altLang="pt-BR" b="1">
                <a:sym typeface="Symbol" panose="05050102010706020507" pitchFamily="18" charset="2"/>
              </a:rPr>
              <a:t> Toragem</a:t>
            </a:r>
          </a:p>
        </p:txBody>
      </p:sp>
      <p:pic>
        <p:nvPicPr>
          <p:cNvPr id="14340" name="Picture 4" descr="MS%20360_smal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068638"/>
            <a:ext cx="2695575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MS%20250%20inici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133600"/>
            <a:ext cx="2778125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38B5E609-0509-4B44-B557-F358B01D6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0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9"/>
    </mc:Choice>
    <mc:Fallback>
      <p:transition spd="slow" advTm="12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3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4|1.8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8.7|8.9|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0.8|2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.1|7.7|1.9|1.3|69.7|15.2|5.5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1|3.6|2.8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lh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lh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936</TotalTime>
  <Words>898</Words>
  <Application>Microsoft Office PowerPoint</Application>
  <PresentationFormat>Apresentação na tela (4:3)</PresentationFormat>
  <Paragraphs>167</Paragraphs>
  <Slides>30</Slides>
  <Notes>0</Notes>
  <HiddenSlides>0</HiddenSlides>
  <MMClips>30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8" baseType="lpstr">
      <vt:lpstr>Arial</vt:lpstr>
      <vt:lpstr>Arial (W1)</vt:lpstr>
      <vt:lpstr>Arial Black</vt:lpstr>
      <vt:lpstr>Comic Sans MS</vt:lpstr>
      <vt:lpstr>Times New Roman</vt:lpstr>
      <vt:lpstr>Wingdings</vt:lpstr>
      <vt:lpstr>Brilho</vt:lpstr>
      <vt:lpstr>Imagem de bitmap</vt:lpstr>
      <vt:lpstr>Colheita Florestal</vt:lpstr>
      <vt:lpstr>Apresentação do PowerPoint</vt:lpstr>
      <vt:lpstr>Apresentação do PowerPoint</vt:lpstr>
      <vt:lpstr>1. Introdução</vt:lpstr>
      <vt:lpstr>Apresentação do PowerPoint</vt:lpstr>
      <vt:lpstr>Apresentação do PowerPoint</vt:lpstr>
      <vt:lpstr>2. Sistemas de colheita de madeira</vt:lpstr>
      <vt:lpstr>3. Etapas da colheita de madeira</vt:lpstr>
      <vt:lpstr>3. Etapas da colheita de madeira</vt:lpstr>
      <vt:lpstr>3. Etapas da colheita de madeira</vt:lpstr>
      <vt:lpstr>3. Etapas da colheita de madeira</vt:lpstr>
      <vt:lpstr>3. Etapas da colheita de madeira</vt:lpstr>
      <vt:lpstr>3. Etapas da colheita de madeira</vt:lpstr>
      <vt:lpstr>3. Etapas da colheita de madeira</vt:lpstr>
      <vt:lpstr>3. Etapas da colheita de madeira</vt:lpstr>
      <vt:lpstr>4. Planejamento da colheita de madeira</vt:lpstr>
      <vt:lpstr>4. Planejamento da colheita de madeira</vt:lpstr>
      <vt:lpstr>4. Planejamento da colheita de madeira</vt:lpstr>
      <vt:lpstr>5. Corte</vt:lpstr>
      <vt:lpstr>Apresentação do PowerPoint</vt:lpstr>
      <vt:lpstr>Corte com motosserra: capacidade operacional</vt:lpstr>
      <vt:lpstr>Corte com feller-buncher: exemplo</vt:lpstr>
      <vt:lpstr>Corte com harvester: exemplo</vt:lpstr>
      <vt:lpstr>6. Extração</vt:lpstr>
      <vt:lpstr>6. Extração</vt:lpstr>
      <vt:lpstr>6. Extração</vt:lpstr>
      <vt:lpstr>6. Extração</vt:lpstr>
      <vt:lpstr>6. Extração</vt:lpstr>
      <vt:lpstr>6. Extração</vt:lpstr>
      <vt:lpstr>6. Extração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Colheita do Algodão</dc:title>
  <dc:creator>Leandro M. Gimenez</dc:creator>
  <cp:lastModifiedBy>TLR</cp:lastModifiedBy>
  <cp:revision>63</cp:revision>
  <dcterms:created xsi:type="dcterms:W3CDTF">2011-11-29T10:17:04Z</dcterms:created>
  <dcterms:modified xsi:type="dcterms:W3CDTF">2020-11-07T13:26:37Z</dcterms:modified>
</cp:coreProperties>
</file>