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81" r:id="rId2"/>
    <p:sldId id="401" r:id="rId3"/>
    <p:sldId id="402" r:id="rId4"/>
    <p:sldId id="384" r:id="rId5"/>
    <p:sldId id="386" r:id="rId6"/>
    <p:sldId id="403" r:id="rId7"/>
    <p:sldId id="387" r:id="rId8"/>
    <p:sldId id="408" r:id="rId9"/>
    <p:sldId id="404" r:id="rId10"/>
    <p:sldId id="405" r:id="rId11"/>
    <p:sldId id="407" r:id="rId12"/>
    <p:sldId id="388" r:id="rId13"/>
    <p:sldId id="389" r:id="rId14"/>
    <p:sldId id="399" r:id="rId15"/>
    <p:sldId id="398" r:id="rId16"/>
    <p:sldId id="400" r:id="rId17"/>
    <p:sldId id="390" r:id="rId18"/>
    <p:sldId id="391" r:id="rId19"/>
    <p:sldId id="392" r:id="rId20"/>
    <p:sldId id="395" r:id="rId21"/>
    <p:sldId id="393" r:id="rId22"/>
    <p:sldId id="396" r:id="rId2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EDF4"/>
    <a:srgbClr val="D0D8E8"/>
    <a:srgbClr val="E9EAF4"/>
    <a:srgbClr val="E9EAED"/>
    <a:srgbClr val="008000"/>
    <a:srgbClr val="3366FF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563" autoAdjust="0"/>
  </p:normalViewPr>
  <p:slideViewPr>
    <p:cSldViewPr>
      <p:cViewPr>
        <p:scale>
          <a:sx n="85" d="100"/>
          <a:sy n="85" d="100"/>
        </p:scale>
        <p:origin x="-930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012" y="1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fld id="{CC9868D8-B6DB-493B-AD2F-2728361A3510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23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012" y="8842723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13BA26E8-93A5-4DF0-BD05-06A05C3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35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721" cy="464839"/>
          </a:xfrm>
          <a:prstGeom prst="rect">
            <a:avLst/>
          </a:prstGeom>
        </p:spPr>
        <p:txBody>
          <a:bodyPr vert="horz" lIns="93483" tIns="46742" rIns="93483" bIns="467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012" y="1"/>
            <a:ext cx="3056721" cy="464839"/>
          </a:xfrm>
          <a:prstGeom prst="rect">
            <a:avLst/>
          </a:prstGeom>
        </p:spPr>
        <p:txBody>
          <a:bodyPr vert="horz" wrap="square" lIns="93483" tIns="46742" rIns="93483" bIns="467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AADBA35-245A-4D3B-ADF0-4822775E385D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6913"/>
            <a:ext cx="4652963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3" tIns="46742" rIns="93483" bIns="4674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33" y="4422131"/>
            <a:ext cx="5641998" cy="4188171"/>
          </a:xfrm>
          <a:prstGeom prst="rect">
            <a:avLst/>
          </a:prstGeom>
        </p:spPr>
        <p:txBody>
          <a:bodyPr vert="horz" lIns="93483" tIns="46742" rIns="93483" bIns="4674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3"/>
            <a:ext cx="3056721" cy="464839"/>
          </a:xfrm>
          <a:prstGeom prst="rect">
            <a:avLst/>
          </a:prstGeom>
        </p:spPr>
        <p:txBody>
          <a:bodyPr vert="horz" lIns="93483" tIns="46742" rIns="93483" bIns="467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012" y="8842723"/>
            <a:ext cx="3056721" cy="464839"/>
          </a:xfrm>
          <a:prstGeom prst="rect">
            <a:avLst/>
          </a:prstGeom>
        </p:spPr>
        <p:txBody>
          <a:bodyPr vert="horz" wrap="square" lIns="93483" tIns="46742" rIns="93483" bIns="467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DB88B98-FBC4-4BF7-A31C-6FF397804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93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hapel dome with clou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UD cover logo u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8063"/>
            <a:ext cx="1447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4800600" cy="3143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472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9DEF-E8A8-4C4B-8395-F526767A5399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18D50-11C1-47DE-9697-1AF3248D6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7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9EA-78D2-4B2E-B260-7FE39D946B03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7341-490E-443E-9151-B61644E30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3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92967-BAEE-493F-B4A4-0A21A015E191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3B1A1-871F-4949-AF52-391E4953B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8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800" y="1219200"/>
            <a:ext cx="85344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F031-90A3-47C5-BEF0-472AE124D590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E9CF-FE15-4E6A-8F51-8270EF50D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1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EBB09-1E68-448F-8A2D-E12B1A4A0684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92F66-330D-434D-AD73-742BBA5B2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0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50813" y="3733800"/>
            <a:ext cx="5335588" cy="158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2098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24200" y="1600200"/>
            <a:ext cx="5562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8586-7450-40F9-A9B2-38A546004C8A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D71F2-329E-41B6-A77C-15F004AF7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9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04800" y="1219200"/>
            <a:ext cx="85344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EB14D-914E-4C84-BC8E-BB0EACEB4EC8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E2EA3-9D05-4C94-938E-BFA9F4DCF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7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04800" y="1219200"/>
            <a:ext cx="85344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8FFF4-26E5-4EFB-83D3-9DA09EBDA05A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73EE-BEE7-462C-B642-EE22307AF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4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7EC38-AB0F-43D2-992F-6F3431A37B6C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C8B3-A6BD-4D30-9AB7-7F67D07E0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A31D-AB15-4A56-BDC4-BDA49701311B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E009-8D3E-4FA5-AA35-74E3ED54D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3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6E8B-4893-4A84-B312-A97DC2627D42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F58B6-D947-46F7-B110-0E45A7BBB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3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7EA6B82-E64B-41E2-B734-6D224A0CB265}" type="datetimeFigureOut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561D2AB-2662-43A5-9CEB-716B975BF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UD cover logo up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8063"/>
            <a:ext cx="1447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1" r:id="rId3"/>
    <p:sldLayoutId id="2147484149" r:id="rId4"/>
    <p:sldLayoutId id="2147484150" r:id="rId5"/>
    <p:sldLayoutId id="214748415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2060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060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060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060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060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060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bing.com/images/search?q=Brazilian+Flad&amp;qpvt=Brazilian+Flad&amp;FORM=IGRE#view=detail&amp;id=B600609A6D2683B832A54C663BD4BEB5BE399FDF&amp;selectedIndex=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5486400" cy="4191000"/>
          </a:xfrm>
        </p:spPr>
        <p:txBody>
          <a:bodyPr/>
          <a:lstStyle/>
          <a:p>
            <a:r>
              <a:rPr lang="en-US" alt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Universadade</a:t>
            </a:r>
            <a: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de São Paulo</a:t>
            </a:r>
            <a:b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Faculdade</a:t>
            </a:r>
            <a: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De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Direito</a:t>
            </a:r>
            <a: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São 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Paulo</a:t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Faculty Workshop</a:t>
            </a:r>
            <a: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Socratic Method and Beyond: ‎Reflections on Teaching about the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March 2017 </a:t>
            </a:r>
            <a:endParaRPr lang="en-US" altLang="en-US" sz="3200" b="1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4724400" cy="1524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en-US" sz="1800" b="1" dirty="0">
                <a:solidFill>
                  <a:schemeClr val="tx1"/>
                </a:solidFill>
                <a:latin typeface="Times New Roman" pitchFamily="18" charset="0"/>
              </a:rPr>
              <a:t>Charles J. Russo,  J.D., Ed.D.</a:t>
            </a:r>
            <a:br>
              <a:rPr lang="en-US" altLang="en-US" sz="18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altLang="en-US" sz="1800" b="1" dirty="0">
                <a:solidFill>
                  <a:schemeClr val="tx1"/>
                </a:solidFill>
                <a:latin typeface="Times New Roman" pitchFamily="18" charset="0"/>
              </a:rPr>
              <a:t>Panzer Chair in Education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b="1" dirty="0">
                <a:solidFill>
                  <a:schemeClr val="tx1"/>
                </a:solidFill>
                <a:latin typeface="Times New Roman" pitchFamily="18" charset="0"/>
              </a:rPr>
              <a:t>Adjunct Professor of law </a:t>
            </a:r>
            <a:br>
              <a:rPr lang="en-US" altLang="en-US" sz="18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altLang="en-US" sz="1800" b="1" dirty="0">
                <a:solidFill>
                  <a:schemeClr val="tx1"/>
                </a:solidFill>
                <a:latin typeface="Times New Roman" pitchFamily="18" charset="0"/>
              </a:rPr>
              <a:t>University of Dayton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b="1" dirty="0" smtClean="0">
                <a:solidFill>
                  <a:schemeClr val="tx1"/>
                </a:solidFill>
                <a:latin typeface="Times New Roman" pitchFamily="18" charset="0"/>
              </a:rPr>
              <a:t>crusso1@udayton.edu</a:t>
            </a:r>
            <a:endParaRPr lang="en-US" altLang="en-US" sz="1800" b="1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communities in London, the Inns of Court, which Winston Churchill described as “half colleges, half law schools . . . produced annual law reports or Year Books” that judges began to treat as authoritative. </a:t>
            </a:r>
          </a:p>
        </p:txBody>
      </p:sp>
    </p:spTree>
    <p:extLst>
      <p:ext uri="{BB962C8B-B14F-4D97-AF65-F5344CB8AC3E}">
        <p14:creationId xmlns:p14="http://schemas.microsoft.com/office/powerpoint/2010/main" val="3978205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way, common law, also referred to as judge made law, the basis for precedent, stood in contrast to the enacted laws or statutes in England 	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Winston S. Churchill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the English Speaking Peoples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176–177 (1956).</a:t>
            </a:r>
          </a:p>
          <a:p>
            <a:pPr>
              <a:lnSpc>
                <a:spcPct val="2000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85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54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cannot step into the same river twice”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Heraclitis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://www.fs.fed.us/wildflowers/regions/pacificnorthwest/MetoliusRiver/images/metolius_river_pine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239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241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algn="ctr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Solution:</a:t>
            </a:r>
          </a:p>
          <a:p>
            <a:pPr marL="0" indent="0" algn="ctr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must teach students to “think like lawyers”</a:t>
            </a:r>
          </a:p>
          <a:p>
            <a:pPr marL="0" indent="0" algn="ctr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especially true In common law jurisdictions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90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Paper Chase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of law is something new and unfamiliar to most of you, unlike any other schooling you have ever known before. You teach yourselves the law, but I train your minds. You come in here with a skull full of mush and, if you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survive, you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 thinking like a lawyer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Kingsfield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39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https://www.youtube.com/watch?v=zruWCuNmWV8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Image result for Professor Kingsfiel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7010400" cy="5173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213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Socratic method . . .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pointed question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answers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elicit the “right” response,  </a:t>
            </a:r>
          </a:p>
          <a:p>
            <a:pPr algn="ctr">
              <a:lnSpc>
                <a:spcPct val="2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093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Take a reactive discipline (i.e., courts do not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offer 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advisory 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opinions) and use the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knowledge, wisdom of 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past (precedent) to take pro-active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steps 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address 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today’s issues of practice.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8776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The study of Law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does NOT focus solely on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abstract </a:t>
            </a:r>
          </a:p>
          <a:p>
            <a:pPr>
              <a:lnSpc>
                <a:spcPct val="200000"/>
              </a:lnSpc>
              <a:spcBef>
                <a:spcPts val="0"/>
              </a:spcBef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Legal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principles, otherwise it is like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counting “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how 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angels can dance on the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head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of a pin.”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99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spcBef>
                <a:spcPts val="0"/>
              </a:spcBef>
              <a:buFontTx/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Instead,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the Law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deals with concrete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principles</a:t>
            </a:r>
          </a:p>
          <a:p>
            <a:pPr algn="ctr">
              <a:lnSpc>
                <a:spcPct val="200000"/>
              </a:lnSpc>
              <a:spcBef>
                <a:spcPts val="0"/>
              </a:spcBef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impacting daily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lives of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all where it is applied.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5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Introduction</a:t>
            </a:r>
            <a:endParaRPr lang="en-US" dirty="0"/>
          </a:p>
        </p:txBody>
      </p:sp>
      <p:pic>
        <p:nvPicPr>
          <p:cNvPr id="4" name="Content Placeholder 3" descr="http://ts1.mm.bing.net/th?id=H.4938203991704860&amp;pid=1.7&amp;w=188&amp;h=136&amp;c=7&amp;rs=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5638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304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 Brief Excursus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ZA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School Law = Vehicle for change in society (</a:t>
            </a:r>
            <a:r>
              <a:rPr lang="en-ZA" alt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Brown</a:t>
            </a:r>
            <a:r>
              <a:rPr lang="en-ZA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ZA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School </a:t>
            </a:r>
            <a:r>
              <a:rPr lang="en-ZA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Law = multi-disciplinary legal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research vi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historical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legal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inquiry,</a:t>
            </a:r>
            <a:endParaRPr lang="en-US" alt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an 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amalgam of may 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areas such 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 constitutional law, </a:t>
            </a:r>
            <a:endParaRPr lang="en-US" alt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contracts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administrative law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3054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Knowledge is power . . . </a:t>
            </a:r>
          </a:p>
          <a:p>
            <a:pPr algn="ctr">
              <a:buFontTx/>
              <a:buNone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Francis Bacon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51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Muito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Obrigado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37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Introduction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II. Study of Law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A) A Brief Excursus: School Law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Conclusion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2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0" t="16129" r="11505" b="12903"/>
          <a:stretch>
            <a:fillRect/>
          </a:stretch>
        </p:blipFill>
        <p:spPr>
          <a:xfrm>
            <a:off x="838200" y="1524000"/>
            <a:ext cx="7467600" cy="3809999"/>
          </a:xfrm>
        </p:spPr>
      </p:pic>
    </p:spTree>
    <p:extLst>
      <p:ext uri="{BB962C8B-B14F-4D97-AF65-F5344CB8AC3E}">
        <p14:creationId xmlns:p14="http://schemas.microsoft.com/office/powerpoint/2010/main" val="87083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Study of Law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III of England is reputed to have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 lawyer is not someone who knows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law, but is one who knows where to find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3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role of a law professor is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students find the law . . . 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158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challenge: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can Professors help students find the law even as it changes so much and so rapidly?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9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Goal is to have students think with me…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to think like me or necessarily agree with me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Cf.  Wedge Theory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4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Study of Law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modern study of law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emerged in England,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lawyers and academicians analyzed judicial decisions in order to uncover the widely held view of the natural law which they “discovered” as a result of litigation. </a:t>
            </a:r>
          </a:p>
        </p:txBody>
      </p:sp>
    </p:spTree>
    <p:extLst>
      <p:ext uri="{BB962C8B-B14F-4D97-AF65-F5344CB8AC3E}">
        <p14:creationId xmlns:p14="http://schemas.microsoft.com/office/powerpoint/2010/main" val="3844822043"/>
      </p:ext>
    </p:extLst>
  </p:cSld>
  <p:clrMapOvr>
    <a:masterClrMapping/>
  </p:clrMapOvr>
</p:sld>
</file>

<file path=ppt/theme/theme1.xml><?xml version="1.0" encoding="utf-8"?>
<a:theme xmlns:a="http://schemas.openxmlformats.org/drawingml/2006/main" name="BO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BOT presentation</Template>
  <TotalTime>4381</TotalTime>
  <Words>481</Words>
  <Application>Microsoft Office PowerPoint</Application>
  <PresentationFormat>On-screen Show (4:3)</PresentationFormat>
  <Paragraphs>74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BOT presentation</vt:lpstr>
      <vt:lpstr>Universadade de São Paulo Faculdade De Direito São Paulo Faculty Workshop The Socratic Method and Beyond: ‎Reflections on Teaching about the Law 28 March 2017 </vt:lpstr>
      <vt:lpstr>I. Introduction</vt:lpstr>
      <vt:lpstr>Overview</vt:lpstr>
      <vt:lpstr>PowerPoint Presentation</vt:lpstr>
      <vt:lpstr>  II. Study of Law </vt:lpstr>
      <vt:lpstr>  II. Study of Law </vt:lpstr>
      <vt:lpstr>  II. Study of Law </vt:lpstr>
      <vt:lpstr> II. Study of Law </vt:lpstr>
      <vt:lpstr>  II. Study of Law </vt:lpstr>
      <vt:lpstr>  II. Study of Law </vt:lpstr>
      <vt:lpstr>  II. Study of Law </vt:lpstr>
      <vt:lpstr>  II. Study of Law </vt:lpstr>
      <vt:lpstr>  II. Study of Law </vt:lpstr>
      <vt:lpstr>  II. Study of Law </vt:lpstr>
      <vt:lpstr>  II. Study of Law </vt:lpstr>
      <vt:lpstr>  II. Study of Law </vt:lpstr>
      <vt:lpstr>  II. Study of Law </vt:lpstr>
      <vt:lpstr>  II. Study of Law </vt:lpstr>
      <vt:lpstr> II. Study of Law </vt:lpstr>
      <vt:lpstr>A) A Brief Excursus</vt:lpstr>
      <vt:lpstr>III. Conclusion</vt:lpstr>
      <vt:lpstr>PowerPoint Presentation</vt:lpstr>
    </vt:vector>
  </TitlesOfParts>
  <Company>University of Dayton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wilsonmc</dc:creator>
  <cp:lastModifiedBy>crusso1</cp:lastModifiedBy>
  <cp:revision>426</cp:revision>
  <cp:lastPrinted>2017-03-22T14:13:44Z</cp:lastPrinted>
  <dcterms:created xsi:type="dcterms:W3CDTF">2010-04-27T14:44:17Z</dcterms:created>
  <dcterms:modified xsi:type="dcterms:W3CDTF">2017-03-22T14:13:54Z</dcterms:modified>
</cp:coreProperties>
</file>