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png"/>
  <Default Extension="tiff" ContentType="image/tiff"/>
  <Default Extension="rels" ContentType="application/vnd.openxmlformats-package.relationships+xml"/>
  <Default Extension="bin" ContentType="image/unknown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jpeg"/>
  <Override PartName="/ppt/media/image3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</p:sldMasterIdLst>
  <p:sldIdLst>
    <p:sldId id="256" r:id="rId2"/>
    <p:sldId id="264" r:id="rId3"/>
    <p:sldId id="280" r:id="rId4"/>
    <p:sldId id="284" r:id="rId5"/>
    <p:sldId id="281" r:id="rId6"/>
    <p:sldId id="282" r:id="rId7"/>
    <p:sldId id="283" r:id="rId8"/>
    <p:sldId id="300" r:id="rId9"/>
    <p:sldId id="287" r:id="rId10"/>
    <p:sldId id="288" r:id="rId11"/>
    <p:sldId id="279" r:id="rId12"/>
    <p:sldId id="285" r:id="rId13"/>
    <p:sldId id="289" r:id="rId14"/>
    <p:sldId id="290" r:id="rId15"/>
    <p:sldId id="291" r:id="rId16"/>
    <p:sldId id="293" r:id="rId17"/>
    <p:sldId id="294" r:id="rId18"/>
    <p:sldId id="296" r:id="rId19"/>
    <p:sldId id="297" r:id="rId20"/>
    <p:sldId id="298" r:id="rId21"/>
    <p:sldId id="299" r:id="rId22"/>
    <p:sldId id="301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3"/>
    <p:restoredTop sz="94648"/>
  </p:normalViewPr>
  <p:slideViewPr>
    <p:cSldViewPr snapToGrid="0" snapToObjects="1">
      <p:cViewPr>
        <p:scale>
          <a:sx n="103" d="100"/>
          <a:sy n="103" d="100"/>
        </p:scale>
        <p:origin x="17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56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3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1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2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02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8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6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6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3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2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mailto:karabekir.akkoyunlu@uni-graz.a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PW5Ub0mhYpo" TargetMode="External"/><Relationship Id="rId3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history and politics of modern turkey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525742"/>
          </a:xfrm>
        </p:spPr>
        <p:txBody>
          <a:bodyPr>
            <a:norm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Feyzi</a:t>
            </a:r>
            <a:r>
              <a:rPr lang="en-US" dirty="0" smtClean="0"/>
              <a:t> Karabekir Akkoyunlu</a:t>
            </a:r>
          </a:p>
          <a:p>
            <a:r>
              <a:rPr lang="en-GB" u="sng" dirty="0" smtClean="0">
                <a:hlinkClick r:id="rId3"/>
              </a:rPr>
              <a:t>karabekir.akkoyunlu@uni-graz.at</a:t>
            </a:r>
            <a:r>
              <a:rPr lang="en-US" dirty="0" smtClean="0"/>
              <a:t> </a:t>
            </a:r>
          </a:p>
          <a:p>
            <a:r>
              <a:rPr lang="en-US" dirty="0" smtClean="0"/>
              <a:t>IRI – USP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519" y="-1"/>
            <a:ext cx="758848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5128054" cy="6832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725" y="4336884"/>
            <a:ext cx="5269301" cy="1188720"/>
          </a:xfrm>
          <a:solidFill>
            <a:srgbClr val="FFFFFF">
              <a:alpha val="59000"/>
            </a:srgbClr>
          </a:solidFill>
        </p:spPr>
        <p:txBody>
          <a:bodyPr/>
          <a:lstStyle/>
          <a:p>
            <a:r>
              <a:rPr lang="en-US" dirty="0" smtClean="0"/>
              <a:t>Kemalist turkey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kemalism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31136" y="2638043"/>
            <a:ext cx="6060248" cy="38616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civilising</a:t>
            </a:r>
            <a:r>
              <a:rPr lang="en-US" dirty="0" smtClean="0"/>
              <a:t> mission</a:t>
            </a:r>
          </a:p>
          <a:p>
            <a:pPr lvl="1"/>
            <a:r>
              <a:rPr lang="en-US" dirty="0"/>
              <a:t>Belief in </a:t>
            </a:r>
            <a:r>
              <a:rPr lang="en-US" b="1" dirty="0"/>
              <a:t>complete cultural transformation </a:t>
            </a:r>
            <a:r>
              <a:rPr lang="en-US" dirty="0"/>
              <a:t>of society from above and creation of a new </a:t>
            </a:r>
            <a:r>
              <a:rPr lang="en-US" b="1" dirty="0"/>
              <a:t>modern, western, secular national </a:t>
            </a:r>
            <a:r>
              <a:rPr lang="en-US" dirty="0" smtClean="0"/>
              <a:t>identity</a:t>
            </a:r>
          </a:p>
          <a:p>
            <a:r>
              <a:rPr lang="en-US" dirty="0" smtClean="0"/>
              <a:t>Dichotomous </a:t>
            </a:r>
            <a:r>
              <a:rPr lang="en-US" dirty="0"/>
              <a:t>world view</a:t>
            </a:r>
          </a:p>
          <a:p>
            <a:pPr lvl="1"/>
            <a:r>
              <a:rPr lang="en-US" dirty="0" err="1"/>
              <a:t>Civilisation</a:t>
            </a:r>
            <a:r>
              <a:rPr lang="en-US" dirty="0"/>
              <a:t> vs. Barbarism</a:t>
            </a:r>
          </a:p>
          <a:p>
            <a:pPr lvl="1"/>
            <a:r>
              <a:rPr lang="en-US" dirty="0"/>
              <a:t>Modernity vs. Tradition</a:t>
            </a:r>
          </a:p>
          <a:p>
            <a:pPr lvl="1"/>
            <a:r>
              <a:rPr lang="en-US" dirty="0"/>
              <a:t>Progress vs. Backwardness</a:t>
            </a:r>
          </a:p>
          <a:p>
            <a:pPr lvl="1"/>
            <a:r>
              <a:rPr lang="en-US" dirty="0"/>
              <a:t>West vs. East</a:t>
            </a:r>
          </a:p>
          <a:p>
            <a:pPr lvl="1"/>
            <a:r>
              <a:rPr lang="en-US" dirty="0"/>
              <a:t>Science vs. Religion </a:t>
            </a:r>
            <a:endParaRPr lang="en-US" dirty="0" smtClean="0"/>
          </a:p>
          <a:p>
            <a:r>
              <a:rPr lang="en-US" dirty="0" smtClean="0"/>
              <a:t>Inspired by European (French) Enlightenment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7403" y="3768811"/>
            <a:ext cx="3886921" cy="2899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14783" y="2211061"/>
            <a:ext cx="216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WHAT IS IT?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kemalism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31136" y="2638043"/>
            <a:ext cx="6060248" cy="3861611"/>
          </a:xfrm>
        </p:spPr>
        <p:txBody>
          <a:bodyPr>
            <a:normAutofit/>
          </a:bodyPr>
          <a:lstStyle/>
          <a:p>
            <a:r>
              <a:rPr lang="en-US" b="1" dirty="0"/>
              <a:t>Local context: </a:t>
            </a:r>
            <a:endParaRPr lang="en-US" b="1" dirty="0" smtClean="0"/>
          </a:p>
          <a:p>
            <a:pPr lvl="1"/>
            <a:r>
              <a:rPr lang="en-US" dirty="0" smtClean="0"/>
              <a:t>Anatolia </a:t>
            </a:r>
            <a:r>
              <a:rPr lang="en-US" dirty="0"/>
              <a:t>after the War of </a:t>
            </a:r>
            <a:r>
              <a:rPr lang="en-US" dirty="0" smtClean="0"/>
              <a:t>Independence</a:t>
            </a:r>
            <a:endParaRPr lang="en-US" dirty="0"/>
          </a:p>
          <a:p>
            <a:pPr lvl="1"/>
            <a:r>
              <a:rPr lang="en-US" dirty="0"/>
              <a:t>Complete social, demographic and economic catastrophe</a:t>
            </a:r>
          </a:p>
          <a:p>
            <a:pPr lvl="1"/>
            <a:r>
              <a:rPr lang="en-US" dirty="0"/>
              <a:t>This extensive destruction made radical reforms both possible and seemingly necessary</a:t>
            </a:r>
            <a:r>
              <a:rPr lang="en-US" dirty="0" smtClean="0"/>
              <a:t>.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Global context</a:t>
            </a:r>
            <a:r>
              <a:rPr lang="en-US" dirty="0" smtClean="0"/>
              <a:t>: </a:t>
            </a:r>
          </a:p>
          <a:p>
            <a:pPr lvl="1">
              <a:defRPr/>
            </a:pPr>
            <a:r>
              <a:rPr lang="en-US" dirty="0" smtClean="0"/>
              <a:t>The world in 1920s – 1930s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/>
              <a:t>Interwar </a:t>
            </a:r>
            <a:r>
              <a:rPr lang="en-US" dirty="0"/>
              <a:t>era, Geopolitical Uncertainty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/>
              <a:t>The Great Depression of 1929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/>
              <a:t>Rise of totalitarian movements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14783" y="2211061"/>
            <a:ext cx="216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THE CONTEXT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7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2995" y="605500"/>
            <a:ext cx="2916194" cy="43247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Turkification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225112" y="605500"/>
            <a:ext cx="2883243" cy="43247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/>
              <a:t>secularisation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244278" y="605500"/>
            <a:ext cx="2883243" cy="43247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/>
              <a:t>Westernisation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238730" y="605500"/>
            <a:ext cx="2883243" cy="43247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/>
              <a:t>Modernisation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99945" y="1234877"/>
            <a:ext cx="653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THE FOUR PILLARS OF THE KEMALIST PROJECT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1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3225112" y="605500"/>
            <a:ext cx="2883243" cy="4324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secularisation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244278" y="605500"/>
            <a:ext cx="2883243" cy="4324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Westernisation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238730" y="605500"/>
            <a:ext cx="2883243" cy="4324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Modernisation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2995" y="1240910"/>
            <a:ext cx="5599751" cy="56170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 smtClean="0"/>
              <a:t>The Modern Turk:</a:t>
            </a:r>
            <a:r>
              <a:rPr lang="en-US" dirty="0" smtClean="0"/>
              <a:t> Construction of a new national identity</a:t>
            </a:r>
            <a:r>
              <a:rPr lang="tr-TR" dirty="0" smtClean="0"/>
              <a:t> </a:t>
            </a:r>
            <a:r>
              <a:rPr lang="tr-TR" dirty="0" err="1" smtClean="0"/>
              <a:t>out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ethnically diverse Muslims </a:t>
            </a:r>
            <a:r>
              <a:rPr lang="en-GB" dirty="0" smtClean="0"/>
              <a:t>of Anatolia</a:t>
            </a:r>
          </a:p>
          <a:p>
            <a:pPr>
              <a:defRPr/>
            </a:pPr>
            <a:r>
              <a:rPr lang="en-US" b="1" dirty="0" smtClean="0"/>
              <a:t>The Historiographical project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/>
              <a:t>History of Turks rewritten, reimagined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i="1" dirty="0" smtClean="0"/>
              <a:t>Turkish Historical Society (1931)</a:t>
            </a:r>
          </a:p>
          <a:p>
            <a:r>
              <a:rPr lang="en-US" b="1" dirty="0"/>
              <a:t>The Linguistic project</a:t>
            </a:r>
          </a:p>
          <a:p>
            <a:pPr lvl="1"/>
            <a:r>
              <a:rPr lang="en-US" dirty="0"/>
              <a:t>The adoption of the Latin alphabet (1928)</a:t>
            </a:r>
          </a:p>
          <a:p>
            <a:pPr lvl="1"/>
            <a:r>
              <a:rPr lang="en-US" dirty="0"/>
              <a:t>Attempts to “purify” the </a:t>
            </a:r>
            <a:r>
              <a:rPr lang="en-US" dirty="0" smtClean="0"/>
              <a:t>language</a:t>
            </a:r>
            <a:endParaRPr lang="en-US" dirty="0"/>
          </a:p>
          <a:p>
            <a:pPr lvl="1"/>
            <a:r>
              <a:rPr lang="en-US" i="1" dirty="0" smtClean="0"/>
              <a:t>Turkish </a:t>
            </a:r>
            <a:r>
              <a:rPr lang="en-US" i="1" dirty="0"/>
              <a:t>Language Foundation </a:t>
            </a:r>
            <a:r>
              <a:rPr lang="en-US" dirty="0"/>
              <a:t>(1932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Vatandaş</a:t>
            </a:r>
            <a:r>
              <a:rPr lang="en-US" dirty="0"/>
              <a:t> </a:t>
            </a:r>
            <a:r>
              <a:rPr lang="en-US" dirty="0" err="1"/>
              <a:t>Türkçe</a:t>
            </a:r>
            <a:r>
              <a:rPr lang="en-US" dirty="0"/>
              <a:t> </a:t>
            </a:r>
            <a:r>
              <a:rPr lang="en-US" dirty="0" err="1"/>
              <a:t>konuş</a:t>
            </a:r>
            <a:r>
              <a:rPr lang="en-US" dirty="0"/>
              <a:t>!” (Citizen Speak Turkish</a:t>
            </a:r>
            <a:r>
              <a:rPr lang="en-US" dirty="0" smtClean="0"/>
              <a:t>!)</a:t>
            </a:r>
          </a:p>
          <a:p>
            <a:r>
              <a:rPr lang="en-US" b="1" dirty="0" smtClean="0"/>
              <a:t>The Geographic Project</a:t>
            </a:r>
          </a:p>
          <a:p>
            <a:pPr lvl="1"/>
            <a:r>
              <a:rPr lang="en-US" dirty="0" err="1" smtClean="0"/>
              <a:t>Nationalisation</a:t>
            </a:r>
            <a:r>
              <a:rPr lang="en-US" dirty="0" smtClean="0"/>
              <a:t> of people and space</a:t>
            </a:r>
          </a:p>
          <a:p>
            <a:pPr lvl="1"/>
            <a:r>
              <a:rPr lang="en-US" dirty="0" smtClean="0"/>
              <a:t>Greek-Turkish population Exchange (1922)</a:t>
            </a:r>
          </a:p>
          <a:p>
            <a:pPr lvl="1"/>
            <a:r>
              <a:rPr lang="en-US" dirty="0"/>
              <a:t>Thrace Pogroms (1934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Resettlement Law (1934)</a:t>
            </a:r>
          </a:p>
          <a:p>
            <a:pPr lvl="1"/>
            <a:r>
              <a:rPr lang="en-US" dirty="0" smtClean="0"/>
              <a:t>Turkification of town and village names</a:t>
            </a:r>
            <a:endParaRPr lang="en-US" sz="1500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10" name="Bild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069" y="1240910"/>
            <a:ext cx="3037726" cy="223832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147179" y="1383127"/>
            <a:ext cx="3237470" cy="48191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700" b="1" dirty="0" smtClean="0"/>
              <a:t>Why need a new history?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endParaRPr lang="en-US" sz="1500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9336" y="2496553"/>
            <a:ext cx="2623815" cy="237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24914" y="3193217"/>
            <a:ext cx="2691736" cy="237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7955681" y="5050432"/>
            <a:ext cx="3237470" cy="48191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700" b="1" dirty="0" smtClean="0"/>
              <a:t>Why need a new language?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endParaRPr lang="en-US" sz="1500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2746" y="5364060"/>
            <a:ext cx="2518544" cy="141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81065" y="6296402"/>
            <a:ext cx="296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400" i="1" dirty="0"/>
              <a:t>“</a:t>
            </a:r>
            <a:r>
              <a:rPr lang="tr-TR" sz="1400" i="1" dirty="0"/>
              <a:t>Ne mutlu Türküm diyene!</a:t>
            </a:r>
            <a:r>
              <a:rPr lang="en-GB" sz="1400" i="1" dirty="0"/>
              <a:t>”</a:t>
            </a:r>
            <a:r>
              <a:rPr lang="tr-TR" sz="1400" i="1" dirty="0"/>
              <a:t> </a:t>
            </a:r>
            <a:r>
              <a:rPr lang="tr-TR" sz="1400" dirty="0"/>
              <a:t>(</a:t>
            </a:r>
            <a:r>
              <a:rPr lang="tr-TR" sz="1400" dirty="0" err="1"/>
              <a:t>Happy</a:t>
            </a:r>
            <a:r>
              <a:rPr lang="tr-TR" sz="1400" dirty="0"/>
              <a:t> is he </a:t>
            </a:r>
            <a:r>
              <a:rPr lang="tr-TR" sz="1400" dirty="0" err="1"/>
              <a:t>who</a:t>
            </a:r>
            <a:r>
              <a:rPr lang="tr-TR" sz="1400" dirty="0"/>
              <a:t> </a:t>
            </a:r>
            <a:r>
              <a:rPr lang="tr-TR" sz="1400" dirty="0" err="1"/>
              <a:t>calls</a:t>
            </a:r>
            <a:r>
              <a:rPr lang="tr-TR" sz="1400" dirty="0"/>
              <a:t> </a:t>
            </a:r>
            <a:r>
              <a:rPr lang="tr-TR" sz="1400" dirty="0" err="1"/>
              <a:t>himself</a:t>
            </a:r>
            <a:r>
              <a:rPr lang="tr-TR" sz="1400" dirty="0"/>
              <a:t> a </a:t>
            </a:r>
            <a:r>
              <a:rPr lang="tr-TR" sz="1400" dirty="0" err="1"/>
              <a:t>Turk</a:t>
            </a:r>
            <a:r>
              <a:rPr lang="tr-TR" sz="1400" dirty="0" smtClean="0"/>
              <a:t>!)</a:t>
            </a:r>
            <a:endParaRPr lang="en-GB" sz="1400" i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2995" y="504030"/>
            <a:ext cx="3124220" cy="63541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Turkification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210063" y="605500"/>
            <a:ext cx="2883243" cy="4324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Turkification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244278" y="605500"/>
            <a:ext cx="2883243" cy="4324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Westernisation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238730" y="605500"/>
            <a:ext cx="2883243" cy="4324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Modernisation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10063" y="1240910"/>
            <a:ext cx="5898292" cy="51598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 smtClean="0"/>
              <a:t>Secularisation of state, education and law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GB" dirty="0" smtClean="0"/>
              <a:t>The abolition of the sultanate and the caliphate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GB" dirty="0" smtClean="0"/>
              <a:t>Abolition of the office of </a:t>
            </a:r>
            <a:r>
              <a:rPr lang="tr-TR" i="1" dirty="0" smtClean="0"/>
              <a:t>Şeyhülislam </a:t>
            </a:r>
            <a:r>
              <a:rPr lang="en-GB" i="1" dirty="0" smtClean="0"/>
              <a:t>&amp;  c</a:t>
            </a:r>
            <a:r>
              <a:rPr lang="tr-TR" dirty="0" err="1" smtClean="0"/>
              <a:t>reation</a:t>
            </a:r>
            <a:r>
              <a:rPr lang="tr-TR" dirty="0" smtClean="0"/>
              <a:t> </a:t>
            </a:r>
            <a:r>
              <a:rPr lang="en-GB" dirty="0" smtClean="0"/>
              <a:t>of </a:t>
            </a:r>
            <a:r>
              <a:rPr lang="en-GB" i="1" dirty="0" err="1" smtClean="0"/>
              <a:t>Diyanet</a:t>
            </a:r>
            <a:r>
              <a:rPr lang="en-GB" i="1" dirty="0" smtClean="0"/>
              <a:t> </a:t>
            </a:r>
            <a:r>
              <a:rPr lang="en-GB" dirty="0" smtClean="0"/>
              <a:t>(Directorate for Religious Affairs) attached to PM’s office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GB" dirty="0" smtClean="0"/>
              <a:t>Abolition of </a:t>
            </a:r>
            <a:r>
              <a:rPr lang="en-GB" i="1" dirty="0" err="1" smtClean="0"/>
              <a:t>medreses</a:t>
            </a:r>
            <a:r>
              <a:rPr lang="en-GB" i="1" dirty="0" smtClean="0"/>
              <a:t> </a:t>
            </a:r>
            <a:r>
              <a:rPr lang="en-GB" dirty="0" smtClean="0"/>
              <a:t>&amp; adoption of a secular, unitary, national education system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GB" dirty="0" smtClean="0"/>
              <a:t>Abolition of </a:t>
            </a:r>
            <a:r>
              <a:rPr lang="en-GB" i="1" dirty="0" smtClean="0"/>
              <a:t>sharia </a:t>
            </a:r>
            <a:r>
              <a:rPr lang="en-GB" dirty="0" smtClean="0"/>
              <a:t>&amp; adoption of Swiss civil code and Italian penal code </a:t>
            </a:r>
            <a:endParaRPr lang="en-GB" sz="900" dirty="0" smtClean="0"/>
          </a:p>
          <a:p>
            <a:pPr>
              <a:defRPr/>
            </a:pPr>
            <a:r>
              <a:rPr lang="en-GB" dirty="0" smtClean="0"/>
              <a:t>Completes the process begun under Ottoman reformers</a:t>
            </a:r>
          </a:p>
          <a:p>
            <a:pPr>
              <a:defRPr/>
            </a:pPr>
            <a:endParaRPr lang="en-GB" b="1" dirty="0" smtClean="0"/>
          </a:p>
          <a:p>
            <a:pPr>
              <a:defRPr/>
            </a:pPr>
            <a:r>
              <a:rPr lang="en-GB" b="1" dirty="0" smtClean="0"/>
              <a:t>Secularisation </a:t>
            </a:r>
            <a:r>
              <a:rPr lang="en-GB" b="1" dirty="0"/>
              <a:t>of </a:t>
            </a:r>
            <a:r>
              <a:rPr lang="en-GB" b="1" dirty="0" smtClean="0"/>
              <a:t>society</a:t>
            </a:r>
          </a:p>
          <a:p>
            <a:pPr marL="457200" lvl="2">
              <a:defRPr/>
            </a:pPr>
            <a:r>
              <a:rPr lang="en-GB" dirty="0"/>
              <a:t>Suppression of the Islamic networks and fraternities (</a:t>
            </a:r>
            <a:r>
              <a:rPr lang="en-GB" i="1" dirty="0"/>
              <a:t>dervish orders, </a:t>
            </a:r>
            <a:r>
              <a:rPr lang="en-GB" i="1" dirty="0" err="1"/>
              <a:t>tarikats</a:t>
            </a:r>
            <a:r>
              <a:rPr lang="en-GB" dirty="0"/>
              <a:t>) in </a:t>
            </a:r>
            <a:r>
              <a:rPr lang="en-GB" dirty="0" smtClean="0"/>
              <a:t>1925</a:t>
            </a:r>
          </a:p>
          <a:p>
            <a:pPr marL="457200" lvl="2">
              <a:defRPr/>
            </a:pPr>
            <a:r>
              <a:rPr lang="en-GB" dirty="0" smtClean="0"/>
              <a:t>Religious practices and symbols pushed out of public life</a:t>
            </a:r>
          </a:p>
          <a:p>
            <a:pPr marL="457200" lvl="2">
              <a:defRPr/>
            </a:pPr>
            <a:endParaRPr lang="en-GB" dirty="0"/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de-AT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890051" y="3453247"/>
            <a:ext cx="3237470" cy="48191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700" b="1" smtClean="0"/>
              <a:t>Secularism </a:t>
            </a:r>
            <a:r>
              <a:rPr lang="en-US" sz="1700" b="1" smtClean="0"/>
              <a:t>or </a:t>
            </a:r>
            <a:r>
              <a:rPr lang="en-US" sz="1700" b="1" dirty="0" err="1"/>
              <a:t>Laïcité</a:t>
            </a:r>
            <a:r>
              <a:rPr lang="en-US" sz="1700" b="1" dirty="0"/>
              <a:t>?</a:t>
            </a:r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730" y="1456153"/>
            <a:ext cx="2707656" cy="34328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519756" y="4888997"/>
            <a:ext cx="14266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/>
              <a:t>The first </a:t>
            </a:r>
            <a:r>
              <a:rPr lang="en-GB" sz="1100" dirty="0" err="1" smtClean="0"/>
              <a:t>ezan</a:t>
            </a:r>
            <a:r>
              <a:rPr lang="en-GB" sz="1100" dirty="0" smtClean="0"/>
              <a:t> (call to prayer) in Turkish</a:t>
            </a:r>
            <a:endParaRPr lang="en-GB" sz="1100" dirty="0"/>
          </a:p>
        </p:txBody>
      </p:sp>
      <p:pic>
        <p:nvPicPr>
          <p:cNvPr id="21" name="Bild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360" y="4473145"/>
            <a:ext cx="3570021" cy="216134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64474" y="506647"/>
            <a:ext cx="3179804" cy="630176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/>
              <a:t>Secularisation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1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1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210063" y="605500"/>
            <a:ext cx="2883243" cy="4324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Turkification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282774" y="605500"/>
            <a:ext cx="2883244" cy="4324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secularisation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238730" y="605500"/>
            <a:ext cx="2883243" cy="4324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Modernisation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10063" y="1200451"/>
            <a:ext cx="4700299" cy="50117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 smtClean="0"/>
              <a:t>Westernisation of symbols and traditions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GB" dirty="0" smtClean="0"/>
              <a:t>Adoption of western dress code</a:t>
            </a:r>
          </a:p>
          <a:p>
            <a:pPr lvl="2">
              <a:buClr>
                <a:schemeClr val="accent1">
                  <a:lumMod val="50000"/>
                </a:schemeClr>
              </a:buClr>
              <a:defRPr/>
            </a:pPr>
            <a:r>
              <a:rPr lang="en-GB" dirty="0" smtClean="0"/>
              <a:t>Ban of </a:t>
            </a:r>
            <a:r>
              <a:rPr lang="en-GB" dirty="0"/>
              <a:t>“traditional” headgear (</a:t>
            </a:r>
            <a:r>
              <a:rPr lang="en-GB" i="1" dirty="0"/>
              <a:t>fez </a:t>
            </a:r>
            <a:r>
              <a:rPr lang="en-GB" dirty="0"/>
              <a:t>and </a:t>
            </a:r>
            <a:r>
              <a:rPr lang="en-GB" i="1" dirty="0"/>
              <a:t>turban</a:t>
            </a:r>
            <a:r>
              <a:rPr lang="en-GB" dirty="0"/>
              <a:t>) </a:t>
            </a:r>
            <a:endParaRPr lang="en-GB" dirty="0" smtClean="0"/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GB" dirty="0" smtClean="0"/>
              <a:t>Adoption of the western (Gregorian) calendar &amp; weekend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GB" dirty="0" smtClean="0"/>
              <a:t>Adoption of the Latin alphabet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GB" dirty="0"/>
              <a:t>E</a:t>
            </a:r>
            <a:r>
              <a:rPr lang="en-GB" dirty="0" smtClean="0"/>
              <a:t>mancipation of women</a:t>
            </a:r>
          </a:p>
          <a:p>
            <a:pPr lvl="2">
              <a:defRPr/>
            </a:pPr>
            <a:r>
              <a:rPr lang="en-GB" dirty="0" smtClean="0"/>
              <a:t>Policies to encourage women to partake in socio-economic life (education, employment, politics)</a:t>
            </a:r>
          </a:p>
          <a:p>
            <a:pPr lvl="2">
              <a:defRPr/>
            </a:pPr>
            <a:r>
              <a:rPr lang="en-GB" dirty="0" smtClean="0"/>
              <a:t>Women’s suffrage (1934)</a:t>
            </a:r>
          </a:p>
          <a:p>
            <a:pPr lvl="3">
              <a:buClr>
                <a:schemeClr val="accent1">
                  <a:lumMod val="50000"/>
                </a:schemeClr>
              </a:buClr>
              <a:defRPr/>
            </a:pPr>
            <a:r>
              <a:rPr lang="en-GB" sz="1400" dirty="0" smtClean="0"/>
              <a:t>France 1944, Italy 1946, Greece 1952, Switzerland 1971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endParaRPr lang="en-GB" dirty="0" smtClean="0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8935" y="1263218"/>
            <a:ext cx="2907206" cy="2907207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4050" y="4170425"/>
            <a:ext cx="3407923" cy="240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8063" y="4313274"/>
            <a:ext cx="3592292" cy="235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4715" y="1268754"/>
            <a:ext cx="3667258" cy="267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0171" y="2696422"/>
            <a:ext cx="5261946" cy="263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66018" y="490108"/>
            <a:ext cx="3089184" cy="65771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/>
              <a:t>westernisation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1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210063" y="605500"/>
            <a:ext cx="2883243" cy="4324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Turkification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282774" y="605500"/>
            <a:ext cx="2883244" cy="4324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secularisation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281344" y="617857"/>
            <a:ext cx="2883243" cy="4324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Westernisation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078090" y="494289"/>
            <a:ext cx="3015056" cy="67960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/>
              <a:t>modernisation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0063" y="1200451"/>
            <a:ext cx="4700299" cy="50117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 smtClean="0"/>
              <a:t>Centralisation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GB" dirty="0" smtClean="0"/>
              <a:t>Ongoing attempt to strengthen the authority of the central government</a:t>
            </a:r>
            <a:endParaRPr lang="en-GB" dirty="0"/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en-GB" b="1" dirty="0" smtClean="0"/>
              <a:t>Physical Modernisation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GB" dirty="0" smtClean="0"/>
              <a:t>Major Infrastructure Projects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GB" dirty="0" err="1" smtClean="0"/>
              <a:t>Machinisation</a:t>
            </a:r>
            <a:r>
              <a:rPr lang="en-GB" dirty="0" smtClean="0"/>
              <a:t> in Agriculture</a:t>
            </a:r>
            <a:endParaRPr lang="en-GB" dirty="0"/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en-GB" b="1" dirty="0" smtClean="0"/>
              <a:t>State-driven Industrialisation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GB" dirty="0" smtClean="0"/>
              <a:t>Hampered by lack of coherent economic blueprint + Financial hardship</a:t>
            </a:r>
          </a:p>
          <a:p>
            <a:pPr lvl="2">
              <a:buClr>
                <a:schemeClr val="accent1">
                  <a:lumMod val="50000"/>
                </a:schemeClr>
              </a:buClr>
              <a:defRPr/>
            </a:pPr>
            <a:r>
              <a:rPr lang="en-GB" dirty="0" smtClean="0"/>
              <a:t>Liberal capitalist economy during 1920s (creation of a Turkish bourgeoisie) </a:t>
            </a:r>
          </a:p>
          <a:p>
            <a:pPr lvl="2">
              <a:buClr>
                <a:schemeClr val="accent1">
                  <a:lumMod val="50000"/>
                </a:schemeClr>
              </a:buClr>
              <a:defRPr/>
            </a:pPr>
            <a:r>
              <a:rPr lang="en-GB" dirty="0" smtClean="0"/>
              <a:t>State-led </a:t>
            </a:r>
            <a:r>
              <a:rPr lang="en-GB" dirty="0" err="1" smtClean="0"/>
              <a:t>developmentalism</a:t>
            </a:r>
            <a:r>
              <a:rPr lang="en-GB" dirty="0" smtClean="0"/>
              <a:t> in 1930s</a:t>
            </a: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endParaRPr lang="en-GB" dirty="0"/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endParaRPr lang="en-GB" dirty="0" smtClean="0"/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endParaRPr lang="en-GB" sz="1400" dirty="0" smtClean="0"/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endParaRPr lang="en-GB" dirty="0" smtClean="0"/>
          </a:p>
        </p:txBody>
      </p:sp>
      <p:pic>
        <p:nvPicPr>
          <p:cNvPr id="16" name="Bild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231" y="1297459"/>
            <a:ext cx="3893149" cy="2537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211" y="820199"/>
            <a:ext cx="2620860" cy="3492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4" descr="mage result for ataturk factory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331" y="4453850"/>
            <a:ext cx="4180989" cy="226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ge result for ataturk tar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1258" y="3706319"/>
            <a:ext cx="4021888" cy="27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6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210063" y="605500"/>
            <a:ext cx="2883243" cy="4324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Turkification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282774" y="605500"/>
            <a:ext cx="2883244" cy="4324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secularisation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281344" y="617857"/>
            <a:ext cx="2883243" cy="4324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Westernisation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078090" y="494289"/>
            <a:ext cx="3015056" cy="67960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/>
              <a:t>modernisation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0063" y="1200451"/>
            <a:ext cx="4700299" cy="50117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b="1" dirty="0" smtClean="0">
                <a:solidFill>
                  <a:srgbClr val="C00000"/>
                </a:solidFill>
              </a:rPr>
              <a:t>ANKARA</a:t>
            </a:r>
          </a:p>
          <a:p>
            <a:pPr lvl="1">
              <a:defRPr/>
            </a:pPr>
            <a:r>
              <a:rPr lang="en-GB" b="1" dirty="0" smtClean="0"/>
              <a:t>Modernist Showcase</a:t>
            </a:r>
            <a:r>
              <a:rPr lang="en-GB" dirty="0" smtClean="0"/>
              <a:t> of the Republic</a:t>
            </a:r>
          </a:p>
          <a:p>
            <a:pPr lvl="1">
              <a:defRPr/>
            </a:pPr>
            <a:r>
              <a:rPr lang="en-GB" b="1" dirty="0" smtClean="0"/>
              <a:t>Social Experiment</a:t>
            </a:r>
            <a:r>
              <a:rPr lang="en-GB" dirty="0" smtClean="0"/>
              <a:t> for the Kemalist Project</a:t>
            </a:r>
          </a:p>
          <a:p>
            <a:pPr lvl="1">
              <a:defRPr/>
            </a:pPr>
            <a:r>
              <a:rPr lang="en-GB" dirty="0" smtClean="0"/>
              <a:t>A break from the past (symbolic &amp; political)</a:t>
            </a:r>
          </a:p>
          <a:p>
            <a:pPr lvl="2">
              <a:defRPr/>
            </a:pPr>
            <a:r>
              <a:rPr lang="en-GB" dirty="0" smtClean="0"/>
              <a:t>From old, weak pre-modern, cosmopolitan empire to new, strong modern, homogenous nation-state</a:t>
            </a:r>
          </a:p>
          <a:p>
            <a:pPr lvl="2">
              <a:defRPr/>
            </a:pPr>
            <a:r>
              <a:rPr lang="en-GB" dirty="0" smtClean="0"/>
              <a:t>Erasure of Ankara’s own pre-republican history</a:t>
            </a:r>
          </a:p>
          <a:p>
            <a:pPr lvl="1">
              <a:defRPr/>
            </a:pPr>
            <a:r>
              <a:rPr lang="en-GB" dirty="0" smtClean="0"/>
              <a:t>Planned by Austrian &amp; Swiss radical modernist architects and state planners</a:t>
            </a:r>
          </a:p>
          <a:p>
            <a:pPr lvl="1">
              <a:defRPr/>
            </a:pPr>
            <a:r>
              <a:rPr lang="en-GB" dirty="0" smtClean="0"/>
              <a:t>Drain on the economy</a:t>
            </a:r>
          </a:p>
          <a:p>
            <a:pPr lvl="2">
              <a:defRPr/>
            </a:pPr>
            <a:r>
              <a:rPr lang="en-GB" dirty="0"/>
              <a:t>L</a:t>
            </a:r>
            <a:r>
              <a:rPr lang="en-GB" dirty="0" smtClean="0"/>
              <a:t>eads to neglect of the countryside</a:t>
            </a:r>
          </a:p>
          <a:p>
            <a:pPr lvl="1">
              <a:defRPr/>
            </a:pPr>
            <a:endParaRPr lang="en-GB" dirty="0" smtClean="0"/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endParaRPr lang="en-GB" dirty="0"/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endParaRPr lang="en-GB" dirty="0" smtClean="0"/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endParaRPr lang="en-GB" sz="1400" dirty="0" smtClean="0"/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endParaRPr lang="en-GB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54428" y="5873948"/>
            <a:ext cx="3237470" cy="48191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700" b="1" dirty="0" smtClean="0"/>
              <a:t>Compare with Brasília!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endParaRPr lang="en-US" sz="1500" dirty="0" smtClean="0"/>
          </a:p>
          <a:p>
            <a:pPr>
              <a:defRPr/>
            </a:pPr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5119378" y="1157700"/>
            <a:ext cx="3076047" cy="3475136"/>
            <a:chOff x="5041545" y="1136827"/>
            <a:chExt cx="3076047" cy="3475136"/>
          </a:xfrm>
        </p:grpSpPr>
        <p:pic>
          <p:nvPicPr>
            <p:cNvPr id="12" name="Bild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1545" y="1200451"/>
              <a:ext cx="3076047" cy="341151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698424" y="1136827"/>
              <a:ext cx="17622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smtClean="0"/>
                <a:t>The Jansen Plan of 1927</a:t>
              </a:r>
              <a:endParaRPr lang="en-GB" sz="1100" b="1" dirty="0"/>
            </a:p>
          </p:txBody>
        </p:sp>
      </p:grpSp>
      <p:pic>
        <p:nvPicPr>
          <p:cNvPr id="20" name="Bild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73159" y="4545862"/>
            <a:ext cx="2161726" cy="2250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Inhaltsplatzhalter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7820" y="1218486"/>
            <a:ext cx="3698867" cy="5137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Bild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0903" y="4971424"/>
            <a:ext cx="2424123" cy="1648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25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98108" y="2180843"/>
            <a:ext cx="4813615" cy="3416768"/>
          </a:xfrm>
        </p:spPr>
        <p:txBody>
          <a:bodyPr>
            <a:normAutofit/>
          </a:bodyPr>
          <a:lstStyle/>
          <a:p>
            <a:r>
              <a:rPr lang="tr-TR" dirty="0" smtClean="0"/>
              <a:t>Revered (and feared) while</a:t>
            </a:r>
            <a:r>
              <a:rPr lang="en-GB" dirty="0"/>
              <a:t> </a:t>
            </a:r>
            <a:r>
              <a:rPr lang="en-GB" dirty="0" smtClean="0"/>
              <a:t>alive</a:t>
            </a:r>
            <a:r>
              <a:rPr lang="tr-TR" dirty="0" smtClean="0"/>
              <a:t>,  Atatürk is “</a:t>
            </a:r>
            <a:r>
              <a:rPr lang="tr-TR" dirty="0" err="1" smtClean="0"/>
              <a:t>immortalised</a:t>
            </a:r>
            <a:r>
              <a:rPr lang="tr-TR" dirty="0" smtClean="0"/>
              <a:t>” </a:t>
            </a:r>
            <a:r>
              <a:rPr lang="en-GB" dirty="0" smtClean="0"/>
              <a:t>by the state </a:t>
            </a:r>
            <a:r>
              <a:rPr lang="tr-TR" dirty="0" smtClean="0"/>
              <a:t>in his </a:t>
            </a:r>
            <a:r>
              <a:rPr lang="tr-TR" dirty="0" err="1" smtClean="0"/>
              <a:t>death</a:t>
            </a:r>
            <a:r>
              <a:rPr lang="tr-TR" dirty="0" smtClean="0"/>
              <a:t>.</a:t>
            </a:r>
          </a:p>
          <a:p>
            <a:r>
              <a:rPr lang="en-US" dirty="0"/>
              <a:t>His charismatic authority is </a:t>
            </a:r>
            <a:r>
              <a:rPr lang="en-US" dirty="0" err="1"/>
              <a:t>institutionalised</a:t>
            </a:r>
            <a:r>
              <a:rPr lang="en-US" dirty="0"/>
              <a:t> (between the military and the Republican People’s Party</a:t>
            </a:r>
            <a:r>
              <a:rPr lang="en-US" dirty="0" smtClean="0"/>
              <a:t>).</a:t>
            </a:r>
            <a:endParaRPr lang="tr-TR" dirty="0" smtClean="0"/>
          </a:p>
          <a:p>
            <a:r>
              <a:rPr lang="tr-TR" dirty="0" smtClean="0"/>
              <a:t>Rival </a:t>
            </a:r>
            <a:r>
              <a:rPr lang="tr-TR" dirty="0" err="1" smtClean="0"/>
              <a:t>factions</a:t>
            </a:r>
            <a:r>
              <a:rPr lang="tr-TR" dirty="0" smtClean="0"/>
              <a:t> </a:t>
            </a:r>
            <a:r>
              <a:rPr lang="tr-TR" dirty="0" err="1" smtClean="0"/>
              <a:t>regime</a:t>
            </a:r>
            <a:r>
              <a:rPr lang="tr-TR" dirty="0" smtClean="0"/>
              <a:t> </a:t>
            </a:r>
            <a:r>
              <a:rPr lang="en-US" dirty="0" smtClean="0"/>
              <a:t>portray </a:t>
            </a:r>
            <a:r>
              <a:rPr lang="en-US" dirty="0"/>
              <a:t>a different Atatürk to claim ownership of his </a:t>
            </a:r>
            <a:r>
              <a:rPr lang="en-US" dirty="0" smtClean="0"/>
              <a:t>legacy.</a:t>
            </a:r>
          </a:p>
          <a:p>
            <a:endParaRPr lang="en-US" b="1" dirty="0" smtClean="0"/>
          </a:p>
          <a:p>
            <a:endParaRPr lang="tr-TR" b="1" dirty="0" smtClean="0"/>
          </a:p>
          <a:p>
            <a:endParaRPr lang="en-GB" b="1" dirty="0" smtClean="0"/>
          </a:p>
          <a:p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5615" y="4604570"/>
            <a:ext cx="2662223" cy="2043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88" y="2198951"/>
            <a:ext cx="3118733" cy="2253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199" y="4604570"/>
            <a:ext cx="2937966" cy="2143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88" y="4604571"/>
            <a:ext cx="3063470" cy="2043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694" y="4604570"/>
            <a:ext cx="2854580" cy="2043101"/>
          </a:xfrm>
          <a:prstGeom prst="rect">
            <a:avLst/>
          </a:prstGeom>
        </p:spPr>
      </p:pic>
      <p:pic>
        <p:nvPicPr>
          <p:cNvPr id="5122" name="Picture 2" descr="mage result for erdogan atatur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0537" y="2191125"/>
            <a:ext cx="3917301" cy="226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016" y="989405"/>
            <a:ext cx="5911967" cy="765254"/>
          </a:xfrm>
        </p:spPr>
        <p:txBody>
          <a:bodyPr/>
          <a:lstStyle/>
          <a:p>
            <a:r>
              <a:rPr lang="en-US" dirty="0" smtClean="0"/>
              <a:t>Immortal </a:t>
            </a:r>
            <a:r>
              <a:rPr lang="en-US" dirty="0" err="1" smtClean="0"/>
              <a:t>atatürk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Atatürk and the legacies of </a:t>
            </a:r>
            <a:r>
              <a:rPr lang="en-US" dirty="0" err="1" smtClean="0"/>
              <a:t>kemalism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The Story: From Nation-Saving to Nation-Building</a:t>
            </a:r>
          </a:p>
          <a:p>
            <a:pPr lvl="1"/>
            <a:r>
              <a:rPr lang="en-US" dirty="0"/>
              <a:t>A popular movement made up of a coalition of diverse actors &amp; interest groups, united under a single leadership and immediate goals…</a:t>
            </a:r>
          </a:p>
          <a:p>
            <a:pPr lvl="1"/>
            <a:r>
              <a:rPr lang="en-US" dirty="0"/>
              <a:t>…falls apart once those goals are reached. Clashing interests and visions resurface and a power struggle ensues…</a:t>
            </a:r>
          </a:p>
          <a:p>
            <a:pPr lvl="1"/>
            <a:r>
              <a:rPr lang="en-US" dirty="0"/>
              <a:t>from which an authoritarian one-party state led by a charismatic leader emerges, and sets out to re-engineer state and society from above.</a:t>
            </a:r>
          </a:p>
          <a:p>
            <a:pPr lvl="1"/>
            <a:r>
              <a:rPr lang="en-US" b="1" dirty="0"/>
              <a:t>A familiar story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4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incredible </a:t>
            </a:r>
            <a:r>
              <a:rPr lang="en-US" dirty="0" err="1" smtClean="0"/>
              <a:t>turk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25687"/>
            <a:ext cx="3255264" cy="310198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1958 US production about transformation of Turkey under </a:t>
            </a:r>
            <a:r>
              <a:rPr lang="tr-TR" dirty="0">
                <a:solidFill>
                  <a:schemeClr val="tx1"/>
                </a:solidFill>
              </a:rPr>
              <a:t>Atatürk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Cold </a:t>
            </a:r>
            <a:r>
              <a:rPr lang="en-GB" dirty="0">
                <a:solidFill>
                  <a:schemeClr val="tx1"/>
                </a:solidFill>
              </a:rPr>
              <a:t>War propaganda </a:t>
            </a:r>
            <a:r>
              <a:rPr lang="en-GB" dirty="0" smtClean="0">
                <a:solidFill>
                  <a:schemeClr val="tx1"/>
                </a:solidFill>
              </a:rPr>
              <a:t>piece </a:t>
            </a:r>
            <a:endParaRPr lang="en-GB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2467203"/>
            <a:ext cx="4347290" cy="3260467"/>
          </a:xfrm>
          <a:prstGeom prst="rect">
            <a:avLst/>
          </a:prstGeom>
          <a:noFill/>
        </p:spPr>
      </p:pic>
      <p:sp>
        <p:nvSpPr>
          <p:cNvPr id="5" name="Textfeld 5"/>
          <p:cNvSpPr txBox="1"/>
          <p:nvPr/>
        </p:nvSpPr>
        <p:spPr>
          <a:xfrm>
            <a:off x="5486400" y="5835711"/>
            <a:ext cx="4347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https://</a:t>
            </a:r>
            <a:r>
              <a:rPr lang="en-GB" sz="1200" b="1" dirty="0" err="1"/>
              <a:t>www.youtube.com</a:t>
            </a:r>
            <a:r>
              <a:rPr lang="en-GB" sz="1200" b="1" dirty="0"/>
              <a:t>/</a:t>
            </a:r>
            <a:r>
              <a:rPr lang="en-GB" sz="1200" b="1" dirty="0" err="1"/>
              <a:t>watch?v</a:t>
            </a:r>
            <a:r>
              <a:rPr lang="en-GB" sz="1200" b="1" dirty="0"/>
              <a:t>=PW5Ub0mhYpo</a:t>
            </a:r>
          </a:p>
        </p:txBody>
      </p:sp>
    </p:spTree>
    <p:extLst>
      <p:ext uri="{BB962C8B-B14F-4D97-AF65-F5344CB8AC3E}">
        <p14:creationId xmlns:p14="http://schemas.microsoft.com/office/powerpoint/2010/main" val="16329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3"/>
            <a:ext cx="7851978" cy="403460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Was the Kemalist project a ‘</a:t>
            </a:r>
            <a:r>
              <a:rPr lang="en-US" sz="2000" b="1" dirty="0" smtClean="0"/>
              <a:t>revolution</a:t>
            </a:r>
            <a:r>
              <a:rPr lang="en-US" sz="2000" dirty="0" smtClean="0"/>
              <a:t>’? </a:t>
            </a:r>
          </a:p>
          <a:p>
            <a:pPr lvl="1"/>
            <a:r>
              <a:rPr lang="en-US" dirty="0" smtClean="0"/>
              <a:t>Change and Continuity from the Ottoman Empire</a:t>
            </a:r>
          </a:p>
          <a:p>
            <a:pPr lvl="1"/>
            <a:r>
              <a:rPr lang="en-US" dirty="0" smtClean="0"/>
              <a:t>State elites and the masses</a:t>
            </a:r>
          </a:p>
          <a:p>
            <a:pPr lvl="1"/>
            <a:r>
              <a:rPr lang="en-US" dirty="0" err="1"/>
              <a:t>Civilisational</a:t>
            </a:r>
            <a:r>
              <a:rPr lang="en-US" dirty="0"/>
              <a:t> goal (to bring down the int’l system </a:t>
            </a:r>
            <a:r>
              <a:rPr lang="en-US" i="1" dirty="0"/>
              <a:t>or</a:t>
            </a:r>
            <a:r>
              <a:rPr lang="en-US" dirty="0"/>
              <a:t> become a respected part of it</a:t>
            </a:r>
            <a:r>
              <a:rPr lang="en-US" dirty="0" smtClean="0"/>
              <a:t>?)</a:t>
            </a:r>
          </a:p>
          <a:p>
            <a:r>
              <a:rPr lang="en-US" sz="2000" dirty="0" smtClean="0"/>
              <a:t>Was it ‘</a:t>
            </a:r>
            <a:r>
              <a:rPr lang="en-US" sz="2000" b="1" dirty="0" smtClean="0"/>
              <a:t>successful</a:t>
            </a:r>
            <a:r>
              <a:rPr lang="en-US" sz="2000" dirty="0" smtClean="0"/>
              <a:t>’ in achieving its intended results? </a:t>
            </a:r>
          </a:p>
          <a:p>
            <a:pPr lvl="1"/>
            <a:r>
              <a:rPr lang="en-US" dirty="0" smtClean="0"/>
              <a:t>Transformation of the State and Society</a:t>
            </a:r>
          </a:p>
          <a:p>
            <a:pPr lvl="1"/>
            <a:r>
              <a:rPr lang="en-US" dirty="0" smtClean="0"/>
              <a:t>Cities, towns, villages</a:t>
            </a:r>
          </a:p>
          <a:p>
            <a:r>
              <a:rPr lang="en-US" sz="2000" dirty="0" smtClean="0"/>
              <a:t>What are/were some of its lasting legacies?</a:t>
            </a:r>
          </a:p>
          <a:p>
            <a:pPr lvl="1"/>
            <a:r>
              <a:rPr lang="en-US" dirty="0" smtClean="0"/>
              <a:t>Democracy and authoritarianism</a:t>
            </a:r>
          </a:p>
          <a:p>
            <a:pPr lvl="1"/>
            <a:r>
              <a:rPr lang="en-US" dirty="0" smtClean="0"/>
              <a:t>Nationalism and minorities (Muslim and non-Muslim)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black">
          <a:xfrm>
            <a:off x="2644086" y="1001925"/>
            <a:ext cx="6686551" cy="6477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OUTCOMES &amp; legacies</a:t>
            </a:r>
            <a:endParaRPr lang="de-AT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168085" y="1830600"/>
            <a:ext cx="363855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Where the reforms successful?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44276" y="2306852"/>
            <a:ext cx="647700" cy="1009650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Down Arrow 6"/>
          <p:cNvSpPr/>
          <p:nvPr/>
        </p:nvSpPr>
        <p:spPr>
          <a:xfrm>
            <a:off x="7257795" y="2306852"/>
            <a:ext cx="647700" cy="100965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Box 7"/>
          <p:cNvSpPr txBox="1"/>
          <p:nvPr/>
        </p:nvSpPr>
        <p:spPr>
          <a:xfrm>
            <a:off x="3034615" y="3316502"/>
            <a:ext cx="286702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YES</a:t>
            </a:r>
          </a:p>
          <a:p>
            <a:pPr marL="228600" lvl="0" indent="-228600" defTabSz="914400">
              <a:spcBef>
                <a:spcPts val="1800"/>
              </a:spcBef>
              <a:buClr>
                <a:srgbClr val="990000"/>
              </a:buClr>
              <a:buSzPct val="100000"/>
              <a:buFont typeface="Wingdings 2" pitchFamily="18" charset="2"/>
              <a:buChar char="¡"/>
            </a:pPr>
            <a:r>
              <a:rPr lang="en-US" sz="1500" b="1" dirty="0" smtClean="0"/>
              <a:t>A new generation of secular, </a:t>
            </a:r>
            <a:r>
              <a:rPr lang="en-US" sz="1500" b="1" dirty="0" err="1" smtClean="0"/>
              <a:t>westernised</a:t>
            </a:r>
            <a:r>
              <a:rPr lang="en-US" sz="1500" b="1" dirty="0" smtClean="0"/>
              <a:t> ‘Turks’</a:t>
            </a:r>
          </a:p>
          <a:p>
            <a:pPr marL="228600" lvl="0" indent="-228600" defTabSz="914400">
              <a:spcBef>
                <a:spcPts val="1800"/>
              </a:spcBef>
              <a:buClr>
                <a:srgbClr val="990000"/>
              </a:buClr>
              <a:buSzPct val="100000"/>
              <a:buFont typeface="Wingdings 2" pitchFamily="18" charset="2"/>
              <a:buChar char="¡"/>
            </a:pPr>
            <a:r>
              <a:rPr lang="en-US" sz="1500" b="1" dirty="0" smtClean="0"/>
              <a:t>Reforms popular among urban middle class professionals</a:t>
            </a:r>
          </a:p>
          <a:p>
            <a:pPr marL="228600" lvl="0" indent="-228600" defTabSz="914400">
              <a:spcBef>
                <a:spcPts val="1800"/>
              </a:spcBef>
              <a:buClr>
                <a:srgbClr val="990000"/>
              </a:buClr>
              <a:buSzPct val="100000"/>
              <a:buFont typeface="Wingdings 2" pitchFamily="18" charset="2"/>
              <a:buChar char="¡"/>
            </a:pPr>
            <a:r>
              <a:rPr lang="en-US" sz="1500" b="1" dirty="0" smtClean="0"/>
              <a:t>Expressions of sympathy in the West</a:t>
            </a:r>
            <a:endParaRPr lang="de-AT" sz="1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73090" y="3383177"/>
            <a:ext cx="31908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prstClr val="black"/>
                </a:solidFill>
              </a:rPr>
              <a:t>NO</a:t>
            </a:r>
            <a:endParaRPr lang="en-US" b="1" dirty="0">
              <a:solidFill>
                <a:prstClr val="black"/>
              </a:solidFill>
            </a:endParaRPr>
          </a:p>
          <a:p>
            <a:pPr marL="228600" lvl="0" indent="-228600" defTabSz="914400">
              <a:spcBef>
                <a:spcPts val="1800"/>
              </a:spcBef>
              <a:buClr>
                <a:srgbClr val="990000"/>
              </a:buClr>
              <a:buSzPct val="100000"/>
              <a:buFont typeface="Wingdings 2" pitchFamily="18" charset="2"/>
              <a:buChar char="¡"/>
            </a:pPr>
            <a:r>
              <a:rPr lang="en-US" sz="1500" b="1" dirty="0" smtClean="0">
                <a:solidFill>
                  <a:prstClr val="black"/>
                </a:solidFill>
              </a:rPr>
              <a:t>Reforms rejected in provincial towns, ignored in villages</a:t>
            </a:r>
          </a:p>
          <a:p>
            <a:pPr marL="228600" lvl="0" indent="-228600" defTabSz="914400">
              <a:spcBef>
                <a:spcPts val="1800"/>
              </a:spcBef>
              <a:buClr>
                <a:srgbClr val="990000"/>
              </a:buClr>
              <a:buSzPct val="100000"/>
              <a:buFont typeface="Wingdings 2" pitchFamily="18" charset="2"/>
              <a:buChar char="¡"/>
            </a:pPr>
            <a:r>
              <a:rPr lang="en-US" sz="1500" b="1" dirty="0" smtClean="0">
                <a:solidFill>
                  <a:prstClr val="black"/>
                </a:solidFill>
              </a:rPr>
              <a:t>Sporadic Kurdish uprisings against </a:t>
            </a:r>
            <a:r>
              <a:rPr lang="en-US" sz="1500" b="1" dirty="0" err="1" smtClean="0">
                <a:solidFill>
                  <a:prstClr val="black"/>
                </a:solidFill>
              </a:rPr>
              <a:t>Turkification</a:t>
            </a:r>
            <a:endParaRPr lang="en-US" sz="1500" b="1" dirty="0" smtClean="0">
              <a:solidFill>
                <a:prstClr val="black"/>
              </a:solidFill>
            </a:endParaRPr>
          </a:p>
          <a:p>
            <a:pPr marL="228600" lvl="0" indent="-228600" defTabSz="914400">
              <a:spcBef>
                <a:spcPts val="1800"/>
              </a:spcBef>
              <a:buClr>
                <a:srgbClr val="990000"/>
              </a:buClr>
              <a:buSzPct val="100000"/>
              <a:buFont typeface="Wingdings 2" pitchFamily="18" charset="2"/>
              <a:buChar char="¡"/>
            </a:pPr>
            <a:r>
              <a:rPr lang="en-US" sz="1500" b="1" dirty="0" smtClean="0">
                <a:solidFill>
                  <a:prstClr val="black"/>
                </a:solidFill>
              </a:rPr>
              <a:t>Religious orders survive underground</a:t>
            </a:r>
          </a:p>
          <a:p>
            <a:pPr marL="228600" lvl="0" indent="-228600" defTabSz="914400">
              <a:spcBef>
                <a:spcPts val="1800"/>
              </a:spcBef>
              <a:buClr>
                <a:srgbClr val="990000"/>
              </a:buClr>
              <a:buSzPct val="100000"/>
              <a:buFont typeface="Wingdings 2" pitchFamily="18" charset="2"/>
              <a:buChar char="¡"/>
            </a:pPr>
            <a:r>
              <a:rPr lang="en-US" sz="1500" b="1" dirty="0" smtClean="0">
                <a:solidFill>
                  <a:prstClr val="black"/>
                </a:solidFill>
              </a:rPr>
              <a:t>Rise of political Islam since the 1960s</a:t>
            </a:r>
            <a:endParaRPr lang="de-AT" sz="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163" y="705200"/>
            <a:ext cx="7729728" cy="1188720"/>
          </a:xfrm>
        </p:spPr>
        <p:txBody>
          <a:bodyPr/>
          <a:lstStyle/>
          <a:p>
            <a:r>
              <a:rPr lang="en-US" dirty="0" smtClean="0"/>
              <a:t>Turkey in 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7179" y="5177321"/>
            <a:ext cx="2648356" cy="15200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Next lecture:</a:t>
            </a:r>
          </a:p>
          <a:p>
            <a:pPr marL="0" indent="0">
              <a:buNone/>
            </a:pPr>
            <a:r>
              <a:rPr lang="en-US" i="1" dirty="0" smtClean="0"/>
              <a:t>Thu, 30 August</a:t>
            </a:r>
          </a:p>
          <a:p>
            <a:pPr marL="0" indent="0">
              <a:buNone/>
            </a:pPr>
            <a:r>
              <a:rPr lang="en-US" b="1" dirty="0" smtClean="0"/>
              <a:t>Turkey in the Cold War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50512-fa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0086" y="1556952"/>
            <a:ext cx="3805882" cy="514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0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mustafa kemal kurtuluÅ savaÅÄ±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8854" y="0"/>
            <a:ext cx="3719384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Anatolian resistance movement</a:t>
            </a:r>
            <a:br>
              <a:rPr lang="en-US" dirty="0" smtClean="0"/>
            </a:br>
            <a:r>
              <a:rPr lang="en-US" dirty="0" smtClean="0"/>
              <a:t>1919 - 1922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634" y="2625687"/>
            <a:ext cx="7456561" cy="3654268"/>
          </a:xfrm>
        </p:spPr>
        <p:txBody>
          <a:bodyPr/>
          <a:lstStyle/>
          <a:p>
            <a:r>
              <a:rPr lang="en-US" dirty="0" smtClean="0"/>
              <a:t>Also known as the Turkish War of Independence, the Turkish nationalist movement, the Kemalist movement, the Greco-Turkish war or the Asia Minor Catastrophe (in Greece).</a:t>
            </a:r>
          </a:p>
          <a:p>
            <a:r>
              <a:rPr lang="en-US" dirty="0" smtClean="0"/>
              <a:t>Against the occupation and partition of the Ottoman Empire.</a:t>
            </a:r>
          </a:p>
          <a:p>
            <a:r>
              <a:rPr lang="en-US" dirty="0" smtClean="0"/>
              <a:t>Former Ottoman officers unite local (Muslim) resistance movements in the countryside.</a:t>
            </a:r>
          </a:p>
          <a:p>
            <a:r>
              <a:rPr lang="en-US" dirty="0" smtClean="0"/>
              <a:t>Mustafa Kemal emerges as charismatic leader.</a:t>
            </a:r>
          </a:p>
          <a:p>
            <a:r>
              <a:rPr lang="en-US" dirty="0" smtClean="0"/>
              <a:t>A “national will” rejecting the terms of the occupation in Congresses of Erzurum and Sivas (1919) and the National Assembly in Ankara (April 1920)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13405" y="6301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mustafa kemal kurtuluÅ savaÅÄ±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8854" y="0"/>
            <a:ext cx="3719384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Anatolian resistance movement</a:t>
            </a:r>
            <a:br>
              <a:rPr lang="en-US" dirty="0" smtClean="0"/>
            </a:br>
            <a:r>
              <a:rPr lang="en-US" dirty="0" smtClean="0"/>
              <a:t>1919 - 1922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2053" y="2366189"/>
            <a:ext cx="6969211" cy="43188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diverse coalition:</a:t>
            </a:r>
          </a:p>
          <a:p>
            <a:pPr lvl="1"/>
            <a:r>
              <a:rPr lang="en-US" sz="2000" dirty="0" smtClean="0"/>
              <a:t>Ottoman loyalists </a:t>
            </a:r>
          </a:p>
          <a:p>
            <a:pPr lvl="1"/>
            <a:r>
              <a:rPr lang="en-US" sz="2000" dirty="0" smtClean="0"/>
              <a:t>Young Turk officers </a:t>
            </a:r>
          </a:p>
          <a:p>
            <a:pPr lvl="1"/>
            <a:r>
              <a:rPr lang="en-US" sz="2000" dirty="0" smtClean="0"/>
              <a:t>Socialists </a:t>
            </a:r>
          </a:p>
          <a:p>
            <a:pPr lvl="1"/>
            <a:r>
              <a:rPr lang="en-US" sz="2000" dirty="0" smtClean="0"/>
              <a:t>Kurdish notables</a:t>
            </a:r>
          </a:p>
          <a:p>
            <a:pPr lvl="1"/>
            <a:r>
              <a:rPr lang="en-US" sz="2000" dirty="0" smtClean="0"/>
              <a:t>Muslim fraternities (</a:t>
            </a:r>
            <a:r>
              <a:rPr lang="en-US" sz="2000" i="1" dirty="0" err="1" smtClean="0"/>
              <a:t>tariqats</a:t>
            </a:r>
            <a:r>
              <a:rPr lang="en-US" sz="2000" dirty="0" smtClean="0"/>
              <a:t>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13405" y="6301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mustafa kemal kurtuluÅ savaÅÄ±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8854" y="0"/>
            <a:ext cx="3719384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Anatolian resistance movement</a:t>
            </a:r>
            <a:br>
              <a:rPr lang="en-US" dirty="0" smtClean="0"/>
            </a:br>
            <a:r>
              <a:rPr lang="en-US" dirty="0" smtClean="0"/>
              <a:t>1919 - 1922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634" y="2625687"/>
            <a:ext cx="7456561" cy="3654268"/>
          </a:xfrm>
        </p:spPr>
        <p:txBody>
          <a:bodyPr/>
          <a:lstStyle/>
          <a:p>
            <a:r>
              <a:rPr lang="en-US" dirty="0" smtClean="0"/>
              <a:t>Fought to defend </a:t>
            </a:r>
            <a:r>
              <a:rPr lang="en-US" b="1" dirty="0" smtClean="0"/>
              <a:t>traditional values &amp; symbols</a:t>
            </a:r>
          </a:p>
          <a:p>
            <a:pPr lvl="1"/>
            <a:r>
              <a:rPr lang="en-US" b="1" dirty="0"/>
              <a:t>Fatherland </a:t>
            </a:r>
            <a:r>
              <a:rPr lang="en-US" i="1" dirty="0"/>
              <a:t>(</a:t>
            </a:r>
            <a:r>
              <a:rPr lang="en-US" i="1" dirty="0" err="1"/>
              <a:t>vatan</a:t>
            </a:r>
            <a:r>
              <a:rPr lang="en-US" i="1" dirty="0"/>
              <a:t>)</a:t>
            </a:r>
            <a:r>
              <a:rPr lang="en-US" b="1" dirty="0"/>
              <a:t> </a:t>
            </a:r>
            <a:r>
              <a:rPr lang="en-US" dirty="0"/>
              <a:t>based on the </a:t>
            </a:r>
            <a:r>
              <a:rPr lang="en-US" dirty="0" smtClean="0"/>
              <a:t>‘National Pact’ </a:t>
            </a:r>
            <a:r>
              <a:rPr lang="en-US" dirty="0"/>
              <a:t>(</a:t>
            </a:r>
            <a:r>
              <a:rPr lang="en-US" i="1" dirty="0" err="1"/>
              <a:t>Misak-i</a:t>
            </a:r>
            <a:r>
              <a:rPr lang="en-US" i="1" dirty="0"/>
              <a:t> </a:t>
            </a:r>
            <a:r>
              <a:rPr lang="en-US" i="1" dirty="0" err="1"/>
              <a:t>Milli</a:t>
            </a:r>
            <a:r>
              <a:rPr lang="en-US" dirty="0"/>
              <a:t>) adopted by the last Ottoman parliament in February 1920.</a:t>
            </a:r>
          </a:p>
          <a:p>
            <a:pPr lvl="1"/>
            <a:endParaRPr lang="en-US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13405" y="6301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805" y="3882542"/>
            <a:ext cx="5221860" cy="142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mustafa kemal kurtuluÅ savaÅÄ±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8854" y="0"/>
            <a:ext cx="3719384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Anatolian resistance movement</a:t>
            </a:r>
            <a:br>
              <a:rPr lang="en-US" dirty="0" smtClean="0"/>
            </a:br>
            <a:r>
              <a:rPr lang="en-US" dirty="0" smtClean="0"/>
              <a:t>1919 - 1922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634" y="2625687"/>
            <a:ext cx="7456561" cy="3654268"/>
          </a:xfrm>
        </p:spPr>
        <p:txBody>
          <a:bodyPr/>
          <a:lstStyle/>
          <a:p>
            <a:r>
              <a:rPr lang="en-US" dirty="0" smtClean="0"/>
              <a:t>Fought to defend </a:t>
            </a:r>
            <a:r>
              <a:rPr lang="en-US" b="1" dirty="0" smtClean="0"/>
              <a:t>traditional values &amp; symbols</a:t>
            </a:r>
          </a:p>
          <a:p>
            <a:pPr lvl="1"/>
            <a:r>
              <a:rPr lang="en-US" b="1" dirty="0"/>
              <a:t>The state </a:t>
            </a:r>
            <a:r>
              <a:rPr lang="en-US" i="1" dirty="0" smtClean="0"/>
              <a:t>(</a:t>
            </a:r>
            <a:r>
              <a:rPr lang="en-US" i="1" dirty="0" err="1" smtClean="0"/>
              <a:t>devlet</a:t>
            </a:r>
            <a:r>
              <a:rPr lang="en-US" i="1" dirty="0" smtClean="0"/>
              <a:t>)</a:t>
            </a:r>
            <a:r>
              <a:rPr lang="en-US" dirty="0" smtClean="0"/>
              <a:t> as identified </a:t>
            </a:r>
            <a:r>
              <a:rPr lang="en-US" dirty="0"/>
              <a:t>with sultan and </a:t>
            </a:r>
            <a:r>
              <a:rPr lang="en-US" dirty="0" smtClean="0"/>
              <a:t>dynasty.</a:t>
            </a:r>
          </a:p>
          <a:p>
            <a:pPr lvl="2"/>
            <a:r>
              <a:rPr lang="en-US" dirty="0" smtClean="0"/>
              <a:t>No explicit aim </a:t>
            </a:r>
            <a:r>
              <a:rPr lang="en-US" dirty="0"/>
              <a:t>to abolish the sultanate/caliphate, establish republic.</a:t>
            </a:r>
          </a:p>
          <a:p>
            <a:pPr lvl="1"/>
            <a:endParaRPr lang="en-US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13405" y="6301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899" y="3886491"/>
            <a:ext cx="2944473" cy="212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mustafa kemal kurtuluÅ savaÅÄ±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8854" y="0"/>
            <a:ext cx="3719384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Anatolian resistance movement</a:t>
            </a:r>
            <a:br>
              <a:rPr lang="en-US" dirty="0" smtClean="0"/>
            </a:br>
            <a:r>
              <a:rPr lang="en-US" dirty="0" smtClean="0"/>
              <a:t>1919 - 1922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634" y="2625687"/>
            <a:ext cx="7456561" cy="3654268"/>
          </a:xfrm>
        </p:spPr>
        <p:txBody>
          <a:bodyPr/>
          <a:lstStyle/>
          <a:p>
            <a:r>
              <a:rPr lang="en-US" dirty="0" smtClean="0"/>
              <a:t>Fought to defend </a:t>
            </a:r>
            <a:r>
              <a:rPr lang="en-US" b="1" dirty="0" smtClean="0"/>
              <a:t>traditional values &amp; symbols</a:t>
            </a:r>
          </a:p>
          <a:p>
            <a:pPr lvl="1"/>
            <a:r>
              <a:rPr lang="en-US" b="1" dirty="0" smtClean="0"/>
              <a:t>Nation </a:t>
            </a:r>
            <a:r>
              <a:rPr lang="en-US" dirty="0" smtClean="0"/>
              <a:t>as understood in religious terms, i.e. the ethnically diverse Muslim millet</a:t>
            </a:r>
          </a:p>
          <a:p>
            <a:pPr lvl="2"/>
            <a:r>
              <a:rPr lang="en-US" dirty="0" smtClean="0"/>
              <a:t>Muted expressions of Turkish nationalism, esp. vis-à-vis the Kurds.</a:t>
            </a:r>
            <a:endParaRPr lang="en-US" dirty="0"/>
          </a:p>
          <a:p>
            <a:pPr lvl="1"/>
            <a:endParaRPr lang="en-US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13405" y="6301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20530" y="3912273"/>
            <a:ext cx="4880919" cy="25750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600" dirty="0" smtClean="0">
                <a:solidFill>
                  <a:schemeClr val="tx1"/>
                </a:solidFill>
              </a:rPr>
              <a:t>“The </a:t>
            </a:r>
            <a:r>
              <a:rPr lang="en-GB" sz="1600" dirty="0">
                <a:solidFill>
                  <a:schemeClr val="tx1"/>
                </a:solidFill>
              </a:rPr>
              <a:t>people who constitute this great Assembly of ours are not only Turks, not only </a:t>
            </a:r>
            <a:r>
              <a:rPr lang="en-GB" sz="1600" dirty="0" err="1">
                <a:solidFill>
                  <a:schemeClr val="tx1"/>
                </a:solidFill>
              </a:rPr>
              <a:t>Circassians</a:t>
            </a:r>
            <a:r>
              <a:rPr lang="en-GB" sz="1600" dirty="0">
                <a:solidFill>
                  <a:schemeClr val="tx1"/>
                </a:solidFill>
              </a:rPr>
              <a:t>, not only Kurds, not only the Laz, but the community of Muslims that comprises them all. […] Thus, the nation that we endeavour to preserve and defend naturally does not consist of a single component. It consists of diverse components of Islam. They are compatriots who have mutual respect for each other, and […] will always respect each other’s ethnic, social and geographic rights</a:t>
            </a:r>
            <a:r>
              <a:rPr lang="en-GB" sz="1600" dirty="0" smtClean="0">
                <a:solidFill>
                  <a:schemeClr val="tx1"/>
                </a:solidFill>
              </a:rPr>
              <a:t>.</a:t>
            </a:r>
            <a:r>
              <a:rPr lang="en-US" sz="1600" dirty="0" smtClean="0">
                <a:solidFill>
                  <a:schemeClr val="tx1"/>
                </a:solidFill>
              </a:rPr>
              <a:t>” – Mustafa Kemal,  Address to GNA, 1 May 1920.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mustafa kemal kurtuluÅ savaÅÄ±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8854" y="0"/>
            <a:ext cx="3719384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Anatolian resistance movement</a:t>
            </a:r>
            <a:br>
              <a:rPr lang="en-US" dirty="0" smtClean="0"/>
            </a:br>
            <a:r>
              <a:rPr lang="en-US" dirty="0" smtClean="0"/>
              <a:t>1919 - 1922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633" y="2487909"/>
            <a:ext cx="8111469" cy="3792046"/>
          </a:xfrm>
        </p:spPr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Between 1920 – 22, nationalist forces achieve impressive gains on the battlefield </a:t>
            </a:r>
            <a:endParaRPr lang="en-GB" dirty="0" smtClean="0">
              <a:solidFill>
                <a:srgbClr val="333333"/>
              </a:solidFill>
            </a:endParaRPr>
          </a:p>
          <a:p>
            <a:r>
              <a:rPr lang="en-GB" dirty="0" smtClean="0">
                <a:solidFill>
                  <a:srgbClr val="333333"/>
                </a:solidFill>
              </a:rPr>
              <a:t>Treaty of Lausanne (July 1923) </a:t>
            </a:r>
            <a:r>
              <a:rPr lang="en-GB" dirty="0">
                <a:solidFill>
                  <a:srgbClr val="333333"/>
                </a:solidFill>
              </a:rPr>
              <a:t>replaces </a:t>
            </a:r>
            <a:r>
              <a:rPr lang="en-GB" dirty="0" err="1">
                <a:solidFill>
                  <a:srgbClr val="333333"/>
                </a:solidFill>
              </a:rPr>
              <a:t>Sèvres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smtClean="0">
                <a:solidFill>
                  <a:srgbClr val="333333"/>
                </a:solidFill>
              </a:rPr>
              <a:t>and recognises the Ankara govt.</a:t>
            </a:r>
            <a:endParaRPr lang="en-US" dirty="0"/>
          </a:p>
          <a:p>
            <a:pPr lvl="1"/>
            <a:endParaRPr lang="en-US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13405" y="6301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282" y="3356072"/>
            <a:ext cx="5717435" cy="35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VICtory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843" y="2341476"/>
            <a:ext cx="5154078" cy="4162312"/>
          </a:xfrm>
        </p:spPr>
        <p:txBody>
          <a:bodyPr>
            <a:normAutofit/>
          </a:bodyPr>
          <a:lstStyle/>
          <a:p>
            <a:r>
              <a:rPr lang="en-US" dirty="0" smtClean="0"/>
              <a:t>Power struggle and consolidation (1922 – 27)</a:t>
            </a:r>
          </a:p>
          <a:p>
            <a:pPr lvl="1"/>
            <a:r>
              <a:rPr lang="en-US" dirty="0"/>
              <a:t>MK </a:t>
            </a:r>
            <a:r>
              <a:rPr lang="en-US" dirty="0" smtClean="0"/>
              <a:t>uses charismatic authority to push with radical </a:t>
            </a:r>
            <a:r>
              <a:rPr lang="en-US" dirty="0"/>
              <a:t>socio-political </a:t>
            </a:r>
            <a:r>
              <a:rPr lang="en-US" dirty="0" smtClean="0"/>
              <a:t>reforms</a:t>
            </a:r>
          </a:p>
          <a:p>
            <a:pPr lvl="1"/>
            <a:r>
              <a:rPr lang="en-US" dirty="0" smtClean="0"/>
              <a:t>Ottoman monarchy abolished in Nov 1922</a:t>
            </a:r>
          </a:p>
          <a:p>
            <a:pPr lvl="1"/>
            <a:r>
              <a:rPr lang="en-US" dirty="0" smtClean="0"/>
              <a:t>Republic declared in October 1923</a:t>
            </a:r>
          </a:p>
          <a:p>
            <a:pPr lvl="1"/>
            <a:r>
              <a:rPr lang="en-US" dirty="0" smtClean="0"/>
              <a:t>Caliphate abolished in March 1924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‘Independence Tribunals’ and military to</a:t>
            </a:r>
            <a:br>
              <a:rPr lang="en-US" dirty="0"/>
            </a:br>
            <a:r>
              <a:rPr lang="en-US" dirty="0"/>
              <a:t>suppress rebellions and </a:t>
            </a:r>
            <a:r>
              <a:rPr lang="en-US" dirty="0" smtClean="0"/>
              <a:t>opposition</a:t>
            </a:r>
          </a:p>
          <a:p>
            <a:pPr lvl="1"/>
            <a:r>
              <a:rPr lang="en-US" dirty="0" smtClean="0"/>
              <a:t>Declaration of State of Emergency in 1926</a:t>
            </a:r>
          </a:p>
          <a:p>
            <a:pPr lvl="1"/>
            <a:r>
              <a:rPr lang="en-US" dirty="0" smtClean="0"/>
              <a:t>Achieves uncontested authority by 1927</a:t>
            </a:r>
          </a:p>
          <a:p>
            <a:r>
              <a:rPr lang="en-US" dirty="0" smtClean="0"/>
              <a:t>Legacy of suppression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layers of entrenched opposition to the regime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13405" y="6301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063637" y="3352811"/>
            <a:ext cx="3794453" cy="3310884"/>
            <a:chOff x="2683517" y="2565175"/>
            <a:chExt cx="3418887" cy="3689970"/>
          </a:xfrm>
        </p:grpSpPr>
        <p:sp>
          <p:nvSpPr>
            <p:cNvPr id="10" name="Oval 9"/>
            <p:cNvSpPr/>
            <p:nvPr/>
          </p:nvSpPr>
          <p:spPr>
            <a:xfrm>
              <a:off x="2683517" y="2565175"/>
              <a:ext cx="3418887" cy="368997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Oval 10"/>
            <p:cNvSpPr/>
            <p:nvPr/>
          </p:nvSpPr>
          <p:spPr>
            <a:xfrm>
              <a:off x="3056762" y="3463391"/>
              <a:ext cx="2672399" cy="279175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AT" sz="12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479572" y="4345424"/>
              <a:ext cx="1925905" cy="19097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Other leaders of the resistance movement</a:t>
              </a:r>
              <a:endParaRPr lang="de-AT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924633" y="5235548"/>
              <a:ext cx="1035781" cy="1019596"/>
            </a:xfrm>
            <a:prstGeom prst="ellipse">
              <a:avLst/>
            </a:prstGeom>
            <a:solidFill>
              <a:schemeClr val="accent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Mustafa Kemal &amp; loyalists</a:t>
              </a:r>
              <a:endParaRPr lang="de-AT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90559" y="2834368"/>
              <a:ext cx="1925905" cy="602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Ottoman loyalists and monarchists</a:t>
              </a:r>
              <a:endParaRPr lang="de-AT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68722" y="3673949"/>
              <a:ext cx="1502275" cy="64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2">
                      <a:lumMod val="25000"/>
                    </a:schemeClr>
                  </a:solidFill>
                </a:rPr>
                <a:t>Socialists, Kurdish nationalists, pious </a:t>
              </a:r>
              <a:r>
                <a:rPr lang="en-US" sz="1100" b="1" dirty="0" smtClean="0">
                  <a:solidFill>
                    <a:schemeClr val="bg2">
                      <a:lumMod val="25000"/>
                    </a:schemeClr>
                  </a:solidFill>
                </a:rPr>
                <a:t>Muslims</a:t>
              </a:r>
              <a:endParaRPr lang="de-AT" sz="11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4" name="Picture 2" descr="https://upload.wikimedia.org/wikipedia/commons/0/0e/Sultanvahideddi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3871" y="30635"/>
            <a:ext cx="3986696" cy="259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52140" y="2632237"/>
            <a:ext cx="3163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Sultan Mehmed </a:t>
            </a:r>
            <a:r>
              <a:rPr lang="en-US" sz="1100" dirty="0"/>
              <a:t>VI departing from the backdoor of the </a:t>
            </a:r>
            <a:r>
              <a:rPr lang="en-US" sz="1100" dirty="0" err="1"/>
              <a:t>Dolmabahçe</a:t>
            </a:r>
            <a:r>
              <a:rPr lang="en-US" sz="1100" dirty="0"/>
              <a:t> Palace.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2473"/>
            <a:ext cx="2730843" cy="25260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3044" y="6512839"/>
            <a:ext cx="429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Sheikh Said leads a Sunni Kurdish rebellion against </a:t>
            </a:r>
            <a:r>
              <a:rPr lang="en-US" sz="1200" smtClean="0"/>
              <a:t>Ankara in 1925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8095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4001</TotalTime>
  <Words>1274</Words>
  <Application>Microsoft Macintosh PowerPoint</Application>
  <PresentationFormat>Widescreen</PresentationFormat>
  <Paragraphs>207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Gill Sans MT</vt:lpstr>
      <vt:lpstr>Wingdings</vt:lpstr>
      <vt:lpstr>Wingdings 2</vt:lpstr>
      <vt:lpstr>Arial</vt:lpstr>
      <vt:lpstr>Parcel</vt:lpstr>
      <vt:lpstr>The history and politics of modern turkey</vt:lpstr>
      <vt:lpstr>Atatürk and the legacies of kemalism</vt:lpstr>
      <vt:lpstr>The Anatolian resistance movement 1919 - 1922</vt:lpstr>
      <vt:lpstr>The Anatolian resistance movement 1919 - 1922</vt:lpstr>
      <vt:lpstr>The Anatolian resistance movement 1919 - 1922</vt:lpstr>
      <vt:lpstr>The Anatolian resistance movement 1919 - 1922</vt:lpstr>
      <vt:lpstr>The Anatolian resistance movement 1919 - 1922</vt:lpstr>
      <vt:lpstr>The Anatolian resistance movement 1919 - 1922</vt:lpstr>
      <vt:lpstr>AFTER VICtory</vt:lpstr>
      <vt:lpstr>Kemalist turkey</vt:lpstr>
      <vt:lpstr>kemalism</vt:lpstr>
      <vt:lpstr>kemalism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Immortal atatürk</vt:lpstr>
      <vt:lpstr>“the incredible turk”</vt:lpstr>
      <vt:lpstr>discussion</vt:lpstr>
      <vt:lpstr>PowerPoint Presentation</vt:lpstr>
      <vt:lpstr>Turkey in the cold war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Cevat Akkoyunlu</dc:creator>
  <cp:lastModifiedBy>Ali Cevat Akkoyunlu</cp:lastModifiedBy>
  <cp:revision>94</cp:revision>
  <dcterms:created xsi:type="dcterms:W3CDTF">2018-08-13T20:06:31Z</dcterms:created>
  <dcterms:modified xsi:type="dcterms:W3CDTF">2018-09-23T20:20:19Z</dcterms:modified>
</cp:coreProperties>
</file>